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58" r:id="rId5"/>
    <p:sldId id="260"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55"/>
    <p:restoredTop sz="94645"/>
  </p:normalViewPr>
  <p:slideViewPr>
    <p:cSldViewPr snapToGrid="0" snapToObjects="1">
      <p:cViewPr varScale="1">
        <p:scale>
          <a:sx n="152" d="100"/>
          <a:sy n="152" d="100"/>
        </p:scale>
        <p:origin x="12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5F2E-E41C-4748-A8F3-A5E61CB2AC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A64272-A4C2-7048-BD9A-C365D01396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1382F0-4EC5-2645-A374-A0F1ADA97953}"/>
              </a:ext>
            </a:extLst>
          </p:cNvPr>
          <p:cNvSpPr>
            <a:spLocks noGrp="1"/>
          </p:cNvSpPr>
          <p:nvPr>
            <p:ph type="dt" sz="half" idx="10"/>
          </p:nvPr>
        </p:nvSpPr>
        <p:spPr/>
        <p:txBody>
          <a:bodyPr/>
          <a:lstStyle/>
          <a:p>
            <a:fld id="{931A84E7-A2A2-9549-B5F3-D6CA411059A7}" type="datetimeFigureOut">
              <a:rPr lang="en-US" smtClean="0"/>
              <a:t>7/15/19</a:t>
            </a:fld>
            <a:endParaRPr lang="en-US"/>
          </a:p>
        </p:txBody>
      </p:sp>
      <p:sp>
        <p:nvSpPr>
          <p:cNvPr id="5" name="Footer Placeholder 4">
            <a:extLst>
              <a:ext uri="{FF2B5EF4-FFF2-40B4-BE49-F238E27FC236}">
                <a16:creationId xmlns:a16="http://schemas.microsoft.com/office/drawing/2014/main" id="{500C7B22-B265-A747-945D-DBEE76A72D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DFCE16-B485-A64F-80A7-475E7AC39DC8}"/>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2207991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BA577-2787-0347-AE6E-39EEF1E5D4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8ABBBA-EBA0-854D-B773-95B3ADA3FB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417468-8139-474C-AC4A-A0B574F82142}"/>
              </a:ext>
            </a:extLst>
          </p:cNvPr>
          <p:cNvSpPr>
            <a:spLocks noGrp="1"/>
          </p:cNvSpPr>
          <p:nvPr>
            <p:ph type="dt" sz="half" idx="10"/>
          </p:nvPr>
        </p:nvSpPr>
        <p:spPr/>
        <p:txBody>
          <a:bodyPr/>
          <a:lstStyle/>
          <a:p>
            <a:fld id="{931A84E7-A2A2-9549-B5F3-D6CA411059A7}" type="datetimeFigureOut">
              <a:rPr lang="en-US" smtClean="0"/>
              <a:t>7/15/19</a:t>
            </a:fld>
            <a:endParaRPr lang="en-US"/>
          </a:p>
        </p:txBody>
      </p:sp>
      <p:sp>
        <p:nvSpPr>
          <p:cNvPr id="5" name="Footer Placeholder 4">
            <a:extLst>
              <a:ext uri="{FF2B5EF4-FFF2-40B4-BE49-F238E27FC236}">
                <a16:creationId xmlns:a16="http://schemas.microsoft.com/office/drawing/2014/main" id="{81A7DB07-3916-9E41-95C2-6481BB17C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4D894F-FC9A-764D-9F49-D829667BEFB7}"/>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898533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5ED102-925A-6B4B-93FE-22E1BA8C08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1396FE-702E-E14E-9A79-81A730843F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B264BA-0304-7E43-8BAA-596B0A170626}"/>
              </a:ext>
            </a:extLst>
          </p:cNvPr>
          <p:cNvSpPr>
            <a:spLocks noGrp="1"/>
          </p:cNvSpPr>
          <p:nvPr>
            <p:ph type="dt" sz="half" idx="10"/>
          </p:nvPr>
        </p:nvSpPr>
        <p:spPr/>
        <p:txBody>
          <a:bodyPr/>
          <a:lstStyle/>
          <a:p>
            <a:fld id="{931A84E7-A2A2-9549-B5F3-D6CA411059A7}" type="datetimeFigureOut">
              <a:rPr lang="en-US" smtClean="0"/>
              <a:t>7/15/19</a:t>
            </a:fld>
            <a:endParaRPr lang="en-US"/>
          </a:p>
        </p:txBody>
      </p:sp>
      <p:sp>
        <p:nvSpPr>
          <p:cNvPr id="5" name="Footer Placeholder 4">
            <a:extLst>
              <a:ext uri="{FF2B5EF4-FFF2-40B4-BE49-F238E27FC236}">
                <a16:creationId xmlns:a16="http://schemas.microsoft.com/office/drawing/2014/main" id="{AFA9BE51-E96F-B345-896C-D12471B0A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1BC30F-726D-7345-8E4D-7D584234B49B}"/>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3989236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3666-BE01-BE4B-9045-A6929EFF2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7E7E27-CDC9-394A-96A7-258870E0FE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33F2D8-5DAC-6E41-9F61-6A0AD678BD57}"/>
              </a:ext>
            </a:extLst>
          </p:cNvPr>
          <p:cNvSpPr>
            <a:spLocks noGrp="1"/>
          </p:cNvSpPr>
          <p:nvPr>
            <p:ph type="dt" sz="half" idx="10"/>
          </p:nvPr>
        </p:nvSpPr>
        <p:spPr/>
        <p:txBody>
          <a:bodyPr/>
          <a:lstStyle/>
          <a:p>
            <a:fld id="{931A84E7-A2A2-9549-B5F3-D6CA411059A7}" type="datetimeFigureOut">
              <a:rPr lang="en-US" smtClean="0"/>
              <a:t>7/15/19</a:t>
            </a:fld>
            <a:endParaRPr lang="en-US"/>
          </a:p>
        </p:txBody>
      </p:sp>
      <p:sp>
        <p:nvSpPr>
          <p:cNvPr id="5" name="Footer Placeholder 4">
            <a:extLst>
              <a:ext uri="{FF2B5EF4-FFF2-40B4-BE49-F238E27FC236}">
                <a16:creationId xmlns:a16="http://schemas.microsoft.com/office/drawing/2014/main" id="{4DFCAB87-920C-CC48-BB42-F0B014A79A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FDD4C-AEFA-7A47-A9F7-A52536B2F092}"/>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1959784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C486B-C5BE-3445-AC5F-84131B1B69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1CDAD4-B977-704D-9EA2-CC7D76B6A2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46C6DA-CFEB-704B-BA94-94F36D0DA219}"/>
              </a:ext>
            </a:extLst>
          </p:cNvPr>
          <p:cNvSpPr>
            <a:spLocks noGrp="1"/>
          </p:cNvSpPr>
          <p:nvPr>
            <p:ph type="dt" sz="half" idx="10"/>
          </p:nvPr>
        </p:nvSpPr>
        <p:spPr/>
        <p:txBody>
          <a:bodyPr/>
          <a:lstStyle/>
          <a:p>
            <a:fld id="{931A84E7-A2A2-9549-B5F3-D6CA411059A7}" type="datetimeFigureOut">
              <a:rPr lang="en-US" smtClean="0"/>
              <a:t>7/15/19</a:t>
            </a:fld>
            <a:endParaRPr lang="en-US"/>
          </a:p>
        </p:txBody>
      </p:sp>
      <p:sp>
        <p:nvSpPr>
          <p:cNvPr id="5" name="Footer Placeholder 4">
            <a:extLst>
              <a:ext uri="{FF2B5EF4-FFF2-40B4-BE49-F238E27FC236}">
                <a16:creationId xmlns:a16="http://schemas.microsoft.com/office/drawing/2014/main" id="{8021C2E9-AEE4-D943-BAB7-1A299503C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74BD0D-352B-094E-94E0-BCD4DEF6F6CE}"/>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118209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F9B74-B102-D248-A638-2113DA1D00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BB8153-93DB-4E4D-96EB-BA42AA8EAA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FDC8E1-394D-7D4E-A404-9EB4792C2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BA3076-49FC-084A-B45A-1A84EFF7D8D2}"/>
              </a:ext>
            </a:extLst>
          </p:cNvPr>
          <p:cNvSpPr>
            <a:spLocks noGrp="1"/>
          </p:cNvSpPr>
          <p:nvPr>
            <p:ph type="dt" sz="half" idx="10"/>
          </p:nvPr>
        </p:nvSpPr>
        <p:spPr/>
        <p:txBody>
          <a:bodyPr/>
          <a:lstStyle/>
          <a:p>
            <a:fld id="{931A84E7-A2A2-9549-B5F3-D6CA411059A7}" type="datetimeFigureOut">
              <a:rPr lang="en-US" smtClean="0"/>
              <a:t>7/15/19</a:t>
            </a:fld>
            <a:endParaRPr lang="en-US"/>
          </a:p>
        </p:txBody>
      </p:sp>
      <p:sp>
        <p:nvSpPr>
          <p:cNvPr id="6" name="Footer Placeholder 5">
            <a:extLst>
              <a:ext uri="{FF2B5EF4-FFF2-40B4-BE49-F238E27FC236}">
                <a16:creationId xmlns:a16="http://schemas.microsoft.com/office/drawing/2014/main" id="{B6ECC2FD-71B5-7545-9BA0-1994293FA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FD6102-CA74-2F44-AB62-29CCD07FB330}"/>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203616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582B5-1311-1F49-B429-89FABC5962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996A15-E56F-1A4A-86FD-C0F2D860F5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4DDC8B-3ED7-AE40-AC49-51883646E7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2D1255-7845-844B-B9CB-07081395E8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1338F9-D2BD-6048-B03F-2F3A069E3A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D56A15-2F2E-C449-8609-B57D74596457}"/>
              </a:ext>
            </a:extLst>
          </p:cNvPr>
          <p:cNvSpPr>
            <a:spLocks noGrp="1"/>
          </p:cNvSpPr>
          <p:nvPr>
            <p:ph type="dt" sz="half" idx="10"/>
          </p:nvPr>
        </p:nvSpPr>
        <p:spPr/>
        <p:txBody>
          <a:bodyPr/>
          <a:lstStyle/>
          <a:p>
            <a:fld id="{931A84E7-A2A2-9549-B5F3-D6CA411059A7}" type="datetimeFigureOut">
              <a:rPr lang="en-US" smtClean="0"/>
              <a:t>7/15/19</a:t>
            </a:fld>
            <a:endParaRPr lang="en-US"/>
          </a:p>
        </p:txBody>
      </p:sp>
      <p:sp>
        <p:nvSpPr>
          <p:cNvPr id="8" name="Footer Placeholder 7">
            <a:extLst>
              <a:ext uri="{FF2B5EF4-FFF2-40B4-BE49-F238E27FC236}">
                <a16:creationId xmlns:a16="http://schemas.microsoft.com/office/drawing/2014/main" id="{F7F881A9-36FC-0C46-8A5A-17520361C7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2460AF-A1EA-E840-AE7F-55C6F475143E}"/>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1542172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59BB-7810-704B-9729-9DECF0B5BF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1FCC1-F3B1-8147-8C74-0463069DF40D}"/>
              </a:ext>
            </a:extLst>
          </p:cNvPr>
          <p:cNvSpPr>
            <a:spLocks noGrp="1"/>
          </p:cNvSpPr>
          <p:nvPr>
            <p:ph type="dt" sz="half" idx="10"/>
          </p:nvPr>
        </p:nvSpPr>
        <p:spPr/>
        <p:txBody>
          <a:bodyPr/>
          <a:lstStyle/>
          <a:p>
            <a:fld id="{931A84E7-A2A2-9549-B5F3-D6CA411059A7}" type="datetimeFigureOut">
              <a:rPr lang="en-US" smtClean="0"/>
              <a:t>7/15/19</a:t>
            </a:fld>
            <a:endParaRPr lang="en-US"/>
          </a:p>
        </p:txBody>
      </p:sp>
      <p:sp>
        <p:nvSpPr>
          <p:cNvPr id="4" name="Footer Placeholder 3">
            <a:extLst>
              <a:ext uri="{FF2B5EF4-FFF2-40B4-BE49-F238E27FC236}">
                <a16:creationId xmlns:a16="http://schemas.microsoft.com/office/drawing/2014/main" id="{8E75CA41-46EF-7645-9A30-008B07D0E2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3CEB0E-8E9C-5A4C-A872-7C8EC70A01D6}"/>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2344192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6F5E44-58F9-DE4C-9EB0-571D81E6C879}"/>
              </a:ext>
            </a:extLst>
          </p:cNvPr>
          <p:cNvSpPr>
            <a:spLocks noGrp="1"/>
          </p:cNvSpPr>
          <p:nvPr>
            <p:ph type="dt" sz="half" idx="10"/>
          </p:nvPr>
        </p:nvSpPr>
        <p:spPr/>
        <p:txBody>
          <a:bodyPr/>
          <a:lstStyle/>
          <a:p>
            <a:fld id="{931A84E7-A2A2-9549-B5F3-D6CA411059A7}" type="datetimeFigureOut">
              <a:rPr lang="en-US" smtClean="0"/>
              <a:t>7/15/19</a:t>
            </a:fld>
            <a:endParaRPr lang="en-US"/>
          </a:p>
        </p:txBody>
      </p:sp>
      <p:sp>
        <p:nvSpPr>
          <p:cNvPr id="3" name="Footer Placeholder 2">
            <a:extLst>
              <a:ext uri="{FF2B5EF4-FFF2-40B4-BE49-F238E27FC236}">
                <a16:creationId xmlns:a16="http://schemas.microsoft.com/office/drawing/2014/main" id="{EDE932C4-92BE-4741-BA31-00FF037067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CBFD71-5F90-6149-8F12-A82C31921165}"/>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3979253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7E47-67DB-9847-85DA-7C2EFECEF0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AF7CC4-D61B-7448-8FBA-5FDFEC85BB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067709-B138-814B-BA25-9DD327131D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10476C-6196-8442-91FC-BDA70550B8F5}"/>
              </a:ext>
            </a:extLst>
          </p:cNvPr>
          <p:cNvSpPr>
            <a:spLocks noGrp="1"/>
          </p:cNvSpPr>
          <p:nvPr>
            <p:ph type="dt" sz="half" idx="10"/>
          </p:nvPr>
        </p:nvSpPr>
        <p:spPr/>
        <p:txBody>
          <a:bodyPr/>
          <a:lstStyle/>
          <a:p>
            <a:fld id="{931A84E7-A2A2-9549-B5F3-D6CA411059A7}" type="datetimeFigureOut">
              <a:rPr lang="en-US" smtClean="0"/>
              <a:t>7/15/19</a:t>
            </a:fld>
            <a:endParaRPr lang="en-US"/>
          </a:p>
        </p:txBody>
      </p:sp>
      <p:sp>
        <p:nvSpPr>
          <p:cNvPr id="6" name="Footer Placeholder 5">
            <a:extLst>
              <a:ext uri="{FF2B5EF4-FFF2-40B4-BE49-F238E27FC236}">
                <a16:creationId xmlns:a16="http://schemas.microsoft.com/office/drawing/2014/main" id="{01975887-A66F-7249-9615-6D3D58A7F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C88C9C-BE4C-FC48-B8A6-4AA7C00C163C}"/>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96480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C4F9-653B-3949-A890-3645AE7CD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7F12AC-CE19-1E4A-B447-A53046FE31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AC6C00-5753-064D-AA28-602B0544E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6EC0F8-FF85-7D4A-B128-82237621502D}"/>
              </a:ext>
            </a:extLst>
          </p:cNvPr>
          <p:cNvSpPr>
            <a:spLocks noGrp="1"/>
          </p:cNvSpPr>
          <p:nvPr>
            <p:ph type="dt" sz="half" idx="10"/>
          </p:nvPr>
        </p:nvSpPr>
        <p:spPr/>
        <p:txBody>
          <a:bodyPr/>
          <a:lstStyle/>
          <a:p>
            <a:fld id="{931A84E7-A2A2-9549-B5F3-D6CA411059A7}" type="datetimeFigureOut">
              <a:rPr lang="en-US" smtClean="0"/>
              <a:t>7/15/19</a:t>
            </a:fld>
            <a:endParaRPr lang="en-US"/>
          </a:p>
        </p:txBody>
      </p:sp>
      <p:sp>
        <p:nvSpPr>
          <p:cNvPr id="6" name="Footer Placeholder 5">
            <a:extLst>
              <a:ext uri="{FF2B5EF4-FFF2-40B4-BE49-F238E27FC236}">
                <a16:creationId xmlns:a16="http://schemas.microsoft.com/office/drawing/2014/main" id="{6B71B80E-EB37-334C-8A6B-77A5EA8E4D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E0D2FD-3E37-644B-B096-9513A8A04370}"/>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917300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BC420E-945B-3F43-A21E-966674C09F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7CFD89-A003-EF4B-94E9-489B3E179F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DC653B-9BCD-2E41-A014-93DB0E8447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A84E7-A2A2-9549-B5F3-D6CA411059A7}" type="datetimeFigureOut">
              <a:rPr lang="en-US" smtClean="0"/>
              <a:t>7/15/19</a:t>
            </a:fld>
            <a:endParaRPr lang="en-US"/>
          </a:p>
        </p:txBody>
      </p:sp>
      <p:sp>
        <p:nvSpPr>
          <p:cNvPr id="5" name="Footer Placeholder 4">
            <a:extLst>
              <a:ext uri="{FF2B5EF4-FFF2-40B4-BE49-F238E27FC236}">
                <a16:creationId xmlns:a16="http://schemas.microsoft.com/office/drawing/2014/main" id="{CA4E9D77-D618-DE47-BCCF-08154FB2C6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C24329-09B8-A143-865C-07549FE363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0EE215-4FB0-C14A-89DF-F22935F350BD}" type="slidenum">
              <a:rPr lang="en-US" smtClean="0"/>
              <a:t>‹#›</a:t>
            </a:fld>
            <a:endParaRPr lang="en-US"/>
          </a:p>
        </p:txBody>
      </p:sp>
    </p:spTree>
    <p:extLst>
      <p:ext uri="{BB962C8B-B14F-4D97-AF65-F5344CB8AC3E}">
        <p14:creationId xmlns:p14="http://schemas.microsoft.com/office/powerpoint/2010/main" val="3779819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7394AC-5BF7-7A45-A7B1-6B6056D01E21}"/>
              </a:ext>
            </a:extLst>
          </p:cNvPr>
          <p:cNvSpPr/>
          <p:nvPr/>
        </p:nvSpPr>
        <p:spPr>
          <a:xfrm>
            <a:off x="1169300" y="1523077"/>
            <a:ext cx="8544718" cy="1015663"/>
          </a:xfrm>
          <a:prstGeom prst="rect">
            <a:avLst/>
          </a:prstGeom>
        </p:spPr>
        <p:txBody>
          <a:bodyPr wrap="square">
            <a:spAutoFit/>
          </a:bodyPr>
          <a:lstStyle/>
          <a:p>
            <a:r>
              <a:rPr lang="en-US" sz="2000" b="1" dirty="0">
                <a:solidFill>
                  <a:srgbClr val="0070C0"/>
                </a:solidFill>
                <a:effectLst/>
                <a:latin typeface="Arial" panose="020B0604020202020204" pitchFamily="34" charset="0"/>
                <a:cs typeface="Arial" panose="020B0604020202020204" pitchFamily="34" charset="0"/>
              </a:rPr>
              <a:t>SMU NLP Course (DS7337) -- Homework 06 submission (07-15-2019)</a:t>
            </a:r>
          </a:p>
          <a:p>
            <a:pPr algn="ctr"/>
            <a:endParaRPr lang="en-US" sz="2000" b="1" dirty="0">
              <a:solidFill>
                <a:srgbClr val="0070C0"/>
              </a:solidFill>
              <a:effectLst/>
              <a:latin typeface="Arial" panose="020B0604020202020204" pitchFamily="34" charset="0"/>
              <a:cs typeface="Arial" panose="020B0604020202020204" pitchFamily="34" charset="0"/>
            </a:endParaRPr>
          </a:p>
          <a:p>
            <a:pPr algn="ctr"/>
            <a:r>
              <a:rPr lang="en-US" sz="2000" b="1" dirty="0">
                <a:solidFill>
                  <a:srgbClr val="0070C0"/>
                </a:solidFill>
                <a:effectLst/>
                <a:latin typeface="Arial" panose="020B0604020202020204" pitchFamily="34" charset="0"/>
                <a:cs typeface="Arial" panose="020B0604020202020204" pitchFamily="34" charset="0"/>
              </a:rPr>
              <a:t>Shanqing Gu (Class 401)</a:t>
            </a:r>
            <a:endParaRPr lang="en-US" sz="1600" dirty="0">
              <a:solidFill>
                <a:srgbClr val="000000"/>
              </a:solidFill>
              <a:effectLst/>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9D12EF2F-81CE-274D-8169-23F8DB5BFF67}"/>
              </a:ext>
            </a:extLst>
          </p:cNvPr>
          <p:cNvSpPr/>
          <p:nvPr/>
        </p:nvSpPr>
        <p:spPr>
          <a:xfrm>
            <a:off x="1169300" y="2856957"/>
            <a:ext cx="10164227" cy="1200329"/>
          </a:xfrm>
          <a:prstGeom prst="rect">
            <a:avLst/>
          </a:prstGeom>
        </p:spPr>
        <p:txBody>
          <a:bodyPr wrap="square">
            <a:spAutoFit/>
          </a:bodyPr>
          <a:lstStyle/>
          <a:p>
            <a:r>
              <a:rPr lang="en-US" b="1" dirty="0">
                <a:solidFill>
                  <a:srgbClr val="000000"/>
                </a:solidFill>
                <a:latin typeface="Arial" panose="020B0604020202020204" pitchFamily="34" charset="0"/>
                <a:cs typeface="Arial" panose="020B0604020202020204" pitchFamily="34" charset="0"/>
              </a:rPr>
              <a:t>Outline of HW6:</a:t>
            </a:r>
          </a:p>
          <a:p>
            <a:endParaRPr lang="en-US" b="1" dirty="0">
              <a:solidFill>
                <a:srgbClr val="000000"/>
              </a:solidFill>
              <a:latin typeface="Arial" panose="020B0604020202020204" pitchFamily="34" charset="0"/>
              <a:cs typeface="Arial" panose="020B0604020202020204" pitchFamily="34" charset="0"/>
            </a:endParaRPr>
          </a:p>
          <a:p>
            <a:pPr marL="342900" indent="-342900">
              <a:buAutoNum type="arabicPeriod"/>
            </a:pPr>
            <a:r>
              <a:rPr lang="en-US" dirty="0">
                <a:solidFill>
                  <a:srgbClr val="000000"/>
                </a:solidFill>
                <a:latin typeface="Arial" panose="020B0604020202020204" pitchFamily="34" charset="0"/>
                <a:cs typeface="Arial" panose="020B0604020202020204" pitchFamily="34" charset="0"/>
              </a:rPr>
              <a:t>Evaluate text similarity of Amazon book search results</a:t>
            </a:r>
          </a:p>
          <a:p>
            <a:pPr marL="342900" indent="-342900">
              <a:buAutoNum type="arabicPeriod"/>
            </a:pPr>
            <a:r>
              <a:rPr lang="en-US" dirty="0">
                <a:solidFill>
                  <a:srgbClr val="000000"/>
                </a:solidFill>
                <a:latin typeface="Arial" panose="020B0604020202020204" pitchFamily="34" charset="0"/>
                <a:cs typeface="Arial" panose="020B0604020202020204" pitchFamily="34" charset="0"/>
              </a:rPr>
              <a:t>Evaluate using a major search engine</a:t>
            </a:r>
            <a:endParaRPr lang="en-US" dirty="0"/>
          </a:p>
        </p:txBody>
      </p:sp>
    </p:spTree>
    <p:extLst>
      <p:ext uri="{BB962C8B-B14F-4D97-AF65-F5344CB8AC3E}">
        <p14:creationId xmlns:p14="http://schemas.microsoft.com/office/powerpoint/2010/main" val="1397562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D9890C2-F0DE-AA43-9184-289F774CB911}"/>
              </a:ext>
            </a:extLst>
          </p:cNvPr>
          <p:cNvSpPr/>
          <p:nvPr/>
        </p:nvSpPr>
        <p:spPr>
          <a:xfrm>
            <a:off x="859925" y="740377"/>
            <a:ext cx="10951317" cy="369332"/>
          </a:xfrm>
          <a:prstGeom prst="rect">
            <a:avLst/>
          </a:prstGeom>
        </p:spPr>
        <p:txBody>
          <a:bodyPr wrap="square">
            <a:spAutoFit/>
          </a:bodyPr>
          <a:lstStyle/>
          <a:p>
            <a:r>
              <a:rPr lang="en-US" b="1" dirty="0">
                <a:solidFill>
                  <a:srgbClr val="0070C0"/>
                </a:solidFill>
                <a:latin typeface="Arial" panose="020B0604020202020204" pitchFamily="34" charset="0"/>
                <a:cs typeface="Arial" panose="020B0604020202020204" pitchFamily="34" charset="0"/>
              </a:rPr>
              <a:t>Question 1. </a:t>
            </a:r>
            <a:r>
              <a:rPr lang="en-US" dirty="0">
                <a:solidFill>
                  <a:srgbClr val="000000"/>
                </a:solidFill>
                <a:latin typeface="Arial" panose="020B0604020202020204" pitchFamily="34" charset="0"/>
                <a:cs typeface="Arial" panose="020B0604020202020204" pitchFamily="34" charset="0"/>
              </a:rPr>
              <a:t>Evaluate text similarity of Amazon book search results</a:t>
            </a:r>
            <a:endParaRPr lang="en-US" b="1" dirty="0">
              <a:solidFill>
                <a:srgbClr val="0070C0"/>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E7D17F64-C9E8-BE4C-B7D4-D66A22F60A69}"/>
              </a:ext>
            </a:extLst>
          </p:cNvPr>
          <p:cNvPicPr>
            <a:picLocks noChangeAspect="1"/>
          </p:cNvPicPr>
          <p:nvPr/>
        </p:nvPicPr>
        <p:blipFill>
          <a:blip r:embed="rId2"/>
          <a:stretch>
            <a:fillRect/>
          </a:stretch>
        </p:blipFill>
        <p:spPr>
          <a:xfrm>
            <a:off x="859925" y="1663938"/>
            <a:ext cx="10058400" cy="4687214"/>
          </a:xfrm>
          <a:prstGeom prst="rect">
            <a:avLst/>
          </a:prstGeom>
        </p:spPr>
      </p:pic>
      <p:sp>
        <p:nvSpPr>
          <p:cNvPr id="3" name="TextBox 2">
            <a:extLst>
              <a:ext uri="{FF2B5EF4-FFF2-40B4-BE49-F238E27FC236}">
                <a16:creationId xmlns:a16="http://schemas.microsoft.com/office/drawing/2014/main" id="{C300FD8C-46B2-E141-9EC4-EA0E335B39C7}"/>
              </a:ext>
            </a:extLst>
          </p:cNvPr>
          <p:cNvSpPr txBox="1"/>
          <p:nvPr/>
        </p:nvSpPr>
        <p:spPr>
          <a:xfrm>
            <a:off x="859925" y="1204603"/>
            <a:ext cx="6027612" cy="338554"/>
          </a:xfrm>
          <a:prstGeom prst="rect">
            <a:avLst/>
          </a:prstGeom>
          <a:noFill/>
        </p:spPr>
        <p:txBody>
          <a:bodyPr wrap="none" rtlCol="0">
            <a:spAutoFit/>
          </a:bodyPr>
          <a:lstStyle/>
          <a:p>
            <a:r>
              <a:rPr lang="en-US" sz="1600" dirty="0">
                <a:solidFill>
                  <a:srgbClr val="7030A0"/>
                </a:solidFill>
                <a:latin typeface="Arial" panose="020B0604020202020204" pitchFamily="34" charset="0"/>
                <a:cs typeface="Arial" panose="020B0604020202020204" pitchFamily="34" charset="0"/>
              </a:rPr>
              <a:t> #1a Manually copy the full book title of each of the top 24 books</a:t>
            </a:r>
          </a:p>
        </p:txBody>
      </p:sp>
    </p:spTree>
    <p:extLst>
      <p:ext uri="{BB962C8B-B14F-4D97-AF65-F5344CB8AC3E}">
        <p14:creationId xmlns:p14="http://schemas.microsoft.com/office/powerpoint/2010/main" val="3281469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CF7FB-7226-7C45-AE64-C6DA21D58ECD}"/>
              </a:ext>
            </a:extLst>
          </p:cNvPr>
          <p:cNvSpPr/>
          <p:nvPr/>
        </p:nvSpPr>
        <p:spPr>
          <a:xfrm>
            <a:off x="859925" y="740377"/>
            <a:ext cx="10951317" cy="369332"/>
          </a:xfrm>
          <a:prstGeom prst="rect">
            <a:avLst/>
          </a:prstGeom>
        </p:spPr>
        <p:txBody>
          <a:bodyPr wrap="square">
            <a:spAutoFit/>
          </a:bodyPr>
          <a:lstStyle/>
          <a:p>
            <a:r>
              <a:rPr lang="en-US" b="1" dirty="0">
                <a:solidFill>
                  <a:srgbClr val="0070C0"/>
                </a:solidFill>
                <a:latin typeface="Arial" panose="020B0604020202020204" pitchFamily="34" charset="0"/>
                <a:cs typeface="Arial" panose="020B0604020202020204" pitchFamily="34" charset="0"/>
              </a:rPr>
              <a:t>Question 1. </a:t>
            </a:r>
            <a:r>
              <a:rPr lang="en-US" dirty="0">
                <a:solidFill>
                  <a:srgbClr val="000000"/>
                </a:solidFill>
                <a:latin typeface="Arial" panose="020B0604020202020204" pitchFamily="34" charset="0"/>
                <a:cs typeface="Arial" panose="020B0604020202020204" pitchFamily="34" charset="0"/>
              </a:rPr>
              <a:t>Evaluate text similarity of Amazon book search results</a:t>
            </a:r>
            <a:endParaRPr lang="en-US" b="1" dirty="0">
              <a:solidFill>
                <a:srgbClr val="0070C0"/>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30975610-5BBB-8945-80FD-85FF16D866D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859925" y="1889889"/>
            <a:ext cx="10058400" cy="4227734"/>
          </a:xfrm>
          <a:prstGeom prst="rect">
            <a:avLst/>
          </a:prstGeom>
        </p:spPr>
      </p:pic>
      <p:sp>
        <p:nvSpPr>
          <p:cNvPr id="11" name="TextBox 10">
            <a:extLst>
              <a:ext uri="{FF2B5EF4-FFF2-40B4-BE49-F238E27FC236}">
                <a16:creationId xmlns:a16="http://schemas.microsoft.com/office/drawing/2014/main" id="{073D85E1-A02B-D04F-AC7E-E90F9D3F6A85}"/>
              </a:ext>
            </a:extLst>
          </p:cNvPr>
          <p:cNvSpPr txBox="1"/>
          <p:nvPr/>
        </p:nvSpPr>
        <p:spPr>
          <a:xfrm>
            <a:off x="859925" y="1204603"/>
            <a:ext cx="8491427" cy="338554"/>
          </a:xfrm>
          <a:prstGeom prst="rect">
            <a:avLst/>
          </a:prstGeom>
          <a:noFill/>
        </p:spPr>
        <p:txBody>
          <a:bodyPr wrap="none" rtlCol="0">
            <a:spAutoFit/>
          </a:bodyPr>
          <a:lstStyle/>
          <a:p>
            <a:r>
              <a:rPr lang="en-US" sz="1600" dirty="0">
                <a:solidFill>
                  <a:srgbClr val="7030A0"/>
                </a:solidFill>
                <a:latin typeface="Arial" panose="020B0604020202020204" pitchFamily="34" charset="0"/>
                <a:cs typeface="Arial" panose="020B0604020202020204" pitchFamily="34" charset="0"/>
              </a:rPr>
              <a:t> #1b Pairwise compare the cosine similarity score for each of the book title (only list 2 of 24)</a:t>
            </a:r>
          </a:p>
        </p:txBody>
      </p:sp>
    </p:spTree>
    <p:extLst>
      <p:ext uri="{BB962C8B-B14F-4D97-AF65-F5344CB8AC3E}">
        <p14:creationId xmlns:p14="http://schemas.microsoft.com/office/powerpoint/2010/main" val="1554413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4E9CE1-FA41-184D-A408-E3AEA66C9737}"/>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859925" y="1638051"/>
            <a:ext cx="10058400" cy="5039198"/>
          </a:xfrm>
          <a:prstGeom prst="rect">
            <a:avLst/>
          </a:prstGeom>
        </p:spPr>
      </p:pic>
      <p:sp>
        <p:nvSpPr>
          <p:cNvPr id="9" name="Rectangle 8">
            <a:extLst>
              <a:ext uri="{FF2B5EF4-FFF2-40B4-BE49-F238E27FC236}">
                <a16:creationId xmlns:a16="http://schemas.microsoft.com/office/drawing/2014/main" id="{F922C228-54FD-3C4F-AA69-FE644A0B3D25}"/>
              </a:ext>
            </a:extLst>
          </p:cNvPr>
          <p:cNvSpPr/>
          <p:nvPr/>
        </p:nvSpPr>
        <p:spPr>
          <a:xfrm>
            <a:off x="859925" y="740377"/>
            <a:ext cx="10951317" cy="369332"/>
          </a:xfrm>
          <a:prstGeom prst="rect">
            <a:avLst/>
          </a:prstGeom>
        </p:spPr>
        <p:txBody>
          <a:bodyPr wrap="square">
            <a:spAutoFit/>
          </a:bodyPr>
          <a:lstStyle/>
          <a:p>
            <a:r>
              <a:rPr lang="en-US" b="1" dirty="0">
                <a:solidFill>
                  <a:srgbClr val="0070C0"/>
                </a:solidFill>
                <a:latin typeface="Arial" panose="020B0604020202020204" pitchFamily="34" charset="0"/>
                <a:cs typeface="Arial" panose="020B0604020202020204" pitchFamily="34" charset="0"/>
              </a:rPr>
              <a:t>Question 1. </a:t>
            </a:r>
            <a:r>
              <a:rPr lang="en-US" dirty="0">
                <a:solidFill>
                  <a:srgbClr val="000000"/>
                </a:solidFill>
                <a:latin typeface="Arial" panose="020B0604020202020204" pitchFamily="34" charset="0"/>
                <a:cs typeface="Arial" panose="020B0604020202020204" pitchFamily="34" charset="0"/>
              </a:rPr>
              <a:t>Evaluate text similarity of Amazon book search results</a:t>
            </a:r>
            <a:endParaRPr lang="en-US" b="1" dirty="0">
              <a:solidFill>
                <a:srgbClr val="0070C0"/>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BA4C7D67-9570-2E4B-A818-63EF7E910B02}"/>
              </a:ext>
            </a:extLst>
          </p:cNvPr>
          <p:cNvSpPr txBox="1"/>
          <p:nvPr/>
        </p:nvSpPr>
        <p:spPr>
          <a:xfrm>
            <a:off x="859925" y="1204603"/>
            <a:ext cx="7967986" cy="338554"/>
          </a:xfrm>
          <a:prstGeom prst="rect">
            <a:avLst/>
          </a:prstGeom>
          <a:noFill/>
        </p:spPr>
        <p:txBody>
          <a:bodyPr wrap="square" rtlCol="0">
            <a:spAutoFit/>
          </a:bodyPr>
          <a:lstStyle/>
          <a:p>
            <a:r>
              <a:rPr lang="en-US" sz="1600" dirty="0">
                <a:solidFill>
                  <a:srgbClr val="7030A0"/>
                </a:solidFill>
                <a:latin typeface="Arial" panose="020B0604020202020204" pitchFamily="34" charset="0"/>
                <a:cs typeface="Arial" panose="020B0604020202020204" pitchFamily="34" charset="0"/>
              </a:rPr>
              <a:t> #1c Most similar and dissimilar book titles</a:t>
            </a:r>
          </a:p>
        </p:txBody>
      </p:sp>
    </p:spTree>
    <p:extLst>
      <p:ext uri="{BB962C8B-B14F-4D97-AF65-F5344CB8AC3E}">
        <p14:creationId xmlns:p14="http://schemas.microsoft.com/office/powerpoint/2010/main" val="125758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A3A997-21B4-A341-8F07-EA9F6CA6CD3D}"/>
              </a:ext>
            </a:extLst>
          </p:cNvPr>
          <p:cNvSpPr/>
          <p:nvPr/>
        </p:nvSpPr>
        <p:spPr>
          <a:xfrm>
            <a:off x="851215" y="740377"/>
            <a:ext cx="10951317" cy="369332"/>
          </a:xfrm>
          <a:prstGeom prst="rect">
            <a:avLst/>
          </a:prstGeom>
        </p:spPr>
        <p:txBody>
          <a:bodyPr wrap="square">
            <a:spAutoFit/>
          </a:bodyPr>
          <a:lstStyle/>
          <a:p>
            <a:r>
              <a:rPr lang="en-US" b="1" dirty="0">
                <a:solidFill>
                  <a:srgbClr val="0070C0"/>
                </a:solidFill>
                <a:latin typeface="Arial" panose="020B0604020202020204" pitchFamily="34" charset="0"/>
                <a:cs typeface="Arial" panose="020B0604020202020204" pitchFamily="34" charset="0"/>
              </a:rPr>
              <a:t>Question 2: Evaluate using a major search engine</a:t>
            </a:r>
          </a:p>
        </p:txBody>
      </p:sp>
      <p:sp>
        <p:nvSpPr>
          <p:cNvPr id="14" name="TextBox 13">
            <a:extLst>
              <a:ext uri="{FF2B5EF4-FFF2-40B4-BE49-F238E27FC236}">
                <a16:creationId xmlns:a16="http://schemas.microsoft.com/office/drawing/2014/main" id="{1E7B37F8-1541-3546-AB07-70A6F57319CD}"/>
              </a:ext>
            </a:extLst>
          </p:cNvPr>
          <p:cNvSpPr txBox="1"/>
          <p:nvPr/>
        </p:nvSpPr>
        <p:spPr>
          <a:xfrm>
            <a:off x="851211" y="1196336"/>
            <a:ext cx="7967986" cy="338554"/>
          </a:xfrm>
          <a:prstGeom prst="rect">
            <a:avLst/>
          </a:prstGeom>
          <a:noFill/>
        </p:spPr>
        <p:txBody>
          <a:bodyPr wrap="square" rtlCol="0">
            <a:spAutoFit/>
          </a:bodyPr>
          <a:lstStyle/>
          <a:p>
            <a:r>
              <a:rPr lang="en-US" sz="1600" dirty="0">
                <a:solidFill>
                  <a:srgbClr val="7030A0"/>
                </a:solidFill>
                <a:latin typeface="Arial" panose="020B0604020202020204" pitchFamily="34" charset="0"/>
                <a:cs typeface="Arial" panose="020B0604020202020204" pitchFamily="34" charset="0"/>
              </a:rPr>
              <a:t> #2a: Google book title #1 and copy two organic results (result_01 and result_20)</a:t>
            </a:r>
          </a:p>
        </p:txBody>
      </p:sp>
      <p:sp>
        <p:nvSpPr>
          <p:cNvPr id="16" name="TextBox 15">
            <a:extLst>
              <a:ext uri="{FF2B5EF4-FFF2-40B4-BE49-F238E27FC236}">
                <a16:creationId xmlns:a16="http://schemas.microsoft.com/office/drawing/2014/main" id="{0C962384-C4FA-854A-9062-910ABCFECAC7}"/>
              </a:ext>
            </a:extLst>
          </p:cNvPr>
          <p:cNvSpPr txBox="1"/>
          <p:nvPr/>
        </p:nvSpPr>
        <p:spPr>
          <a:xfrm>
            <a:off x="851212" y="3462436"/>
            <a:ext cx="8229600" cy="338554"/>
          </a:xfrm>
          <a:prstGeom prst="rect">
            <a:avLst/>
          </a:prstGeom>
          <a:noFill/>
        </p:spPr>
        <p:txBody>
          <a:bodyPr wrap="square" rtlCol="0">
            <a:spAutoFit/>
          </a:bodyPr>
          <a:lstStyle/>
          <a:p>
            <a:r>
              <a:rPr lang="en-US" sz="1600" dirty="0">
                <a:solidFill>
                  <a:srgbClr val="7030A0"/>
                </a:solidFill>
                <a:latin typeface="Arial" panose="020B0604020202020204" pitchFamily="34" charset="0"/>
                <a:cs typeface="Arial" panose="020B0604020202020204" pitchFamily="34" charset="0"/>
              </a:rPr>
              <a:t> #2b: Run the same text similarity calculations in Q1b</a:t>
            </a:r>
          </a:p>
        </p:txBody>
      </p:sp>
      <p:sp>
        <p:nvSpPr>
          <p:cNvPr id="18" name="TextBox 17">
            <a:extLst>
              <a:ext uri="{FF2B5EF4-FFF2-40B4-BE49-F238E27FC236}">
                <a16:creationId xmlns:a16="http://schemas.microsoft.com/office/drawing/2014/main" id="{E278F6BF-C86B-7A41-9B1E-F4CEE7308837}"/>
              </a:ext>
            </a:extLst>
          </p:cNvPr>
          <p:cNvSpPr txBox="1"/>
          <p:nvPr/>
        </p:nvSpPr>
        <p:spPr>
          <a:xfrm>
            <a:off x="851211" y="6328526"/>
            <a:ext cx="8362457" cy="338554"/>
          </a:xfrm>
          <a:prstGeom prst="rect">
            <a:avLst/>
          </a:prstGeom>
          <a:noFill/>
        </p:spPr>
        <p:txBody>
          <a:bodyPr wrap="square" rtlCol="0">
            <a:spAutoFit/>
          </a:bodyPr>
          <a:lstStyle/>
          <a:p>
            <a:r>
              <a:rPr lang="en-US" sz="1600" dirty="0">
                <a:solidFill>
                  <a:srgbClr val="7030A0"/>
                </a:solidFill>
                <a:latin typeface="Arial" panose="020B0604020202020204" pitchFamily="34" charset="0"/>
                <a:cs typeface="Arial" panose="020B0604020202020204" pitchFamily="34" charset="0"/>
              </a:rPr>
              <a:t> #2c: Similarity scores are shown in #2b</a:t>
            </a:r>
          </a:p>
        </p:txBody>
      </p:sp>
      <p:pic>
        <p:nvPicPr>
          <p:cNvPr id="5" name="Picture 4">
            <a:extLst>
              <a:ext uri="{FF2B5EF4-FFF2-40B4-BE49-F238E27FC236}">
                <a16:creationId xmlns:a16="http://schemas.microsoft.com/office/drawing/2014/main" id="{12FE2EDC-A80F-C849-83DC-AD80A55A493C}"/>
              </a:ext>
            </a:extLst>
          </p:cNvPr>
          <p:cNvPicPr>
            <a:picLocks noChangeAspect="1"/>
          </p:cNvPicPr>
          <p:nvPr/>
        </p:nvPicPr>
        <p:blipFill>
          <a:blip r:embed="rId2"/>
          <a:stretch>
            <a:fillRect/>
          </a:stretch>
        </p:blipFill>
        <p:spPr>
          <a:xfrm>
            <a:off x="851211" y="3838770"/>
            <a:ext cx="8229600" cy="2434453"/>
          </a:xfrm>
          <a:prstGeom prst="rect">
            <a:avLst/>
          </a:prstGeom>
        </p:spPr>
      </p:pic>
      <p:pic>
        <p:nvPicPr>
          <p:cNvPr id="7" name="Picture 6">
            <a:extLst>
              <a:ext uri="{FF2B5EF4-FFF2-40B4-BE49-F238E27FC236}">
                <a16:creationId xmlns:a16="http://schemas.microsoft.com/office/drawing/2014/main" id="{032FF43B-32A3-114C-ABB0-A0634D986CDE}"/>
              </a:ext>
            </a:extLst>
          </p:cNvPr>
          <p:cNvPicPr>
            <a:picLocks noChangeAspect="1"/>
          </p:cNvPicPr>
          <p:nvPr/>
        </p:nvPicPr>
        <p:blipFill>
          <a:blip r:embed="rId3"/>
          <a:stretch>
            <a:fillRect/>
          </a:stretch>
        </p:blipFill>
        <p:spPr>
          <a:xfrm>
            <a:off x="851211" y="1572670"/>
            <a:ext cx="8229600" cy="1874474"/>
          </a:xfrm>
          <a:prstGeom prst="rect">
            <a:avLst/>
          </a:prstGeom>
        </p:spPr>
      </p:pic>
    </p:spTree>
    <p:extLst>
      <p:ext uri="{BB962C8B-B14F-4D97-AF65-F5344CB8AC3E}">
        <p14:creationId xmlns:p14="http://schemas.microsoft.com/office/powerpoint/2010/main" val="334557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0F3D7F-7DDB-984B-8C7B-D5B8345E13AC}"/>
              </a:ext>
            </a:extLst>
          </p:cNvPr>
          <p:cNvSpPr/>
          <p:nvPr/>
        </p:nvSpPr>
        <p:spPr>
          <a:xfrm>
            <a:off x="851216" y="1531120"/>
            <a:ext cx="10731184" cy="2862322"/>
          </a:xfrm>
          <a:prstGeom prst="rect">
            <a:avLst/>
          </a:prstGeom>
        </p:spPr>
        <p:txBody>
          <a:bodyPr wrap="square">
            <a:spAutoFit/>
          </a:bodyPr>
          <a:lstStyle/>
          <a:p>
            <a:r>
              <a:rPr lang="en-US" dirty="0">
                <a:solidFill>
                  <a:srgbClr val="000000"/>
                </a:solidFill>
                <a:latin typeface="Helvetica Neue" panose="02000503000000020004" pitchFamily="2" charset="0"/>
              </a:rPr>
              <a:t>In HW6, functions are defined to take in the vectorized corpus and the document corpus for computing similarities. The similarity scores are from the dot product operation and sorted them in reverse (forward) order to get the top (bottom) n documents with the highest (lowest) similarity score.</a:t>
            </a:r>
          </a:p>
          <a:p>
            <a:endParaRPr lang="en-US" dirty="0">
              <a:solidFill>
                <a:srgbClr val="000000"/>
              </a:solidFill>
              <a:latin typeface="Helvetica Neue" panose="02000503000000020004" pitchFamily="2" charset="0"/>
            </a:endParaRPr>
          </a:p>
          <a:p>
            <a:r>
              <a:rPr lang="en-US" dirty="0">
                <a:solidFill>
                  <a:srgbClr val="000000"/>
                </a:solidFill>
                <a:latin typeface="Helvetica Neue" panose="02000503000000020004" pitchFamily="2" charset="0"/>
              </a:rPr>
              <a:t>The top search for a book title from both Amazon and Google can get high cosine similarity score. We can conclude both amazon and google use similar distance measures to rank their items online.</a:t>
            </a:r>
          </a:p>
          <a:p>
            <a:endParaRPr lang="en-US" dirty="0">
              <a:solidFill>
                <a:srgbClr val="000000"/>
              </a:solidFill>
              <a:latin typeface="Helvetica Neue" panose="02000503000000020004" pitchFamily="2" charset="0"/>
            </a:endParaRPr>
          </a:p>
          <a:p>
            <a:r>
              <a:rPr lang="en-US" dirty="0">
                <a:solidFill>
                  <a:srgbClr val="000000"/>
                </a:solidFill>
                <a:latin typeface="Helvetica Neue" panose="02000503000000020004" pitchFamily="2" charset="0"/>
              </a:rPr>
              <a:t>In addition, </a:t>
            </a:r>
            <a:r>
              <a:rPr lang="en-US" dirty="0" err="1">
                <a:solidFill>
                  <a:srgbClr val="000000"/>
                </a:solidFill>
                <a:latin typeface="Helvetica Neue" panose="02000503000000020004" pitchFamily="2" charset="0"/>
              </a:rPr>
              <a:t>Scikit-learn’s</a:t>
            </a:r>
            <a:r>
              <a:rPr lang="en-US" dirty="0">
                <a:solidFill>
                  <a:srgbClr val="000000"/>
                </a:solidFill>
                <a:latin typeface="Helvetica Neue" panose="02000503000000020004" pitchFamily="2" charset="0"/>
              </a:rPr>
              <a:t> </a:t>
            </a:r>
            <a:r>
              <a:rPr lang="en-US" dirty="0" err="1">
                <a:solidFill>
                  <a:srgbClr val="000000"/>
                </a:solidFill>
                <a:latin typeface="Helvetica Neue" panose="02000503000000020004" pitchFamily="2" charset="0"/>
              </a:rPr>
              <a:t>cosine_similarity</a:t>
            </a:r>
            <a:r>
              <a:rPr lang="en-US" dirty="0">
                <a:solidFill>
                  <a:srgbClr val="000000"/>
                </a:solidFill>
                <a:latin typeface="Helvetica Neue" panose="02000503000000020004" pitchFamily="2" charset="0"/>
              </a:rPr>
              <a:t>() utility </a:t>
            </a:r>
            <a:r>
              <a:rPr lang="en-US" dirty="0" err="1">
                <a:solidFill>
                  <a:srgbClr val="000000"/>
                </a:solidFill>
                <a:latin typeface="Helvetica Neue" panose="02000503000000020004" pitchFamily="2" charset="0"/>
              </a:rPr>
              <a:t>functioncan</a:t>
            </a:r>
            <a:r>
              <a:rPr lang="en-US" dirty="0">
                <a:solidFill>
                  <a:srgbClr val="000000"/>
                </a:solidFill>
                <a:latin typeface="Helvetica Neue" panose="02000503000000020004" pitchFamily="2" charset="0"/>
              </a:rPr>
              <a:t> be found in the </a:t>
            </a:r>
            <a:r>
              <a:rPr lang="en-US" dirty="0" err="1">
                <a:solidFill>
                  <a:srgbClr val="000000"/>
                </a:solidFill>
                <a:latin typeface="Helvetica Neue" panose="02000503000000020004" pitchFamily="2" charset="0"/>
              </a:rPr>
              <a:t>sklearn.metrics.pairwise</a:t>
            </a:r>
            <a:r>
              <a:rPr lang="en-US" dirty="0">
                <a:solidFill>
                  <a:srgbClr val="000000"/>
                </a:solidFill>
                <a:latin typeface="Helvetica Neue" panose="02000503000000020004" pitchFamily="2" charset="0"/>
              </a:rPr>
              <a:t> module. It uses similar logic and much more optimized, especially performing well on large corpora of documents.</a:t>
            </a:r>
            <a:endParaRPr lang="en-US" b="0" i="0" u="none" strike="noStrike" dirty="0">
              <a:solidFill>
                <a:srgbClr val="000000"/>
              </a:solidFill>
              <a:effectLst/>
              <a:latin typeface="Helvetica Neue" panose="02000503000000020004" pitchFamily="2" charset="0"/>
            </a:endParaRPr>
          </a:p>
        </p:txBody>
      </p:sp>
      <p:sp>
        <p:nvSpPr>
          <p:cNvPr id="7" name="Rectangle 6">
            <a:extLst>
              <a:ext uri="{FF2B5EF4-FFF2-40B4-BE49-F238E27FC236}">
                <a16:creationId xmlns:a16="http://schemas.microsoft.com/office/drawing/2014/main" id="{699C269B-3D76-114E-A68E-9332FD4A5F16}"/>
              </a:ext>
            </a:extLst>
          </p:cNvPr>
          <p:cNvSpPr/>
          <p:nvPr/>
        </p:nvSpPr>
        <p:spPr>
          <a:xfrm>
            <a:off x="851216" y="740377"/>
            <a:ext cx="10951317" cy="369332"/>
          </a:xfrm>
          <a:prstGeom prst="rect">
            <a:avLst/>
          </a:prstGeom>
        </p:spPr>
        <p:txBody>
          <a:bodyPr wrap="square">
            <a:spAutoFit/>
          </a:bodyPr>
          <a:lstStyle/>
          <a:p>
            <a:r>
              <a:rPr lang="en-US" b="1" dirty="0">
                <a:solidFill>
                  <a:srgbClr val="0070C0"/>
                </a:solidFill>
                <a:latin typeface="Arial" panose="020B0604020202020204" pitchFamily="34" charset="0"/>
                <a:cs typeface="Arial" panose="020B0604020202020204" pitchFamily="34" charset="0"/>
              </a:rPr>
              <a:t>Summary</a:t>
            </a:r>
          </a:p>
        </p:txBody>
      </p:sp>
    </p:spTree>
    <p:extLst>
      <p:ext uri="{BB962C8B-B14F-4D97-AF65-F5344CB8AC3E}">
        <p14:creationId xmlns:p14="http://schemas.microsoft.com/office/powerpoint/2010/main" val="1653881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6B5B0D1-21D1-1141-879D-FF5FC3BA1684}"/>
              </a:ext>
            </a:extLst>
          </p:cNvPr>
          <p:cNvSpPr/>
          <p:nvPr/>
        </p:nvSpPr>
        <p:spPr>
          <a:xfrm>
            <a:off x="851216" y="966800"/>
            <a:ext cx="10951317" cy="369332"/>
          </a:xfrm>
          <a:prstGeom prst="rect">
            <a:avLst/>
          </a:prstGeom>
        </p:spPr>
        <p:txBody>
          <a:bodyPr wrap="square">
            <a:spAutoFit/>
          </a:bodyPr>
          <a:lstStyle/>
          <a:p>
            <a:r>
              <a:rPr lang="en-US" b="1" dirty="0">
                <a:solidFill>
                  <a:srgbClr val="0070C0"/>
                </a:solidFill>
                <a:latin typeface="Arial" panose="020B0604020202020204" pitchFamily="34" charset="0"/>
                <a:cs typeface="Arial" panose="020B0604020202020204" pitchFamily="34" charset="0"/>
              </a:rPr>
              <a:t>References</a:t>
            </a:r>
          </a:p>
        </p:txBody>
      </p:sp>
      <p:sp>
        <p:nvSpPr>
          <p:cNvPr id="2" name="Rectangle 1">
            <a:extLst>
              <a:ext uri="{FF2B5EF4-FFF2-40B4-BE49-F238E27FC236}">
                <a16:creationId xmlns:a16="http://schemas.microsoft.com/office/drawing/2014/main" id="{41426AA2-E769-B34A-BA25-9DAB696F0426}"/>
              </a:ext>
            </a:extLst>
          </p:cNvPr>
          <p:cNvSpPr/>
          <p:nvPr/>
        </p:nvSpPr>
        <p:spPr>
          <a:xfrm>
            <a:off x="851216" y="3059668"/>
            <a:ext cx="3467616" cy="369332"/>
          </a:xfrm>
          <a:prstGeom prst="rect">
            <a:avLst/>
          </a:prstGeom>
        </p:spPr>
        <p:txBody>
          <a:bodyPr wrap="none">
            <a:spAutoFit/>
          </a:bodyPr>
          <a:lstStyle/>
          <a:p>
            <a:r>
              <a:rPr lang="en-US" b="1" dirty="0">
                <a:solidFill>
                  <a:srgbClr val="0070C0"/>
                </a:solidFill>
                <a:latin typeface="Arial" panose="020B0604020202020204" pitchFamily="34" charset="0"/>
                <a:cs typeface="Arial" panose="020B0604020202020204" pitchFamily="34" charset="0"/>
              </a:rPr>
              <a:t>Implementation environments</a:t>
            </a:r>
          </a:p>
        </p:txBody>
      </p:sp>
      <p:sp>
        <p:nvSpPr>
          <p:cNvPr id="3" name="Rectangle 2">
            <a:extLst>
              <a:ext uri="{FF2B5EF4-FFF2-40B4-BE49-F238E27FC236}">
                <a16:creationId xmlns:a16="http://schemas.microsoft.com/office/drawing/2014/main" id="{EA2563FC-5785-BF4C-8AC0-036F2FD40D82}"/>
              </a:ext>
            </a:extLst>
          </p:cNvPr>
          <p:cNvSpPr/>
          <p:nvPr/>
        </p:nvSpPr>
        <p:spPr>
          <a:xfrm>
            <a:off x="851216" y="3770869"/>
            <a:ext cx="10392517" cy="1569660"/>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Darwin-18.6.0-x86_64-i386-64bit </a:t>
            </a:r>
          </a:p>
          <a:p>
            <a:r>
              <a:rPr lang="en-US" sz="1200" dirty="0">
                <a:latin typeface="Arial" panose="020B0604020202020204" pitchFamily="34" charset="0"/>
                <a:cs typeface="Arial" panose="020B0604020202020204" pitchFamily="34" charset="0"/>
              </a:rPr>
              <a:t>Python 3.6.8 |Anaconda, Inc.| (default, Dec 29 2018, 19:04:46) [GCC 4.2.1 Compatible Clang 4.0.1 (tags/RELEASE_401/final)] </a:t>
            </a:r>
          </a:p>
          <a:p>
            <a:r>
              <a:rPr lang="en-US" sz="1200" dirty="0">
                <a:latin typeface="Arial" panose="020B0604020202020204" pitchFamily="34" charset="0"/>
                <a:cs typeface="Arial" panose="020B0604020202020204" pitchFamily="34" charset="0"/>
              </a:rPr>
              <a:t>Pandas 0.24.2 </a:t>
            </a:r>
          </a:p>
          <a:p>
            <a:r>
              <a:rPr lang="en-US" sz="1200" dirty="0">
                <a:latin typeface="Arial" panose="020B0604020202020204" pitchFamily="34" charset="0"/>
                <a:cs typeface="Arial" panose="020B0604020202020204" pitchFamily="34" charset="0"/>
              </a:rPr>
              <a:t>NumPy 1.16.4 </a:t>
            </a:r>
          </a:p>
          <a:p>
            <a:r>
              <a:rPr lang="en-US" sz="1200" dirty="0">
                <a:latin typeface="Arial" panose="020B0604020202020204" pitchFamily="34" charset="0"/>
                <a:cs typeface="Arial" panose="020B0604020202020204" pitchFamily="34" charset="0"/>
              </a:rPr>
              <a:t>Requests 2.22.0 </a:t>
            </a:r>
          </a:p>
          <a:p>
            <a:r>
              <a:rPr lang="en-US" sz="1200" dirty="0">
                <a:latin typeface="Arial" panose="020B0604020202020204" pitchFamily="34" charset="0"/>
                <a:cs typeface="Arial" panose="020B0604020202020204" pitchFamily="34" charset="0"/>
              </a:rPr>
              <a:t>Pickle 4.0 Re 2.2.1 </a:t>
            </a:r>
          </a:p>
          <a:p>
            <a:r>
              <a:rPr lang="en-US" sz="1200" dirty="0" err="1">
                <a:latin typeface="Arial" panose="020B0604020202020204" pitchFamily="34" charset="0"/>
                <a:cs typeface="Arial" panose="020B0604020202020204" pitchFamily="34" charset="0"/>
              </a:rPr>
              <a:t>nltk</a:t>
            </a:r>
            <a:r>
              <a:rPr lang="en-US" sz="1200" dirty="0">
                <a:latin typeface="Arial" panose="020B0604020202020204" pitchFamily="34" charset="0"/>
                <a:cs typeface="Arial" panose="020B0604020202020204" pitchFamily="34" charset="0"/>
              </a:rPr>
              <a:t> 3.4 Matplotlib 3.0.2 </a:t>
            </a:r>
          </a:p>
          <a:p>
            <a:r>
              <a:rPr lang="en-US" sz="1200" dirty="0">
                <a:latin typeface="Arial" panose="020B0604020202020204" pitchFamily="34" charset="0"/>
                <a:cs typeface="Arial" panose="020B0604020202020204" pitchFamily="34" charset="0"/>
              </a:rPr>
              <a:t>Pattern 3.6</a:t>
            </a:r>
          </a:p>
        </p:txBody>
      </p:sp>
      <p:sp>
        <p:nvSpPr>
          <p:cNvPr id="6" name="Rectangle 5">
            <a:extLst>
              <a:ext uri="{FF2B5EF4-FFF2-40B4-BE49-F238E27FC236}">
                <a16:creationId xmlns:a16="http://schemas.microsoft.com/office/drawing/2014/main" id="{1F62690F-AEDD-F94A-9965-2779F0F2EE86}"/>
              </a:ext>
            </a:extLst>
          </p:cNvPr>
          <p:cNvSpPr/>
          <p:nvPr/>
        </p:nvSpPr>
        <p:spPr>
          <a:xfrm>
            <a:off x="851216" y="1678001"/>
            <a:ext cx="3640164" cy="276999"/>
          </a:xfrm>
          <a:prstGeom prst="rect">
            <a:avLst/>
          </a:prstGeom>
        </p:spPr>
        <p:txBody>
          <a:bodyPr wrap="none">
            <a:spAutoFit/>
          </a:bodyPr>
          <a:lstStyle/>
          <a:p>
            <a:r>
              <a:rPr lang="en-US" sz="1200" dirty="0">
                <a:solidFill>
                  <a:srgbClr val="000000"/>
                </a:solidFill>
                <a:latin typeface="Arial" panose="020B0604020202020204" pitchFamily="34" charset="0"/>
                <a:cs typeface="Arial" panose="020B0604020202020204" pitchFamily="34" charset="0"/>
              </a:rPr>
              <a:t>1. Sarkar D. Text analytics with Python, 2nd edition</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1975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274</Words>
  <Application>Microsoft Macintosh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shanqing gu</dc:creator>
  <cp:lastModifiedBy>shanqing gu</cp:lastModifiedBy>
  <cp:revision>62</cp:revision>
  <dcterms:created xsi:type="dcterms:W3CDTF">2019-05-29T17:39:56Z</dcterms:created>
  <dcterms:modified xsi:type="dcterms:W3CDTF">2019-07-16T02:09:49Z</dcterms:modified>
</cp:coreProperties>
</file>