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71" r:id="rId5"/>
    <p:sldId id="265" r:id="rId6"/>
    <p:sldId id="272" r:id="rId7"/>
    <p:sldId id="274" r:id="rId8"/>
    <p:sldId id="273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2B07-0078-324D-8B6D-490412522FCC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112E-CCE3-CE43-ACEE-C2060C14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2E-E41C-4748-A8F3-A5E61CB2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64272-A4C2-7048-BD9A-C365D013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82F0-4EC5-2645-A374-A0F1ADA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8D3-1D08-B74F-818A-817FA8282528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7B22-B265-A747-945D-DBEE76A7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CE16-B485-A64F-80A7-475E7AC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577-2787-0347-AE6E-39EEF1E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ABBBA-EBA0-854D-B773-95B3ADA3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7468-8139-474C-AC4A-A0B574F8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884-6206-7847-9DC0-3098C0708983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B07-3916-9E41-95C2-6481BB1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894F-FC9A-764D-9F49-D829667B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ED102-925A-6B4B-93FE-22E1BA8C0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96FE-702E-E14E-9A79-81A73084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64BA-0304-7E43-8BAA-596B0A17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7A-5677-8348-8FEF-1ADC5E122B72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BE51-E96F-B345-896C-D12471B0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30F-726D-7345-8E4D-7D58423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666-BE01-BE4B-9045-A6929EFF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E27-CDC9-394A-96A7-258870E0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2D8-5DAC-6E41-9F61-6A0AD678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E116-EF95-F54D-9D2B-6A4B951CA156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AB87-920C-CC48-BB42-F0B014A7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DD4C-AEFA-7A47-A9F7-A52536B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486B-C5BE-3445-AC5F-84131B1B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DAD4-B977-704D-9EA2-CC7D76B6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6DA-CFEB-704B-BA94-94F36D0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A9B-B55A-9549-80DA-64C3BAAA2518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2E9-AEE4-D943-BAB7-1A29950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BD0D-352B-094E-94E0-BCD4DEF6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B74-B102-D248-A638-2113DA1D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153-93DB-4E4D-96EB-BA42AA8E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C8E1-394D-7D4E-A404-9EB4792C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3076-49FC-084A-B45A-1A84EFF7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A052-BD1E-7940-8BFB-07E7A636463B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C2FD-71B5-7545-9BA0-1994293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6102-CA74-2F44-AB62-29CCD07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2B5-1311-1F49-B429-89FABC59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96A15-E56F-1A4A-86FD-C0F2D860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DC8B-3ED7-AE40-AC49-51883646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1255-7845-844B-B9CB-07081395E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38F9-D2BD-6048-B03F-2F3A069E3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6A15-2F2E-C449-8609-B57D745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A9F6-55AD-6F4C-8419-0554FB3DEEC1}" type="datetime1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81A9-36FC-0C46-8A5A-1752036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460AF-A1EA-E840-AE7F-55C6F475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59BB-7810-704B-9729-9DECF0B5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1FCC1-F3B1-8147-8C74-0463069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5A8-F24B-594D-B962-502FA1D8146B}" type="datetime1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5CA41-46EF-7645-9A30-008B07D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EB0E-8E9C-5A4C-A872-7C8EC70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5E44-58F9-DE4C-9EB0-571D81E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D43F-8DDC-DB4D-A72E-00A3FE2ED458}" type="datetime1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932C4-92BE-4741-BA31-00FF037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FD71-5F90-6149-8F12-A82C3192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E47-67DB-9847-85DA-7C2EFEC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7CC4-D61B-7448-8FBA-5FDFEC85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7709-B138-814B-BA25-9DD32713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476C-6196-8442-91FC-BDA7055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E6AD-2088-1747-BD6E-575C4193AB78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5887-A66F-7249-9615-6D3D58A7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8C9C-BE4C-FC48-B8A6-4AA7C00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4F9-653B-3949-A890-3645AE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F12AC-CE19-1E4A-B447-A53046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6C00-5753-064D-AA28-602B0544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C0F8-FF85-7D4A-B128-8223762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7927-CF89-9548-9CDF-250CFC30EB5B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B80E-EB37-334C-8A6B-77A5EA8E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D2FD-3E37-644B-B096-9513A8A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C420E-945B-3F43-A21E-966674C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FD89-A003-EF4B-94E9-489B3E17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53B-9BCD-2E41-A014-93DB0E84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480E-71C2-084B-87CE-AD9BA208798A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9D77-D618-DE47-BCCF-08154FB2C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4329-09B8-A143-865C-07549FE3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nelynn.ie/summarising-aggregation-and-grouping-data-in-python-panda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394AC-5BF7-7A45-A7B1-6B6056D01E21}"/>
              </a:ext>
            </a:extLst>
          </p:cNvPr>
          <p:cNvSpPr/>
          <p:nvPr/>
        </p:nvSpPr>
        <p:spPr>
          <a:xfrm>
            <a:off x="1151883" y="974437"/>
            <a:ext cx="8544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SMU NLP Course (DS7337) -- Homework 08 submission (08-12-2019)</a:t>
            </a:r>
          </a:p>
          <a:p>
            <a:pPr algn="ctr"/>
            <a:endParaRPr lang="en-US" sz="2000" b="1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Shanqing Gu (Class 401)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2EF2F-81CE-274D-8169-23F8DB5BFF67}"/>
              </a:ext>
            </a:extLst>
          </p:cNvPr>
          <p:cNvSpPr/>
          <p:nvPr/>
        </p:nvSpPr>
        <p:spPr>
          <a:xfrm>
            <a:off x="1151883" y="2123759"/>
            <a:ext cx="101642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of HW 08:</a:t>
            </a:r>
          </a:p>
          <a:p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Q1. Sentiment analysis with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and AFINN lexicons for individual movie review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IMDB review dataset from homework 7 with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clusters (km4_pws)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/AFINN Lexicon for individual or entire movie reviews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Q2. Sentiment analysis with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lexicons for HW7 movie review clusters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Polarity and subjectivity for all the individual movie reviews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Polarity and subjectivity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clusters (km4_pws) or with two scales (0 or 1)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Q3. Sentiment analysis with movie review chunks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Run Each Chunk Individually through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Lexicon 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Highest Negative-Sentiment-Scoring or Positive-Sentiment-Scoring chunks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3D884-F7EF-024E-8939-1AC8F755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5B0D1-21D1-1141-879D-FF5FC3BA1684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817AB-CC00-A24C-8D43-F5F567FEBCB7}"/>
              </a:ext>
            </a:extLst>
          </p:cNvPr>
          <p:cNvSpPr/>
          <p:nvPr/>
        </p:nvSpPr>
        <p:spPr>
          <a:xfrm>
            <a:off x="851215" y="1582340"/>
            <a:ext cx="11340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Sarkar D. Text analytics with Python (1st and 2nd editions)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Summarising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Aggregating, and Grouping data in Python Pandas.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https://www.shanelynn.ie/summarising-aggregation-and-grouping-data-in-python-pandas/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26AA2-E769-B34A-BA25-9DAB696F0426}"/>
              </a:ext>
            </a:extLst>
          </p:cNvPr>
          <p:cNvSpPr/>
          <p:nvPr/>
        </p:nvSpPr>
        <p:spPr>
          <a:xfrm>
            <a:off x="851215" y="2628781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environments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93D45-0E90-AA4F-8AF6-A1F718815403}"/>
              </a:ext>
            </a:extLst>
          </p:cNvPr>
          <p:cNvSpPr/>
          <p:nvPr/>
        </p:nvSpPr>
        <p:spPr>
          <a:xfrm>
            <a:off x="851216" y="324433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Darwin-18.6.0-x86_64-i386-64bit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 3.6.8 |Anaconda, Inc.| (default, Dec 29 2018, 19:04:46) [GCC 4.2.1 Compatible Clang 4.0.1 (tags/RELEASE_401/final)] Pandas 0.24.2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NumPy 1.16.4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Requests 2.22.0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Pickle 4.0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 2.2.1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3.4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Matplotlib 3.0.2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0.21.2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1.2.1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D7240-A558-5840-95C5-9D0FA04F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890C2-F0DE-AA43-9184-289F774CB911}"/>
              </a:ext>
            </a:extLst>
          </p:cNvPr>
          <p:cNvSpPr/>
          <p:nvPr/>
        </p:nvSpPr>
        <p:spPr>
          <a:xfrm>
            <a:off x="859924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 Sentiment analysis with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AFINN lexicons for individual movie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E0514-01D1-3E4D-AAC5-A15CFA9CE3F5}"/>
              </a:ext>
            </a:extLst>
          </p:cNvPr>
          <p:cNvSpPr/>
          <p:nvPr/>
        </p:nvSpPr>
        <p:spPr>
          <a:xfrm>
            <a:off x="859924" y="1329586"/>
            <a:ext cx="110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Q1.1 Load IMDB review dataset from homework 7 with 4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clusters (km4_pws)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E65F5-C1AE-EB49-AEF5-76023B5C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88017"/>
            <a:ext cx="10058400" cy="41375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5F6CF-72CB-C644-9F13-27A963EF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F4453-0526-4B42-949B-8342D9717EE7}"/>
              </a:ext>
            </a:extLst>
          </p:cNvPr>
          <p:cNvSpPr/>
          <p:nvPr/>
        </p:nvSpPr>
        <p:spPr>
          <a:xfrm>
            <a:off x="859924" y="528397"/>
            <a:ext cx="110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Q1.2 Sentiment analysis with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lexicon for individual or entire movie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0928B-7B39-8045-B017-F46DD297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56" y="1126599"/>
            <a:ext cx="9144000" cy="1065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BA184-B40F-4D44-9FFB-130ECC5B7A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197349" y="2451476"/>
            <a:ext cx="4572000" cy="4179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4982B0-51E1-024A-955A-C769432FCE6E}"/>
              </a:ext>
            </a:extLst>
          </p:cNvPr>
          <p:cNvSpPr/>
          <p:nvPr/>
        </p:nvSpPr>
        <p:spPr>
          <a:xfrm>
            <a:off x="854729" y="120824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ED302-CEBA-0246-B2F7-89BB59CCDE72}"/>
              </a:ext>
            </a:extLst>
          </p:cNvPr>
          <p:cNvSpPr/>
          <p:nvPr/>
        </p:nvSpPr>
        <p:spPr>
          <a:xfrm>
            <a:off x="854729" y="245147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movie reviews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91F2D-A13A-7943-91B3-3B5652C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F4453-0526-4B42-949B-8342D9717EE7}"/>
              </a:ext>
            </a:extLst>
          </p:cNvPr>
          <p:cNvSpPr/>
          <p:nvPr/>
        </p:nvSpPr>
        <p:spPr>
          <a:xfrm>
            <a:off x="859924" y="528397"/>
            <a:ext cx="85192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Q1.3 Sentiment Analysis with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Lexicon for individual or entire movie reviews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982B0-51E1-024A-955A-C769432FCE6E}"/>
              </a:ext>
            </a:extLst>
          </p:cNvPr>
          <p:cNvSpPr/>
          <p:nvPr/>
        </p:nvSpPr>
        <p:spPr>
          <a:xfrm>
            <a:off x="859924" y="107880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ED302-CEBA-0246-B2F7-89BB59CCDE72}"/>
              </a:ext>
            </a:extLst>
          </p:cNvPr>
          <p:cNvSpPr/>
          <p:nvPr/>
        </p:nvSpPr>
        <p:spPr>
          <a:xfrm>
            <a:off x="859924" y="2198929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movie reviews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2A58B-90D1-2947-86B8-B5D225B4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51" y="1088964"/>
            <a:ext cx="9144000" cy="887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0DC125-B987-854C-9D59-5AD55B8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52988" y="2198928"/>
            <a:ext cx="4572000" cy="42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18CD-FBFB-D945-978A-7A098743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E2FBFE-133C-F64B-9EDB-160C5890D664}"/>
              </a:ext>
            </a:extLst>
          </p:cNvPr>
          <p:cNvSpPr/>
          <p:nvPr/>
        </p:nvSpPr>
        <p:spPr>
          <a:xfrm>
            <a:off x="859924" y="740377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 Sentiment analysis with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lexicons for 4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CEB8-46EA-B849-AF52-7E5DFE7A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4" y="1888017"/>
            <a:ext cx="10058400" cy="2808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BD4883-369D-6C48-9F99-53CCF6EE73A6}"/>
              </a:ext>
            </a:extLst>
          </p:cNvPr>
          <p:cNvSpPr/>
          <p:nvPr/>
        </p:nvSpPr>
        <p:spPr>
          <a:xfrm>
            <a:off x="859924" y="1329586"/>
            <a:ext cx="110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Q2.1 Polarity and subjectivity for all the individual movie reviews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85DFA-6856-014E-8A03-7C9C4EF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BD4883-369D-6C48-9F99-53CCF6EE73A6}"/>
              </a:ext>
            </a:extLst>
          </p:cNvPr>
          <p:cNvSpPr/>
          <p:nvPr/>
        </p:nvSpPr>
        <p:spPr>
          <a:xfrm>
            <a:off x="859924" y="855183"/>
            <a:ext cx="5654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Q2.2 Polarity with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clusters (km4_pws)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0CFA-67E2-BE45-88F8-BEFCDCDF6A6F}"/>
              </a:ext>
            </a:extLst>
          </p:cNvPr>
          <p:cNvSpPr/>
          <p:nvPr/>
        </p:nvSpPr>
        <p:spPr>
          <a:xfrm>
            <a:off x="859924" y="4094696"/>
            <a:ext cx="548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the emotion expressed in the sentence (positive, neutral, and negative), and 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the opinions that describe personal views towards a specific subject or topic.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4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sizes are similar (265, 184, 287, 220). Cluster 0 has higher polarity value (mean=0.105) than cluster 1 (mean=0.065), but lower than clusters 2 and 3 (mean = 0.131 and 0.143 separately). Clusters 2 and 3 are more positive in polarity than clusters 0 and 1.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4E716-D935-8C44-A79D-9F0331D3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4" y="1554319"/>
            <a:ext cx="4114800" cy="217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89F22-4BFD-034C-BC2D-D294D205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11" y="1554319"/>
            <a:ext cx="5486400" cy="411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F6C57-7C69-FF44-91FA-D0CB6D3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BD4883-369D-6C48-9F99-53CCF6EE73A6}"/>
              </a:ext>
            </a:extLst>
          </p:cNvPr>
          <p:cNvSpPr/>
          <p:nvPr/>
        </p:nvSpPr>
        <p:spPr>
          <a:xfrm>
            <a:off x="712070" y="905783"/>
            <a:ext cx="5723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Q2.3 Subjectivity with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clusters (km4_pws)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1FB3E-2928-BB4E-B366-942D64225848}"/>
              </a:ext>
            </a:extLst>
          </p:cNvPr>
          <p:cNvSpPr/>
          <p:nvPr/>
        </p:nvSpPr>
        <p:spPr>
          <a:xfrm>
            <a:off x="712070" y="4261753"/>
            <a:ext cx="5623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Comparatively, the values for sentiment subjectivity are very close (0.535, 0.533, 0.543, 0.533).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B82FF-28F2-284D-8A37-0A0B9C11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0" y="1602605"/>
            <a:ext cx="4114800" cy="230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F6DCD-1242-3C4F-86FE-A02F2AE3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6" y="1602605"/>
            <a:ext cx="54864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85073-2E09-7643-A211-372A862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BD4883-369D-6C48-9F99-53CCF6EE73A6}"/>
              </a:ext>
            </a:extLst>
          </p:cNvPr>
          <p:cNvSpPr/>
          <p:nvPr/>
        </p:nvSpPr>
        <p:spPr>
          <a:xfrm>
            <a:off x="856628" y="376001"/>
            <a:ext cx="5867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Q2.4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Polarity and subjectivity with two classes (scale 0 or 1)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CBE55-0486-AC41-86A4-A8A655E71FC1}"/>
              </a:ext>
            </a:extLst>
          </p:cNvPr>
          <p:cNvSpPr/>
          <p:nvPr/>
        </p:nvSpPr>
        <p:spPr>
          <a:xfrm>
            <a:off x="856628" y="6164952"/>
            <a:ext cx="10870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polarity values for class 0 (mean=0.026) are almost neutral, while class 1 is more positive with higher polarity value (mean=0.225).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5F27B-E9A9-184E-BCC3-28251C37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28" y="977157"/>
            <a:ext cx="3657600" cy="1460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67BBBB-9E5E-6F4A-B191-7C76699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977157"/>
            <a:ext cx="3657600" cy="1526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715A8-E1DC-994A-81EB-9A22B739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8" y="2586942"/>
            <a:ext cx="457200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259E5-F5F3-E84B-87BF-B4170369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60" y="2654351"/>
            <a:ext cx="4572000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28111-27EA-2B4D-BF8B-4B26B44B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E2FBFE-133C-F64B-9EDB-160C5890D664}"/>
              </a:ext>
            </a:extLst>
          </p:cNvPr>
          <p:cNvSpPr/>
          <p:nvPr/>
        </p:nvSpPr>
        <p:spPr>
          <a:xfrm>
            <a:off x="833498" y="513954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3. Sentiment analysis with movie review chunks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EEBAC-C02F-C44C-A600-D0B9AD907675}"/>
              </a:ext>
            </a:extLst>
          </p:cNvPr>
          <p:cNvSpPr/>
          <p:nvPr/>
        </p:nvSpPr>
        <p:spPr>
          <a:xfrm>
            <a:off x="869444" y="4598880"/>
            <a:ext cx="10879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9588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non-neutral chunks in the total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115646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chunks which means only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8.3%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chunks are used for sorting with positive or negative sentiment polarity.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sorted tables, there are 337 highest positive-sentiment-scoring chunks (polarity =1) and 176 highest negative-sentiment-scoring chunks (polarity =-1).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examples in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337 "Positive" chunks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(polarity =1): 'an awesome thrill ride', 'the best coach', 'a masterful performance', 'best to thrill', 'a wonderful place' ... (for movie "A Quite Place"). All these chunks are positive in sentiment polarity. 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examples in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 "Negative" chunks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(polarity =-1): 'horrible mistakes', 'miserable life', 'terribly lazy', 'the worst movies', 'disgusting and unfathomable' ... (for movie "A Quite Place"). All the chunks are negative in sentiment polarity. 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88D46F-C629-9340-B9B2-0F67D58B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71274"/>
            <a:ext cx="7315200" cy="3341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4A5B8-6A8B-8B49-A6C2-F0AF918E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471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93</cp:revision>
  <dcterms:created xsi:type="dcterms:W3CDTF">2019-05-29T17:39:56Z</dcterms:created>
  <dcterms:modified xsi:type="dcterms:W3CDTF">2019-08-02T16:17:51Z</dcterms:modified>
</cp:coreProperties>
</file>