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3" r:id="rId2"/>
    <p:sldId id="257" r:id="rId3"/>
    <p:sldId id="264" r:id="rId4"/>
    <p:sldId id="271" r:id="rId5"/>
    <p:sldId id="27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4"/>
    <p:restoredTop sz="94645"/>
  </p:normalViewPr>
  <p:slideViewPr>
    <p:cSldViewPr snapToGrid="0" snapToObjects="1">
      <p:cViewPr varScale="1">
        <p:scale>
          <a:sx n="152" d="100"/>
          <a:sy n="152" d="100"/>
        </p:scale>
        <p:origin x="1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92B07-0078-324D-8B6D-490412522FCC}" type="datetimeFigureOut">
              <a:rPr lang="en-US" smtClean="0"/>
              <a:t>8/11/19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7112E-CCE3-CE43-ACEE-C2060C14A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6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5F2E-E41C-4748-A8F3-A5E61CB2A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64272-A4C2-7048-BD9A-C365D0139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382F0-4EC5-2645-A374-A0F1ADA9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98D3-1D08-B74F-818A-817FA8282528}" type="datetime1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7B22-B265-A747-945D-DBEE76A7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CE16-B485-A64F-80A7-475E7AC3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9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A577-2787-0347-AE6E-39EEF1E5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ABBBA-EBA0-854D-B773-95B3ADA3F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7468-8139-474C-AC4A-A0B574F8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A884-6206-7847-9DC0-3098C0708983}" type="datetime1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7DB07-3916-9E41-95C2-6481BB17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D894F-FC9A-764D-9F49-D829667B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3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ED102-925A-6B4B-93FE-22E1BA8C0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396FE-702E-E14E-9A79-81A730843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264BA-0304-7E43-8BAA-596B0A17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867A-5677-8348-8FEF-1ADC5E122B72}" type="datetime1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9BE51-E96F-B345-896C-D12471B0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BC30F-726D-7345-8E4D-7D584234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3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3666-BE01-BE4B-9045-A6929EFF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E7E27-CDC9-394A-96A7-258870E0F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3F2D8-5DAC-6E41-9F61-6A0AD678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E116-EF95-F54D-9D2B-6A4B951CA156}" type="datetime1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CAB87-920C-CC48-BB42-F0B014A7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FDD4C-AEFA-7A47-A9F7-A52536B2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486B-C5BE-3445-AC5F-84131B1B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CDAD4-B977-704D-9EA2-CC7D76B6A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C6DA-CFEB-704B-BA94-94F36D0D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4A9B-B55A-9549-80DA-64C3BAAA2518}" type="datetime1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1C2E9-AEE4-D943-BAB7-1A299503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4BD0D-352B-094E-94E0-BCD4DEF6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9B74-B102-D248-A638-2113DA1D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B8153-93DB-4E4D-96EB-BA42AA8EA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DC8E1-394D-7D4E-A404-9EB4792C2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A3076-49FC-084A-B45A-1A84EFF7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A052-BD1E-7940-8BFB-07E7A636463B}" type="datetime1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CC2FD-71B5-7545-9BA0-1994293F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D6102-CA74-2F44-AB62-29CCD07F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82B5-1311-1F49-B429-89FABC59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96A15-E56F-1A4A-86FD-C0F2D860F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DDC8B-3ED7-AE40-AC49-51883646E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D1255-7845-844B-B9CB-07081395E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338F9-D2BD-6048-B03F-2F3A069E3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56A15-2F2E-C449-8609-B57D7459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A9F6-55AD-6F4C-8419-0554FB3DEEC1}" type="datetime1">
              <a:rPr lang="en-US" smtClean="0"/>
              <a:t>8/11/19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881A9-36FC-0C46-8A5A-17520361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460AF-A1EA-E840-AE7F-55C6F475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7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59BB-7810-704B-9729-9DECF0B5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1FCC1-F3B1-8147-8C74-0463069D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5A8-F24B-594D-B962-502FA1D8146B}" type="datetime1">
              <a:rPr lang="en-US" smtClean="0"/>
              <a:t>8/11/19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5CA41-46EF-7645-9A30-008B07D0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CEB0E-8E9C-5A4C-A872-7C8EC70A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F5E44-58F9-DE4C-9EB0-571D81E6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D43F-8DDC-DB4D-A72E-00A3FE2ED458}" type="datetime1">
              <a:rPr lang="en-US" smtClean="0"/>
              <a:t>8/11/19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932C4-92BE-4741-BA31-00FF0370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BFD71-5F90-6149-8F12-A82C3192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5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7E47-67DB-9847-85DA-7C2EFECE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F7CC4-D61B-7448-8FBA-5FDFEC85B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67709-B138-814B-BA25-9DD327131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0476C-6196-8442-91FC-BDA70550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E6AD-2088-1747-BD6E-575C4193AB78}" type="datetime1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75887-A66F-7249-9615-6D3D58A7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88C9C-BE4C-FC48-B8A6-4AA7C00C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0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C4F9-653B-3949-A890-3645AE7CD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F12AC-CE19-1E4A-B447-A53046FE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C6C00-5753-064D-AA28-602B0544E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EC0F8-FF85-7D4A-B128-82237621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7927-CF89-9548-9CDF-250CFC30EB5B}" type="datetime1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1B80E-EB37-334C-8A6B-77A5EA8E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0D2FD-3E37-644B-B096-9513A8A0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0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C420E-945B-3F43-A21E-966674C0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CFD89-A003-EF4B-94E9-489B3E179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C653B-9BCD-2E41-A014-93DB0E844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4480E-71C2-084B-87CE-AD9BA208798A}" type="datetime1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E9D77-D618-DE47-BCCF-08154FB2C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4329-09B8-A143-865C-07549FE36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EE215-4FB0-C14A-89DF-F22935F35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ldavis.readthedocs.io/en/latest/_modules/pyLDAvis/_prepare.html" TargetMode="External"/><Relationship Id="rId2" Type="http://schemas.openxmlformats.org/officeDocument/2006/relationships/hyperlink" Target="https://buildmedia.readthedocs.org/media/pdf/pyldavis/latest/pyldavi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C6DDB40-7FF3-4F46-AE34-C58D1C2352F5}"/>
              </a:ext>
            </a:extLst>
          </p:cNvPr>
          <p:cNvSpPr txBox="1"/>
          <p:nvPr/>
        </p:nvSpPr>
        <p:spPr>
          <a:xfrm>
            <a:off x="8818225" y="1945953"/>
            <a:ext cx="263451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IMDb Movie Review Data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65FE41-BD5B-0143-B8F4-629E30101EE3}"/>
              </a:ext>
            </a:extLst>
          </p:cNvPr>
          <p:cNvSpPr txBox="1"/>
          <p:nvPr/>
        </p:nvSpPr>
        <p:spPr>
          <a:xfrm>
            <a:off x="8847130" y="3030730"/>
            <a:ext cx="135460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Tokenization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85FBF1-7D0C-5B49-BA60-9D0F1B1A6F2E}"/>
              </a:ext>
            </a:extLst>
          </p:cNvPr>
          <p:cNvSpPr txBox="1"/>
          <p:nvPr/>
        </p:nvSpPr>
        <p:spPr>
          <a:xfrm>
            <a:off x="8847131" y="2623525"/>
            <a:ext cx="19259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Text Preprocessing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447685-9C9A-6B4E-AF19-96ACF7A1CF8F}"/>
              </a:ext>
            </a:extLst>
          </p:cNvPr>
          <p:cNvSpPr txBox="1"/>
          <p:nvPr/>
        </p:nvSpPr>
        <p:spPr>
          <a:xfrm>
            <a:off x="8832716" y="3437935"/>
            <a:ext cx="13028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POS tagging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55FFBC-8D92-B847-BE19-EE1EFA9BB165}"/>
              </a:ext>
            </a:extLst>
          </p:cNvPr>
          <p:cNvSpPr txBox="1"/>
          <p:nvPr/>
        </p:nvSpPr>
        <p:spPr>
          <a:xfrm>
            <a:off x="8818315" y="3856421"/>
            <a:ext cx="157440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Lemmatization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BE055-C522-B442-8B91-2403B6DAE49C}"/>
              </a:ext>
            </a:extLst>
          </p:cNvPr>
          <p:cNvSpPr txBox="1"/>
          <p:nvPr/>
        </p:nvSpPr>
        <p:spPr>
          <a:xfrm>
            <a:off x="8818225" y="4593258"/>
            <a:ext cx="276701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Text representation(TF-IDF)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73F0D9-EDBC-7B43-A4B6-E1FFBECC735A}"/>
              </a:ext>
            </a:extLst>
          </p:cNvPr>
          <p:cNvSpPr txBox="1"/>
          <p:nvPr/>
        </p:nvSpPr>
        <p:spPr>
          <a:xfrm>
            <a:off x="8803900" y="5326723"/>
            <a:ext cx="266334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Modeling (NMF, LDA)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6B5DC2-E3C3-4D42-89C1-EA0ADA9FD26A}"/>
              </a:ext>
            </a:extLst>
          </p:cNvPr>
          <p:cNvSpPr txBox="1"/>
          <p:nvPr/>
        </p:nvSpPr>
        <p:spPr>
          <a:xfrm>
            <a:off x="8818225" y="5747848"/>
            <a:ext cx="29089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Evaluation (Topics, </a:t>
            </a:r>
            <a:r>
              <a:rPr lang="en-US" dirty="0" err="1"/>
              <a:t>pyLDAvis</a:t>
            </a:r>
            <a:r>
              <a:rPr lang="en-US" dirty="0"/>
              <a:t>)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247173-675A-1A48-8D80-62A0FB9394EF}"/>
              </a:ext>
            </a:extLst>
          </p:cNvPr>
          <p:cNvCxnSpPr>
            <a:cxnSpLocks/>
          </p:cNvCxnSpPr>
          <p:nvPr/>
        </p:nvCxnSpPr>
        <p:spPr>
          <a:xfrm>
            <a:off x="9741227" y="2348122"/>
            <a:ext cx="0" cy="26045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8C5A30-4F00-204F-AD62-882F2837773E}"/>
              </a:ext>
            </a:extLst>
          </p:cNvPr>
          <p:cNvCxnSpPr>
            <a:cxnSpLocks/>
          </p:cNvCxnSpPr>
          <p:nvPr/>
        </p:nvCxnSpPr>
        <p:spPr>
          <a:xfrm>
            <a:off x="9609502" y="4294488"/>
            <a:ext cx="0" cy="26045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22D94E-ABA5-C641-84B8-BB9BA0CAA239}"/>
              </a:ext>
            </a:extLst>
          </p:cNvPr>
          <p:cNvCxnSpPr>
            <a:cxnSpLocks/>
          </p:cNvCxnSpPr>
          <p:nvPr/>
        </p:nvCxnSpPr>
        <p:spPr>
          <a:xfrm>
            <a:off x="10135573" y="5031347"/>
            <a:ext cx="0" cy="26045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BB9B853-3EF5-A24A-AB64-29CE18B2113C}"/>
              </a:ext>
            </a:extLst>
          </p:cNvPr>
          <p:cNvSpPr/>
          <p:nvPr/>
        </p:nvSpPr>
        <p:spPr>
          <a:xfrm>
            <a:off x="1387180" y="487098"/>
            <a:ext cx="103399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NLP Final Project: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Modeling                                                   </a:t>
            </a:r>
            <a:r>
              <a:rPr lang="en-US" sz="16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Shanqing Gu (Class 401)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530985-7021-FD43-BE16-E1A9E9999D5C}"/>
              </a:ext>
            </a:extLst>
          </p:cNvPr>
          <p:cNvSpPr/>
          <p:nvPr/>
        </p:nvSpPr>
        <p:spPr>
          <a:xfrm>
            <a:off x="302003" y="1298888"/>
            <a:ext cx="833864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956 IMDb reviews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47 thriller movies are extracted (423 positive reviews with polarity mean 0.22 and 533 negative reviews with polarity mean 0.03).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one of the most popular term-weighting schemes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reflect how important a word is to a document in a collection or corpus.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modelling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method of uncovering hidden structure in a collection of texts.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Non-negative matrix factorization (NMF)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one matrix decomposition technique similar to Singular Value Decomposition (SVD)  but operates on non-negative matrices.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Latent Dirichlet Allocation (LDA)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to use a generative probabilistic model where each document consists of a combination of several topics and each term or word can be assigned to a specific topic.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pyLDAvis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to interpret the topics from a topic model that has been fit to a corpus of text data. The package extracts information from a fitted topic model to inform an interactive web-based visualization. Typically, dimension reduction techniques like MDS, PDA, and t-SNE are used to visualize the topics in a two-dimensional visual. 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66264-3A9C-D148-A4FF-A9C5D6699B9A}"/>
              </a:ext>
            </a:extLst>
          </p:cNvPr>
          <p:cNvSpPr txBox="1"/>
          <p:nvPr/>
        </p:nvSpPr>
        <p:spPr>
          <a:xfrm>
            <a:off x="8803900" y="1468935"/>
            <a:ext cx="95410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417623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9890C2-F0DE-AA43-9184-289F774CB911}"/>
              </a:ext>
            </a:extLst>
          </p:cNvPr>
          <p:cNvSpPr/>
          <p:nvPr/>
        </p:nvSpPr>
        <p:spPr>
          <a:xfrm>
            <a:off x="1524000" y="624238"/>
            <a:ext cx="9122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NMF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Topic Model to Generate Positive or Negative Topics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7592B4-197F-E445-BBBF-E9802DC708D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524000" y="1632549"/>
            <a:ext cx="9144000" cy="19644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F18911-3EF2-DF41-94C0-3B9054268A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524000" y="4195134"/>
            <a:ext cx="9144000" cy="2091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5FAD2F-F5CA-A44C-A7D2-18D7DD43B969}"/>
              </a:ext>
            </a:extLst>
          </p:cNvPr>
          <p:cNvSpPr txBox="1"/>
          <p:nvPr/>
        </p:nvSpPr>
        <p:spPr>
          <a:xfrm>
            <a:off x="1524000" y="1263217"/>
            <a:ext cx="547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Each </a:t>
            </a:r>
            <a:r>
              <a:rPr lang="en-US" b="1" dirty="0">
                <a:solidFill>
                  <a:srgbClr val="7030A0"/>
                </a:solidFill>
              </a:rPr>
              <a:t>Positive</a:t>
            </a:r>
            <a:r>
              <a:rPr lang="en-US" dirty="0"/>
              <a:t> Topic with Its Maximum Contribution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D45865-5B2C-A04D-92ED-50EE0B62ABE1}"/>
              </a:ext>
            </a:extLst>
          </p:cNvPr>
          <p:cNvSpPr txBox="1"/>
          <p:nvPr/>
        </p:nvSpPr>
        <p:spPr>
          <a:xfrm>
            <a:off x="1524000" y="3825802"/>
            <a:ext cx="529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View </a:t>
            </a:r>
            <a:r>
              <a:rPr lang="en-US" dirty="0"/>
              <a:t>Each </a:t>
            </a:r>
            <a:r>
              <a:rPr lang="en-US" b="1" dirty="0">
                <a:solidFill>
                  <a:srgbClr val="7030A0"/>
                </a:solidFill>
              </a:rPr>
              <a:t>Negative</a:t>
            </a:r>
            <a:r>
              <a:rPr lang="en-US" dirty="0"/>
              <a:t> Topic with Maximum Contribution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7DA18-5BB2-094D-9CF9-538D451B4FE1}"/>
              </a:ext>
            </a:extLst>
          </p:cNvPr>
          <p:cNvSpPr txBox="1"/>
          <p:nvPr/>
        </p:nvSpPr>
        <p:spPr>
          <a:xfrm>
            <a:off x="4116827" y="18892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5E0380-0751-5B47-B6EC-5BD9C233B470}"/>
              </a:ext>
            </a:extLst>
          </p:cNvPr>
          <p:cNvSpPr txBox="1"/>
          <p:nvPr/>
        </p:nvSpPr>
        <p:spPr>
          <a:xfrm>
            <a:off x="4140189" y="47932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28146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691F2D-A13A-7943-91B3-3B5652C7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4552E1-B3B8-2648-8C64-FA3B0B5CB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24" y="993570"/>
            <a:ext cx="9144000" cy="56950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E01C12-3EFE-C149-8103-096ECB510CF1}"/>
              </a:ext>
            </a:extLst>
          </p:cNvPr>
          <p:cNvSpPr/>
          <p:nvPr/>
        </p:nvSpPr>
        <p:spPr>
          <a:xfrm>
            <a:off x="1534862" y="397736"/>
            <a:ext cx="9122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 Positive Topics from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NMF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0778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E18CD-FBFB-D945-978A-7A098743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0B492-1643-9845-823B-0BB75F36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24" y="954433"/>
            <a:ext cx="9144000" cy="576704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4C29DF1-FC22-7F4D-A73E-5678A2517A13}"/>
              </a:ext>
            </a:extLst>
          </p:cNvPr>
          <p:cNvSpPr/>
          <p:nvPr/>
        </p:nvSpPr>
        <p:spPr>
          <a:xfrm>
            <a:off x="1534862" y="397736"/>
            <a:ext cx="9122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Topics from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NMF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61173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9890C2-F0DE-AA43-9184-289F774CB911}"/>
              </a:ext>
            </a:extLst>
          </p:cNvPr>
          <p:cNvSpPr/>
          <p:nvPr/>
        </p:nvSpPr>
        <p:spPr>
          <a:xfrm>
            <a:off x="1524000" y="624238"/>
            <a:ext cx="9122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LDA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Topic Model to Generate Positive or Negative Topics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DC34F-E48F-C644-A656-A6B0C9EA5EB9}"/>
              </a:ext>
            </a:extLst>
          </p:cNvPr>
          <p:cNvSpPr txBox="1"/>
          <p:nvPr/>
        </p:nvSpPr>
        <p:spPr>
          <a:xfrm>
            <a:off x="1524000" y="1263217"/>
            <a:ext cx="547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Each </a:t>
            </a:r>
            <a:r>
              <a:rPr lang="en-US" b="1" dirty="0">
                <a:solidFill>
                  <a:srgbClr val="7030A0"/>
                </a:solidFill>
              </a:rPr>
              <a:t>Positive</a:t>
            </a:r>
            <a:r>
              <a:rPr lang="en-US" dirty="0"/>
              <a:t> Topic with Its Maximum Contribution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EA768-7C20-C641-8034-D02CCC0433CB}"/>
              </a:ext>
            </a:extLst>
          </p:cNvPr>
          <p:cNvSpPr txBox="1"/>
          <p:nvPr/>
        </p:nvSpPr>
        <p:spPr>
          <a:xfrm>
            <a:off x="1524000" y="3825802"/>
            <a:ext cx="529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Each </a:t>
            </a:r>
            <a:r>
              <a:rPr lang="en-US" b="1" dirty="0">
                <a:solidFill>
                  <a:srgbClr val="7030A0"/>
                </a:solidFill>
              </a:rPr>
              <a:t>Negative</a:t>
            </a:r>
            <a:r>
              <a:rPr lang="en-US" dirty="0"/>
              <a:t> Topic with Maximum Contribution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260766-838D-4542-868E-92F5C0CB788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524000" y="1636058"/>
            <a:ext cx="9144000" cy="1848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4E7F27-FFA5-1E4E-9EC4-AD47A1508B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524000" y="4204214"/>
            <a:ext cx="9144000" cy="171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2E8C1A-E669-094F-B5F7-BF9B3F9627C8}"/>
              </a:ext>
            </a:extLst>
          </p:cNvPr>
          <p:cNvSpPr txBox="1"/>
          <p:nvPr/>
        </p:nvSpPr>
        <p:spPr>
          <a:xfrm>
            <a:off x="4233377" y="31304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EC53A1-ADF9-A640-BE63-83F24EBBCC0A}"/>
              </a:ext>
            </a:extLst>
          </p:cNvPr>
          <p:cNvSpPr txBox="1"/>
          <p:nvPr/>
        </p:nvSpPr>
        <p:spPr>
          <a:xfrm>
            <a:off x="4004777" y="46247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6266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B5B0D1-21D1-1141-879D-FF5FC3BA1684}"/>
              </a:ext>
            </a:extLst>
          </p:cNvPr>
          <p:cNvSpPr/>
          <p:nvPr/>
        </p:nvSpPr>
        <p:spPr>
          <a:xfrm>
            <a:off x="1523999" y="4066940"/>
            <a:ext cx="2323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9817AB-CC00-A24C-8D43-F5F567FEBCB7}"/>
              </a:ext>
            </a:extLst>
          </p:cNvPr>
          <p:cNvSpPr/>
          <p:nvPr/>
        </p:nvSpPr>
        <p:spPr>
          <a:xfrm>
            <a:off x="1523998" y="4527800"/>
            <a:ext cx="96578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Sarkar D. Text analytics with Python (1st and 2nd editions)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pyLDAvis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Documentation Release 2.1.2  </a:t>
            </a:r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https://buildmedia.readthedocs.org/media/pdf/pyldavis/latest/pyldavis.pdf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Source code for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pyLDAvis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._prepare  </a:t>
            </a:r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https://pyldavis.readthedocs.io/en/latest/_modules/pyLDAvis/_prepare.html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DD7240-A558-5840-95C5-9D0FA04F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E215-4FB0-C14A-89DF-F22935F350BD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D9581-3396-8843-84C0-8C4A68EAFAFC}"/>
              </a:ext>
            </a:extLst>
          </p:cNvPr>
          <p:cNvSpPr/>
          <p:nvPr/>
        </p:nvSpPr>
        <p:spPr>
          <a:xfrm>
            <a:off x="1523999" y="1376093"/>
            <a:ext cx="1006462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NMF and LDA topic models can generate 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 overlapping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and negative movie review topics.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NMF topic modeling performs best for short text topic mining than popular LDA-based methods. The noisy and sparse short review texts lack sufficient information for LDA, while NMF contains much more priors such as TF-IDF encodings for texts (instead of the only TF in LDA).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Typically, dimension reduction techniques like 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PDA, and 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t-SNE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are used to visualize the topics in a two-dimensional visualization. The </a:t>
            </a:r>
            <a:r>
              <a:rPr lang="en-US" sz="1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pyLDAvis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visualization is saved to a stand-alone HTML file for easy sharing. The function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mds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takes '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topic_term_dists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' as an input and outputs a '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n_topics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' by 2 distance matrix. The output approximates the distance between topics.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F2EA15-22FD-864F-9221-13290ACDE7CE}"/>
              </a:ext>
            </a:extLst>
          </p:cNvPr>
          <p:cNvSpPr/>
          <p:nvPr/>
        </p:nvSpPr>
        <p:spPr>
          <a:xfrm>
            <a:off x="1524000" y="624238"/>
            <a:ext cx="9122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for Topic Modeling</a:t>
            </a:r>
          </a:p>
        </p:txBody>
      </p:sp>
    </p:spTree>
    <p:extLst>
      <p:ext uri="{BB962C8B-B14F-4D97-AF65-F5344CB8AC3E}">
        <p14:creationId xmlns:p14="http://schemas.microsoft.com/office/powerpoint/2010/main" val="196197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454</Words>
  <Application>Microsoft Macintosh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shanqing gu</dc:creator>
  <cp:lastModifiedBy>shanqing gu</cp:lastModifiedBy>
  <cp:revision>132</cp:revision>
  <dcterms:created xsi:type="dcterms:W3CDTF">2019-05-29T17:39:56Z</dcterms:created>
  <dcterms:modified xsi:type="dcterms:W3CDTF">2019-08-12T00:46:02Z</dcterms:modified>
</cp:coreProperties>
</file>