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883" r:id="rId3"/>
    <p:sldId id="1202" r:id="rId5"/>
    <p:sldId id="1193" r:id="rId6"/>
    <p:sldId id="1192" r:id="rId7"/>
    <p:sldId id="1194" r:id="rId8"/>
    <p:sldId id="1203" r:id="rId9"/>
    <p:sldId id="1196" r:id="rId10"/>
    <p:sldId id="1220" r:id="rId11"/>
    <p:sldId id="1199" r:id="rId12"/>
    <p:sldId id="1212" r:id="rId13"/>
    <p:sldId id="1256" r:id="rId14"/>
    <p:sldId id="1247" r:id="rId15"/>
    <p:sldId id="1239" r:id="rId16"/>
    <p:sldId id="1257" r:id="rId17"/>
    <p:sldId id="1258" r:id="rId18"/>
    <p:sldId id="1263" r:id="rId19"/>
    <p:sldId id="1221" r:id="rId20"/>
    <p:sldId id="1208" r:id="rId21"/>
    <p:sldId id="1259" r:id="rId22"/>
    <p:sldId id="1222" r:id="rId23"/>
    <p:sldId id="1224" r:id="rId24"/>
    <p:sldId id="1267" r:id="rId25"/>
    <p:sldId id="1279" r:id="rId26"/>
    <p:sldId id="1451" r:id="rId27"/>
    <p:sldId id="1278" r:id="rId28"/>
    <p:sldId id="1433" r:id="rId29"/>
    <p:sldId id="1200" r:id="rId30"/>
    <p:sldId id="1214" r:id="rId31"/>
    <p:sldId id="1452" r:id="rId32"/>
    <p:sldId id="1260" r:id="rId33"/>
    <p:sldId id="1453" r:id="rId34"/>
    <p:sldId id="1261" r:id="rId35"/>
    <p:sldId id="1455" r:id="rId36"/>
    <p:sldId id="1454" r:id="rId37"/>
    <p:sldId id="1280" r:id="rId38"/>
    <p:sldId id="1281" r:id="rId39"/>
    <p:sldId id="1456" r:id="rId40"/>
    <p:sldId id="1457" r:id="rId41"/>
    <p:sldId id="1434" r:id="rId42"/>
    <p:sldId id="1458" r:id="rId43"/>
    <p:sldId id="1448" r:id="rId44"/>
    <p:sldId id="1459" r:id="rId45"/>
    <p:sldId id="1025" r:id="rId46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7" autoAdjust="0"/>
    <p:restoredTop sz="84728" autoAdjust="0"/>
  </p:normalViewPr>
  <p:slideViewPr>
    <p:cSldViewPr snapToObjects="1">
      <p:cViewPr varScale="1">
        <p:scale>
          <a:sx n="79" d="100"/>
          <a:sy n="79" d="100"/>
        </p:scale>
        <p:origin x="-1280" y="-112"/>
      </p:cViewPr>
      <p:guideLst>
        <p:guide orient="horz" pos="1605"/>
        <p:guide pos="1856"/>
        <p:guide pos="75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0" d="100"/>
          <a:sy n="50" d="100"/>
        </p:scale>
        <p:origin x="-2982" y="-84"/>
      </p:cViewPr>
      <p:guideLst>
        <p:guide orient="horz" pos="3148"/>
        <p:guide pos="21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50FA7BE5-9B7D-4F20-881C-9A0B90E6FF72}" type="slidenum">
              <a:rPr lang="zh-CN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 descr="软院logo横版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标题占位符 1"/>
          <p:cNvSpPr>
            <a:spLocks noGrp="1"/>
          </p:cNvSpPr>
          <p:nvPr>
            <p:ph type="title"/>
          </p:nvPr>
        </p:nvSpPr>
        <p:spPr bwMode="auto">
          <a:xfrm>
            <a:off x="981657" y="247785"/>
            <a:ext cx="9313333" cy="5143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 sz="3200"/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2.png"/><Relationship Id="rId7" Type="http://schemas.openxmlformats.org/officeDocument/2006/relationships/image" Target="../media/image1.png"/><Relationship Id="rId6" Type="http://schemas.openxmlformats.org/officeDocument/2006/relationships/image" Target="../media/image3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defRPr sz="800"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A4DE254-CAD5-4B8E-9712-9468A839C993}" type="slidenum">
              <a:rPr lang="zh-CN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developer.mozilla.org/zh-CN/docs/Web/API/CanvasRenderingContext2D/ellips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287587"/>
            <a:ext cx="7286625" cy="1116013"/>
          </a:xfrm>
          <a:prstGeom prst="rect">
            <a:avLst/>
          </a:prstGeom>
          <a:noFill/>
        </p:spPr>
        <p:txBody>
          <a:bodyPr anchor="b"/>
          <a:lstStyle/>
          <a:p>
            <a:pPr algn="ctr" eaLnBrk="1" hangingPunct="1"/>
            <a:r>
              <a:rPr lang="en-US" altLang="zh-CN" sz="4800" b="1" dirty="0"/>
              <a:t>H5 </a:t>
            </a:r>
            <a:r>
              <a:rPr lang="zh-CN" altLang="en-US" sz="4800" b="1" dirty="0"/>
              <a:t>动画与游戏开发</a:t>
            </a:r>
            <a:endParaRPr lang="zh-CN" altLang="en-US" sz="4800" b="1" dirty="0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474845" y="4128135"/>
            <a:ext cx="683323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---H5 Canvas</a:t>
            </a:r>
            <a:r>
              <a:rPr lang="zh-CN" altLang="en-US" dirty="0">
                <a:latin typeface="+mj-ea"/>
                <a:ea typeface="+mj-ea"/>
              </a:rPr>
              <a:t>基础</a:t>
            </a:r>
            <a:endParaRPr lang="zh-CN" altLang="en-US" dirty="0">
              <a:latin typeface="+mj-ea"/>
              <a:ea typeface="+mj-ea"/>
              <a:sym typeface="+mn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6" y="358776"/>
            <a:ext cx="3381375" cy="525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Canvas</a:t>
            </a:r>
            <a:r>
              <a:rPr lang="zh-CN" altLang="en-US" sz="2800" b="1">
                <a:solidFill>
                  <a:srgbClr val="FF0000"/>
                </a:solidFill>
              </a:rPr>
              <a:t>路径绘制</a:t>
            </a:r>
            <a:endParaRPr lang="zh-CN" altLang="en-US" sz="2800" b="1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基本形状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Canvas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描边及填充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Canvas</a:t>
            </a:r>
            <a:r>
              <a:rPr 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直线相关绘制</a:t>
            </a:r>
            <a:endParaRPr 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zh-CN" altLang="en-US" sz="29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zh-CN" altLang="en-US" sz="29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zh-CN" altLang="en-US" sz="29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zh-CN" altLang="en-US" sz="29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也可以通过</a:t>
            </a:r>
            <a:r>
              <a:rPr lang="en-US" altLang="zh-CN" sz="28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Path2D</a:t>
            </a:r>
            <a:r>
              <a:rPr lang="zh-CN" altLang="en-US" sz="28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构造函数创建路径对象</a:t>
            </a: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 </a:t>
            </a:r>
            <a:r>
              <a:rPr kumimoji="0" lang="zh-CN" altLang="en-US" dirty="0"/>
              <a:t>图形及路径</a:t>
            </a:r>
            <a:endParaRPr kumimoji="0" lang="zh-CN" altLang="en-US" dirty="0"/>
          </a:p>
        </p:txBody>
      </p:sp>
      <p:sp>
        <p:nvSpPr>
          <p:cNvPr id="10" name="Content Placeholder 1"/>
          <p:cNvSpPr>
            <a:spLocks noGrp="1"/>
          </p:cNvSpPr>
          <p:nvPr/>
        </p:nvSpPr>
        <p:spPr>
          <a:xfrm>
            <a:off x="1165225" y="1611630"/>
            <a:ext cx="9040495" cy="403606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context.moveTo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(100,100)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context.lineTo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(200,200)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context.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lineWidth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= 10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context.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strokeStyle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= “#058”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ontext.stroke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()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565656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右大括号 10"/>
          <p:cNvSpPr/>
          <p:nvPr/>
        </p:nvSpPr>
        <p:spPr>
          <a:xfrm>
            <a:off x="7730173" y="1703388"/>
            <a:ext cx="144463" cy="208756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06435" y="2495550"/>
            <a:ext cx="141605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状态设置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右大括号 12"/>
          <p:cNvSpPr/>
          <p:nvPr/>
        </p:nvSpPr>
        <p:spPr>
          <a:xfrm>
            <a:off x="7730173" y="4750435"/>
            <a:ext cx="153988" cy="28098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378190" y="4655185"/>
            <a:ext cx="1509713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绘制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984750" y="5931535"/>
            <a:ext cx="59613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参考：https://developer.mozilla.org/zh-CN/docs/Web/API/Path2D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2" grpId="0"/>
      <p:bldP spid="13" grpId="0" bldLvl="0" animBg="1"/>
      <p:bldP spid="14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理解</a:t>
            </a: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beginPath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的作用（绘制多条直线时可能遇到的问题）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canvas中的绘制方法（如stroke,fill），都会以“上次beginPath”之后的所有路径为基础进行绘制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不管你用moveTo把画笔移动到哪里，只要不beginPath</a:t>
            </a:r>
            <a:r>
              <a:rPr lang="en-US" altLang="zh-CN" sz="2000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，都是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在画一条路径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fillRect与strokeRect这种直接画出独立区域的函数，也不会打断当前的path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理解closePath的作用</a:t>
            </a:r>
            <a:br>
              <a:rPr lang="zh-CN" altLang="en-US" sz="28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closePath的意思不是结束路径，而是关闭路径，它会试图从（MoveTo点之后）当前路径的终点连一条路径到起点，让整个路径闭合起来。但是，这并不意味着它之后的路径就是新路径了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dirty="0" err="1">
                <a:solidFill>
                  <a:schemeClr val="tx1"/>
                </a:solidFill>
                <a:latin typeface="+mn-ea"/>
                <a:ea typeface="+mn-ea"/>
                <a:sym typeface="+mn-ea"/>
              </a:rPr>
              <a:t>beginPath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和</a:t>
            </a:r>
            <a:r>
              <a:rPr lang="en-US" altLang="zh-CN" sz="2800" dirty="0" err="1">
                <a:solidFill>
                  <a:schemeClr val="tx1"/>
                </a:solidFill>
                <a:latin typeface="+mn-ea"/>
                <a:ea typeface="+mn-ea"/>
                <a:sym typeface="+mn-ea"/>
              </a:rPr>
              <a:t>closePath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的作用不同，并不是必须成对出现</a:t>
            </a: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 </a:t>
            </a:r>
            <a:r>
              <a:rPr kumimoji="0" lang="zh-CN" altLang="en-US" dirty="0"/>
              <a:t>图形及路径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7454265" y="6075045"/>
            <a:ext cx="363474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LS02_04.html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线宽及颜色样式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lineWidth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strokeStyle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fillStyle</a:t>
            </a:r>
            <a:b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stroke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（）、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fill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（）</a:t>
            </a:r>
            <a:endParaRPr lang="zh-CN" altLang="en-US" sz="20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线端点样式（</a:t>
            </a:r>
            <a:r>
              <a:rPr lang="en-US" altLang="zh-CN" sz="2800" dirty="0" err="1">
                <a:solidFill>
                  <a:schemeClr val="tx1"/>
                </a:solidFill>
                <a:sym typeface="+mn-ea"/>
              </a:rPr>
              <a:t>lineCap</a:t>
            </a: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8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butt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default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round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square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连接点样式（</a:t>
            </a:r>
            <a:r>
              <a:rPr lang="en-US" altLang="zh-CN" sz="2800" dirty="0" err="1">
                <a:solidFill>
                  <a:schemeClr val="tx1"/>
                </a:solidFill>
                <a:sym typeface="+mn-ea"/>
              </a:rPr>
              <a:t>lineJoin</a:t>
            </a: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8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miter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default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bevel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round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样式与上下文状态（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context status</a:t>
            </a: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8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 </a:t>
            </a:r>
            <a:r>
              <a:rPr kumimoji="0" lang="zh-CN" altLang="en-US" dirty="0"/>
              <a:t>图形及路径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7830185" y="6075045"/>
            <a:ext cx="34518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LS02_05.html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Canvas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曲线</a:t>
            </a:r>
            <a:r>
              <a:rPr 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相关绘制（绘制弧）</a:t>
            </a:r>
            <a:br>
              <a:rPr 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context.arc(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centerx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,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centery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, radius,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startingAngle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,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endingAngle,anticlockwise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= false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);</a:t>
            </a:r>
            <a:endParaRPr lang="en-US" altLang="zh-CN" sz="20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sz="20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sz="20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sz="20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sz="1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br>
              <a:rPr lang="en-US" altLang="zh-CN" sz="1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b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 </a:t>
            </a:r>
            <a:r>
              <a:rPr kumimoji="0" lang="zh-CN" altLang="en-US" dirty="0"/>
              <a:t>图形及路径</a:t>
            </a:r>
            <a:endParaRPr kumimoji="0" lang="zh-CN" altLang="en-US" dirty="0"/>
          </a:p>
        </p:txBody>
      </p:sp>
      <p:pic>
        <p:nvPicPr>
          <p:cNvPr id="93188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22185" y="2482850"/>
            <a:ext cx="2830195" cy="2803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3189" name="文本框 3"/>
          <p:cNvSpPr txBox="1"/>
          <p:nvPr/>
        </p:nvSpPr>
        <p:spPr>
          <a:xfrm>
            <a:off x="7299960" y="2042795"/>
            <a:ext cx="162877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 x0 , y0 )</a:t>
            </a:r>
            <a:endParaRPr lang="en-US" altLang="zh-CN" sz="28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93191" name="文本框 6"/>
          <p:cNvSpPr txBox="1"/>
          <p:nvPr/>
        </p:nvSpPr>
        <p:spPr>
          <a:xfrm>
            <a:off x="8368665" y="4013835"/>
            <a:ext cx="1459865" cy="4914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6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 x2 , y2 )</a:t>
            </a:r>
            <a:endParaRPr lang="en-US" altLang="zh-CN" sz="26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文本框 3"/>
          <p:cNvSpPr txBox="1"/>
          <p:nvPr/>
        </p:nvSpPr>
        <p:spPr>
          <a:xfrm>
            <a:off x="9794875" y="2026285"/>
            <a:ext cx="162877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 x1 , y1 )</a:t>
            </a:r>
            <a:endParaRPr lang="en-US" altLang="zh-CN" sz="28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7" name="图片 6" descr="LCX~R`WZ(8@(VD[N4GH1Y@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512" y="2026284"/>
            <a:ext cx="3993342" cy="37789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683792" y="3032125"/>
            <a:ext cx="73533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200" dirty="0">
                <a:solidFill>
                  <a:srgbClr val="0070C0"/>
                </a:solidFill>
                <a:latin typeface="+mn-ea"/>
                <a:ea typeface="+mn-ea"/>
                <a:sym typeface="+mn-ea"/>
              </a:rPr>
              <a:t>2_PI</a:t>
            </a:r>
            <a:endParaRPr lang="en-US" altLang="zh-CN" sz="2200" dirty="0">
              <a:solidFill>
                <a:srgbClr val="0070C0"/>
              </a:solidFill>
              <a:latin typeface="+mn-ea"/>
              <a:ea typeface="+mn-ea"/>
              <a:sym typeface="+mn-ea"/>
            </a:endParaRPr>
          </a:p>
          <a:p>
            <a:pPr algn="l"/>
            <a:r>
              <a:rPr lang="en-US" altLang="zh-CN" sz="2200" dirty="0">
                <a:solidFill>
                  <a:srgbClr val="0070C0"/>
                </a:solidFill>
                <a:latin typeface="+mn-ea"/>
                <a:ea typeface="+mn-ea"/>
                <a:sym typeface="+mn-ea"/>
              </a:rPr>
              <a:t>0_PI</a:t>
            </a:r>
            <a:endParaRPr lang="en-US" altLang="zh-CN" sz="2200" dirty="0">
              <a:solidFill>
                <a:srgbClr val="0070C0"/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208972" y="3032125"/>
            <a:ext cx="7353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200" dirty="0">
                <a:solidFill>
                  <a:srgbClr val="0070C0"/>
                </a:solidFill>
                <a:latin typeface="+mn-ea"/>
                <a:ea typeface="+mn-ea"/>
                <a:sym typeface="+mn-ea"/>
              </a:rPr>
              <a:t>1_PI</a:t>
            </a:r>
            <a:endParaRPr lang="en-US" altLang="zh-CN" sz="2200" dirty="0">
              <a:solidFill>
                <a:srgbClr val="0070C0"/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830185" y="6075045"/>
            <a:ext cx="34518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LS02_06.html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589298" y="5158546"/>
            <a:ext cx="5051318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40000"/>
              </a:lnSpc>
              <a:spcBef>
                <a:spcPct val="20000"/>
              </a:spcBef>
              <a:defRPr/>
            </a:pPr>
            <a:r>
              <a:rPr lang="en-US" altLang="zh-CN" sz="2000" dirty="0" err="1" smtClean="0">
                <a:sym typeface="+mn-ea"/>
              </a:rPr>
              <a:t>context.arcTo</a:t>
            </a:r>
            <a:r>
              <a:rPr lang="en-US" altLang="zh-CN" sz="2000" dirty="0">
                <a:sym typeface="+mn-ea"/>
              </a:rPr>
              <a:t>( x1 , y1 , x2 , y2 , radius );</a:t>
            </a:r>
            <a:endParaRPr lang="en-US" altLang="zh-CN" sz="2000" noProof="1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3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3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3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3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3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3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uild="p"/>
      <p:bldP spid="93189" grpId="0"/>
      <p:bldP spid="93191" grpId="0"/>
      <p:bldP spid="6" grpId="0"/>
      <p:bldP spid="9" grpId="0"/>
      <p:bldP spid="10" grpId="0"/>
      <p:bldP spid="16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 </a:t>
            </a:r>
            <a:r>
              <a:rPr kumimoji="0" lang="zh-CN" altLang="en-US" dirty="0"/>
              <a:t>图形及路径</a:t>
            </a:r>
            <a:endParaRPr kumimoji="0" lang="zh-CN" altLang="en-US" dirty="0"/>
          </a:p>
        </p:txBody>
      </p:sp>
      <p:sp>
        <p:nvSpPr>
          <p:cNvPr id="3" name="Content Placeholder 1"/>
          <p:cNvSpPr>
            <a:spLocks noGrp="1"/>
          </p:cNvSpPr>
          <p:nvPr/>
        </p:nvSpPr>
        <p:spPr>
          <a:xfrm>
            <a:off x="947420" y="1670050"/>
            <a:ext cx="8229600" cy="33940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context.moveTo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( x0 , y0 );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context.quadraticCurveTo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( 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	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		 x1, y1, 	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+mn-cs"/>
              </a:rPr>
              <a:t>//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+mn-cs"/>
              </a:rPr>
              <a:t>控制点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        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	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		 x2, y2 );	</a:t>
            </a:r>
            <a:r>
              <a:rPr lang="en-US" altLang="zh-CN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sym typeface="+mn-ea"/>
              </a:rPr>
              <a:t>//</a:t>
            </a:r>
            <a:r>
              <a:rPr lang="zh-CN" altLang="en-US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sym typeface="+mn-ea"/>
              </a:rPr>
              <a:t>结束点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参考：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http://tinyurl.com/html5quadratic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896620" y="829945"/>
            <a:ext cx="10385425" cy="5245100"/>
          </a:xfr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Canvas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曲线</a:t>
            </a:r>
            <a:r>
              <a:rPr 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相关绘制（绘制二次曲线）</a:t>
            </a:r>
            <a:br>
              <a:rPr 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LS02_07.html</a:t>
            </a:r>
            <a:endParaRPr 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 </a:t>
            </a:r>
            <a:r>
              <a:rPr kumimoji="0" lang="zh-CN" altLang="en-US" dirty="0"/>
              <a:t>图形及路径</a:t>
            </a:r>
            <a:endParaRPr kumimoji="0" lang="zh-CN" altLang="en-US" dirty="0"/>
          </a:p>
        </p:txBody>
      </p:sp>
      <p:sp>
        <p:nvSpPr>
          <p:cNvPr id="4" name="Content Placeholder 1"/>
          <p:cNvSpPr>
            <a:spLocks noGrp="1"/>
          </p:cNvSpPr>
          <p:nvPr/>
        </p:nvSpPr>
        <p:spPr>
          <a:xfrm>
            <a:off x="947420" y="1712913"/>
            <a:ext cx="8229600" cy="368141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context.moveTo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( x0 , y0 );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context.bezierCurveTo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( 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	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		  x1, y1, 		</a:t>
            </a:r>
            <a:r>
              <a:rPr lang="en-US" altLang="zh-CN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sym typeface="+mn-ea"/>
              </a:rPr>
              <a:t>//</a:t>
            </a:r>
            <a:r>
              <a:rPr lang="zh-CN" altLang="en-US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sym typeface="+mn-ea"/>
              </a:rPr>
              <a:t>控制点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	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		  x2, y2, 		</a:t>
            </a:r>
            <a:r>
              <a:rPr lang="en-US" altLang="zh-CN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sym typeface="+mn-ea"/>
              </a:rPr>
              <a:t>//</a:t>
            </a:r>
            <a:r>
              <a:rPr lang="zh-CN" altLang="en-US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sym typeface="+mn-ea"/>
              </a:rPr>
              <a:t>控制点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 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                        x3, y3  );	</a:t>
            </a:r>
            <a:r>
              <a:rPr lang="en-US" altLang="zh-CN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sym typeface="+mn-ea"/>
              </a:rPr>
              <a:t>//</a:t>
            </a:r>
            <a:r>
              <a:rPr lang="zh-CN" altLang="en-US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sym typeface="+mn-ea"/>
              </a:rPr>
              <a:t>结束点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参考：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http://tinyurl.com/html5bezier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896620" y="829945"/>
            <a:ext cx="10385425" cy="5245100"/>
          </a:xfr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Canvas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曲线</a:t>
            </a:r>
            <a:r>
              <a:rPr 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相关绘制（绘制贝塞尔曲线）</a:t>
            </a:r>
            <a:br>
              <a:rPr 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LS02_07.html</a:t>
            </a:r>
            <a:endParaRPr 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路径绘制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</a:rPr>
              <a:t>Canvas</a:t>
            </a:r>
            <a:r>
              <a:rPr lang="zh-CN" altLang="en-US" sz="2800" b="1">
                <a:solidFill>
                  <a:schemeClr val="accent3"/>
                </a:solidFill>
              </a:rPr>
              <a:t>基本形状</a:t>
            </a:r>
            <a:endParaRPr lang="zh-CN" altLang="en-US" sz="2800" b="1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Canvas</a:t>
            </a:r>
            <a:r>
              <a:rPr lang="zh-CN" altLang="en-US" sz="2800" b="1">
                <a:sym typeface="+mn-ea"/>
              </a:rPr>
              <a:t>描边及填充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</a:t>
            </a:r>
            <a:r>
              <a:rPr 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绘制矩形相关</a:t>
            </a:r>
            <a:endParaRPr lang="zh-CN" altLang="en-US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zh-CN" altLang="en-US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zh-CN" altLang="en-US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zh-CN" altLang="en-US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>
                <a:solidFill>
                  <a:schemeClr val="tx1"/>
                </a:solidFill>
                <a:sym typeface="+mn-ea"/>
              </a:rPr>
              <a:t>手动绘制的区别在于能够控制绘图的方向（对填充的影响）</a:t>
            </a:r>
            <a:endParaRPr lang="zh-CN" altLang="en-US" sz="28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>
                <a:solidFill>
                  <a:schemeClr val="tx1"/>
                </a:solidFill>
                <a:sym typeface="+mn-ea"/>
              </a:rPr>
              <a:t>其他相关方法（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fillRect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（）、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strokeRect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（）、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clearRect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（）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)</a:t>
            </a: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 </a:t>
            </a:r>
            <a:r>
              <a:rPr kumimoji="0" lang="zh-CN" altLang="en-US" dirty="0"/>
              <a:t>绘制基本形状</a:t>
            </a:r>
            <a:endParaRPr kumimoji="0" lang="zh-CN" altLang="en-US" dirty="0"/>
          </a:p>
        </p:txBody>
      </p:sp>
      <p:sp>
        <p:nvSpPr>
          <p:cNvPr id="3" name="Content Placeholder 1"/>
          <p:cNvSpPr>
            <a:spLocks noGrp="1"/>
          </p:cNvSpPr>
          <p:nvPr/>
        </p:nvSpPr>
        <p:spPr>
          <a:xfrm>
            <a:off x="1040130" y="1588770"/>
            <a:ext cx="8091805" cy="288544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cxt.moveTo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( x , y );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cxt.lineTo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( x + width , y );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cxt.lineTo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( x + width , y + height );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cxt.lineTo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( x , y + height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);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cxt.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cs typeface="+mn-cs"/>
              </a:rPr>
              <a:t>rect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( x , y , width , height );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565656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下箭头 3"/>
          <p:cNvSpPr/>
          <p:nvPr/>
        </p:nvSpPr>
        <p:spPr>
          <a:xfrm>
            <a:off x="3138805" y="3463925"/>
            <a:ext cx="360363" cy="3603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LS02_08.html</a:t>
            </a:r>
            <a:endParaRPr 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122" grpId="0" uiExpand="1" build="p"/>
      <p:bldP spid="4" grpId="0" animBg="1"/>
      <p:bldP spid="5122" grpId="1" uiExpand="1" build="p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</a:t>
            </a:r>
            <a:r>
              <a:rPr 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</a:t>
            </a:r>
            <a:r>
              <a:rPr lang="zh-CN" altLang="en-US" sz="2800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绘制椭圆形相关</a:t>
            </a:r>
            <a:br>
              <a:rPr lang="en-US" altLang="zh-CN" sz="2800" noProof="1">
                <a:solidFill>
                  <a:schemeClr val="tx1"/>
                </a:solidFill>
                <a:sym typeface="+mn-ea"/>
              </a:rPr>
            </a:br>
            <a:r>
              <a:rPr lang="en-US" altLang="zh-CN" sz="1800" noProof="1">
                <a:solidFill>
                  <a:schemeClr val="tx1"/>
                </a:solidFill>
                <a:sym typeface="+mn-ea"/>
              </a:rPr>
              <a:t>-</a:t>
            </a:r>
            <a:r>
              <a:rPr lang="en-US" altLang="zh-CN" sz="1800" noProof="1">
                <a:solidFill>
                  <a:schemeClr val="tx2"/>
                </a:solidFill>
                <a:sym typeface="+mn-ea"/>
              </a:rPr>
              <a:t> </a:t>
            </a:r>
            <a:r>
              <a:rPr lang="en-US" altLang="zh-CN" sz="1800" noProof="1">
                <a:solidFill>
                  <a:schemeClr val="tx2"/>
                </a:solidFill>
                <a:sym typeface="+mn-ea"/>
                <a:hlinkClick r:id="rId1"/>
              </a:rPr>
              <a:t>https://developer.mozilla.org/zh-CN/docs/Web/API/CanvasRenderingContext2D/</a:t>
            </a:r>
            <a:r>
              <a:rPr lang="en-US" altLang="zh-CN" sz="1800" noProof="1" smtClean="0">
                <a:solidFill>
                  <a:schemeClr val="tx2"/>
                </a:solidFill>
                <a:sym typeface="+mn-ea"/>
                <a:hlinkClick r:id="rId1"/>
              </a:rPr>
              <a:t>ellipse</a:t>
            </a:r>
            <a:br>
              <a:rPr lang="en-US" altLang="zh-CN" sz="1800" noProof="1">
                <a:solidFill>
                  <a:schemeClr val="tx1"/>
                </a:solidFill>
                <a:sym typeface="+mn-ea"/>
              </a:rPr>
            </a:br>
            <a:r>
              <a:rPr lang="en-US" altLang="zh-CN" sz="1800" noProof="1">
                <a:solidFill>
                  <a:schemeClr val="tx1"/>
                </a:solidFill>
                <a:sym typeface="+mn-ea"/>
              </a:rPr>
              <a:t>var canvas = document.getElementById(‘canvas’);</a:t>
            </a:r>
            <a:br>
              <a:rPr lang="en-US" altLang="zh-CN" sz="1800" noProof="1">
                <a:solidFill>
                  <a:schemeClr val="tx1"/>
                </a:solidFill>
                <a:sym typeface="+mn-ea"/>
              </a:rPr>
            </a:br>
            <a:r>
              <a:rPr lang="en-US" altLang="zh-CN" sz="1800" noProof="1">
                <a:solidFill>
                  <a:schemeClr val="tx1"/>
                </a:solidFill>
                <a:sym typeface="+mn-ea"/>
              </a:rPr>
              <a:t>var ctx = canvase.getContext(‘2d’);</a:t>
            </a:r>
            <a:br>
              <a:rPr lang="en-US" altLang="zh-CN" sz="1800" noProof="1">
                <a:solidFill>
                  <a:schemeClr val="tx1"/>
                </a:solidFill>
                <a:sym typeface="+mn-ea"/>
              </a:rPr>
            </a:br>
            <a:r>
              <a:rPr lang="en-US" altLang="zh-CN" sz="1800" noProof="1">
                <a:solidFill>
                  <a:schemeClr val="tx1"/>
                </a:solidFill>
                <a:sym typeface="+mn-ea"/>
              </a:rPr>
              <a:t>ctx.beginPath();</a:t>
            </a:r>
            <a:br>
              <a:rPr lang="en-US" altLang="zh-CN" sz="1800" noProof="1">
                <a:solidFill>
                  <a:schemeClr val="tx1"/>
                </a:solidFill>
                <a:sym typeface="+mn-ea"/>
              </a:rPr>
            </a:br>
            <a:r>
              <a:rPr lang="en-US" altLang="zh-CN" sz="1800" noProof="1">
                <a:solidFill>
                  <a:schemeClr val="tx2"/>
                </a:solidFill>
                <a:sym typeface="+mn-ea"/>
              </a:rPr>
              <a:t>//x, y, radiusX, radiusY, rotation, startAngle, endAngle, anticlockwise(默认为false)</a:t>
            </a:r>
            <a:br>
              <a:rPr lang="en-US" altLang="zh-CN" sz="1800" noProof="1">
                <a:solidFill>
                  <a:schemeClr val="tx2"/>
                </a:solidFill>
                <a:sym typeface="+mn-ea"/>
              </a:rPr>
            </a:br>
            <a:r>
              <a:rPr lang="en-US" altLang="zh-CN" sz="1800" noProof="1">
                <a:solidFill>
                  <a:schemeClr val="tx1"/>
                </a:solidFill>
                <a:sym typeface="+mn-ea"/>
              </a:rPr>
              <a:t>ctx.ellipse</a:t>
            </a:r>
            <a:r>
              <a:rPr lang="en-US" altLang="zh-CN" sz="1800" noProof="1" smtClean="0">
                <a:solidFill>
                  <a:schemeClr val="tx1"/>
                </a:solidFill>
                <a:sym typeface="+mn-ea"/>
              </a:rPr>
              <a:t>(100</a:t>
            </a:r>
            <a:r>
              <a:rPr lang="en-US" altLang="zh-CN" sz="1800" noProof="1">
                <a:solidFill>
                  <a:schemeClr val="tx1"/>
                </a:solidFill>
                <a:sym typeface="+mn-ea"/>
              </a:rPr>
              <a:t>, 100, 50, 75, 45 * Math.PI/180, 0, 2 * Math.PI); //</a:t>
            </a:r>
            <a:r>
              <a:rPr lang="zh-CN" altLang="en-US" sz="1800" noProof="1">
                <a:solidFill>
                  <a:schemeClr val="tx1"/>
                </a:solidFill>
                <a:sym typeface="+mn-ea"/>
              </a:rPr>
              <a:t>倾斜</a:t>
            </a:r>
            <a:r>
              <a:rPr lang="en-US" altLang="zh-CN" sz="1800" noProof="1">
                <a:solidFill>
                  <a:schemeClr val="tx1"/>
                </a:solidFill>
                <a:sym typeface="+mn-ea"/>
              </a:rPr>
              <a:t>45°</a:t>
            </a:r>
            <a:r>
              <a:rPr lang="zh-CN" altLang="en-US" sz="1800" noProof="1" smtClean="0">
                <a:solidFill>
                  <a:schemeClr val="tx1"/>
                </a:solidFill>
                <a:sym typeface="+mn-ea"/>
              </a:rPr>
              <a:t>角</a:t>
            </a:r>
            <a:br>
              <a:rPr lang="en-US" altLang="zh-CN" sz="1800" noProof="1" smtClean="0">
                <a:solidFill>
                  <a:schemeClr val="tx1"/>
                </a:solidFill>
                <a:sym typeface="+mn-ea"/>
              </a:rPr>
            </a:br>
            <a:r>
              <a:rPr lang="en-US" altLang="zh-CN" sz="1800" noProof="1" smtClean="0">
                <a:solidFill>
                  <a:schemeClr val="tx1"/>
                </a:solidFill>
                <a:sym typeface="+mn-ea"/>
              </a:rPr>
              <a:t>ctx.stroke();</a:t>
            </a: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思考如何扩充</a:t>
            </a: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context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，如增加</a:t>
            </a: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context.triangle()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方法来绘制三角形，如何开发自己的</a:t>
            </a: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库？</a:t>
            </a:r>
            <a:endParaRPr lang="zh-CN" altLang="en-US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 </a:t>
            </a:r>
            <a:r>
              <a:rPr kumimoji="0" lang="zh-CN" altLang="en-US" dirty="0"/>
              <a:t>绘制基本形状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LS02_08.html</a:t>
            </a:r>
            <a:endParaRPr 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accent3"/>
                </a:solidFill>
              </a:rPr>
              <a:t>Canvas</a:t>
            </a:r>
            <a:r>
              <a:rPr lang="zh-CN" altLang="en-US" sz="2800" b="1">
                <a:solidFill>
                  <a:schemeClr val="accent3"/>
                </a:solidFill>
              </a:rPr>
              <a:t>案例概览</a:t>
            </a:r>
            <a:endParaRPr lang="zh-CN" altLang="en-US" sz="2800" b="1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尺寸问题</a:t>
            </a:r>
            <a:endParaRPr lang="zh-CN" altLang="en-US" sz="2800" b="1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图形上下文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路径绘制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基本形状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Canvas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描边及填充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描边及填</a:t>
            </a: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充的类型</a:t>
            </a:r>
            <a:br>
              <a:rPr lang="zh-CN" altLang="en-US" sz="28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纯色（不同设置方式）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渐变色（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线性渐变、径向渐变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图案样式（图片、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视频、</a:t>
            </a:r>
            <a:r>
              <a:rPr lang="en-US" altLang="zh-CN" sz="2000" dirty="0" smtClean="0">
                <a:solidFill>
                  <a:srgbClr val="FF0000"/>
                </a:solidFill>
                <a:sym typeface="+mn-ea"/>
              </a:rPr>
              <a:t>Canvas</a:t>
            </a:r>
            <a:r>
              <a:rPr lang="zh-CN" altLang="en-US" sz="2000" dirty="0" smtClean="0">
                <a:solidFill>
                  <a:srgbClr val="FF0000"/>
                </a:solidFill>
                <a:sym typeface="+mn-ea"/>
              </a:rPr>
              <a:t>元素节点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纯色描边及填充颜色设置（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String</a:t>
            </a: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类型）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#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ffffff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#642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rgb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( 255 , 128 , 0 )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rgba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( 100 , 100 , 100 , 0.8 )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hsl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( 20 , 62% , 28% 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H: Hue 色相   S：Saturation 饱和度  L Lightness 明度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red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yellow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blue</a:t>
            </a:r>
            <a:br>
              <a:rPr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案例：</a:t>
            </a:r>
            <a:r>
              <a:rPr lang="en-US" altLang="zh-CN" sz="2000" dirty="0" err="1" smtClean="0">
                <a:solidFill>
                  <a:schemeClr val="tx1"/>
                </a:solidFill>
                <a:latin typeface="+mn-ea"/>
                <a:sym typeface="+mn-ea"/>
              </a:rPr>
              <a:t>context.strokeStyle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sym typeface="+mn-ea"/>
              </a:rPr>
              <a:t>=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sym typeface="+mn-ea"/>
              </a:rPr>
              <a:t>“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sym typeface="+mn-ea"/>
              </a:rPr>
              <a:t>red</a:t>
            </a:r>
            <a:r>
              <a:rPr lang="zh-CN" altLang="zh-CN" sz="2000" dirty="0">
                <a:solidFill>
                  <a:schemeClr val="tx1"/>
                </a:solidFill>
                <a:latin typeface="+mn-ea"/>
                <a:sym typeface="+mn-ea"/>
              </a:rPr>
              <a:t>”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  <a:sym typeface="+mn-ea"/>
              </a:rPr>
              <a:t>；</a:t>
            </a:r>
            <a:r>
              <a:rPr lang="en-US" altLang="zh-CN" sz="2000" dirty="0" err="1">
                <a:solidFill>
                  <a:schemeClr val="tx1"/>
                </a:solidFill>
                <a:latin typeface="+mn-ea"/>
                <a:sym typeface="+mn-ea"/>
              </a:rPr>
              <a:t>context.fillStyle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sym typeface="+mn-ea"/>
              </a:rPr>
              <a:t> =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sym typeface="+mn-ea"/>
              </a:rPr>
              <a:t>“</a:t>
            </a:r>
            <a:r>
              <a:rPr lang="en-US" altLang="zh-CN" sz="2000" dirty="0" err="1">
                <a:solidFill>
                  <a:schemeClr val="tx1"/>
                </a:solidFill>
                <a:latin typeface="+mn-ea"/>
                <a:sym typeface="+mn-ea"/>
              </a:rPr>
              <a:t>rgb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sym typeface="+mn-ea"/>
              </a:rPr>
              <a:t>(234,128,0)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sym typeface="+mn-ea"/>
              </a:rPr>
              <a:t>”；</a:t>
            </a: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</a:t>
            </a:r>
            <a:r>
              <a:rPr kumimoji="0" lang="zh-CN" altLang="en-US" dirty="0"/>
              <a:t>图案描边及填充</a:t>
            </a:r>
            <a:endParaRPr kumimoji="0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>
                <a:solidFill>
                  <a:schemeClr val="tx1"/>
                </a:solidFill>
                <a:sym typeface="+mn-ea"/>
              </a:rPr>
              <a:t>线性渐变色描边及填充案例</a:t>
            </a:r>
            <a:endParaRPr lang="zh-CN" altLang="en-US" sz="28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564880" cy="490220"/>
          </a:xfrm>
        </p:spPr>
        <p:txBody>
          <a:bodyPr/>
          <a:lstStyle/>
          <a:p>
            <a:r>
              <a:rPr kumimoji="0" lang="en-US" altLang="zh-CN" dirty="0"/>
              <a:t>Canvas</a:t>
            </a:r>
            <a:r>
              <a:rPr kumimoji="0" lang="zh-CN" altLang="en-US" dirty="0"/>
              <a:t>图案描边及填充（渐变色 </a:t>
            </a:r>
            <a:r>
              <a:rPr kumimoji="0" lang="en-US" altLang="zh-CN" dirty="0"/>
              <a:t>- </a:t>
            </a:r>
            <a:r>
              <a:rPr kumimoji="0" lang="zh-CN" altLang="en-US" dirty="0"/>
              <a:t>线性渐变）</a:t>
            </a:r>
            <a:endParaRPr kumimoji="0" lang="zh-CN" altLang="en-US" dirty="0"/>
          </a:p>
        </p:txBody>
      </p:sp>
      <p:sp>
        <p:nvSpPr>
          <p:cNvPr id="3" name="Content Placeholder 1"/>
          <p:cNvSpPr>
            <a:spLocks noGrp="1"/>
          </p:cNvSpPr>
          <p:nvPr/>
        </p:nvSpPr>
        <p:spPr>
          <a:xfrm>
            <a:off x="1283335" y="1656080"/>
            <a:ext cx="8472170" cy="406781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v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ar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 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grd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 = 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context.createLinearGradient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( 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	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		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xstart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 , 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ystart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, 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xend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 , 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yend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 );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grd.addColorStop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( stop1 , color1 );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+mn-ea"/>
              </a:rPr>
              <a:t>grd.addColorStop</a:t>
            </a:r>
            <a:r>
              <a:rPr lang="en-US" altLang="zh-CN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+mn-ea"/>
              </a:rPr>
              <a:t>( stop2 , color2);</a:t>
            </a:r>
            <a:b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</a:b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context.fillStyle = grd;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565656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LS02_09.html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83335" y="5085184"/>
            <a:ext cx="82289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https://</a:t>
            </a:r>
            <a:r>
              <a:rPr lang="en-US" altLang="zh-CN" sz="2200" dirty="0" err="1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developer.mozilla.org</a:t>
            </a:r>
            <a:r>
              <a:rPr lang="en-US" altLang="zh-CN" sz="2200" dirty="0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/</a:t>
            </a:r>
            <a:r>
              <a:rPr lang="en-US" altLang="zh-CN" sz="2200" dirty="0" err="1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zh</a:t>
            </a:r>
            <a:r>
              <a:rPr lang="en-US" altLang="zh-CN" sz="2200" dirty="0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-CN/docs/Web/API/CanvasRenderingContext2D/</a:t>
            </a:r>
            <a:r>
              <a:rPr lang="en-US" altLang="zh-CN" sz="2200" dirty="0" err="1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createLinearGradient</a:t>
            </a:r>
            <a:endParaRPr lang="zh-CN" sz="2200" dirty="0">
              <a:solidFill>
                <a:srgbClr val="0000FF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>
                <a:solidFill>
                  <a:schemeClr val="tx1"/>
                </a:solidFill>
                <a:sym typeface="+mn-ea"/>
              </a:rPr>
              <a:t>线性渐变色描边及填充案例</a:t>
            </a:r>
            <a:endParaRPr lang="zh-CN" altLang="en-US" sz="28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564880" cy="490220"/>
          </a:xfrm>
        </p:spPr>
        <p:txBody>
          <a:bodyPr/>
          <a:lstStyle/>
          <a:p>
            <a:r>
              <a:rPr kumimoji="0" lang="en-US" altLang="zh-CN" dirty="0"/>
              <a:t>Canvas</a:t>
            </a:r>
            <a:r>
              <a:rPr kumimoji="0" lang="zh-CN" altLang="en-US" dirty="0"/>
              <a:t>图案描边及填充（渐变色 </a:t>
            </a:r>
            <a:r>
              <a:rPr kumimoji="0" lang="en-US" altLang="zh-CN" dirty="0"/>
              <a:t>- </a:t>
            </a:r>
            <a:r>
              <a:rPr kumimoji="0" lang="zh-CN" altLang="en-US" dirty="0"/>
              <a:t>径向渐变）</a:t>
            </a:r>
            <a:endParaRPr kumimoji="0" lang="zh-CN" altLang="en-US" dirty="0"/>
          </a:p>
        </p:txBody>
      </p:sp>
      <p:sp>
        <p:nvSpPr>
          <p:cNvPr id="3" name="Content Placeholder 1"/>
          <p:cNvSpPr>
            <a:spLocks noGrp="1"/>
          </p:cNvSpPr>
          <p:nvPr/>
        </p:nvSpPr>
        <p:spPr>
          <a:xfrm>
            <a:off x="1283335" y="1665446"/>
            <a:ext cx="8427085" cy="406781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v</a:t>
            </a:r>
            <a:r>
              <a:rPr lang="en-US" altLang="zh-CN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ar</a:t>
            </a:r>
            <a:r>
              <a:rPr lang="en-US" altLang="zh-CN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 </a:t>
            </a:r>
            <a:r>
              <a:rPr lang="en-US" altLang="zh-CN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grd</a:t>
            </a:r>
            <a:r>
              <a:rPr lang="en-US" altLang="zh-CN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 = </a:t>
            </a:r>
            <a:r>
              <a:rPr lang="en-US" altLang="zh-CN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context.createRadialGradient</a:t>
            </a:r>
            <a:r>
              <a:rPr lang="en-US" altLang="zh-CN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( 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	</a:t>
            </a:r>
            <a:r>
              <a:rPr lang="en-US" altLang="zh-CN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		x0 , y0 , r0 , 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x1 , y1 , r1</a:t>
            </a:r>
            <a:r>
              <a:rPr lang="en-US" altLang="zh-CN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 );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grd.addColorStop</a:t>
            </a:r>
            <a:r>
              <a:rPr lang="en-US" altLang="zh-CN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( stop1 , color1 );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grd.addColorStop</a:t>
            </a:r>
            <a:r>
              <a:rPr lang="en-US" altLang="zh-CN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( stop2 , color2);</a:t>
            </a:r>
            <a:br>
              <a:rPr lang="en-US" altLang="zh-CN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</a:br>
            <a:r>
              <a:rPr lang="en-US" altLang="zh-CN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context.fillStyle = grd;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LS02_09.html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83335" y="5085184"/>
            <a:ext cx="82289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https://</a:t>
            </a:r>
            <a:r>
              <a:rPr lang="en-US" altLang="zh-CN" sz="2200" dirty="0" err="1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developer.mozilla.org</a:t>
            </a:r>
            <a:r>
              <a:rPr lang="en-US" altLang="zh-CN" sz="2200" dirty="0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/</a:t>
            </a:r>
            <a:r>
              <a:rPr lang="en-US" altLang="zh-CN" sz="2200" dirty="0" err="1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zh</a:t>
            </a:r>
            <a:r>
              <a:rPr lang="en-US" altLang="zh-CN" sz="2200" dirty="0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-CN/docs/Web/API/CanvasRenderingContext2D/</a:t>
            </a:r>
            <a:r>
              <a:rPr lang="en-US" altLang="zh-CN" sz="2200" dirty="0" err="1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createRadialGradient</a:t>
            </a:r>
            <a:endParaRPr lang="zh-CN" sz="2200" dirty="0">
              <a:solidFill>
                <a:srgbClr val="0000FF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4294967295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图案描边及填充</a:t>
            </a:r>
            <a:br>
              <a:rPr lang="zh-CN" altLang="en-US" sz="28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var pattern = </a:t>
            </a:r>
            <a:r>
              <a:rPr lang="en-US" altLang="zh-CN" sz="2000" dirty="0" err="1" smtClean="0">
                <a:solidFill>
                  <a:schemeClr val="tx1"/>
                </a:solidFill>
                <a:sym typeface="+mn-ea"/>
              </a:rPr>
              <a:t>context.</a:t>
            </a:r>
            <a:r>
              <a:rPr lang="en-US" altLang="zh-CN" sz="2000" kern="1200" dirty="0" err="1" smtClean="0">
                <a:solidFill>
                  <a:schemeClr val="tx1"/>
                </a:solidFill>
              </a:rPr>
              <a:t>createPattern</a:t>
            </a:r>
            <a:r>
              <a:rPr lang="en-US" altLang="zh-CN" sz="2000" kern="1200" dirty="0">
                <a:solidFill>
                  <a:schemeClr val="tx1"/>
                </a:solidFill>
              </a:rPr>
              <a:t>( </a:t>
            </a:r>
            <a:r>
              <a:rPr lang="en-US" altLang="zh-CN" sz="2000" kern="1200" dirty="0" smtClean="0">
                <a:solidFill>
                  <a:schemeClr val="tx1"/>
                </a:solidFill>
              </a:rPr>
              <a:t>image | video    </a:t>
            </a:r>
            <a:r>
              <a:rPr lang="en-US" altLang="zh-CN" sz="2000" kern="1200" dirty="0">
                <a:solidFill>
                  <a:schemeClr val="tx1"/>
                </a:solidFill>
              </a:rPr>
              <a:t>, repeat-style </a:t>
            </a:r>
            <a:r>
              <a:rPr lang="en-US" altLang="zh-CN" sz="2000" kern="1200" dirty="0" smtClean="0">
                <a:solidFill>
                  <a:schemeClr val="tx1"/>
                </a:solidFill>
              </a:rPr>
              <a:t>)</a:t>
            </a:r>
            <a:br>
              <a:rPr lang="en-US" altLang="zh-CN" sz="2000" kern="1200" dirty="0" smtClean="0">
                <a:solidFill>
                  <a:schemeClr val="tx1"/>
                </a:solidFill>
              </a:rPr>
            </a:b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var pattern  =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context.</a:t>
            </a:r>
            <a:r>
              <a:rPr lang="en-US" altLang="zh-CN" sz="2000" kern="1200" dirty="0" err="1">
                <a:solidFill>
                  <a:schemeClr val="tx1"/>
                </a:solidFill>
              </a:rPr>
              <a:t>createPattern</a:t>
            </a:r>
            <a:r>
              <a:rPr lang="en-US" altLang="zh-CN" sz="2000" kern="1200" dirty="0">
                <a:solidFill>
                  <a:schemeClr val="tx1"/>
                </a:solidFill>
              </a:rPr>
              <a:t>( </a:t>
            </a:r>
            <a:r>
              <a:rPr lang="en-US" altLang="zh-CN" sz="2000" kern="1200" dirty="0" smtClean="0">
                <a:solidFill>
                  <a:schemeClr val="tx1"/>
                </a:solidFill>
              </a:rPr>
              <a:t>canvas, </a:t>
            </a:r>
            <a:r>
              <a:rPr lang="en-US" altLang="zh-CN" sz="2000" kern="1200" dirty="0">
                <a:solidFill>
                  <a:schemeClr val="tx1"/>
                </a:solidFill>
              </a:rPr>
              <a:t>repeat-style )</a:t>
            </a:r>
            <a:endParaRPr lang="en-US" altLang="zh-CN" sz="2000" noProof="1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图案描边及填充重复样式（</a:t>
            </a:r>
            <a:r>
              <a:rPr lang="en-US" altLang="zh-CN" sz="2800" dirty="0" smtClean="0">
                <a:solidFill>
                  <a:schemeClr val="tx1"/>
                </a:solidFill>
                <a:sym typeface="+mn-ea"/>
              </a:rPr>
              <a:t>repeat-style</a:t>
            </a: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lang="en-US" altLang="zh-CN" sz="28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no-repeat	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（不重复）  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repeat 						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（重复）</a:t>
            </a:r>
            <a:br>
              <a:rPr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repeat-x 			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x 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轴重复）  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repeat-y 			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y 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轴重复）</a:t>
            </a:r>
            <a:endParaRPr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设置填充样式（图案）</a:t>
            </a:r>
            <a:br>
              <a:rPr lang="zh-CN" altLang="en-US" sz="2800" dirty="0" smtClean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lang="en-US" altLang="zh-CN" sz="2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context.fillStyle = 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pattern </a:t>
            </a:r>
            <a:r>
              <a:rPr lang="en-US" altLang="zh-CN" sz="2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;</a:t>
            </a:r>
            <a:br>
              <a:rPr lang="en-US" altLang="zh-CN" sz="2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</a:br>
            <a:r>
              <a:rPr lang="en-US" altLang="zh-CN" sz="2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- context.strokeStyle = 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pattern ;</a:t>
            </a:r>
            <a:endParaRPr lang="en-US" altLang="zh-CN" sz="200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+mn-ea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613076" cy="490220"/>
          </a:xfrm>
        </p:spPr>
        <p:txBody>
          <a:bodyPr/>
          <a:lstStyle/>
          <a:p>
            <a:r>
              <a:rPr kumimoji="0" lang="en-US" altLang="zh-CN" dirty="0"/>
              <a:t>Canvas</a:t>
            </a:r>
            <a:r>
              <a:rPr kumimoji="0" lang="zh-CN" altLang="en-US" dirty="0"/>
              <a:t>图案描边及填充</a:t>
            </a:r>
            <a:r>
              <a:rPr kumimoji="0" lang="zh-CN" altLang="en-US" dirty="0" smtClean="0"/>
              <a:t>（图案</a:t>
            </a:r>
            <a:r>
              <a:rPr kumimoji="0" lang="en-US" altLang="zh-CN" dirty="0" smtClean="0"/>
              <a:t>-</a:t>
            </a:r>
            <a:r>
              <a:rPr lang="zh-CN" altLang="en-US" dirty="0"/>
              <a:t>图片、视频</a:t>
            </a:r>
            <a:r>
              <a:rPr lang="zh-CN" altLang="zh-CN" dirty="0"/>
              <a:t>、</a:t>
            </a:r>
            <a:r>
              <a:rPr lang="zh-CN" altLang="en-US" dirty="0"/>
              <a:t>画布</a:t>
            </a:r>
            <a:r>
              <a:rPr kumimoji="0" lang="zh-CN" altLang="en-US" dirty="0" smtClean="0"/>
              <a:t>）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LS02_10.html</a:t>
            </a:r>
            <a:endParaRPr 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图案描边及填</a:t>
            </a: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充（使用图片填充案例</a:t>
            </a: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lang="en-US" altLang="zh-CN" sz="2800" dirty="0" smtClean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var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canvas =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document.getElementById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("canvas");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var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context=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canvas.getContext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("2d");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err="1" smtClean="0">
                <a:solidFill>
                  <a:schemeClr val="tx1"/>
                </a:solidFill>
                <a:sym typeface="+mn-ea"/>
              </a:rPr>
              <a:t>var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img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= new Image()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;   </a:t>
            </a:r>
            <a:r>
              <a:rPr lang="en-US" altLang="zh-CN" sz="2000" dirty="0" err="1" smtClean="0">
                <a:solidFill>
                  <a:srgbClr val="FF0000"/>
                </a:solidFill>
                <a:sym typeface="+mn-ea"/>
              </a:rPr>
              <a:t>img.src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= 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'./images/fill_20x20.gif';</a:t>
            </a:r>
            <a:br>
              <a:rPr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err="1" smtClean="0">
                <a:solidFill>
                  <a:srgbClr val="FF0000"/>
                </a:solidFill>
                <a:sym typeface="+mn-ea"/>
              </a:rPr>
              <a:t>img.onload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= function() 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{</a:t>
            </a:r>
            <a:br>
              <a:rPr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    </a:t>
            </a:r>
            <a:r>
              <a:rPr lang="en-US" altLang="zh-CN" sz="2000" dirty="0" err="1" smtClean="0">
                <a:solidFill>
                  <a:schemeClr val="tx1"/>
                </a:solidFill>
                <a:sym typeface="+mn-ea"/>
              </a:rPr>
              <a:t>var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pattern = </a:t>
            </a:r>
            <a:r>
              <a:rPr lang="en-US" altLang="zh-CN" sz="2000" dirty="0" err="1" smtClean="0">
                <a:solidFill>
                  <a:schemeClr val="tx1"/>
                </a:solidFill>
                <a:sym typeface="+mn-ea"/>
              </a:rPr>
              <a:t>context.createPattern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img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, 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‘repeat’);</a:t>
            </a:r>
            <a:br>
              <a:rPr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    </a:t>
            </a:r>
            <a:r>
              <a:rPr lang="en-US" altLang="zh-CN" sz="2000" dirty="0" err="1" smtClean="0">
                <a:solidFill>
                  <a:schemeClr val="tx1"/>
                </a:solidFill>
                <a:sym typeface="+mn-ea"/>
              </a:rPr>
              <a:t>context.fillStyle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= pattern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;</a:t>
            </a:r>
            <a:br>
              <a:rPr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    </a:t>
            </a:r>
            <a:r>
              <a:rPr lang="en-US" altLang="zh-CN" sz="2000" dirty="0" err="1" smtClean="0">
                <a:solidFill>
                  <a:schemeClr val="tx1"/>
                </a:solidFill>
                <a:sym typeface="+mn-ea"/>
              </a:rPr>
              <a:t>context.fillRect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(0,0,400,400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);</a:t>
            </a:r>
            <a:br>
              <a:rPr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}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;</a:t>
            </a: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685084" cy="490220"/>
          </a:xfrm>
        </p:spPr>
        <p:txBody>
          <a:bodyPr/>
          <a:lstStyle/>
          <a:p>
            <a:r>
              <a:rPr kumimoji="0" lang="en-US" altLang="zh-CN" dirty="0"/>
              <a:t>Canvas</a:t>
            </a:r>
            <a:r>
              <a:rPr kumimoji="0" lang="zh-CN" altLang="en-US" dirty="0"/>
              <a:t>图案描边及填充（图案</a:t>
            </a:r>
            <a:r>
              <a:rPr kumimoji="0" lang="en-US" altLang="zh-CN" dirty="0"/>
              <a:t>-</a:t>
            </a:r>
            <a:r>
              <a:rPr kumimoji="0" lang="zh-CN" altLang="en-US" dirty="0"/>
              <a:t>图片、</a:t>
            </a:r>
            <a:r>
              <a:rPr kumimoji="0" lang="zh-CN" altLang="en-US" dirty="0" smtClean="0"/>
              <a:t>视频</a:t>
            </a:r>
            <a:r>
              <a:rPr lang="zh-CN" altLang="zh-CN" dirty="0" smtClean="0"/>
              <a:t>、</a:t>
            </a:r>
            <a:r>
              <a:rPr lang="zh-CN" altLang="en-US" dirty="0" smtClean="0"/>
              <a:t>画布</a:t>
            </a:r>
            <a:r>
              <a:rPr kumimoji="0" lang="zh-CN" altLang="en-US" dirty="0" smtClean="0"/>
              <a:t>）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LS02_10.html</a:t>
            </a:r>
            <a:endParaRPr 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>
                <a:solidFill>
                  <a:schemeClr val="tx1"/>
                </a:solidFill>
                <a:sym typeface="+mn-ea"/>
              </a:rPr>
              <a:t>图案描边及填充（使用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Canvas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填充案例）</a:t>
            </a:r>
            <a:endParaRPr lang="zh-CN" altLang="en-US" sz="28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</a:t>
            </a:r>
            <a:r>
              <a:rPr kumimoji="0" lang="zh-CN" altLang="en-US" dirty="0"/>
              <a:t>图案描边及填充（图案</a:t>
            </a:r>
            <a:r>
              <a:rPr kumimoji="0" lang="en-US" altLang="zh-CN" dirty="0"/>
              <a:t>-Canvas</a:t>
            </a:r>
            <a:r>
              <a:rPr kumimoji="0" lang="zh-CN" altLang="en-US" dirty="0"/>
              <a:t>）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LS02_10.html</a:t>
            </a:r>
            <a:endParaRPr 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4" name="图片 3" descr="UFP[}CLPK]{943K~EW2MIX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930" y="1596390"/>
            <a:ext cx="7858125" cy="4222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287587"/>
            <a:ext cx="7286625" cy="1116013"/>
          </a:xfrm>
          <a:prstGeom prst="rect">
            <a:avLst/>
          </a:prstGeom>
          <a:noFill/>
        </p:spPr>
        <p:txBody>
          <a:bodyPr anchor="b"/>
          <a:lstStyle/>
          <a:p>
            <a:pPr algn="ctr" eaLnBrk="1" hangingPunct="1"/>
            <a:r>
              <a:rPr lang="en-US" altLang="zh-CN" sz="4800" b="1" dirty="0"/>
              <a:t>H5 </a:t>
            </a:r>
            <a:r>
              <a:rPr lang="zh-CN" altLang="en-US" sz="4800" b="1" dirty="0"/>
              <a:t>动画与游戏开发</a:t>
            </a:r>
            <a:endParaRPr lang="zh-CN" altLang="en-US" sz="4800" b="1" dirty="0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474845" y="4128135"/>
            <a:ext cx="683323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H5 Canvas</a:t>
            </a:r>
            <a:r>
              <a:rPr lang="zh-CN" altLang="en-US" dirty="0">
                <a:latin typeface="+mj-ea"/>
                <a:ea typeface="+mj-ea"/>
                <a:sym typeface="+mn-ea"/>
              </a:rPr>
              <a:t>绘图进阶一</a:t>
            </a:r>
            <a:endParaRPr lang="zh-CN" altLang="en-US" dirty="0">
              <a:latin typeface="+mj-ea"/>
              <a:ea typeface="+mj-ea"/>
              <a:sym typeface="+mn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6" y="358776"/>
            <a:ext cx="3381375" cy="525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</a:rPr>
              <a:t>Canvas</a:t>
            </a:r>
            <a:r>
              <a:rPr lang="zh-CN" altLang="en-US" sz="2800" b="1">
                <a:solidFill>
                  <a:schemeClr val="accent3"/>
                </a:solidFill>
              </a:rPr>
              <a:t>阴影设置</a:t>
            </a:r>
            <a:endParaRPr lang="zh-CN" altLang="en-US" sz="2800" b="1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图像合成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坐标系变换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4294967295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阴影设置参数</a:t>
            </a:r>
            <a:br>
              <a:rPr lang="zh-CN" altLang="en-US" sz="28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kern="1200" dirty="0" err="1" smtClean="0">
                <a:solidFill>
                  <a:schemeClr val="tx1"/>
                </a:solidFill>
                <a:sym typeface="+mn-ea"/>
              </a:rPr>
              <a:t>context.shadowColor</a:t>
            </a:r>
            <a:br>
              <a:rPr lang="en-US" altLang="zh-CN" sz="2000" kern="12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kern="1200" dirty="0" err="1" smtClean="0">
                <a:solidFill>
                  <a:schemeClr val="tx1"/>
                </a:solidFill>
                <a:sym typeface="+mn-ea"/>
              </a:rPr>
              <a:t>context.shadowOffSetX</a:t>
            </a:r>
            <a:br>
              <a:rPr lang="en-US" altLang="zh-CN" sz="2000" kern="12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kern="12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kern="1200" dirty="0" err="1" smtClean="0">
                <a:solidFill>
                  <a:schemeClr val="tx1"/>
                </a:solidFill>
                <a:sym typeface="+mn-ea"/>
              </a:rPr>
              <a:t>context.shadowOffSetY</a:t>
            </a:r>
            <a:br>
              <a:rPr lang="en-US" altLang="zh-CN" sz="2000" kern="1200" dirty="0">
                <a:solidFill>
                  <a:schemeClr val="tx1"/>
                </a:solidFill>
                <a:sym typeface="+mn-ea"/>
              </a:rPr>
            </a:br>
            <a:r>
              <a:rPr lang="zh-CN" altLang="zh-CN" sz="2000" kern="1200" dirty="0" smtClean="0">
                <a:solidFill>
                  <a:schemeClr val="tx1"/>
                </a:solidFill>
              </a:rPr>
              <a:t>－</a:t>
            </a:r>
            <a:r>
              <a:rPr lang="en-US" altLang="zh-CN" sz="2000" dirty="0" err="1" smtClean="0">
                <a:solidFill>
                  <a:schemeClr val="tx1"/>
                </a:solidFill>
                <a:sym typeface="+mn-ea"/>
              </a:rPr>
              <a:t>context.</a:t>
            </a:r>
            <a:r>
              <a:rPr lang="en-US" altLang="zh-CN" sz="2000" kern="1200" dirty="0" err="1" smtClean="0">
                <a:solidFill>
                  <a:schemeClr val="tx1"/>
                </a:solidFill>
                <a:sym typeface="+mn-ea"/>
              </a:rPr>
              <a:t>shadowBlur</a:t>
            </a:r>
            <a:endParaRPr lang="en-US" altLang="zh-CN" sz="2000" noProof="1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阴影设置案例</a:t>
            </a: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613076" cy="490220"/>
          </a:xfrm>
        </p:spPr>
        <p:txBody>
          <a:bodyPr/>
          <a:lstStyle/>
          <a:p>
            <a:r>
              <a:rPr kumimoji="0" lang="en-US" altLang="zh-CN" dirty="0" smtClean="0"/>
              <a:t>Canvas</a:t>
            </a:r>
            <a:r>
              <a:rPr kumimoji="0" lang="zh-CN" altLang="en-US" dirty="0" smtClean="0"/>
              <a:t>阴影设置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LS02_11.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3" name="图片 2" descr="X6OQ5GVZZR}I1JMFNWZL5~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4115" y="4404995"/>
            <a:ext cx="2856865" cy="14452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968375" y="829945"/>
            <a:ext cx="1060767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获得</a:t>
            </a: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</a:t>
            </a:r>
            <a:r>
              <a:rPr 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元素节点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var theCanvas = document.getElementById('canvas');</a:t>
            </a:r>
            <a:b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theCanvas.</a:t>
            </a:r>
            <a:r>
              <a:rPr lang="en-US" altLang="zh-CN" sz="2000" noProof="1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width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= 300; theCanvas.</a:t>
            </a:r>
            <a:r>
              <a:rPr lang="en-US" altLang="zh-CN" sz="2000" noProof="1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height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= 150;</a:t>
            </a:r>
            <a:endParaRPr lang="en-US" altLang="zh-CN" sz="20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获得和设置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Canva</a:t>
            </a:r>
            <a:r>
              <a:rPr lang="en-US" sz="2800" dirty="0">
                <a:solidFill>
                  <a:schemeClr val="tx1"/>
                </a:solidFill>
                <a:sym typeface="+mn-ea"/>
              </a:rPr>
              <a:t>s</a:t>
            </a: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的图形上下文</a:t>
            </a:r>
            <a:br>
              <a:rPr lang="zh-CN" altLang="en-US" sz="28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var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context =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theCanvas.</a:t>
            </a:r>
            <a:r>
              <a:rPr lang="en-US" altLang="zh-CN" sz="2000" dirty="0" err="1">
                <a:solidFill>
                  <a:schemeClr val="accent3"/>
                </a:solidFill>
                <a:sym typeface="+mn-ea"/>
              </a:rPr>
              <a:t>getContext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('2d');</a:t>
            </a:r>
            <a:r>
              <a:rPr lang="en-US" altLang="zh-CN" sz="2000" dirty="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//</a:t>
            </a:r>
            <a:r>
              <a:rPr lang="zh-CN" altLang="en-US" sz="2000" dirty="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返回CanvasRenderingContext2D对象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context.fillStyle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= "#ff0000";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sz="2800" dirty="0">
                <a:solidFill>
                  <a:schemeClr val="tx1"/>
                </a:solidFill>
                <a:sym typeface="+mn-ea"/>
              </a:rPr>
              <a:t>通过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Canvas API</a:t>
            </a: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绘制图形图像</a:t>
            </a:r>
            <a:br>
              <a:rPr lang="zh-CN" altLang="en-US" sz="28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context.fillRect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(0, 0, 100, 100); </a:t>
            </a:r>
            <a:r>
              <a:rPr lang="en-US" altLang="zh-CN" sz="2000" dirty="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//</a:t>
            </a:r>
            <a:r>
              <a:rPr lang="en-US" altLang="zh-CN" sz="2000" dirty="0" err="1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context.strokeRect</a:t>
            </a:r>
            <a:r>
              <a:rPr lang="en-US" altLang="zh-CN" sz="2000" dirty="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(0, 0, 100, 100); </a:t>
            </a:r>
            <a:r>
              <a:rPr lang="zh-CN" altLang="en-US" sz="2000" dirty="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注意顺序的影响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context.clearRect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(25, 25, 50, 50);</a:t>
            </a: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 </a:t>
            </a:r>
            <a:r>
              <a:rPr kumimoji="0" lang="zh-CN" altLang="en-US" dirty="0"/>
              <a:t>简单案例</a:t>
            </a:r>
            <a:endParaRPr kumimoji="0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859020" y="6075045"/>
            <a:ext cx="703707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思考：动态修改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canvas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宽高，会影响画布里的内容么？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阴影设置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Canvas</a:t>
            </a:r>
            <a:r>
              <a:rPr lang="zh-CN" altLang="en-US" sz="2800" b="1">
                <a:solidFill>
                  <a:srgbClr val="FF0000"/>
                </a:solidFill>
              </a:rPr>
              <a:t>图像合成</a:t>
            </a:r>
            <a:endParaRPr lang="zh-CN" altLang="en-US" sz="2800" b="1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坐标系变换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4294967295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全局透明度</a:t>
            </a:r>
            <a:br>
              <a:rPr lang="zh-CN" altLang="en-US" sz="28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kern="1200" dirty="0" err="1" smtClean="0">
                <a:solidFill>
                  <a:schemeClr val="tx1"/>
                </a:solidFill>
                <a:sym typeface="+mn-ea"/>
              </a:rPr>
              <a:t>context.</a:t>
            </a:r>
            <a:r>
              <a:rPr lang="en-US" altLang="zh-CN" sz="2000" kern="1200" dirty="0" err="1" smtClean="0">
                <a:solidFill>
                  <a:schemeClr val="tx1"/>
                </a:solidFill>
              </a:rPr>
              <a:t>globalAlpha</a:t>
            </a:r>
            <a:r>
              <a:rPr lang="en-US" altLang="zh-CN" sz="2000" kern="1200" dirty="0" smtClean="0">
                <a:solidFill>
                  <a:schemeClr val="tx1"/>
                </a:solidFill>
              </a:rPr>
              <a:t> = 1; </a:t>
            </a:r>
            <a:r>
              <a:rPr lang="en-US" altLang="zh-CN" sz="2000" kern="1200" dirty="0" smtClean="0">
                <a:solidFill>
                  <a:srgbClr val="008000"/>
                </a:solidFill>
              </a:rPr>
              <a:t>//(default)</a:t>
            </a:r>
            <a:endParaRPr lang="en-US" altLang="zh-CN" sz="2000" kern="1200" dirty="0" smtClean="0">
              <a:solidFill>
                <a:srgbClr val="008000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全局图像混合设置</a:t>
            </a:r>
            <a:br>
              <a:rPr lang="en-US" altLang="zh-CN" sz="28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kern="1200" dirty="0" err="1" smtClean="0">
                <a:solidFill>
                  <a:srgbClr val="000000"/>
                </a:solidFill>
                <a:sym typeface="+mn-ea"/>
              </a:rPr>
              <a:t>context.</a:t>
            </a:r>
            <a:r>
              <a:rPr lang="en-US" altLang="zh-CN" sz="2000" kern="1200" dirty="0" err="1" smtClean="0">
                <a:solidFill>
                  <a:srgbClr val="000000"/>
                </a:solidFill>
              </a:rPr>
              <a:t>globleCompositeOperation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 =“</a:t>
            </a:r>
            <a:r>
              <a:rPr lang="en-US" altLang="zh-CN" sz="2000" kern="1200" dirty="0">
                <a:solidFill>
                  <a:srgbClr val="000000"/>
                </a:solidFill>
              </a:rPr>
              <a:t>source-over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”; </a:t>
            </a:r>
            <a:r>
              <a:rPr lang="en-US" altLang="zh-CN" sz="2000" kern="1200" dirty="0" smtClean="0">
                <a:solidFill>
                  <a:srgbClr val="008000"/>
                </a:solidFill>
              </a:rPr>
              <a:t>//(default) </a:t>
            </a:r>
            <a:endParaRPr lang="en-US" altLang="zh-CN" sz="2000" kern="1200" dirty="0">
              <a:solidFill>
                <a:srgbClr val="008000"/>
              </a:solidFill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图像混合类型</a:t>
            </a:r>
            <a:br>
              <a:rPr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>
                <a:solidFill>
                  <a:srgbClr val="000000"/>
                </a:solidFill>
              </a:rPr>
              <a:t>source-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over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、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source</a:t>
            </a:r>
            <a:r>
              <a:rPr lang="en-US" altLang="zh-CN" sz="2000" kern="1200" dirty="0">
                <a:solidFill>
                  <a:srgbClr val="000000"/>
                </a:solidFill>
              </a:rPr>
              <a:t>-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atop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、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source</a:t>
            </a:r>
            <a:r>
              <a:rPr lang="en-US" altLang="zh-CN" sz="2000" kern="1200" dirty="0">
                <a:solidFill>
                  <a:srgbClr val="000000"/>
                </a:solidFill>
              </a:rPr>
              <a:t>-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in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、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source</a:t>
            </a:r>
            <a:r>
              <a:rPr lang="en-US" altLang="zh-CN" sz="2000" kern="1200" dirty="0">
                <a:solidFill>
                  <a:srgbClr val="000000"/>
                </a:solidFill>
              </a:rPr>
              <a:t>-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out</a:t>
            </a:r>
            <a:br>
              <a:rPr lang="en-US" altLang="zh-CN" sz="2000" kern="1200" dirty="0" smtClean="0">
                <a:solidFill>
                  <a:srgbClr val="000000"/>
                </a:solidFill>
              </a:rPr>
            </a:b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>
                <a:solidFill>
                  <a:srgbClr val="000000"/>
                </a:solidFill>
              </a:rPr>
              <a:t>destination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-</a:t>
            </a:r>
            <a:r>
              <a:rPr lang="en-US" altLang="zh-CN" sz="2000" kern="1200" dirty="0">
                <a:solidFill>
                  <a:srgbClr val="000000"/>
                </a:solidFill>
              </a:rPr>
              <a:t>over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、</a:t>
            </a:r>
            <a:r>
              <a:rPr lang="en-US" altLang="zh-CN" sz="2000" kern="1200" dirty="0">
                <a:solidFill>
                  <a:srgbClr val="000000"/>
                </a:solidFill>
              </a:rPr>
              <a:t>destination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-</a:t>
            </a:r>
            <a:r>
              <a:rPr lang="en-US" altLang="zh-CN" sz="2000" kern="1200" dirty="0">
                <a:solidFill>
                  <a:srgbClr val="000000"/>
                </a:solidFill>
              </a:rPr>
              <a:t>atop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、</a:t>
            </a:r>
            <a:r>
              <a:rPr lang="en-US" altLang="zh-CN" sz="2000" kern="1200" dirty="0">
                <a:solidFill>
                  <a:srgbClr val="000000"/>
                </a:solidFill>
              </a:rPr>
              <a:t>destination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-</a:t>
            </a:r>
            <a:r>
              <a:rPr lang="en-US" altLang="zh-CN" sz="2000" kern="1200" dirty="0">
                <a:solidFill>
                  <a:srgbClr val="000000"/>
                </a:solidFill>
              </a:rPr>
              <a:t>in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、</a:t>
            </a:r>
            <a:r>
              <a:rPr lang="en-US" altLang="zh-CN" sz="2000" kern="1200" dirty="0">
                <a:solidFill>
                  <a:srgbClr val="000000"/>
                </a:solidFill>
              </a:rPr>
              <a:t>destination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-out</a:t>
            </a:r>
            <a:br>
              <a:rPr lang="en-US" altLang="zh-CN" sz="2000" kern="1200" dirty="0" smtClean="0">
                <a:solidFill>
                  <a:srgbClr val="000000"/>
                </a:solidFill>
              </a:rPr>
            </a:br>
            <a:r>
              <a:rPr lang="zh-CN" altLang="en-US" sz="2000" kern="1200" dirty="0" smtClean="0">
                <a:solidFill>
                  <a:srgbClr val="000000"/>
                </a:solidFill>
              </a:rPr>
              <a:t>－</a:t>
            </a:r>
            <a:r>
              <a:rPr lang="en-US" altLang="zh-CN" sz="2000" kern="1200" dirty="0" smtClean="0">
                <a:solidFill>
                  <a:srgbClr val="000000"/>
                </a:solidFill>
                <a:sym typeface="+mn-ea"/>
              </a:rPr>
              <a:t>lighter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、</a:t>
            </a:r>
            <a:r>
              <a:rPr lang="en-US" altLang="zh-CN" sz="2000" kern="1200" dirty="0" smtClean="0">
                <a:solidFill>
                  <a:srgbClr val="000000"/>
                </a:solidFill>
                <a:sym typeface="+mn-ea"/>
              </a:rPr>
              <a:t>copy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、</a:t>
            </a:r>
            <a:r>
              <a:rPr lang="en-US" altLang="zh-CN" sz="2000" kern="1200" dirty="0" err="1" smtClean="0">
                <a:solidFill>
                  <a:srgbClr val="000000"/>
                </a:solidFill>
                <a:sym typeface="+mn-ea"/>
              </a:rPr>
              <a:t>xor</a:t>
            </a:r>
            <a:endParaRPr lang="en-US" altLang="zh-CN" noProof="1">
              <a:solidFill>
                <a:srgbClr val="00000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613076" cy="490220"/>
          </a:xfrm>
        </p:spPr>
        <p:txBody>
          <a:bodyPr/>
          <a:lstStyle/>
          <a:p>
            <a:r>
              <a:rPr kumimoji="0" lang="en-US" altLang="zh-CN" dirty="0" smtClean="0"/>
              <a:t>Canvas</a:t>
            </a:r>
            <a:r>
              <a:rPr lang="zh-CN" altLang="en-US" dirty="0" smtClean="0"/>
              <a:t>图像合成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LS02_1</a:t>
            </a:r>
            <a:r>
              <a:rPr lang="zh-CN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2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.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阴影设置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图像合成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</a:rPr>
              <a:t>Canvas</a:t>
            </a:r>
            <a:r>
              <a:rPr lang="zh-CN" altLang="en-US" sz="2800" b="1">
                <a:solidFill>
                  <a:schemeClr val="accent3"/>
                </a:solidFill>
              </a:rPr>
              <a:t>坐标系变换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4294967295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平移 </a:t>
            </a:r>
            <a:r>
              <a:rPr lang="zh-CN" altLang="zh-CN" sz="2800" kern="12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800" kern="1200" dirty="0" smtClean="0">
                <a:solidFill>
                  <a:schemeClr val="tx1"/>
                </a:solidFill>
                <a:sym typeface="+mn-ea"/>
              </a:rPr>
              <a:t>translate</a:t>
            </a: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8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kern="1200" dirty="0" smtClean="0">
                <a:solidFill>
                  <a:schemeClr val="tx1"/>
                </a:solidFill>
                <a:sym typeface="+mn-ea"/>
              </a:rPr>
              <a:t>context.</a:t>
            </a:r>
            <a:r>
              <a:rPr lang="en-US" altLang="zh-CN" sz="2000" kern="1200" dirty="0">
                <a:solidFill>
                  <a:schemeClr val="tx1"/>
                </a:solidFill>
                <a:sym typeface="+mn-ea"/>
              </a:rPr>
              <a:t> translate( x , y </a:t>
            </a:r>
            <a:r>
              <a:rPr lang="en-US" altLang="zh-CN" sz="2000" kern="1200" dirty="0" smtClean="0">
                <a:solidFill>
                  <a:schemeClr val="tx1"/>
                </a:solidFill>
                <a:sym typeface="+mn-ea"/>
              </a:rPr>
              <a:t>)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；</a:t>
            </a:r>
            <a:endParaRPr lang="en-US" altLang="zh-CN" sz="2000" kern="1200" dirty="0" smtClean="0">
              <a:solidFill>
                <a:srgbClr val="008000"/>
              </a:solidFill>
              <a:sym typeface="+mn-ea"/>
            </a:endParaRPr>
          </a:p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旋转 （</a:t>
            </a:r>
            <a:r>
              <a:rPr lang="en-US" altLang="zh-CN" sz="2800" kern="1200" dirty="0" smtClean="0">
                <a:solidFill>
                  <a:schemeClr val="tx1"/>
                </a:solidFill>
                <a:sym typeface="+mn-ea"/>
              </a:rPr>
              <a:t>rotate</a:t>
            </a: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lang="en-US" altLang="zh-CN" sz="28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kern="1200" dirty="0" smtClean="0">
                <a:solidFill>
                  <a:srgbClr val="000000"/>
                </a:solidFill>
                <a:sym typeface="+mn-ea"/>
              </a:rPr>
              <a:t>context.</a:t>
            </a:r>
            <a:r>
              <a:rPr lang="en-US" altLang="zh-CN" sz="2000" kern="1200" dirty="0">
                <a:solidFill>
                  <a:schemeClr val="tx1"/>
                </a:solidFill>
                <a:sym typeface="+mn-ea"/>
              </a:rPr>
              <a:t> r</a:t>
            </a:r>
            <a:r>
              <a:rPr lang="en-US" altLang="zh-CN" sz="2000" kern="1200" dirty="0" smtClean="0">
                <a:solidFill>
                  <a:schemeClr val="tx1"/>
                </a:solidFill>
                <a:sym typeface="+mn-ea"/>
              </a:rPr>
              <a:t>otate</a:t>
            </a: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（</a:t>
            </a:r>
            <a:r>
              <a:rPr lang="en-US" altLang="zh-CN" sz="2000" kern="1200" dirty="0" err="1" smtClean="0">
                <a:solidFill>
                  <a:srgbClr val="000000"/>
                </a:solidFill>
                <a:sym typeface="+mn-ea"/>
              </a:rPr>
              <a:t>deg</a:t>
            </a: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）</a:t>
            </a:r>
            <a:r>
              <a:rPr lang="en-US" altLang="zh-CN" sz="2000" kern="1200" dirty="0">
                <a:solidFill>
                  <a:srgbClr val="000000"/>
                </a:solidFill>
                <a:sym typeface="+mn-ea"/>
              </a:rPr>
              <a:t>;</a:t>
            </a:r>
            <a:r>
              <a:rPr lang="en-US" altLang="zh-CN" sz="2000" kern="1200" dirty="0" smtClean="0">
                <a:solidFill>
                  <a:srgbClr val="008000"/>
                </a:solidFill>
              </a:rPr>
              <a:t> </a:t>
            </a:r>
            <a:endParaRPr lang="en-US" altLang="zh-CN" sz="2000" kern="1200" dirty="0">
              <a:solidFill>
                <a:srgbClr val="008000"/>
              </a:solidFill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缩</a:t>
            </a:r>
            <a:r>
              <a:rPr lang="zh-CN" altLang="en-US" sz="2800" kern="1200" dirty="0">
                <a:solidFill>
                  <a:schemeClr val="tx1"/>
                </a:solidFill>
                <a:sym typeface="+mn-ea"/>
              </a:rPr>
              <a:t>放</a:t>
            </a:r>
            <a:r>
              <a:rPr lang="en-US" altLang="zh-CN" sz="2800" kern="1200" dirty="0">
                <a:solidFill>
                  <a:schemeClr val="tx1"/>
                </a:solidFill>
                <a:sym typeface="+mn-ea"/>
              </a:rPr>
              <a:t>	</a:t>
            </a: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800" kern="1200" dirty="0" smtClean="0">
                <a:solidFill>
                  <a:schemeClr val="tx1"/>
                </a:solidFill>
                <a:sym typeface="+mn-ea"/>
              </a:rPr>
              <a:t>scale</a:t>
            </a: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lang="en-US" altLang="zh-CN" sz="2800" dirty="0" smtClean="0">
                <a:solidFill>
                  <a:schemeClr val="tx1"/>
                </a:solidFill>
                <a:sym typeface="+mn-ea"/>
              </a:rPr>
            </a:b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>
                <a:solidFill>
                  <a:srgbClr val="000000"/>
                </a:solidFill>
                <a:sym typeface="+mn-ea"/>
              </a:rPr>
              <a:t>context.</a:t>
            </a:r>
            <a:r>
              <a:rPr lang="en-US" altLang="zh-CN" sz="2000" kern="1200" dirty="0">
                <a:solidFill>
                  <a:schemeClr val="tx1"/>
                </a:solidFill>
                <a:sym typeface="+mn-ea"/>
              </a:rPr>
              <a:t> scale</a:t>
            </a: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（</a:t>
            </a:r>
            <a:r>
              <a:rPr lang="en-US" altLang="zh-CN" sz="2000" kern="1200" dirty="0" err="1" smtClean="0">
                <a:solidFill>
                  <a:srgbClr val="000000"/>
                </a:solidFill>
                <a:sym typeface="+mn-ea"/>
              </a:rPr>
              <a:t>sx,sy</a:t>
            </a: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）</a:t>
            </a:r>
            <a:r>
              <a:rPr lang="en-US" altLang="zh-CN" sz="2000" kern="1200" dirty="0" smtClean="0">
                <a:solidFill>
                  <a:srgbClr val="000000"/>
                </a:solidFill>
                <a:sym typeface="+mn-ea"/>
              </a:rPr>
              <a:t>;</a:t>
            </a:r>
            <a:endParaRPr lang="en-US" altLang="zh-CN" sz="2000" kern="1200" dirty="0" smtClean="0">
              <a:solidFill>
                <a:srgbClr val="000000"/>
              </a:solidFill>
            </a:endParaRPr>
          </a:p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坐标系变换与状态存储</a:t>
            </a:r>
            <a:br>
              <a:rPr lang="en-US" altLang="zh-CN" kern="1200" dirty="0">
                <a:solidFill>
                  <a:srgbClr val="000000"/>
                </a:solidFill>
              </a:rPr>
            </a:br>
            <a:endParaRPr lang="en-US" altLang="zh-CN" noProof="1">
              <a:solidFill>
                <a:srgbClr val="000000"/>
              </a:solidFill>
            </a:endParaRPr>
          </a:p>
          <a:p>
            <a:pPr lvl="0">
              <a:lnSpc>
                <a:spcPct val="150000"/>
              </a:lnSpc>
              <a:spcBef>
                <a:spcPts val="1000"/>
              </a:spcBef>
            </a:pPr>
            <a:endParaRPr lang="en-US" altLang="zh-CN" noProof="1">
              <a:solidFill>
                <a:srgbClr val="00000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613076" cy="490220"/>
          </a:xfrm>
        </p:spPr>
        <p:txBody>
          <a:bodyPr/>
          <a:lstStyle/>
          <a:p>
            <a:r>
              <a:rPr kumimoji="0" lang="en-US" altLang="zh-CN" dirty="0" smtClean="0"/>
              <a:t>Canvas</a:t>
            </a:r>
            <a:r>
              <a:rPr lang="zh-CN" altLang="en-US" dirty="0" smtClean="0"/>
              <a:t>坐标系变换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LS02_1</a:t>
            </a:r>
            <a:r>
              <a:rPr lang="zh-CN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3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.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4294967295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矩阵变换（</a:t>
            </a:r>
            <a:r>
              <a:rPr lang="en-US" altLang="zh-CN" sz="2800" kern="1200" dirty="0" smtClean="0">
                <a:solidFill>
                  <a:schemeClr val="tx1"/>
                </a:solidFill>
                <a:sym typeface="+mn-ea"/>
              </a:rPr>
              <a:t>transform )</a:t>
            </a:r>
            <a:br>
              <a:rPr lang="en-US" altLang="zh-CN" sz="2800" dirty="0" smtClean="0">
                <a:solidFill>
                  <a:schemeClr val="tx1"/>
                </a:solidFill>
                <a:sym typeface="+mn-ea"/>
              </a:rPr>
            </a:b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 smtClean="0">
                <a:solidFill>
                  <a:srgbClr val="000000"/>
                </a:solidFill>
                <a:sym typeface="+mn-ea"/>
              </a:rPr>
              <a:t>a 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水平缩放（</a:t>
            </a:r>
            <a:r>
              <a:rPr lang="en-US" altLang="zh-CN" sz="2000" kern="1200" dirty="0" smtClean="0">
                <a:solidFill>
                  <a:srgbClr val="000000"/>
                </a:solidFill>
                <a:sym typeface="+mn-ea"/>
              </a:rPr>
              <a:t>1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）</a:t>
            </a:r>
            <a:br>
              <a:rPr lang="en-US" altLang="zh-CN" sz="2000" kern="1200" dirty="0" smtClean="0">
                <a:solidFill>
                  <a:srgbClr val="000000"/>
                </a:solidFill>
                <a:sym typeface="+mn-ea"/>
              </a:rPr>
            </a:b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 smtClean="0">
                <a:solidFill>
                  <a:srgbClr val="000000"/>
                </a:solidFill>
                <a:sym typeface="+mn-ea"/>
              </a:rPr>
              <a:t>b 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水平倾斜（</a:t>
            </a: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0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）</a:t>
            </a:r>
            <a:br>
              <a:rPr lang="en-US" altLang="zh-CN" sz="2000" kern="1200" dirty="0">
                <a:solidFill>
                  <a:srgbClr val="000000"/>
                </a:solidFill>
              </a:rPr>
            </a:b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 smtClean="0">
                <a:solidFill>
                  <a:srgbClr val="000000"/>
                </a:solidFill>
                <a:sym typeface="+mn-ea"/>
              </a:rPr>
              <a:t>c 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垂直倾斜（</a:t>
            </a: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0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）</a:t>
            </a:r>
            <a:br>
              <a:rPr lang="en-US" altLang="zh-CN" sz="2000" kern="1200" dirty="0">
                <a:solidFill>
                  <a:srgbClr val="000000"/>
                </a:solidFill>
                <a:sym typeface="+mn-ea"/>
              </a:rPr>
            </a:b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 smtClean="0">
                <a:solidFill>
                  <a:srgbClr val="000000"/>
                </a:solidFill>
                <a:sym typeface="+mn-ea"/>
              </a:rPr>
              <a:t>d 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垂直缩放（</a:t>
            </a: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1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）</a:t>
            </a:r>
            <a:br>
              <a:rPr lang="en-US" altLang="zh-CN" sz="2000" kern="1200" dirty="0">
                <a:solidFill>
                  <a:srgbClr val="000000"/>
                </a:solidFill>
                <a:sym typeface="+mn-ea"/>
              </a:rPr>
            </a:b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 smtClean="0">
                <a:solidFill>
                  <a:srgbClr val="000000"/>
                </a:solidFill>
                <a:sym typeface="+mn-ea"/>
              </a:rPr>
              <a:t>e 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水平位移（</a:t>
            </a: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0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）</a:t>
            </a:r>
            <a:br>
              <a:rPr lang="en-US" altLang="zh-CN" sz="2000" kern="1200" dirty="0">
                <a:solidFill>
                  <a:srgbClr val="000000"/>
                </a:solidFill>
                <a:sym typeface="+mn-ea"/>
              </a:rPr>
            </a:b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 smtClean="0">
                <a:solidFill>
                  <a:srgbClr val="000000"/>
                </a:solidFill>
                <a:sym typeface="+mn-ea"/>
              </a:rPr>
              <a:t>f 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垂直位移（</a:t>
            </a:r>
            <a:r>
              <a:rPr lang="zh-CN" altLang="zh-CN" sz="2000" kern="1200" dirty="0">
                <a:solidFill>
                  <a:srgbClr val="000000"/>
                </a:solidFill>
                <a:sym typeface="+mn-ea"/>
              </a:rPr>
              <a:t>0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）</a:t>
            </a:r>
            <a:endParaRPr lang="en-US" altLang="zh-CN" sz="2000" kern="1200" dirty="0">
              <a:solidFill>
                <a:srgbClr val="000000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矩阵变换方法</a:t>
            </a:r>
            <a:br>
              <a:rPr lang="en-US" altLang="zh-CN" sz="2800" kern="12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kern="12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kern="1200" dirty="0" smtClean="0">
                <a:solidFill>
                  <a:schemeClr val="tx1"/>
                </a:solidFill>
                <a:sym typeface="+mn-ea"/>
              </a:rPr>
              <a:t>transform</a:t>
            </a:r>
            <a:r>
              <a:rPr lang="en-US" altLang="zh-CN" sz="2000" kern="1200" dirty="0">
                <a:solidFill>
                  <a:schemeClr val="tx1"/>
                </a:solidFill>
                <a:sym typeface="+mn-ea"/>
              </a:rPr>
              <a:t>( a , b , c , d , e , f </a:t>
            </a:r>
            <a:r>
              <a:rPr lang="en-US" altLang="zh-CN" sz="2000" kern="1200" dirty="0" smtClean="0">
                <a:solidFill>
                  <a:schemeClr val="tx1"/>
                </a:solidFill>
                <a:sym typeface="+mn-ea"/>
              </a:rPr>
              <a:t>)   是对当前坐标系进行变换， </a:t>
            </a:r>
            <a:br>
              <a:rPr lang="en-US" altLang="zh-CN" sz="2000" kern="12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kern="12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kern="1200" dirty="0" err="1" smtClean="0">
                <a:solidFill>
                  <a:schemeClr val="tx1"/>
                </a:solidFill>
                <a:sym typeface="+mn-ea"/>
              </a:rPr>
              <a:t>setTransform</a:t>
            </a:r>
            <a:r>
              <a:rPr lang="en-US" altLang="zh-CN" sz="2000" kern="1200" dirty="0">
                <a:solidFill>
                  <a:schemeClr val="tx1"/>
                </a:solidFill>
                <a:sym typeface="+mn-ea"/>
              </a:rPr>
              <a:t>( a , b , c , d , e , f )  </a:t>
            </a:r>
            <a:r>
              <a:rPr lang="en-US" altLang="zh-CN" sz="2000" kern="1200" dirty="0" smtClean="0">
                <a:solidFill>
                  <a:schemeClr val="tx1"/>
                </a:solidFill>
                <a:sym typeface="+mn-ea"/>
              </a:rPr>
              <a:t>是对默认坐标系进行变换</a:t>
            </a:r>
            <a:r>
              <a:rPr lang="zh-CN" altLang="en-US" sz="2000" kern="1200" dirty="0" smtClean="0">
                <a:solidFill>
                  <a:schemeClr val="tx1"/>
                </a:solidFill>
                <a:sym typeface="+mn-ea"/>
              </a:rPr>
              <a:t>，忽略之前的级联变换</a:t>
            </a:r>
            <a:br>
              <a:rPr lang="en-US" altLang="zh-CN" sz="2000" kern="1200" dirty="0">
                <a:solidFill>
                  <a:schemeClr val="tx1"/>
                </a:solidFill>
                <a:sym typeface="+mn-ea"/>
              </a:rPr>
            </a:br>
            <a:endParaRPr lang="zh-CN" altLang="en-US" sz="2000" kern="1200" noProof="1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noProof="1" smtClean="0">
              <a:solidFill>
                <a:srgbClr val="000000"/>
              </a:solidFill>
            </a:endParaRPr>
          </a:p>
          <a:p>
            <a:pPr lvl="0">
              <a:lnSpc>
                <a:spcPct val="150000"/>
              </a:lnSpc>
              <a:spcBef>
                <a:spcPts val="1000"/>
              </a:spcBef>
            </a:pPr>
            <a:endParaRPr lang="en-US" altLang="zh-CN" noProof="1">
              <a:solidFill>
                <a:srgbClr val="00000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613076" cy="490220"/>
          </a:xfrm>
        </p:spPr>
        <p:txBody>
          <a:bodyPr/>
          <a:lstStyle/>
          <a:p>
            <a:r>
              <a:rPr kumimoji="0" lang="en-US" altLang="zh-CN" dirty="0" smtClean="0"/>
              <a:t>Canvas</a:t>
            </a:r>
            <a:r>
              <a:rPr lang="zh-CN" altLang="en-US" dirty="0" smtClean="0"/>
              <a:t>坐标系变换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LS02_1</a:t>
            </a:r>
            <a:r>
              <a:rPr lang="zh-CN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3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.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6" name="图片 5" descr="jz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904" y="1730756"/>
            <a:ext cx="3489548" cy="23660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287587"/>
            <a:ext cx="7286625" cy="1116013"/>
          </a:xfrm>
          <a:prstGeom prst="rect">
            <a:avLst/>
          </a:prstGeom>
          <a:noFill/>
        </p:spPr>
        <p:txBody>
          <a:bodyPr anchor="b"/>
          <a:lstStyle/>
          <a:p>
            <a:pPr algn="ctr" eaLnBrk="1" hangingPunct="1"/>
            <a:r>
              <a:rPr lang="en-US" altLang="zh-CN" sz="4800" b="1" dirty="0"/>
              <a:t>H5 </a:t>
            </a:r>
            <a:r>
              <a:rPr lang="zh-CN" altLang="en-US" sz="4800" b="1" dirty="0"/>
              <a:t>动画与游戏开发</a:t>
            </a:r>
            <a:endParaRPr lang="zh-CN" altLang="en-US" sz="4800" b="1" dirty="0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474845" y="4128135"/>
            <a:ext cx="683323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H5 Canvas</a:t>
            </a:r>
            <a:r>
              <a:rPr lang="zh-CN" altLang="en-US" dirty="0">
                <a:latin typeface="+mj-ea"/>
                <a:ea typeface="+mj-ea"/>
                <a:sym typeface="+mn-ea"/>
              </a:rPr>
              <a:t>绘图进阶二</a:t>
            </a:r>
            <a:endParaRPr lang="zh-CN" altLang="en-US" dirty="0">
              <a:latin typeface="+mj-ea"/>
              <a:ea typeface="+mj-ea"/>
              <a:sym typeface="+mn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6" y="358776"/>
            <a:ext cx="3381375" cy="525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Canvas 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文本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Canvas 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裁切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ym typeface="+mn-ea"/>
              </a:rPr>
              <a:t>Canvas </a:t>
            </a:r>
            <a:r>
              <a:rPr lang="zh-CN" altLang="en-US" sz="2800" b="1">
                <a:sym typeface="+mn-ea"/>
              </a:rPr>
              <a:t>交互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4294967295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文字渲染基础</a:t>
            </a:r>
            <a:br>
              <a:rPr lang="zh-CN" altLang="en-US" sz="28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 err="1" smtClean="0">
                <a:solidFill>
                  <a:srgbClr val="000000"/>
                </a:solidFill>
                <a:sym typeface="+mn-ea"/>
              </a:rPr>
              <a:t>context.</a:t>
            </a:r>
            <a:r>
              <a:rPr lang="en-US" altLang="zh-CN" sz="2000" kern="1200" dirty="0" err="1" smtClean="0">
                <a:solidFill>
                  <a:srgbClr val="000000"/>
                </a:solidFill>
              </a:rPr>
              <a:t>font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 </a:t>
            </a:r>
            <a:r>
              <a:rPr lang="en-US" altLang="zh-CN" sz="2000" kern="1200" dirty="0">
                <a:solidFill>
                  <a:srgbClr val="000000"/>
                </a:solidFill>
              </a:rPr>
              <a:t>= 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“bold </a:t>
            </a:r>
            <a:r>
              <a:rPr lang="en-US" altLang="zh-CN" sz="2000" kern="1200" dirty="0">
                <a:solidFill>
                  <a:srgbClr val="000000"/>
                </a:solidFill>
              </a:rPr>
              <a:t>40px 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Arial”;</a:t>
            </a:r>
            <a:br>
              <a:rPr lang="en-US" altLang="zh-CN" sz="2000" dirty="0" smtClean="0">
                <a:solidFill>
                  <a:srgbClr val="000000"/>
                </a:solidFill>
                <a:sym typeface="+mn-ea"/>
              </a:rPr>
            </a:b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 err="1">
                <a:solidFill>
                  <a:srgbClr val="000000"/>
                </a:solidFill>
              </a:rPr>
              <a:t>context.fillText</a:t>
            </a:r>
            <a:r>
              <a:rPr lang="en-US" altLang="zh-CN" sz="2000" kern="1200" dirty="0">
                <a:solidFill>
                  <a:srgbClr val="000000"/>
                </a:solidFill>
              </a:rPr>
              <a:t>( string , x , y , [</a:t>
            </a:r>
            <a:r>
              <a:rPr lang="en-US" altLang="zh-CN" sz="2000" kern="1200" dirty="0" err="1">
                <a:solidFill>
                  <a:srgbClr val="000000"/>
                </a:solidFill>
              </a:rPr>
              <a:t>maxlen</a:t>
            </a:r>
            <a:r>
              <a:rPr lang="en-US" altLang="zh-CN" sz="2000" kern="1200" dirty="0">
                <a:solidFill>
                  <a:srgbClr val="000000"/>
                </a:solidFill>
              </a:rPr>
              <a:t>] )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;</a:t>
            </a:r>
            <a:br>
              <a:rPr lang="en-US" altLang="zh-CN" sz="2000" kern="1200" dirty="0" smtClean="0">
                <a:solidFill>
                  <a:srgbClr val="000000"/>
                </a:solidFill>
              </a:rPr>
            </a:br>
            <a:r>
              <a:rPr lang="zh-CN" altLang="en-US" sz="2000" kern="1200" dirty="0" smtClean="0">
                <a:solidFill>
                  <a:srgbClr val="000000"/>
                </a:solidFill>
              </a:rPr>
              <a:t>－</a:t>
            </a:r>
            <a:r>
              <a:rPr lang="en-US" altLang="zh-CN" sz="2000" kern="1200" dirty="0" err="1">
                <a:solidFill>
                  <a:srgbClr val="000000"/>
                </a:solidFill>
              </a:rPr>
              <a:t>context.strokeText</a:t>
            </a:r>
            <a:r>
              <a:rPr lang="en-US" altLang="zh-CN" sz="2000" kern="1200" dirty="0">
                <a:solidFill>
                  <a:srgbClr val="000000"/>
                </a:solidFill>
              </a:rPr>
              <a:t>( string , x , y  , [</a:t>
            </a:r>
            <a:r>
              <a:rPr lang="en-US" altLang="zh-CN" sz="2000" kern="1200" dirty="0" err="1">
                <a:solidFill>
                  <a:srgbClr val="000000"/>
                </a:solidFill>
              </a:rPr>
              <a:t>maxlen</a:t>
            </a:r>
            <a:r>
              <a:rPr lang="en-US" altLang="zh-CN" sz="2000" kern="1200" dirty="0">
                <a:solidFill>
                  <a:srgbClr val="000000"/>
                </a:solidFill>
              </a:rPr>
              <a:t>] );</a:t>
            </a:r>
            <a:endParaRPr lang="en-US" altLang="zh-CN" sz="2000" kern="1200" dirty="0" smtClean="0">
              <a:solidFill>
                <a:srgbClr val="000000"/>
              </a:solidFill>
              <a:sym typeface="+mn-ea"/>
            </a:endParaRPr>
          </a:p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字体（</a:t>
            </a:r>
            <a:r>
              <a:rPr lang="en-US" altLang="zh-CN" sz="2800" kern="1200" dirty="0" smtClean="0">
                <a:solidFill>
                  <a:schemeClr val="tx1"/>
                </a:solidFill>
                <a:sym typeface="+mn-ea"/>
              </a:rPr>
              <a:t>font</a:t>
            </a: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）设置综述</a:t>
            </a:r>
            <a:br>
              <a:rPr lang="en-US" altLang="zh-CN" sz="28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kern="1200" dirty="0" smtClean="0">
                <a:solidFill>
                  <a:schemeClr val="tx1"/>
                </a:solidFill>
              </a:rPr>
              <a:t>font</a:t>
            </a:r>
            <a:r>
              <a:rPr lang="en-US" altLang="zh-CN" sz="2000" kern="1200" dirty="0">
                <a:solidFill>
                  <a:schemeClr val="tx1"/>
                </a:solidFill>
              </a:rPr>
              <a:t>-</a:t>
            </a:r>
            <a:r>
              <a:rPr lang="en-US" altLang="zh-CN" sz="2000" kern="1200" dirty="0" smtClean="0">
                <a:solidFill>
                  <a:schemeClr val="tx1"/>
                </a:solidFill>
              </a:rPr>
              <a:t>style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（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normal 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默认、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italic 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斜体、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oblique 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倾斜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 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）</a:t>
            </a:r>
            <a:br>
              <a:rPr lang="en-US" altLang="zh-CN" sz="2000" kern="1200" dirty="0" smtClean="0">
                <a:solidFill>
                  <a:srgbClr val="000000"/>
                </a:solidFill>
              </a:rPr>
            </a:br>
            <a:r>
              <a:rPr lang="zh-CN" altLang="en-US" sz="2000" kern="1200" dirty="0" smtClean="0">
                <a:solidFill>
                  <a:srgbClr val="000000"/>
                </a:solidFill>
              </a:rPr>
              <a:t>－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font</a:t>
            </a:r>
            <a:r>
              <a:rPr lang="en-US" altLang="zh-CN" sz="2000" kern="1200" dirty="0">
                <a:solidFill>
                  <a:srgbClr val="000000"/>
                </a:solidFill>
              </a:rPr>
              <a:t>-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variant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（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normal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、</a:t>
            </a:r>
            <a:r>
              <a:rPr lang="en-US" altLang="zh-CN" sz="2000" kern="1200" dirty="0">
                <a:solidFill>
                  <a:srgbClr val="000000"/>
                </a:solidFill>
              </a:rPr>
              <a:t>small-caps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）</a:t>
            </a:r>
            <a:br>
              <a:rPr lang="en-US" altLang="zh-CN" sz="2000" kern="1200" dirty="0" smtClean="0">
                <a:solidFill>
                  <a:srgbClr val="000000"/>
                </a:solidFill>
              </a:rPr>
            </a:br>
            <a:r>
              <a:rPr lang="zh-CN" altLang="en-US" sz="2000" kern="1200" dirty="0" smtClean="0">
                <a:solidFill>
                  <a:srgbClr val="000000"/>
                </a:solidFill>
              </a:rPr>
              <a:t>－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font</a:t>
            </a:r>
            <a:r>
              <a:rPr lang="en-US" altLang="zh-CN" sz="2000" kern="1200" dirty="0">
                <a:solidFill>
                  <a:srgbClr val="000000"/>
                </a:solidFill>
              </a:rPr>
              <a:t>-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weight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（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lighter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、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normal 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默认、</a:t>
            </a:r>
            <a:r>
              <a:rPr lang="en-US" altLang="zh-CN" sz="2000" kern="1200" dirty="0" err="1" smtClean="0">
                <a:solidFill>
                  <a:srgbClr val="000000"/>
                </a:solidFill>
              </a:rPr>
              <a:t>bord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、</a:t>
            </a:r>
            <a:r>
              <a:rPr lang="en-US" altLang="zh-CN" sz="2000" kern="1200" dirty="0">
                <a:solidFill>
                  <a:srgbClr val="000000"/>
                </a:solidFill>
              </a:rPr>
              <a:t>bolder 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）</a:t>
            </a:r>
            <a:br>
              <a:rPr lang="en-US" altLang="zh-CN" sz="2000" kern="1200" dirty="0" smtClean="0">
                <a:solidFill>
                  <a:srgbClr val="000000"/>
                </a:solidFill>
              </a:rPr>
            </a:br>
            <a:r>
              <a:rPr lang="zh-CN" altLang="en-US" sz="2000" kern="1200" dirty="0" smtClean="0">
                <a:solidFill>
                  <a:srgbClr val="000000"/>
                </a:solidFill>
              </a:rPr>
              <a:t>－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font</a:t>
            </a:r>
            <a:r>
              <a:rPr lang="en-US" altLang="zh-CN" sz="2000" kern="1200" dirty="0">
                <a:solidFill>
                  <a:srgbClr val="000000"/>
                </a:solidFill>
              </a:rPr>
              <a:t>-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size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（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20px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、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2em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、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150%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）</a:t>
            </a:r>
            <a:br>
              <a:rPr lang="en-US" altLang="zh-CN" sz="2000" kern="1200" dirty="0" smtClean="0">
                <a:solidFill>
                  <a:srgbClr val="000000"/>
                </a:solidFill>
              </a:rPr>
            </a:br>
            <a:r>
              <a:rPr lang="zh-CN" altLang="en-US" sz="2000" kern="1200" dirty="0" smtClean="0">
                <a:solidFill>
                  <a:srgbClr val="000000"/>
                </a:solidFill>
              </a:rPr>
              <a:t>－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font</a:t>
            </a:r>
            <a:r>
              <a:rPr lang="en-US" altLang="zh-CN" sz="2000" kern="1200" dirty="0">
                <a:solidFill>
                  <a:srgbClr val="000000"/>
                </a:solidFill>
              </a:rPr>
              <a:t>-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family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（多种字体备选以逗号分割、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Web</a:t>
            </a:r>
            <a:r>
              <a:rPr lang="zh-CN" altLang="en-US" sz="2000" kern="1200" dirty="0">
                <a:solidFill>
                  <a:srgbClr val="000000"/>
                </a:solidFill>
              </a:rPr>
              <a:t>安全字体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）</a:t>
            </a:r>
            <a:endParaRPr lang="en-US" altLang="zh-CN" sz="2000" kern="1200" dirty="0" smtClean="0">
              <a:solidFill>
                <a:srgbClr val="00000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613076" cy="490220"/>
          </a:xfrm>
        </p:spPr>
        <p:txBody>
          <a:bodyPr/>
          <a:lstStyle/>
          <a:p>
            <a:r>
              <a:rPr kumimoji="0" lang="en-US" altLang="zh-CN" dirty="0" smtClean="0"/>
              <a:t>Canvas</a:t>
            </a:r>
            <a:r>
              <a:rPr lang="en-US" altLang="zh-CN" dirty="0"/>
              <a:t> </a:t>
            </a:r>
            <a:r>
              <a:rPr lang="zh-CN" altLang="en-US" dirty="0" smtClean="0"/>
              <a:t>文本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LS02_1</a:t>
            </a:r>
            <a:r>
              <a:rPr lang="zh-CN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4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.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4294967295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rgbClr val="000000"/>
                </a:solidFill>
                <a:sym typeface="+mn-ea"/>
              </a:rPr>
              <a:t>文本水平对齐</a:t>
            </a:r>
            <a:br>
              <a:rPr lang="zh-CN" altLang="en-US" sz="2800" dirty="0" smtClean="0">
                <a:solidFill>
                  <a:srgbClr val="000000"/>
                </a:solidFill>
                <a:sym typeface="+mn-ea"/>
              </a:rPr>
            </a:b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 err="1" smtClean="0">
                <a:solidFill>
                  <a:srgbClr val="000000"/>
                </a:solidFill>
              </a:rPr>
              <a:t>context.textAlign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＝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left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｜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center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｜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right</a:t>
            </a:r>
            <a:endParaRPr lang="en-US" altLang="zh-CN" sz="2000" kern="12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rgbClr val="000000"/>
                </a:solidFill>
                <a:sym typeface="+mn-ea"/>
              </a:rPr>
              <a:t>文本垂直对齐</a:t>
            </a:r>
            <a:br>
              <a:rPr lang="en-US" altLang="zh-CN" sz="2800" dirty="0" smtClean="0">
                <a:solidFill>
                  <a:srgbClr val="000000"/>
                </a:solidFill>
                <a:sym typeface="+mn-ea"/>
              </a:rPr>
            </a:b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 err="1" smtClean="0">
                <a:solidFill>
                  <a:srgbClr val="000000"/>
                </a:solidFill>
              </a:rPr>
              <a:t>context.textBaseline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＝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 top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｜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middle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｜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bottom</a:t>
            </a:r>
            <a:br>
              <a:rPr lang="en-US" altLang="zh-CN" sz="2000" kern="1200" dirty="0" smtClean="0">
                <a:solidFill>
                  <a:srgbClr val="000000"/>
                </a:solidFill>
              </a:rPr>
            </a:br>
            <a:r>
              <a:rPr lang="zh-CN" altLang="en-US" sz="2000" kern="1200" dirty="0" smtClean="0">
                <a:solidFill>
                  <a:srgbClr val="000000"/>
                </a:solidFill>
              </a:rPr>
              <a:t>－</a:t>
            </a:r>
            <a:r>
              <a:rPr lang="en-US" altLang="zh-CN" sz="2000" kern="1200" dirty="0" err="1">
                <a:solidFill>
                  <a:srgbClr val="000000"/>
                </a:solidFill>
              </a:rPr>
              <a:t>context.textBaseline</a:t>
            </a:r>
            <a:r>
              <a:rPr lang="zh-CN" altLang="en-US" sz="2000" kern="1200" dirty="0">
                <a:solidFill>
                  <a:srgbClr val="000000"/>
                </a:solidFill>
              </a:rPr>
              <a:t>＝</a:t>
            </a:r>
            <a:r>
              <a:rPr lang="en-US" altLang="zh-CN" sz="2000" kern="1200" dirty="0">
                <a:solidFill>
                  <a:srgbClr val="000000"/>
                </a:solidFill>
              </a:rPr>
              <a:t> 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alphabetic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（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default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）｜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ideographic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（汉字等方块字体）</a:t>
            </a:r>
            <a:endParaRPr lang="en-US" altLang="zh-CN" sz="2000" kern="12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rgbClr val="000000"/>
                </a:solidFill>
              </a:rPr>
              <a:t>文本度量</a:t>
            </a:r>
            <a:br>
              <a:rPr lang="en-US" altLang="zh-CN" sz="2800" kern="1200" dirty="0">
                <a:solidFill>
                  <a:srgbClr val="000000"/>
                </a:solidFill>
              </a:rPr>
            </a:br>
            <a:r>
              <a:rPr lang="zh-CN" altLang="en-US" sz="2000" kern="1200" dirty="0" smtClean="0">
                <a:solidFill>
                  <a:srgbClr val="000000"/>
                </a:solidFill>
              </a:rPr>
              <a:t>－</a:t>
            </a:r>
            <a:r>
              <a:rPr lang="en-US" altLang="zh-CN" sz="2000" kern="1200" dirty="0" err="1">
                <a:solidFill>
                  <a:srgbClr val="000000"/>
                </a:solidFill>
              </a:rPr>
              <a:t>context.measureText</a:t>
            </a:r>
            <a:r>
              <a:rPr lang="en-US" altLang="zh-CN" sz="2000" kern="1200" dirty="0">
                <a:solidFill>
                  <a:srgbClr val="000000"/>
                </a:solidFill>
              </a:rPr>
              <a:t>( string ).width</a:t>
            </a:r>
            <a:endParaRPr lang="en-US" altLang="zh-CN" sz="2000" kern="1200" dirty="0" smtClean="0">
              <a:solidFill>
                <a:srgbClr val="00000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613076" cy="490220"/>
          </a:xfrm>
        </p:spPr>
        <p:txBody>
          <a:bodyPr/>
          <a:lstStyle/>
          <a:p>
            <a:r>
              <a:rPr kumimoji="0" lang="en-US" altLang="zh-CN" dirty="0" smtClean="0"/>
              <a:t>Canvas</a:t>
            </a:r>
            <a:r>
              <a:rPr lang="en-US" altLang="zh-CN" dirty="0"/>
              <a:t> </a:t>
            </a:r>
            <a:r>
              <a:rPr lang="zh-CN" altLang="en-US" dirty="0" smtClean="0"/>
              <a:t>文本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LS02_1</a:t>
            </a:r>
            <a:r>
              <a:rPr lang="zh-CN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5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.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Canvas 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文本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Canvas 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裁切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ym typeface="+mn-ea"/>
              </a:rPr>
              <a:t>Canvas </a:t>
            </a:r>
            <a:r>
              <a:rPr lang="zh-CN" altLang="en-US" sz="2800" b="1">
                <a:sym typeface="+mn-ea"/>
              </a:rPr>
              <a:t>交互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案例概览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</a:rPr>
              <a:t>Canvas</a:t>
            </a:r>
            <a:r>
              <a:rPr lang="zh-CN" altLang="en-US" sz="2800" b="1">
                <a:solidFill>
                  <a:schemeClr val="accent3"/>
                </a:solidFill>
              </a:rPr>
              <a:t>尺寸问题</a:t>
            </a:r>
            <a:endParaRPr lang="zh-CN" altLang="en-US" sz="2800" b="1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图形上下文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4294967295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kern="1200" dirty="0" smtClean="0">
                <a:solidFill>
                  <a:srgbClr val="000000"/>
                </a:solidFill>
                <a:sym typeface="+mn-ea"/>
              </a:rPr>
              <a:t>Canvas</a:t>
            </a:r>
            <a:r>
              <a:rPr lang="zh-CN" altLang="en-US" sz="2800" kern="1200" dirty="0" smtClean="0">
                <a:solidFill>
                  <a:srgbClr val="000000"/>
                </a:solidFill>
                <a:sym typeface="+mn-ea"/>
              </a:rPr>
              <a:t>剪切方法与剪切路径</a:t>
            </a:r>
            <a:br>
              <a:rPr lang="zh-CN" altLang="en-US" sz="2800" dirty="0" smtClean="0">
                <a:solidFill>
                  <a:srgbClr val="000000"/>
                </a:solidFill>
                <a:sym typeface="+mn-ea"/>
              </a:rPr>
            </a:b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－绘制路径后使用</a:t>
            </a:r>
            <a:r>
              <a:rPr lang="en-US" altLang="zh-CN" sz="2000" kern="1200" dirty="0" err="1" smtClean="0">
                <a:solidFill>
                  <a:srgbClr val="000000"/>
                </a:solidFill>
              </a:rPr>
              <a:t>context.clip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( )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剪切</a:t>
            </a:r>
            <a:br>
              <a:rPr lang="zh-CN" altLang="en-US" sz="28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chemeClr val="accent3"/>
                </a:solidFill>
                <a:sym typeface="+mn-ea"/>
              </a:rPr>
              <a:t>剪切后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，新绘制的图形将限定在此剪切区域</a:t>
            </a:r>
            <a:endParaRPr lang="zh-CN" altLang="en-US" sz="2000" kern="1200" dirty="0" smtClean="0">
              <a:solidFill>
                <a:srgbClr val="000000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rgbClr val="000000"/>
                </a:solidFill>
              </a:rPr>
              <a:t>剪切与状态的关系</a:t>
            </a:r>
            <a:br>
              <a:rPr lang="zh-CN" altLang="en-US" sz="2800" kern="1200" dirty="0" smtClean="0">
                <a:solidFill>
                  <a:srgbClr val="000000"/>
                </a:solidFill>
              </a:rPr>
            </a:br>
            <a:r>
              <a:rPr lang="en-US" altLang="zh-CN" sz="2000" kern="1200" dirty="0" smtClean="0">
                <a:solidFill>
                  <a:srgbClr val="000000"/>
                </a:solidFill>
              </a:rPr>
              <a:t>- 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有时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可能需要取消或者新定义裁切区</a:t>
            </a:r>
            <a:br>
              <a:rPr lang="en-US" altLang="zh-CN" sz="2000" kern="1200" dirty="0" smtClean="0">
                <a:solidFill>
                  <a:srgbClr val="000000"/>
                </a:solidFill>
              </a:rPr>
            </a:br>
            <a:r>
              <a:rPr lang="en-US" altLang="zh-CN" sz="2000" kern="1200" dirty="0" smtClean="0">
                <a:solidFill>
                  <a:srgbClr val="000000"/>
                </a:solidFill>
              </a:rPr>
              <a:t>- 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构建剪切区前可先保存状态（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save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）</a:t>
            </a:r>
            <a:br>
              <a:rPr lang="zh-CN" altLang="en-US" sz="2000" kern="1200" dirty="0" smtClean="0">
                <a:solidFill>
                  <a:srgbClr val="000000"/>
                </a:solidFill>
              </a:rPr>
            </a:br>
            <a:r>
              <a:rPr lang="en-US" altLang="zh-CN" sz="2000" kern="1200" dirty="0" smtClean="0">
                <a:solidFill>
                  <a:srgbClr val="000000"/>
                </a:solidFill>
              </a:rPr>
              <a:t>- 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存储后，再绘制的图形将限定在裁剪区域内</a:t>
            </a:r>
            <a:br>
              <a:rPr lang="zh-CN" altLang="en-US" sz="2000" kern="1200" dirty="0" smtClean="0">
                <a:solidFill>
                  <a:srgbClr val="000000"/>
                </a:solidFill>
              </a:rPr>
            </a:br>
            <a:r>
              <a:rPr lang="en-US" altLang="zh-CN" sz="2000" kern="1200" dirty="0" smtClean="0">
                <a:solidFill>
                  <a:srgbClr val="000000"/>
                </a:solidFill>
              </a:rPr>
              <a:t>- 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完成剪切区内的绘制后可进行状态恢复（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restore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）</a:t>
            </a:r>
            <a:endParaRPr lang="zh-CN" altLang="en-US" sz="2000" kern="1200" dirty="0" smtClean="0">
              <a:solidFill>
                <a:srgbClr val="000000"/>
              </a:solidFill>
            </a:endParaRPr>
          </a:p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rgbClr val="000000"/>
                </a:solidFill>
              </a:rPr>
              <a:t>非零环绕</a:t>
            </a:r>
            <a:r>
              <a:rPr lang="zh-CN" altLang="en-US" sz="2800" kern="1200" dirty="0" smtClean="0">
                <a:solidFill>
                  <a:srgbClr val="000000"/>
                </a:solidFill>
                <a:sym typeface="+mn-ea"/>
              </a:rPr>
              <a:t>原则</a:t>
            </a:r>
            <a:endParaRPr lang="zh-CN" altLang="en-US" sz="2800" kern="1200" dirty="0" smtClean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613076" cy="490220"/>
          </a:xfrm>
        </p:spPr>
        <p:txBody>
          <a:bodyPr/>
          <a:lstStyle/>
          <a:p>
            <a:r>
              <a:rPr kumimoji="0" lang="en-US" altLang="zh-CN" dirty="0" smtClean="0"/>
              <a:t>Canvas</a:t>
            </a:r>
            <a:r>
              <a:rPr lang="en-US" altLang="zh-CN" dirty="0"/>
              <a:t> </a:t>
            </a:r>
            <a:r>
              <a:rPr lang="zh-CN" altLang="en-US" dirty="0" smtClean="0"/>
              <a:t>剪切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LS02_1</a:t>
            </a:r>
            <a:r>
              <a:rPr lang="zh-CN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6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.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" name="图片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7695" y="3460750"/>
            <a:ext cx="4030345" cy="22517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 descr="019`VYT1[~)}IG1B502EAUV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1040" y="969010"/>
            <a:ext cx="3796665" cy="2416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Canvas 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文本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Canvas 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裁切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Canvas 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交互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4294967295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kern="1200" dirty="0" smtClean="0">
                <a:solidFill>
                  <a:srgbClr val="000000"/>
                </a:solidFill>
                <a:sym typeface="+mn-ea"/>
              </a:rPr>
              <a:t>Canvas</a:t>
            </a:r>
            <a:r>
              <a:rPr lang="en-US" altLang="zh-CN" sz="2800" kern="1200" dirty="0">
                <a:solidFill>
                  <a:srgbClr val="000000"/>
                </a:solidFill>
                <a:sym typeface="+mn-ea"/>
              </a:rPr>
              <a:t> </a:t>
            </a:r>
            <a:r>
              <a:rPr lang="zh-CN" altLang="en-US" sz="2800" kern="1200" dirty="0" smtClean="0">
                <a:solidFill>
                  <a:srgbClr val="000000"/>
                </a:solidFill>
                <a:sym typeface="+mn-ea"/>
              </a:rPr>
              <a:t>交互检查方法</a:t>
            </a:r>
            <a:br>
              <a:rPr lang="zh-CN" altLang="en-US" sz="28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kern="1200" dirty="0" err="1" smtClean="0">
                <a:solidFill>
                  <a:schemeClr val="tx1"/>
                </a:solidFill>
                <a:sym typeface="+mn-ea"/>
              </a:rPr>
              <a:t>- </a:t>
            </a:r>
            <a:r>
              <a:rPr lang="en-US" altLang="zh-CN" sz="2000" kern="1200" dirty="0" err="1" smtClean="0">
                <a:solidFill>
                  <a:schemeClr val="tx1"/>
                </a:solidFill>
              </a:rPr>
              <a:t>context.isPointInPath</a:t>
            </a:r>
            <a:r>
              <a:rPr lang="en-US" altLang="zh-CN" sz="2000" kern="1200" dirty="0">
                <a:solidFill>
                  <a:schemeClr val="tx1"/>
                </a:solidFill>
              </a:rPr>
              <a:t>( x , y </a:t>
            </a:r>
            <a:r>
              <a:rPr lang="en-US" altLang="zh-CN" sz="2000" kern="1200" dirty="0" smtClean="0">
                <a:solidFill>
                  <a:schemeClr val="tx1"/>
                </a:solidFill>
              </a:rPr>
              <a:t>) ; </a:t>
            </a:r>
            <a:br>
              <a:rPr lang="en-US" altLang="zh-CN" sz="2000" kern="1200" dirty="0" smtClean="0">
                <a:solidFill>
                  <a:schemeClr val="tx1"/>
                </a:solidFill>
              </a:rPr>
            </a:br>
            <a:r>
              <a:rPr lang="en-US" altLang="zh-CN" sz="2000" kern="1200" dirty="0" smtClean="0">
                <a:solidFill>
                  <a:schemeClr val="tx1"/>
                </a:solidFill>
              </a:rPr>
              <a:t>- </a:t>
            </a:r>
            <a:r>
              <a:rPr lang="en-US" altLang="zh-CN" sz="2000" kern="1200" dirty="0">
                <a:solidFill>
                  <a:schemeClr val="tx1"/>
                </a:solidFill>
                <a:sym typeface="+mn-ea"/>
              </a:rPr>
              <a:t>context.</a:t>
            </a:r>
            <a:r>
              <a:rPr lang="en-US" altLang="zh-CN" sz="2000" kern="1200" dirty="0" smtClean="0">
                <a:solidFill>
                  <a:schemeClr val="tx1"/>
                </a:solidFill>
              </a:rPr>
              <a:t>isPointInPath(path, x, y);</a:t>
            </a:r>
            <a:br>
              <a:rPr lang="zh-CN" altLang="zh-CN" sz="2000" kern="1200" dirty="0">
                <a:solidFill>
                  <a:schemeClr val="tx1"/>
                </a:solidFill>
              </a:rPr>
            </a:br>
            <a:r>
              <a:rPr lang="en-US" altLang="zh-CN" sz="2000" kern="1200" dirty="0">
                <a:solidFill>
                  <a:schemeClr val="tx1"/>
                </a:solidFill>
              </a:rPr>
              <a:t>- context.isPointInStroke( x , y ) ;</a:t>
            </a:r>
            <a:br>
              <a:rPr lang="en-US" altLang="zh-CN" sz="2000" kern="1200" dirty="0">
                <a:solidFill>
                  <a:schemeClr val="tx1"/>
                </a:solidFill>
              </a:rPr>
            </a:br>
            <a:r>
              <a:rPr lang="en-US" altLang="zh-CN" sz="2000" kern="1200" dirty="0">
                <a:solidFill>
                  <a:schemeClr val="tx1"/>
                </a:solidFill>
              </a:rPr>
              <a:t>- contextisPointInStroke(path, x, y);</a:t>
            </a:r>
            <a:br>
              <a:rPr lang="zh-CN" altLang="zh-CN" sz="2000" kern="1200" dirty="0">
                <a:solidFill>
                  <a:srgbClr val="000000"/>
                </a:solidFill>
              </a:rPr>
            </a:br>
            <a:br>
              <a:rPr lang="zh-CN" altLang="zh-CN" sz="2000" kern="1200" dirty="0">
                <a:solidFill>
                  <a:srgbClr val="000000"/>
                </a:solidFill>
              </a:rPr>
            </a:br>
            <a:r>
              <a:rPr lang="en-US" altLang="zh-CN" sz="2000" kern="1200" dirty="0">
                <a:solidFill>
                  <a:srgbClr val="000000"/>
                </a:solidFill>
              </a:rPr>
              <a:t>- //鼠标点击的位置，注意坐标补偿</a:t>
            </a:r>
            <a:br>
              <a:rPr lang="en-US" altLang="zh-CN" sz="2000" kern="1200" dirty="0">
                <a:solidFill>
                  <a:srgbClr val="000000"/>
                </a:solidFill>
              </a:rPr>
            </a:br>
            <a:r>
              <a:rPr lang="en-US" altLang="zh-CN" sz="2000" kern="1200" dirty="0">
                <a:solidFill>
                  <a:srgbClr val="000000"/>
                </a:solidFill>
              </a:rPr>
              <a:t>- var x = e.clientX - theCanvas.getBoundingClientRect().left;</a:t>
            </a:r>
            <a:br>
              <a:rPr lang="en-US" altLang="zh-CN" sz="2000" kern="1200" dirty="0">
                <a:solidFill>
                  <a:srgbClr val="000000"/>
                </a:solidFill>
              </a:rPr>
            </a:br>
            <a:r>
              <a:rPr lang="en-US" altLang="zh-CN" sz="2000" kern="1200" dirty="0">
                <a:solidFill>
                  <a:srgbClr val="000000"/>
                </a:solidFill>
              </a:rPr>
              <a:t>- var y = e.clientY - theCanvas.getBoundingClientRect().top;</a:t>
            </a:r>
            <a:br>
              <a:rPr lang="en-US" altLang="zh-CN" sz="2000" kern="1200" dirty="0">
                <a:solidFill>
                  <a:srgbClr val="000000"/>
                </a:solidFill>
              </a:rPr>
            </a:br>
            <a:br>
              <a:rPr lang="en-US" altLang="zh-CN" sz="2000" kern="1200" dirty="0">
                <a:solidFill>
                  <a:srgbClr val="000000"/>
                </a:solidFill>
              </a:rPr>
            </a:br>
            <a:endParaRPr lang="en-US" altLang="zh-CN" sz="2000" kern="1200" dirty="0">
              <a:solidFill>
                <a:srgbClr val="00000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613076" cy="490220"/>
          </a:xfrm>
        </p:spPr>
        <p:txBody>
          <a:bodyPr/>
          <a:lstStyle/>
          <a:p>
            <a:r>
              <a:rPr kumimoji="0" lang="en-US" altLang="zh-CN" dirty="0" smtClean="0"/>
              <a:t>Canvas </a:t>
            </a:r>
            <a:r>
              <a:rPr kumimoji="0" lang="zh-CN" altLang="en-US" dirty="0" smtClean="0"/>
              <a:t>交互</a:t>
            </a:r>
            <a:r>
              <a:rPr lang="en-US" altLang="zh-CN" dirty="0" smtClean="0"/>
              <a:t> 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LS02_1</a:t>
            </a:r>
            <a:r>
              <a:rPr lang="zh-CN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7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.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1" y="3143251"/>
            <a:ext cx="7362825" cy="1285875"/>
          </a:xfrm>
          <a:prstGeom prst="rect">
            <a:avLst/>
          </a:prstGeom>
          <a:noFill/>
        </p:spPr>
        <p:txBody>
          <a:bodyPr anchor="b"/>
          <a:lstStyle/>
          <a:p>
            <a:pPr algn="ctr" eaLnBrk="1" hangingPunct="1"/>
            <a:r>
              <a:rPr lang="en-US" altLang="zh-CN" sz="5400"/>
              <a:t>Thank</a:t>
            </a:r>
            <a:r>
              <a:rPr lang="en-US" altLang="zh-CN" sz="5400">
                <a:solidFill>
                  <a:schemeClr val="accent3"/>
                </a:solidFill>
              </a:rPr>
              <a:t> You</a:t>
            </a:r>
            <a:r>
              <a:rPr lang="zh-CN" altLang="en-US" sz="5400"/>
              <a:t>！</a:t>
            </a:r>
            <a:endParaRPr lang="zh-CN" altLang="zh-CN" sz="5400"/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</a:t>
            </a:r>
            <a:r>
              <a:rPr 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</a:t>
            </a:r>
            <a:r>
              <a:rPr lang="zh-CN" altLang="en-US" sz="2800" noProof="1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元素样式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的大小（若不设置，则大小同绘图表面大小）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&lt;canvas id="C</a:t>
            </a:r>
            <a:r>
              <a:rPr lang="en-US" altLang="zh-CN" sz="2000" dirty="0" err="1" smtClean="0">
                <a:solidFill>
                  <a:schemeClr val="tx1"/>
                </a:solidFill>
                <a:sym typeface="+mn-ea"/>
              </a:rPr>
              <a:t>anvasOne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"&gt;&lt;/canvas&gt;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sz="2000" noProof="1">
                <a:solidFill>
                  <a:schemeClr val="tx1"/>
                </a:solidFill>
                <a:sym typeface="+mn-ea"/>
              </a:rPr>
              <a:t>#Canvas</a:t>
            </a:r>
            <a:r>
              <a:rPr lang="en-US" sz="2000" noProof="1">
                <a:solidFill>
                  <a:schemeClr val="tx1"/>
                </a:solidFill>
                <a:sym typeface="+mn-ea"/>
              </a:rPr>
              <a:t>One</a:t>
            </a:r>
            <a:r>
              <a:rPr sz="2000" noProof="1">
                <a:solidFill>
                  <a:schemeClr val="tx1"/>
                </a:solidFill>
                <a:sym typeface="+mn-ea"/>
              </a:rPr>
              <a:t>{ /*</a:t>
            </a:r>
            <a:r>
              <a:rPr lang="zh-CN" sz="2000" noProof="1">
                <a:solidFill>
                  <a:schemeClr val="accent3"/>
                </a:solidFill>
                <a:sym typeface="+mn-ea"/>
              </a:rPr>
              <a:t>通过</a:t>
            </a:r>
            <a:r>
              <a:rPr lang="en-US" altLang="zh-CN" sz="2000" noProof="1">
                <a:solidFill>
                  <a:schemeClr val="accent3"/>
                </a:solidFill>
                <a:sym typeface="+mn-ea"/>
              </a:rPr>
              <a:t>css</a:t>
            </a:r>
            <a:r>
              <a:rPr lang="zh-CN" altLang="en-US" sz="2000" noProof="1">
                <a:solidFill>
                  <a:schemeClr val="accent3"/>
                </a:solidFill>
                <a:sym typeface="+mn-ea"/>
              </a:rPr>
              <a:t>样式设置</a:t>
            </a:r>
            <a:r>
              <a:rPr lang="en-US" altLang="zh-CN" sz="2000" noProof="1">
                <a:solidFill>
                  <a:schemeClr val="accent3"/>
                </a:solidFill>
                <a:sym typeface="+mn-ea"/>
              </a:rPr>
              <a:t>Canvas</a:t>
            </a:r>
            <a:r>
              <a:rPr lang="zh-CN" altLang="en-US" sz="2000" noProof="1">
                <a:solidFill>
                  <a:schemeClr val="accent3"/>
                </a:solidFill>
                <a:sym typeface="+mn-ea"/>
              </a:rPr>
              <a:t>元素大小</a:t>
            </a:r>
            <a:r>
              <a:rPr sz="2000" noProof="1">
                <a:solidFill>
                  <a:schemeClr val="tx1"/>
                </a:solidFill>
                <a:sym typeface="+mn-ea"/>
              </a:rPr>
              <a:t>*/</a:t>
            </a:r>
            <a:br>
              <a:rPr sz="2000" noProof="1">
                <a:solidFill>
                  <a:schemeClr val="tx1"/>
                </a:solidFill>
                <a:sym typeface="+mn-ea"/>
              </a:rPr>
            </a:br>
            <a:r>
              <a:rPr lang="en-US" sz="2000" noProof="1">
                <a:solidFill>
                  <a:schemeClr val="tx1"/>
                </a:solidFill>
                <a:sym typeface="+mn-ea"/>
              </a:rPr>
              <a:t>		      </a:t>
            </a:r>
            <a:r>
              <a:rPr sz="2000" noProof="1">
                <a:solidFill>
                  <a:schemeClr val="accent3"/>
                </a:solidFill>
                <a:sym typeface="+mn-ea"/>
              </a:rPr>
              <a:t>width: 200px; height: 200px;</a:t>
            </a:r>
            <a:br>
              <a:rPr sz="2000" noProof="1">
                <a:solidFill>
                  <a:schemeClr val="tx1"/>
                </a:solidFill>
                <a:sym typeface="+mn-ea"/>
              </a:rPr>
            </a:br>
            <a:r>
              <a:rPr sz="2000" noProof="1">
                <a:solidFill>
                  <a:schemeClr val="tx1"/>
                </a:solidFill>
                <a:sym typeface="+mn-ea"/>
              </a:rPr>
              <a:t>}</a:t>
            </a:r>
            <a:endParaRPr lang="en-US" sz="2000" noProof="1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>
                <a:solidFill>
                  <a:schemeClr val="tx1"/>
                </a:solidFill>
                <a:sym typeface="+mn-ea"/>
              </a:rPr>
              <a:t>Canva</a:t>
            </a:r>
            <a:r>
              <a:rPr lang="en-US" sz="2800">
                <a:solidFill>
                  <a:schemeClr val="tx1"/>
                </a:solidFill>
                <a:sym typeface="+mn-ea"/>
              </a:rPr>
              <a:t>s</a:t>
            </a:r>
            <a:r>
              <a:rPr lang="zh-CN" altLang="en-US" sz="2800">
                <a:solidFill>
                  <a:schemeClr val="accent3"/>
                </a:solidFill>
                <a:sym typeface="+mn-ea"/>
              </a:rPr>
              <a:t>绘图表面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的大小（默认宽为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300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，高为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150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80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&lt;canvas id="C</a:t>
            </a:r>
            <a:r>
              <a:rPr lang="en-US" altLang="zh-CN" sz="2000" dirty="0" err="1" smtClean="0">
                <a:solidFill>
                  <a:schemeClr val="tx1"/>
                </a:solidFill>
                <a:sym typeface="+mn-ea"/>
              </a:rPr>
              <a:t>anvasOne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"&gt;&lt;/canvas&gt;</a:t>
            </a:r>
            <a:br>
              <a:rPr lang="zh-CN" altLang="en-US" sz="280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&lt;canvas id="C</a:t>
            </a:r>
            <a:r>
              <a:rPr lang="en-US" altLang="zh-CN" sz="2000" dirty="0" err="1" smtClean="0">
                <a:solidFill>
                  <a:schemeClr val="tx1"/>
                </a:solidFill>
                <a:sym typeface="+mn-ea"/>
              </a:rPr>
              <a:t>anvasTwo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" </a:t>
            </a:r>
            <a:r>
              <a:rPr lang="en-US" altLang="zh-CN" sz="2000" dirty="0" smtClean="0">
                <a:solidFill>
                  <a:schemeClr val="accent3"/>
                </a:solidFill>
                <a:sym typeface="+mn-ea"/>
              </a:rPr>
              <a:t>width="200" height="100"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&gt;&lt;/canvas&gt;</a:t>
            </a:r>
            <a:endParaRPr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dirty="0" smtClean="0">
                <a:solidFill>
                  <a:schemeClr val="tx1"/>
                </a:solidFill>
                <a:sym typeface="+mn-ea"/>
              </a:rPr>
              <a:t>Canvas</a:t>
            </a: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元素大小和绘制表面大小不一致时（产生拉伸现象）</a:t>
            </a: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43625" y="6075045"/>
            <a:ext cx="422402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LS02_01.html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043035" cy="490220"/>
          </a:xfrm>
        </p:spPr>
        <p:txBody>
          <a:bodyPr/>
          <a:lstStyle/>
          <a:p>
            <a:r>
              <a:rPr kumimoji="0" lang="en-US" altLang="zh-CN" dirty="0"/>
              <a:t>Canvas </a:t>
            </a:r>
            <a:r>
              <a:rPr kumimoji="0" lang="zh-CN" altLang="en-US" dirty="0"/>
              <a:t>的尺寸大小（元素大小、绘画表面大小）</a:t>
            </a:r>
            <a:endParaRPr kumimoji="0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ym typeface="+mn-ea"/>
              </a:rPr>
              <a:t>案例概览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尺寸问题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</a:rPr>
              <a:t>Canvas</a:t>
            </a:r>
            <a:r>
              <a:rPr lang="zh-CN" altLang="en-US" sz="2800" b="1">
                <a:solidFill>
                  <a:schemeClr val="accent3"/>
                </a:solidFill>
              </a:rPr>
              <a:t>图形上下文</a:t>
            </a:r>
            <a:r>
              <a:rPr lang="zh-CN" altLang="en-US" sz="2800" b="1"/>
              <a:t> 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1" y="829945"/>
            <a:ext cx="9807892" cy="5245100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Canvas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区别与</a:t>
            </a: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Flash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SVG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Canvas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不是对绘制对象进行操作，而是</a:t>
            </a:r>
            <a:r>
              <a:rPr lang="zh-CN" altLang="en-US" sz="28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基于状态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的绘制（回顾：</a:t>
            </a:r>
            <a:r>
              <a:rPr lang="zh-CN" altLang="en-US" sz="2800" noProof="1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即使模式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</a:t>
            </a:r>
            <a:r>
              <a:rPr lang="zh-CN" altLang="en-US" sz="2800" noProof="1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保留模式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zh-CN" altLang="en-US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4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Canvas状态存储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在图形</a:t>
            </a: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上下文context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上下文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属性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（描边样式、填充样式、全局透明度、线宽、线连接方式等）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变换矩阵信息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（平移、旋转、缩放）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剪贴区域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：通过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clip( 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方法创建的</a:t>
            </a:r>
            <a:endParaRPr lang="zh-CN" altLang="en-US" sz="20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4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context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原型链及继承关系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context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的构造器（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constructor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）为CanvasRenderingContext2D</a:t>
            </a:r>
            <a:br>
              <a:rPr lang="zh-CN" altLang="en-US" sz="32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context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对象的原型为CanvasRenderingContext2D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.prototype</a:t>
            </a: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43625" y="6075045"/>
            <a:ext cx="54330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LS02_02.html</a:t>
            </a:r>
            <a:endParaRPr 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 </a:t>
            </a:r>
            <a:r>
              <a:rPr kumimoji="0" lang="zh-CN" altLang="en-US" dirty="0"/>
              <a:t>图形上下文（</a:t>
            </a:r>
            <a:r>
              <a:rPr kumimoji="0" lang="en-US" altLang="zh-CN" dirty="0"/>
              <a:t>context</a:t>
            </a:r>
            <a:r>
              <a:rPr kumimoji="0" lang="zh-CN" altLang="en-US" dirty="0"/>
              <a:t>）</a:t>
            </a:r>
            <a:endParaRPr kumimoji="0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context 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保存与恢复绘图上下文状态 （</a:t>
            </a:r>
            <a:r>
              <a:rPr 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Save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R</a:t>
            </a:r>
            <a:r>
              <a:rPr lang="en-US" sz="2800">
                <a:solidFill>
                  <a:schemeClr val="tx1"/>
                </a:solidFill>
                <a:sym typeface="+mn-ea"/>
              </a:rPr>
              <a:t>estore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保存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上下文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状态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到栈中，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save之后，可调用平移、放缩、旋转、裁剪等操作</a:t>
            </a:r>
            <a:br>
              <a:rPr lang="zh-CN" altLang="en-US" sz="28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恢复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上下文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之前保存的状态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，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防止save后对Canvas执行的操作对后续的绘制有影响</a:t>
            </a:r>
            <a:endParaRPr lang="en-US" altLang="zh-CN" sz="20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>
                <a:solidFill>
                  <a:schemeClr val="tx1"/>
                </a:solidFill>
                <a:sym typeface="+mn-ea"/>
              </a:rPr>
              <a:t>context 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状态保存及恢复案例，理解状态堆栈</a:t>
            </a:r>
            <a:br>
              <a:rPr lang="zh-CN" altLang="en-US" sz="28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  context.fillStyle = “red”;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  contet.</a:t>
            </a:r>
            <a:r>
              <a:rPr lang="en-US" altLang="zh-CN" sz="2000">
                <a:solidFill>
                  <a:schemeClr val="accent3"/>
                </a:solidFill>
                <a:sym typeface="+mn-ea"/>
              </a:rPr>
              <a:t>save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( );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  context.fillStyle = “blue”; context.fillRect(0,0,100,100);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  context.</a:t>
            </a:r>
            <a:r>
              <a:rPr lang="en-US" altLang="zh-CN" sz="2000">
                <a:solidFill>
                  <a:schemeClr val="accent3"/>
                </a:solidFill>
                <a:sym typeface="+mn-ea"/>
              </a:rPr>
              <a:t>restore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( );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  context.fillRect(100,100,100,100);</a:t>
            </a: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43625" y="6075045"/>
            <a:ext cx="54330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LS02_03.html</a:t>
            </a:r>
            <a:endParaRPr 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 </a:t>
            </a:r>
            <a:r>
              <a:rPr kumimoji="0" lang="zh-CN" altLang="en-US" dirty="0"/>
              <a:t>图形上下文的状态存储</a:t>
            </a:r>
            <a:endParaRPr kumimoji="0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287587"/>
            <a:ext cx="7286625" cy="1116013"/>
          </a:xfrm>
          <a:prstGeom prst="rect">
            <a:avLst/>
          </a:prstGeom>
          <a:noFill/>
        </p:spPr>
        <p:txBody>
          <a:bodyPr anchor="b"/>
          <a:lstStyle/>
          <a:p>
            <a:pPr algn="ctr" eaLnBrk="1" hangingPunct="1"/>
            <a:r>
              <a:rPr lang="en-US" altLang="zh-CN" sz="4800" b="1" dirty="0"/>
              <a:t>H5 </a:t>
            </a:r>
            <a:r>
              <a:rPr lang="zh-CN" altLang="en-US" sz="4800" b="1" dirty="0"/>
              <a:t>动画与游戏开发</a:t>
            </a:r>
            <a:endParaRPr lang="zh-CN" altLang="en-US" sz="4800" b="1" dirty="0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474845" y="4128135"/>
            <a:ext cx="683323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H5 Canvas</a:t>
            </a:r>
            <a:r>
              <a:rPr lang="zh-CN" altLang="en-US" dirty="0">
                <a:latin typeface="+mj-ea"/>
                <a:ea typeface="+mj-ea"/>
                <a:sym typeface="+mn-ea"/>
              </a:rPr>
              <a:t>基础绘图</a:t>
            </a:r>
            <a:endParaRPr lang="zh-CN" altLang="en-US" dirty="0">
              <a:latin typeface="+mj-ea"/>
              <a:ea typeface="+mj-ea"/>
              <a:sym typeface="+mn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6" y="358776"/>
            <a:ext cx="3381375" cy="525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7667</Words>
  <Application>WPS 演示</Application>
  <PresentationFormat>自定义</PresentationFormat>
  <Paragraphs>383</Paragraphs>
  <Slides>43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3" baseType="lpstr">
      <vt:lpstr>Arial</vt:lpstr>
      <vt:lpstr>宋体</vt:lpstr>
      <vt:lpstr>Wingdings</vt:lpstr>
      <vt:lpstr>微软雅黑</vt:lpstr>
      <vt:lpstr>Wingdings 2</vt:lpstr>
      <vt:lpstr>Arial Unicode MS</vt:lpstr>
      <vt:lpstr>Calibri</vt:lpstr>
      <vt:lpstr>Franklin Gothic Book</vt:lpstr>
      <vt:lpstr>Wingdings</vt:lpstr>
      <vt:lpstr>Office 主题</vt:lpstr>
      <vt:lpstr>H5 动画与游戏开发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H5 动画与游戏开发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H5 动画与游戏开发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H5 动画与游戏开发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3447</cp:revision>
  <cp:lastPrinted>2411-12-30T00:00:00Z</cp:lastPrinted>
  <dcterms:created xsi:type="dcterms:W3CDTF">2003-05-12T10:17:00Z</dcterms:created>
  <dcterms:modified xsi:type="dcterms:W3CDTF">2018-03-07T02:04:13Z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