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926" r:id="rId4"/>
    <p:sldId id="1002" r:id="rId6"/>
    <p:sldId id="905" r:id="rId7"/>
    <p:sldId id="1005" r:id="rId8"/>
    <p:sldId id="1006" r:id="rId9"/>
    <p:sldId id="1007" r:id="rId10"/>
    <p:sldId id="1010" r:id="rId11"/>
    <p:sldId id="1011" r:id="rId12"/>
    <p:sldId id="1016" r:id="rId13"/>
    <p:sldId id="1026" r:id="rId14"/>
    <p:sldId id="1012" r:id="rId15"/>
    <p:sldId id="1013" r:id="rId16"/>
    <p:sldId id="1014" r:id="rId17"/>
    <p:sldId id="1015" r:id="rId18"/>
    <p:sldId id="1017" r:id="rId19"/>
    <p:sldId id="1018" r:id="rId20"/>
    <p:sldId id="1019" r:id="rId21"/>
    <p:sldId id="1036" r:id="rId22"/>
    <p:sldId id="1020" r:id="rId23"/>
    <p:sldId id="1009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7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5" y="3141345"/>
            <a:ext cx="5614035" cy="933450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H5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动画与游戏开发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图像可通过文本编辑器来创建和修改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图像可被搜索、索引、脚本化或压缩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是可伸缩的矢量图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图像可在任何分辨率下被高质量打印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图像文件尺寸更小（节省空间），可压缩性更强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 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是开放的标准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的优势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901700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https://developer.mozilla.org/zh-CN/docs/Web/SVG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基本案例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BB_7N5$GIA@Y4~K16~4W_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82165"/>
            <a:ext cx="9960610" cy="3411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97153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（基于像素的位图）、事件模型/用户交互是粒度（x，y）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单个HTML元素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，仅通过脚本进行修改，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即时模式（immediate mode）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最适合图像密集型的游戏，其中的许多对象会被频繁重绘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SVG</a:t>
            </a:r>
            <a:br>
              <a:rPr lang="en-US" altLang="zh-CN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不依赖分辨率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（基于形状的矢量图）、事件模型/用户交互被抽象（rect，path）</a:t>
            </a:r>
            <a:br>
              <a:rPr lang="zh-CN" altLang="en-US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多个图形元素</a:t>
            </a: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，成为DOM的一部分，可通过脚本和CSS修改，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保留模式（Retained Mode）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复杂度高会减慢渲染速度（任何过度使用 DOM 的应用都不快）</a:t>
            </a:r>
            <a:br>
              <a:rPr lang="en-US" altLang="zh-CN" sz="20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不适合游戏应用</a:t>
            </a:r>
            <a:endParaRPr lang="en-US" altLang="zh-CN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0965" y="6080760"/>
            <a:ext cx="6417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图形图像与音频的相似之处（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wav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mp3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mid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尺寸与数量对性能的影响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sym typeface="+mn-ea"/>
              </a:rPr>
              <a:t>通常，随着屏幕尺寸的增加，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开始降低，因为需要绘制更多的像素。随着屏幕上对象数量的增加，SVG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效率</a:t>
            </a:r>
            <a:r>
              <a:rPr sz="2000" noProof="1">
                <a:solidFill>
                  <a:schemeClr val="tx1"/>
                </a:solidFill>
                <a:sym typeface="+mn-ea"/>
              </a:rPr>
              <a:t>开始降</a:t>
            </a:r>
            <a:r>
              <a:rPr lang="zh-CN" sz="2000" noProof="1">
                <a:solidFill>
                  <a:schemeClr val="tx1"/>
                </a:solidFill>
                <a:sym typeface="+mn-ea"/>
              </a:rPr>
              <a:t>低</a:t>
            </a:r>
            <a:r>
              <a:rPr sz="2000" noProof="1">
                <a:solidFill>
                  <a:schemeClr val="tx1"/>
                </a:solidFill>
                <a:sym typeface="+mn-ea"/>
              </a:rPr>
              <a:t>，因为我们不断将它们添加到DOM</a:t>
            </a:r>
            <a:endParaRPr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对比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395" y="2466975"/>
            <a:ext cx="676846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55250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针对不同应用场景进行合理（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sym typeface="+mn-ea"/>
              </a:rPr>
              <a:t>Canvas+SVG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与 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的选择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910080"/>
            <a:ext cx="8049895" cy="3768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WebGL </a:t>
            </a:r>
            <a:r>
              <a:rPr lang="zh-CN" altLang="en-US" sz="2800" b="1">
                <a:solidFill>
                  <a:srgbClr val="FF0000"/>
                </a:solidFill>
              </a:rPr>
              <a:t>概述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100" noProof="1">
                <a:solidFill>
                  <a:schemeClr val="tx1"/>
                </a:solidFill>
                <a:sym typeface="+mn-ea"/>
              </a:rPr>
              <a:t>WebGL是一种3D绘图标准，这种绘图技术标准允许把</a:t>
            </a:r>
            <a:r>
              <a:rPr sz="2100" noProof="1">
                <a:solidFill>
                  <a:srgbClr val="FF0000"/>
                </a:solidFill>
                <a:sym typeface="+mn-ea"/>
              </a:rPr>
              <a:t>JavaScript和OpenGL ES</a:t>
            </a:r>
            <a:r>
              <a:rPr sz="2100" noProof="1">
                <a:solidFill>
                  <a:schemeClr val="tx1"/>
                </a:solidFill>
                <a:sym typeface="+mn-ea"/>
              </a:rPr>
              <a:t>结合在一起，通过增加OpenGL ES的一个JavaScript绑定，WebGL</a:t>
            </a:r>
            <a:r>
              <a:rPr lang="zh-CN" sz="2100" noProof="1">
                <a:solidFill>
                  <a:schemeClr val="tx1"/>
                </a:solidFill>
                <a:sym typeface="+mn-ea"/>
              </a:rPr>
              <a:t>即</a:t>
            </a:r>
            <a:r>
              <a:rPr sz="2100" noProof="1">
                <a:solidFill>
                  <a:schemeClr val="tx1"/>
                </a:solidFill>
                <a:sym typeface="+mn-ea"/>
              </a:rPr>
              <a:t>可以为HTML5 Canvas提供硬件3D加速渲染，这样Web开发人员就可以借助系统显卡来在浏览器里更流畅地</a:t>
            </a:r>
            <a:r>
              <a:rPr sz="2100" noProof="1">
                <a:solidFill>
                  <a:srgbClr val="FF0000"/>
                </a:solidFill>
                <a:sym typeface="+mn-ea"/>
              </a:rPr>
              <a:t>展示3D场景和模型</a:t>
            </a:r>
            <a:r>
              <a:rPr sz="2100" noProof="1">
                <a:solidFill>
                  <a:schemeClr val="tx1"/>
                </a:solidFill>
                <a:sym typeface="+mn-ea"/>
              </a:rPr>
              <a:t>了，还能创建复杂的</a:t>
            </a:r>
            <a:r>
              <a:rPr sz="2100" noProof="1">
                <a:solidFill>
                  <a:srgbClr val="FF0000"/>
                </a:solidFill>
                <a:sym typeface="+mn-ea"/>
              </a:rPr>
              <a:t>导航和数据视觉化</a:t>
            </a:r>
            <a:r>
              <a:rPr sz="2100" noProof="1">
                <a:solidFill>
                  <a:schemeClr val="tx1"/>
                </a:solidFill>
                <a:sym typeface="+mn-ea"/>
              </a:rPr>
              <a:t>。WebGL技术标准免去了开发网页专用渲染插件的麻烦，可被用于创建具有复杂3D结构的网站页面，甚至可以用来设计3D网页游戏等等</a:t>
            </a:r>
            <a:endParaRPr sz="21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100" noProof="1">
                <a:solidFill>
                  <a:schemeClr val="tx1"/>
                </a:solidFill>
                <a:sym typeface="+mn-ea"/>
              </a:rPr>
              <a:t>WebGL完美地解决了现有的Web交互式三维动画的两个问题：第一，它通过HTML脚本本身实现Web交互式三维动画的制作，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无需任何浏览器插件支持</a:t>
            </a:r>
            <a:r>
              <a:rPr lang="zh-CN" altLang="en-US" sz="2100" noProof="1">
                <a:solidFill>
                  <a:schemeClr val="tx1"/>
                </a:solidFill>
                <a:sym typeface="+mn-ea"/>
              </a:rPr>
              <a:t>；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第二，它利用底层的图形硬件加速功能进行的图形渲染，是通过</a:t>
            </a:r>
            <a:r>
              <a:rPr lang="en-US" sz="2100" noProof="1">
                <a:solidFill>
                  <a:srgbClr val="FF0000"/>
                </a:solidFill>
                <a:sym typeface="+mn-ea"/>
              </a:rPr>
              <a:t>统一的、标准的、跨平台的OpenGL接口</a:t>
            </a:r>
            <a:r>
              <a:rPr lang="en-US" sz="2100" noProof="1">
                <a:solidFill>
                  <a:schemeClr val="tx1"/>
                </a:solidFill>
                <a:sym typeface="+mn-ea"/>
              </a:rPr>
              <a:t>实现的</a:t>
            </a:r>
            <a:endParaRPr lang="en-US" sz="21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简介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相关生态系统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02030"/>
            <a:ext cx="7131050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sz="3200" dirty="0">
                <a:solidFill>
                  <a:srgbClr val="C00000"/>
                </a:solidFill>
                <a:cs typeface="+mn-cs"/>
              </a:rPr>
              <a:t>WebGL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执行原理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-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" name="图片 3" descr="PVWE}O7R3JX$O9RG$JDX}L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681480"/>
            <a:ext cx="9580245" cy="39782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095375" y="813435"/>
            <a:ext cx="9882505" cy="5250815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3200" dirty="0">
                <a:solidFill>
                  <a:schemeClr val="tx1"/>
                </a:solidFill>
                <a:cs typeface="+mn-cs"/>
                <a:sym typeface="+mn-ea"/>
              </a:rPr>
              <a:t>图形流水线</a:t>
            </a:r>
            <a:br>
              <a:rPr lang="zh-CN" altLang="en-US" sz="2800" noProof="1">
                <a:solidFill>
                  <a:schemeClr val="tx1"/>
                </a:solidFill>
                <a:sym typeface="+mn-ea"/>
              </a:rPr>
            </a:br>
            <a:endParaRPr lang="zh-CN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2508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24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Artisan JS</a:t>
            </a:r>
            <a:r>
              <a:rPr lang="zh-CN" altLang="en-US" sz="2400" noProof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f</a:t>
            </a:r>
            <a:r>
              <a:rPr sz="2400">
                <a:solidFill>
                  <a:schemeClr val="tx1"/>
                </a:solidFill>
                <a:sym typeface="+mn-ea"/>
              </a:rPr>
              <a:t>abric.js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、RGraph、</a:t>
            </a:r>
            <a:r>
              <a:rPr sz="2400" noProof="1">
                <a:solidFill>
                  <a:schemeClr val="tx1"/>
                </a:solidFill>
                <a:sym typeface="+mn-ea"/>
              </a:rPr>
              <a:t>EaselJS</a:t>
            </a:r>
            <a:r>
              <a:rPr lang="zh-CN" sz="2400" noProof="1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noProof="1">
                <a:solidFill>
                  <a:schemeClr val="tx1"/>
                </a:solidFill>
                <a:sym typeface="+mn-ea"/>
              </a:rPr>
              <a:t>SVG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D3.js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lang="en-US" sz="2400">
                <a:solidFill>
                  <a:schemeClr val="tx1"/>
                </a:solidFill>
                <a:sym typeface="+mn-ea"/>
              </a:rPr>
              <a:t>Snap.svg</a:t>
            </a:r>
            <a:r>
              <a:rPr lang="zh-CN" sz="2400">
                <a:solidFill>
                  <a:schemeClr val="tx1"/>
                </a:solidFill>
                <a:sym typeface="+mn-ea"/>
              </a:rPr>
              <a:t>等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sym typeface="+mn-ea"/>
              </a:rPr>
              <a:t>WebGL</a:t>
            </a:r>
            <a:r>
              <a:rPr lang="zh-CN" altLang="en-US" sz="3200" noProof="1">
                <a:solidFill>
                  <a:schemeClr val="tx1"/>
                </a:solidFill>
                <a:sym typeface="+mn-ea"/>
              </a:rPr>
              <a:t>相关引擎</a:t>
            </a:r>
            <a:br>
              <a:rPr lang="zh-CN" altLang="en-US" sz="3200" noProof="1">
                <a:solidFill>
                  <a:schemeClr val="tx1"/>
                </a:solidFill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sym typeface="+mn-ea"/>
              </a:rPr>
              <a:t>- </a:t>
            </a:r>
            <a:r>
              <a:rPr sz="24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pixi.js</a:t>
            </a:r>
            <a:r>
              <a:rPr lang="zh-CN" sz="2400">
                <a:solidFill>
                  <a:schemeClr val="tx1"/>
                </a:solidFill>
                <a:sym typeface="+mn-ea"/>
              </a:rPr>
              <a:t>、</a:t>
            </a:r>
            <a:r>
              <a:rPr sz="2400">
                <a:solidFill>
                  <a:schemeClr val="tx1"/>
                </a:solidFill>
                <a:sym typeface="+mn-ea"/>
              </a:rPr>
              <a:t>Goo Engine</a:t>
            </a:r>
            <a:endParaRPr lang="zh-CN" sz="24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400" noProof="1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sz="2400" noProof="1"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zh-CN" sz="3200" dirty="0">
                <a:solidFill>
                  <a:srgbClr val="C00000"/>
                </a:solidFill>
                <a:cs typeface="+mn-cs"/>
              </a:rPr>
              <a:t>图形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引擎概述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课程范围概述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855345"/>
            <a:ext cx="9715500" cy="5198745"/>
          </a:xfrm>
        </p:spPr>
        <p:txBody>
          <a:bodyPr/>
          <a:p>
            <a:r>
              <a:rPr lang="en-US" sz="3200">
                <a:solidFill>
                  <a:schemeClr val="tx1"/>
                </a:solidFill>
              </a:rPr>
              <a:t>H5 Canvas 2D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chemeClr val="tx1"/>
                </a:solidFill>
              </a:rPr>
              <a:t>18%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绘图及相关</a:t>
            </a:r>
            <a:r>
              <a:rPr lang="en-US" altLang="zh-CN" sz="2000">
                <a:solidFill>
                  <a:schemeClr val="tx1"/>
                </a:solidFill>
              </a:rPr>
              <a:t>API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Canvas</a:t>
            </a:r>
            <a:r>
              <a:rPr lang="zh-CN" altLang="en-US" sz="2000">
                <a:solidFill>
                  <a:schemeClr val="tx1"/>
                </a:solidFill>
              </a:rPr>
              <a:t>图像操作及动画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75%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节点、精灵、场景、层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动作、动画、粒子、音效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用户交互、数据存储、网络交互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3200">
                <a:solidFill>
                  <a:schemeClr val="tx1"/>
                </a:solidFill>
                <a:sym typeface="+mn-ea"/>
              </a:rPr>
              <a:t>矢量图形及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图像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（7%）</a:t>
            </a:r>
            <a:br>
              <a:rPr lang="en-US" altLang="zh-CN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SVG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D3.js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图形引擎、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WebGL API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Three.js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引擎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汇总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en-US" altLang="zh-CN" sz="5400" dirty="0">
                <a:solidFill>
                  <a:schemeClr val="tx2"/>
                </a:solidFill>
                <a:cs typeface="+mj-cs"/>
              </a:rPr>
              <a:t>！</a:t>
            </a:r>
            <a:endParaRPr kumimoji="0" lang="en-US" altLang="zh-CN" sz="5400" dirty="0">
              <a:solidFill>
                <a:schemeClr val="tx2"/>
              </a:solidFill>
              <a:cs typeface="+mj-cs"/>
            </a:endParaRPr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10342880" cy="5636895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</a:rPr>
              <a:t>https://www.w3.org/TR/2dcontext/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https://developer.mozilla.org/zh-CN/docs/Web/API/Canvas_API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http://www.cocos.com/</a:t>
            </a:r>
            <a:endParaRPr lang="en-US" altLang="zh-CN" sz="20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HTML5 Canvas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开发详解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Cocos2d-JS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游戏开发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《HTML5 Canvas核心技术》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Chrome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WebStorm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 descr="C:\Users\qile\Desktop\59c9b54aN3ae20301.jpg59c9b54aN3ae20301"/>
          <p:cNvPicPr>
            <a:picLocks noChangeAspect="1"/>
          </p:cNvPicPr>
          <p:nvPr/>
        </p:nvPicPr>
        <p:blipFill>
          <a:blip r:embed="rId1"/>
          <a:srcRect l="11582" r="8560"/>
          <a:stretch>
            <a:fillRect/>
          </a:stretch>
        </p:blipFill>
        <p:spPr bwMode="auto">
          <a:xfrm>
            <a:off x="8855075" y="2694305"/>
            <a:ext cx="2630805" cy="329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C:\Users\qile\Desktop\573a40d9Na34c00b0.jpg573a40d9Na34c00b0"/>
          <p:cNvPicPr>
            <a:picLocks noChangeAspect="1"/>
          </p:cNvPicPr>
          <p:nvPr/>
        </p:nvPicPr>
        <p:blipFill>
          <a:blip r:embed="rId2"/>
          <a:srcRect l="12127" r="13029"/>
          <a:stretch>
            <a:fillRect/>
          </a:stretch>
        </p:blipFill>
        <p:spPr>
          <a:xfrm>
            <a:off x="6272530" y="2766060"/>
            <a:ext cx="238379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0977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平时表现（考勤、学习状态、</a:t>
            </a:r>
            <a:r>
              <a:rPr lang="zh-CN" altLang="en-US" sz="3200">
                <a:solidFill>
                  <a:srgbClr val="FF0000"/>
                </a:solidFill>
              </a:rPr>
              <a:t>个人</a:t>
            </a:r>
            <a:r>
              <a:rPr lang="en-US" altLang="zh-CN" sz="3200">
                <a:solidFill>
                  <a:srgbClr val="FF0000"/>
                </a:solidFill>
              </a:rPr>
              <a:t>Git</a:t>
            </a:r>
            <a:r>
              <a:rPr lang="zh-CN" altLang="en-US" sz="3200">
                <a:solidFill>
                  <a:srgbClr val="FF0000"/>
                </a:solidFill>
              </a:rPr>
              <a:t>学习仓库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平时作业（雪梨任务、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视频学习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期末考试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2155" y="6042660"/>
            <a:ext cx="5046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个人学习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仓库（练习、笔记）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</a:t>
            </a:r>
            <a:r>
              <a:rPr lang="zh-CN" altLang="en-US" dirty="0">
                <a:latin typeface="+mj-ea"/>
                <a:ea typeface="+mj-ea"/>
              </a:rPr>
              <a:t>图形图像简介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SVG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279380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H5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出现的新标签，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用于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端完成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图形的绘制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和动画的实现，它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图形动画的容器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元素节点类似（拥有对应的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属性、方法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通过JS脚本来完成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相应的图形、图像及动画操作（用程序来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绘画、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图像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处理和生成动画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基于状态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绘图，采用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即时模式（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immediate </a:t>
            </a:r>
            <a:r>
              <a:rPr lang="en-US" altLang="zh-CN" sz="2800">
                <a:solidFill>
                  <a:schemeClr val="accent3"/>
                </a:solidFill>
                <a:sym typeface="+mn-ea"/>
              </a:rPr>
              <a:t>mode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进行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位图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的绘制和操作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Canvas 简介</a:t>
            </a:r>
            <a:endParaRPr kumimoji="0" lang="en-US" altLang="zh-CN" sz="3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9170" y="6106160"/>
            <a:ext cx="39185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参见案例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LS01_01.html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SVG </a:t>
            </a:r>
            <a:r>
              <a:rPr lang="zh-CN" altLang="en-US" sz="2800" b="1">
                <a:solidFill>
                  <a:schemeClr val="accent3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WebGL </a:t>
            </a:r>
            <a:r>
              <a:rPr lang="zh-CN" altLang="en-US" sz="2800" b="1">
                <a:solidFill>
                  <a:schemeClr val="tx1"/>
                </a:solidFill>
              </a:rPr>
              <a:t>概述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9882505" cy="51415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SVG 是基于可扩展标记语言</a:t>
            </a:r>
            <a:r>
              <a:rPr lang="en-US" altLang="zh-CN" sz="2800" noProof="1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，用于描述二维</a:t>
            </a:r>
            <a:r>
              <a:rPr lang="zh-CN" altLang="en-US" sz="2800" noProof="1">
                <a:solidFill>
                  <a:srgbClr val="FF0000"/>
                </a:solidFill>
                <a:sym typeface="+mn-ea"/>
              </a:rPr>
              <a:t>矢量图形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的一种图形格式（</a:t>
            </a:r>
            <a:r>
              <a:rPr lang="zh-CN" sz="2800">
                <a:solidFill>
                  <a:schemeClr val="tx1"/>
                </a:solidFill>
                <a:sym typeface="+mn-ea"/>
              </a:rPr>
              <a:t>2003 年 1 月 14 日成为 W3C 推荐标准</a:t>
            </a:r>
            <a:r>
              <a:rPr lang="zh-CN" altLang="en-US" sz="2800" noProof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基于 XML，这意味着 SVG DOM 中的每个元素都是可用的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sz="2800">
                <a:solidFill>
                  <a:schemeClr val="tx1"/>
                </a:solidFill>
                <a:sym typeface="+mn-ea"/>
              </a:rPr>
              <a:t>可以为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每</a:t>
            </a:r>
            <a:r>
              <a:rPr sz="2800">
                <a:solidFill>
                  <a:schemeClr val="tx1"/>
                </a:solidFill>
                <a:sym typeface="+mn-ea"/>
              </a:rPr>
              <a:t>个元素附加 JavaScript 事件处理器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在 SVG 中，每个被绘制的图形均被视为</a:t>
            </a:r>
            <a:r>
              <a:rPr lang="zh-CN" sz="2800">
                <a:solidFill>
                  <a:schemeClr val="tx1"/>
                </a:solidFill>
                <a:sym typeface="+mn-ea"/>
              </a:rPr>
              <a:t>一个</a:t>
            </a:r>
            <a:r>
              <a:rPr sz="2800">
                <a:solidFill>
                  <a:schemeClr val="tx1"/>
                </a:solidFill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SVG</a:t>
            </a:r>
            <a:r>
              <a:rPr lang="zh-CN" sz="2800">
                <a:solidFill>
                  <a:schemeClr val="accent3"/>
                </a:solidFill>
                <a:sym typeface="+mn-ea"/>
              </a:rPr>
              <a:t>保留模式</a:t>
            </a:r>
            <a:r>
              <a:rPr lang="zh-CN" sz="2800">
                <a:solidFill>
                  <a:schemeClr val="tx1"/>
                </a:solidFill>
                <a:sym typeface="+mn-ea"/>
              </a:rPr>
              <a:t>区别于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即时模式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），</a:t>
            </a:r>
            <a:r>
              <a:rPr sz="2800">
                <a:solidFill>
                  <a:schemeClr val="tx1"/>
                </a:solidFill>
                <a:sym typeface="+mn-ea"/>
              </a:rPr>
              <a:t>如果 SVG 对象的属性发生变化，那么浏览器能够自动重现图形</a:t>
            </a:r>
            <a:endParaRPr sz="280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pPr algn="l"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SVG 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（</a:t>
            </a: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Scalable Vector Graphics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）概述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2170</Words>
  <Application>WPS 演示</Application>
  <PresentationFormat>宽屏</PresentationFormat>
  <Paragraphs>133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 2</vt:lpstr>
      <vt:lpstr>Arial Unicode MS</vt:lpstr>
      <vt:lpstr>Wingdings</vt:lpstr>
      <vt:lpstr>Office 主题</vt:lpstr>
      <vt:lpstr>H5动画与游戏开发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3112</cp:revision>
  <cp:lastPrinted>2411-12-30T00:00:00Z</cp:lastPrinted>
  <dcterms:created xsi:type="dcterms:W3CDTF">2003-05-12T10:17:00Z</dcterms:created>
  <dcterms:modified xsi:type="dcterms:W3CDTF">2018-03-05T11:59:24Z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