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5" r:id="rId3"/>
    <p:sldId id="369" r:id="rId4"/>
    <p:sldId id="611" r:id="rId5"/>
    <p:sldId id="371" r:id="rId6"/>
    <p:sldId id="358" r:id="rId7"/>
    <p:sldId id="361" r:id="rId8"/>
    <p:sldId id="367" r:id="rId9"/>
    <p:sldId id="612" r:id="rId10"/>
    <p:sldId id="333" r:id="rId11"/>
    <p:sldId id="362" r:id="rId12"/>
    <p:sldId id="363" r:id="rId13"/>
    <p:sldId id="364" r:id="rId14"/>
    <p:sldId id="372" r:id="rId15"/>
    <p:sldId id="261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80603" autoAdjust="0"/>
  </p:normalViewPr>
  <p:slideViewPr>
    <p:cSldViewPr snapToGrid="0">
      <p:cViewPr varScale="1">
        <p:scale>
          <a:sx n="112" d="100"/>
          <a:sy n="112" d="100"/>
        </p:scale>
        <p:origin x="164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3E832-F9BA-42A4-99A4-521B256D3D20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E223-F407-422E-9768-DE34F1964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94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97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 everyone, I am very happy to present our paper here. </a:t>
            </a:r>
          </a:p>
          <a:p>
            <a:r>
              <a:rPr lang="en-US" altLang="zh-CN" dirty="0"/>
              <a:t>Its title is “</a:t>
            </a:r>
            <a:r>
              <a:rPr lang="en-US" altLang="zh-CN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Self-Supervised Learning of Smart Contract Representations</a:t>
            </a:r>
            <a:r>
              <a:rPr lang="en-US" altLang="zh-CN" dirty="0"/>
              <a:t> ”.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39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further show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effectiveness of SRCL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visualize the code</a:t>
            </a:r>
            <a:b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vectors produced by all four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methods.</a:t>
            </a:r>
            <a:b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figure, 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observe that vectors generated by SRCL has clear boundaries than those generated by other methods. This facilitates the K-Means algorithm to cluster contracts.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What’s more,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vectors of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classes (</a:t>
            </a:r>
            <a:r>
              <a:rPr lang="en-US" altLang="zh-CN" sz="9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red) are close to each other, nearly clustered as a point. This confirms our initial finding that code reuse is a common phenomenon in smart contracts.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2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 </a:t>
            </a:r>
            <a:r>
              <a:rPr lang="en-US" altLang="zh-CN" baseline="0" dirty="0"/>
              <a:t>RQ2 experiment,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,we perform an in-depth ablation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on SRCL.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result, we can find that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studied components and operations contribute to the effectiveness of SRCL.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them,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global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discriminator contributes the most in terms of F1-score.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90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What’s more, 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conduct an experiment on various fractions of the training data.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see that the generation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code variants is more effective on smaller training sets.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small datasets are more likely to 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training data than larger datasets.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53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That is all my talk</a:t>
            </a:r>
            <a:r>
              <a:rPr lang="en-US" altLang="zh-CN"/>
              <a:t>. Thanks</a:t>
            </a:r>
            <a:r>
              <a:rPr lang="en-US" altLang="zh-CN" baseline="0"/>
              <a:t> for your listening!</a:t>
            </a:r>
            <a:r>
              <a:rPr lang="en-US" altLang="zh-CN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4887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ym typeface="+mn-ea"/>
              </a:rPr>
              <a:t>Smart contracts are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general-purpose computer programs that run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altLang="zh-CN" dirty="0"/>
              <a:t> and</a:t>
            </a:r>
            <a:r>
              <a:rPr lang="en-US" altLang="zh-CN" baseline="0" dirty="0"/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been widely used in many business domains to enable efficient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trustful transactions.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Smart contracts are</a:t>
            </a:r>
            <a:r>
              <a:rPr lang="en-US" altLang="zh-CN" baseline="0" dirty="0"/>
              <a:t> mainly written in high level languages such as Solidity.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aseline="0" dirty="0">
              <a:sym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a bug in a smart contract may lead to a substantial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loss. </a:t>
            </a:r>
            <a:br>
              <a:rPr lang="en-US" altLang="zh-CN" dirty="0"/>
            </a:b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smart contract representations can greatly facilitate the</a:t>
            </a:r>
            <a:b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 of smart contracts in many tasks such as bug detection and clone detection.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ym typeface="+mn-ea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learning smart contract representations faces many challenges.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challenge of learning code representations is how to incorporate structural information in source code.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9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</a:t>
            </a:r>
            <a:r>
              <a:rPr lang="en-US" altLang="zh-CN" sz="9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zh-CN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 reuse in smart contract is quite frequent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make they are highly </a:t>
            </a:r>
            <a:r>
              <a:rPr lang="en-US" altLang="zh-CN" sz="9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homogeneous and redundant.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b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Third, unlike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programming languages,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often a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scarce availability of large and labeled datasets for training deep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contract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representation models.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sz="900" b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altLang="zh-CN" dirty="0"/>
            </a:br>
            <a:br>
              <a:rPr lang="en-US" altLang="zh-CN" dirty="0"/>
            </a:br>
            <a:endParaRPr lang="en-US" altLang="zh-CN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0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this end,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propose SRCL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learning smart contract representations.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altLang="zh-CN" dirty="0"/>
            </a:b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pipeline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involves three phases, namely, constructing structural sequences,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generating code variants, and representation learning,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addressing the aforementioned three challenges respectively.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generated code vectors are then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used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assist downstream tasks for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contracts.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I'll go through these three phases in detail.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altLang="zh-CN" dirty="0"/>
            </a:br>
            <a:endParaRPr lang="en-US" altLang="zh-CN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7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 smart contract, 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first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 each smart contract into two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sequences, namely, type sequence and value sequence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traversing its modified AST.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type sequence involves structural</a:t>
            </a:r>
            <a:b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while the value sequence retains semantic information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sequential representations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structural data can be easily processed by sequence learning models such as the Transformer 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1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we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 three simple code variants generation operations,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including type replacement, value replacement and pair insertion.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9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operations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 both the amount and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diversity of smart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contracts in our dataset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without explicitly collecting more data.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sz="9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8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the augmented samples are used to train a model based on self-supervised learning.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mainly consists of four components, namely,</a:t>
            </a:r>
            <a:b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encoder, local discriminator, global discriminator, and decoder.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the encoder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 as input the structural sequences of a smart contract and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generates the local representation using the Transformer encoder. 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local representation is then aggregated into a global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 using a convolutional neural network.</a:t>
            </a:r>
            <a:b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local and global discriminators are applied to the local and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representation respectively,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to learn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local and global features of a smart contract.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Third, the decoder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 as input the global representation and learns to reconstruct</a:t>
            </a:r>
            <a:b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original value sequence.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trained encoder can be used to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code vectors for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smart contracts.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2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evaluate the performance of our SRCL, we conduct a series of experiments </a:t>
            </a:r>
            <a:r>
              <a:rPr lang="en-US" altLang="zh-C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three downstream tasks, namely, bug detection, code clone detection, and code clustering.</a:t>
            </a:r>
          </a:p>
          <a:p>
            <a:endParaRPr kumimoji="1"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compare our approach with three state-of-the-art methods on code representations learning: 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smartEmbed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code2vec and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code2seq.</a:t>
            </a:r>
            <a:br>
              <a:rPr lang="en-US" altLang="zh-CN" dirty="0"/>
            </a:br>
            <a:endParaRPr lang="en-US" altLang="zh-CN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altLang="zh-CN" dirty="0"/>
            </a:br>
            <a:endParaRPr lang="en-US" altLang="zh-CN" sz="9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27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 this experiment,</a:t>
            </a:r>
            <a:r>
              <a:rPr kumimoji="1" lang="en-US" altLang="zh-CN" baseline="0" dirty="0"/>
              <a:t> we compare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performance of SRCL and baselines.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zh-CN" dirty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These three </a:t>
            </a:r>
            <a:r>
              <a:rPr kumimoji="0"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ables shows the results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bug detection,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clone detection and code clustering tasks, respectively.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 </a:t>
            </a:r>
            <a:r>
              <a:rPr lang="en-US" altLang="zh-CN" baseline="0" dirty="0"/>
              <a:t>can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</a:t>
            </a:r>
            <a:r>
              <a:rPr lang="en-US" altLang="zh-CN" dirty="0"/>
              <a:t> </a:t>
            </a:r>
            <a:r>
              <a:rPr lang="en-US" altLang="zh-CN" baseline="0" dirty="0"/>
              <a:t>that SRCL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achieves the best performance compared to baseline models</a:t>
            </a:r>
            <a:r>
              <a:rPr lang="en-US" altLang="zh-CN" sz="9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all three studied tasks.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3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78013"/>
            <a:ext cx="5948127" cy="2865487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2444" y="2309282"/>
            <a:ext cx="8137922" cy="356349"/>
          </a:xfrm>
        </p:spPr>
        <p:txBody>
          <a:bodyPr anchor="ctr">
            <a:normAutofit/>
          </a:bodyPr>
          <a:lstStyle>
            <a:lvl1pPr marL="0" marR="0" indent="0" algn="r" defTabSz="685165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marL="0" marR="0" lvl="0" indent="0" algn="r" defTabSz="685165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2444" y="1740877"/>
            <a:ext cx="8137922" cy="561812"/>
          </a:xfrm>
        </p:spPr>
        <p:txBody>
          <a:bodyPr anchor="ctr">
            <a:normAutofit/>
          </a:bodyPr>
          <a:lstStyle>
            <a:lvl1pPr algn="r">
              <a:defRPr sz="27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71" y="0"/>
            <a:ext cx="8605494" cy="2020492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02443" y="2195878"/>
            <a:ext cx="8137923" cy="375872"/>
          </a:xfrm>
          <a:noFill/>
        </p:spPr>
        <p:txBody>
          <a:bodyPr anchor="ctr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02443" y="2604000"/>
            <a:ext cx="8137923" cy="812156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02444" y="2603480"/>
            <a:ext cx="8137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9B2E-D8D0-4FB7-AA92-B9FFD5702545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25EA-8B03-4DAB-BB95-165442663805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725965" y="1"/>
            <a:ext cx="914400" cy="9144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6068" y="105506"/>
            <a:ext cx="8137922" cy="771524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341D-E3FD-43FB-80FE-E34D42915615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4BBDDE-3298-D04F-A8AE-A607196598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9787" y="70336"/>
            <a:ext cx="1924051" cy="4297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78013"/>
            <a:ext cx="5948127" cy="2865487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655345" y="1676313"/>
            <a:ext cx="3361984" cy="730154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9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655345" y="2614594"/>
            <a:ext cx="3361984" cy="23315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05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655345" y="2851320"/>
            <a:ext cx="3361984" cy="2331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05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1"/>
            <a:ext cx="8137922" cy="771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842963"/>
            <a:ext cx="8137922" cy="376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4676775"/>
            <a:ext cx="1041402" cy="154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1234FDE-7C06-482D-9AE6-0E7B32542990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4676775"/>
            <a:ext cx="3105151" cy="154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4676775"/>
            <a:ext cx="2182416" cy="154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2443" y="4680347"/>
            <a:ext cx="81379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02443" y="771525"/>
            <a:ext cx="8137922" cy="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584835" y="3094990"/>
            <a:ext cx="8253095" cy="356235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Shouliang Yang,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Xiaodong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Beijun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Shen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75198" y="1278594"/>
            <a:ext cx="8762732" cy="1197906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Learning of Smart Contract Representations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164936" y="3011774"/>
            <a:ext cx="639008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7" y="16578"/>
            <a:ext cx="1248334" cy="8635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71819" y="3534440"/>
            <a:ext cx="1278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May, 2022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8EDD46-DAF2-1542-8225-E82570782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300" y="53387"/>
            <a:ext cx="3158490" cy="705396"/>
          </a:xfrm>
          <a:prstGeom prst="rect">
            <a:avLst/>
          </a:prstGeom>
        </p:spPr>
      </p:pic>
    </p:spTree>
  </p:cSld>
  <p:clrMapOvr>
    <a:masterClrMapping/>
  </p:clrMapOvr>
  <p:transition advTm="2292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039" y="77715"/>
            <a:ext cx="8137922" cy="771524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3039" y="780659"/>
            <a:ext cx="7840861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322263">
              <a:lnSpc>
                <a:spcPct val="15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Downstream Tasks </a:t>
            </a:r>
          </a:p>
          <a:p>
            <a:pPr marL="407988" lvl="1" indent="-227013"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Detection</a:t>
            </a:r>
          </a:p>
          <a:p>
            <a:pPr marL="407988" lvl="1" indent="-227013"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Detection</a:t>
            </a:r>
          </a:p>
          <a:p>
            <a:pPr marL="407988" lvl="1" indent="-227013"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Clustering</a:t>
            </a:r>
            <a:endParaRPr lang="en-US" altLang="zh-CN" sz="1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-322263">
              <a:lnSpc>
                <a:spcPct val="15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Metrics</a:t>
            </a:r>
          </a:p>
          <a:p>
            <a:pPr marL="407988" lvl="1" indent="-227013"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Precision, Recall and F1</a:t>
            </a:r>
          </a:p>
          <a:p>
            <a:pPr marL="407988" lvl="1" indent="-227013"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Adjusted Rand Index</a:t>
            </a:r>
          </a:p>
          <a:p>
            <a:pPr marL="171450" lvl="1">
              <a:lnSpc>
                <a:spcPct val="15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Baselines</a:t>
            </a:r>
          </a:p>
          <a:p>
            <a:pPr marL="407988" lvl="1" indent="-227013">
              <a:buFont typeface="Arial" panose="020B0604020202090204" pitchFamily="34" charset="0"/>
              <a:buChar char="•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SmartEmbed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7988" lvl="1" indent="-227013"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code2vec</a:t>
            </a:r>
          </a:p>
          <a:p>
            <a:pPr marL="407988" lvl="1" indent="-227013"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code2seq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7"/>
          <p:cNvSpPr txBox="1">
            <a:spLocks/>
          </p:cNvSpPr>
          <p:nvPr/>
        </p:nvSpPr>
        <p:spPr>
          <a:xfrm>
            <a:off x="6469856" y="4691430"/>
            <a:ext cx="2182416" cy="154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7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9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80011"/>
            <a:ext cx="8137922" cy="771524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(RQ1)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3437" y="2825458"/>
            <a:ext cx="2694969" cy="3385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in Clone Detection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605225" y="4692974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z="1050" smtClean="0"/>
              <a:t>11</a:t>
            </a:fld>
            <a:endParaRPr lang="zh-CN" altLang="en-US" sz="105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7" y="3164012"/>
            <a:ext cx="5116299" cy="160897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856215" y="851535"/>
            <a:ext cx="267413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in Code Clustering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8460" y="867451"/>
            <a:ext cx="2555507" cy="3385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in Bug Detection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b="10705"/>
          <a:stretch/>
        </p:blipFill>
        <p:spPr>
          <a:xfrm>
            <a:off x="399574" y="1253122"/>
            <a:ext cx="5280932" cy="16089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126" y="1293356"/>
            <a:ext cx="3413065" cy="1568738"/>
          </a:xfrm>
          <a:prstGeom prst="rect">
            <a:avLst/>
          </a:prstGeom>
        </p:spPr>
      </p:pic>
      <p:sp>
        <p:nvSpPr>
          <p:cNvPr id="15" name="标题 1"/>
          <p:cNvSpPr txBox="1"/>
          <p:nvPr/>
        </p:nvSpPr>
        <p:spPr>
          <a:xfrm>
            <a:off x="5836473" y="3164012"/>
            <a:ext cx="2680369" cy="1409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SRCL achieves the best performance compared to baseline models in all three studied tasks.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4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181792"/>
            <a:ext cx="8137922" cy="771524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660000" y="4680000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z="1100" smtClean="0"/>
              <a:t>12</a:t>
            </a:fld>
            <a:endParaRPr lang="zh-CN" altLang="en-US" sz="1100" dirty="0"/>
          </a:p>
        </p:txBody>
      </p:sp>
      <p:sp>
        <p:nvSpPr>
          <p:cNvPr id="7" name="标题 1"/>
          <p:cNvSpPr txBox="1"/>
          <p:nvPr/>
        </p:nvSpPr>
        <p:spPr>
          <a:xfrm>
            <a:off x="5749371" y="1730744"/>
            <a:ext cx="2491659" cy="2290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generated by </a:t>
            </a:r>
            <a:r>
              <a:rPr lang="en-US" altLang="zh-CN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SRCL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clear boundaries than those generated by other methods</a:t>
            </a:r>
            <a:endParaRPr kumimoji="1"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4" y="913385"/>
            <a:ext cx="5075396" cy="380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1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3" y="78424"/>
            <a:ext cx="8137922" cy="771524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(RQ2)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60000" y="4680000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" y="849948"/>
            <a:ext cx="7496531" cy="3247984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824993" y="4336899"/>
            <a:ext cx="7060992" cy="343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studied components contribute to the effectiveness of </a:t>
            </a:r>
            <a:r>
              <a:rPr lang="en-US" altLang="zh-CN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SRCL</a:t>
            </a:r>
            <a:endParaRPr kumimoji="1"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5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(RQ2)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2444" y="913888"/>
            <a:ext cx="7346370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 of different code variant generation techniques in the bug detection task.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60000" y="4680000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652128" y="4421528"/>
            <a:ext cx="7838552" cy="60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code variants also enhances the performance of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SRCL, especially when the scale of training data is small</a:t>
            </a:r>
            <a:endParaRPr kumimoji="1"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44" y="1206276"/>
            <a:ext cx="5809740" cy="30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55344" y="1676313"/>
            <a:ext cx="4074127" cy="73015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55344" y="1595439"/>
            <a:ext cx="39850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632411" y="2847747"/>
            <a:ext cx="39850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32346" y="2562301"/>
            <a:ext cx="2154757" cy="26161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Contact me</a:t>
            </a:r>
            <a:r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ysl0108@sjtu.edu.cn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D50CC4-4EDC-6842-AA6A-E8519761C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158" y="109220"/>
            <a:ext cx="3069922" cy="6856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0" y="1841131"/>
            <a:ext cx="5240875" cy="15217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039" y="194414"/>
            <a:ext cx="8137922" cy="771524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60000" y="4680000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3" name="标题 1"/>
          <p:cNvSpPr txBox="1"/>
          <p:nvPr/>
        </p:nvSpPr>
        <p:spPr>
          <a:xfrm>
            <a:off x="441982" y="804779"/>
            <a:ext cx="8301967" cy="393498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5425" indent="-225425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Smart contracts </a:t>
            </a:r>
            <a:r>
              <a:rPr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are general-purpose computer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programs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that run on </a:t>
            </a:r>
            <a:r>
              <a:rPr lang="en-US" altLang="zh-CN" sz="16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Ethereum</a:t>
            </a:r>
            <a:r>
              <a:rPr lang="zh-CN" altLang="en-US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that are written in high level languages such as </a:t>
            </a:r>
            <a:r>
              <a:rPr lang="en-US" altLang="zh-CN" sz="16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Solidity.</a:t>
            </a: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600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600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600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600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600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600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5425" indent="-225425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smart  contract representation can greatly facilitate the development of smart contracts in many tasks,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Detection,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Detection,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Clustering,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Search.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2D05E3-D682-2148-92BF-22C56631A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035" y="1908658"/>
            <a:ext cx="3312858" cy="135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B33E30-390B-2340-B08C-BCF736396175}"/>
              </a:ext>
            </a:extLst>
          </p:cNvPr>
          <p:cNvSpPr txBox="1"/>
          <p:nvPr/>
        </p:nvSpPr>
        <p:spPr>
          <a:xfrm>
            <a:off x="-1097280" y="4446270"/>
            <a:ext cx="184731" cy="26161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7DA81E-B485-EC49-96DF-A25B68C9B016}"/>
              </a:ext>
            </a:extLst>
          </p:cNvPr>
          <p:cNvSpPr txBox="1"/>
          <p:nvPr/>
        </p:nvSpPr>
        <p:spPr>
          <a:xfrm>
            <a:off x="-742950" y="2766060"/>
            <a:ext cx="184731" cy="26161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24"/>
    </mc:Choice>
    <mc:Fallback xmlns="">
      <p:transition spd="slow" advTm="657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311" y="119448"/>
            <a:ext cx="8137922" cy="771524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Low-Resource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Challenges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60000" y="4680000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3" name="标题 1"/>
          <p:cNvSpPr txBox="1"/>
          <p:nvPr/>
        </p:nvSpPr>
        <p:spPr>
          <a:xfrm>
            <a:off x="468154" y="789214"/>
            <a:ext cx="7917656" cy="27813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6851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1463" indent="-271463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Lacking of sufficient labeled data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1463" indent="-271463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Smart contracts are highly homogeneous and redundant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1DED85-FED1-784B-9A26-7A7ED3DCD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822186"/>
            <a:ext cx="6350697" cy="28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4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24"/>
    </mc:Choice>
    <mc:Fallback xmlns="">
      <p:transition spd="slow" advTm="657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1DC66-7A6F-1B42-8E20-E0525EF7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44" y="285751"/>
            <a:ext cx="8137922" cy="771524"/>
          </a:xfrm>
        </p:spPr>
        <p:txBody>
          <a:bodyPr anchor="ctr">
            <a:normAutofit/>
          </a:bodyPr>
          <a:lstStyle/>
          <a:p>
            <a:r>
              <a:rPr kumimoji="1" lang="en-US" altLang="zh-CN" sz="2400" dirty="0"/>
              <a:t>Self-Supervised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Learning</a:t>
            </a:r>
            <a:endParaRPr kumimoji="1"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3A1F3DD-3D8C-9F4D-8E38-58D710B3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5B117EB3-B08E-4A41-B1EC-469A716D1F24}"/>
              </a:ext>
            </a:extLst>
          </p:cNvPr>
          <p:cNvSpPr txBox="1">
            <a:spLocks/>
          </p:cNvSpPr>
          <p:nvPr/>
        </p:nvSpPr>
        <p:spPr>
          <a:xfrm>
            <a:off x="585468" y="1197766"/>
            <a:ext cx="2355308" cy="299585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ctr" defTabSz="685800" rtl="0" eaLnBrk="1" latinLnBrk="0" hangingPunct="1">
              <a:defRPr sz="7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60350">
              <a:spcBef>
                <a:spcPts val="600"/>
              </a:spcBef>
              <a:spcAft>
                <a:spcPts val="600"/>
              </a:spcAft>
              <a:buSzPct val="70000"/>
              <a:buFont typeface="Wingdings" pitchFamily="2" charset="2"/>
              <a:buChar char="l"/>
            </a:pPr>
            <a:r>
              <a:rPr lang="en-US" altLang="zh-CN" sz="2000" dirty="0"/>
              <a:t>Obtain</a:t>
            </a:r>
            <a:r>
              <a:rPr lang="zh-CN" altLang="en-US" sz="2000" dirty="0"/>
              <a:t> </a:t>
            </a:r>
            <a:r>
              <a:rPr lang="en-US" altLang="zh-CN" sz="2000" dirty="0"/>
              <a:t>labels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“semi-automatic”</a:t>
            </a:r>
            <a:r>
              <a:rPr lang="zh-CN" altLang="en-US" sz="2000" dirty="0"/>
              <a:t> </a:t>
            </a:r>
            <a:r>
              <a:rPr lang="en-US" altLang="zh-CN" sz="2000" dirty="0"/>
              <a:t>manner</a:t>
            </a:r>
          </a:p>
          <a:p>
            <a:pPr marL="271463" lvl="1" indent="-260350">
              <a:spcBef>
                <a:spcPts val="600"/>
              </a:spcBef>
              <a:spcAft>
                <a:spcPts val="600"/>
              </a:spcAft>
              <a:buSzPct val="70000"/>
              <a:buFont typeface="Wingdings" pitchFamily="2" charset="2"/>
              <a:buChar char="l"/>
            </a:pPr>
            <a:r>
              <a:rPr lang="en-US" altLang="zh-CN" sz="2000" dirty="0"/>
              <a:t>Predicting</a:t>
            </a:r>
            <a:r>
              <a:rPr lang="zh-CN" altLang="en-US" sz="2000" dirty="0"/>
              <a:t> </a:t>
            </a:r>
            <a:r>
              <a:rPr lang="en-US" altLang="zh-CN" sz="2000" dirty="0"/>
              <a:t>part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other</a:t>
            </a:r>
            <a:r>
              <a:rPr lang="zh-CN" altLang="en-US" sz="2000" dirty="0"/>
              <a:t> </a:t>
            </a:r>
            <a:r>
              <a:rPr lang="en-US" altLang="zh-CN" sz="2000" dirty="0"/>
              <a:t>parts</a:t>
            </a:r>
            <a:endParaRPr kumimoji="1" lang="zh-CN" altLang="en-US" sz="2000" dirty="0"/>
          </a:p>
        </p:txBody>
      </p:sp>
      <p:pic>
        <p:nvPicPr>
          <p:cNvPr id="5" name="Picture 2" descr="Neurips Day 7 — Self-Supervised Learning Workshop | by Jenny Ching | Medium">
            <a:extLst>
              <a:ext uri="{FF2B5EF4-FFF2-40B4-BE49-F238E27FC236}">
                <a16:creationId xmlns:a16="http://schemas.microsoft.com/office/drawing/2014/main" id="{8E63E50F-37BB-D74E-8149-C2B753111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9" y="1187528"/>
            <a:ext cx="5717729" cy="29958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46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216353"/>
            <a:ext cx="6504146" cy="771524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SRCL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Self-Supervised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Learning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Smart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Contract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Representations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60000" y="4680000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90" y="1005301"/>
            <a:ext cx="4773582" cy="3846909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791BD166-3E8F-B04A-BB81-AA4934F66B58}"/>
              </a:ext>
            </a:extLst>
          </p:cNvPr>
          <p:cNvSpPr txBox="1">
            <a:spLocks/>
          </p:cNvSpPr>
          <p:nvPr/>
        </p:nvSpPr>
        <p:spPr>
          <a:xfrm>
            <a:off x="576977" y="1371431"/>
            <a:ext cx="3177540" cy="178241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ctr" defTabSz="685800" rtl="0" eaLnBrk="1" latinLnBrk="0" hangingPunct="1">
              <a:defRPr sz="7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Aft>
                <a:spcPts val="600"/>
              </a:spcAft>
              <a:buSzPct val="70000"/>
              <a:buFont typeface="Wingdings" pitchFamily="2" charset="2"/>
              <a:buChar char="l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Construct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smart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contracts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themselves.</a:t>
            </a:r>
          </a:p>
          <a:p>
            <a:pPr marL="285750" indent="-285750" algn="l">
              <a:spcAft>
                <a:spcPts val="600"/>
              </a:spcAft>
              <a:buSzPct val="70000"/>
              <a:buFont typeface="Wingdings" pitchFamily="2" charset="2"/>
              <a:buChar char="l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Automatic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augmentation.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14325B-1910-1A4A-81BA-FB366F0B4B50}"/>
              </a:ext>
            </a:extLst>
          </p:cNvPr>
          <p:cNvSpPr txBox="1"/>
          <p:nvPr/>
        </p:nvSpPr>
        <p:spPr>
          <a:xfrm>
            <a:off x="1676921" y="3519979"/>
            <a:ext cx="13481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Overall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Workflow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794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24"/>
    </mc:Choice>
    <mc:Fallback xmlns="">
      <p:transition spd="slow" advTm="6572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91441"/>
            <a:ext cx="8137922" cy="771524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Structural Sequences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60000" y="4680000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2444" y="721696"/>
            <a:ext cx="7910035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each smart contract into two sequences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 its modified AST.</a:t>
            </a:r>
          </a:p>
          <a:p>
            <a:pPr marL="225425" indent="-2254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sequence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retains structural information </a:t>
            </a:r>
          </a:p>
          <a:p>
            <a:pPr marL="225425" indent="-2254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sequence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retains semantic information </a:t>
            </a: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977393-FFAD-9B43-82D9-F13530B1D0E4}"/>
              </a:ext>
            </a:extLst>
          </p:cNvPr>
          <p:cNvSpPr/>
          <p:nvPr/>
        </p:nvSpPr>
        <p:spPr>
          <a:xfrm>
            <a:off x="1370235" y="2334547"/>
            <a:ext cx="2023861" cy="12822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27000" rtlCol="0" anchor="ctr"/>
          <a:lstStyle/>
          <a:p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zh-CN" sz="825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 solidity ^0.4.0;</a:t>
            </a:r>
          </a:p>
          <a:p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zh-CN" sz="825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82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shapeCalculator</a:t>
            </a:r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71450" indent="-171450">
              <a:buAutoNum type="arabicPlain" startAt="4"/>
            </a:pPr>
            <a:r>
              <a:rPr lang="en-US" altLang="zh-CN" sz="825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rectangle(</a:t>
            </a:r>
            <a:r>
              <a:rPr lang="en-US" altLang="zh-CN" sz="825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 w, </a:t>
            </a:r>
            <a:r>
              <a:rPr lang="en-US" altLang="zh-CN" sz="825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 h)</a:t>
            </a:r>
          </a:p>
          <a:p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returns(</a:t>
            </a:r>
            <a:r>
              <a:rPr lang="en-US" altLang="zh-CN" sz="825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 s, </a:t>
            </a:r>
            <a:r>
              <a:rPr lang="en-US" altLang="zh-CN" sz="825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 p){</a:t>
            </a:r>
          </a:p>
          <a:p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5        s = w * h;</a:t>
            </a:r>
          </a:p>
          <a:p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6        p = </a:t>
            </a:r>
            <a:r>
              <a:rPr lang="en-US" altLang="zh-CN" sz="825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 * (w + h);</a:t>
            </a:r>
          </a:p>
          <a:p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7   }</a:t>
            </a:r>
          </a:p>
          <a:p>
            <a:r>
              <a:rPr lang="en-US" altLang="zh-CN" sz="825" dirty="0">
                <a:latin typeface="Courier New" panose="02070309020205020404" pitchFamily="49" charset="0"/>
                <a:cs typeface="Courier New" panose="02070309020205020404" pitchFamily="49" charset="0"/>
              </a:rPr>
              <a:t>8 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0A5F24-F4B7-1848-96B8-B64DD77DD6F8}"/>
              </a:ext>
            </a:extLst>
          </p:cNvPr>
          <p:cNvSpPr txBox="1"/>
          <p:nvPr/>
        </p:nvSpPr>
        <p:spPr>
          <a:xfrm>
            <a:off x="2407434" y="3345221"/>
            <a:ext cx="1015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58A1FC01-C47D-9B4F-8E32-DD1D52B6243B}"/>
              </a:ext>
            </a:extLst>
          </p:cNvPr>
          <p:cNvSpPr/>
          <p:nvPr/>
        </p:nvSpPr>
        <p:spPr>
          <a:xfrm>
            <a:off x="3445183" y="2851452"/>
            <a:ext cx="343608" cy="2185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2A6B741E-7E37-794D-B6C2-3541E4EEDD4C}"/>
              </a:ext>
            </a:extLst>
          </p:cNvPr>
          <p:cNvSpPr/>
          <p:nvPr/>
        </p:nvSpPr>
        <p:spPr>
          <a:xfrm rot="5400000">
            <a:off x="5271078" y="4062882"/>
            <a:ext cx="394423" cy="23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4C8A65-B479-994B-97BD-844409E28EF1}"/>
              </a:ext>
            </a:extLst>
          </p:cNvPr>
          <p:cNvSpPr txBox="1"/>
          <p:nvPr/>
        </p:nvSpPr>
        <p:spPr>
          <a:xfrm>
            <a:off x="5558669" y="3997406"/>
            <a:ext cx="1551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7B844B-D35F-204A-A414-C4A2A5AFB787}"/>
              </a:ext>
            </a:extLst>
          </p:cNvPr>
          <p:cNvSpPr/>
          <p:nvPr/>
        </p:nvSpPr>
        <p:spPr>
          <a:xfrm>
            <a:off x="1349422" y="4453585"/>
            <a:ext cx="6080078" cy="44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sequence: </a:t>
            </a:r>
            <a:r>
              <a:rPr lang="en-US" altLang="zh-CN" sz="825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ContractDefinition</a:t>
            </a:r>
            <a:r>
              <a:rPr lang="zh-CN" altLang="en-US" sz="825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825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altLang="zh-CN" sz="825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FunctionDefinition</a:t>
            </a:r>
            <a:r>
              <a:rPr lang="zh-CN" altLang="en-US" sz="825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825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Block</a:t>
            </a:r>
            <a:r>
              <a:rPr lang="zh-CN" altLang="en-US" sz="825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825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 </a:t>
            </a:r>
            <a:r>
              <a:rPr lang="en-US" altLang="zh-CN" sz="825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ExpressionStatement</a:t>
            </a:r>
            <a:r>
              <a:rPr lang="en-US" altLang="zh-CN" sz="825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kumimoji="1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sequence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25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shapeCalculator</a:t>
            </a:r>
            <a:r>
              <a:rPr lang="zh-CN" altLang="en-US" sz="825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825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rectangle</a:t>
            </a:r>
            <a:r>
              <a:rPr lang="zh-CN" altLang="en-US" sz="825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825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altLang="zh-CN" sz="825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BlockValue</a:t>
            </a:r>
            <a:r>
              <a:rPr lang="zh-CN" altLang="en-US" sz="825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825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altLang="zh-CN" sz="825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ExpressionStatementValue</a:t>
            </a:r>
            <a:r>
              <a:rPr lang="en-US" altLang="zh-CN" sz="825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</p:txBody>
      </p:sp>
      <p:cxnSp>
        <p:nvCxnSpPr>
          <p:cNvPr id="14" name="直接连接符 59">
            <a:extLst>
              <a:ext uri="{FF2B5EF4-FFF2-40B4-BE49-F238E27FC236}">
                <a16:creationId xmlns:a16="http://schemas.microsoft.com/office/drawing/2014/main" id="{5B302865-AA66-6747-AAC6-3C552297780C}"/>
              </a:ext>
            </a:extLst>
          </p:cNvPr>
          <p:cNvCxnSpPr>
            <a:cxnSpLocks/>
          </p:cNvCxnSpPr>
          <p:nvPr/>
        </p:nvCxnSpPr>
        <p:spPr>
          <a:xfrm>
            <a:off x="4252700" y="388826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5213CFA-C35E-B34A-A212-DB4C8A06E358}"/>
              </a:ext>
            </a:extLst>
          </p:cNvPr>
          <p:cNvSpPr txBox="1"/>
          <p:nvPr/>
        </p:nvSpPr>
        <p:spPr>
          <a:xfrm>
            <a:off x="1304341" y="4121355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E23DB63-1DCF-6541-81B6-94D2E4865E8C}"/>
              </a:ext>
            </a:extLst>
          </p:cNvPr>
          <p:cNvGrpSpPr/>
          <p:nvPr/>
        </p:nvGrpSpPr>
        <p:grpSpPr>
          <a:xfrm>
            <a:off x="3797979" y="2009680"/>
            <a:ext cx="3417798" cy="1899794"/>
            <a:chOff x="4014717" y="2064227"/>
            <a:chExt cx="4557065" cy="253305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5E47ED7-59FE-6F46-92C2-6FA3F716CE38}"/>
                </a:ext>
              </a:extLst>
            </p:cNvPr>
            <p:cNvSpPr txBox="1"/>
            <p:nvPr/>
          </p:nvSpPr>
          <p:spPr>
            <a:xfrm>
              <a:off x="7801812" y="2114791"/>
              <a:ext cx="643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AST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E30488E-6DB5-264C-9344-DFC070947724}"/>
                </a:ext>
              </a:extLst>
            </p:cNvPr>
            <p:cNvSpPr/>
            <p:nvPr/>
          </p:nvSpPr>
          <p:spPr>
            <a:xfrm>
              <a:off x="5916587" y="2082568"/>
              <a:ext cx="128710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5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ContractDefinition</a:t>
              </a:r>
            </a:p>
            <a:p>
              <a:pPr algn="ctr"/>
              <a:r>
                <a:rPr lang="en-US" altLang="zh-CN" sz="750" b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shapeCalculator</a:t>
              </a:r>
            </a:p>
          </p:txBody>
        </p:sp>
        <p:cxnSp>
          <p:nvCxnSpPr>
            <p:cNvPr id="19" name="直接连接符 12">
              <a:extLst>
                <a:ext uri="{FF2B5EF4-FFF2-40B4-BE49-F238E27FC236}">
                  <a16:creationId xmlns:a16="http://schemas.microsoft.com/office/drawing/2014/main" id="{544A18F3-4C8D-B248-AC23-35B85EF8F60F}"/>
                </a:ext>
              </a:extLst>
            </p:cNvPr>
            <p:cNvCxnSpPr/>
            <p:nvPr/>
          </p:nvCxnSpPr>
          <p:spPr>
            <a:xfrm>
              <a:off x="5812845" y="2586828"/>
              <a:ext cx="1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7C8ADF3-E05F-5547-B025-F59448FBE0EC}"/>
                </a:ext>
              </a:extLst>
            </p:cNvPr>
            <p:cNvSpPr/>
            <p:nvPr/>
          </p:nvSpPr>
          <p:spPr>
            <a:xfrm>
              <a:off x="5199545" y="2629331"/>
              <a:ext cx="128710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5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FunctionDefinition</a:t>
              </a:r>
            </a:p>
            <a:p>
              <a:pPr algn="ctr"/>
              <a:r>
                <a:rPr lang="en-US" altLang="zh-CN" sz="750" b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rectangle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2F54C2A-2D52-524C-AC4B-07B67F9BB412}"/>
                </a:ext>
              </a:extLst>
            </p:cNvPr>
            <p:cNvSpPr/>
            <p:nvPr/>
          </p:nvSpPr>
          <p:spPr>
            <a:xfrm>
              <a:off x="6081427" y="3814169"/>
              <a:ext cx="83398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</a:t>
              </a:r>
            </a:p>
            <a:p>
              <a:pPr algn="ctr"/>
              <a:r>
                <a:rPr lang="en-US" altLang="zh-CN" sz="750" b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CA83599-73C0-2A41-ADE1-3C0D6DE90CAD}"/>
                </a:ext>
              </a:extLst>
            </p:cNvPr>
            <p:cNvSpPr/>
            <p:nvPr/>
          </p:nvSpPr>
          <p:spPr>
            <a:xfrm>
              <a:off x="6905403" y="3804541"/>
              <a:ext cx="83398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5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</a:t>
              </a:r>
            </a:p>
            <a:p>
              <a:pPr algn="ctr"/>
              <a:r>
                <a:rPr lang="en-US" altLang="zh-CN" sz="750" b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1F03FA8-0237-CC4D-8EE6-A2716EF9362F}"/>
                </a:ext>
              </a:extLst>
            </p:cNvPr>
            <p:cNvSpPr/>
            <p:nvPr/>
          </p:nvSpPr>
          <p:spPr>
            <a:xfrm>
              <a:off x="6337539" y="3217499"/>
              <a:ext cx="13683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5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ParameterList</a:t>
              </a:r>
              <a:endParaRPr lang="en-US" altLang="zh-CN" sz="7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750" b="1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ParameterListValue</a:t>
              </a:r>
              <a:endParaRPr lang="en-US" altLang="zh-CN" sz="75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162">
              <a:extLst>
                <a:ext uri="{FF2B5EF4-FFF2-40B4-BE49-F238E27FC236}">
                  <a16:creationId xmlns:a16="http://schemas.microsoft.com/office/drawing/2014/main" id="{0838FB19-C824-BC49-8FE1-5C0BC5C4C114}"/>
                </a:ext>
              </a:extLst>
            </p:cNvPr>
            <p:cNvCxnSpPr/>
            <p:nvPr/>
          </p:nvCxnSpPr>
          <p:spPr>
            <a:xfrm flipV="1">
              <a:off x="6481699" y="3734685"/>
              <a:ext cx="1368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163">
              <a:extLst>
                <a:ext uri="{FF2B5EF4-FFF2-40B4-BE49-F238E27FC236}">
                  <a16:creationId xmlns:a16="http://schemas.microsoft.com/office/drawing/2014/main" id="{E1BA2852-D6B2-C246-82D4-FE9484D847D7}"/>
                </a:ext>
              </a:extLst>
            </p:cNvPr>
            <p:cNvCxnSpPr>
              <a:stCxn id="23" idx="2"/>
              <a:endCxn id="23" idx="2"/>
            </p:cNvCxnSpPr>
            <p:nvPr/>
          </p:nvCxnSpPr>
          <p:spPr>
            <a:xfrm>
              <a:off x="7021701" y="364838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164">
              <a:extLst>
                <a:ext uri="{FF2B5EF4-FFF2-40B4-BE49-F238E27FC236}">
                  <a16:creationId xmlns:a16="http://schemas.microsoft.com/office/drawing/2014/main" id="{6D80542F-3D4A-5F43-A128-323A22E4E1F6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7021699" y="3648385"/>
              <a:ext cx="3" cy="77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165">
              <a:extLst>
                <a:ext uri="{FF2B5EF4-FFF2-40B4-BE49-F238E27FC236}">
                  <a16:creationId xmlns:a16="http://schemas.microsoft.com/office/drawing/2014/main" id="{596CCC5A-EB01-0247-8555-D454DDAFB8B8}"/>
                </a:ext>
              </a:extLst>
            </p:cNvPr>
            <p:cNvCxnSpPr/>
            <p:nvPr/>
          </p:nvCxnSpPr>
          <p:spPr>
            <a:xfrm>
              <a:off x="6481699" y="3734687"/>
              <a:ext cx="0" cy="1163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166">
              <a:extLst>
                <a:ext uri="{FF2B5EF4-FFF2-40B4-BE49-F238E27FC236}">
                  <a16:creationId xmlns:a16="http://schemas.microsoft.com/office/drawing/2014/main" id="{A968F6B5-8206-4F42-AEC0-9243AFFB6496}"/>
                </a:ext>
              </a:extLst>
            </p:cNvPr>
            <p:cNvCxnSpPr/>
            <p:nvPr/>
          </p:nvCxnSpPr>
          <p:spPr>
            <a:xfrm>
              <a:off x="7294226" y="3734687"/>
              <a:ext cx="0" cy="1163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14">
              <a:extLst>
                <a:ext uri="{FF2B5EF4-FFF2-40B4-BE49-F238E27FC236}">
                  <a16:creationId xmlns:a16="http://schemas.microsoft.com/office/drawing/2014/main" id="{A4063B65-A038-B642-BE2F-70373A71D7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0974" y="3099010"/>
              <a:ext cx="3492000" cy="10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7D4B1BB-AA6A-B54D-A5A7-F2A358B8BB27}"/>
                </a:ext>
              </a:extLst>
            </p:cNvPr>
            <p:cNvSpPr/>
            <p:nvPr/>
          </p:nvSpPr>
          <p:spPr>
            <a:xfrm>
              <a:off x="4381960" y="3217499"/>
              <a:ext cx="88101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</a:t>
              </a:r>
            </a:p>
            <a:p>
              <a:pPr algn="ctr"/>
              <a:r>
                <a:rPr lang="en-US" altLang="zh-CN" sz="750" b="1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BlockValue</a:t>
              </a:r>
              <a:endParaRPr lang="en-US" altLang="zh-CN" sz="75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连接符 64">
              <a:extLst>
                <a:ext uri="{FF2B5EF4-FFF2-40B4-BE49-F238E27FC236}">
                  <a16:creationId xmlns:a16="http://schemas.microsoft.com/office/drawing/2014/main" id="{43B4E742-B845-3C42-B97F-C6AB806FB53F}"/>
                </a:ext>
              </a:extLst>
            </p:cNvPr>
            <p:cNvCxnSpPr/>
            <p:nvPr/>
          </p:nvCxnSpPr>
          <p:spPr>
            <a:xfrm>
              <a:off x="4834536" y="3574323"/>
              <a:ext cx="0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5E47110-484D-8C42-960D-11AAD2CC14C1}"/>
                </a:ext>
              </a:extLst>
            </p:cNvPr>
            <p:cNvSpPr/>
            <p:nvPr/>
          </p:nvSpPr>
          <p:spPr>
            <a:xfrm>
              <a:off x="4014717" y="3627575"/>
              <a:ext cx="172739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5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ExpressionStatement</a:t>
              </a:r>
            </a:p>
            <a:p>
              <a:pPr algn="ctr"/>
              <a:r>
                <a:rPr lang="en-US" altLang="zh-CN" sz="750" b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ExpressionStatementValue</a:t>
              </a:r>
            </a:p>
          </p:txBody>
        </p:sp>
        <p:cxnSp>
          <p:nvCxnSpPr>
            <p:cNvPr id="33" name="直接连接符 68">
              <a:extLst>
                <a:ext uri="{FF2B5EF4-FFF2-40B4-BE49-F238E27FC236}">
                  <a16:creationId xmlns:a16="http://schemas.microsoft.com/office/drawing/2014/main" id="{07EF6C9F-5D68-2141-A9F0-4867F441FC83}"/>
                </a:ext>
              </a:extLst>
            </p:cNvPr>
            <p:cNvCxnSpPr/>
            <p:nvPr/>
          </p:nvCxnSpPr>
          <p:spPr>
            <a:xfrm>
              <a:off x="4830974" y="3976566"/>
              <a:ext cx="0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71">
              <a:extLst>
                <a:ext uri="{FF2B5EF4-FFF2-40B4-BE49-F238E27FC236}">
                  <a16:creationId xmlns:a16="http://schemas.microsoft.com/office/drawing/2014/main" id="{786B41F2-5FE9-2A40-9A28-B6BF4FF5944F}"/>
                </a:ext>
              </a:extLst>
            </p:cNvPr>
            <p:cNvCxnSpPr/>
            <p:nvPr/>
          </p:nvCxnSpPr>
          <p:spPr>
            <a:xfrm>
              <a:off x="4834536" y="3098023"/>
              <a:ext cx="0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83">
              <a:extLst>
                <a:ext uri="{FF2B5EF4-FFF2-40B4-BE49-F238E27FC236}">
                  <a16:creationId xmlns:a16="http://schemas.microsoft.com/office/drawing/2014/main" id="{52157FA7-CDEB-784C-B76F-AF04C60A0B61}"/>
                </a:ext>
              </a:extLst>
            </p:cNvPr>
            <p:cNvCxnSpPr/>
            <p:nvPr/>
          </p:nvCxnSpPr>
          <p:spPr>
            <a:xfrm>
              <a:off x="4081336" y="4091422"/>
              <a:ext cx="21105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84">
              <a:extLst>
                <a:ext uri="{FF2B5EF4-FFF2-40B4-BE49-F238E27FC236}">
                  <a16:creationId xmlns:a16="http://schemas.microsoft.com/office/drawing/2014/main" id="{ACD1A14F-ADC1-F042-AC8A-DE0506D28046}"/>
                </a:ext>
              </a:extLst>
            </p:cNvPr>
            <p:cNvCxnSpPr/>
            <p:nvPr/>
          </p:nvCxnSpPr>
          <p:spPr>
            <a:xfrm>
              <a:off x="4081335" y="4083425"/>
              <a:ext cx="1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122">
              <a:extLst>
                <a:ext uri="{FF2B5EF4-FFF2-40B4-BE49-F238E27FC236}">
                  <a16:creationId xmlns:a16="http://schemas.microsoft.com/office/drawing/2014/main" id="{B066C859-FAC1-2245-B0CD-118276D87867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7" y="453753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55DC6BD-E0F9-5040-93D6-57FC7B3966D8}"/>
                </a:ext>
              </a:extLst>
            </p:cNvPr>
            <p:cNvSpPr/>
            <p:nvPr/>
          </p:nvSpPr>
          <p:spPr>
            <a:xfrm>
              <a:off x="5599704" y="4166398"/>
              <a:ext cx="11887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5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BinaryOperation</a:t>
              </a:r>
            </a:p>
            <a:p>
              <a:pPr algn="ctr"/>
              <a:r>
                <a:rPr lang="en-US" altLang="zh-CN" sz="750" b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  <p:cxnSp>
          <p:nvCxnSpPr>
            <p:cNvPr id="39" name="直接连接符 154">
              <a:extLst>
                <a:ext uri="{FF2B5EF4-FFF2-40B4-BE49-F238E27FC236}">
                  <a16:creationId xmlns:a16="http://schemas.microsoft.com/office/drawing/2014/main" id="{548B6605-BFDA-BD4C-ABB3-B3E54E0C6E78}"/>
                </a:ext>
              </a:extLst>
            </p:cNvPr>
            <p:cNvCxnSpPr/>
            <p:nvPr/>
          </p:nvCxnSpPr>
          <p:spPr>
            <a:xfrm>
              <a:off x="6191938" y="4091140"/>
              <a:ext cx="1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176">
              <a:extLst>
                <a:ext uri="{FF2B5EF4-FFF2-40B4-BE49-F238E27FC236}">
                  <a16:creationId xmlns:a16="http://schemas.microsoft.com/office/drawing/2014/main" id="{6EFCFD4B-E4E0-7D47-A66B-841954FADA01}"/>
                </a:ext>
              </a:extLst>
            </p:cNvPr>
            <p:cNvCxnSpPr>
              <a:stCxn id="20" idx="2"/>
              <a:endCxn id="20" idx="2"/>
            </p:cNvCxnSpPr>
            <p:nvPr/>
          </p:nvCxnSpPr>
          <p:spPr>
            <a:xfrm>
              <a:off x="5843099" y="30602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179">
              <a:extLst>
                <a:ext uri="{FF2B5EF4-FFF2-40B4-BE49-F238E27FC236}">
                  <a16:creationId xmlns:a16="http://schemas.microsoft.com/office/drawing/2014/main" id="{080405A8-497C-EB4D-BC3D-BE8601571109}"/>
                </a:ext>
              </a:extLst>
            </p:cNvPr>
            <p:cNvCxnSpPr/>
            <p:nvPr/>
          </p:nvCxnSpPr>
          <p:spPr>
            <a:xfrm>
              <a:off x="5818945" y="2981458"/>
              <a:ext cx="0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182">
              <a:extLst>
                <a:ext uri="{FF2B5EF4-FFF2-40B4-BE49-F238E27FC236}">
                  <a16:creationId xmlns:a16="http://schemas.microsoft.com/office/drawing/2014/main" id="{47E912F8-09CA-EA4F-AECF-F0E8534FB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1700" y="3098023"/>
              <a:ext cx="0" cy="1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193">
              <a:extLst>
                <a:ext uri="{FF2B5EF4-FFF2-40B4-BE49-F238E27FC236}">
                  <a16:creationId xmlns:a16="http://schemas.microsoft.com/office/drawing/2014/main" id="{E99BC0BA-800F-9342-B31C-E7F7F9876C1C}"/>
                </a:ext>
              </a:extLst>
            </p:cNvPr>
            <p:cNvCxnSpPr/>
            <p:nvPr/>
          </p:nvCxnSpPr>
          <p:spPr>
            <a:xfrm>
              <a:off x="7849698" y="3740896"/>
              <a:ext cx="0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BD45D31-0135-1044-BAAC-A228AB155155}"/>
                </a:ext>
              </a:extLst>
            </p:cNvPr>
            <p:cNvSpPr txBox="1"/>
            <p:nvPr/>
          </p:nvSpPr>
          <p:spPr>
            <a:xfrm>
              <a:off x="7705355" y="3772900"/>
              <a:ext cx="41934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3" dirty="0"/>
                <a:t>…</a:t>
              </a:r>
              <a:endParaRPr lang="zh-CN" altLang="en-US" sz="1013" dirty="0"/>
            </a:p>
          </p:txBody>
        </p:sp>
        <p:cxnSp>
          <p:nvCxnSpPr>
            <p:cNvPr id="45" name="直接连接符 202">
              <a:extLst>
                <a:ext uri="{FF2B5EF4-FFF2-40B4-BE49-F238E27FC236}">
                  <a16:creationId xmlns:a16="http://schemas.microsoft.com/office/drawing/2014/main" id="{BE9AE80E-84AF-BC45-BD1D-08E06C2B6228}"/>
                </a:ext>
              </a:extLst>
            </p:cNvPr>
            <p:cNvCxnSpPr/>
            <p:nvPr/>
          </p:nvCxnSpPr>
          <p:spPr>
            <a:xfrm>
              <a:off x="8326651" y="3095351"/>
              <a:ext cx="0" cy="1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E5295F5-7F84-0944-817D-1C7DF53C63A6}"/>
                </a:ext>
              </a:extLst>
            </p:cNvPr>
            <p:cNvSpPr/>
            <p:nvPr/>
          </p:nvSpPr>
          <p:spPr>
            <a:xfrm>
              <a:off x="8152435" y="3181016"/>
              <a:ext cx="419347" cy="330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13" dirty="0"/>
                <a:t>…</a:t>
              </a:r>
              <a:endParaRPr lang="zh-CN" altLang="en-US" sz="1013" dirty="0"/>
            </a:p>
          </p:txBody>
        </p:sp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42FE14B8-1D4E-FA4E-B986-79F60D18B9B5}"/>
                </a:ext>
              </a:extLst>
            </p:cNvPr>
            <p:cNvSpPr/>
            <p:nvPr/>
          </p:nvSpPr>
          <p:spPr>
            <a:xfrm>
              <a:off x="4044692" y="2064227"/>
              <a:ext cx="4421829" cy="2502282"/>
            </a:xfrm>
            <a:prstGeom prst="roundRect">
              <a:avLst>
                <a:gd name="adj" fmla="val 6983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cxnSp>
          <p:nvCxnSpPr>
            <p:cNvPr id="48" name="直接连接符 5">
              <a:extLst>
                <a:ext uri="{FF2B5EF4-FFF2-40B4-BE49-F238E27FC236}">
                  <a16:creationId xmlns:a16="http://schemas.microsoft.com/office/drawing/2014/main" id="{D1E1787D-3AE2-8743-8F73-95BE96651A68}"/>
                </a:ext>
              </a:extLst>
            </p:cNvPr>
            <p:cNvCxnSpPr/>
            <p:nvPr/>
          </p:nvCxnSpPr>
          <p:spPr>
            <a:xfrm>
              <a:off x="5813595" y="2583729"/>
              <a:ext cx="14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13">
              <a:extLst>
                <a:ext uri="{FF2B5EF4-FFF2-40B4-BE49-F238E27FC236}">
                  <a16:creationId xmlns:a16="http://schemas.microsoft.com/office/drawing/2014/main" id="{9024265E-28ED-5641-A98C-C85935D47AA3}"/>
                </a:ext>
              </a:extLst>
            </p:cNvPr>
            <p:cNvCxnSpPr/>
            <p:nvPr/>
          </p:nvCxnSpPr>
          <p:spPr>
            <a:xfrm>
              <a:off x="6560138" y="2482678"/>
              <a:ext cx="0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77">
              <a:extLst>
                <a:ext uri="{FF2B5EF4-FFF2-40B4-BE49-F238E27FC236}">
                  <a16:creationId xmlns:a16="http://schemas.microsoft.com/office/drawing/2014/main" id="{C4CA03B8-D4AE-844B-8F06-45B777C0C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8624" y="2581915"/>
              <a:ext cx="0" cy="10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9D07A73-3926-8141-945A-677B94109109}"/>
                </a:ext>
              </a:extLst>
            </p:cNvPr>
            <p:cNvSpPr/>
            <p:nvPr/>
          </p:nvSpPr>
          <p:spPr>
            <a:xfrm>
              <a:off x="7115012" y="2603530"/>
              <a:ext cx="287224" cy="330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13" dirty="0"/>
                <a:t>…</a:t>
              </a:r>
              <a:endParaRPr lang="zh-CN" altLang="en-US" sz="1013" dirty="0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20931A7E-C61B-1C4D-9AF1-8AD4E2D31FE0}"/>
              </a:ext>
            </a:extLst>
          </p:cNvPr>
          <p:cNvSpPr txBox="1"/>
          <p:nvPr/>
        </p:nvSpPr>
        <p:spPr>
          <a:xfrm>
            <a:off x="-777240" y="4217670"/>
            <a:ext cx="184731" cy="26161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1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078" y="242816"/>
            <a:ext cx="8137922" cy="771524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Code Variants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60000" y="4680000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2920" y="1032779"/>
            <a:ext cx="784098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variants:</a:t>
            </a:r>
          </a:p>
          <a:p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Wingdings" pitchFamily="2" charset="2"/>
              <a:buChar char="l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Replacement (TR):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randomly replace a token from the type sequence with another random type token.</a:t>
            </a:r>
          </a:p>
          <a:p>
            <a:pPr marL="285750" indent="-285750">
              <a:buSzPct val="70000"/>
              <a:buFont typeface="Wingdings" pitchFamily="2" charset="2"/>
              <a:buChar char="l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Wingdings" pitchFamily="2" charset="2"/>
              <a:buChar char="l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Replacement (VR):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replace a token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𝑣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value sequence with another value token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𝑣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𝑗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same type.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Wingdings" pitchFamily="2" charset="2"/>
              <a:buChar char="l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Wingdings" pitchFamily="2" charset="2"/>
              <a:buChar char="l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Insertion (PI):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random &lt;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𝑣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𝑗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pair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insert it into a random position of the sample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2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92" y="1498337"/>
            <a:ext cx="6358416" cy="33364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039" y="82001"/>
            <a:ext cx="8137922" cy="771524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Representation Learning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60000" y="4680000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3D905B-8E4F-BD41-ACEF-DD71DF265853}"/>
              </a:ext>
            </a:extLst>
          </p:cNvPr>
          <p:cNvSpPr txBox="1"/>
          <p:nvPr/>
        </p:nvSpPr>
        <p:spPr>
          <a:xfrm>
            <a:off x="6110099" y="4074373"/>
            <a:ext cx="1641109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02E192-204A-0D49-A545-97C900610429}"/>
              </a:ext>
            </a:extLst>
          </p:cNvPr>
          <p:cNvSpPr txBox="1"/>
          <p:nvPr/>
        </p:nvSpPr>
        <p:spPr>
          <a:xfrm>
            <a:off x="5783580" y="843958"/>
            <a:ext cx="1977390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6A9285-4D44-7443-AC18-3CB27266736E}"/>
              </a:ext>
            </a:extLst>
          </p:cNvPr>
          <p:cNvSpPr txBox="1"/>
          <p:nvPr/>
        </p:nvSpPr>
        <p:spPr>
          <a:xfrm>
            <a:off x="3474752" y="842400"/>
            <a:ext cx="2217387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D7B747-A56B-7848-94EB-9DF9F6D685B9}"/>
              </a:ext>
            </a:extLst>
          </p:cNvPr>
          <p:cNvSpPr txBox="1"/>
          <p:nvPr/>
        </p:nvSpPr>
        <p:spPr>
          <a:xfrm>
            <a:off x="1451643" y="849886"/>
            <a:ext cx="1851628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815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CBC36-7F33-7B49-8CE8-5E5715A1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C104DF-2D1B-3E4E-BF2D-85A77C75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177A1E-1D19-8347-AE04-D6EC650C743D}"/>
              </a:ext>
            </a:extLst>
          </p:cNvPr>
          <p:cNvSpPr txBox="1"/>
          <p:nvPr/>
        </p:nvSpPr>
        <p:spPr>
          <a:xfrm>
            <a:off x="595964" y="1002641"/>
            <a:ext cx="7898130" cy="165282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RQ1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effectively does SRCL perform compared with the state-of-the-art methods?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RQ2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do internal components or techniques contribute to the effectiveness of SRCL?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83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19050">
          <a:solidFill>
            <a:schemeClr val="bg1"/>
          </a:solidFill>
        </a:ln>
      </a:spPr>
      <a:bodyPr wrap="none" rtlCol="0">
        <a:spAutoFit/>
      </a:bodyPr>
      <a:lstStyle>
        <a:defPPr>
          <a:defRPr sz="1100" b="1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1164</TotalTime>
  <Words>1380</Words>
  <Application>Microsoft Macintosh PowerPoint</Application>
  <PresentationFormat>全屏显示(16:9)</PresentationFormat>
  <Paragraphs>184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Arial</vt:lpstr>
      <vt:lpstr>Calibri</vt:lpstr>
      <vt:lpstr>Courier New</vt:lpstr>
      <vt:lpstr>Helvetica Neue</vt:lpstr>
      <vt:lpstr>Times New Roman</vt:lpstr>
      <vt:lpstr>Wingdings</vt:lpstr>
      <vt:lpstr>主题5</vt:lpstr>
      <vt:lpstr>Self-Supervised Learning of Smart Contract Representations</vt:lpstr>
      <vt:lpstr>Learning Smart Contract Representations</vt:lpstr>
      <vt:lpstr>The Low-Resource Challenges</vt:lpstr>
      <vt:lpstr>Self-Supervised Learning</vt:lpstr>
      <vt:lpstr>SRCL – Self-Supervised Learning of Smart Contract Representations</vt:lpstr>
      <vt:lpstr>Step1: Constructing Structural Sequences</vt:lpstr>
      <vt:lpstr>Step2: Generating Code Variants </vt:lpstr>
      <vt:lpstr>Step 3: Representation Learning </vt:lpstr>
      <vt:lpstr>Evaluation</vt:lpstr>
      <vt:lpstr>Experiments</vt:lpstr>
      <vt:lpstr>Overall Performance (RQ1)</vt:lpstr>
      <vt:lpstr>Visualization Analysis</vt:lpstr>
      <vt:lpstr>Ablation Study (RQ2)</vt:lpstr>
      <vt:lpstr>Hyperparameter Robustness (RQ2)</vt:lpstr>
      <vt:lpstr>Thanks for listening!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Xiaodong Gu</cp:lastModifiedBy>
  <cp:revision>692</cp:revision>
  <cp:lastPrinted>2020-09-24T03:13:18Z</cp:lastPrinted>
  <dcterms:created xsi:type="dcterms:W3CDTF">2020-09-24T03:13:18Z</dcterms:created>
  <dcterms:modified xsi:type="dcterms:W3CDTF">2022-05-27T06:33:17Z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2052-1.9.1.2994</vt:lpwstr>
  </property>
</Properties>
</file>