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8" r:id="rId2"/>
    <p:sldId id="319" r:id="rId3"/>
    <p:sldId id="320" r:id="rId4"/>
    <p:sldId id="344" r:id="rId5"/>
    <p:sldId id="321" r:id="rId6"/>
    <p:sldId id="322" r:id="rId7"/>
    <p:sldId id="323" r:id="rId8"/>
    <p:sldId id="345" r:id="rId9"/>
    <p:sldId id="325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9" autoAdjust="0"/>
    <p:restoredTop sz="88121" autoAdjust="0"/>
  </p:normalViewPr>
  <p:slideViewPr>
    <p:cSldViewPr snapToGrid="0">
      <p:cViewPr varScale="1">
        <p:scale>
          <a:sx n="71" d="100"/>
          <a:sy n="71" d="100"/>
        </p:scale>
        <p:origin x="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FB304-5D38-4F27-AFD0-C371A6CFA7FC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1A802-6643-4965-81CA-516DB2BD8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Quality of API sequences such</a:t>
            </a:r>
            <a:r>
              <a:rPr lang="en-US" altLang="zh-CN" baseline="0" dirty="0" smtClean="0"/>
              <a:t> as API  bugs. -&gt; language model learn the probability from large-scale data, so they are just noises. </a:t>
            </a:r>
            <a:r>
              <a:rPr lang="en-US" altLang="zh-CN" baseline="0" dirty="0" err="1" smtClean="0"/>
              <a:t>DeepAPI</a:t>
            </a:r>
            <a:r>
              <a:rPr lang="en-US" altLang="zh-CN" baseline="0" dirty="0" smtClean="0"/>
              <a:t> only produce commonly used API sequences. Second, this is a threat to validity. Our future work will explore  better training data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augment of the loss function will affect the original conditional probabilities? =&gt; It is just a regularization. </a:t>
            </a:r>
          </a:p>
          <a:p>
            <a:pPr marL="228600" indent="-228600">
              <a:buAutoNum type="arabicPeriod"/>
            </a:pPr>
            <a:r>
              <a:rPr lang="en-US" dirty="0" smtClean="0"/>
              <a:t>The</a:t>
            </a:r>
            <a:r>
              <a:rPr lang="en-US" baseline="0" dirty="0" smtClean="0"/>
              <a:t> motivation example “convert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to string” is not convincing as google can distinguish?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How the model distinguish words with different forms? For example, “write an image”-&gt;”writing an image”? An word embedding mechanism to identify similar words..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In real world, developers want API graph, instead of a sequence. =&gt;No need for graph, sequences indicates difference usages, developers can synthesize their own graphical structure of APIs.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04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1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General search engines are not designed for source</a:t>
            </a:r>
            <a:r>
              <a:rPr lang="en-US" altLang="zh-CN" baseline="0" dirty="0" smtClean="0"/>
              <a:t> code and could have many unrelated results such as discussions and programming experience. Besides, developers need to brows many web pages to check the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8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63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27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72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Q: Bi-GRU will affect API sequence? Why reverse API sequences? =&gt; we just use Bi-GRU for the query.</a:t>
            </a:r>
            <a:r>
              <a:rPr lang="en-US" baseline="0" dirty="0" smtClean="0"/>
              <a:t> For API sequence, we use traditional GRU.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1A802-6643-4965-81CA-516DB2BD81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F31E-C873-4728-B659-CFE043DA12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F31E-C873-4728-B659-CFE043DA12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8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F31E-C873-4728-B659-CFE043DA12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F31E-C873-4728-B659-CFE043DA12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F31E-C873-4728-B659-CFE043DA12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F31E-C873-4728-B659-CFE043DA12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F31E-C873-4728-B659-CFE043DA12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5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F31E-C873-4728-B659-CFE043DA12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F31E-C873-4728-B659-CFE043DA12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F31E-C873-4728-B659-CFE043DA12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6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F31E-C873-4728-B659-CFE043DA12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0B07-BDDC-4D04-8605-14FADEF2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F31E-C873-4728-B659-CFE043DA120F}" type="datetimeFigureOut">
              <a:rPr lang="en-US" smtClean="0"/>
              <a:t>11/20/2016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0B07-BDDC-4D04-8605-14FADEF21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48" y="1242682"/>
            <a:ext cx="10515600" cy="3292475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Gill Sans MT" panose="020B0502020104020203" pitchFamily="34" charset="0"/>
              </a:rPr>
              <a:t>Deep API Learning</a:t>
            </a:r>
            <a:endParaRPr lang="en-US" sz="6000" dirty="0">
              <a:latin typeface="Gill Sans MT" panose="020B0502020104020203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538884" y="3934873"/>
            <a:ext cx="4999927" cy="15200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Xiaodong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 GU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 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Sunghun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 Kim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   The Hong Kong University of Science and Technology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618973" y="5283362"/>
            <a:ext cx="5081798" cy="862785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Hongyu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 Zhang  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Dongmei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 Zhang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</a:rPr>
              <a:t>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293024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8"/>
    </mc:Choice>
    <mc:Fallback xmlns="">
      <p:transition spd="slow" advTm="1903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Enhancing RNN Encoder-Decoder Model with API importance</a:t>
            </a:r>
            <a:endParaRPr lang="en-US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Gill Sans MT" panose="020B0502020104020203" pitchFamily="34" charset="0"/>
                  </a:rPr>
                  <a:t>Different </a:t>
                </a:r>
                <a:r>
                  <a:rPr lang="en-US" dirty="0">
                    <a:latin typeface="Gill Sans MT" panose="020B0502020104020203" pitchFamily="34" charset="0"/>
                  </a:rPr>
                  <a:t>APIs </a:t>
                </a:r>
                <a:r>
                  <a:rPr lang="en-US" dirty="0" smtClean="0">
                    <a:latin typeface="Gill Sans MT" panose="020B0502020104020203" pitchFamily="34" charset="0"/>
                  </a:rPr>
                  <a:t>have different </a:t>
                </a:r>
                <a:r>
                  <a:rPr lang="en-US" dirty="0">
                    <a:latin typeface="Gill Sans MT" panose="020B0502020104020203" pitchFamily="34" charset="0"/>
                  </a:rPr>
                  <a:t>importance for a programming </a:t>
                </a:r>
                <a:r>
                  <a:rPr lang="en-US" dirty="0" smtClean="0">
                    <a:latin typeface="Gill Sans MT" panose="020B0502020104020203" pitchFamily="34" charset="0"/>
                  </a:rPr>
                  <a:t>task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      </a:t>
                </a:r>
                <a:r>
                  <a:rPr lang="en-US" sz="2000" dirty="0" err="1" smtClean="0"/>
                  <a:t>F</a:t>
                </a:r>
                <a:r>
                  <a:rPr lang="en-US" altLang="zh-CN" sz="2000" dirty="0" err="1" smtClean="0"/>
                  <a:t>ile.new</a:t>
                </a:r>
                <a:r>
                  <a:rPr lang="en-US" altLang="zh-CN" sz="2000" dirty="0" smtClean="0"/>
                  <a:t>    </a:t>
                </a:r>
                <a:r>
                  <a:rPr lang="en-US" altLang="zh-CN" sz="2000" dirty="0" err="1" smtClean="0"/>
                  <a:t>FileWriter.new</a:t>
                </a:r>
                <a:r>
                  <a:rPr lang="en-US" altLang="zh-CN" sz="2000" dirty="0" smtClean="0"/>
                  <a:t>    Logger.log</a:t>
                </a:r>
                <a:r>
                  <a:rPr lang="en-US" altLang="zh-CN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2000" dirty="0" smtClean="0"/>
                  <a:t>   </a:t>
                </a:r>
                <a:r>
                  <a:rPr lang="en-US" altLang="zh-CN" sz="2000" dirty="0" err="1" smtClean="0"/>
                  <a:t>FileWriter.write</a:t>
                </a:r>
                <a:endParaRPr lang="en-US" altLang="zh-CN" sz="2000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 smtClean="0"/>
              </a:p>
              <a:p>
                <a:r>
                  <a:rPr lang="en-US" dirty="0" smtClean="0">
                    <a:latin typeface="Gill Sans MT" panose="020B0502020104020203" pitchFamily="34" charset="0"/>
                  </a:rPr>
                  <a:t>Weaken the unimportant APIs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IDF-based weighting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𝑖𝑑𝑓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Regularized Cost Function</a:t>
                </a:r>
              </a:p>
              <a:p>
                <a:pPr marL="914400" lvl="2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𝒊𝒅𝒇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 smtClean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4557"/>
              </a:xfrm>
              <a:blipFill rotWithShape="0">
                <a:blip r:embed="rId4"/>
                <a:stretch>
                  <a:fillRect l="-1043" t="-3030" b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2595808" y="2717227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615611" y="2738755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341982" y="2727991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85114" y="3352891"/>
            <a:ext cx="976944" cy="914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9092" y="3268966"/>
            <a:ext cx="976944" cy="1753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4721592" y="3429304"/>
            <a:ext cx="976944" cy="1828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50354" y="3126665"/>
            <a:ext cx="976944" cy="313151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790330" y="3451691"/>
            <a:ext cx="5354710" cy="219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5898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09"/>
    </mc:Choice>
    <mc:Fallback xmlns="">
      <p:transition spd="slow" advTm="532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14" y="30478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System Overview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5" name="Picture 24" descr="C:\Users\Xiaodong\Desktop\FSE-Paper Writing\Latex\figures\architect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717" y="3383298"/>
            <a:ext cx="1534185" cy="148120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 Box 159"/>
          <p:cNvSpPr txBox="1"/>
          <p:nvPr/>
        </p:nvSpPr>
        <p:spPr>
          <a:xfrm>
            <a:off x="1705368" y="2948491"/>
            <a:ext cx="1507859" cy="34909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prstClr val="black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Code </a:t>
            </a:r>
            <a:r>
              <a:rPr lang="en-US" altLang="zh-CN" sz="2000" dirty="0">
                <a:solidFill>
                  <a:prstClr val="black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Corpus</a:t>
            </a:r>
            <a:endParaRPr lang="en-US" sz="2000" dirty="0">
              <a:solidFill>
                <a:prstClr val="black"/>
              </a:solidFill>
              <a:latin typeface="Gill Sans MT" panose="020B05020201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119944" y="3436694"/>
            <a:ext cx="1738407" cy="1380222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  <a:outerShdw blurRad="50800" dist="38100" dir="8100000" algn="tr" rotWithShape="0">
              <a:schemeClr val="tx1"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19" rIns="91440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altLang="zh-CN" sz="2800" dirty="0">
                <a:solidFill>
                  <a:prstClr val="black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RNN Encoder-Decoder</a:t>
            </a:r>
            <a:endParaRPr lang="en-US" sz="2800" dirty="0">
              <a:solidFill>
                <a:prstClr val="black"/>
              </a:solidFill>
              <a:latin typeface="Gill Sans MT" panose="020B05020201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279"/>
          <p:cNvSpPr txBox="1"/>
          <p:nvPr/>
        </p:nvSpPr>
        <p:spPr>
          <a:xfrm>
            <a:off x="9163619" y="1847572"/>
            <a:ext cx="1651056" cy="7226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smtClean="0">
                <a:solidFill>
                  <a:prstClr val="black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API-related </a:t>
            </a:r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 Query</a:t>
            </a:r>
          </a:p>
        </p:txBody>
      </p:sp>
      <p:sp>
        <p:nvSpPr>
          <p:cNvPr id="31" name="Text Box 283"/>
          <p:cNvSpPr txBox="1"/>
          <p:nvPr/>
        </p:nvSpPr>
        <p:spPr>
          <a:xfrm>
            <a:off x="8979780" y="5504650"/>
            <a:ext cx="2018734" cy="8714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Suggested API sequences</a:t>
            </a:r>
          </a:p>
        </p:txBody>
      </p:sp>
      <p:sp>
        <p:nvSpPr>
          <p:cNvPr id="32" name="Text Box 287"/>
          <p:cNvSpPr txBox="1"/>
          <p:nvPr/>
        </p:nvSpPr>
        <p:spPr>
          <a:xfrm>
            <a:off x="3720646" y="2050097"/>
            <a:ext cx="1776215" cy="66864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prstClr val="black"/>
                </a:solidFill>
                <a:latin typeface="Gill Sans MT" panose="020B0502020104020203" pitchFamily="34" charset="0"/>
                <a:cs typeface="Times New Roman" panose="02020603050405020304" pitchFamily="18" charset="0"/>
              </a:rPr>
              <a:t>Natural Language Annotations</a:t>
            </a:r>
            <a:endParaRPr lang="en-US" sz="2000" dirty="0">
              <a:solidFill>
                <a:prstClr val="black"/>
              </a:solidFill>
              <a:latin typeface="Gill Sans MT" panose="020B05020201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25" idx="3"/>
            <a:endCxn id="46" idx="1"/>
          </p:cNvCxnSpPr>
          <p:nvPr/>
        </p:nvCxnSpPr>
        <p:spPr>
          <a:xfrm flipV="1">
            <a:off x="3132902" y="3507102"/>
            <a:ext cx="836277" cy="61679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6" idx="3"/>
            <a:endCxn id="29" idx="1"/>
          </p:cNvCxnSpPr>
          <p:nvPr/>
        </p:nvCxnSpPr>
        <p:spPr>
          <a:xfrm flipV="1">
            <a:off x="7371587" y="4126805"/>
            <a:ext cx="1748357" cy="572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C:\Users\Xiaodong\Desktop\FSE-Paper Writing\Latex\figures\db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177" y="3300647"/>
            <a:ext cx="1527410" cy="166376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Text Box 275"/>
          <p:cNvSpPr txBox="1"/>
          <p:nvPr/>
        </p:nvSpPr>
        <p:spPr>
          <a:xfrm>
            <a:off x="6054191" y="2534642"/>
            <a:ext cx="1272699" cy="69669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Training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Instances</a:t>
            </a:r>
          </a:p>
        </p:txBody>
      </p:sp>
      <p:cxnSp>
        <p:nvCxnSpPr>
          <p:cNvPr id="39" name="Straight Arrow Connector 38"/>
          <p:cNvCxnSpPr>
            <a:stCxn id="46" idx="3"/>
            <a:endCxn id="36" idx="1"/>
          </p:cNvCxnSpPr>
          <p:nvPr/>
        </p:nvCxnSpPr>
        <p:spPr>
          <a:xfrm>
            <a:off x="5220036" y="3507102"/>
            <a:ext cx="624141" cy="62542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287"/>
          <p:cNvSpPr txBox="1"/>
          <p:nvPr/>
        </p:nvSpPr>
        <p:spPr>
          <a:xfrm>
            <a:off x="3813308" y="5471190"/>
            <a:ext cx="1501402" cy="66800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19" rIns="91440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Gill Sans MT" panose="020B05020201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API sequences</a:t>
            </a:r>
          </a:p>
        </p:txBody>
      </p:sp>
      <p:cxnSp>
        <p:nvCxnSpPr>
          <p:cNvPr id="43" name="Straight Arrow Connector 42"/>
          <p:cNvCxnSpPr>
            <a:stCxn id="25" idx="3"/>
            <a:endCxn id="47" idx="1"/>
          </p:cNvCxnSpPr>
          <p:nvPr/>
        </p:nvCxnSpPr>
        <p:spPr>
          <a:xfrm>
            <a:off x="3132902" y="4123900"/>
            <a:ext cx="867934" cy="71110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7" idx="3"/>
            <a:endCxn id="36" idx="1"/>
          </p:cNvCxnSpPr>
          <p:nvPr/>
        </p:nvCxnSpPr>
        <p:spPr>
          <a:xfrm flipV="1">
            <a:off x="5097505" y="4132529"/>
            <a:ext cx="746672" cy="702471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381537" y="3691433"/>
            <a:ext cx="130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</a:rPr>
              <a:t>Training</a:t>
            </a:r>
          </a:p>
        </p:txBody>
      </p:sp>
      <p:pic>
        <p:nvPicPr>
          <p:cNvPr id="46" name="Picture 2" descr="http://www.policy.unimelb.edu.au/assets/images/docu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79" y="2881673"/>
            <a:ext cx="1250857" cy="125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https://cdn3.iconfinder.com/data/icons/medical-19/300/20-12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836" y="4286665"/>
            <a:ext cx="1096669" cy="10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1285080" y="1880811"/>
            <a:ext cx="7277534" cy="451227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399721" y="1910518"/>
            <a:ext cx="200784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Gill Sans MT" panose="020B0502020104020203" pitchFamily="34" charset="0"/>
              </a:rPr>
              <a:t>Offline</a:t>
            </a:r>
            <a:r>
              <a:rPr lang="en-US" altLang="zh-CN" sz="2000" dirty="0">
                <a:solidFill>
                  <a:prstClr val="black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Gill Sans MT" panose="020B0502020104020203" pitchFamily="34" charset="0"/>
              </a:rPr>
              <a:t>T</a:t>
            </a:r>
            <a:r>
              <a:rPr lang="en-US" altLang="zh-CN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raining</a:t>
            </a:r>
            <a:endParaRPr lang="en-US" sz="20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50" name="Straight Arrow Connector 49"/>
          <p:cNvCxnSpPr>
            <a:stCxn id="30" idx="2"/>
            <a:endCxn id="29" idx="0"/>
          </p:cNvCxnSpPr>
          <p:nvPr/>
        </p:nvCxnSpPr>
        <p:spPr>
          <a:xfrm>
            <a:off x="9989147" y="2570227"/>
            <a:ext cx="1" cy="86646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2"/>
            <a:endCxn id="31" idx="0"/>
          </p:cNvCxnSpPr>
          <p:nvPr/>
        </p:nvCxnSpPr>
        <p:spPr>
          <a:xfrm flipH="1">
            <a:off x="9989147" y="4816916"/>
            <a:ext cx="1" cy="68773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0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52"/>
    </mc:Choice>
    <mc:Fallback xmlns="">
      <p:transition spd="slow" advTm="4145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Step1 </a:t>
            </a:r>
            <a:r>
              <a:rPr lang="en-US" dirty="0" smtClean="0">
                <a:latin typeface="Gill Sans MT" panose="020B0502020104020203" pitchFamily="34" charset="0"/>
              </a:rPr>
              <a:t>– Preparing </a:t>
            </a:r>
            <a:r>
              <a:rPr lang="en-US" dirty="0">
                <a:latin typeface="Gill Sans MT" panose="020B0502020104020203" pitchFamily="34" charset="0"/>
              </a:rPr>
              <a:t>a Parallel Corpus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52395" y="1982525"/>
                <a:ext cx="9795353" cy="17661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InputStream.read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OutputStream.write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                # copy a file from an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inputstream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to an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outputstream</a:t>
                </a:r>
                <a:endParaRPr lang="en-US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Gill Sans MT" panose="020B0502020104020203" pitchFamily="34" charset="0"/>
                </a:endParaRP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URL.new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URL.openConnection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                # open a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url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</a:t>
                </a: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File.new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File.exists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		                # test file exists</a:t>
                </a: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File.renameTo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File.delete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	                # rename a file</a:t>
                </a:r>
              </a:p>
              <a:p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StringBuffer.new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  </a:t>
                </a:r>
                <a:r>
                  <a:rPr lang="en-US" dirty="0" err="1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StreanBuffer.reverse</a:t>
                </a:r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                # reverse a string</a:t>
                </a:r>
              </a:p>
              <a:p>
                <a:r>
                  <a:rPr 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Gill Sans MT" panose="020B0502020104020203" pitchFamily="34" charset="0"/>
                  </a:rPr>
                  <a:t>			                #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95" y="1982525"/>
                <a:ext cx="9795353" cy="1766170"/>
              </a:xfrm>
              <a:prstGeom prst="rect">
                <a:avLst/>
              </a:prstGeom>
              <a:blipFill rotWithShape="0">
                <a:blip r:embed="rId3"/>
                <a:stretch>
                  <a:fillRect l="-435" t="-685" r="-435" b="-4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/>
          <p:cNvSpPr/>
          <p:nvPr/>
        </p:nvSpPr>
        <p:spPr>
          <a:xfrm rot="5400000">
            <a:off x="3119880" y="2044582"/>
            <a:ext cx="375453" cy="4034856"/>
          </a:xfrm>
          <a:prstGeom prst="rightBrace">
            <a:avLst>
              <a:gd name="adj1" fmla="val 58376"/>
              <a:gd name="adj2" fmla="val 4970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8223500" y="1700855"/>
            <a:ext cx="375455" cy="4722312"/>
          </a:xfrm>
          <a:prstGeom prst="rightBrace">
            <a:avLst>
              <a:gd name="adj1" fmla="val 68385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0362" y="4412572"/>
            <a:ext cx="195406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API Sequences (Java)</a:t>
            </a:r>
            <a:endParaRPr lang="en-US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3611" y="4412572"/>
            <a:ext cx="21168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Annotations(English)</a:t>
            </a:r>
            <a:endParaRPr lang="en-US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65655" y="1550399"/>
            <a:ext cx="428390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  <a:latin typeface="Gill Sans MT" panose="020B0502020104020203" pitchFamily="34" charset="0"/>
              </a:rPr>
              <a:t>&lt;API Sequence, Annotation&gt; pairs</a:t>
            </a:r>
            <a:endParaRPr lang="en-US" sz="24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152394" y="5020087"/>
            <a:ext cx="10592301" cy="1214459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Gill Sans MT" panose="020B0502020104020203" pitchFamily="34" charset="0"/>
              </a:rPr>
              <a:t>Collect 442,928 Java projects from Git</a:t>
            </a:r>
            <a:r>
              <a:rPr lang="en-US" altLang="zh-CN" sz="2000" dirty="0" smtClean="0">
                <a:latin typeface="Gill Sans MT" panose="020B0502020104020203" pitchFamily="34" charset="0"/>
              </a:rPr>
              <a:t>H</a:t>
            </a:r>
            <a:r>
              <a:rPr lang="en-US" sz="2000" dirty="0" smtClean="0">
                <a:latin typeface="Gill Sans MT" panose="020B0502020104020203" pitchFamily="34" charset="0"/>
              </a:rPr>
              <a:t>ub (2008-2014)</a:t>
            </a:r>
          </a:p>
          <a:p>
            <a:r>
              <a:rPr lang="en-US" sz="2000" dirty="0" smtClean="0">
                <a:latin typeface="Gill Sans MT" panose="020B0502020104020203" pitchFamily="34" charset="0"/>
              </a:rPr>
              <a:t>Parse source files into ASTs using Eclipse JDT</a:t>
            </a:r>
          </a:p>
          <a:p>
            <a:r>
              <a:rPr lang="en-US" sz="2000" dirty="0" smtClean="0">
                <a:latin typeface="Gill Sans MT" panose="020B0502020104020203" pitchFamily="34" charset="0"/>
              </a:rPr>
              <a:t>Extract an API sequence and an annotation for each method body (when Javadoc comment exists)</a:t>
            </a:r>
            <a:endParaRPr lang="en-US" sz="2000" dirty="0">
              <a:latin typeface="Gill Sans MT" panose="020B05020201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13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72"/>
    </mc:Choice>
    <mc:Fallback xmlns="">
      <p:transition spd="slow" advTm="40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374" y="9606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Extracting API Usage Sequences</a:t>
            </a:r>
          </a:p>
        </p:txBody>
      </p:sp>
      <p:sp>
        <p:nvSpPr>
          <p:cNvPr id="123" name="Content Placeholder 2"/>
          <p:cNvSpPr>
            <a:spLocks noGrp="1"/>
          </p:cNvSpPr>
          <p:nvPr>
            <p:ph idx="1"/>
          </p:nvPr>
        </p:nvSpPr>
        <p:spPr>
          <a:xfrm>
            <a:off x="896024" y="1616539"/>
            <a:ext cx="5503158" cy="44831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Post-order traverse on </a:t>
            </a:r>
            <a:r>
              <a:rPr lang="en-US" altLang="zh-CN" dirty="0" smtClean="0">
                <a:latin typeface="Gill Sans MT" panose="020B0502020104020203" pitchFamily="34" charset="0"/>
              </a:rPr>
              <a:t>each</a:t>
            </a:r>
            <a:r>
              <a:rPr lang="en-US" dirty="0" smtClean="0">
                <a:latin typeface="Gill Sans MT" panose="020B0502020104020203" pitchFamily="34" charset="0"/>
              </a:rPr>
              <a:t> AST tree: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Constructor invocation: </a:t>
            </a:r>
          </a:p>
          <a:p>
            <a:pPr marL="914400" lvl="2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 new C() =&gt; </a:t>
            </a:r>
            <a:r>
              <a:rPr lang="en-US" dirty="0" err="1" smtClean="0">
                <a:latin typeface="Gill Sans MT" panose="020B0502020104020203" pitchFamily="34" charset="0"/>
              </a:rPr>
              <a:t>C.new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Method call:</a:t>
            </a:r>
          </a:p>
          <a:p>
            <a:pPr marL="914400" lvl="2" indent="0">
              <a:buNone/>
            </a:pPr>
            <a:r>
              <a:rPr lang="en-US" dirty="0" err="1" smtClean="0">
                <a:latin typeface="Gill Sans MT" panose="020B0502020104020203" pitchFamily="34" charset="0"/>
              </a:rPr>
              <a:t>o.m</a:t>
            </a:r>
            <a:r>
              <a:rPr lang="en-US" dirty="0" smtClean="0">
                <a:latin typeface="Gill Sans MT" panose="020B0502020104020203" pitchFamily="34" charset="0"/>
              </a:rPr>
              <a:t>() =&gt; </a:t>
            </a:r>
            <a:r>
              <a:rPr lang="en-US" dirty="0" err="1" smtClean="0">
                <a:latin typeface="Gill Sans MT" panose="020B0502020104020203" pitchFamily="34" charset="0"/>
              </a:rPr>
              <a:t>C.m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Parameters:</a:t>
            </a:r>
          </a:p>
          <a:p>
            <a:pPr marL="914400" lvl="2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o</a:t>
            </a:r>
            <a:r>
              <a:rPr lang="en-US" baseline="-25000" dirty="0" smtClean="0">
                <a:latin typeface="Gill Sans MT" panose="020B0502020104020203" pitchFamily="34" charset="0"/>
              </a:rPr>
              <a:t>1</a:t>
            </a:r>
            <a:r>
              <a:rPr lang="en-US" dirty="0" smtClean="0">
                <a:latin typeface="Gill Sans MT" panose="020B0502020104020203" pitchFamily="34" charset="0"/>
              </a:rPr>
              <a:t>.m</a:t>
            </a:r>
            <a:r>
              <a:rPr lang="en-US" sz="2100" baseline="-25000" dirty="0">
                <a:latin typeface="Gill Sans MT" panose="020B0502020104020203" pitchFamily="34" charset="0"/>
              </a:rPr>
              <a:t>1</a:t>
            </a:r>
            <a:r>
              <a:rPr lang="en-US" dirty="0" smtClean="0">
                <a:latin typeface="Gill Sans MT" panose="020B0502020104020203" pitchFamily="34" charset="0"/>
              </a:rPr>
              <a:t>(o</a:t>
            </a:r>
            <a:r>
              <a:rPr lang="en-US" sz="2100" baseline="-25000" dirty="0">
                <a:latin typeface="Gill Sans MT" panose="020B0502020104020203" pitchFamily="34" charset="0"/>
              </a:rPr>
              <a:t>2</a:t>
            </a:r>
            <a:r>
              <a:rPr lang="en-US" dirty="0" smtClean="0">
                <a:latin typeface="Gill Sans MT" panose="020B0502020104020203" pitchFamily="34" charset="0"/>
              </a:rPr>
              <a:t>.m</a:t>
            </a:r>
            <a:r>
              <a:rPr lang="en-US" sz="2100" baseline="-25000" dirty="0">
                <a:latin typeface="Gill Sans MT" panose="020B0502020104020203" pitchFamily="34" charset="0"/>
              </a:rPr>
              <a:t>2</a:t>
            </a:r>
            <a:r>
              <a:rPr lang="en-US" dirty="0" smtClean="0">
                <a:latin typeface="Gill Sans MT" panose="020B0502020104020203" pitchFamily="34" charset="0"/>
              </a:rPr>
              <a:t>(),o</a:t>
            </a:r>
            <a:r>
              <a:rPr lang="en-US" sz="2100" baseline="-25000" dirty="0">
                <a:latin typeface="Gill Sans MT" panose="020B0502020104020203" pitchFamily="34" charset="0"/>
              </a:rPr>
              <a:t>3</a:t>
            </a:r>
            <a:r>
              <a:rPr lang="en-US" dirty="0" smtClean="0">
                <a:latin typeface="Gill Sans MT" panose="020B0502020104020203" pitchFamily="34" charset="0"/>
              </a:rPr>
              <a:t>.m</a:t>
            </a:r>
            <a:r>
              <a:rPr lang="en-US" sz="2100" baseline="-25000" dirty="0">
                <a:latin typeface="Gill Sans MT" panose="020B0502020104020203" pitchFamily="34" charset="0"/>
              </a:rPr>
              <a:t>3</a:t>
            </a:r>
            <a:r>
              <a:rPr lang="en-US" dirty="0" smtClean="0">
                <a:latin typeface="Gill Sans MT" panose="020B0502020104020203" pitchFamily="34" charset="0"/>
              </a:rPr>
              <a:t>())=&gt; C</a:t>
            </a:r>
            <a:r>
              <a:rPr lang="en-US" sz="2100" baseline="-25000" dirty="0">
                <a:latin typeface="Gill Sans MT" panose="020B0502020104020203" pitchFamily="34" charset="0"/>
              </a:rPr>
              <a:t>2</a:t>
            </a:r>
            <a:r>
              <a:rPr lang="en-US" dirty="0" smtClean="0">
                <a:latin typeface="Gill Sans MT" panose="020B0502020104020203" pitchFamily="34" charset="0"/>
              </a:rPr>
              <a:t>.m</a:t>
            </a:r>
            <a:r>
              <a:rPr lang="en-US" sz="2100" baseline="-25000" dirty="0">
                <a:latin typeface="Gill Sans MT" panose="020B0502020104020203" pitchFamily="34" charset="0"/>
              </a:rPr>
              <a:t>2</a:t>
            </a:r>
            <a:r>
              <a:rPr lang="en-US" dirty="0" smtClean="0">
                <a:latin typeface="Gill Sans MT" panose="020B0502020104020203" pitchFamily="34" charset="0"/>
              </a:rPr>
              <a:t>-C</a:t>
            </a:r>
            <a:r>
              <a:rPr lang="en-US" sz="2100" baseline="-25000" dirty="0">
                <a:latin typeface="Gill Sans MT" panose="020B0502020104020203" pitchFamily="34" charset="0"/>
              </a:rPr>
              <a:t>3</a:t>
            </a:r>
            <a:r>
              <a:rPr lang="en-US" dirty="0" smtClean="0">
                <a:latin typeface="Gill Sans MT" panose="020B0502020104020203" pitchFamily="34" charset="0"/>
              </a:rPr>
              <a:t>.m</a:t>
            </a:r>
            <a:r>
              <a:rPr lang="en-US" sz="2100" baseline="-25000" dirty="0">
                <a:latin typeface="Gill Sans MT" panose="020B0502020104020203" pitchFamily="34" charset="0"/>
              </a:rPr>
              <a:t>3</a:t>
            </a:r>
            <a:r>
              <a:rPr lang="en-US" dirty="0" smtClean="0">
                <a:latin typeface="Gill Sans MT" panose="020B0502020104020203" pitchFamily="34" charset="0"/>
              </a:rPr>
              <a:t>-C</a:t>
            </a:r>
            <a:r>
              <a:rPr lang="en-US" sz="2100" baseline="-25000" dirty="0">
                <a:latin typeface="Gill Sans MT" panose="020B0502020104020203" pitchFamily="34" charset="0"/>
              </a:rPr>
              <a:t>1</a:t>
            </a:r>
            <a:r>
              <a:rPr lang="en-US" dirty="0" smtClean="0">
                <a:latin typeface="Gill Sans MT" panose="020B0502020104020203" pitchFamily="34" charset="0"/>
              </a:rPr>
              <a:t>.m</a:t>
            </a:r>
            <a:r>
              <a:rPr lang="en-US" sz="2100" baseline="-25000" dirty="0">
                <a:latin typeface="Gill Sans MT" panose="020B0502020104020203" pitchFamily="34" charset="0"/>
              </a:rPr>
              <a:t>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A sequence of statements:</a:t>
            </a:r>
          </a:p>
          <a:p>
            <a:pPr marL="914400" lvl="2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stmt</a:t>
            </a:r>
            <a:r>
              <a:rPr lang="en-US" sz="2100" baseline="-25000" dirty="0" smtClean="0">
                <a:latin typeface="Gill Sans MT" panose="020B0502020104020203" pitchFamily="34" charset="0"/>
              </a:rPr>
              <a:t>1</a:t>
            </a:r>
            <a:r>
              <a:rPr lang="en-US" dirty="0" smtClean="0">
                <a:latin typeface="Gill Sans MT" panose="020B0502020104020203" pitchFamily="34" charset="0"/>
              </a:rPr>
              <a:t>;stmt</a:t>
            </a:r>
            <a:r>
              <a:rPr lang="en-US" sz="2100" baseline="-25000" dirty="0" smtClean="0">
                <a:latin typeface="Gill Sans MT" panose="020B0502020104020203" pitchFamily="34" charset="0"/>
              </a:rPr>
              <a:t>2</a:t>
            </a:r>
            <a:r>
              <a:rPr lang="en-US" dirty="0" smtClean="0">
                <a:latin typeface="Gill Sans MT" panose="020B0502020104020203" pitchFamily="34" charset="0"/>
              </a:rPr>
              <a:t>;,,,stmt</a:t>
            </a:r>
            <a:r>
              <a:rPr lang="en-US" sz="2100" baseline="-25000" dirty="0" smtClean="0">
                <a:latin typeface="Gill Sans MT" panose="020B0502020104020203" pitchFamily="34" charset="0"/>
              </a:rPr>
              <a:t>t</a:t>
            </a:r>
            <a:r>
              <a:rPr lang="en-US" dirty="0" smtClean="0">
                <a:latin typeface="Gill Sans MT" panose="020B0502020104020203" pitchFamily="34" charset="0"/>
              </a:rPr>
              <a:t>;=&gt;s</a:t>
            </a:r>
            <a:r>
              <a:rPr lang="en-US" sz="2100" baseline="-25000" dirty="0" smtClean="0">
                <a:latin typeface="Gill Sans MT" panose="020B0502020104020203" pitchFamily="34" charset="0"/>
              </a:rPr>
              <a:t>1</a:t>
            </a:r>
            <a:r>
              <a:rPr lang="en-US" dirty="0" smtClean="0">
                <a:latin typeface="Gill Sans MT" panose="020B0502020104020203" pitchFamily="34" charset="0"/>
              </a:rPr>
              <a:t>-s</a:t>
            </a:r>
            <a:r>
              <a:rPr lang="en-US" sz="2100" baseline="-25000" dirty="0" smtClean="0">
                <a:latin typeface="Gill Sans MT" panose="020B0502020104020203" pitchFamily="34" charset="0"/>
              </a:rPr>
              <a:t>2</a:t>
            </a:r>
            <a:r>
              <a:rPr lang="en-US" dirty="0" smtClean="0">
                <a:latin typeface="Gill Sans MT" panose="020B0502020104020203" pitchFamily="34" charset="0"/>
              </a:rPr>
              <a:t>-…-</a:t>
            </a:r>
            <a:r>
              <a:rPr lang="en-US" dirty="0" err="1" smtClean="0">
                <a:latin typeface="Gill Sans MT" panose="020B0502020104020203" pitchFamily="34" charset="0"/>
              </a:rPr>
              <a:t>s</a:t>
            </a:r>
            <a:r>
              <a:rPr lang="en-US" sz="2100" baseline="-25000" dirty="0" err="1" smtClean="0">
                <a:latin typeface="Gill Sans MT" panose="020B0502020104020203" pitchFamily="34" charset="0"/>
              </a:rPr>
              <a:t>t</a:t>
            </a:r>
            <a:endParaRPr lang="en-US" sz="2100" baseline="-25000" dirty="0" smtClean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Conditional statement:</a:t>
            </a:r>
          </a:p>
          <a:p>
            <a:pPr marL="457200" lvl="1" indent="0">
              <a:buNone/>
            </a:pPr>
            <a:r>
              <a:rPr lang="en-US" sz="1900" dirty="0">
                <a:latin typeface="Gill Sans MT" panose="020B0502020104020203" pitchFamily="34" charset="0"/>
              </a:rPr>
              <a:t> </a:t>
            </a:r>
            <a:r>
              <a:rPr lang="en-US" sz="1900" dirty="0" smtClean="0">
                <a:latin typeface="Gill Sans MT" panose="020B0502020104020203" pitchFamily="34" charset="0"/>
              </a:rPr>
              <a:t>       if(stmt</a:t>
            </a:r>
            <a:r>
              <a:rPr lang="en-US" sz="1900" baseline="-25000" dirty="0" smtClean="0">
                <a:latin typeface="Gill Sans MT" panose="020B0502020104020203" pitchFamily="34" charset="0"/>
              </a:rPr>
              <a:t>1</a:t>
            </a:r>
            <a:r>
              <a:rPr lang="en-US" sz="1900" dirty="0" smtClean="0">
                <a:latin typeface="Gill Sans MT" panose="020B0502020104020203" pitchFamily="34" charset="0"/>
              </a:rPr>
              <a:t>){stmt</a:t>
            </a:r>
            <a:r>
              <a:rPr lang="en-US" sz="1900" baseline="-25000" dirty="0">
                <a:latin typeface="Gill Sans MT" panose="020B0502020104020203" pitchFamily="34" charset="0"/>
              </a:rPr>
              <a:t>2</a:t>
            </a:r>
            <a:r>
              <a:rPr lang="en-US" sz="1900" dirty="0" smtClean="0">
                <a:latin typeface="Gill Sans MT" panose="020B0502020104020203" pitchFamily="34" charset="0"/>
              </a:rPr>
              <a:t>;} else{stmt</a:t>
            </a:r>
            <a:r>
              <a:rPr lang="en-US" sz="1900" baseline="-25000" dirty="0" smtClean="0">
                <a:latin typeface="Gill Sans MT" panose="020B0502020104020203" pitchFamily="34" charset="0"/>
              </a:rPr>
              <a:t>3</a:t>
            </a:r>
            <a:r>
              <a:rPr lang="en-US" sz="1900" dirty="0" smtClean="0">
                <a:latin typeface="Gill Sans MT" panose="020B0502020104020203" pitchFamily="34" charset="0"/>
              </a:rPr>
              <a:t>;} =&gt;s</a:t>
            </a:r>
            <a:r>
              <a:rPr lang="en-US" sz="1900" baseline="-25000" dirty="0">
                <a:latin typeface="Gill Sans MT" panose="020B0502020104020203" pitchFamily="34" charset="0"/>
              </a:rPr>
              <a:t>1</a:t>
            </a:r>
            <a:r>
              <a:rPr lang="en-US" sz="1900" dirty="0" smtClean="0">
                <a:latin typeface="Gill Sans MT" panose="020B0502020104020203" pitchFamily="34" charset="0"/>
              </a:rPr>
              <a:t>-s</a:t>
            </a:r>
            <a:r>
              <a:rPr lang="en-US" sz="1900" baseline="-25000" dirty="0">
                <a:latin typeface="Gill Sans MT" panose="020B0502020104020203" pitchFamily="34" charset="0"/>
              </a:rPr>
              <a:t>2</a:t>
            </a:r>
            <a:r>
              <a:rPr lang="en-US" sz="1900" dirty="0" smtClean="0">
                <a:latin typeface="Gill Sans MT" panose="020B0502020104020203" pitchFamily="34" charset="0"/>
              </a:rPr>
              <a:t>-s</a:t>
            </a:r>
            <a:r>
              <a:rPr lang="en-US" sz="1900" baseline="-25000" dirty="0">
                <a:latin typeface="Gill Sans MT" panose="020B0502020104020203" pitchFamily="34" charset="0"/>
              </a:rPr>
              <a:t>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Loop statements:</a:t>
            </a:r>
          </a:p>
          <a:p>
            <a:pPr marL="457200" lvl="1" indent="0">
              <a:buNone/>
            </a:pPr>
            <a:r>
              <a:rPr lang="en-US" dirty="0">
                <a:latin typeface="Gill Sans MT" panose="020B0502020104020203" pitchFamily="34" charset="0"/>
              </a:rPr>
              <a:t>	</a:t>
            </a:r>
            <a:r>
              <a:rPr lang="en-US" sz="1900" dirty="0" smtClean="0">
                <a:latin typeface="Gill Sans MT" panose="020B0502020104020203" pitchFamily="34" charset="0"/>
              </a:rPr>
              <a:t>while(stmt</a:t>
            </a:r>
            <a:r>
              <a:rPr lang="en-US" sz="1900" baseline="-25000" dirty="0" smtClean="0">
                <a:latin typeface="Gill Sans MT" panose="020B0502020104020203" pitchFamily="34" charset="0"/>
              </a:rPr>
              <a:t>1</a:t>
            </a:r>
            <a:r>
              <a:rPr lang="en-US" sz="1900" dirty="0" smtClean="0">
                <a:latin typeface="Gill Sans MT" panose="020B0502020104020203" pitchFamily="34" charset="0"/>
              </a:rPr>
              <a:t>){stmt</a:t>
            </a:r>
            <a:r>
              <a:rPr lang="en-US" sz="1900" baseline="-25000" dirty="0">
                <a:latin typeface="Gill Sans MT" panose="020B0502020104020203" pitchFamily="34" charset="0"/>
              </a:rPr>
              <a:t>2</a:t>
            </a:r>
            <a:r>
              <a:rPr lang="en-US" sz="1900" dirty="0" smtClean="0">
                <a:latin typeface="Gill Sans MT" panose="020B0502020104020203" pitchFamily="34" charset="0"/>
              </a:rPr>
              <a:t>;}=&gt;s</a:t>
            </a:r>
            <a:r>
              <a:rPr lang="en-US" sz="1900" baseline="-25000" dirty="0" smtClean="0">
                <a:latin typeface="Gill Sans MT" panose="020B0502020104020203" pitchFamily="34" charset="0"/>
              </a:rPr>
              <a:t>1</a:t>
            </a:r>
            <a:r>
              <a:rPr lang="en-US" sz="1900" dirty="0" smtClean="0">
                <a:latin typeface="Gill Sans MT" panose="020B0502020104020203" pitchFamily="34" charset="0"/>
              </a:rPr>
              <a:t>-s</a:t>
            </a:r>
            <a:r>
              <a:rPr lang="en-US" sz="1900" baseline="-25000" dirty="0" smtClean="0">
                <a:latin typeface="Gill Sans MT" panose="020B0502020104020203" pitchFamily="34" charset="0"/>
              </a:rPr>
              <a:t>2</a:t>
            </a:r>
            <a:endParaRPr lang="en-US" sz="1900" baseline="-25000" dirty="0">
              <a:latin typeface="Gill Sans MT" panose="020B05020201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583823" y="1587432"/>
            <a:ext cx="5160798" cy="13696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1   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2  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reader = </a:t>
            </a:r>
            <a:r>
              <a:rPr lang="en-US" sz="14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BufferedReader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(…);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4   </a:t>
            </a:r>
            <a:r>
              <a:rPr lang="en-US" sz="1400" b="1" dirty="0">
                <a:solidFill>
                  <a:srgbClr val="333333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((line=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reader.readLine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())!=null)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5   </a:t>
            </a:r>
            <a:r>
              <a:rPr 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6   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reader.close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151045" y="2842371"/>
            <a:ext cx="851770" cy="350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Body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7986156" y="3476412"/>
            <a:ext cx="939452" cy="381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Statement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9783333" y="3476647"/>
            <a:ext cx="876823" cy="38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While Statement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272130" y="4126184"/>
            <a:ext cx="973899" cy="354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Variable Declaration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8377551" y="4127410"/>
            <a:ext cx="1002082" cy="354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Constructor Invocation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533080" y="4135593"/>
            <a:ext cx="926928" cy="354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Method Invocation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10585226" y="4126183"/>
            <a:ext cx="951980" cy="354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Block Statement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33" name="Straight Arrow Connector 132"/>
          <p:cNvCxnSpPr>
            <a:stCxn id="126" idx="2"/>
            <a:endCxn id="127" idx="0"/>
          </p:cNvCxnSpPr>
          <p:nvPr/>
        </p:nvCxnSpPr>
        <p:spPr>
          <a:xfrm flipH="1">
            <a:off x="8455882" y="3193099"/>
            <a:ext cx="1121048" cy="283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6" idx="2"/>
            <a:endCxn id="128" idx="0"/>
          </p:cNvCxnSpPr>
          <p:nvPr/>
        </p:nvCxnSpPr>
        <p:spPr>
          <a:xfrm>
            <a:off x="9576930" y="3193099"/>
            <a:ext cx="644815" cy="283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8" idx="2"/>
            <a:endCxn id="131" idx="0"/>
          </p:cNvCxnSpPr>
          <p:nvPr/>
        </p:nvCxnSpPr>
        <p:spPr>
          <a:xfrm flipH="1">
            <a:off x="9996544" y="3859892"/>
            <a:ext cx="225201" cy="275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8" idx="2"/>
            <a:endCxn id="132" idx="0"/>
          </p:cNvCxnSpPr>
          <p:nvPr/>
        </p:nvCxnSpPr>
        <p:spPr>
          <a:xfrm>
            <a:off x="10221745" y="3859892"/>
            <a:ext cx="839471" cy="266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7" idx="2"/>
            <a:endCxn id="129" idx="0"/>
          </p:cNvCxnSpPr>
          <p:nvPr/>
        </p:nvCxnSpPr>
        <p:spPr>
          <a:xfrm flipH="1">
            <a:off x="7759080" y="3858112"/>
            <a:ext cx="696802" cy="26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7" idx="2"/>
            <a:endCxn id="130" idx="0"/>
          </p:cNvCxnSpPr>
          <p:nvPr/>
        </p:nvCxnSpPr>
        <p:spPr>
          <a:xfrm>
            <a:off x="8455882" y="3858112"/>
            <a:ext cx="422710" cy="269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7146784" y="4790346"/>
            <a:ext cx="663965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Type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8095757" y="4788990"/>
            <a:ext cx="720250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Variable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41" name="Straight Arrow Connector 140"/>
          <p:cNvCxnSpPr>
            <a:stCxn id="129" idx="2"/>
            <a:endCxn id="139" idx="0"/>
          </p:cNvCxnSpPr>
          <p:nvPr/>
        </p:nvCxnSpPr>
        <p:spPr>
          <a:xfrm flipH="1">
            <a:off x="7478767" y="4480515"/>
            <a:ext cx="280313" cy="309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9" idx="2"/>
            <a:endCxn id="140" idx="0"/>
          </p:cNvCxnSpPr>
          <p:nvPr/>
        </p:nvCxnSpPr>
        <p:spPr>
          <a:xfrm>
            <a:off x="7759080" y="4480515"/>
            <a:ext cx="696802" cy="308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6877474" y="5356784"/>
            <a:ext cx="1202584" cy="283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err="1" smtClean="0">
                <a:solidFill>
                  <a:prstClr val="black"/>
                </a:solidFill>
              </a:rPr>
              <a:t>BufferedReader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123900" y="5356784"/>
            <a:ext cx="663965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reader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45" name="Straight Arrow Connector 144"/>
          <p:cNvCxnSpPr>
            <a:stCxn id="139" idx="2"/>
            <a:endCxn id="143" idx="0"/>
          </p:cNvCxnSpPr>
          <p:nvPr/>
        </p:nvCxnSpPr>
        <p:spPr>
          <a:xfrm flipH="1">
            <a:off x="7478766" y="5068775"/>
            <a:ext cx="1" cy="288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0" idx="2"/>
            <a:endCxn id="144" idx="0"/>
          </p:cNvCxnSpPr>
          <p:nvPr/>
        </p:nvCxnSpPr>
        <p:spPr>
          <a:xfrm>
            <a:off x="8455882" y="5067419"/>
            <a:ext cx="1" cy="289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10419288" y="4790346"/>
            <a:ext cx="720250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err="1" smtClean="0">
                <a:solidFill>
                  <a:prstClr val="black"/>
                </a:solidFill>
              </a:rPr>
              <a:t>readLine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9506457" y="4790346"/>
            <a:ext cx="720250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Variable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9506457" y="5356784"/>
            <a:ext cx="720250" cy="278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reader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50" name="Straight Arrow Connector 149"/>
          <p:cNvCxnSpPr>
            <a:stCxn id="131" idx="2"/>
            <a:endCxn id="148" idx="0"/>
          </p:cNvCxnSpPr>
          <p:nvPr/>
        </p:nvCxnSpPr>
        <p:spPr>
          <a:xfrm flipH="1">
            <a:off x="9866582" y="4489925"/>
            <a:ext cx="129962" cy="30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31" idx="2"/>
            <a:endCxn id="147" idx="0"/>
          </p:cNvCxnSpPr>
          <p:nvPr/>
        </p:nvCxnSpPr>
        <p:spPr>
          <a:xfrm>
            <a:off x="9996544" y="4489925"/>
            <a:ext cx="782869" cy="30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48" idx="2"/>
            <a:endCxn id="149" idx="0"/>
          </p:cNvCxnSpPr>
          <p:nvPr/>
        </p:nvCxnSpPr>
        <p:spPr>
          <a:xfrm>
            <a:off x="9866582" y="5068775"/>
            <a:ext cx="0" cy="288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reeform 152"/>
          <p:cNvSpPr/>
          <p:nvPr/>
        </p:nvSpPr>
        <p:spPr>
          <a:xfrm>
            <a:off x="8512218" y="5629496"/>
            <a:ext cx="1277655" cy="226325"/>
          </a:xfrm>
          <a:custGeom>
            <a:avLst/>
            <a:gdLst>
              <a:gd name="connsiteX0" fmla="*/ 0 w 1277655"/>
              <a:gd name="connsiteY0" fmla="*/ 0 h 226325"/>
              <a:gd name="connsiteX1" fmla="*/ 626301 w 1277655"/>
              <a:gd name="connsiteY1" fmla="*/ 225468 h 226325"/>
              <a:gd name="connsiteX2" fmla="*/ 1277655 w 1277655"/>
              <a:gd name="connsiteY2" fmla="*/ 62630 h 22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655" h="226325">
                <a:moveTo>
                  <a:pt x="0" y="0"/>
                </a:moveTo>
                <a:cubicBezTo>
                  <a:pt x="206679" y="107515"/>
                  <a:pt x="413359" y="215030"/>
                  <a:pt x="626301" y="225468"/>
                </a:cubicBezTo>
                <a:cubicBezTo>
                  <a:pt x="839243" y="235906"/>
                  <a:pt x="1058449" y="149268"/>
                  <a:pt x="1277655" y="6263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4" name="Right Arrow 153"/>
          <p:cNvSpPr/>
          <p:nvPr/>
        </p:nvSpPr>
        <p:spPr>
          <a:xfrm rot="5400000">
            <a:off x="9305274" y="2520887"/>
            <a:ext cx="275572" cy="23014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1" name="Right Arrow 190"/>
          <p:cNvSpPr/>
          <p:nvPr/>
        </p:nvSpPr>
        <p:spPr>
          <a:xfrm rot="5400000">
            <a:off x="9254998" y="5949736"/>
            <a:ext cx="274320" cy="22860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7310430" y="6258696"/>
            <a:ext cx="426747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 smtClean="0">
                <a:solidFill>
                  <a:prstClr val="black"/>
                </a:solidFill>
              </a:rPr>
              <a:t>BufferedReader.new</a:t>
            </a:r>
            <a:r>
              <a:rPr lang="en-US" sz="1600" dirty="0" smtClean="0">
                <a:solidFill>
                  <a:prstClr val="black"/>
                </a:solidFill>
              </a:rPr>
              <a:t>      </a:t>
            </a:r>
            <a:r>
              <a:rPr lang="en-US" sz="1600" dirty="0" err="1" smtClean="0">
                <a:solidFill>
                  <a:prstClr val="black"/>
                </a:solidFill>
              </a:rPr>
              <a:t>BufferedReader.readLine</a:t>
            </a:r>
            <a:r>
              <a:rPr lang="en-US" sz="1600" dirty="0" smtClean="0">
                <a:solidFill>
                  <a:prstClr val="black"/>
                </a:solidFill>
              </a:rPr>
              <a:t>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      </a:t>
            </a:r>
            <a:r>
              <a:rPr lang="en-US" sz="1600" dirty="0" err="1" smtClean="0">
                <a:solidFill>
                  <a:prstClr val="black"/>
                </a:solidFill>
              </a:rPr>
              <a:t>BufferedReader.close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9028837" y="6381806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7412710" y="6625250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26" idx="2"/>
          </p:cNvCxnSpPr>
          <p:nvPr/>
        </p:nvCxnSpPr>
        <p:spPr>
          <a:xfrm>
            <a:off x="9576930" y="3193099"/>
            <a:ext cx="2122460" cy="24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11565382" y="3488483"/>
            <a:ext cx="369888" cy="219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…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8"/>
    </mc:Choice>
    <mc:Fallback xmlns="">
      <p:transition spd="slow" advTm="25688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7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Extracting Natural Language Annotations</a:t>
            </a:r>
          </a:p>
        </p:txBody>
      </p:sp>
      <p:sp>
        <p:nvSpPr>
          <p:cNvPr id="123" name="Content Placeholder 2"/>
          <p:cNvSpPr>
            <a:spLocks noGrp="1"/>
          </p:cNvSpPr>
          <p:nvPr>
            <p:ph idx="1"/>
          </p:nvPr>
        </p:nvSpPr>
        <p:spPr>
          <a:xfrm>
            <a:off x="838200" y="14648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2115" y="2568951"/>
            <a:ext cx="571673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fontAlgn="t"/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/*** </a:t>
            </a:r>
          </a:p>
          <a:p>
            <a:pPr fontAlgn="t"/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 * Copies bytes from a large (over 2GB) </a:t>
            </a:r>
            <a:r>
              <a:rPr lang="en-US" sz="1100" dirty="0" err="1">
                <a:solidFill>
                  <a:srgbClr val="969896"/>
                </a:solidFill>
                <a:latin typeface="Consolas" panose="020B0609020204030204" pitchFamily="49" charset="0"/>
              </a:rPr>
              <a:t>InputStream</a:t>
            </a:r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to an </a:t>
            </a:r>
            <a:r>
              <a:rPr lang="en-US" sz="1100" dirty="0" err="1">
                <a:solidFill>
                  <a:srgbClr val="969896"/>
                </a:solidFill>
                <a:latin typeface="Consolas" panose="020B0609020204030204" pitchFamily="49" charset="0"/>
              </a:rPr>
              <a:t>OutputStream</a:t>
            </a:r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.</a:t>
            </a:r>
            <a:endParaRPr lang="en-US" sz="105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 * This method uses the provided buffer, so there is no need to use a</a:t>
            </a:r>
            <a:r>
              <a:rPr lang="en-US" sz="105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</a:p>
          <a:p>
            <a:pPr fontAlgn="t"/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 * </a:t>
            </a:r>
            <a:r>
              <a:rPr lang="en-US" sz="1100" dirty="0" err="1">
                <a:solidFill>
                  <a:srgbClr val="969896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.</a:t>
            </a:r>
            <a:endParaRPr lang="en-US" sz="105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 * @</a:t>
            </a:r>
            <a:r>
              <a:rPr lang="en-US" sz="1100" dirty="0" err="1">
                <a:solidFill>
                  <a:srgbClr val="969896"/>
                </a:solidFill>
                <a:latin typeface="Consolas" panose="020B0609020204030204" pitchFamily="49" charset="0"/>
              </a:rPr>
              <a:t>param</a:t>
            </a:r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input the </a:t>
            </a:r>
            <a:r>
              <a:rPr lang="en-US" sz="1100" dirty="0" err="1">
                <a:solidFill>
                  <a:srgbClr val="969896"/>
                </a:solidFill>
                <a:latin typeface="Consolas" panose="020B0609020204030204" pitchFamily="49" charset="0"/>
              </a:rPr>
              <a:t>InputStream</a:t>
            </a:r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to read from</a:t>
            </a:r>
          </a:p>
          <a:p>
            <a:pPr fontAlgn="t"/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 *  . . .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 * @since 2.2</a:t>
            </a:r>
            <a:endParaRPr lang="en-US" sz="105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969896"/>
                </a:solidFill>
                <a:latin typeface="Consolas" panose="020B0609020204030204" pitchFamily="49" charset="0"/>
              </a:rPr>
              <a:t>  */</a:t>
            </a:r>
            <a:endParaRPr lang="en-US" sz="105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 public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long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DA3"/>
                </a:solidFill>
                <a:latin typeface="Consolas" panose="020B0609020204030204" pitchFamily="49" charset="0"/>
              </a:rPr>
              <a:t>copyLarge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final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InputStream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ED6A43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,</a:t>
            </a:r>
          </a:p>
          <a:p>
            <a:pPr fontAlgn="t"/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final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OutputStream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ED6A43"/>
                </a:solidFill>
                <a:latin typeface="Consolas" panose="020B0609020204030204" pitchFamily="49" charset="0"/>
              </a:rPr>
              <a:t>output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final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byte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>
                <a:solidFill>
                  <a:srgbClr val="ED6A43"/>
                </a:solidFill>
                <a:latin typeface="Consolas" panose="020B0609020204030204" pitchFamily="49" charset="0"/>
              </a:rPr>
              <a:t>buffer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throws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IOException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{</a:t>
            </a:r>
            <a:endParaRPr lang="en-US" sz="105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    long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count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sz="105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n;</a:t>
            </a:r>
            <a:endParaRPr lang="en-US" sz="105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86B3"/>
                </a:solidFill>
                <a:latin typeface="Consolas" panose="020B0609020204030204" pitchFamily="49" charset="0"/>
              </a:rPr>
              <a:t>EOF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!=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(n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read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(buffer))) {</a:t>
            </a:r>
            <a:endParaRPr lang="en-US" sz="105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output</a:t>
            </a:r>
            <a:r>
              <a:rPr lang="en-US" sz="1100" dirty="0" err="1">
                <a:solidFill>
                  <a:srgbClr val="A71D5D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333333"/>
                </a:solidFill>
                <a:latin typeface="Consolas" panose="020B0609020204030204" pitchFamily="49" charset="0"/>
              </a:rPr>
              <a:t>write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(buffer, </a:t>
            </a:r>
            <a:r>
              <a:rPr lang="en-US" sz="11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, n);</a:t>
            </a:r>
            <a:endParaRPr lang="en-US" sz="105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      count </a:t>
            </a:r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n;</a:t>
            </a:r>
            <a:endParaRPr lang="en-US" sz="105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   }</a:t>
            </a:r>
            <a:endParaRPr lang="en-US" sz="105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A71D5D"/>
                </a:solidFill>
                <a:latin typeface="Consolas" panose="020B0609020204030204" pitchFamily="49" charset="0"/>
              </a:rPr>
              <a:t>    return</a:t>
            </a: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count;</a:t>
            </a:r>
            <a:endParaRPr lang="en-US" sz="105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</a:rPr>
              <a:t> }</a:t>
            </a:r>
            <a:endParaRPr lang="en-US" sz="105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" name="Down Arrow 4"/>
          <p:cNvSpPr/>
          <p:nvPr/>
        </p:nvSpPr>
        <p:spPr>
          <a:xfrm rot="16200000">
            <a:off x="7255401" y="3477229"/>
            <a:ext cx="250849" cy="40075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1655" y="5005176"/>
            <a:ext cx="4325004" cy="700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1257278" indent="-1257278">
              <a:lnSpc>
                <a:spcPct val="150000"/>
              </a:lnSpc>
            </a:pPr>
            <a:r>
              <a:rPr lang="en-US" sz="1300" b="1" dirty="0">
                <a:solidFill>
                  <a:prstClr val="black"/>
                </a:solidFill>
                <a:cs typeface="Courier New" panose="02070309020205020404" pitchFamily="49" charset="0"/>
              </a:rPr>
              <a:t> API sequence: </a:t>
            </a:r>
            <a:r>
              <a:rPr lang="en-US" sz="12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InputStream.read</a:t>
            </a:r>
            <a:r>
              <a:rPr lang="en-US" sz="12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12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OutputStream.write</a:t>
            </a:r>
            <a:endParaRPr lang="en-US" sz="12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300" b="1" dirty="0">
                <a:solidFill>
                  <a:prstClr val="black"/>
                </a:solidFill>
                <a:cs typeface="Courier New" panose="02070309020205020404" pitchFamily="49" charset="0"/>
              </a:rPr>
              <a:t> Annotation:  </a:t>
            </a:r>
            <a:r>
              <a:rPr lang="en-US" sz="13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</a:t>
            </a:r>
            <a:r>
              <a:rPr lang="en-US" altLang="zh-CN" sz="13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ies</a:t>
            </a:r>
            <a:r>
              <a:rPr lang="en-US" sz="13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bytes from a large </a:t>
            </a:r>
            <a:r>
              <a:rPr lang="en-US" sz="13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inputstream</a:t>
            </a:r>
            <a:r>
              <a:rPr lang="en-US" sz="13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300" dirty="0" smtClean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3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300" dirty="0" smtClea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en-US" sz="13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sz="1300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outputstream</a:t>
            </a:r>
            <a:r>
              <a:rPr lang="en-US" sz="13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854228" y="5164278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718737" y="2386643"/>
            <a:ext cx="1348851" cy="345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prstClr val="black"/>
                </a:solidFill>
              </a:rPr>
              <a:t>MethodDefinition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00237" y="3066883"/>
            <a:ext cx="939452" cy="3817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Javadoc Comment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67588" y="3066883"/>
            <a:ext cx="876823" cy="383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Body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8" idx="2"/>
            <a:endCxn id="9" idx="0"/>
          </p:cNvCxnSpPr>
          <p:nvPr/>
        </p:nvCxnSpPr>
        <p:spPr>
          <a:xfrm flipH="1">
            <a:off x="8369963" y="2732633"/>
            <a:ext cx="1023200" cy="334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10" idx="0"/>
          </p:cNvCxnSpPr>
          <p:nvPr/>
        </p:nvCxnSpPr>
        <p:spPr>
          <a:xfrm>
            <a:off x="9393163" y="2732633"/>
            <a:ext cx="1112837" cy="33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</p:cNvCxnSpPr>
          <p:nvPr/>
        </p:nvCxnSpPr>
        <p:spPr>
          <a:xfrm flipH="1">
            <a:off x="9360206" y="3450128"/>
            <a:ext cx="1145794" cy="33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</p:cNvCxnSpPr>
          <p:nvPr/>
        </p:nvCxnSpPr>
        <p:spPr>
          <a:xfrm>
            <a:off x="10506000" y="3450128"/>
            <a:ext cx="902384" cy="334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75262" y="3877385"/>
            <a:ext cx="369888" cy="219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…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223440" y="3877385"/>
            <a:ext cx="369888" cy="219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>
                <a:solidFill>
                  <a:prstClr val="black"/>
                </a:solidFill>
              </a:rPr>
              <a:t>…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9238678" y="4483029"/>
            <a:ext cx="308968" cy="390356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999385"/>
            <a:ext cx="5754446" cy="4001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white"/>
                </a:solidFill>
                <a:latin typeface="Gill Sans MT" panose="020B0502020104020203" pitchFamily="34" charset="0"/>
              </a:rPr>
              <a:t>The first sentence of a documentation </a:t>
            </a:r>
            <a:r>
              <a:rPr lang="en-US" sz="20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comment</a:t>
            </a:r>
            <a:endParaRPr lang="en-US" sz="2000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235949" y="2903974"/>
            <a:ext cx="51648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1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49"/>
    </mc:Choice>
    <mc:Fallback xmlns="">
      <p:transition spd="slow" advTm="1324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9407"/>
            <a:ext cx="10156031" cy="104219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Gill Sans MT" panose="020B0502020104020203" pitchFamily="34" charset="0"/>
              </a:rPr>
              <a:t>Step2 – Training RNN Encoder-Decoder Model</a:t>
            </a:r>
            <a:endParaRPr lang="en-US" sz="40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7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7,519,907 </a:t>
            </a:r>
            <a:r>
              <a:rPr lang="en-US" dirty="0">
                <a:latin typeface="Gill Sans MT" panose="020B0502020104020203" pitchFamily="34" charset="0"/>
              </a:rPr>
              <a:t>&lt;API Sequence, Annotation&gt;  </a:t>
            </a:r>
            <a:r>
              <a:rPr lang="en-US" dirty="0" smtClean="0">
                <a:latin typeface="Gill Sans MT" panose="020B0502020104020203" pitchFamily="34" charset="0"/>
              </a:rPr>
              <a:t>pairs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Neural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Bi-GRU</a:t>
            </a:r>
            <a:r>
              <a:rPr lang="en-US" dirty="0">
                <a:latin typeface="Gill Sans MT" panose="020B0502020104020203" pitchFamily="34" charset="0"/>
              </a:rPr>
              <a:t>, 2 hidden layers, </a:t>
            </a:r>
            <a:r>
              <a:rPr lang="en-US" dirty="0" smtClean="0">
                <a:latin typeface="Gill Sans MT" panose="020B0502020104020203" pitchFamily="34" charset="0"/>
              </a:rPr>
              <a:t>1</a:t>
            </a:r>
            <a:r>
              <a:rPr lang="en-US" dirty="0">
                <a:latin typeface="Gill Sans MT" panose="020B0502020104020203" pitchFamily="34" charset="0"/>
              </a:rPr>
              <a:t>,</a:t>
            </a:r>
            <a:r>
              <a:rPr lang="en-US" dirty="0" smtClean="0">
                <a:latin typeface="Gill Sans MT" panose="020B0502020104020203" pitchFamily="34" charset="0"/>
              </a:rPr>
              <a:t>000 </a:t>
            </a:r>
            <a:r>
              <a:rPr lang="en-US" dirty="0">
                <a:latin typeface="Gill Sans MT" panose="020B0502020104020203" pitchFamily="34" charset="0"/>
              </a:rPr>
              <a:t>hidden </a:t>
            </a:r>
            <a:r>
              <a:rPr lang="en-US" dirty="0" smtClean="0">
                <a:latin typeface="Gill Sans MT" panose="020B0502020104020203" pitchFamily="34" charset="0"/>
              </a:rPr>
              <a:t>unites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Word Embedding: 120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Training </a:t>
            </a:r>
            <a:r>
              <a:rPr lang="en-US" dirty="0" smtClean="0">
                <a:latin typeface="Gill Sans MT" panose="020B0502020104020203" pitchFamily="34" charset="0"/>
              </a:rPr>
              <a:t>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Gill Sans MT" panose="020B0502020104020203" pitchFamily="34" charset="0"/>
              </a:rPr>
              <a:t>SGD+Adadelta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Batch size: 200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Hardware</a:t>
            </a:r>
            <a:r>
              <a:rPr lang="en-US" dirty="0">
                <a:latin typeface="Gill Sans MT" panose="020B0502020104020203" pitchFamily="34" charset="0"/>
              </a:rPr>
              <a:t>: 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Gill Sans MT" panose="020B0502020104020203" pitchFamily="34" charset="0"/>
              </a:rPr>
              <a:t>Nvidia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K20 </a:t>
            </a:r>
            <a:r>
              <a:rPr lang="en-US" dirty="0" smtClean="0">
                <a:latin typeface="Gill Sans MT" panose="020B0502020104020203" pitchFamily="34" charset="0"/>
              </a:rPr>
              <a:t>GPU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4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28"/>
    </mc:Choice>
    <mc:Fallback xmlns="">
      <p:transition spd="slow" advTm="3562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Evaluation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 smtClean="0">
                <a:latin typeface="Gill Sans MT" panose="020B0502020104020203" pitchFamily="34" charset="0"/>
              </a:rPr>
              <a:t>RQ1</a:t>
            </a:r>
            <a:r>
              <a:rPr lang="en-US" dirty="0" smtClean="0">
                <a:latin typeface="Gill Sans MT" panose="020B0502020104020203" pitchFamily="34" charset="0"/>
              </a:rPr>
              <a:t>: </a:t>
            </a:r>
            <a:r>
              <a:rPr lang="en-US" dirty="0">
                <a:latin typeface="Gill Sans MT" panose="020B0502020104020203" pitchFamily="34" charset="0"/>
              </a:rPr>
              <a:t>How accurate is </a:t>
            </a:r>
            <a:r>
              <a:rPr lang="en-US" dirty="0" err="1">
                <a:latin typeface="Gill Sans MT" panose="020B0502020104020203" pitchFamily="34" charset="0"/>
              </a:rPr>
              <a:t>DeepAPI</a:t>
            </a:r>
            <a:r>
              <a:rPr lang="en-US" dirty="0">
                <a:latin typeface="Gill Sans MT" panose="020B0502020104020203" pitchFamily="34" charset="0"/>
              </a:rPr>
              <a:t> for </a:t>
            </a:r>
            <a:r>
              <a:rPr lang="en-US" dirty="0" smtClean="0">
                <a:latin typeface="Gill Sans MT" panose="020B0502020104020203" pitchFamily="34" charset="0"/>
              </a:rPr>
              <a:t>generating API </a:t>
            </a:r>
            <a:r>
              <a:rPr lang="en-US" dirty="0">
                <a:latin typeface="Gill Sans MT" panose="020B0502020104020203" pitchFamily="34" charset="0"/>
              </a:rPr>
              <a:t>usage sequences</a:t>
            </a:r>
            <a:r>
              <a:rPr lang="en-US" dirty="0" smtClean="0">
                <a:latin typeface="Gill Sans MT" panose="020B0502020104020203" pitchFamily="34" charset="0"/>
              </a:rPr>
              <a:t>?</a:t>
            </a:r>
            <a:endParaRPr lang="en-US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b="1" dirty="0" smtClean="0">
                <a:latin typeface="Gill Sans MT" panose="020B0502020104020203" pitchFamily="34" charset="0"/>
              </a:rPr>
              <a:t>RQ2</a:t>
            </a:r>
            <a:r>
              <a:rPr lang="en-US" dirty="0">
                <a:latin typeface="Gill Sans MT" panose="020B0502020104020203" pitchFamily="34" charset="0"/>
              </a:rPr>
              <a:t>: How accurate is </a:t>
            </a:r>
            <a:r>
              <a:rPr lang="en-US" dirty="0" err="1">
                <a:latin typeface="Gill Sans MT" panose="020B0502020104020203" pitchFamily="34" charset="0"/>
              </a:rPr>
              <a:t>DeepAPI</a:t>
            </a:r>
            <a:r>
              <a:rPr lang="en-US" dirty="0">
                <a:latin typeface="Gill Sans MT" panose="020B0502020104020203" pitchFamily="34" charset="0"/>
              </a:rPr>
              <a:t> under </a:t>
            </a:r>
            <a:r>
              <a:rPr lang="en-US" dirty="0" smtClean="0">
                <a:latin typeface="Gill Sans MT" panose="020B0502020104020203" pitchFamily="34" charset="0"/>
              </a:rPr>
              <a:t>different parameter </a:t>
            </a:r>
            <a:r>
              <a:rPr lang="en-US" dirty="0">
                <a:latin typeface="Gill Sans MT" panose="020B0502020104020203" pitchFamily="34" charset="0"/>
              </a:rPr>
              <a:t>settings</a:t>
            </a:r>
            <a:r>
              <a:rPr lang="en-US" dirty="0" smtClean="0">
                <a:latin typeface="Gill Sans MT" panose="020B0502020104020203" pitchFamily="34" charset="0"/>
              </a:rPr>
              <a:t>?</a:t>
            </a:r>
            <a:endParaRPr lang="en-US" dirty="0">
              <a:latin typeface="Gill Sans MT" panose="020B05020201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b="1" dirty="0" smtClean="0">
                <a:latin typeface="Gill Sans MT" panose="020B0502020104020203" pitchFamily="34" charset="0"/>
              </a:rPr>
              <a:t>RQ3</a:t>
            </a:r>
            <a:r>
              <a:rPr lang="en-US" dirty="0">
                <a:latin typeface="Gill Sans MT" panose="020B0502020104020203" pitchFamily="34" charset="0"/>
              </a:rPr>
              <a:t>: Do the enhanced RNN </a:t>
            </a:r>
            <a:r>
              <a:rPr lang="en-US" dirty="0" smtClean="0">
                <a:latin typeface="Gill Sans MT" panose="020B0502020104020203" pitchFamily="34" charset="0"/>
              </a:rPr>
              <a:t>Encoder-Decoder models </a:t>
            </a:r>
            <a:r>
              <a:rPr lang="en-US" dirty="0">
                <a:latin typeface="Gill Sans MT" panose="020B0502020104020203" pitchFamily="34" charset="0"/>
              </a:rPr>
              <a:t>improve the accuracy of </a:t>
            </a:r>
            <a:r>
              <a:rPr lang="en-US" dirty="0" err="1">
                <a:latin typeface="Gill Sans MT" panose="020B0502020104020203" pitchFamily="34" charset="0"/>
              </a:rPr>
              <a:t>DeepAPI</a:t>
            </a:r>
            <a:r>
              <a:rPr lang="en-US" dirty="0">
                <a:latin typeface="Gill Sans MT" panose="020B05020201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165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01"/>
    </mc:Choice>
    <mc:Fallback xmlns="">
      <p:transition spd="slow" advTm="3190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3740" y="1565874"/>
                <a:ext cx="9655628" cy="4306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Automatic Evaluation:</a:t>
                </a:r>
              </a:p>
              <a:p>
                <a:pPr marL="512763" lvl="1" indent="-231775"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Data set: </a:t>
                </a:r>
              </a:p>
              <a:p>
                <a:pPr lvl="2" indent="-111125"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7,519,907 </a:t>
                </a:r>
                <a:r>
                  <a:rPr lang="en-US" sz="20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snippets with 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J</a:t>
                </a:r>
                <a:r>
                  <a:rPr lang="en-US" sz="20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avadoc comments </a:t>
                </a:r>
              </a:p>
              <a:p>
                <a:pPr lvl="2" indent="-111125">
                  <a:buFont typeface="Wingdings" panose="05000000000000000000" pitchFamily="2" charset="2"/>
                  <a:buChar char="§"/>
                </a:pPr>
                <a:r>
                  <a:rPr lang="en-US" altLang="zh-CN" sz="20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Training set: 7,509,907 pairs   Test Set: 10,000 </a:t>
                </a:r>
                <a:r>
                  <a:rPr lang="en-US" altLang="zh-CN" sz="20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pairs</a:t>
                </a:r>
              </a:p>
              <a:p>
                <a:pPr lvl="2" indent="-111125"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prstClr val="black"/>
                  </a:solidFill>
                  <a:latin typeface="Gill Sans MT" panose="020B0502020104020203" pitchFamily="34" charset="0"/>
                </a:endParaRPr>
              </a:p>
              <a:p>
                <a:pPr marL="512763" lvl="1" indent="-231775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Accuracy</a:t>
                </a:r>
                <a:r>
                  <a:rPr lang="en-US" sz="20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Measure </a:t>
                </a:r>
              </a:p>
              <a:p>
                <a:r>
                  <a:rPr lang="en-US" sz="20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             BLEU </a:t>
                </a:r>
                <a:r>
                  <a:rPr lang="en-US" sz="20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–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The </a:t>
                </a:r>
                <a:r>
                  <a:rPr lang="en-US" sz="20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hits of n-grams of a candidate sequence to the ground truth sequence</a:t>
                </a:r>
                <a:r>
                  <a:rPr lang="en-US" sz="20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.</a:t>
                </a:r>
                <a:endParaRPr lang="en-US" sz="1200" dirty="0">
                  <a:solidFill>
                    <a:prstClr val="black"/>
                  </a:solidFill>
                  <a:latin typeface="Gill Sans MT" panose="020B0502020104020203" pitchFamily="34" charset="0"/>
                </a:endParaRP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𝐵𝐿𝐸𝑈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𝑙𝑜𝑔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grams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appear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reference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grams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candidate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lvl="2"/>
                <a:r>
                  <a:rPr lang="en-US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𝐵𝑃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　　　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(1−</m:t>
                                        </m:r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𝑖𝑓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0" y="1565874"/>
                <a:ext cx="9655628" cy="4306051"/>
              </a:xfrm>
              <a:prstGeom prst="rect">
                <a:avLst/>
              </a:prstGeom>
              <a:blipFill rotWithShape="0">
                <a:blip r:embed="rId2"/>
                <a:stretch>
                  <a:fillRect l="-1326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3304" y="240311"/>
            <a:ext cx="1066988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ill Sans MT" panose="020B0502020104020203" pitchFamily="34" charset="0"/>
              </a:rPr>
              <a:t>RQ1: How accurate is </a:t>
            </a:r>
            <a:r>
              <a:rPr lang="en-US" sz="3600" dirty="0" err="1">
                <a:latin typeface="Gill Sans MT" panose="020B0502020104020203" pitchFamily="34" charset="0"/>
              </a:rPr>
              <a:t>DeepAPI</a:t>
            </a:r>
            <a:r>
              <a:rPr lang="en-US" sz="3600" dirty="0">
                <a:latin typeface="Gill Sans MT" panose="020B0502020104020203" pitchFamily="34" charset="0"/>
              </a:rPr>
              <a:t> for generating API usage sequences?</a:t>
            </a:r>
          </a:p>
        </p:txBody>
      </p:sp>
    </p:spTree>
    <p:extLst>
      <p:ext uri="{BB962C8B-B14F-4D97-AF65-F5344CB8AC3E}">
        <p14:creationId xmlns:p14="http://schemas.microsoft.com/office/powerpoint/2010/main" val="38336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93"/>
    </mc:Choice>
    <mc:Fallback xmlns="">
      <p:transition spd="slow" advTm="3689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94" y="4642214"/>
            <a:ext cx="5676947" cy="149970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3095" y="1527349"/>
            <a:ext cx="869182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  <a:latin typeface="Gill Sans MT" panose="020B0502020104020203" pitchFamily="34" charset="0"/>
              </a:rPr>
              <a:t>Comparison Methods</a:t>
            </a:r>
          </a:p>
          <a:p>
            <a:pPr marL="633413" lvl="1" indent="-23177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</a:rPr>
              <a:t>Code Search with Pattern Mining</a:t>
            </a:r>
          </a:p>
          <a:p>
            <a:pPr lvl="2" indent="-1111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Gill Sans MT" panose="020B0502020104020203" pitchFamily="34" charset="0"/>
              </a:rPr>
              <a:t>Code Search – Lucene</a:t>
            </a:r>
          </a:p>
          <a:p>
            <a:pPr lvl="2" indent="-111125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Gill Sans MT" panose="020B0502020104020203" pitchFamily="34" charset="0"/>
              </a:rPr>
              <a:t>Summarizing API patterns – </a:t>
            </a:r>
            <a:r>
              <a:rPr lang="en-US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UP-Miner [Wang, MSR’13]</a:t>
            </a:r>
          </a:p>
          <a:p>
            <a:pPr lvl="2" indent="-111125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600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marL="633413" lvl="1" indent="-23177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SWIM </a:t>
            </a:r>
            <a:r>
              <a:rPr 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[</a:t>
            </a:r>
            <a:r>
              <a:rPr lang="en-US" dirty="0" err="1" smtClean="0">
                <a:solidFill>
                  <a:prstClr val="black"/>
                </a:solidFill>
                <a:latin typeface="Gill Sans MT" panose="020B0502020104020203" pitchFamily="34" charset="0"/>
              </a:rPr>
              <a:t>Raghothaman</a:t>
            </a:r>
            <a:r>
              <a:rPr lang="en-US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, ICSE’16]</a:t>
            </a:r>
            <a:endParaRPr lang="en-US" dirty="0">
              <a:solidFill>
                <a:prstClr val="black"/>
              </a:solidFill>
              <a:latin typeface="Gill Sans MT" panose="020B0502020104020203" pitchFamily="34" charset="0"/>
            </a:endParaRPr>
          </a:p>
          <a:p>
            <a:pPr lvl="2" indent="-1111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Gill Sans MT" panose="020B0502020104020203" pitchFamily="34" charset="0"/>
              </a:rPr>
              <a:t>Query-to-API Mapping – Statistical Word Alignment</a:t>
            </a:r>
          </a:p>
          <a:p>
            <a:pPr lvl="2" indent="-111125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prstClr val="black"/>
                </a:solidFill>
                <a:latin typeface="Gill Sans MT" panose="020B0502020104020203" pitchFamily="34" charset="0"/>
              </a:rPr>
              <a:t>Search API sequence using the bag of APIs – Information </a:t>
            </a:r>
            <a:r>
              <a:rPr lang="en-US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retrieval</a:t>
            </a:r>
            <a:endParaRPr lang="en-US" sz="20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6265" y="2017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ill Sans MT" panose="020B0502020104020203" pitchFamily="34" charset="0"/>
              </a:rPr>
              <a:t>RQ1: How accurate is </a:t>
            </a:r>
            <a:r>
              <a:rPr lang="en-US" sz="3600" dirty="0" err="1">
                <a:latin typeface="Gill Sans MT" panose="020B0502020104020203" pitchFamily="34" charset="0"/>
              </a:rPr>
              <a:t>DeepAPI</a:t>
            </a:r>
            <a:r>
              <a:rPr lang="en-US" sz="3600" dirty="0">
                <a:latin typeface="Gill Sans MT" panose="020B0502020104020203" pitchFamily="34" charset="0"/>
              </a:rPr>
              <a:t> for generating API usage sequences?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17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68"/>
    </mc:Choice>
    <mc:Fallback xmlns="">
      <p:transition spd="slow" advTm="52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7426" y="1461860"/>
                <a:ext cx="9655628" cy="3313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Human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Evaluation: 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30 </a:t>
                </a:r>
                <a:r>
                  <a:rPr lang="en-US" sz="24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API-related natural language queries: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17 </a:t>
                </a:r>
                <a:r>
                  <a:rPr lang="en-US" sz="20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from 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Bing </a:t>
                </a:r>
                <a:r>
                  <a:rPr lang="en-US" sz="20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search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logs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13 </a:t>
                </a:r>
                <a:r>
                  <a:rPr lang="en-US" sz="20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longer queries and queries with semantic related words</a:t>
                </a:r>
              </a:p>
              <a:p>
                <a:endParaRPr lang="en-US" sz="2400" dirty="0" smtClean="0">
                  <a:solidFill>
                    <a:prstClr val="black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altLang="zh-CN" sz="24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Accuracy Metrics: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err="1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FRank</a:t>
                </a:r>
                <a:r>
                  <a:rPr lang="en-US" sz="20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: </a:t>
                </a:r>
                <a:r>
                  <a:rPr lang="en-US" sz="20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the rank of the first relevant result in the result list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Relevancy </a:t>
                </a:r>
                <a:r>
                  <a:rPr lang="en-US" sz="2000" dirty="0">
                    <a:solidFill>
                      <a:prstClr val="black"/>
                    </a:solidFill>
                    <a:latin typeface="Gill Sans MT" panose="020B0502020104020203" pitchFamily="34" charset="0"/>
                  </a:rPr>
                  <a:t>Ratio: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relevancy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ratio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relevant</m:t>
                        </m:r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results</m:t>
                        </m:r>
                      </m:num>
                      <m:den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selected</m:t>
                        </m:r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results</m:t>
                        </m:r>
                      </m:den>
                    </m:f>
                  </m:oMath>
                </a14:m>
                <a:endParaRPr lang="en-US" sz="2000" dirty="0">
                  <a:solidFill>
                    <a:prstClr val="black"/>
                  </a:solidFill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26" y="1461860"/>
                <a:ext cx="9655628" cy="3313921"/>
              </a:xfrm>
              <a:prstGeom prst="rect">
                <a:avLst/>
              </a:prstGeom>
              <a:blipFill rotWithShape="0">
                <a:blip r:embed="rId2"/>
                <a:stretch>
                  <a:fillRect l="-1263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1079152"/>
            <a:ext cx="2059106" cy="55311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52660" y="136297"/>
            <a:ext cx="10881527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ill Sans MT" panose="020B0502020104020203" pitchFamily="34" charset="0"/>
              </a:rPr>
              <a:t>RQ1: How accurate is </a:t>
            </a:r>
            <a:r>
              <a:rPr lang="en-US" sz="3600" dirty="0" err="1">
                <a:latin typeface="Gill Sans MT" panose="020B0502020104020203" pitchFamily="34" charset="0"/>
              </a:rPr>
              <a:t>DeepAPI</a:t>
            </a:r>
            <a:r>
              <a:rPr lang="en-US" sz="3600" dirty="0">
                <a:latin typeface="Gill Sans MT" panose="020B0502020104020203" pitchFamily="34" charset="0"/>
              </a:rPr>
              <a:t> for generating API usage sequences?</a:t>
            </a:r>
          </a:p>
        </p:txBody>
      </p:sp>
    </p:spTree>
    <p:extLst>
      <p:ext uri="{BB962C8B-B14F-4D97-AF65-F5344CB8AC3E}">
        <p14:creationId xmlns:p14="http://schemas.microsoft.com/office/powerpoint/2010/main" val="23484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50"/>
    </mc:Choice>
    <mc:Fallback xmlns="">
      <p:transition spd="slow" advTm="4155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“programmer overwhelm”的图片搜索结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846" y="1027906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Programming is </a:t>
            </a:r>
            <a:r>
              <a:rPr lang="en-US" dirty="0" smtClean="0">
                <a:latin typeface="Gill Sans MT" panose="020B0502020104020203" pitchFamily="34" charset="0"/>
              </a:rPr>
              <a:t>hard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480"/>
            <a:ext cx="5331488" cy="116628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Unfamiliar problems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Unfamiliar </a:t>
            </a:r>
            <a:r>
              <a:rPr lang="en-US" dirty="0">
                <a:latin typeface="Gill Sans MT" panose="020B0502020104020203" pitchFamily="34" charset="0"/>
              </a:rPr>
              <a:t>APIs </a:t>
            </a:r>
            <a:r>
              <a:rPr lang="en-US" sz="2400" dirty="0">
                <a:latin typeface="Gill Sans MT" panose="020B0502020104020203" pitchFamily="34" charset="0"/>
              </a:rPr>
              <a:t>[</a:t>
            </a:r>
            <a:r>
              <a:rPr lang="en-US" sz="2400" dirty="0" smtClean="0">
                <a:latin typeface="Gill Sans MT" panose="020B0502020104020203" pitchFamily="34" charset="0"/>
              </a:rPr>
              <a:t>Robillard,2009]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4236075"/>
            <a:ext cx="61836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DocumentBuilderFactory.newInstance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2400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DocumentBuilderFactory.newDocumentBuilder</a:t>
            </a:r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zh-CN" alt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↓</a:t>
            </a:r>
            <a:endParaRPr lang="en-US" sz="2400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DocumentBuilder.parse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500024"/>
            <a:ext cx="4054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“how to parse XML files?”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770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35"/>
    </mc:Choice>
    <mc:Fallback xmlns="">
      <p:transition spd="slow" advTm="576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4" y="0"/>
            <a:ext cx="10584191" cy="686855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732663" y="54592"/>
            <a:ext cx="1289713" cy="6707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9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72"/>
    </mc:Choice>
    <mc:Fallback xmlns="">
      <p:transition spd="slow" advTm="1837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2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ill Sans MT" panose="020B0502020104020203" pitchFamily="34" charset="0"/>
              </a:rPr>
              <a:t>RQ1: How accurate is </a:t>
            </a:r>
            <a:r>
              <a:rPr lang="en-US" sz="3600" dirty="0" err="1">
                <a:latin typeface="Gill Sans MT" panose="020B0502020104020203" pitchFamily="34" charset="0"/>
              </a:rPr>
              <a:t>DeepAPI</a:t>
            </a:r>
            <a:r>
              <a:rPr lang="en-US" sz="3600" dirty="0">
                <a:latin typeface="Gill Sans MT" panose="020B0502020104020203" pitchFamily="34" charset="0"/>
              </a:rPr>
              <a:t> for generating API usage sequences?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3787"/>
            <a:ext cx="10648168" cy="51068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197" y="2150290"/>
            <a:ext cx="5074086" cy="33085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indent="-457200" algn="ctr"/>
            <a:r>
              <a:rPr lang="en-US" sz="3200" dirty="0" err="1" smtClean="0">
                <a:solidFill>
                  <a:prstClr val="black"/>
                </a:solidFill>
              </a:rPr>
              <a:t>DeepAPI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174625" lvl="1" indent="-174625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prstClr val="black"/>
                </a:solidFill>
              </a:rPr>
              <a:t>Distinguishing </a:t>
            </a:r>
            <a:r>
              <a:rPr lang="en-US" b="1" dirty="0">
                <a:solidFill>
                  <a:prstClr val="black"/>
                </a:solidFill>
              </a:rPr>
              <a:t>word </a:t>
            </a:r>
            <a:r>
              <a:rPr lang="en-US" b="1" dirty="0" smtClean="0">
                <a:solidFill>
                  <a:prstClr val="black"/>
                </a:solidFill>
              </a:rPr>
              <a:t>ordering</a:t>
            </a:r>
            <a:endParaRPr lang="en-US" sz="1600" b="1" i="1" dirty="0" smtClean="0">
              <a:solidFill>
                <a:prstClr val="black"/>
              </a:solidFill>
            </a:endParaRPr>
          </a:p>
          <a:p>
            <a:pPr marL="0" lvl="1">
              <a:spcBef>
                <a:spcPts val="600"/>
              </a:spcBef>
            </a:pPr>
            <a:r>
              <a:rPr lang="en-US" sz="1600" i="1" dirty="0">
                <a:solidFill>
                  <a:prstClr val="black"/>
                </a:solidFill>
              </a:rPr>
              <a:t> </a:t>
            </a:r>
            <a:r>
              <a:rPr lang="en-US" sz="1600" i="1" dirty="0" smtClean="0">
                <a:solidFill>
                  <a:prstClr val="black"/>
                </a:solidFill>
              </a:rPr>
              <a:t>    convert </a:t>
            </a:r>
            <a:r>
              <a:rPr lang="en-US" sz="1600" i="1" dirty="0" err="1" smtClean="0">
                <a:solidFill>
                  <a:prstClr val="black"/>
                </a:solidFill>
              </a:rPr>
              <a:t>int</a:t>
            </a:r>
            <a:r>
              <a:rPr lang="en-US" sz="1600" i="1" dirty="0" smtClean="0">
                <a:solidFill>
                  <a:prstClr val="black"/>
                </a:solidFill>
              </a:rPr>
              <a:t> to string =&gt; </a:t>
            </a:r>
            <a:r>
              <a:rPr lang="en-US" sz="1600" i="1" dirty="0" err="1" smtClean="0">
                <a:solidFill>
                  <a:prstClr val="black"/>
                </a:solidFill>
              </a:rPr>
              <a:t>Integer.toString</a:t>
            </a:r>
            <a:endParaRPr lang="en-US" sz="1600" i="1" dirty="0" smtClean="0">
              <a:solidFill>
                <a:prstClr val="black"/>
              </a:solidFill>
            </a:endParaRPr>
          </a:p>
          <a:p>
            <a:pPr marL="0" lvl="1">
              <a:spcAft>
                <a:spcPts val="600"/>
              </a:spcAft>
            </a:pPr>
            <a:r>
              <a:rPr lang="en-US" sz="1600" i="1" dirty="0" smtClean="0">
                <a:solidFill>
                  <a:prstClr val="black"/>
                </a:solidFill>
              </a:rPr>
              <a:t>     convert string to </a:t>
            </a:r>
            <a:r>
              <a:rPr lang="en-US" sz="1600" i="1" dirty="0" err="1" smtClean="0">
                <a:solidFill>
                  <a:prstClr val="black"/>
                </a:solidFill>
              </a:rPr>
              <a:t>int</a:t>
            </a:r>
            <a:r>
              <a:rPr lang="en-US" sz="1600" i="1" dirty="0" smtClean="0">
                <a:solidFill>
                  <a:prstClr val="black"/>
                </a:solidFill>
              </a:rPr>
              <a:t> =&gt; </a:t>
            </a:r>
            <a:r>
              <a:rPr lang="en-US" sz="1600" i="1" dirty="0" err="1" smtClean="0">
                <a:solidFill>
                  <a:prstClr val="black"/>
                </a:solidFill>
              </a:rPr>
              <a:t>Integer.parseInt</a:t>
            </a:r>
            <a:endParaRPr lang="en-US" sz="1600" i="1" dirty="0">
              <a:solidFill>
                <a:prstClr val="black"/>
              </a:solidFill>
            </a:endParaRPr>
          </a:p>
          <a:p>
            <a:pPr marL="174625" lvl="1" indent="-174625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prstClr val="black"/>
                </a:solidFill>
              </a:rPr>
              <a:t>Identify Semantically related words</a:t>
            </a:r>
          </a:p>
          <a:p>
            <a:pPr marL="0" lvl="1">
              <a:spcBef>
                <a:spcPts val="600"/>
              </a:spcBef>
            </a:pPr>
            <a:r>
              <a:rPr lang="en-US" sz="1600" i="1" dirty="0" smtClean="0">
                <a:solidFill>
                  <a:prstClr val="black"/>
                </a:solidFill>
              </a:rPr>
              <a:t>     save an image to a file =&gt; </a:t>
            </a:r>
            <a:r>
              <a:rPr lang="en-US" sz="1600" i="1" dirty="0" err="1" smtClean="0">
                <a:solidFill>
                  <a:prstClr val="black"/>
                </a:solidFill>
              </a:rPr>
              <a:t>File.new</a:t>
            </a:r>
            <a:r>
              <a:rPr lang="en-US" sz="1600" i="1" dirty="0" smtClean="0">
                <a:solidFill>
                  <a:prstClr val="black"/>
                </a:solidFill>
              </a:rPr>
              <a:t> </a:t>
            </a:r>
            <a:r>
              <a:rPr lang="en-US" sz="1600" i="1" dirty="0" err="1" smtClean="0">
                <a:solidFill>
                  <a:prstClr val="black"/>
                </a:solidFill>
              </a:rPr>
              <a:t>ImageIO.write</a:t>
            </a:r>
            <a:endParaRPr lang="en-US" sz="1600" i="1" dirty="0" smtClean="0">
              <a:solidFill>
                <a:prstClr val="black"/>
              </a:solidFill>
            </a:endParaRPr>
          </a:p>
          <a:p>
            <a:pPr marL="0" lvl="1">
              <a:spcAft>
                <a:spcPts val="600"/>
              </a:spcAft>
            </a:pPr>
            <a:r>
              <a:rPr lang="en-US" sz="1600" i="1" dirty="0">
                <a:solidFill>
                  <a:prstClr val="black"/>
                </a:solidFill>
              </a:rPr>
              <a:t> </a:t>
            </a:r>
            <a:r>
              <a:rPr lang="en-US" sz="1600" i="1" dirty="0" smtClean="0">
                <a:solidFill>
                  <a:prstClr val="black"/>
                </a:solidFill>
              </a:rPr>
              <a:t>    write an image to a file=&gt; </a:t>
            </a:r>
            <a:r>
              <a:rPr lang="en-US" sz="1600" i="1" dirty="0" err="1" smtClean="0">
                <a:solidFill>
                  <a:prstClr val="black"/>
                </a:solidFill>
              </a:rPr>
              <a:t>File.new</a:t>
            </a:r>
            <a:r>
              <a:rPr lang="en-US" sz="1600" i="1" dirty="0" smtClean="0">
                <a:solidFill>
                  <a:prstClr val="black"/>
                </a:solidFill>
              </a:rPr>
              <a:t> </a:t>
            </a:r>
            <a:r>
              <a:rPr lang="en-US" sz="1600" i="1" dirty="0" err="1" smtClean="0">
                <a:solidFill>
                  <a:prstClr val="black"/>
                </a:solidFill>
              </a:rPr>
              <a:t>ImageIO.write</a:t>
            </a:r>
            <a:endParaRPr lang="en-US" sz="1600" i="1" dirty="0">
              <a:solidFill>
                <a:prstClr val="black"/>
              </a:solidFill>
            </a:endParaRPr>
          </a:p>
          <a:p>
            <a:pPr marL="174625" lvl="1" indent="-174625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prstClr val="black"/>
                </a:solidFill>
              </a:rPr>
              <a:t>Understand longer </a:t>
            </a:r>
            <a:r>
              <a:rPr lang="en-US" b="1" dirty="0" smtClean="0">
                <a:solidFill>
                  <a:prstClr val="black"/>
                </a:solidFill>
              </a:rPr>
              <a:t>queries</a:t>
            </a:r>
          </a:p>
          <a:p>
            <a:pPr marL="0" lvl="1"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</a:t>
            </a:r>
            <a:r>
              <a:rPr lang="en-US" sz="1600" i="1" dirty="0" smtClean="0">
                <a:solidFill>
                  <a:prstClr val="black"/>
                </a:solidFill>
              </a:rPr>
              <a:t>copy a file and save it to your destination path</a:t>
            </a:r>
          </a:p>
          <a:p>
            <a:pPr marL="0" lvl="1">
              <a:spcAft>
                <a:spcPts val="600"/>
              </a:spcAft>
            </a:pPr>
            <a:r>
              <a:rPr lang="en-US" sz="1600" i="1" dirty="0">
                <a:solidFill>
                  <a:prstClr val="black"/>
                </a:solidFill>
              </a:rPr>
              <a:t> </a:t>
            </a:r>
            <a:r>
              <a:rPr lang="en-US" sz="1600" i="1" dirty="0" smtClean="0">
                <a:solidFill>
                  <a:prstClr val="black"/>
                </a:solidFill>
              </a:rPr>
              <a:t>   play the audio clip at the specified absolute URL</a:t>
            </a:r>
          </a:p>
        </p:txBody>
      </p:sp>
      <p:sp>
        <p:nvSpPr>
          <p:cNvPr id="7" name="Rectangle 6"/>
          <p:cNvSpPr/>
          <p:nvPr/>
        </p:nvSpPr>
        <p:spPr>
          <a:xfrm>
            <a:off x="6525015" y="2150290"/>
            <a:ext cx="5074086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 indent="-457200" algn="ctr"/>
            <a:r>
              <a:rPr lang="en-US" sz="3200" dirty="0" smtClean="0">
                <a:solidFill>
                  <a:prstClr val="black"/>
                </a:solidFill>
              </a:rPr>
              <a:t>SWIM</a:t>
            </a:r>
            <a:endParaRPr lang="en-US" dirty="0">
              <a:solidFill>
                <a:prstClr val="black"/>
              </a:solidFill>
            </a:endParaRPr>
          </a:p>
          <a:p>
            <a:pPr marL="174625" lvl="1" indent="-174625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prstClr val="black"/>
                </a:solidFill>
              </a:rPr>
              <a:t>Partially matched sequences</a:t>
            </a:r>
            <a:endParaRPr lang="en-US" b="1" dirty="0">
              <a:solidFill>
                <a:prstClr val="black"/>
              </a:solidFill>
            </a:endParaRP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prstClr val="black"/>
                </a:solidFill>
              </a:rPr>
              <a:t>    </a:t>
            </a:r>
            <a:r>
              <a:rPr lang="en-US" sz="1600" i="1" dirty="0" smtClean="0">
                <a:solidFill>
                  <a:prstClr val="black"/>
                </a:solidFill>
              </a:rPr>
              <a:t>generate md5 </a:t>
            </a:r>
            <a:r>
              <a:rPr lang="en-US" sz="1600" i="1" dirty="0" err="1" smtClean="0">
                <a:solidFill>
                  <a:prstClr val="black"/>
                </a:solidFill>
              </a:rPr>
              <a:t>hashcode</a:t>
            </a:r>
            <a:r>
              <a:rPr lang="en-US" sz="1600" i="1" dirty="0" smtClean="0">
                <a:solidFill>
                  <a:prstClr val="black"/>
                </a:solidFill>
              </a:rPr>
              <a:t>=&gt; </a:t>
            </a:r>
            <a:r>
              <a:rPr lang="en-US" sz="1600" i="1" dirty="0" err="1" smtClean="0">
                <a:solidFill>
                  <a:prstClr val="black"/>
                </a:solidFill>
              </a:rPr>
              <a:t>Object.hashCode</a:t>
            </a:r>
            <a:endParaRPr lang="en-US" sz="1600" i="1" dirty="0" smtClean="0">
              <a:solidFill>
                <a:prstClr val="black"/>
              </a:solidFill>
            </a:endParaRPr>
          </a:p>
          <a:p>
            <a:pPr marL="0" lvl="1"/>
            <a:endParaRPr lang="en-US" sz="1400" i="1" dirty="0">
              <a:solidFill>
                <a:prstClr val="black"/>
              </a:solidFill>
            </a:endParaRPr>
          </a:p>
          <a:p>
            <a:pPr marL="174625" lvl="1" indent="-174625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prstClr val="black"/>
                </a:solidFill>
              </a:rPr>
              <a:t>Project-specific results</a:t>
            </a:r>
            <a:endParaRPr lang="en-US" b="1" dirty="0">
              <a:solidFill>
                <a:prstClr val="black"/>
              </a:solidFill>
            </a:endParaRPr>
          </a:p>
          <a:p>
            <a:pPr marL="225425" lvl="1" indent="-163513">
              <a:spcBef>
                <a:spcPts val="600"/>
              </a:spcBef>
              <a:spcAft>
                <a:spcPts val="600"/>
              </a:spcAft>
            </a:pPr>
            <a:r>
              <a:rPr lang="en-US" sz="1600" i="1" dirty="0" smtClean="0">
                <a:solidFill>
                  <a:prstClr val="black"/>
                </a:solidFill>
              </a:rPr>
              <a:t>    test file exists =&gt; </a:t>
            </a:r>
            <a:r>
              <a:rPr lang="en-US" sz="1600" i="1" dirty="0" err="1" smtClean="0">
                <a:solidFill>
                  <a:prstClr val="black"/>
                </a:solidFill>
              </a:rPr>
              <a:t>File.new</a:t>
            </a:r>
            <a:r>
              <a:rPr lang="en-US" sz="1600" i="1" dirty="0" smtClean="0">
                <a:solidFill>
                  <a:prstClr val="black"/>
                </a:solidFill>
              </a:rPr>
              <a:t>, </a:t>
            </a:r>
            <a:r>
              <a:rPr lang="en-US" sz="1600" i="1" dirty="0" err="1" smtClean="0">
                <a:solidFill>
                  <a:prstClr val="black"/>
                </a:solidFill>
              </a:rPr>
              <a:t>File.exists</a:t>
            </a:r>
            <a:r>
              <a:rPr lang="en-US" sz="1600" i="1" dirty="0" smtClean="0">
                <a:solidFill>
                  <a:prstClr val="black"/>
                </a:solidFill>
              </a:rPr>
              <a:t>, </a:t>
            </a:r>
            <a:r>
              <a:rPr lang="en-US" sz="1600" i="1" dirty="0" err="1" smtClean="0">
                <a:solidFill>
                  <a:prstClr val="black"/>
                </a:solidFill>
              </a:rPr>
              <a:t>File.getName</a:t>
            </a:r>
            <a:r>
              <a:rPr lang="en-US" sz="1600" i="1" dirty="0" smtClean="0">
                <a:solidFill>
                  <a:prstClr val="black"/>
                </a:solidFill>
              </a:rPr>
              <a:t>, </a:t>
            </a:r>
            <a:r>
              <a:rPr lang="en-US" sz="1600" i="1" dirty="0" err="1" smtClean="0">
                <a:solidFill>
                  <a:prstClr val="black"/>
                </a:solidFill>
              </a:rPr>
              <a:t>File.new</a:t>
            </a:r>
            <a:r>
              <a:rPr lang="en-US" sz="1600" i="1" dirty="0" smtClean="0">
                <a:solidFill>
                  <a:prstClr val="black"/>
                </a:solidFill>
              </a:rPr>
              <a:t>, </a:t>
            </a:r>
            <a:r>
              <a:rPr lang="en-US" sz="1600" i="1" dirty="0" err="1" smtClean="0">
                <a:solidFill>
                  <a:prstClr val="black"/>
                </a:solidFill>
              </a:rPr>
              <a:t>File.delete</a:t>
            </a:r>
            <a:r>
              <a:rPr lang="en-US" sz="1600" i="1" dirty="0" smtClean="0">
                <a:solidFill>
                  <a:prstClr val="black"/>
                </a:solidFill>
              </a:rPr>
              <a:t>, </a:t>
            </a:r>
            <a:r>
              <a:rPr lang="en-US" sz="1600" i="1" dirty="0" err="1" smtClean="0">
                <a:solidFill>
                  <a:prstClr val="black"/>
                </a:solidFill>
              </a:rPr>
              <a:t>FileInputStream.new</a:t>
            </a:r>
            <a:r>
              <a:rPr lang="en-US" sz="1600" i="1" dirty="0" smtClean="0">
                <a:solidFill>
                  <a:prstClr val="black"/>
                </a:solidFill>
              </a:rPr>
              <a:t>,…</a:t>
            </a:r>
            <a:endParaRPr lang="en-US" sz="1600" i="1" dirty="0">
              <a:solidFill>
                <a:prstClr val="black"/>
              </a:solidFill>
            </a:endParaRPr>
          </a:p>
          <a:p>
            <a:pPr marL="174625" lvl="1" indent="-174625"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prstClr val="black"/>
                </a:solidFill>
              </a:rPr>
              <a:t>Hard to understand longer queries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prstClr val="black"/>
                </a:solidFill>
              </a:rPr>
              <a:t>    </a:t>
            </a:r>
            <a:r>
              <a:rPr lang="en-US" sz="1600" i="1" dirty="0" smtClean="0">
                <a:solidFill>
                  <a:prstClr val="black"/>
                </a:solidFill>
              </a:rPr>
              <a:t>copy a file and save it to your destination path</a:t>
            </a:r>
          </a:p>
          <a:p>
            <a:pPr marL="0" lvl="1"/>
            <a:r>
              <a:rPr lang="en-US" sz="500" i="1" dirty="0">
                <a:solidFill>
                  <a:prstClr val="black"/>
                </a:solidFill>
              </a:rPr>
              <a:t> </a:t>
            </a:r>
            <a:endParaRPr lang="en-US" sz="5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84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04"/>
    </mc:Choice>
    <mc:Fallback xmlns="">
      <p:transition spd="slow" advTm="7250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Gill Sans MT" panose="020B0502020104020203" pitchFamily="34" charset="0"/>
              </a:rPr>
              <a:t>RQ2 – Accuracy Under Different Parameter Settings </a:t>
            </a:r>
            <a:endParaRPr lang="en-US" sz="40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313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BLEU scores under different number of hidden units and </a:t>
            </a:r>
            <a:r>
              <a:rPr lang="en-US" smtClean="0">
                <a:latin typeface="Gill Sans MT" panose="020B0502020104020203" pitchFamily="34" charset="0"/>
              </a:rPr>
              <a:t>word dimensions</a:t>
            </a:r>
          </a:p>
          <a:p>
            <a:endParaRPr lang="en-US" smtClean="0">
              <a:latin typeface="Gill Sans MT" panose="020B0502020104020203" pitchFamily="34" charset="0"/>
            </a:endParaRPr>
          </a:p>
          <a:p>
            <a:endParaRPr lang="en-US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mtClean="0">
              <a:latin typeface="Gill Sans MT" panose="020B0502020104020203" pitchFamily="34" charset="0"/>
            </a:endParaRPr>
          </a:p>
          <a:p>
            <a:pPr lvl="1"/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20" y="2779641"/>
            <a:ext cx="4160769" cy="22779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45" y="2779641"/>
            <a:ext cx="3925236" cy="21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8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92"/>
    </mc:Choice>
    <mc:Fallback xmlns="">
      <p:transition spd="slow" advTm="4139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287155"/>
            <a:ext cx="1088231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Gill Sans MT" panose="020B0502020104020203" pitchFamily="34" charset="0"/>
              </a:rPr>
              <a:t>RQ3 – </a:t>
            </a:r>
            <a:r>
              <a:rPr lang="en-US" sz="4000" dirty="0">
                <a:latin typeface="Gill Sans MT" panose="020B0502020104020203" pitchFamily="34" charset="0"/>
              </a:rPr>
              <a:t>Performance of the Enhanced RNN </a:t>
            </a:r>
            <a:r>
              <a:rPr lang="en-US" sz="4000" dirty="0" smtClean="0">
                <a:latin typeface="Gill Sans MT" panose="020B0502020104020203" pitchFamily="34" charset="0"/>
              </a:rPr>
              <a:t>Encoder-Decoder Models</a:t>
            </a:r>
            <a:endParaRPr lang="en-US" sz="40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1256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BLEU scores of </a:t>
            </a:r>
            <a:r>
              <a:rPr lang="en-US" dirty="0" smtClean="0">
                <a:latin typeface="Gill Sans MT" panose="020B0502020104020203" pitchFamily="34" charset="0"/>
              </a:rPr>
              <a:t>different Models(%)</a:t>
            </a:r>
            <a:endParaRPr lang="en-US" dirty="0">
              <a:latin typeface="Gill Sans MT" panose="020B0502020104020203" pitchFamily="34" charset="0"/>
            </a:endParaRPr>
          </a:p>
          <a:p>
            <a:endParaRPr lang="en-US" dirty="0" smtClean="0">
              <a:latin typeface="Gill Sans MT" panose="020B0502020104020203" pitchFamily="34" charset="0"/>
            </a:endParaRPr>
          </a:p>
          <a:p>
            <a:endParaRPr lang="en-US" dirty="0" smtClean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BLEU scores </a:t>
            </a:r>
            <a:r>
              <a:rPr lang="en-US" dirty="0" smtClean="0">
                <a:latin typeface="Gill Sans MT" panose="020B0502020104020203" pitchFamily="34" charset="0"/>
              </a:rPr>
              <a:t>under </a:t>
            </a:r>
            <a:r>
              <a:rPr lang="en-US" dirty="0">
                <a:latin typeface="Gill Sans MT" panose="020B0502020104020203" pitchFamily="34" charset="0"/>
              </a:rPr>
              <a:t>different </a:t>
            </a:r>
            <a:r>
              <a:rPr lang="en-US" altLang="zh-CN" dirty="0" smtClean="0">
                <a:latin typeface="Gill Sans MT" panose="020B0502020104020203" pitchFamily="34" charset="0"/>
              </a:rPr>
              <a:t>λ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92" y="2185915"/>
            <a:ext cx="6242799" cy="1020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168" y="3680210"/>
            <a:ext cx="3788596" cy="3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06"/>
    </mc:Choice>
    <mc:Fallback xmlns="">
      <p:transition spd="slow" advTm="25506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Gill Sans MT" panose="020B0502020104020203" pitchFamily="34" charset="0"/>
              </a:rPr>
              <a:t>Conclusion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72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A</a:t>
            </a:r>
            <a:r>
              <a:rPr lang="en-US" dirty="0" smtClean="0">
                <a:latin typeface="Gill Sans MT" panose="020B0502020104020203" pitchFamily="34" charset="0"/>
              </a:rPr>
              <a:t>pply RNN </a:t>
            </a:r>
            <a:r>
              <a:rPr lang="da-DK" dirty="0" smtClean="0">
                <a:latin typeface="Gill Sans MT" panose="020B0502020104020203" pitchFamily="34" charset="0"/>
              </a:rPr>
              <a:t>Encoder-Decoder </a:t>
            </a:r>
            <a:r>
              <a:rPr lang="da-DK" dirty="0">
                <a:latin typeface="Gill Sans MT" panose="020B0502020104020203" pitchFamily="34" charset="0"/>
              </a:rPr>
              <a:t>for generating API usage sequences </a:t>
            </a:r>
            <a:r>
              <a:rPr lang="da-DK" dirty="0" smtClean="0">
                <a:latin typeface="Gill Sans MT" panose="020B0502020104020203" pitchFamily="34" charset="0"/>
              </a:rPr>
              <a:t>for </a:t>
            </a:r>
            <a:r>
              <a:rPr lang="en-US" dirty="0" smtClean="0">
                <a:latin typeface="Gill Sans MT" panose="020B0502020104020203" pitchFamily="34" charset="0"/>
              </a:rPr>
              <a:t>a </a:t>
            </a:r>
            <a:r>
              <a:rPr lang="en-US" dirty="0">
                <a:latin typeface="Gill Sans MT" panose="020B0502020104020203" pitchFamily="34" charset="0"/>
              </a:rPr>
              <a:t>given </a:t>
            </a:r>
            <a:r>
              <a:rPr lang="en-US" dirty="0" smtClean="0">
                <a:latin typeface="Gill Sans MT" panose="020B0502020104020203" pitchFamily="34" charset="0"/>
              </a:rPr>
              <a:t>natural </a:t>
            </a:r>
            <a:r>
              <a:rPr lang="en-US" dirty="0">
                <a:latin typeface="Gill Sans MT" panose="020B0502020104020203" pitchFamily="34" charset="0"/>
              </a:rPr>
              <a:t>language </a:t>
            </a:r>
            <a:r>
              <a:rPr lang="en-US" dirty="0" smtClean="0">
                <a:latin typeface="Gill Sans MT" panose="020B0502020104020203" pitchFamily="34" charset="0"/>
              </a:rPr>
              <a:t>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Recognize semantically related words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Recognize word ordering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Future 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Explore </a:t>
            </a:r>
            <a:r>
              <a:rPr lang="en-US" dirty="0">
                <a:latin typeface="Gill Sans MT" panose="020B0502020104020203" pitchFamily="34" charset="0"/>
              </a:rPr>
              <a:t>the applications of this </a:t>
            </a:r>
            <a:r>
              <a:rPr lang="en-US" dirty="0" smtClean="0">
                <a:latin typeface="Gill Sans MT" panose="020B0502020104020203" pitchFamily="34" charset="0"/>
              </a:rPr>
              <a:t>model to other </a:t>
            </a:r>
            <a:r>
              <a:rPr lang="en-US" dirty="0">
                <a:latin typeface="Gill Sans MT" panose="020B0502020104020203" pitchFamily="34" charset="0"/>
              </a:rPr>
              <a:t>problems. </a:t>
            </a:r>
            <a:endParaRPr lang="en-US" dirty="0" smtClean="0">
              <a:latin typeface="Gill Sans MT" panose="020B05020201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Gill Sans MT" panose="020B0502020104020203" pitchFamily="34" charset="0"/>
              </a:rPr>
              <a:t>Investigate </a:t>
            </a:r>
            <a:r>
              <a:rPr lang="en-US" dirty="0">
                <a:latin typeface="Gill Sans MT" panose="020B0502020104020203" pitchFamily="34" charset="0"/>
              </a:rPr>
              <a:t>the synthesis </a:t>
            </a:r>
            <a:r>
              <a:rPr lang="en-US" dirty="0" smtClean="0">
                <a:latin typeface="Gill Sans MT" panose="020B0502020104020203" pitchFamily="34" charset="0"/>
              </a:rPr>
              <a:t>of sample </a:t>
            </a:r>
            <a:r>
              <a:rPr lang="en-US" dirty="0">
                <a:latin typeface="Gill Sans MT" panose="020B0502020104020203" pitchFamily="34" charset="0"/>
              </a:rPr>
              <a:t>code from the generated API sequences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96"/>
    </mc:Choice>
    <mc:Fallback xmlns="">
      <p:transition spd="slow" advTm="39296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809541" y="2564006"/>
            <a:ext cx="8229600" cy="1745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altLang="en-US" sz="9600" dirty="0" smtClean="0">
                <a:solidFill>
                  <a:prstClr val="black"/>
                </a:solidFill>
                <a:latin typeface="Gill Sans MT" panose="020B0502020104020203" pitchFamily="34" charset="0"/>
                <a:ea typeface="宋体" panose="02010600030101010101" pitchFamily="2" charset="-122"/>
              </a:rPr>
              <a:t>Thanks!</a:t>
            </a:r>
            <a:endParaRPr lang="en-US" altLang="en-US" sz="9600" dirty="0">
              <a:solidFill>
                <a:prstClr val="black"/>
              </a:solidFill>
              <a:latin typeface="Gill Sans MT" panose="020B0502020104020203" pitchFamily="34" charset="0"/>
              <a:ea typeface="宋体" panose="02010600030101010101" pitchFamily="2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8" y="330555"/>
            <a:ext cx="3266211" cy="79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3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1"/>
    </mc:Choice>
    <mc:Fallback xmlns="">
      <p:transition spd="slow" advTm="397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43" y="273797"/>
            <a:ext cx="10515600" cy="11090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Obtaining </a:t>
            </a:r>
            <a:r>
              <a:rPr lang="en-US" dirty="0" smtClean="0">
                <a:latin typeface="Gill Sans MT" panose="020B0502020104020203" pitchFamily="34" charset="0"/>
              </a:rPr>
              <a:t>API </a:t>
            </a:r>
            <a:r>
              <a:rPr lang="en-US" altLang="zh-CN" dirty="0" smtClean="0">
                <a:latin typeface="Gill Sans MT" panose="020B0502020104020203" pitchFamily="34" charset="0"/>
              </a:rPr>
              <a:t>usage sequence</a:t>
            </a:r>
            <a:r>
              <a:rPr lang="en-US" dirty="0" smtClean="0">
                <a:latin typeface="Gill Sans MT" panose="020B0502020104020203" pitchFamily="34" charset="0"/>
              </a:rPr>
              <a:t>s </a:t>
            </a:r>
            <a:r>
              <a:rPr lang="en-US" dirty="0">
                <a:latin typeface="Gill Sans MT" panose="020B0502020104020203" pitchFamily="34" charset="0"/>
              </a:rPr>
              <a:t>based on a q</a:t>
            </a:r>
            <a:r>
              <a:rPr lang="en-US" altLang="zh-CN" dirty="0">
                <a:latin typeface="Gill Sans MT" panose="020B0502020104020203" pitchFamily="34" charset="0"/>
              </a:rPr>
              <a:t>uery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026" name="Picture 2" descr="http://www.techverse.net/wp-content/uploads/2013/09/google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0" y="1481497"/>
            <a:ext cx="3389695" cy="220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ogok.org/wp-content/uploads/2014/09/Bing-logo-201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6" y="3222635"/>
            <a:ext cx="3134894" cy="235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836" y="1335781"/>
            <a:ext cx="5011945" cy="52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4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59"/>
    </mc:Choice>
    <mc:Fallback xmlns="">
      <p:transition spd="slow" advTm="4195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43" y="273797"/>
            <a:ext cx="10515600" cy="11090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Obtaining </a:t>
            </a:r>
            <a:r>
              <a:rPr lang="en-US" dirty="0" smtClean="0">
                <a:latin typeface="Gill Sans MT" panose="020B0502020104020203" pitchFamily="34" charset="0"/>
              </a:rPr>
              <a:t>API </a:t>
            </a:r>
            <a:r>
              <a:rPr lang="en-US" altLang="zh-CN" dirty="0" smtClean="0">
                <a:latin typeface="Gill Sans MT" panose="020B0502020104020203" pitchFamily="34" charset="0"/>
              </a:rPr>
              <a:t>usage sequence</a:t>
            </a:r>
            <a:r>
              <a:rPr lang="en-US" dirty="0" smtClean="0">
                <a:latin typeface="Gill Sans MT" panose="020B0502020104020203" pitchFamily="34" charset="0"/>
              </a:rPr>
              <a:t>s </a:t>
            </a:r>
            <a:r>
              <a:rPr lang="en-US" dirty="0">
                <a:latin typeface="Gill Sans MT" panose="020B0502020104020203" pitchFamily="34" charset="0"/>
              </a:rPr>
              <a:t>based on a q</a:t>
            </a:r>
            <a:r>
              <a:rPr lang="en-US" altLang="zh-CN" dirty="0">
                <a:latin typeface="Gill Sans MT" panose="020B0502020104020203" pitchFamily="34" charset="0"/>
              </a:rPr>
              <a:t>uery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3" name="Picture 10" descr="http://2.bp.blogspot.com/-ATprx_hf0-w/UTAOmyGkYII/AAAAAAAAAkI/BIRSR99EzhY/s1600/github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37" y="1539941"/>
            <a:ext cx="1475467" cy="65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odt2braille.sourceforge.net/images/sourceforge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41" y="1547057"/>
            <a:ext cx="3395883" cy="6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834" y="1602948"/>
            <a:ext cx="2390799" cy="524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952" y="2394742"/>
            <a:ext cx="5473824" cy="4398962"/>
          </a:xfrm>
          <a:prstGeom prst="rect">
            <a:avLst/>
          </a:prstGeom>
        </p:spPr>
      </p:pic>
      <p:sp>
        <p:nvSpPr>
          <p:cNvPr id="14" name="Flowchart: Connector 13"/>
          <p:cNvSpPr/>
          <p:nvPr/>
        </p:nvSpPr>
        <p:spPr>
          <a:xfrm>
            <a:off x="7799295" y="1928802"/>
            <a:ext cx="2545143" cy="2418777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The</a:t>
            </a:r>
          </a:p>
          <a:p>
            <a:pPr algn="ctr"/>
            <a:r>
              <a:rPr lang="en-US" sz="40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Problem?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77776" y="4518623"/>
            <a:ext cx="5669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Bag-of-words Assumption</a:t>
            </a:r>
            <a:r>
              <a:rPr lang="en-US" sz="4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!</a:t>
            </a:r>
            <a:endParaRPr lang="en-US" sz="40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63781" y="5209065"/>
            <a:ext cx="5583913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Lack a deep understanding of the semantics of the quer</a:t>
            </a:r>
            <a:r>
              <a:rPr lang="en-US" altLang="zh-CN" sz="2800" dirty="0" smtClean="0">
                <a:solidFill>
                  <a:prstClr val="white"/>
                </a:solidFill>
                <a:latin typeface="Gill Sans MT" panose="020B0502020104020203" pitchFamily="34" charset="0"/>
              </a:rPr>
              <a:t>y</a:t>
            </a:r>
            <a:endParaRPr lang="en-US" sz="2800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02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04"/>
    </mc:Choice>
    <mc:Fallback xmlns="">
      <p:transition spd="slow" advTm="32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Limitations of IR-based Approaches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9194" y="2914008"/>
            <a:ext cx="1858392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  “</a:t>
            </a:r>
            <a:r>
              <a:rPr lang="en-US" altLang="zh-CN" sz="2000" dirty="0" smtClean="0">
                <a:solidFill>
                  <a:prstClr val="black"/>
                </a:solidFill>
              </a:rPr>
              <a:t>how to </a:t>
            </a:r>
            <a:r>
              <a:rPr lang="en-US" sz="2000" dirty="0" smtClean="0">
                <a:solidFill>
                  <a:prstClr val="black"/>
                </a:solidFill>
              </a:rPr>
              <a:t>convert </a:t>
            </a:r>
            <a:r>
              <a:rPr lang="en-US" sz="2000" dirty="0" err="1" smtClean="0">
                <a:solidFill>
                  <a:prstClr val="black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 to string”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0807" y="1583078"/>
            <a:ext cx="1866779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“how to convert string to </a:t>
            </a:r>
            <a:r>
              <a:rPr lang="en-US" sz="2000" dirty="0" err="1" smtClean="0">
                <a:solidFill>
                  <a:prstClr val="black"/>
                </a:solidFill>
              </a:rPr>
              <a:t>int</a:t>
            </a:r>
            <a:r>
              <a:rPr lang="en-US" sz="2000" dirty="0" smtClean="0">
                <a:solidFill>
                  <a:prstClr val="black"/>
                </a:solidFill>
              </a:rPr>
              <a:t>”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28" name="Straight Arrow Connector 27"/>
          <p:cNvCxnSpPr>
            <a:stCxn id="22" idx="3"/>
          </p:cNvCxnSpPr>
          <p:nvPr/>
        </p:nvCxnSpPr>
        <p:spPr>
          <a:xfrm>
            <a:off x="3107586" y="3221785"/>
            <a:ext cx="1634590" cy="93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3"/>
          </p:cNvCxnSpPr>
          <p:nvPr/>
        </p:nvCxnSpPr>
        <p:spPr>
          <a:xfrm>
            <a:off x="3107586" y="1890855"/>
            <a:ext cx="1634590" cy="23045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40807" y="4231232"/>
            <a:ext cx="1866780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“how to convert string to number”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 flipV="1">
            <a:off x="3107587" y="4539008"/>
            <a:ext cx="1634589" cy="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43550" y="1664087"/>
            <a:ext cx="6518362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0" rIns="91440" bIns="0" rtlCol="0">
            <a:spAutoFit/>
          </a:bodyPr>
          <a:lstStyle/>
          <a:p>
            <a:pPr eaLnBrk="0" fontAlgn="base" hangingPunct="0"/>
            <a:r>
              <a:rPr lang="en-US" dirty="0">
                <a:solidFill>
                  <a:srgbClr val="101094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01094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eger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str2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/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eger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101094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/>
            <a:r>
              <a:rPr lang="en-US" dirty="0">
                <a:solidFill>
                  <a:srgbClr val="101094"/>
                </a:solidFill>
                <a:latin typeface="Consolas" panose="020B0609020204030204" pitchFamily="49" charset="0"/>
              </a:rPr>
              <a:t> try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{ 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/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  result = </a:t>
            </a:r>
            <a:r>
              <a:rPr lang="en-US" b="1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eger</a:t>
            </a:r>
            <a:r>
              <a:rPr lang="en-US" b="1" dirty="0" err="1">
                <a:solidFill>
                  <a:srgbClr val="303336"/>
                </a:solidFill>
                <a:latin typeface="Consolas" panose="020B0609020204030204" pitchFamily="49" charset="0"/>
              </a:rPr>
              <a:t>.parse</a:t>
            </a:r>
            <a:r>
              <a:rPr lang="en-US" b="1" dirty="0" err="1">
                <a:solidFill>
                  <a:srgbClr val="30333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/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101094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03336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dirty="0" smtClean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e) {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/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</a:rPr>
              <a:t>negativeMode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D2727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/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10109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</a:rPr>
              <a:t>str.indexOf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D2727"/>
                </a:solidFill>
                <a:latin typeface="Consolas" panose="020B0609020204030204" pitchFamily="49" charset="0"/>
              </a:rPr>
              <a:t>'-'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) != -</a:t>
            </a:r>
            <a:r>
              <a:rPr lang="en-US" dirty="0">
                <a:solidFill>
                  <a:srgbClr val="7D2727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</a:rPr>
              <a:t>negativeMode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D2727"/>
                </a:solidFill>
                <a:latin typeface="Consolas" panose="020B0609020204030204" pitchFamily="49" charset="0"/>
              </a:rPr>
              <a:t>"-"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/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</a:rPr>
              <a:t>str.replaceAll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D2727"/>
                </a:solidFill>
                <a:latin typeface="Consolas" panose="020B0609020204030204" pitchFamily="49" charset="0"/>
              </a:rPr>
              <a:t>"-"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D2727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);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/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   result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Integer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</a:rPr>
              <a:t>.parse</a:t>
            </a:r>
            <a:r>
              <a:rPr lang="en-US" dirty="0" err="1">
                <a:solidFill>
                  <a:srgbClr val="30333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</a:rPr>
              <a:t>negativeMode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303336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/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}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/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0109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result;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/>
            <a:r>
              <a:rPr lang="en-US" dirty="0">
                <a:solidFill>
                  <a:srgbClr val="303336"/>
                </a:solidFill>
                <a:latin typeface="Consolas" panose="020B0609020204030204" pitchFamily="49" charset="0"/>
              </a:rPr>
              <a:t> }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647731" y="1639269"/>
            <a:ext cx="671816" cy="671816"/>
            <a:chOff x="3685118" y="1630867"/>
            <a:chExt cx="671816" cy="671816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146" y="1730590"/>
              <a:ext cx="182880" cy="318895"/>
            </a:xfrm>
            <a:prstGeom prst="rect">
              <a:avLst/>
            </a:prstGeom>
          </p:spPr>
        </p:pic>
        <p:pic>
          <p:nvPicPr>
            <p:cNvPr id="2059" name="Picture 11" descr="“magnifier icon”的图片搜索结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85118" y="1630867"/>
              <a:ext cx="671816" cy="67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3589660" y="2895215"/>
            <a:ext cx="671816" cy="671816"/>
            <a:chOff x="3665962" y="2676039"/>
            <a:chExt cx="671816" cy="671816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8990" y="2765448"/>
              <a:ext cx="182880" cy="318895"/>
            </a:xfrm>
            <a:prstGeom prst="rect">
              <a:avLst/>
            </a:prstGeom>
          </p:spPr>
        </p:pic>
        <p:pic>
          <p:nvPicPr>
            <p:cNvPr id="60" name="Picture 11" descr="“magnifier icon”的图片搜索结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65962" y="2676039"/>
              <a:ext cx="671816" cy="67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67" y="4218086"/>
            <a:ext cx="593038" cy="593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0807" y="5462405"/>
            <a:ext cx="914400" cy="307777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</a:rPr>
              <a:t>Limit #1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5311" y="5443800"/>
            <a:ext cx="55354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Cannot identify semantically related </a:t>
            </a:r>
            <a:r>
              <a:rPr lang="en-US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words</a:t>
            </a:r>
            <a:endParaRPr lang="en-US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0807" y="6010513"/>
            <a:ext cx="914400" cy="307777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prstClr val="white"/>
                </a:solidFill>
              </a:rPr>
              <a:t>Limit #2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5311" y="5968901"/>
            <a:ext cx="455947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Cannot distinguish word </a:t>
            </a:r>
            <a:r>
              <a:rPr lang="en-US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ordering</a:t>
            </a:r>
            <a:endParaRPr lang="en-US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33"/>
    </mc:Choice>
    <mc:Fallback xmlns="">
      <p:transition spd="slow" advTm="2183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latin typeface="Gill Sans MT" panose="020B0502020104020203" pitchFamily="34" charset="0"/>
              </a:rPr>
              <a:t>DeepAPI</a:t>
            </a:r>
            <a:r>
              <a:rPr lang="en-US" dirty="0">
                <a:latin typeface="Gill Sans MT" panose="020B0502020104020203" pitchFamily="34" charset="0"/>
              </a:rPr>
              <a:t> – Learning The Semantics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6670" y="1782696"/>
            <a:ext cx="284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prstClr val="black"/>
                </a:solidFill>
              </a:rPr>
              <a:t>“how </a:t>
            </a:r>
            <a:r>
              <a:rPr lang="en-US" sz="2000" i="1" dirty="0">
                <a:solidFill>
                  <a:prstClr val="black"/>
                </a:solidFill>
              </a:rPr>
              <a:t>to parse XML </a:t>
            </a:r>
            <a:r>
              <a:rPr lang="en-US" sz="2000" i="1" dirty="0" smtClean="0">
                <a:solidFill>
                  <a:prstClr val="black"/>
                </a:solidFill>
              </a:rPr>
              <a:t>files”</a:t>
            </a:r>
            <a:endParaRPr lang="en-US" sz="2000" i="1" dirty="0">
              <a:solidFill>
                <a:prstClr val="black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2277318" y="2585913"/>
            <a:ext cx="360948" cy="17426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602420" y="3469590"/>
            <a:ext cx="572271" cy="19714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6200000">
            <a:off x="7365499" y="2636472"/>
            <a:ext cx="360948" cy="17426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3941" y="1582760"/>
            <a:ext cx="538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DocumentBuilderFactory:newInstance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DocumentBuilderFactory:newDocumentBuilder</a:t>
            </a:r>
            <a:r>
              <a:rPr lang="en-US" i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i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DocumentBuilder:parse</a:t>
            </a:r>
            <a:endParaRPr lang="en-US" i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http://www.td-control.com/img/n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51" y="2917558"/>
            <a:ext cx="1843108" cy="122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84409" y="4262886"/>
            <a:ext cx="298923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DNN – Embedding Model</a:t>
            </a:r>
            <a:endParaRPr lang="en-US" sz="20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pic>
        <p:nvPicPr>
          <p:cNvPr id="21" name="Picture 2" descr="http://www.td-control.com/img/n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032" y="2946207"/>
            <a:ext cx="1883601" cy="125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6496452" y="4256454"/>
            <a:ext cx="26741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DNN – Language Model</a:t>
            </a:r>
            <a:endParaRPr lang="en-US" sz="20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660705" y="3472050"/>
            <a:ext cx="507800" cy="19468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88879" y="2935914"/>
                <a:ext cx="519053" cy="1198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79" y="2935914"/>
                <a:ext cx="519053" cy="11985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84408" y="4900425"/>
            <a:ext cx="957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zh-CN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Better query understanding (r</a:t>
            </a:r>
            <a:r>
              <a:rPr lang="en-US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ecognize </a:t>
            </a:r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</a:rPr>
              <a:t>semantically related words and word </a:t>
            </a:r>
            <a:r>
              <a:rPr lang="en-US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ordering</a:t>
            </a:r>
            <a:r>
              <a:rPr lang="en-US" altLang="zh-CN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)</a:t>
            </a:r>
            <a:endParaRPr lang="en-US" sz="24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548192" y="1790913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1453948" y="2081983"/>
            <a:ext cx="213360" cy="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505535" y="1881471"/>
            <a:ext cx="1014983" cy="288530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4706592" y="1782696"/>
            <a:ext cx="457200" cy="4572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967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84"/>
    </mc:Choice>
    <mc:Fallback xmlns="">
      <p:transition spd="slow" advTm="66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11" grpId="0" animBg="1"/>
      <p:bldP spid="13" grpId="0"/>
      <p:bldP spid="19" grpId="0"/>
      <p:bldP spid="22" grpId="0"/>
      <p:bldP spid="23" grpId="0" animBg="1"/>
      <p:bldP spid="17" grpId="0"/>
      <p:bldP spid="25" grpId="0"/>
      <p:bldP spid="18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696" y="157267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Background </a:t>
            </a:r>
            <a:r>
              <a:rPr lang="en-US" dirty="0">
                <a:latin typeface="Gill Sans MT" panose="020B0502020104020203" pitchFamily="34" charset="0"/>
              </a:rPr>
              <a:t>– </a:t>
            </a:r>
            <a:r>
              <a:rPr lang="en-US" dirty="0" smtClean="0">
                <a:latin typeface="Gill Sans MT" panose="020B0502020104020203" pitchFamily="34" charset="0"/>
              </a:rPr>
              <a:t>RNN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96" y="1387827"/>
            <a:ext cx="8353301" cy="5290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Recurrent Neural Network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58366" y="1916877"/>
            <a:ext cx="2519823" cy="1968034"/>
            <a:chOff x="123613" y="83399"/>
            <a:chExt cx="5442399" cy="4662677"/>
          </a:xfrm>
        </p:grpSpPr>
        <p:sp>
          <p:nvSpPr>
            <p:cNvPr id="5" name="Rectangle 4"/>
            <p:cNvSpPr/>
            <p:nvPr/>
          </p:nvSpPr>
          <p:spPr>
            <a:xfrm rot="16200000">
              <a:off x="3835878" y="3648561"/>
              <a:ext cx="734424" cy="14606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152" tIns="44076" rIns="88152" bIns="440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36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3835711" y="371444"/>
              <a:ext cx="719578" cy="14454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152" tIns="44076" rIns="88152" bIns="440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36">
                <a:solidFill>
                  <a:prstClr val="white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>
              <a:off x="3247126" y="415189"/>
              <a:ext cx="6635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>
              <a:off x="3641935" y="415189"/>
              <a:ext cx="6635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>
              <a:off x="4036745" y="415189"/>
              <a:ext cx="6635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16200000">
              <a:off x="4421831" y="415189"/>
              <a:ext cx="6635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5614" y="2343895"/>
              <a:ext cx="2851821" cy="60469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3613" y="746990"/>
              <a:ext cx="2633315" cy="60469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Layer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4774" y="4109080"/>
              <a:ext cx="2422153" cy="60469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</a:p>
          </p:txBody>
        </p:sp>
        <p:pic>
          <p:nvPicPr>
            <p:cNvPr id="14" name="Picture 6" descr="http://colah.github.io/posts/2015-08-Understanding-LSTMs/img/RNN-unrolled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76" r="82865" b="18495"/>
            <a:stretch/>
          </p:blipFill>
          <p:spPr bwMode="auto">
            <a:xfrm>
              <a:off x="2844219" y="1453948"/>
              <a:ext cx="2721793" cy="2557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16200000">
              <a:off x="3751334" y="2050838"/>
              <a:ext cx="859315" cy="14454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152" tIns="44076" rIns="88152" bIns="440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36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75205" y="2274125"/>
            <a:ext cx="3344517" cy="1918563"/>
            <a:chOff x="5075205" y="2274125"/>
            <a:chExt cx="3344517" cy="1918563"/>
          </a:xfrm>
        </p:grpSpPr>
        <p:sp>
          <p:nvSpPr>
            <p:cNvPr id="17" name="Rectangle 16"/>
            <p:cNvSpPr/>
            <p:nvPr/>
          </p:nvSpPr>
          <p:spPr>
            <a:xfrm>
              <a:off x="5085697" y="2860986"/>
              <a:ext cx="760230" cy="3222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7582" tIns="48791" rIns="97582" bIns="487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9376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8751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81279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75038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6879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6255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35631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550074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800" dirty="0" smtClean="0">
                  <a:solidFill>
                    <a:prstClr val="black"/>
                  </a:solidFill>
                </a:rPr>
                <a:t>h</a:t>
              </a:r>
              <a:r>
                <a:rPr lang="en-US" altLang="zh-CN" sz="1800" baseline="-25000" dirty="0" smtClean="0">
                  <a:solidFill>
                    <a:prstClr val="black"/>
                  </a:solidFill>
                </a:rPr>
                <a:t>1</a:t>
              </a:r>
              <a:endParaRPr lang="en-US" sz="18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20" idx="3"/>
              <a:endCxn id="22" idx="2"/>
            </p:cNvCxnSpPr>
            <p:nvPr/>
          </p:nvCxnSpPr>
          <p:spPr>
            <a:xfrm flipH="1" flipV="1">
              <a:off x="6748091" y="3183208"/>
              <a:ext cx="1" cy="3740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 rot="16200000">
              <a:off x="5318768" y="3313734"/>
              <a:ext cx="284136" cy="7712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7582" tIns="48791" rIns="97582" bIns="487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9376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8751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81279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75038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6879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6255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35631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550074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6606024" y="3323872"/>
              <a:ext cx="284136" cy="750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7582" tIns="48791" rIns="97582" bIns="487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9376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8751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81279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75038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6879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6255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35631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550074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7892920" y="3321281"/>
              <a:ext cx="284136" cy="769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7582" tIns="48791" rIns="97582" bIns="487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9376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8751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81279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75038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6879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6255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35631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550074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72596" y="2860986"/>
              <a:ext cx="750990" cy="3222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7582" tIns="48791" rIns="97582" bIns="487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9376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8751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81279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75038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6879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6255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35631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550074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prstClr val="black"/>
                  </a:solidFill>
                </a:rPr>
                <a:t>h</a:t>
              </a:r>
              <a:r>
                <a:rPr lang="en-US" sz="1800" baseline="-25000" dirty="0" smtClean="0">
                  <a:solidFill>
                    <a:prstClr val="black"/>
                  </a:solidFill>
                </a:rPr>
                <a:t>2</a:t>
              </a:r>
              <a:endParaRPr lang="en-US" sz="18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49716" y="2860986"/>
              <a:ext cx="770006" cy="3222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7582" tIns="48791" rIns="97582" bIns="487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9376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8751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81279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75038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6879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6255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35631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550074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solidFill>
                    <a:prstClr val="black"/>
                  </a:solidFill>
                </a:rPr>
                <a:t>h</a:t>
              </a:r>
              <a:r>
                <a:rPr lang="en-US" sz="1800" baseline="-25000" dirty="0" smtClean="0">
                  <a:solidFill>
                    <a:prstClr val="black"/>
                  </a:solidFill>
                </a:rPr>
                <a:t>3</a:t>
              </a:r>
              <a:endParaRPr lang="en-US" sz="18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3" idx="0"/>
              <a:endCxn id="26" idx="1"/>
            </p:cNvCxnSpPr>
            <p:nvPr/>
          </p:nvCxnSpPr>
          <p:spPr>
            <a:xfrm flipV="1">
              <a:off x="8034719" y="2558261"/>
              <a:ext cx="269" cy="3027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9" idx="3"/>
              <a:endCxn id="17" idx="2"/>
            </p:cNvCxnSpPr>
            <p:nvPr/>
          </p:nvCxnSpPr>
          <p:spPr>
            <a:xfrm flipV="1">
              <a:off x="5460836" y="3183208"/>
              <a:ext cx="4976" cy="3740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 rot="16200000">
              <a:off x="7892920" y="2031459"/>
              <a:ext cx="284136" cy="769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7582" tIns="48791" rIns="97582" bIns="487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93760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8751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81279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75038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6879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62557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356316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550074" algn="l" defTabSz="387517" rtl="0" eaLnBrk="1" latinLnBrk="0" hangingPunct="1">
                <a:defRPr sz="763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 baseline="-25000" dirty="0">
                <a:solidFill>
                  <a:prstClr val="black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1" idx="3"/>
              <a:endCxn id="23" idx="2"/>
            </p:cNvCxnSpPr>
            <p:nvPr/>
          </p:nvCxnSpPr>
          <p:spPr>
            <a:xfrm flipH="1" flipV="1">
              <a:off x="8034719" y="3183208"/>
              <a:ext cx="269" cy="3807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3"/>
              <a:endCxn id="23" idx="1"/>
            </p:cNvCxnSpPr>
            <p:nvPr/>
          </p:nvCxnSpPr>
          <p:spPr>
            <a:xfrm>
              <a:off x="7123586" y="3022097"/>
              <a:ext cx="5261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97"/>
            <p:cNvSpPr txBox="1"/>
            <p:nvPr/>
          </p:nvSpPr>
          <p:spPr>
            <a:xfrm>
              <a:off x="5213449" y="3855661"/>
              <a:ext cx="62750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760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7517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81279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5038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68796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62557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56316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0074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parse</a:t>
              </a:r>
              <a:endPara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98"/>
            <p:cNvSpPr txBox="1"/>
            <p:nvPr/>
          </p:nvSpPr>
          <p:spPr>
            <a:xfrm>
              <a:off x="6506748" y="3855661"/>
              <a:ext cx="6168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760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7517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81279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5038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68796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62557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56316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0074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xml</a:t>
              </a:r>
              <a:endPara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99"/>
            <p:cNvSpPr txBox="1"/>
            <p:nvPr/>
          </p:nvSpPr>
          <p:spPr>
            <a:xfrm>
              <a:off x="7847220" y="3884911"/>
              <a:ext cx="57250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760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7517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81279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5038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68796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62557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56316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0074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</a:t>
              </a:r>
            </a:p>
          </p:txBody>
        </p:sp>
        <p:cxnSp>
          <p:nvCxnSpPr>
            <p:cNvPr id="32" name="Straight Arrow Connector 31"/>
            <p:cNvCxnSpPr>
              <a:stCxn id="17" idx="3"/>
              <a:endCxn id="22" idx="1"/>
            </p:cNvCxnSpPr>
            <p:nvPr/>
          </p:nvCxnSpPr>
          <p:spPr>
            <a:xfrm>
              <a:off x="5845927" y="3022097"/>
              <a:ext cx="52666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"/>
            <p:cNvSpPr txBox="1"/>
            <p:nvPr/>
          </p:nvSpPr>
          <p:spPr>
            <a:xfrm>
              <a:off x="5484327" y="3204106"/>
              <a:ext cx="35304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760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7517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81279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5038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68796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62557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56316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0074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 smtClean="0">
                  <a:solidFill>
                    <a:prstClr val="black"/>
                  </a:solidFill>
                </a:rPr>
                <a:t>w</a:t>
              </a:r>
              <a:r>
                <a:rPr lang="en-US" altLang="zh-CN" sz="1800" baseline="-25000" dirty="0" smtClean="0">
                  <a:solidFill>
                    <a:prstClr val="black"/>
                  </a:solidFill>
                </a:rPr>
                <a:t>1</a:t>
              </a:r>
              <a:endParaRPr lang="en-US" sz="18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19"/>
            <p:cNvSpPr txBox="1"/>
            <p:nvPr/>
          </p:nvSpPr>
          <p:spPr>
            <a:xfrm>
              <a:off x="6788664" y="3204106"/>
              <a:ext cx="31079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760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7517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81279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5038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68796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62557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56316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0074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 smtClean="0">
                  <a:solidFill>
                    <a:prstClr val="black"/>
                  </a:solidFill>
                </a:rPr>
                <a:t>w</a:t>
              </a:r>
              <a:r>
                <a:rPr lang="en-US" altLang="zh-CN" sz="1800" baseline="-25000" dirty="0">
                  <a:solidFill>
                    <a:prstClr val="black"/>
                  </a:solidFill>
                </a:rPr>
                <a:t>2</a:t>
              </a:r>
              <a:endParaRPr lang="en-US" sz="18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8057786" y="3250119"/>
              <a:ext cx="361667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3760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7517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81279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5038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68796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162557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356316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550074" algn="l" defTabSz="387517" rtl="0" eaLnBrk="1" latinLnBrk="0" hangingPunct="1">
                <a:defRPr sz="7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 smtClean="0">
                  <a:solidFill>
                    <a:prstClr val="black"/>
                  </a:solidFill>
                </a:rPr>
                <a:t>w</a:t>
              </a:r>
              <a:r>
                <a:rPr lang="en-US" altLang="zh-CN" sz="1800" baseline="-25000" dirty="0" smtClean="0">
                  <a:solidFill>
                    <a:prstClr val="black"/>
                  </a:solidFill>
                </a:rPr>
                <a:t>3</a:t>
              </a:r>
              <a:endParaRPr lang="en-US" sz="1800" baseline="-25000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44929" y="4908357"/>
            <a:ext cx="10888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</a:rPr>
              <a:t>H</a:t>
            </a:r>
            <a:r>
              <a:rPr lang="en-US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idden </a:t>
            </a:r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</a:rPr>
              <a:t>layers are recurrently used for </a:t>
            </a:r>
            <a:r>
              <a:rPr lang="en-US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computation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This </a:t>
            </a:r>
            <a:r>
              <a:rPr lang="en-US" sz="2400" dirty="0">
                <a:solidFill>
                  <a:prstClr val="black"/>
                </a:solidFill>
                <a:latin typeface="Gill Sans MT" panose="020B0502020104020203" pitchFamily="34" charset="0"/>
              </a:rPr>
              <a:t>creates an internal state of the network to record dynamic </a:t>
            </a:r>
            <a:r>
              <a:rPr lang="en-US" sz="2400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temporal behavior </a:t>
            </a:r>
            <a:endParaRPr lang="en-US" sz="2400" dirty="0">
              <a:solidFill>
                <a:prstClr val="black"/>
              </a:solidFill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005309" y="4020458"/>
                <a:ext cx="19860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309" y="4020458"/>
                <a:ext cx="198605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117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22"/>
    </mc:Choice>
    <mc:Fallback xmlns="">
      <p:transition spd="slow" advTm="73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83" y="216289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Background </a:t>
            </a:r>
            <a:r>
              <a:rPr lang="en-US" dirty="0">
                <a:latin typeface="Gill Sans MT" panose="020B0502020104020203" pitchFamily="34" charset="0"/>
              </a:rPr>
              <a:t>– </a:t>
            </a:r>
            <a:r>
              <a:rPr lang="en-US" dirty="0" smtClean="0">
                <a:latin typeface="Gill Sans MT" panose="020B0502020104020203" pitchFamily="34" charset="0"/>
              </a:rPr>
              <a:t>RNN Encoder-Decoder</a:t>
            </a:r>
            <a:endParaRPr lang="en-US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0381" y="1387827"/>
                <a:ext cx="8135535" cy="51554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600" b="1" dirty="0" smtClean="0">
                    <a:latin typeface="Gill Sans MT" panose="020B0502020104020203" pitchFamily="34" charset="0"/>
                    <a:cs typeface="Times New Roman" panose="02020603050405020304" pitchFamily="18" charset="0"/>
                  </a:rPr>
                  <a:t>A deep learning model for the sequence-to-sequence learning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ll Sans MT" panose="020B0502020104020203" pitchFamily="34" charset="0"/>
                  </a:rPr>
                  <a:t>Encoder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  <a:latin typeface="Gill Sans MT" panose="020B0502020104020203" pitchFamily="34" charset="0"/>
                  </a:rPr>
                  <a:t>:  An 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latin typeface="Gill Sans MT" panose="020B0502020104020203" pitchFamily="34" charset="0"/>
                  </a:rPr>
                  <a:t>RNN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  <a:latin typeface="Gill Sans MT" panose="020B0502020104020203" pitchFamily="34" charset="0"/>
                  </a:rPr>
                  <a:t>that encodes a sequence of words (query) into a vector</a:t>
                </a:r>
                <a:r>
                  <a:rPr lang="zh-CN" altLang="en-US" dirty="0" smtClean="0">
                    <a:solidFill>
                      <a:schemeClr val="accent5">
                        <a:lumMod val="50000"/>
                      </a:schemeClr>
                    </a:solidFill>
                    <a:latin typeface="Gill Sans MT" panose="020B0502020104020203" pitchFamily="34" charset="0"/>
                  </a:rPr>
                  <a:t>：</a:t>
                </a:r>
                <a:endParaRPr lang="en-US" dirty="0" smtClean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latin typeface="Gill Sans MT" panose="020B0502020104020203" pitchFamily="34" charset="0"/>
                  </a:rPr>
                  <a:t>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Gill Sans MT" panose="020B0502020104020203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>
                  <a:latin typeface="Gill Sans MT" panose="020B0502020104020203" pitchFamily="34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ill Sans MT" panose="020B0502020104020203" pitchFamily="34" charset="0"/>
                  </a:rPr>
                  <a:t>Decoder: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  <a:latin typeface="Gill Sans MT" panose="020B0502020104020203" pitchFamily="34" charset="0"/>
                  </a:rPr>
                  <a:t>  An RNN (language model) that sequentially generates a sequence of words (APIs) based on the (query) vector</a:t>
                </a:r>
                <a:r>
                  <a:rPr lang="zh-CN" altLang="en-US" dirty="0" smtClean="0">
                    <a:solidFill>
                      <a:schemeClr val="accent5">
                        <a:lumMod val="50000"/>
                      </a:schemeClr>
                    </a:solidFill>
                    <a:latin typeface="Gill Sans MT" panose="020B0502020104020203" pitchFamily="34" charset="0"/>
                  </a:rPr>
                  <a:t>：</a:t>
                </a:r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  <a:latin typeface="Gill Sans MT" panose="020B0502020104020203" pitchFamily="34" charset="0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 smtClean="0">
                  <a:latin typeface="Gill Sans MT" panose="020B0502020104020203" pitchFamily="34" charset="0"/>
                </a:endParaRP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en-US" altLang="zh-CN" dirty="0">
                    <a:latin typeface="Gill Sans MT" panose="020B0502020104020203" pitchFamily="34" charset="0"/>
                  </a:rPr>
                  <a:t> </a:t>
                </a:r>
                <a:r>
                  <a:rPr lang="en-US" altLang="zh-CN" dirty="0" smtClean="0">
                    <a:latin typeface="Gill Sans MT" panose="020B0502020104020203" pitchFamily="34" charset="0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latin typeface="Gill Sans MT" panose="020B0502020104020203" pitchFamily="34" charset="0"/>
                </a:endParaRP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latin typeface="Gill Sans MT" panose="020B0502020104020203" pitchFamily="34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12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latin typeface="Gill Sans MT" panose="020B0502020104020203" pitchFamily="34" charset="0"/>
                  </a:rPr>
                  <a:t>Training – minimize the cost function:</a:t>
                </a:r>
              </a:p>
              <a:p>
                <a:pPr marL="457200" lvl="1" indent="0">
                  <a:buNone/>
                </a:pPr>
                <a:r>
                  <a:rPr lang="en-US" b="0" dirty="0" smtClean="0">
                    <a:latin typeface="Gill Sans MT" panose="020B05020201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𝑐𝑜𝑠𝑡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 smtClean="0">
                    <a:latin typeface="Gill Sans MT" panose="020B0502020104020203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381" y="1387827"/>
                <a:ext cx="8135535" cy="5155476"/>
              </a:xfrm>
              <a:blipFill rotWithShape="0">
                <a:blip r:embed="rId3"/>
                <a:stretch>
                  <a:fillRect l="-824" t="-2604" b="-8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rsarxiv.github.io/2016/06/01/Learning-Phrase-Representations-using-RNN-Encoder%E2%80%93Decoder-for-Statistical-Machine-Translation-PaperWeekly/fig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9" r="6860" b="1753"/>
          <a:stretch/>
        </p:blipFill>
        <p:spPr bwMode="auto">
          <a:xfrm>
            <a:off x="8765916" y="2175847"/>
            <a:ext cx="3426084" cy="373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0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48"/>
    </mc:Choice>
    <mc:Fallback xmlns="">
      <p:transition spd="slow" advTm="55148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5145" cy="1325563"/>
          </a:xfrm>
        </p:spPr>
        <p:txBody>
          <a:bodyPr/>
          <a:lstStyle/>
          <a:p>
            <a:pPr algn="ctr"/>
            <a:r>
              <a:rPr lang="en-US" dirty="0">
                <a:latin typeface="Gill Sans MT" panose="020B0502020104020203" pitchFamily="34" charset="0"/>
              </a:rPr>
              <a:t>RNN Encoder-Decoder Model for API </a:t>
            </a:r>
            <a:r>
              <a:rPr lang="en-US" altLang="zh-CN" dirty="0">
                <a:latin typeface="Gill Sans MT" panose="020B0502020104020203" pitchFamily="34" charset="0"/>
              </a:rPr>
              <a:t>Sequence Generation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76163" y="5257323"/>
            <a:ext cx="757190" cy="1828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&lt;START&gt;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659406" y="3928955"/>
            <a:ext cx="460929" cy="4597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h</a:t>
            </a:r>
            <a:r>
              <a:rPr lang="en-US" sz="1600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03647" y="392895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h</a:t>
            </a:r>
            <a:r>
              <a:rPr lang="en-US" sz="1600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02240" y="3928956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h</a:t>
            </a:r>
            <a:r>
              <a:rPr lang="en-US" sz="1600" baseline="-25000" dirty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27" name="Straight Arrow Connector 26"/>
          <p:cNvCxnSpPr>
            <a:stCxn id="24" idx="0"/>
            <a:endCxn id="35" idx="2"/>
          </p:cNvCxnSpPr>
          <p:nvPr/>
        </p:nvCxnSpPr>
        <p:spPr>
          <a:xfrm flipH="1" flipV="1">
            <a:off x="5888005" y="3606967"/>
            <a:ext cx="1866" cy="32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5" idx="0"/>
            <a:endCxn id="36" idx="2"/>
          </p:cNvCxnSpPr>
          <p:nvPr/>
        </p:nvCxnSpPr>
        <p:spPr>
          <a:xfrm flipV="1">
            <a:off x="7032247" y="3606967"/>
            <a:ext cx="0" cy="321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0"/>
            <a:endCxn id="37" idx="2"/>
          </p:cNvCxnSpPr>
          <p:nvPr/>
        </p:nvCxnSpPr>
        <p:spPr>
          <a:xfrm flipH="1" flipV="1">
            <a:off x="8230839" y="3606965"/>
            <a:ext cx="1" cy="321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3"/>
            <a:endCxn id="25" idx="1"/>
          </p:cNvCxnSpPr>
          <p:nvPr/>
        </p:nvCxnSpPr>
        <p:spPr>
          <a:xfrm flipV="1">
            <a:off x="6120335" y="4157558"/>
            <a:ext cx="683312" cy="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26" idx="1"/>
          </p:cNvCxnSpPr>
          <p:nvPr/>
        </p:nvCxnSpPr>
        <p:spPr>
          <a:xfrm flipV="1">
            <a:off x="7260847" y="4157556"/>
            <a:ext cx="741393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93227" y="3928954"/>
            <a:ext cx="45839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h</a:t>
            </a:r>
            <a:r>
              <a:rPr lang="en-US" sz="1600" baseline="-25000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33" name="Straight Arrow Connector 32"/>
          <p:cNvCxnSpPr>
            <a:stCxn id="32" idx="0"/>
            <a:endCxn id="38" idx="2"/>
          </p:cNvCxnSpPr>
          <p:nvPr/>
        </p:nvCxnSpPr>
        <p:spPr>
          <a:xfrm flipH="1" flipV="1">
            <a:off x="9421827" y="3606964"/>
            <a:ext cx="595" cy="321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32" idx="1"/>
          </p:cNvCxnSpPr>
          <p:nvPr/>
        </p:nvCxnSpPr>
        <p:spPr>
          <a:xfrm flipV="1">
            <a:off x="8459440" y="4157554"/>
            <a:ext cx="733787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659405" y="314976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03647" y="314976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002239" y="3149765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baseline="-250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193227" y="3149764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baseline="-25000" dirty="0">
                <a:solidFill>
                  <a:prstClr val="black"/>
                </a:solidFill>
              </a:rPr>
              <a:t>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665754" y="475183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7" baseline="-25000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03646" y="475183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02239" y="475183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193226" y="4751833"/>
            <a:ext cx="458391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43" name="Straight Arrow Connector 42"/>
          <p:cNvCxnSpPr>
            <a:stCxn id="39" idx="0"/>
            <a:endCxn id="24" idx="2"/>
          </p:cNvCxnSpPr>
          <p:nvPr/>
        </p:nvCxnSpPr>
        <p:spPr>
          <a:xfrm flipH="1" flipV="1">
            <a:off x="5889871" y="4388686"/>
            <a:ext cx="4483" cy="36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0"/>
            <a:endCxn id="25" idx="2"/>
          </p:cNvCxnSpPr>
          <p:nvPr/>
        </p:nvCxnSpPr>
        <p:spPr>
          <a:xfrm flipV="1">
            <a:off x="7032246" y="4386158"/>
            <a:ext cx="1" cy="365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0"/>
            <a:endCxn id="26" idx="2"/>
          </p:cNvCxnSpPr>
          <p:nvPr/>
        </p:nvCxnSpPr>
        <p:spPr>
          <a:xfrm flipV="1">
            <a:off x="8230839" y="4386156"/>
            <a:ext cx="1" cy="36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2" idx="0"/>
            <a:endCxn id="32" idx="2"/>
          </p:cNvCxnSpPr>
          <p:nvPr/>
        </p:nvCxnSpPr>
        <p:spPr>
          <a:xfrm flipV="1">
            <a:off x="9422422" y="4386154"/>
            <a:ext cx="0" cy="365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381912" y="2043953"/>
            <a:ext cx="6135493" cy="386602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841266" y="3881516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h</a:t>
            </a:r>
            <a:r>
              <a:rPr lang="en-US" sz="1600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19463" y="3881516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h</a:t>
            </a:r>
            <a:r>
              <a:rPr lang="en-US" sz="1600" baseline="-25000" dirty="0">
                <a:solidFill>
                  <a:prstClr val="black"/>
                </a:solidFill>
              </a:rPr>
              <a:t>2</a:t>
            </a:r>
          </a:p>
        </p:txBody>
      </p:sp>
      <p:cxnSp>
        <p:nvCxnSpPr>
          <p:cNvPr id="50" name="Straight Arrow Connector 49"/>
          <p:cNvCxnSpPr>
            <a:stCxn id="48" idx="3"/>
            <a:endCxn id="49" idx="1"/>
          </p:cNvCxnSpPr>
          <p:nvPr/>
        </p:nvCxnSpPr>
        <p:spPr>
          <a:xfrm>
            <a:off x="2298466" y="4110116"/>
            <a:ext cx="5209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821379" y="3881516"/>
            <a:ext cx="453601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h</a:t>
            </a:r>
            <a:r>
              <a:rPr lang="en-US" sz="1600" baseline="-25000" dirty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52" name="Straight Arrow Connector 51"/>
          <p:cNvCxnSpPr>
            <a:stCxn id="49" idx="3"/>
            <a:endCxn id="51" idx="1"/>
          </p:cNvCxnSpPr>
          <p:nvPr/>
        </p:nvCxnSpPr>
        <p:spPr>
          <a:xfrm>
            <a:off x="3276663" y="4110116"/>
            <a:ext cx="5447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837228" y="4760187"/>
            <a:ext cx="46065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-25000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819461" y="4767146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24287" y="4776070"/>
            <a:ext cx="457200" cy="458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x</a:t>
            </a:r>
            <a:r>
              <a:rPr lang="en-US" baseline="-25000" dirty="0">
                <a:solidFill>
                  <a:prstClr val="black"/>
                </a:solidFill>
              </a:rPr>
              <a:t>3</a:t>
            </a:r>
          </a:p>
        </p:txBody>
      </p:sp>
      <p:cxnSp>
        <p:nvCxnSpPr>
          <p:cNvPr id="56" name="Straight Arrow Connector 55"/>
          <p:cNvCxnSpPr>
            <a:stCxn id="53" idx="0"/>
            <a:endCxn id="48" idx="2"/>
          </p:cNvCxnSpPr>
          <p:nvPr/>
        </p:nvCxnSpPr>
        <p:spPr>
          <a:xfrm flipV="1">
            <a:off x="2067556" y="4338716"/>
            <a:ext cx="2310" cy="421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0"/>
            <a:endCxn id="49" idx="2"/>
          </p:cNvCxnSpPr>
          <p:nvPr/>
        </p:nvCxnSpPr>
        <p:spPr>
          <a:xfrm flipV="1">
            <a:off x="3048061" y="4338716"/>
            <a:ext cx="2" cy="428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0"/>
            <a:endCxn id="51" idx="2"/>
          </p:cNvCxnSpPr>
          <p:nvPr/>
        </p:nvCxnSpPr>
        <p:spPr>
          <a:xfrm flipH="1" flipV="1">
            <a:off x="4048180" y="4338716"/>
            <a:ext cx="4707" cy="437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854244" y="5313465"/>
            <a:ext cx="46852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Read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66296" y="5312739"/>
            <a:ext cx="34905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Text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74345" y="5313466"/>
            <a:ext cx="29882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File</a:t>
            </a:r>
            <a:endParaRPr 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48793" y="2091018"/>
            <a:ext cx="3483000" cy="381896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778623" y="3422335"/>
            <a:ext cx="472543" cy="4836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1" b="1" dirty="0">
                <a:solidFill>
                  <a:prstClr val="black"/>
                </a:solidFill>
              </a:rPr>
              <a:t>c</a:t>
            </a:r>
          </a:p>
        </p:txBody>
      </p:sp>
      <p:cxnSp>
        <p:nvCxnSpPr>
          <p:cNvPr id="64" name="Straight Arrow Connector 63"/>
          <p:cNvCxnSpPr>
            <a:stCxn id="51" idx="3"/>
            <a:endCxn id="63" idx="2"/>
          </p:cNvCxnSpPr>
          <p:nvPr/>
        </p:nvCxnSpPr>
        <p:spPr>
          <a:xfrm flipV="1">
            <a:off x="4274980" y="3664175"/>
            <a:ext cx="503643" cy="4459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6"/>
            <a:endCxn id="24" idx="1"/>
          </p:cNvCxnSpPr>
          <p:nvPr/>
        </p:nvCxnSpPr>
        <p:spPr>
          <a:xfrm>
            <a:off x="5251166" y="3664175"/>
            <a:ext cx="408240" cy="4946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045308" y="2156401"/>
            <a:ext cx="1871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Gill Sans MT" panose="020B0502020104020203" pitchFamily="34" charset="0"/>
              </a:rPr>
              <a:t>Encoder RNN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14708" y="2145223"/>
            <a:ext cx="200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Gill Sans MT" panose="020B0502020104020203" pitchFamily="34" charset="0"/>
              </a:rPr>
              <a:t>Decoder RNN</a:t>
            </a:r>
          </a:p>
        </p:txBody>
      </p:sp>
      <p:cxnSp>
        <p:nvCxnSpPr>
          <p:cNvPr id="68" name="Straight Arrow Connector 67"/>
          <p:cNvCxnSpPr>
            <a:stCxn id="63" idx="6"/>
            <a:endCxn id="25" idx="1"/>
          </p:cNvCxnSpPr>
          <p:nvPr/>
        </p:nvCxnSpPr>
        <p:spPr>
          <a:xfrm>
            <a:off x="5251166" y="3664175"/>
            <a:ext cx="1552481" cy="4933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6"/>
            <a:endCxn id="26" idx="1"/>
          </p:cNvCxnSpPr>
          <p:nvPr/>
        </p:nvCxnSpPr>
        <p:spPr>
          <a:xfrm>
            <a:off x="5251166" y="3664175"/>
            <a:ext cx="2751074" cy="49338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6"/>
            <a:endCxn id="32" idx="1"/>
          </p:cNvCxnSpPr>
          <p:nvPr/>
        </p:nvCxnSpPr>
        <p:spPr>
          <a:xfrm>
            <a:off x="5251166" y="3664175"/>
            <a:ext cx="3942061" cy="49337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484032" y="2605658"/>
            <a:ext cx="121925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BuffereReader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.new</a:t>
            </a:r>
            <a:endParaRPr 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99809" y="2591042"/>
            <a:ext cx="99316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FileReader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.new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3285" y="2603103"/>
            <a:ext cx="1246498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BuffereReader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.read</a:t>
            </a:r>
            <a:endParaRPr 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29048" y="2614135"/>
            <a:ext cx="124775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BuffereReader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.close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325443" y="2670396"/>
            <a:ext cx="65825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&lt;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EOS</a:t>
            </a:r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15932" y="5236338"/>
            <a:ext cx="129009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BuffereReader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.new</a:t>
            </a:r>
            <a:endParaRPr 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649115" y="5236338"/>
            <a:ext cx="886823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FileReader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.new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05863" y="5248399"/>
            <a:ext cx="1260905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BuffereReader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.read</a:t>
            </a:r>
            <a:endParaRPr lang="en-US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176800" y="5263892"/>
            <a:ext cx="1225307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BuffereReader</a:t>
            </a:r>
            <a:endParaRPr 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.close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365095" y="3922000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h</a:t>
            </a:r>
            <a:r>
              <a:rPr lang="en-US" sz="1600" baseline="-25000" dirty="0">
                <a:solidFill>
                  <a:prstClr val="black"/>
                </a:solidFill>
              </a:rPr>
              <a:t>5</a:t>
            </a:r>
          </a:p>
        </p:txBody>
      </p:sp>
      <p:cxnSp>
        <p:nvCxnSpPr>
          <p:cNvPr id="81" name="Straight Arrow Connector 80"/>
          <p:cNvCxnSpPr>
            <a:stCxn id="80" idx="0"/>
            <a:endCxn id="82" idx="2"/>
          </p:cNvCxnSpPr>
          <p:nvPr/>
        </p:nvCxnSpPr>
        <p:spPr>
          <a:xfrm flipH="1" flipV="1">
            <a:off x="10584640" y="3600009"/>
            <a:ext cx="9055" cy="321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10356040" y="3142809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y</a:t>
            </a:r>
            <a:r>
              <a:rPr lang="en-US" sz="1600" baseline="-250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365094" y="4744878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816" tIns="49908" rIns="99816" bIns="499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y</a:t>
            </a:r>
            <a:r>
              <a:rPr lang="en-US" baseline="-25000" dirty="0">
                <a:solidFill>
                  <a:prstClr val="black"/>
                </a:solidFill>
              </a:rPr>
              <a:t>4</a:t>
            </a:r>
          </a:p>
        </p:txBody>
      </p:sp>
      <p:cxnSp>
        <p:nvCxnSpPr>
          <p:cNvPr id="84" name="Straight Arrow Connector 83"/>
          <p:cNvCxnSpPr>
            <a:stCxn id="83" idx="0"/>
            <a:endCxn id="80" idx="2"/>
          </p:cNvCxnSpPr>
          <p:nvPr/>
        </p:nvCxnSpPr>
        <p:spPr>
          <a:xfrm flipV="1">
            <a:off x="10593694" y="4379200"/>
            <a:ext cx="1" cy="365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2" idx="3"/>
            <a:endCxn id="80" idx="1"/>
          </p:cNvCxnSpPr>
          <p:nvPr/>
        </p:nvCxnSpPr>
        <p:spPr>
          <a:xfrm flipV="1">
            <a:off x="9651617" y="4150600"/>
            <a:ext cx="713478" cy="6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6"/>
            <a:endCxn id="80" idx="1"/>
          </p:cNvCxnSpPr>
          <p:nvPr/>
        </p:nvCxnSpPr>
        <p:spPr>
          <a:xfrm>
            <a:off x="5251166" y="3664175"/>
            <a:ext cx="5113929" cy="4864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35" idx="3"/>
            <a:endCxn id="40" idx="1"/>
          </p:cNvCxnSpPr>
          <p:nvPr/>
        </p:nvCxnSpPr>
        <p:spPr>
          <a:xfrm>
            <a:off x="6116605" y="3378367"/>
            <a:ext cx="687041" cy="1602069"/>
          </a:xfrm>
          <a:prstGeom prst="bentConnector3">
            <a:avLst/>
          </a:prstGeom>
          <a:ln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36" idx="3"/>
            <a:endCxn id="41" idx="1"/>
          </p:cNvCxnSpPr>
          <p:nvPr/>
        </p:nvCxnSpPr>
        <p:spPr>
          <a:xfrm>
            <a:off x="7260847" y="3378367"/>
            <a:ext cx="741392" cy="1602069"/>
          </a:xfrm>
          <a:prstGeom prst="bentConnector3">
            <a:avLst/>
          </a:prstGeom>
          <a:ln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37" idx="3"/>
            <a:endCxn id="42" idx="1"/>
          </p:cNvCxnSpPr>
          <p:nvPr/>
        </p:nvCxnSpPr>
        <p:spPr>
          <a:xfrm>
            <a:off x="8459439" y="3378365"/>
            <a:ext cx="733787" cy="160206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38" idx="3"/>
            <a:endCxn id="83" idx="1"/>
          </p:cNvCxnSpPr>
          <p:nvPr/>
        </p:nvCxnSpPr>
        <p:spPr>
          <a:xfrm>
            <a:off x="9650427" y="3378364"/>
            <a:ext cx="714667" cy="1595114"/>
          </a:xfrm>
          <a:prstGeom prst="bentConnector3">
            <a:avLst/>
          </a:prstGeom>
          <a:ln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165006" y="4864426"/>
            <a:ext cx="4488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Input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63078" y="3199793"/>
            <a:ext cx="5923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Output</a:t>
            </a: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154719" y="3975865"/>
            <a:ext cx="62649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38045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08"/>
    </mc:Choice>
    <mc:Fallback xmlns="">
      <p:transition spd="slow" advTm="3330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|16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.2|1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6.7|1.3|5.6|13.7|0.5|1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2|12.1|1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1.2|7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45319</TotalTime>
  <Words>1430</Words>
  <Application>Microsoft Office PowerPoint</Application>
  <PresentationFormat>Widescreen</PresentationFormat>
  <Paragraphs>326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Cambria Math</vt:lpstr>
      <vt:lpstr>Consolas</vt:lpstr>
      <vt:lpstr>Courier New</vt:lpstr>
      <vt:lpstr>Gill Sans MT</vt:lpstr>
      <vt:lpstr>Times New Roman</vt:lpstr>
      <vt:lpstr>Verdana</vt:lpstr>
      <vt:lpstr>Wingdings</vt:lpstr>
      <vt:lpstr>Office Theme</vt:lpstr>
      <vt:lpstr>Deep API Learning</vt:lpstr>
      <vt:lpstr>Programming is hard</vt:lpstr>
      <vt:lpstr>Obtaining API usage sequences based on a query</vt:lpstr>
      <vt:lpstr>Obtaining API usage sequences based on a query</vt:lpstr>
      <vt:lpstr>Limitations of IR-based Approaches</vt:lpstr>
      <vt:lpstr>DeepAPI – Learning The Semantics</vt:lpstr>
      <vt:lpstr>Background – RNN</vt:lpstr>
      <vt:lpstr>Background – RNN Encoder-Decoder</vt:lpstr>
      <vt:lpstr>RNN Encoder-Decoder Model for API Sequence Generation</vt:lpstr>
      <vt:lpstr>Enhancing RNN Encoder-Decoder Model with API importance</vt:lpstr>
      <vt:lpstr>System Overview</vt:lpstr>
      <vt:lpstr>Step1 – Preparing a Parallel Corpus </vt:lpstr>
      <vt:lpstr>Extracting API Usage Sequences</vt:lpstr>
      <vt:lpstr>Extracting Natural Language Annotations</vt:lpstr>
      <vt:lpstr>Step2 – Training RNN Encoder-Decoder Model</vt:lpstr>
      <vt:lpstr>Evaluation</vt:lpstr>
      <vt:lpstr>RQ1: How accurate is DeepAPI for generating API usage sequences?</vt:lpstr>
      <vt:lpstr>RQ1: How accurate is DeepAPI for generating API usage sequences?</vt:lpstr>
      <vt:lpstr>RQ1: How accurate is DeepAPI for generating API usage sequences?</vt:lpstr>
      <vt:lpstr>PowerPoint Presentation</vt:lpstr>
      <vt:lpstr>RQ1: How accurate is DeepAPI for generating API usage sequences?</vt:lpstr>
      <vt:lpstr>RQ2 – Accuracy Under Different Parameter Settings </vt:lpstr>
      <vt:lpstr>RQ3 – Performance of the Enhanced RNN Encoder-Decoder Models</vt:lpstr>
      <vt:lpstr>Conclusion</vt:lpstr>
      <vt:lpstr>PowerPoint Presentation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Auto-Comment by Deep Learning</dc:title>
  <dc:creator>Xiaodong Gu (MSR Student-Person Consulting)</dc:creator>
  <cp:lastModifiedBy>Windows User</cp:lastModifiedBy>
  <cp:revision>1127</cp:revision>
  <dcterms:created xsi:type="dcterms:W3CDTF">2015-11-07T04:05:37Z</dcterms:created>
  <dcterms:modified xsi:type="dcterms:W3CDTF">2016-11-20T12:10:51Z</dcterms:modified>
</cp:coreProperties>
</file>