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3" r:id="rId4"/>
    <p:sldId id="268" r:id="rId5"/>
    <p:sldId id="258" r:id="rId6"/>
    <p:sldId id="272" r:id="rId7"/>
    <p:sldId id="259" r:id="rId8"/>
    <p:sldId id="260" r:id="rId9"/>
    <p:sldId id="261" r:id="rId10"/>
    <p:sldId id="262" r:id="rId11"/>
    <p:sldId id="274" r:id="rId12"/>
    <p:sldId id="275" r:id="rId13"/>
    <p:sldId id="277" r:id="rId14"/>
    <p:sldId id="278" r:id="rId15"/>
    <p:sldId id="265" r:id="rId16"/>
    <p:sldId id="276" r:id="rId17"/>
    <p:sldId id="264" r:id="rId18"/>
    <p:sldId id="270" r:id="rId19"/>
    <p:sldId id="266" r:id="rId20"/>
    <p:sldId id="269" r:id="rId21"/>
    <p:sldId id="271" r:id="rId22"/>
    <p:sldId id="273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60" autoAdjust="0"/>
  </p:normalViewPr>
  <p:slideViewPr>
    <p:cSldViewPr snapToGrid="0">
      <p:cViewPr varScale="1">
        <p:scale>
          <a:sx n="71" d="100"/>
          <a:sy n="71" d="100"/>
        </p:scale>
        <p:origin x="17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Gill Sans MT" panose="020B0502020104020203" pitchFamily="34" charset="0"/>
              </a:rPr>
              <a:t>Bilingual Projects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Bilingual Projects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Bilingual</c:v>
                </c:pt>
                <c:pt idx="1">
                  <c:v>Other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1000000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A801C-C6CF-4CF3-AE90-8EB4F3A71A05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47C3A-6075-471C-95FB-37F9943B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47C3A-6075-471C-95FB-37F9943BB4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9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Programming Language Migration is a very common task in software</a:t>
            </a:r>
            <a:r>
              <a:rPr lang="en-US" baseline="0" dirty="0" smtClean="0"/>
              <a:t> development. A software product is often required to support a variety of devices and environments. This requires developing the software product in one language and manually porting it to other languages.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procedure is rather tedious and time-consuming. So, many automatic code migration tools have been developed.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47C3A-6075-471C-95FB-37F9943BB4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current language migration tools, such as</a:t>
            </a:r>
            <a:r>
              <a:rPr lang="en-US" baseline="0" dirty="0" smtClean="0"/>
              <a:t> </a:t>
            </a:r>
            <a:r>
              <a:rPr lang="en-US" dirty="0" smtClean="0"/>
              <a:t>Java2CSharp, require users to manually define the mappings</a:t>
            </a:r>
            <a:r>
              <a:rPr lang="en-US" baseline="0" dirty="0" smtClean="0"/>
              <a:t> </a:t>
            </a:r>
            <a:r>
              <a:rPr lang="en-US" dirty="0" smtClean="0"/>
              <a:t>between the corresponding APIs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47C3A-6075-471C-95FB-37F9943BB4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73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47C3A-6075-471C-95FB-37F9943BB4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Incomplete function names, bag-of-words</a:t>
            </a:r>
            <a:r>
              <a:rPr lang="en-US" baseline="0" dirty="0" smtClean="0"/>
              <a:t> assumptions.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47C3A-6075-471C-95FB-37F9943BB4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3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First:</a:t>
            </a:r>
            <a:r>
              <a:rPr lang="en-US" baseline="0" dirty="0" smtClean="0"/>
              <a:t> </a:t>
            </a:r>
            <a:r>
              <a:rPr lang="en-US" dirty="0" smtClean="0"/>
              <a:t>DEEPAM enables the construction of</a:t>
            </a:r>
            <a:r>
              <a:rPr lang="en-US" baseline="0" dirty="0" smtClean="0"/>
              <a:t> </a:t>
            </a:r>
            <a:r>
              <a:rPr lang="en-US" dirty="0" smtClean="0"/>
              <a:t>large-scale bilingual API sequences from big code corpus</a:t>
            </a:r>
            <a:r>
              <a:rPr lang="en-US" baseline="0" dirty="0" smtClean="0"/>
              <a:t> </a:t>
            </a:r>
            <a:r>
              <a:rPr lang="en-US" dirty="0" smtClean="0"/>
              <a:t>rather than limited bilingual projects.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47C3A-6075-471C-95FB-37F9943BB4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91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key idea is: </a:t>
            </a:r>
            <a:r>
              <a:rPr lang="en-US" dirty="0" smtClean="0"/>
              <a:t>For each API sequence a,</a:t>
            </a:r>
            <a:r>
              <a:rPr lang="en-US" baseline="0" dirty="0" smtClean="0"/>
              <a:t> we will collect a corresponding natural language description d. And we learn a vector for the API sequence that reflects the developer’s high-level intent in the description. Then, with the vectors, we can find equivalent API sequences in the other language.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47C3A-6075-471C-95FB-37F9943BB4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98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47C3A-6075-471C-95FB-37F9943BB4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73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Q: Bi-GRU will affect API sequence? Why reverse API sequences? =&gt; we just use Bi-GRU for the query.</a:t>
            </a:r>
            <a:r>
              <a:rPr lang="en-US" baseline="0" dirty="0" smtClean="0"/>
              <a:t> For API sequence, we use traditional GRU.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A802-6643-4965-81CA-516DB2BD81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3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5DB3-B9A5-4522-AF6F-F0D78359B1D3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968C-1A0A-47E0-BA55-2B74A1CB12BE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1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BAB5-7ED6-484D-93BB-F56BEDDB744B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7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21FD-391C-4F91-A3F9-8DCEA1223C2D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8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BB1E-BEAA-48C1-828A-526822AB18B0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3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1377-C20A-46DE-87A8-B6E9800BAD32}" type="datetime1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4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AA7C-C6A1-4019-83D2-DAE0481A18F6}" type="datetime1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9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4F71-36EC-4D66-AC00-97DF4F72A2FA}" type="datetime1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9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B138-5414-4931-B62E-C5F4C074D761}" type="datetime1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9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0E59-6CCB-42CC-AD92-9F788E8FA04E}" type="datetime1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1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7A17-2D1E-45FF-9A1A-B8FB6D643719}" type="datetime1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5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A7541-0658-4C9A-B26F-31F852751039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34F85-D370-47BC-9988-C7DB487A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5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464" y="1778675"/>
            <a:ext cx="10573555" cy="2387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Gill Sans MT" panose="020B0502020104020203" pitchFamily="34" charset="0"/>
              </a:rPr>
              <a:t>DeepAM</a:t>
            </a:r>
            <a:r>
              <a:rPr lang="en-US" dirty="0">
                <a:latin typeface="Gill Sans MT" panose="020B0502020104020203" pitchFamily="34" charset="0"/>
              </a:rPr>
              <a:t>: Migrate APIs with Multi-modal Sequence to Sequence Learning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96903" y="4378776"/>
            <a:ext cx="7083887" cy="15200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Xiaodong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GU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Sunghun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Kim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The Hong Kong University of Science and Technology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775397" y="5418193"/>
            <a:ext cx="3965348" cy="961187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Hongyu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Zhang  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The University of </a:t>
            </a:r>
            <a:r>
              <a:rPr lang="en-US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NewCasttle</a:t>
            </a: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8" y="330554"/>
            <a:ext cx="3359342" cy="814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83116" y="5302162"/>
            <a:ext cx="2697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Dongmei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Zhang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Microsoft Research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pic>
        <p:nvPicPr>
          <p:cNvPr id="1026" name="Picture 2" descr="IJCAI-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790" y="278086"/>
            <a:ext cx="2302807" cy="86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444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09"/>
    </mc:Choice>
    <mc:Fallback>
      <p:transition spd="slow" advTm="1450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19" y="357173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Workflow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47137"/>
            <a:ext cx="12173490" cy="31349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192"/>
    </mc:Choice>
    <mc:Fallback>
      <p:transition spd="slow" advTm="4719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Collecting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a Parallel Corpus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52395" y="1982525"/>
                <a:ext cx="9795353" cy="17661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InputStream.read 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OutputStream.write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                # copy a file from an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inputstream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to an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outputstream</a:t>
                </a:r>
                <a:endPara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URL.new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URL.openConnection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	                # open a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url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</a:p>
              <a:p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File.new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File.exists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			                # test file exists</a:t>
                </a:r>
              </a:p>
              <a:p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File.renameTo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 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File.delete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		                # rename a file</a:t>
                </a:r>
              </a:p>
              <a:p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StringBuffer.new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StreanBuffer.reverse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	                # reverse a string</a:t>
                </a:r>
              </a:p>
              <a:p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			                #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95" y="1982525"/>
                <a:ext cx="9795353" cy="1766170"/>
              </a:xfrm>
              <a:prstGeom prst="rect">
                <a:avLst/>
              </a:prstGeom>
              <a:blipFill rotWithShape="0">
                <a:blip r:embed="rId4"/>
                <a:stretch>
                  <a:fillRect l="-435" t="-685" b="-4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225614" y="1938847"/>
            <a:ext cx="375453" cy="4246324"/>
          </a:xfrm>
          <a:prstGeom prst="rightBrace">
            <a:avLst>
              <a:gd name="adj1" fmla="val 58376"/>
              <a:gd name="adj2" fmla="val 497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8223500" y="1700855"/>
            <a:ext cx="375455" cy="4722312"/>
          </a:xfrm>
          <a:prstGeom prst="rightBrace">
            <a:avLst>
              <a:gd name="adj1" fmla="val 6838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0361" y="4412572"/>
            <a:ext cx="23007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API Sequences (</a:t>
            </a:r>
            <a:r>
              <a:rPr lang="en-US" dirty="0" smtClean="0">
                <a:solidFill>
                  <a:prstClr val="black"/>
                </a:solidFill>
              </a:rPr>
              <a:t>Java/</a:t>
            </a:r>
            <a:r>
              <a:rPr lang="en-US" dirty="0" err="1" smtClean="0">
                <a:solidFill>
                  <a:prstClr val="black"/>
                </a:solidFill>
              </a:rPr>
              <a:t>c#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53611" y="4412572"/>
            <a:ext cx="2116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Descriptions</a:t>
            </a:r>
            <a:r>
              <a:rPr lang="en-US" dirty="0" smtClean="0">
                <a:solidFill>
                  <a:prstClr val="black"/>
                </a:solidFill>
              </a:rPr>
              <a:t>(English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93035" y="1521864"/>
            <a:ext cx="47239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&lt;API Sequence, </a:t>
            </a:r>
            <a:r>
              <a:rPr lang="en-US" sz="24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Description</a:t>
            </a:r>
            <a:r>
              <a:rPr lang="en-US" sz="24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&gt; </a:t>
            </a:r>
            <a:r>
              <a:rPr lang="en-US" sz="24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pairs</a:t>
            </a:r>
            <a:endParaRPr lang="en-US" sz="24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152394" y="5020087"/>
            <a:ext cx="10592301" cy="1214459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Gill Sans MT" panose="020B0502020104020203" pitchFamily="34" charset="0"/>
              </a:rPr>
              <a:t>Download</a:t>
            </a:r>
            <a:r>
              <a:rPr lang="en-US" sz="2000" dirty="0" smtClean="0">
                <a:latin typeface="Gill Sans MT" panose="020B0502020104020203" pitchFamily="34" charset="0"/>
              </a:rPr>
              <a:t> </a:t>
            </a:r>
            <a:r>
              <a:rPr lang="en-US" sz="2000" dirty="0" smtClean="0">
                <a:latin typeface="Gill Sans MT" panose="020B0502020104020203" pitchFamily="34" charset="0"/>
              </a:rPr>
              <a:t>442,928 </a:t>
            </a:r>
            <a:r>
              <a:rPr lang="en-US" sz="2000" dirty="0" smtClean="0">
                <a:latin typeface="Gill Sans MT" panose="020B0502020104020203" pitchFamily="34" charset="0"/>
              </a:rPr>
              <a:t>Java and 182,313 C# projects </a:t>
            </a:r>
            <a:r>
              <a:rPr lang="en-US" sz="2000" dirty="0" smtClean="0">
                <a:latin typeface="Gill Sans MT" panose="020B0502020104020203" pitchFamily="34" charset="0"/>
              </a:rPr>
              <a:t>from Git</a:t>
            </a:r>
            <a:r>
              <a:rPr lang="en-US" altLang="zh-CN" sz="2000" dirty="0" smtClean="0">
                <a:latin typeface="Gill Sans MT" panose="020B0502020104020203" pitchFamily="34" charset="0"/>
              </a:rPr>
              <a:t>H</a:t>
            </a:r>
            <a:r>
              <a:rPr lang="en-US" sz="2000" dirty="0" smtClean="0">
                <a:latin typeface="Gill Sans MT" panose="020B0502020104020203" pitchFamily="34" charset="0"/>
              </a:rPr>
              <a:t>ub (2008-2014)</a:t>
            </a:r>
          </a:p>
          <a:p>
            <a:r>
              <a:rPr lang="en-US" sz="2000" dirty="0" smtClean="0">
                <a:latin typeface="Gill Sans MT" panose="020B0502020104020203" pitchFamily="34" charset="0"/>
              </a:rPr>
              <a:t>Parse source files into ASTs using Eclipse </a:t>
            </a:r>
            <a:r>
              <a:rPr lang="en-US" sz="2000" dirty="0" smtClean="0">
                <a:latin typeface="Gill Sans MT" panose="020B0502020104020203" pitchFamily="34" charset="0"/>
              </a:rPr>
              <a:t>JDT and VS Roslyn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r>
              <a:rPr lang="en-US" sz="2000" dirty="0" smtClean="0">
                <a:latin typeface="Gill Sans MT" panose="020B0502020104020203" pitchFamily="34" charset="0"/>
              </a:rPr>
              <a:t>Extract an API sequence and </a:t>
            </a:r>
            <a:r>
              <a:rPr lang="en-US" sz="2000" dirty="0" smtClean="0">
                <a:latin typeface="Gill Sans MT" panose="020B0502020104020203" pitchFamily="34" charset="0"/>
              </a:rPr>
              <a:t>a NL description </a:t>
            </a:r>
            <a:r>
              <a:rPr lang="en-US" sz="2000" dirty="0" smtClean="0">
                <a:latin typeface="Gill Sans MT" panose="020B0502020104020203" pitchFamily="34" charset="0"/>
              </a:rPr>
              <a:t>for each method body (when </a:t>
            </a:r>
            <a:r>
              <a:rPr lang="en-US" sz="2000" dirty="0" smtClean="0">
                <a:latin typeface="Gill Sans MT" panose="020B0502020104020203" pitchFamily="34" charset="0"/>
              </a:rPr>
              <a:t>doc </a:t>
            </a:r>
            <a:r>
              <a:rPr lang="en-US" sz="2000" dirty="0" smtClean="0">
                <a:latin typeface="Gill Sans MT" panose="020B0502020104020203" pitchFamily="34" charset="0"/>
              </a:rPr>
              <a:t>comment exists)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0715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593"/>
    </mc:Choice>
    <mc:Fallback>
      <p:transition spd="slow" advTm="395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272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Collect</a:t>
            </a:r>
            <a:r>
              <a:rPr lang="en-US" dirty="0" smtClean="0">
                <a:latin typeface="Gill Sans MT" panose="020B0502020104020203" pitchFamily="34" charset="0"/>
              </a:rPr>
              <a:t>ing </a:t>
            </a:r>
            <a:r>
              <a:rPr lang="en-US" dirty="0" smtClean="0">
                <a:latin typeface="Gill Sans MT" panose="020B0502020104020203" pitchFamily="34" charset="0"/>
              </a:rPr>
              <a:t>a Parallel Corpus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23" name="Content Placeholder 2"/>
          <p:cNvSpPr>
            <a:spLocks noGrp="1"/>
          </p:cNvSpPr>
          <p:nvPr>
            <p:ph idx="1"/>
          </p:nvPr>
        </p:nvSpPr>
        <p:spPr>
          <a:xfrm>
            <a:off x="838200" y="146483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 smtClean="0">
              <a:solidFill>
                <a:srgbClr val="00206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16200000">
            <a:off x="7141486" y="2952443"/>
            <a:ext cx="250849" cy="400758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740313" y="4639492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04822" y="1861857"/>
            <a:ext cx="1348851" cy="345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prstClr val="black"/>
                </a:solidFill>
              </a:rPr>
              <a:t>MethodDefinition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86322" y="2542097"/>
            <a:ext cx="939452" cy="381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doc </a:t>
            </a:r>
            <a:r>
              <a:rPr lang="en-US" sz="1400" dirty="0" smtClean="0">
                <a:solidFill>
                  <a:prstClr val="black"/>
                </a:solidFill>
              </a:rPr>
              <a:t>Comment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53673" y="2542097"/>
            <a:ext cx="876823" cy="383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Body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flipH="1">
            <a:off x="8256048" y="2207847"/>
            <a:ext cx="1023200" cy="33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10" idx="0"/>
          </p:cNvCxnSpPr>
          <p:nvPr/>
        </p:nvCxnSpPr>
        <p:spPr>
          <a:xfrm>
            <a:off x="9279248" y="2207847"/>
            <a:ext cx="1112837" cy="334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</p:cNvCxnSpPr>
          <p:nvPr/>
        </p:nvCxnSpPr>
        <p:spPr>
          <a:xfrm flipH="1">
            <a:off x="9246291" y="2925342"/>
            <a:ext cx="1145794" cy="334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</p:cNvCxnSpPr>
          <p:nvPr/>
        </p:nvCxnSpPr>
        <p:spPr>
          <a:xfrm>
            <a:off x="10392085" y="2925342"/>
            <a:ext cx="902384" cy="334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061347" y="3352599"/>
            <a:ext cx="369888" cy="219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…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109525" y="3352599"/>
            <a:ext cx="369888" cy="219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…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9124763" y="3958243"/>
            <a:ext cx="308968" cy="390356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0780" y="1948629"/>
            <a:ext cx="580643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fontAlgn="t"/>
            <a:r>
              <a:rPr lang="en-US" sz="1100" dirty="0">
                <a:solidFill>
                  <a:srgbClr val="969896"/>
                </a:solidFill>
                <a:latin typeface="Consolas" panose="020B0609020204030204" pitchFamily="49" charset="0"/>
              </a:rPr>
              <a:t> /// &lt;</a:t>
            </a:r>
            <a:r>
              <a:rPr lang="en-US" sz="1100" dirty="0">
                <a:solidFill>
                  <a:srgbClr val="63A35C"/>
                </a:solidFill>
                <a:latin typeface="Consolas" panose="020B0609020204030204" pitchFamily="49" charset="0"/>
              </a:rPr>
              <a:t>summary</a:t>
            </a:r>
            <a:r>
              <a:rPr lang="en-US" sz="1100" dirty="0">
                <a:solidFill>
                  <a:srgbClr val="969896"/>
                </a:solidFill>
                <a:latin typeface="Consolas" panose="020B0609020204030204" pitchFamily="49" charset="0"/>
              </a:rPr>
              <a:t>&gt;</a:t>
            </a:r>
          </a:p>
          <a:p>
            <a:pPr fontAlgn="t"/>
            <a:r>
              <a:rPr lang="en-US" sz="1100" dirty="0">
                <a:solidFill>
                  <a:srgbClr val="969896"/>
                </a:solidFill>
                <a:latin typeface="Consolas" panose="020B0609020204030204" pitchFamily="49" charset="0"/>
              </a:rPr>
              <a:t> /// Get the content of the file.</a:t>
            </a:r>
          </a:p>
          <a:p>
            <a:pPr fontAlgn="t"/>
            <a:r>
              <a:rPr lang="en-US" sz="1100" dirty="0">
                <a:solidFill>
                  <a:srgbClr val="969896"/>
                </a:solidFill>
                <a:latin typeface="Consolas" panose="020B0609020204030204" pitchFamily="49" charset="0"/>
              </a:rPr>
              <a:t> /// &lt;/</a:t>
            </a:r>
            <a:r>
              <a:rPr lang="en-US" sz="1100" dirty="0">
                <a:solidFill>
                  <a:srgbClr val="63A35C"/>
                </a:solidFill>
                <a:latin typeface="Consolas" panose="020B0609020204030204" pitchFamily="49" charset="0"/>
              </a:rPr>
              <a:t>summary</a:t>
            </a:r>
            <a:r>
              <a:rPr lang="en-US" sz="1100" dirty="0">
                <a:solidFill>
                  <a:srgbClr val="969896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latin typeface="Arial" panose="020B0604020202020204" pitchFamily="34" charset="0"/>
            </a:endParaRPr>
          </a:p>
          <a:p>
            <a:pPr fontAlgn="t"/>
            <a:r>
              <a:rPr lang="en-US" sz="1100" dirty="0">
                <a:solidFill>
                  <a:srgbClr val="969896"/>
                </a:solidFill>
                <a:latin typeface="Consolas" panose="020B0609020204030204" pitchFamily="49" charset="0"/>
              </a:rPr>
              <a:t> /// &lt;</a:t>
            </a:r>
            <a:r>
              <a:rPr lang="en-US" sz="1100" dirty="0" err="1">
                <a:solidFill>
                  <a:srgbClr val="63A35C"/>
                </a:solidFill>
                <a:latin typeface="Consolas" panose="020B0609020204030204" pitchFamily="49" charset="0"/>
              </a:rPr>
              <a:t>param</a:t>
            </a:r>
            <a:r>
              <a:rPr lang="en-US" sz="1100" dirty="0">
                <a:solidFill>
                  <a:srgbClr val="969896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DA3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969896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183691"/>
                </a:solidFill>
                <a:latin typeface="Consolas" panose="020B0609020204030204" pitchFamily="49" charset="0"/>
              </a:rPr>
              <a:t>sFilename</a:t>
            </a:r>
            <a:r>
              <a:rPr lang="en-US" sz="11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969896"/>
                </a:solidFill>
                <a:latin typeface="Consolas" panose="020B0609020204030204" pitchFamily="49" charset="0"/>
              </a:rPr>
              <a:t>&gt;File path and name.&lt;/</a:t>
            </a:r>
            <a:r>
              <a:rPr lang="en-US" sz="1100" dirty="0" err="1">
                <a:solidFill>
                  <a:srgbClr val="63A35C"/>
                </a:solidFill>
                <a:latin typeface="Consolas" panose="020B0609020204030204" pitchFamily="49" charset="0"/>
              </a:rPr>
              <a:t>param</a:t>
            </a:r>
            <a:r>
              <a:rPr lang="en-US" sz="1100" dirty="0">
                <a:solidFill>
                  <a:srgbClr val="969896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latin typeface="Arial" panose="020B0604020202020204" pitchFamily="34" charset="0"/>
            </a:endParaRPr>
          </a:p>
          <a:p>
            <a:pPr fontAlgn="t"/>
            <a:r>
              <a:rPr lang="en-US" sz="1100" dirty="0">
                <a:solidFill>
                  <a:srgbClr val="969896"/>
                </a:solidFill>
                <a:latin typeface="Consolas" panose="020B0609020204030204" pitchFamily="49" charset="0"/>
              </a:rPr>
              <a:t> /// </a:t>
            </a:r>
            <a:endParaRPr lang="en-US" sz="1100" dirty="0">
              <a:latin typeface="Arial" panose="020B0604020202020204" pitchFamily="34" charset="0"/>
            </a:endParaRPr>
          </a:p>
          <a:p>
            <a:pPr fontAlgn="t"/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 public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DA3"/>
                </a:solidFill>
                <a:latin typeface="Consolas" panose="020B0609020204030204" pitchFamily="49" charset="0"/>
              </a:rPr>
              <a:t>ReadFile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sFilename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) {</a:t>
            </a:r>
            <a:endParaRPr lang="en-US" sz="1100" dirty="0">
              <a:latin typeface="Arial" panose="020B0604020202020204" pitchFamily="34" charset="0"/>
            </a:endParaRPr>
          </a:p>
          <a:p>
            <a:pPr fontAlgn="t"/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StreamReader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myFile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fontAlgn="t"/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	   = </a:t>
            </a:r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StreamReader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sFilename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System.Text.Encoding.Default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fontAlgn="t"/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string </a:t>
            </a:r>
            <a:r>
              <a:rPr lang="en-US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sContent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myFile.ReadToEnd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();   </a:t>
            </a:r>
          </a:p>
          <a:p>
            <a:pPr fontAlgn="t"/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myFile.Close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lang="en-US" sz="1100" dirty="0">
              <a:latin typeface="Arial" panose="020B0604020202020204" pitchFamily="34" charset="0"/>
            </a:endParaRPr>
          </a:p>
          <a:p>
            <a:pPr fontAlgn="t"/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    return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sContent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}</a:t>
            </a:r>
            <a:endParaRPr lang="en-US" sz="1100" dirty="0"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87833" y="4513755"/>
            <a:ext cx="5806440" cy="399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1257223" indent="-1257223"/>
            <a:r>
              <a:rPr lang="en-US" sz="1300" b="1" dirty="0">
                <a:cs typeface="Courier New" panose="02070309020205020404" pitchFamily="49" charset="0"/>
              </a:rPr>
              <a:t> API sequence: </a:t>
            </a:r>
            <a:r>
              <a:rPr lang="en-US" sz="1200" dirty="0" err="1">
                <a:latin typeface="NimbusSanL-Regu"/>
              </a:rPr>
              <a:t>StreamReader.new</a:t>
            </a:r>
            <a:r>
              <a:rPr lang="en-US" sz="1200" dirty="0">
                <a:latin typeface="NimbusSanL-Regu"/>
              </a:rPr>
              <a:t>   </a:t>
            </a:r>
            <a:r>
              <a:rPr lang="en-US" sz="1200" dirty="0" err="1">
                <a:latin typeface="NimbusSanL-Regu"/>
              </a:rPr>
              <a:t>StreamReader.ReadToEnd</a:t>
            </a:r>
            <a:r>
              <a:rPr lang="en-US" sz="1200" dirty="0">
                <a:latin typeface="NimbusSanL-Regu"/>
              </a:rPr>
              <a:t>   </a:t>
            </a:r>
            <a:r>
              <a:rPr lang="en-US" sz="1200" dirty="0" err="1">
                <a:latin typeface="NimbusSanL-Regu"/>
              </a:rPr>
              <a:t>StreamReader.Close</a:t>
            </a:r>
            <a:endParaRPr lang="en-US" sz="1300" dirty="0">
              <a:latin typeface="NimbusSanL-Regu"/>
            </a:endParaRPr>
          </a:p>
          <a:p>
            <a:r>
              <a:rPr lang="en-US" sz="1300" b="1" dirty="0">
                <a:cs typeface="Courier New" panose="02070309020205020404" pitchFamily="49" charset="0"/>
              </a:rPr>
              <a:t> Description:  </a:t>
            </a:r>
            <a:r>
              <a:rPr lang="en-US" sz="1200" dirty="0">
                <a:latin typeface="NimbusSanL-Regu"/>
              </a:rPr>
              <a:t>get the content of the file.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868454" y="4639492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76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872"/>
    </mc:Choice>
    <mc:Fallback>
      <p:transition spd="slow" advTm="5587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API Sequence Alignment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B</a:t>
            </a:r>
            <a:r>
              <a:rPr lang="en-US" dirty="0" smtClean="0">
                <a:latin typeface="Gill Sans MT" panose="020B0502020104020203" pitchFamily="34" charset="0"/>
              </a:rPr>
              <a:t>uild </a:t>
            </a:r>
            <a:r>
              <a:rPr lang="en-US" dirty="0">
                <a:latin typeface="Gill Sans MT" panose="020B0502020104020203" pitchFamily="34" charset="0"/>
              </a:rPr>
              <a:t>pairs of </a:t>
            </a:r>
            <a:r>
              <a:rPr lang="en-US" dirty="0" smtClean="0">
                <a:latin typeface="Gill Sans MT" panose="020B0502020104020203" pitchFamily="34" charset="0"/>
              </a:rPr>
              <a:t>equivalent Java </a:t>
            </a:r>
            <a:r>
              <a:rPr lang="en-US" dirty="0">
                <a:latin typeface="Gill Sans MT" panose="020B0502020104020203" pitchFamily="34" charset="0"/>
              </a:rPr>
              <a:t>and C# API sequences according to their </a:t>
            </a:r>
            <a:r>
              <a:rPr lang="en-US" dirty="0" smtClean="0">
                <a:latin typeface="Gill Sans MT" panose="020B0502020104020203" pitchFamily="34" charset="0"/>
              </a:rPr>
              <a:t>semantic vectors</a:t>
            </a:r>
          </a:p>
          <a:p>
            <a:r>
              <a:rPr lang="en-US" dirty="0" smtClean="0">
                <a:latin typeface="Gill Sans MT" panose="020B0502020104020203" pitchFamily="34" charset="0"/>
              </a:rPr>
              <a:t>For </a:t>
            </a:r>
            <a:r>
              <a:rPr lang="en-US" dirty="0">
                <a:latin typeface="Gill Sans MT" panose="020B0502020104020203" pitchFamily="34" charset="0"/>
              </a:rPr>
              <a:t>each Java API sequence, we </a:t>
            </a:r>
            <a:r>
              <a:rPr lang="en-US" dirty="0" smtClean="0">
                <a:latin typeface="Gill Sans MT" panose="020B0502020104020203" pitchFamily="34" charset="0"/>
              </a:rPr>
              <a:t>select a equivalent </a:t>
            </a:r>
            <a:r>
              <a:rPr lang="en-US" dirty="0">
                <a:latin typeface="Gill Sans MT" panose="020B0502020104020203" pitchFamily="34" charset="0"/>
              </a:rPr>
              <a:t>C# </a:t>
            </a:r>
            <a:r>
              <a:rPr lang="en-US" dirty="0" smtClean="0">
                <a:latin typeface="Gill Sans MT" panose="020B0502020104020203" pitchFamily="34" charset="0"/>
              </a:rPr>
              <a:t>API sequence as with </a:t>
            </a:r>
            <a:r>
              <a:rPr lang="en-US" dirty="0">
                <a:latin typeface="Gill Sans MT" panose="020B0502020104020203" pitchFamily="34" charset="0"/>
              </a:rPr>
              <a:t>the most similar vector </a:t>
            </a:r>
            <a:r>
              <a:rPr lang="en-US" dirty="0" smtClean="0">
                <a:latin typeface="Gill Sans MT" panose="020B0502020104020203" pitchFamily="34" charset="0"/>
              </a:rPr>
              <a:t>representation</a:t>
            </a:r>
          </a:p>
          <a:p>
            <a:r>
              <a:rPr lang="en-US" dirty="0">
                <a:latin typeface="Gill Sans MT" panose="020B0502020104020203" pitchFamily="34" charset="0"/>
              </a:rPr>
              <a:t>S</a:t>
            </a:r>
            <a:r>
              <a:rPr lang="en-US" dirty="0" smtClean="0">
                <a:latin typeface="Gill Sans MT" panose="020B0502020104020203" pitchFamily="34" charset="0"/>
              </a:rPr>
              <a:t>imilarity measure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216" y="4169198"/>
            <a:ext cx="5036943" cy="8041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2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328"/>
    </mc:Choice>
    <mc:Fallback>
      <p:transition spd="slow" advTm="2532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Extracting General API Mappings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The aligned pairs of API sequences may be </a:t>
            </a:r>
            <a:r>
              <a:rPr lang="en-US" dirty="0" smtClean="0">
                <a:latin typeface="Gill Sans MT" panose="020B0502020104020203" pitchFamily="34" charset="0"/>
              </a:rPr>
              <a:t>project-specific. However</a:t>
            </a:r>
            <a:r>
              <a:rPr lang="en-US" dirty="0">
                <a:latin typeface="Gill Sans MT" panose="020B0502020104020203" pitchFamily="34" charset="0"/>
              </a:rPr>
              <a:t>, automated code migration </a:t>
            </a:r>
            <a:r>
              <a:rPr lang="en-US" dirty="0" smtClean="0">
                <a:latin typeface="Gill Sans MT" panose="020B0502020104020203" pitchFamily="34" charset="0"/>
              </a:rPr>
              <a:t>tools (e.g., Java2C#) </a:t>
            </a:r>
            <a:r>
              <a:rPr lang="en-US" dirty="0">
                <a:latin typeface="Gill Sans MT" panose="020B0502020104020203" pitchFamily="34" charset="0"/>
              </a:rPr>
              <a:t>require commonly used API </a:t>
            </a:r>
            <a:r>
              <a:rPr lang="en-US" dirty="0" smtClean="0">
                <a:latin typeface="Gill Sans MT" panose="020B0502020104020203" pitchFamily="34" charset="0"/>
              </a:rPr>
              <a:t>mappings</a:t>
            </a:r>
          </a:p>
          <a:p>
            <a:endParaRPr lang="en-US" dirty="0" smtClean="0">
              <a:latin typeface="Gill Sans MT" panose="020B0502020104020203" pitchFamily="34" charset="0"/>
            </a:endParaRPr>
          </a:p>
          <a:p>
            <a:r>
              <a:rPr lang="en-US" dirty="0" smtClean="0">
                <a:latin typeface="Gill Sans MT" panose="020B0502020104020203" pitchFamily="34" charset="0"/>
              </a:rPr>
              <a:t>We further summarize common mappings from </a:t>
            </a:r>
            <a:r>
              <a:rPr lang="en-US" dirty="0">
                <a:latin typeface="Gill Sans MT" panose="020B0502020104020203" pitchFamily="34" charset="0"/>
              </a:rPr>
              <a:t>the </a:t>
            </a:r>
            <a:r>
              <a:rPr lang="en-US" dirty="0" smtClean="0">
                <a:latin typeface="Gill Sans MT" panose="020B0502020104020203" pitchFamily="34" charset="0"/>
              </a:rPr>
              <a:t>aligned pairs using Statistical Machine Translation</a:t>
            </a:r>
            <a:r>
              <a:rPr lang="fr-FR" dirty="0">
                <a:latin typeface="Gill Sans MT" panose="020B0502020104020203" pitchFamily="34" charset="0"/>
              </a:rPr>
              <a:t> </a:t>
            </a:r>
            <a:r>
              <a:rPr lang="fr-FR" dirty="0" smtClean="0">
                <a:latin typeface="Gill Sans MT" panose="020B0502020104020203" pitchFamily="34" charset="0"/>
              </a:rPr>
              <a:t>(i.e., phrase-</a:t>
            </a:r>
            <a:r>
              <a:rPr lang="fr-FR" dirty="0" err="1" smtClean="0">
                <a:latin typeface="Gill Sans MT" panose="020B0502020104020203" pitchFamily="34" charset="0"/>
              </a:rPr>
              <a:t>based</a:t>
            </a:r>
            <a:r>
              <a:rPr lang="fr-FR" dirty="0" smtClean="0">
                <a:latin typeface="Gill Sans MT" panose="020B0502020104020203" pitchFamily="34" charset="0"/>
              </a:rPr>
              <a:t> </a:t>
            </a:r>
            <a:r>
              <a:rPr lang="fr-FR" dirty="0">
                <a:latin typeface="Gill Sans MT" panose="020B0502020104020203" pitchFamily="34" charset="0"/>
              </a:rPr>
              <a:t>model [Koehn et al., </a:t>
            </a:r>
            <a:r>
              <a:rPr lang="fr-FR" dirty="0" smtClean="0">
                <a:latin typeface="Gill Sans MT" panose="020B0502020104020203" pitchFamily="34" charset="0"/>
              </a:rPr>
              <a:t>2003])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16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521"/>
    </mc:Choice>
    <mc:Fallback>
      <p:transition spd="slow" advTm="3952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Experiment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7917"/>
            <a:ext cx="11208026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Dataset</a:t>
            </a:r>
          </a:p>
          <a:p>
            <a:pPr lvl="1"/>
            <a:r>
              <a:rPr lang="en-US" dirty="0" smtClean="0">
                <a:latin typeface="Gill Sans MT" panose="020B0502020104020203" pitchFamily="34" charset="0"/>
              </a:rPr>
              <a:t>Training: </a:t>
            </a:r>
            <a:r>
              <a:rPr lang="en-US" dirty="0">
                <a:latin typeface="Gill Sans MT" panose="020B0502020104020203" pitchFamily="34" charset="0"/>
              </a:rPr>
              <a:t>9,880,169 </a:t>
            </a:r>
            <a:r>
              <a:rPr lang="en-US" dirty="0">
                <a:latin typeface="Gill Sans MT" panose="020B0502020104020203" pitchFamily="34" charset="0"/>
              </a:rPr>
              <a:t>&lt;</a:t>
            </a:r>
            <a:r>
              <a:rPr lang="en-US" dirty="0" smtClean="0">
                <a:latin typeface="Gill Sans MT" panose="020B0502020104020203" pitchFamily="34" charset="0"/>
              </a:rPr>
              <a:t>API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smtClean="0">
                <a:latin typeface="Gill Sans MT" panose="020B0502020104020203" pitchFamily="34" charset="0"/>
              </a:rPr>
              <a:t>sequence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dirty="0" smtClean="0">
                <a:latin typeface="Gill Sans MT" panose="020B0502020104020203" pitchFamily="34" charset="0"/>
              </a:rPr>
              <a:t>description&gt; </a:t>
            </a:r>
            <a:r>
              <a:rPr lang="en-US" dirty="0" smtClean="0"/>
              <a:t>pairs (5,271,526 Java</a:t>
            </a:r>
            <a:r>
              <a:rPr lang="en-US" dirty="0"/>
              <a:t> </a:t>
            </a:r>
            <a:r>
              <a:rPr lang="en-US" dirty="0" smtClean="0"/>
              <a:t>4,608,643 </a:t>
            </a:r>
            <a:r>
              <a:rPr lang="en-US" dirty="0"/>
              <a:t>C</a:t>
            </a:r>
            <a:r>
              <a:rPr lang="en-US" sz="2000" dirty="0" smtClean="0"/>
              <a:t>#</a:t>
            </a:r>
            <a:r>
              <a:rPr lang="en-US" dirty="0" smtClean="0"/>
              <a:t>)</a:t>
            </a:r>
            <a:endParaRPr lang="en-US" dirty="0" smtClean="0">
              <a:latin typeface="Gill Sans MT" panose="020B0502020104020203" pitchFamily="34" charset="0"/>
            </a:endParaRPr>
          </a:p>
          <a:p>
            <a:pPr lvl="1"/>
            <a:r>
              <a:rPr lang="en-US" dirty="0" smtClean="0">
                <a:latin typeface="Gill Sans MT" panose="020B0502020104020203" pitchFamily="34" charset="0"/>
              </a:rPr>
              <a:t>Test: 640 </a:t>
            </a:r>
            <a:r>
              <a:rPr lang="en-US" dirty="0" smtClean="0">
                <a:latin typeface="Gill Sans MT" panose="020B0502020104020203" pitchFamily="34" charset="0"/>
              </a:rPr>
              <a:t>AP</a:t>
            </a:r>
            <a:r>
              <a:rPr lang="en-US" altLang="zh-CN" dirty="0" smtClean="0">
                <a:latin typeface="Gill Sans MT" panose="020B0502020104020203" pitchFamily="34" charset="0"/>
              </a:rPr>
              <a:t>I Mapping Rules from Java2CSharp</a:t>
            </a:r>
            <a:endParaRPr lang="en-US" dirty="0" smtClean="0">
              <a:latin typeface="Gill Sans MT" panose="020B0502020104020203" pitchFamily="34" charset="0"/>
            </a:endParaRPr>
          </a:p>
          <a:p>
            <a:r>
              <a:rPr lang="en-US" dirty="0" smtClean="0">
                <a:latin typeface="Gill Sans MT" panose="020B0502020104020203" pitchFamily="34" charset="0"/>
              </a:rPr>
              <a:t>Baselines</a:t>
            </a:r>
          </a:p>
          <a:p>
            <a:pPr lvl="1"/>
            <a:r>
              <a:rPr lang="en-US" dirty="0" err="1" smtClean="0">
                <a:latin typeface="Gill Sans MT" panose="020B0502020104020203" pitchFamily="34" charset="0"/>
              </a:rPr>
              <a:t>StaMiner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[Tien et al. 2014]</a:t>
            </a:r>
          </a:p>
          <a:p>
            <a:pPr lvl="1"/>
            <a:r>
              <a:rPr lang="en-US" dirty="0" smtClean="0">
                <a:latin typeface="Gill Sans MT" panose="020B0502020104020203" pitchFamily="34" charset="0"/>
              </a:rPr>
              <a:t>TMAP </a:t>
            </a:r>
            <a:r>
              <a:rPr lang="en-US" sz="2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[</a:t>
            </a:r>
            <a:r>
              <a:rPr lang="en-US" sz="2000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Pandita</a:t>
            </a:r>
            <a:r>
              <a:rPr lang="en-US" sz="2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 et al. 2015]</a:t>
            </a:r>
          </a:p>
          <a:p>
            <a:r>
              <a:rPr lang="en-US" dirty="0" smtClean="0">
                <a:latin typeface="Gill Sans MT" panose="020B0502020104020203" pitchFamily="34" charset="0"/>
              </a:rPr>
              <a:t>Metric</a:t>
            </a:r>
          </a:p>
          <a:p>
            <a:pPr lvl="1"/>
            <a:r>
              <a:rPr lang="en-US" dirty="0" smtClean="0">
                <a:latin typeface="Gill Sans MT" panose="020B0502020104020203" pitchFamily="34" charset="0"/>
              </a:rPr>
              <a:t>Precision, Recall, F-score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8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463"/>
    </mc:Choice>
    <mc:Fallback>
      <p:transition spd="slow" advTm="6846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7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Neural </a:t>
            </a:r>
            <a:r>
              <a:rPr lang="en-US" dirty="0" smtClean="0">
                <a:latin typeface="Gill Sans MT" panose="020B0502020104020203" pitchFamily="34" charset="0"/>
              </a:rPr>
              <a:t>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ill Sans MT" panose="020B0502020104020203" pitchFamily="34" charset="0"/>
              </a:rPr>
              <a:t>Bi-GRU</a:t>
            </a:r>
            <a:r>
              <a:rPr lang="en-US" dirty="0">
                <a:latin typeface="Gill Sans MT" panose="020B0502020104020203" pitchFamily="34" charset="0"/>
              </a:rPr>
              <a:t>, 2 hidden layers, </a:t>
            </a:r>
            <a:r>
              <a:rPr lang="en-US" dirty="0" smtClean="0">
                <a:latin typeface="Gill Sans MT" panose="020B0502020104020203" pitchFamily="34" charset="0"/>
              </a:rPr>
              <a:t>1</a:t>
            </a:r>
            <a:r>
              <a:rPr lang="en-US" dirty="0">
                <a:latin typeface="Gill Sans MT" panose="020B0502020104020203" pitchFamily="34" charset="0"/>
              </a:rPr>
              <a:t>,</a:t>
            </a:r>
            <a:r>
              <a:rPr lang="en-US" dirty="0" smtClean="0">
                <a:latin typeface="Gill Sans MT" panose="020B0502020104020203" pitchFamily="34" charset="0"/>
              </a:rPr>
              <a:t>000 </a:t>
            </a:r>
            <a:r>
              <a:rPr lang="en-US" dirty="0">
                <a:latin typeface="Gill Sans MT" panose="020B0502020104020203" pitchFamily="34" charset="0"/>
              </a:rPr>
              <a:t>hidden </a:t>
            </a:r>
            <a:r>
              <a:rPr lang="en-US" dirty="0" smtClean="0">
                <a:latin typeface="Gill Sans MT" panose="020B0502020104020203" pitchFamily="34" charset="0"/>
              </a:rPr>
              <a:t>unites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ill Sans MT" panose="020B0502020104020203" pitchFamily="34" charset="0"/>
              </a:rPr>
              <a:t>Word Embedding: 120</a:t>
            </a:r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Training </a:t>
            </a:r>
            <a:r>
              <a:rPr lang="en-US" dirty="0" smtClean="0">
                <a:latin typeface="Gill Sans MT" panose="020B0502020104020203" pitchFamily="34" charset="0"/>
              </a:rPr>
              <a:t>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Gill Sans MT" panose="020B0502020104020203" pitchFamily="34" charset="0"/>
              </a:rPr>
              <a:t>Adadelta</a:t>
            </a:r>
            <a:endParaRPr lang="en-US" dirty="0" smtClean="0">
              <a:latin typeface="Gill Sans MT" panose="020B05020201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ill Sans MT" panose="020B0502020104020203" pitchFamily="34" charset="0"/>
              </a:rPr>
              <a:t>Batch size: 200</a:t>
            </a:r>
          </a:p>
          <a:p>
            <a:r>
              <a:rPr lang="en-US" dirty="0" smtClean="0">
                <a:latin typeface="Gill Sans MT" panose="020B0502020104020203" pitchFamily="34" charset="0"/>
              </a:rPr>
              <a:t>Hardware</a:t>
            </a:r>
            <a:r>
              <a:rPr lang="en-US" dirty="0">
                <a:latin typeface="Gill Sans MT" panose="020B0502020104020203" pitchFamily="34" charset="0"/>
              </a:rPr>
              <a:t>: </a:t>
            </a:r>
            <a:endParaRPr lang="en-US" dirty="0" smtClean="0">
              <a:latin typeface="Gill Sans MT" panose="020B05020201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Gill Sans MT" panose="020B0502020104020203" pitchFamily="34" charset="0"/>
              </a:rPr>
              <a:t>Nvidia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K20 GPU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5077" y="33332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Experiment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98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05"/>
    </mc:Choice>
    <mc:Fallback>
      <p:transition spd="slow" advTm="810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Results – </a:t>
            </a:r>
            <a:r>
              <a:rPr lang="en-US" dirty="0" smtClean="0">
                <a:latin typeface="Gill Sans MT" panose="020B0502020104020203" pitchFamily="34" charset="0"/>
              </a:rPr>
              <a:t>Accuracy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Accuracy of 1-to-1 API mappings mined by D</a:t>
            </a:r>
            <a:r>
              <a:rPr lang="en-US" sz="2400" dirty="0">
                <a:latin typeface="Gill Sans MT" panose="020B0502020104020203" pitchFamily="34" charset="0"/>
              </a:rPr>
              <a:t>EEP</a:t>
            </a:r>
            <a:r>
              <a:rPr lang="en-US" dirty="0">
                <a:latin typeface="Gill Sans MT" panose="020B0502020104020203" pitchFamily="34" charset="0"/>
              </a:rPr>
              <a:t>AM and </a:t>
            </a:r>
            <a:r>
              <a:rPr lang="en-US" dirty="0" err="1">
                <a:latin typeface="Gill Sans MT" panose="020B0502020104020203" pitchFamily="34" charset="0"/>
              </a:rPr>
              <a:t>StaMiner</a:t>
            </a:r>
            <a:r>
              <a:rPr lang="en-US" dirty="0">
                <a:latin typeface="Gill Sans MT" panose="020B0502020104020203" pitchFamily="34" charset="0"/>
              </a:rPr>
              <a:t> (%)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589"/>
          <a:stretch/>
        </p:blipFill>
        <p:spPr>
          <a:xfrm>
            <a:off x="911034" y="2528047"/>
            <a:ext cx="10531297" cy="22848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768"/>
    </mc:Choice>
    <mc:Fallback>
      <p:transition spd="slow" advTm="2176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Results – Accuracy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540" y="1626842"/>
            <a:ext cx="10515600" cy="4351338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Number of correct API mappings mined by D</a:t>
            </a:r>
            <a:r>
              <a:rPr lang="en-US" sz="2400" dirty="0">
                <a:latin typeface="Gill Sans MT" panose="020B0502020104020203" pitchFamily="34" charset="0"/>
              </a:rPr>
              <a:t>EEP</a:t>
            </a:r>
            <a:r>
              <a:rPr lang="en-US" dirty="0">
                <a:latin typeface="Gill Sans MT" panose="020B0502020104020203" pitchFamily="34" charset="0"/>
              </a:rPr>
              <a:t>AM </a:t>
            </a:r>
            <a:r>
              <a:rPr lang="en-US" dirty="0" smtClean="0">
                <a:latin typeface="Gill Sans MT" panose="020B0502020104020203" pitchFamily="34" charset="0"/>
              </a:rPr>
              <a:t>and TMAP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414" t="15248" r="10260" b="3240"/>
          <a:stretch/>
        </p:blipFill>
        <p:spPr>
          <a:xfrm>
            <a:off x="2207364" y="2201521"/>
            <a:ext cx="6183601" cy="36920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57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76"/>
    </mc:Choice>
    <mc:Fallback>
      <p:transition spd="slow" advTm="1417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ill Sans MT" panose="020B0502020104020203" pitchFamily="34" charset="0"/>
              </a:rPr>
              <a:t>Examples of Mined API Mappings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06825"/>
              </p:ext>
            </p:extLst>
          </p:nvPr>
        </p:nvGraphicFramePr>
        <p:xfrm>
          <a:off x="758685" y="1928264"/>
          <a:ext cx="10850218" cy="3505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34449"/>
                <a:gridCol w="5915769"/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            parse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datetime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from string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SimpleDateFormat.new</a:t>
                      </a:r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SimpleDateFormat.parse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DateTimeFormatInfo.new</a:t>
                      </a:r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DateTime.parseExact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DateTime.parse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u="none" strike="noStrike" kern="1200" baseline="0" dirty="0" smtClean="0"/>
                        <a:t>                                                                                 </a:t>
                      </a:r>
                      <a:r>
                        <a:rPr lang="en-US" sz="1800" b="1" u="none" strike="noStrike" kern="1200" baseline="0" dirty="0" smtClean="0">
                          <a:solidFill>
                            <a:schemeClr val="tx1"/>
                          </a:solidFill>
                        </a:rPr>
                        <a:t>open a </a:t>
                      </a:r>
                      <a:r>
                        <a:rPr lang="en-US" sz="1800" b="1" u="none" strike="noStrike" kern="1200" baseline="0" dirty="0" err="1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URL.new</a:t>
                      </a:r>
                      <a:r>
                        <a:rPr lang="en-US" sz="1800" u="none" strike="noStrike" kern="1200" baseline="0" dirty="0" smtClean="0"/>
                        <a:t>     </a:t>
                      </a:r>
                      <a:r>
                        <a:rPr lang="en-US" sz="1800" u="none" strike="noStrike" kern="1200" baseline="0" dirty="0" err="1" smtClean="0"/>
                        <a:t>URL.openConnection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WebRequest.create</a:t>
                      </a:r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Uri.new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HttpWebRequest.getRequestStream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                                                                           </a:t>
                      </a:r>
                      <a:r>
                        <a:rPr lang="en-US" b="1" dirty="0" smtClean="0"/>
                        <a:t>get files in folder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File.new</a:t>
                      </a:r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File.list</a:t>
                      </a:r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File.new</a:t>
                      </a:r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File.isDirectory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DirectoryInfo.new</a:t>
                      </a:r>
                      <a:r>
                        <a:rPr lang="en-US" sz="1800" u="none" strike="noStrike" kern="1200" baseline="0" dirty="0" smtClean="0"/>
                        <a:t>     </a:t>
                      </a:r>
                      <a:r>
                        <a:rPr lang="en-US" sz="1800" u="none" strike="noStrike" kern="1200" baseline="0" dirty="0" err="1" smtClean="0"/>
                        <a:t>DirectoryInfo.getDirectories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u="none" strike="noStrike" kern="1200" baseline="0" dirty="0" smtClean="0"/>
                        <a:t>                                                                             </a:t>
                      </a:r>
                      <a:r>
                        <a:rPr lang="en-US" sz="1800" b="1" u="none" strike="noStrike" kern="1200" baseline="0" dirty="0" smtClean="0"/>
                        <a:t>create a directory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File.new</a:t>
                      </a:r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File.exists</a:t>
                      </a:r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File.createNewFile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FileInfo.new</a:t>
                      </a:r>
                      <a:r>
                        <a:rPr lang="en-US" sz="1800" u="none" strike="noStrike" kern="1200" baseline="0" dirty="0" smtClean="0"/>
                        <a:t>    </a:t>
                      </a:r>
                      <a:r>
                        <a:rPr lang="en-US" sz="1800" u="none" strike="noStrike" kern="1200" baseline="0" dirty="0" err="1" smtClean="0"/>
                        <a:t>Directory.exists</a:t>
                      </a:r>
                      <a:r>
                        <a:rPr lang="en-US" sz="1800" u="none" strike="noStrike" kern="1200" baseline="0" dirty="0" smtClean="0"/>
                        <a:t>    </a:t>
                      </a:r>
                      <a:r>
                        <a:rPr lang="en-US" sz="1800" u="none" strike="noStrike" kern="1200" baseline="0" dirty="0" err="1" smtClean="0"/>
                        <a:t>Directory.createDirectory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729859" y="5275596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30504" y="5275408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04295" y="5275596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550215" y="5275596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08725" y="4512270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68790" y="4528173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70656" y="4512270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465524" y="4528173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91552" y="3502455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11468" y="2508542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179816" y="2508542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430035" y="2508542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62982" y="3510406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689937" y="3502455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6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44"/>
    </mc:Choice>
    <mc:Fallback>
      <p:transition spd="slow" advTm="1974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Programming Language </a:t>
            </a:r>
            <a:r>
              <a:rPr lang="en-US" dirty="0" smtClean="0">
                <a:latin typeface="Gill Sans MT" panose="020B0502020104020203" pitchFamily="34" charset="0"/>
              </a:rPr>
              <a:t>Migration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“android ios windows”的图片搜索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39653"/>
            <a:ext cx="10465581" cy="472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4025759" y="1825625"/>
            <a:ext cx="4754160" cy="3493797"/>
            <a:chOff x="4025759" y="1825625"/>
            <a:chExt cx="4754160" cy="3493797"/>
          </a:xfrm>
        </p:grpSpPr>
        <p:grpSp>
          <p:nvGrpSpPr>
            <p:cNvPr id="10" name="Group 9"/>
            <p:cNvGrpSpPr/>
            <p:nvPr/>
          </p:nvGrpSpPr>
          <p:grpSpPr>
            <a:xfrm>
              <a:off x="4025759" y="1825625"/>
              <a:ext cx="4754160" cy="3493797"/>
              <a:chOff x="6474873" y="1825625"/>
              <a:chExt cx="4600575" cy="33147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474873" y="1825625"/>
                <a:ext cx="4600575" cy="3314700"/>
                <a:chOff x="3874797" y="2343944"/>
                <a:chExt cx="4600575" cy="33147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3874797" y="2343944"/>
                  <a:ext cx="4600575" cy="3314700"/>
                  <a:chOff x="3874797" y="2343944"/>
                  <a:chExt cx="4600575" cy="3314700"/>
                </a:xfrm>
              </p:grpSpPr>
              <p:pic>
                <p:nvPicPr>
                  <p:cNvPr id="1028" name="Picture 4" descr="“programming language migration”的图片搜索结果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74797" y="2343944"/>
                    <a:ext cx="4600575" cy="33147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Rectangle 3"/>
                  <p:cNvSpPr/>
                  <p:nvPr/>
                </p:nvSpPr>
                <p:spPr>
                  <a:xfrm>
                    <a:off x="5237629" y="3422416"/>
                    <a:ext cx="591671" cy="6919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5901324" y="2411176"/>
                    <a:ext cx="591671" cy="6919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6896791" y="2343944"/>
                    <a:ext cx="591671" cy="6919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6085381" y="3258559"/>
                    <a:ext cx="591671" cy="6919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4714643" y="4906590"/>
                    <a:ext cx="591671" cy="6919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3899123" y="2398027"/>
                    <a:ext cx="591671" cy="6501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4322743" y="2343944"/>
                    <a:ext cx="591671" cy="28791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 rot="19857990">
                    <a:off x="4194959" y="2440976"/>
                    <a:ext cx="591671" cy="28791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7835132" y="4843591"/>
                    <a:ext cx="591671" cy="6919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7883701" y="2968145"/>
                    <a:ext cx="591671" cy="6919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7" name="Picture 4" descr="“visual studio”的图片搜索结果"/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92" t="20397" r="58409" b="20627"/>
                <a:stretch/>
              </p:blipFill>
              <p:spPr bwMode="auto">
                <a:xfrm>
                  <a:off x="5955933" y="2679451"/>
                  <a:ext cx="850569" cy="8263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6" name="Picture 8" descr="“python”的图片搜索结果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87836" y="3889766"/>
                <a:ext cx="871012" cy="8710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4" name="Picture 2" descr="“objective c”的图片搜索结果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28" t="16534" b="25815"/>
            <a:stretch/>
          </p:blipFill>
          <p:spPr bwMode="auto">
            <a:xfrm>
              <a:off x="4138927" y="3154310"/>
              <a:ext cx="1339244" cy="1139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ight Arrow 10"/>
            <p:cNvSpPr/>
            <p:nvPr/>
          </p:nvSpPr>
          <p:spPr>
            <a:xfrm>
              <a:off x="6541370" y="4350124"/>
              <a:ext cx="580375" cy="35889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9485406">
              <a:off x="6320118" y="3518962"/>
              <a:ext cx="578223" cy="38740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rot="14643553">
              <a:off x="5463990" y="3144693"/>
              <a:ext cx="540446" cy="36465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598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36"/>
    </mc:Choice>
    <mc:Fallback>
      <p:transition spd="slow" advTm="503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Results – </a:t>
            </a:r>
            <a:r>
              <a:rPr lang="en-US" dirty="0" smtClean="0">
                <a:latin typeface="Gill Sans MT" panose="020B0502020104020203" pitchFamily="34" charset="0"/>
              </a:rPr>
              <a:t>Scale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Number of API Mappings Mined by D</a:t>
            </a:r>
            <a:r>
              <a:rPr lang="en-US" sz="2400" dirty="0">
                <a:latin typeface="Gill Sans MT" panose="020B0502020104020203" pitchFamily="34" charset="0"/>
              </a:rPr>
              <a:t>EEP</a:t>
            </a:r>
            <a:r>
              <a:rPr lang="en-US" dirty="0">
                <a:latin typeface="Gill Sans MT" panose="020B0502020104020203" pitchFamily="34" charset="0"/>
              </a:rPr>
              <a:t>AM </a:t>
            </a:r>
            <a:r>
              <a:rPr lang="en-US" dirty="0" smtClean="0">
                <a:latin typeface="Gill Sans MT" panose="020B0502020104020203" pitchFamily="34" charset="0"/>
              </a:rPr>
              <a:t>and </a:t>
            </a:r>
            <a:r>
              <a:rPr lang="en-US" dirty="0" err="1" smtClean="0">
                <a:latin typeface="Gill Sans MT" panose="020B0502020104020203" pitchFamily="34" charset="0"/>
              </a:rPr>
              <a:t>StaMiner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92" y="2474458"/>
            <a:ext cx="9266051" cy="197417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92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496"/>
    </mc:Choice>
    <mc:Fallback>
      <p:transition spd="slow" advTm="28496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Results – Effectiveness of API Sequence </a:t>
            </a:r>
            <a:r>
              <a:rPr lang="en-US" dirty="0" smtClean="0">
                <a:latin typeface="Gill Sans MT" panose="020B0502020104020203" pitchFamily="34" charset="0"/>
              </a:rPr>
              <a:t>Embedding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Accuracy of API pair alignment by D</a:t>
            </a:r>
            <a:r>
              <a:rPr lang="en-US" sz="2400" dirty="0">
                <a:latin typeface="Gill Sans MT" panose="020B0502020104020203" pitchFamily="34" charset="0"/>
              </a:rPr>
              <a:t>EEP</a:t>
            </a:r>
            <a:r>
              <a:rPr lang="en-US" dirty="0">
                <a:latin typeface="Gill Sans MT" panose="020B0502020104020203" pitchFamily="34" charset="0"/>
              </a:rPr>
              <a:t>AM and </a:t>
            </a:r>
            <a:r>
              <a:rPr lang="en-US" dirty="0" smtClean="0">
                <a:latin typeface="Gill Sans MT" panose="020B0502020104020203" pitchFamily="34" charset="0"/>
              </a:rPr>
              <a:t>IR-based technique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14" t="43681" r="7844"/>
          <a:stretch/>
        </p:blipFill>
        <p:spPr>
          <a:xfrm>
            <a:off x="1049571" y="2505765"/>
            <a:ext cx="9779084" cy="17481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8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152"/>
    </mc:Choice>
    <mc:Fallback>
      <p:transition spd="slow" advTm="68152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Conclusion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68052" y="16340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Gill Sans MT" panose="020B0502020104020203" pitchFamily="34" charset="0"/>
              </a:rPr>
              <a:t>Multimodal Sequence-to-sequence learning to </a:t>
            </a:r>
            <a:r>
              <a:rPr lang="da-DK" dirty="0" smtClean="0">
                <a:latin typeface="Gill Sans MT" panose="020B0502020104020203" pitchFamily="34" charset="0"/>
              </a:rPr>
              <a:t>migrate APIs</a:t>
            </a:r>
            <a:endParaRPr lang="en-US" dirty="0" smtClean="0">
              <a:latin typeface="Gill Sans MT" panose="020B05020201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Jointly embedding source and target API sequences to the same NL space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Aligning equivalent API sequences with vector similarities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Gill Sans MT" panose="020B0502020104020203" pitchFamily="34" charset="0"/>
              </a:rPr>
              <a:t>Future 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smtClean="0"/>
              <a:t>Extend to more </a:t>
            </a:r>
            <a:r>
              <a:rPr lang="en-US" altLang="zh-CN" dirty="0" smtClean="0"/>
              <a:t>language pairs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Consider mo</a:t>
            </a:r>
            <a:r>
              <a:rPr lang="en-US" dirty="0" smtClean="0"/>
              <a:t>re complicated </a:t>
            </a:r>
            <a:r>
              <a:rPr lang="en-US" dirty="0" smtClean="0"/>
              <a:t>API mappings, e.g., structures.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8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946"/>
    </mc:Choice>
    <mc:Fallback>
      <p:transition spd="slow" advTm="2394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572" y="25712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latin typeface="Gill Sans MT" panose="020B0502020104020203" pitchFamily="34" charset="0"/>
              </a:rPr>
              <a:t>Thanks</a:t>
            </a:r>
            <a:r>
              <a:rPr lang="zh-CN" altLang="en-US" sz="8000" dirty="0" smtClean="0">
                <a:latin typeface="Gill Sans MT" panose="020B0502020104020203" pitchFamily="34" charset="0"/>
              </a:rPr>
              <a:t>！</a:t>
            </a:r>
            <a:endParaRPr lang="en-US" sz="8000" dirty="0">
              <a:latin typeface="Gill Sans MT" panose="020B05020201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8" y="330555"/>
            <a:ext cx="3266211" cy="79180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API Migration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0495" y="1997491"/>
            <a:ext cx="5177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95DA3"/>
                </a:solidFill>
                <a:latin typeface="Consolas" panose="020B0609020204030204" pitchFamily="49" charset="0"/>
              </a:rPr>
              <a:t>BufferedWriter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bw</a:t>
            </a:r>
            <a:r>
              <a:rPr lang="en-US" dirty="0" smtClean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DA3"/>
                </a:solidFill>
                <a:latin typeface="Consolas" panose="020B0609020204030204" pitchFamily="49" charset="0"/>
              </a:rPr>
              <a:t>BufferedWriter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b</a:t>
            </a:r>
            <a:r>
              <a:rPr lang="en-US" dirty="0" err="1" smtClean="0">
                <a:latin typeface="Consolas" panose="020B0609020204030204" pitchFamily="49" charset="0"/>
              </a:rPr>
              <a:t>w.</a:t>
            </a:r>
            <a:r>
              <a:rPr lang="en-US" dirty="0" err="1">
                <a:solidFill>
                  <a:srgbClr val="795DA3"/>
                </a:solidFill>
                <a:latin typeface="Consolas" panose="020B0609020204030204" pitchFamily="49" charset="0"/>
              </a:rPr>
              <a:t>write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b</a:t>
            </a:r>
            <a:r>
              <a:rPr lang="en-US" dirty="0" err="1" smtClean="0">
                <a:latin typeface="Consolas" panose="020B0609020204030204" pitchFamily="49" charset="0"/>
              </a:rPr>
              <a:t>w.</a:t>
            </a:r>
            <a:r>
              <a:rPr lang="en-US" dirty="0" err="1">
                <a:solidFill>
                  <a:srgbClr val="795DA3"/>
                </a:solidFill>
                <a:latin typeface="Consolas" panose="020B0609020204030204" pitchFamily="49" charset="0"/>
              </a:rPr>
              <a:t>close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7351" y="1997491"/>
            <a:ext cx="4670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3A35C"/>
                </a:solidFill>
                <a:latin typeface="Consolas" panose="020B0609020204030204" pitchFamily="49" charset="0"/>
              </a:rPr>
              <a:t>StreamWriter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</a:rPr>
              <a:t>w</a:t>
            </a:r>
            <a:r>
              <a:rPr lang="en-US" dirty="0" smtClean="0">
                <a:latin typeface="Consolas" panose="020B0609020204030204" pitchFamily="49" charset="0"/>
              </a:rPr>
              <a:t>=new </a:t>
            </a:r>
            <a:r>
              <a:rPr lang="en-US" dirty="0" err="1">
                <a:solidFill>
                  <a:srgbClr val="63A35C"/>
                </a:solidFill>
                <a:latin typeface="Consolas" panose="020B0609020204030204" pitchFamily="49" charset="0"/>
              </a:rPr>
              <a:t>StreamWriter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sw.</a:t>
            </a:r>
            <a:r>
              <a:rPr lang="en-US" dirty="0" err="1">
                <a:solidFill>
                  <a:srgbClr val="63A35C"/>
                </a:solidFill>
                <a:latin typeface="Consolas" panose="020B0609020204030204" pitchFamily="49" charset="0"/>
              </a:rPr>
              <a:t>Write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sw.</a:t>
            </a:r>
            <a:r>
              <a:rPr lang="en-US" dirty="0" err="1">
                <a:solidFill>
                  <a:srgbClr val="63A35C"/>
                </a:solidFill>
                <a:latin typeface="Consolas" panose="020B0609020204030204" pitchFamily="49" charset="0"/>
              </a:rPr>
              <a:t>Close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317803" y="2403174"/>
            <a:ext cx="476517" cy="2640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61343" y="3868057"/>
            <a:ext cx="7101114" cy="573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BufferedWriter.new</a:t>
            </a:r>
            <a:r>
              <a:rPr lang="en-US" dirty="0" smtClean="0">
                <a:solidFill>
                  <a:schemeClr val="tx1"/>
                </a:solidFill>
              </a:rPr>
              <a:t>-&gt;</a:t>
            </a:r>
            <a:r>
              <a:rPr lang="en-US" dirty="0" err="1" smtClean="0">
                <a:solidFill>
                  <a:schemeClr val="tx1"/>
                </a:solidFill>
              </a:rPr>
              <a:t>BufferedWriter.write</a:t>
            </a:r>
            <a:r>
              <a:rPr lang="en-US" dirty="0" smtClean="0">
                <a:solidFill>
                  <a:schemeClr val="tx1"/>
                </a:solidFill>
              </a:rPr>
              <a:t>-&gt;</a:t>
            </a:r>
            <a:r>
              <a:rPr lang="en-US" dirty="0" err="1" smtClean="0">
                <a:solidFill>
                  <a:schemeClr val="tx1"/>
                </a:solidFill>
              </a:rPr>
              <a:t>BufferedWriter.close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61343" y="5074285"/>
            <a:ext cx="7101114" cy="573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StreamWriter.new</a:t>
            </a:r>
            <a:r>
              <a:rPr lang="en-US" dirty="0" smtClean="0">
                <a:solidFill>
                  <a:schemeClr val="tx1"/>
                </a:solidFill>
              </a:rPr>
              <a:t>-&gt;</a:t>
            </a:r>
            <a:r>
              <a:rPr lang="en-US" dirty="0" err="1" smtClean="0">
                <a:solidFill>
                  <a:schemeClr val="tx1"/>
                </a:solidFill>
              </a:rPr>
              <a:t>StreamWriter.Write</a:t>
            </a:r>
            <a:r>
              <a:rPr lang="en-US" dirty="0" smtClean="0">
                <a:solidFill>
                  <a:schemeClr val="tx1"/>
                </a:solidFill>
              </a:rPr>
              <a:t>-&gt;</a:t>
            </a:r>
            <a:r>
              <a:rPr lang="en-US" dirty="0" err="1" smtClean="0">
                <a:solidFill>
                  <a:schemeClr val="tx1"/>
                </a:solidFill>
              </a:rPr>
              <a:t>StreamWriter.Close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7030" y="3970048"/>
            <a:ext cx="79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07030" y="5176276"/>
            <a:ext cx="79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C#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5798457" y="4572000"/>
            <a:ext cx="355600" cy="44268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0436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034"/>
    </mc:Choice>
    <mc:Fallback>
      <p:transition spd="slow" advTm="700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Existing </a:t>
            </a:r>
            <a:r>
              <a:rPr lang="en-US" dirty="0" smtClean="0">
                <a:latin typeface="Gill Sans MT" panose="020B0502020104020203" pitchFamily="34" charset="0"/>
              </a:rPr>
              <a:t>Techniques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2052" name="Picture 4" descr="“visual studio”的图片搜索结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2" t="20397" r="58409" b="20627"/>
          <a:stretch/>
        </p:blipFill>
        <p:spPr bwMode="auto">
          <a:xfrm>
            <a:off x="2105058" y="2038639"/>
            <a:ext cx="709186" cy="68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“java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51" y="2077835"/>
            <a:ext cx="610628" cy="61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8249" y="2890040"/>
            <a:ext cx="2496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Collect bilingual </a:t>
            </a:r>
            <a:r>
              <a:rPr lang="en-US" dirty="0">
                <a:latin typeface="Gill Sans MT" panose="020B0502020104020203" pitchFamily="34" charset="0"/>
              </a:rPr>
              <a:t>projects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63242" y="1950443"/>
            <a:ext cx="1914691" cy="893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49420" y="1892928"/>
            <a:ext cx="695128" cy="658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un1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50729" y="1886202"/>
            <a:ext cx="695128" cy="658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foo1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47873" y="3885188"/>
            <a:ext cx="2805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 smtClean="0">
                <a:latin typeface="Gill Sans MT" panose="020B0502020104020203" pitchFamily="34" charset="0"/>
              </a:rPr>
              <a:t>Match </a:t>
            </a:r>
            <a:r>
              <a:rPr lang="en-US" dirty="0">
                <a:latin typeface="Gill Sans MT" panose="020B0502020104020203" pitchFamily="34" charset="0"/>
              </a:rPr>
              <a:t>equivalent functions with similar signatures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9938" y="6002641"/>
            <a:ext cx="3124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latin typeface="Gill Sans MT" panose="020B0502020104020203" pitchFamily="34" charset="0"/>
              </a:rPr>
              <a:t>Build API transformation graphs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7501" y="5996225"/>
            <a:ext cx="294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dirty="0">
                <a:latin typeface="Gill Sans MT" panose="020B0502020104020203" pitchFamily="34" charset="0"/>
              </a:rPr>
              <a:t>Statistical machine translation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 rot="2081927">
            <a:off x="4949338" y="4612849"/>
            <a:ext cx="338242" cy="63201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68980" y="6399010"/>
            <a:ext cx="207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[Nguyen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et al. 2014]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37789" y="6399010"/>
            <a:ext cx="1961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[</a:t>
            </a:r>
            <a:r>
              <a:rPr lang="en-US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Zhong</a:t>
            </a:r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et al. 2010]</a:t>
            </a:r>
          </a:p>
        </p:txBody>
      </p:sp>
      <p:sp>
        <p:nvSpPr>
          <p:cNvPr id="15" name="Down Arrow 14"/>
          <p:cNvSpPr/>
          <p:nvPr/>
        </p:nvSpPr>
        <p:spPr>
          <a:xfrm rot="16200000">
            <a:off x="3760721" y="2185042"/>
            <a:ext cx="377452" cy="55947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>
            <a:off x="6649570" y="1776487"/>
            <a:ext cx="462302" cy="20598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C#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23" name="Snip Single Corner Rectangle 22"/>
          <p:cNvSpPr/>
          <p:nvPr/>
        </p:nvSpPr>
        <p:spPr>
          <a:xfrm>
            <a:off x="5396984" y="1796657"/>
            <a:ext cx="347564" cy="21153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J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49420" y="3041051"/>
            <a:ext cx="695128" cy="658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Snip Single Corner Rectangle 24"/>
          <p:cNvSpPr/>
          <p:nvPr/>
        </p:nvSpPr>
        <p:spPr>
          <a:xfrm>
            <a:off x="5396984" y="2944780"/>
            <a:ext cx="347564" cy="19268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J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50729" y="3041195"/>
            <a:ext cx="695128" cy="658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un1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nip Single Corner Rectangle 28"/>
          <p:cNvSpPr/>
          <p:nvPr/>
        </p:nvSpPr>
        <p:spPr>
          <a:xfrm>
            <a:off x="6649570" y="2931480"/>
            <a:ext cx="462302" cy="20598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C#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20" name="Straight Connector 19"/>
          <p:cNvCxnSpPr>
            <a:stCxn id="7" idx="3"/>
            <a:endCxn id="28" idx="1"/>
          </p:cNvCxnSpPr>
          <p:nvPr/>
        </p:nvCxnSpPr>
        <p:spPr>
          <a:xfrm>
            <a:off x="5744548" y="2222323"/>
            <a:ext cx="606181" cy="11482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63850" y="2558164"/>
            <a:ext cx="4773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pic>
        <p:nvPicPr>
          <p:cNvPr id="2058" name="Picture 10" descr="“statistical machine translation”的图片搜索结果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" r="76731" b="42096"/>
          <a:stretch/>
        </p:blipFill>
        <p:spPr bwMode="auto">
          <a:xfrm>
            <a:off x="6912989" y="4876061"/>
            <a:ext cx="856423" cy="106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564783" y="2530999"/>
            <a:ext cx="4773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pic>
        <p:nvPicPr>
          <p:cNvPr id="2060" name="Picture 12" descr="“graph matching”的图片搜索结果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9" t="20978" r="54853" b="20938"/>
          <a:stretch/>
        </p:blipFill>
        <p:spPr bwMode="auto">
          <a:xfrm>
            <a:off x="3473500" y="5326191"/>
            <a:ext cx="1484429" cy="6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own Arrow 16"/>
          <p:cNvSpPr/>
          <p:nvPr/>
        </p:nvSpPr>
        <p:spPr>
          <a:xfrm rot="19814220">
            <a:off x="6699342" y="4573787"/>
            <a:ext cx="338242" cy="63201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24" idx="3"/>
            <a:endCxn id="12" idx="1"/>
          </p:cNvCxnSpPr>
          <p:nvPr/>
        </p:nvCxnSpPr>
        <p:spPr>
          <a:xfrm flipV="1">
            <a:off x="5744548" y="2215597"/>
            <a:ext cx="606181" cy="11548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596"/>
    </mc:Choice>
    <mc:Fallback>
      <p:transition spd="slow" advTm="5759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Limitation1: Limited Bilingual Projects</a:t>
            </a:r>
            <a:endParaRPr lang="en-US" dirty="0">
              <a:latin typeface="Gill Sans MT" panose="020B0502020104020203" pitchFamily="34" charset="0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024273953"/>
              </p:ext>
            </p:extLst>
          </p:nvPr>
        </p:nvGraphicFramePr>
        <p:xfrm>
          <a:off x="780142" y="1905151"/>
          <a:ext cx="4725576" cy="4096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49095" y="2659894"/>
            <a:ext cx="5656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ill Sans MT" panose="020B0502020104020203" pitchFamily="34" charset="0"/>
              </a:rPr>
              <a:t>Analyzed </a:t>
            </a:r>
            <a:r>
              <a:rPr lang="en-US" sz="2800" dirty="0" smtClean="0">
                <a:solidFill>
                  <a:srgbClr val="FF0000"/>
                </a:solidFill>
              </a:rPr>
              <a:t>11</a:t>
            </a:r>
            <a:r>
              <a:rPr lang="en-US" sz="28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k</a:t>
            </a:r>
            <a:r>
              <a:rPr lang="en-US" sz="2800" dirty="0" smtClean="0">
                <a:latin typeface="Gill Sans MT" panose="020B0502020104020203" pitchFamily="34" charset="0"/>
              </a:rPr>
              <a:t> Java projects </a:t>
            </a:r>
            <a:r>
              <a:rPr lang="en-US" sz="2800" dirty="0" smtClean="0">
                <a:latin typeface="Gill Sans MT" panose="020B0502020104020203" pitchFamily="34" charset="0"/>
              </a:rPr>
              <a:t>in </a:t>
            </a:r>
            <a:r>
              <a:rPr lang="en-US" sz="2800" dirty="0" err="1" smtClean="0">
                <a:latin typeface="Gill Sans MT" panose="020B0502020104020203" pitchFamily="34" charset="0"/>
              </a:rPr>
              <a:t>Github</a:t>
            </a:r>
            <a:r>
              <a:rPr lang="en-US" sz="2800" dirty="0" smtClean="0">
                <a:latin typeface="Gill Sans MT" panose="020B0502020104020203" pitchFamily="34" charset="0"/>
              </a:rPr>
              <a:t> from 2008-2014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ill Sans MT" panose="020B0502020104020203" pitchFamily="34" charset="0"/>
              </a:rPr>
              <a:t>Only </a:t>
            </a:r>
            <a:r>
              <a:rPr lang="en-US" sz="2800" dirty="0" smtClean="0">
                <a:solidFill>
                  <a:srgbClr val="FF0000"/>
                </a:solidFill>
              </a:rPr>
              <a:t>15</a:t>
            </a:r>
            <a:r>
              <a:rPr lang="en-US" sz="2800" dirty="0" smtClean="0">
                <a:latin typeface="Gill Sans MT" panose="020B0502020104020203" pitchFamily="34" charset="0"/>
              </a:rPr>
              <a:t> projects have </a:t>
            </a:r>
            <a:r>
              <a:rPr lang="en-US" sz="2800" dirty="0" smtClean="0">
                <a:latin typeface="Gill Sans MT" panose="020B0502020104020203" pitchFamily="34" charset="0"/>
              </a:rPr>
              <a:t>been manually ported from </a:t>
            </a:r>
            <a:r>
              <a:rPr lang="en-US" sz="2800" dirty="0" smtClean="0">
                <a:latin typeface="Gill Sans MT" panose="020B0502020104020203" pitchFamily="34" charset="0"/>
              </a:rPr>
              <a:t>Java </a:t>
            </a:r>
            <a:r>
              <a:rPr lang="en-US" sz="2800" dirty="0" smtClean="0">
                <a:latin typeface="Gill Sans MT" panose="020B0502020104020203" pitchFamily="34" charset="0"/>
              </a:rPr>
              <a:t>to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smtClean="0">
                <a:latin typeface="Gill Sans MT" panose="020B0502020104020203" pitchFamily="34" charset="0"/>
              </a:rPr>
              <a:t>C</a:t>
            </a:r>
            <a:r>
              <a:rPr lang="en-US" sz="2800" dirty="0" smtClean="0">
                <a:latin typeface="Gill Sans MT" panose="020B0502020104020203" pitchFamily="34" charset="0"/>
              </a:rPr>
              <a:t>#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10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160"/>
    </mc:Choice>
    <mc:Fallback>
      <p:transition spd="slow" advTm="4116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Limitation 2:  Aligning </a:t>
            </a:r>
            <a:r>
              <a:rPr lang="en-US" altLang="zh-CN" dirty="0" smtClean="0">
                <a:latin typeface="Gill Sans MT" panose="020B0502020104020203" pitchFamily="34" charset="0"/>
              </a:rPr>
              <a:t>Function</a:t>
            </a:r>
            <a:r>
              <a:rPr lang="en-US" dirty="0" smtClean="0">
                <a:latin typeface="Gill Sans MT" panose="020B0502020104020203" pitchFamily="34" charset="0"/>
              </a:rPr>
              <a:t>s with Text Similarity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6966" y="1997876"/>
            <a:ext cx="5374005" cy="215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fontAlgn="t"/>
            <a:r>
              <a:rPr lang="en-US" sz="14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795DA3"/>
                </a:solidFill>
                <a:latin typeface="Consolas" panose="020B0609020204030204" pitchFamily="49" charset="0"/>
              </a:rPr>
              <a:t>readFile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final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InputStream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D6A43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pPr fontAlgn="t"/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OutputStream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ED6A43"/>
                </a:solidFill>
                <a:latin typeface="Consolas" panose="020B0609020204030204" pitchFamily="49" charset="0"/>
              </a:rPr>
              <a:t>output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>
                <a:solidFill>
                  <a:srgbClr val="ED6A43"/>
                </a:solidFill>
                <a:latin typeface="Consolas" panose="020B0609020204030204" pitchFamily="49" charset="0"/>
              </a:rPr>
              <a:t>buffer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    long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count </a:t>
            </a:r>
            <a:r>
              <a:rPr 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n;</a:t>
            </a:r>
            <a:endParaRPr lang="en-US" sz="1200" dirty="0"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    while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</a:rPr>
              <a:t>EOF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(n </a:t>
            </a:r>
            <a:r>
              <a:rPr 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 err="1">
                <a:solidFill>
                  <a:srgbClr val="A71D5D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read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(buffer))) {</a:t>
            </a:r>
            <a:endParaRPr lang="en-US" sz="1200" dirty="0"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output</a:t>
            </a:r>
            <a:r>
              <a:rPr lang="en-US" sz="1400" dirty="0" err="1">
                <a:solidFill>
                  <a:srgbClr val="A71D5D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write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(buffer, </a:t>
            </a:r>
            <a:r>
              <a:rPr lang="en-US" sz="1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, n);</a:t>
            </a:r>
            <a:endParaRPr lang="en-US" sz="1200" dirty="0"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  count </a:t>
            </a:r>
            <a:r>
              <a:rPr 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+=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n;</a:t>
            </a:r>
            <a:endParaRPr lang="en-US" sz="1200" dirty="0"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}</a:t>
            </a:r>
            <a:endParaRPr lang="en-US" sz="1200" dirty="0"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    return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count;</a:t>
            </a:r>
            <a:endParaRPr lang="en-US" sz="1200" dirty="0"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}</a:t>
            </a:r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5585" y="1997876"/>
            <a:ext cx="5174071" cy="215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fontAlgn="t"/>
            <a:r>
              <a:rPr lang="en-US" sz="14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795DA3"/>
                </a:solidFill>
                <a:latin typeface="Consolas" panose="020B0609020204030204" pitchFamily="49" charset="0"/>
              </a:rPr>
              <a:t>ReadTextFile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sFilename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 {</a:t>
            </a:r>
            <a:endParaRPr lang="en-US" sz="1400" dirty="0">
              <a:latin typeface="Arial" panose="020B0604020202020204" pitchFamily="34" charset="0"/>
            </a:endParaRPr>
          </a:p>
          <a:p>
            <a:pPr fontAlgn="t"/>
            <a:r>
              <a:rPr lang="en-US" sz="14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   if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File.Exists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sFilename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)) {</a:t>
            </a:r>
            <a:endParaRPr lang="en-US" sz="1400" dirty="0"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StreamReader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myFile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fontAlgn="t"/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		= </a:t>
            </a:r>
            <a:r>
              <a:rPr 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StreamReader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sFilename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fontAlgn="t"/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sContent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myFile.ReadToEnd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();   </a:t>
            </a:r>
          </a:p>
          <a:p>
            <a:pPr fontAlgn="t"/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	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myFile.Close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fontAlgn="t"/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}</a:t>
            </a:r>
            <a:endParaRPr lang="en-US" sz="1400" dirty="0"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    return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sContent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fontAlgn="t"/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}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3" name="Block Arc 2"/>
          <p:cNvSpPr/>
          <p:nvPr/>
        </p:nvSpPr>
        <p:spPr>
          <a:xfrm>
            <a:off x="5874657" y="1616876"/>
            <a:ext cx="987242" cy="762000"/>
          </a:xfrm>
          <a:prstGeom prst="blockArc">
            <a:avLst>
              <a:gd name="adj1" fmla="val 10697442"/>
              <a:gd name="adj2" fmla="val 0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6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568"/>
    </mc:Choice>
    <mc:Fallback>
      <p:transition spd="slow" advTm="5256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ill Sans MT" panose="020B0502020104020203" pitchFamily="34" charset="0"/>
              </a:rPr>
              <a:t>DeepAM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Big </a:t>
            </a:r>
            <a:r>
              <a:rPr lang="en-US" dirty="0" smtClean="0">
                <a:latin typeface="Gill Sans MT" panose="020B0502020104020203" pitchFamily="34" charset="0"/>
              </a:rPr>
              <a:t>Code Data </a:t>
            </a:r>
            <a:r>
              <a:rPr lang="en-US" dirty="0" smtClean="0">
                <a:latin typeface="Gill Sans MT" panose="020B0502020104020203" pitchFamily="34" charset="0"/>
              </a:rPr>
              <a:t>– </a:t>
            </a:r>
            <a:r>
              <a:rPr lang="en-US" dirty="0" smtClean="0">
                <a:latin typeface="Gill Sans MT" panose="020B0502020104020203" pitchFamily="34" charset="0"/>
              </a:rPr>
              <a:t>E</a:t>
            </a:r>
            <a:r>
              <a:rPr lang="en-US" dirty="0" smtClean="0">
                <a:latin typeface="Gill Sans MT" panose="020B0502020104020203" pitchFamily="34" charset="0"/>
              </a:rPr>
              <a:t>nables </a:t>
            </a:r>
            <a:r>
              <a:rPr lang="en-US" dirty="0">
                <a:latin typeface="Gill Sans MT" panose="020B0502020104020203" pitchFamily="34" charset="0"/>
              </a:rPr>
              <a:t>the construction of large-scale bilingual API sequences from big code corpus rather than limited bilingual projects</a:t>
            </a:r>
            <a:r>
              <a:rPr lang="en-US" dirty="0" smtClean="0">
                <a:latin typeface="Gill Sans MT" panose="020B0502020104020203" pitchFamily="34" charset="0"/>
              </a:rPr>
              <a:t>.</a:t>
            </a:r>
            <a:endParaRPr lang="en-US" dirty="0" smtClean="0">
              <a:latin typeface="Gill Sans MT" panose="020B0502020104020203" pitchFamily="34" charset="0"/>
            </a:endParaRPr>
          </a:p>
          <a:p>
            <a:r>
              <a:rPr lang="en-US" dirty="0" smtClean="0">
                <a:latin typeface="Gill Sans MT" panose="020B0502020104020203" pitchFamily="34" charset="0"/>
              </a:rPr>
              <a:t>Deep Model </a:t>
            </a:r>
            <a:r>
              <a:rPr lang="en-US" dirty="0" smtClean="0">
                <a:latin typeface="Gill Sans MT" panose="020B0502020104020203" pitchFamily="34" charset="0"/>
              </a:rPr>
              <a:t>–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smtClean="0">
                <a:latin typeface="Gill Sans MT" panose="020B0502020104020203" pitchFamily="34" charset="0"/>
              </a:rPr>
              <a:t>L</a:t>
            </a:r>
            <a:r>
              <a:rPr lang="en-US" dirty="0" smtClean="0">
                <a:latin typeface="Gill Sans MT" panose="020B0502020104020203" pitchFamily="34" charset="0"/>
              </a:rPr>
              <a:t>earns </a:t>
            </a:r>
            <a:r>
              <a:rPr lang="en-US" dirty="0" smtClean="0">
                <a:latin typeface="Gill Sans MT" panose="020B0502020104020203" pitchFamily="34" charset="0"/>
              </a:rPr>
              <a:t>API semantic </a:t>
            </a:r>
            <a:r>
              <a:rPr lang="en-US" dirty="0">
                <a:latin typeface="Gill Sans MT" panose="020B0502020104020203" pitchFamily="34" charset="0"/>
              </a:rPr>
              <a:t>representations u</a:t>
            </a:r>
            <a:r>
              <a:rPr lang="en-US" dirty="0" smtClean="0">
                <a:latin typeface="Gill Sans MT" panose="020B0502020104020203" pitchFamily="34" charset="0"/>
              </a:rPr>
              <a:t>sing </a:t>
            </a:r>
            <a:r>
              <a:rPr lang="en-US" dirty="0">
                <a:latin typeface="Gill Sans MT" panose="020B0502020104020203" pitchFamily="34" charset="0"/>
              </a:rPr>
              <a:t>deep neural network </a:t>
            </a:r>
            <a:endParaRPr lang="en-US" dirty="0" smtClean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4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184"/>
    </mc:Choice>
    <mc:Fallback>
      <p:transition spd="slow" advTm="3918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6495" y="2813265"/>
            <a:ext cx="57567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Gill Sans MT" panose="020B0502020104020203" pitchFamily="34" charset="0"/>
            </a:endParaRPr>
          </a:p>
          <a:p>
            <a:pPr lvl="1">
              <a:buFont typeface="Gill Sans MT" panose="020B0502020104020203" pitchFamily="34" charset="0"/>
              <a:buChar char="—"/>
            </a:pPr>
            <a:r>
              <a:rPr lang="en-US" sz="2800" dirty="0">
                <a:latin typeface="Gill Sans MT" panose="020B0502020104020203" pitchFamily="34" charset="0"/>
              </a:rPr>
              <a:t>Encoder: </a:t>
            </a:r>
            <a:r>
              <a:rPr lang="en-US" sz="2800" dirty="0" smtClean="0">
                <a:latin typeface="Gill Sans MT" panose="020B0502020104020203" pitchFamily="34" charset="0"/>
              </a:rPr>
              <a:t>embeds </a:t>
            </a:r>
            <a:r>
              <a:rPr lang="en-US" sz="2800" dirty="0">
                <a:latin typeface="Gill Sans MT" panose="020B0502020104020203" pitchFamily="34" charset="0"/>
              </a:rPr>
              <a:t>API </a:t>
            </a:r>
            <a:r>
              <a:rPr lang="en-US" sz="2800" dirty="0" smtClean="0">
                <a:latin typeface="Gill Sans MT" panose="020B0502020104020203" pitchFamily="34" charset="0"/>
              </a:rPr>
              <a:t>sequences</a:t>
            </a:r>
          </a:p>
          <a:p>
            <a:pPr lvl="1">
              <a:buFont typeface="Gill Sans MT" panose="020B0502020104020203" pitchFamily="34" charset="0"/>
              <a:buChar char="—"/>
            </a:pPr>
            <a:endParaRPr lang="en-US" sz="2800" dirty="0">
              <a:latin typeface="Gill Sans MT" panose="020B0502020104020203" pitchFamily="34" charset="0"/>
            </a:endParaRPr>
          </a:p>
          <a:p>
            <a:pPr lvl="1">
              <a:buFont typeface="Gill Sans MT" panose="020B0502020104020203" pitchFamily="34" charset="0"/>
              <a:buChar char="—"/>
            </a:pPr>
            <a:endParaRPr lang="en-US" sz="2800" dirty="0">
              <a:latin typeface="Gill Sans MT" panose="020B0502020104020203" pitchFamily="34" charset="0"/>
            </a:endParaRPr>
          </a:p>
          <a:p>
            <a:pPr marL="858838" lvl="1" indent="-401638">
              <a:buFont typeface="Gill Sans MT" panose="020B0502020104020203" pitchFamily="34" charset="0"/>
              <a:buChar char="—"/>
            </a:pPr>
            <a:r>
              <a:rPr lang="en-US" sz="2800" dirty="0">
                <a:latin typeface="Gill Sans MT" panose="020B0502020104020203" pitchFamily="34" charset="0"/>
              </a:rPr>
              <a:t>Decoder: </a:t>
            </a:r>
            <a:r>
              <a:rPr lang="en-US" sz="2800" dirty="0" smtClean="0">
                <a:latin typeface="Gill Sans MT" panose="020B0502020104020203" pitchFamily="34" charset="0"/>
              </a:rPr>
              <a:t>generates </a:t>
            </a:r>
            <a:r>
              <a:rPr lang="en-US" sz="2800" dirty="0">
                <a:latin typeface="Gill Sans MT" panose="020B0502020104020203" pitchFamily="34" charset="0"/>
              </a:rPr>
              <a:t>NL descriptions with API </a:t>
            </a:r>
            <a:r>
              <a:rPr lang="en-US" sz="2800" dirty="0" smtClean="0">
                <a:latin typeface="Gill Sans MT" panose="020B0502020104020203" pitchFamily="34" charset="0"/>
              </a:rPr>
              <a:t>vectors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Embedding API sequences with Seq2Seq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1183"/>
            <a:ext cx="10031233" cy="574004"/>
          </a:xfrm>
        </p:spPr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Deep learning the semantic representation of API </a:t>
            </a:r>
            <a:r>
              <a:rPr lang="en-US" dirty="0" smtClean="0">
                <a:latin typeface="Gill Sans MT" panose="020B0502020104020203" pitchFamily="34" charset="0"/>
              </a:rPr>
              <a:t>sequences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276" y="2145187"/>
            <a:ext cx="5158711" cy="4457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881" y="2298677"/>
            <a:ext cx="2179692" cy="361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7064" y="3716123"/>
            <a:ext cx="4161306" cy="7494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t="54186"/>
          <a:stretch/>
        </p:blipFill>
        <p:spPr>
          <a:xfrm>
            <a:off x="1462859" y="5452326"/>
            <a:ext cx="5122667" cy="740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7846" y="2338027"/>
            <a:ext cx="1598213" cy="3502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43049" y="2226655"/>
            <a:ext cx="256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d=[                        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360123" y="2091169"/>
                <a:ext cx="541623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123" y="2091169"/>
                <a:ext cx="541623" cy="73263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3788832" y="2393264"/>
            <a:ext cx="374468" cy="1807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060704" y="2389027"/>
            <a:ext cx="374468" cy="1807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427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928"/>
    </mc:Choice>
    <mc:Fallback>
      <p:transition spd="slow" advTm="1159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Multi-modal Sequence-to-Sequence Learning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2487"/>
            <a:ext cx="10017831" cy="368805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17539" y="5226836"/>
            <a:ext cx="8449101" cy="873832"/>
            <a:chOff x="1117539" y="5226836"/>
            <a:chExt cx="8449101" cy="8738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7539" y="5226836"/>
              <a:ext cx="4729576" cy="87383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70967" y="5245723"/>
              <a:ext cx="3695673" cy="846994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4F85-D370-47BC-9988-C7DB487A60E3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9804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528"/>
    </mc:Choice>
    <mc:Fallback>
      <p:transition spd="slow" advTm="665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55.3|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10|3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4911</TotalTime>
  <Words>1002</Words>
  <Application>Microsoft Office PowerPoint</Application>
  <PresentationFormat>Widescreen</PresentationFormat>
  <Paragraphs>205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NimbusSanL-Regu</vt:lpstr>
      <vt:lpstr>宋体</vt:lpstr>
      <vt:lpstr>Arial</vt:lpstr>
      <vt:lpstr>Calibri</vt:lpstr>
      <vt:lpstr>Calibri Light</vt:lpstr>
      <vt:lpstr>Cambria Math</vt:lpstr>
      <vt:lpstr>Consolas</vt:lpstr>
      <vt:lpstr>Courier New</vt:lpstr>
      <vt:lpstr>Gill Sans MT</vt:lpstr>
      <vt:lpstr>Times New Roman</vt:lpstr>
      <vt:lpstr>Wingdings</vt:lpstr>
      <vt:lpstr>Office Theme</vt:lpstr>
      <vt:lpstr>DeepAM: Migrate APIs with Multi-modal Sequence to Sequence Learning</vt:lpstr>
      <vt:lpstr>Programming Language Migration</vt:lpstr>
      <vt:lpstr>API Migration</vt:lpstr>
      <vt:lpstr>Existing Techniques</vt:lpstr>
      <vt:lpstr>Limitation1: Limited Bilingual Projects</vt:lpstr>
      <vt:lpstr>Limitation 2:  Aligning Functions with Text Similarity</vt:lpstr>
      <vt:lpstr>DeepAM</vt:lpstr>
      <vt:lpstr>Embedding API sequences with Seq2Seq</vt:lpstr>
      <vt:lpstr>Multi-modal Sequence-to-Sequence Learning</vt:lpstr>
      <vt:lpstr>Workflow</vt:lpstr>
      <vt:lpstr>Collecting a Parallel Corpus </vt:lpstr>
      <vt:lpstr>Collecting a Parallel Corpus</vt:lpstr>
      <vt:lpstr>API Sequence Alignment</vt:lpstr>
      <vt:lpstr>Extracting General API Mappings</vt:lpstr>
      <vt:lpstr>Experiment</vt:lpstr>
      <vt:lpstr>Experiment</vt:lpstr>
      <vt:lpstr>Results – Accuracy</vt:lpstr>
      <vt:lpstr>Results – Accuracy</vt:lpstr>
      <vt:lpstr>Examples of Mined API Mappings</vt:lpstr>
      <vt:lpstr>Results – Scale</vt:lpstr>
      <vt:lpstr>Results – Effectiveness of API Sequence Embedding</vt:lpstr>
      <vt:lpstr>Conclusion</vt:lpstr>
      <vt:lpstr>Thanks！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API Migration</dc:title>
  <dc:creator>Windows User</dc:creator>
  <cp:lastModifiedBy>Windows User</cp:lastModifiedBy>
  <cp:revision>485</cp:revision>
  <dcterms:created xsi:type="dcterms:W3CDTF">2017-02-09T05:14:26Z</dcterms:created>
  <dcterms:modified xsi:type="dcterms:W3CDTF">2017-08-23T04:31:04Z</dcterms:modified>
</cp:coreProperties>
</file>