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B0A1-C593-4DC7-834B-0F07162E579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7AC1-C5C1-43CE-8B1A-AB5BF52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91504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35383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42558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</a:t>
            </a:r>
            <a:r>
              <a:rPr lang="en-US" baseline="-25000" dirty="0" err="1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71229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7005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29560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2115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158005" y="1895124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4352229" y="1895124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910560" y="1895124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472504" y="1895124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216383" y="1895124"/>
            <a:ext cx="32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698" y="654040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Encoder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9822" y="654040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Decoder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86356" y="3669569"/>
            <a:ext cx="2823587" cy="1789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60303" y="5458803"/>
            <a:ext cx="19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Answer Centroids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208871" y="3910729"/>
            <a:ext cx="824593" cy="533602"/>
          </a:xfrm>
          <a:custGeom>
            <a:avLst/>
            <a:gdLst>
              <a:gd name="connsiteX0" fmla="*/ 261257 w 824593"/>
              <a:gd name="connsiteY0" fmla="*/ 50242 h 533602"/>
              <a:gd name="connsiteX1" fmla="*/ 211015 w 824593"/>
              <a:gd name="connsiteY1" fmla="*/ 40194 h 533602"/>
              <a:gd name="connsiteX2" fmla="*/ 110532 w 824593"/>
              <a:gd name="connsiteY2" fmla="*/ 60290 h 533602"/>
              <a:gd name="connsiteX3" fmla="*/ 80387 w 824593"/>
              <a:gd name="connsiteY3" fmla="*/ 90435 h 533602"/>
              <a:gd name="connsiteX4" fmla="*/ 40193 w 824593"/>
              <a:gd name="connsiteY4" fmla="*/ 150725 h 533602"/>
              <a:gd name="connsiteX5" fmla="*/ 30145 w 824593"/>
              <a:gd name="connsiteY5" fmla="*/ 190919 h 533602"/>
              <a:gd name="connsiteX6" fmla="*/ 10048 w 824593"/>
              <a:gd name="connsiteY6" fmla="*/ 221064 h 533602"/>
              <a:gd name="connsiteX7" fmla="*/ 0 w 824593"/>
              <a:gd name="connsiteY7" fmla="*/ 251209 h 533602"/>
              <a:gd name="connsiteX8" fmla="*/ 10048 w 824593"/>
              <a:gd name="connsiteY8" fmla="*/ 361741 h 533602"/>
              <a:gd name="connsiteX9" fmla="*/ 30145 w 824593"/>
              <a:gd name="connsiteY9" fmla="*/ 391886 h 533602"/>
              <a:gd name="connsiteX10" fmla="*/ 50241 w 824593"/>
              <a:gd name="connsiteY10" fmla="*/ 472273 h 533602"/>
              <a:gd name="connsiteX11" fmla="*/ 100483 w 824593"/>
              <a:gd name="connsiteY11" fmla="*/ 532563 h 533602"/>
              <a:gd name="connsiteX12" fmla="*/ 271305 w 824593"/>
              <a:gd name="connsiteY12" fmla="*/ 502418 h 533602"/>
              <a:gd name="connsiteX13" fmla="*/ 311499 w 824593"/>
              <a:gd name="connsiteY13" fmla="*/ 442128 h 533602"/>
              <a:gd name="connsiteX14" fmla="*/ 371789 w 824593"/>
              <a:gd name="connsiteY14" fmla="*/ 401934 h 533602"/>
              <a:gd name="connsiteX15" fmla="*/ 482321 w 824593"/>
              <a:gd name="connsiteY15" fmla="*/ 411983 h 533602"/>
              <a:gd name="connsiteX16" fmla="*/ 512466 w 824593"/>
              <a:gd name="connsiteY16" fmla="*/ 422031 h 533602"/>
              <a:gd name="connsiteX17" fmla="*/ 622998 w 824593"/>
              <a:gd name="connsiteY17" fmla="*/ 411983 h 533602"/>
              <a:gd name="connsiteX18" fmla="*/ 703384 w 824593"/>
              <a:gd name="connsiteY18" fmla="*/ 391886 h 533602"/>
              <a:gd name="connsiteX19" fmla="*/ 743578 w 824593"/>
              <a:gd name="connsiteY19" fmla="*/ 361741 h 533602"/>
              <a:gd name="connsiteX20" fmla="*/ 803868 w 824593"/>
              <a:gd name="connsiteY20" fmla="*/ 301451 h 533602"/>
              <a:gd name="connsiteX21" fmla="*/ 823965 w 824593"/>
              <a:gd name="connsiteY21" fmla="*/ 241161 h 533602"/>
              <a:gd name="connsiteX22" fmla="*/ 793819 w 824593"/>
              <a:gd name="connsiteY22" fmla="*/ 160774 h 533602"/>
              <a:gd name="connsiteX23" fmla="*/ 733529 w 824593"/>
              <a:gd name="connsiteY23" fmla="*/ 140677 h 533602"/>
              <a:gd name="connsiteX24" fmla="*/ 562707 w 824593"/>
              <a:gd name="connsiteY24" fmla="*/ 120580 h 533602"/>
              <a:gd name="connsiteX25" fmla="*/ 542611 w 824593"/>
              <a:gd name="connsiteY25" fmla="*/ 80387 h 533602"/>
              <a:gd name="connsiteX26" fmla="*/ 512466 w 824593"/>
              <a:gd name="connsiteY26" fmla="*/ 20097 h 533602"/>
              <a:gd name="connsiteX27" fmla="*/ 452176 w 824593"/>
              <a:gd name="connsiteY27" fmla="*/ 0 h 533602"/>
              <a:gd name="connsiteX28" fmla="*/ 301450 w 824593"/>
              <a:gd name="connsiteY28" fmla="*/ 10048 h 533602"/>
              <a:gd name="connsiteX29" fmla="*/ 261257 w 824593"/>
              <a:gd name="connsiteY29" fmla="*/ 50242 h 53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4593" h="533602">
                <a:moveTo>
                  <a:pt x="261257" y="50242"/>
                </a:moveTo>
                <a:cubicBezTo>
                  <a:pt x="246184" y="55266"/>
                  <a:pt x="228094" y="40194"/>
                  <a:pt x="211015" y="40194"/>
                </a:cubicBezTo>
                <a:cubicBezTo>
                  <a:pt x="164830" y="40194"/>
                  <a:pt x="147655" y="47916"/>
                  <a:pt x="110532" y="60290"/>
                </a:cubicBezTo>
                <a:cubicBezTo>
                  <a:pt x="100484" y="70338"/>
                  <a:pt x="89111" y="79218"/>
                  <a:pt x="80387" y="90435"/>
                </a:cubicBezTo>
                <a:cubicBezTo>
                  <a:pt x="65558" y="109500"/>
                  <a:pt x="40193" y="150725"/>
                  <a:pt x="40193" y="150725"/>
                </a:cubicBezTo>
                <a:cubicBezTo>
                  <a:pt x="36844" y="164123"/>
                  <a:pt x="35585" y="178225"/>
                  <a:pt x="30145" y="190919"/>
                </a:cubicBezTo>
                <a:cubicBezTo>
                  <a:pt x="25388" y="202019"/>
                  <a:pt x="15449" y="210262"/>
                  <a:pt x="10048" y="221064"/>
                </a:cubicBezTo>
                <a:cubicBezTo>
                  <a:pt x="5311" y="230538"/>
                  <a:pt x="3349" y="241161"/>
                  <a:pt x="0" y="251209"/>
                </a:cubicBezTo>
                <a:cubicBezTo>
                  <a:pt x="3349" y="288053"/>
                  <a:pt x="2296" y="325566"/>
                  <a:pt x="10048" y="361741"/>
                </a:cubicBezTo>
                <a:cubicBezTo>
                  <a:pt x="12578" y="373550"/>
                  <a:pt x="26018" y="380536"/>
                  <a:pt x="30145" y="391886"/>
                </a:cubicBezTo>
                <a:cubicBezTo>
                  <a:pt x="39584" y="417843"/>
                  <a:pt x="30710" y="452743"/>
                  <a:pt x="50241" y="472273"/>
                </a:cubicBezTo>
                <a:cubicBezTo>
                  <a:pt x="88926" y="510957"/>
                  <a:pt x="72504" y="490594"/>
                  <a:pt x="100483" y="532563"/>
                </a:cubicBezTo>
                <a:cubicBezTo>
                  <a:pt x="133369" y="530214"/>
                  <a:pt x="232827" y="546392"/>
                  <a:pt x="271305" y="502418"/>
                </a:cubicBezTo>
                <a:cubicBezTo>
                  <a:pt x="287210" y="484241"/>
                  <a:pt x="291402" y="455526"/>
                  <a:pt x="311499" y="442128"/>
                </a:cubicBezTo>
                <a:lnTo>
                  <a:pt x="371789" y="401934"/>
                </a:lnTo>
                <a:cubicBezTo>
                  <a:pt x="408633" y="405284"/>
                  <a:pt x="445697" y="406751"/>
                  <a:pt x="482321" y="411983"/>
                </a:cubicBezTo>
                <a:cubicBezTo>
                  <a:pt x="492806" y="413481"/>
                  <a:pt x="501874" y="422031"/>
                  <a:pt x="512466" y="422031"/>
                </a:cubicBezTo>
                <a:cubicBezTo>
                  <a:pt x="549462" y="422031"/>
                  <a:pt x="586154" y="415332"/>
                  <a:pt x="622998" y="411983"/>
                </a:cubicBezTo>
                <a:cubicBezTo>
                  <a:pt x="635716" y="409439"/>
                  <a:pt x="686749" y="401392"/>
                  <a:pt x="703384" y="391886"/>
                </a:cubicBezTo>
                <a:cubicBezTo>
                  <a:pt x="717925" y="383577"/>
                  <a:pt x="731130" y="372944"/>
                  <a:pt x="743578" y="361741"/>
                </a:cubicBezTo>
                <a:cubicBezTo>
                  <a:pt x="764703" y="342728"/>
                  <a:pt x="803868" y="301451"/>
                  <a:pt x="803868" y="301451"/>
                </a:cubicBezTo>
                <a:cubicBezTo>
                  <a:pt x="810567" y="281354"/>
                  <a:pt x="828120" y="261933"/>
                  <a:pt x="823965" y="241161"/>
                </a:cubicBezTo>
                <a:cubicBezTo>
                  <a:pt x="819912" y="220896"/>
                  <a:pt x="817475" y="175559"/>
                  <a:pt x="793819" y="160774"/>
                </a:cubicBezTo>
                <a:cubicBezTo>
                  <a:pt x="775855" y="149547"/>
                  <a:pt x="754080" y="145815"/>
                  <a:pt x="733529" y="140677"/>
                </a:cubicBezTo>
                <a:cubicBezTo>
                  <a:pt x="650968" y="120037"/>
                  <a:pt x="707105" y="131688"/>
                  <a:pt x="562707" y="120580"/>
                </a:cubicBezTo>
                <a:cubicBezTo>
                  <a:pt x="556008" y="107182"/>
                  <a:pt x="548512" y="94155"/>
                  <a:pt x="542611" y="80387"/>
                </a:cubicBezTo>
                <a:cubicBezTo>
                  <a:pt x="535000" y="62628"/>
                  <a:pt x="531303" y="31870"/>
                  <a:pt x="512466" y="20097"/>
                </a:cubicBezTo>
                <a:cubicBezTo>
                  <a:pt x="494502" y="8869"/>
                  <a:pt x="452176" y="0"/>
                  <a:pt x="452176" y="0"/>
                </a:cubicBezTo>
                <a:cubicBezTo>
                  <a:pt x="401934" y="3349"/>
                  <a:pt x="351496" y="4487"/>
                  <a:pt x="301450" y="10048"/>
                </a:cubicBezTo>
                <a:cubicBezTo>
                  <a:pt x="290923" y="11218"/>
                  <a:pt x="276330" y="45218"/>
                  <a:pt x="261257" y="5024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138342" y="4116980"/>
            <a:ext cx="1065125" cy="813916"/>
          </a:xfrm>
          <a:custGeom>
            <a:avLst/>
            <a:gdLst>
              <a:gd name="connsiteX0" fmla="*/ 572756 w 1065125"/>
              <a:gd name="connsiteY0" fmla="*/ 10048 h 813916"/>
              <a:gd name="connsiteX1" fmla="*/ 301450 w 1065125"/>
              <a:gd name="connsiteY1" fmla="*/ 20097 h 813916"/>
              <a:gd name="connsiteX2" fmla="*/ 241160 w 1065125"/>
              <a:gd name="connsiteY2" fmla="*/ 40193 h 813916"/>
              <a:gd name="connsiteX3" fmla="*/ 170822 w 1065125"/>
              <a:gd name="connsiteY3" fmla="*/ 60290 h 813916"/>
              <a:gd name="connsiteX4" fmla="*/ 100483 w 1065125"/>
              <a:gd name="connsiteY4" fmla="*/ 120580 h 813916"/>
              <a:gd name="connsiteX5" fmla="*/ 70338 w 1065125"/>
              <a:gd name="connsiteY5" fmla="*/ 180870 h 813916"/>
              <a:gd name="connsiteX6" fmla="*/ 50241 w 1065125"/>
              <a:gd name="connsiteY6" fmla="*/ 211015 h 813916"/>
              <a:gd name="connsiteX7" fmla="*/ 40193 w 1065125"/>
              <a:gd name="connsiteY7" fmla="*/ 251209 h 813916"/>
              <a:gd name="connsiteX8" fmla="*/ 30145 w 1065125"/>
              <a:gd name="connsiteY8" fmla="*/ 281354 h 813916"/>
              <a:gd name="connsiteX9" fmla="*/ 0 w 1065125"/>
              <a:gd name="connsiteY9" fmla="*/ 492369 h 813916"/>
              <a:gd name="connsiteX10" fmla="*/ 10048 w 1065125"/>
              <a:gd name="connsiteY10" fmla="*/ 673239 h 813916"/>
              <a:gd name="connsiteX11" fmla="*/ 60290 w 1065125"/>
              <a:gd name="connsiteY11" fmla="*/ 743578 h 813916"/>
              <a:gd name="connsiteX12" fmla="*/ 150725 w 1065125"/>
              <a:gd name="connsiteY12" fmla="*/ 783771 h 813916"/>
              <a:gd name="connsiteX13" fmla="*/ 180870 w 1065125"/>
              <a:gd name="connsiteY13" fmla="*/ 793820 h 813916"/>
              <a:gd name="connsiteX14" fmla="*/ 251209 w 1065125"/>
              <a:gd name="connsiteY14" fmla="*/ 813916 h 813916"/>
              <a:gd name="connsiteX15" fmla="*/ 472272 w 1065125"/>
              <a:gd name="connsiteY15" fmla="*/ 803868 h 813916"/>
              <a:gd name="connsiteX16" fmla="*/ 582804 w 1065125"/>
              <a:gd name="connsiteY16" fmla="*/ 773723 h 813916"/>
              <a:gd name="connsiteX17" fmla="*/ 633046 w 1065125"/>
              <a:gd name="connsiteY17" fmla="*/ 763675 h 813916"/>
              <a:gd name="connsiteX18" fmla="*/ 663191 w 1065125"/>
              <a:gd name="connsiteY18" fmla="*/ 743578 h 813916"/>
              <a:gd name="connsiteX19" fmla="*/ 733529 w 1065125"/>
              <a:gd name="connsiteY19" fmla="*/ 703384 h 813916"/>
              <a:gd name="connsiteX20" fmla="*/ 793820 w 1065125"/>
              <a:gd name="connsiteY20" fmla="*/ 643094 h 813916"/>
              <a:gd name="connsiteX21" fmla="*/ 834013 w 1065125"/>
              <a:gd name="connsiteY21" fmla="*/ 602901 h 813916"/>
              <a:gd name="connsiteX22" fmla="*/ 854110 w 1065125"/>
              <a:gd name="connsiteY22" fmla="*/ 572756 h 813916"/>
              <a:gd name="connsiteX23" fmla="*/ 884255 w 1065125"/>
              <a:gd name="connsiteY23" fmla="*/ 552659 h 813916"/>
              <a:gd name="connsiteX24" fmla="*/ 934496 w 1065125"/>
              <a:gd name="connsiteY24" fmla="*/ 482321 h 813916"/>
              <a:gd name="connsiteX25" fmla="*/ 984738 w 1065125"/>
              <a:gd name="connsiteY25" fmla="*/ 411982 h 813916"/>
              <a:gd name="connsiteX26" fmla="*/ 1024932 w 1065125"/>
              <a:gd name="connsiteY26" fmla="*/ 341644 h 813916"/>
              <a:gd name="connsiteX27" fmla="*/ 1055077 w 1065125"/>
              <a:gd name="connsiteY27" fmla="*/ 241160 h 813916"/>
              <a:gd name="connsiteX28" fmla="*/ 1065125 w 1065125"/>
              <a:gd name="connsiteY28" fmla="*/ 211015 h 813916"/>
              <a:gd name="connsiteX29" fmla="*/ 1055077 w 1065125"/>
              <a:gd name="connsiteY29" fmla="*/ 140677 h 813916"/>
              <a:gd name="connsiteX30" fmla="*/ 974690 w 1065125"/>
              <a:gd name="connsiteY30" fmla="*/ 50242 h 813916"/>
              <a:gd name="connsiteX31" fmla="*/ 944545 w 1065125"/>
              <a:gd name="connsiteY31" fmla="*/ 30145 h 813916"/>
              <a:gd name="connsiteX32" fmla="*/ 864158 w 1065125"/>
              <a:gd name="connsiteY32" fmla="*/ 10048 h 813916"/>
              <a:gd name="connsiteX33" fmla="*/ 834013 w 1065125"/>
              <a:gd name="connsiteY33" fmla="*/ 0 h 813916"/>
              <a:gd name="connsiteX34" fmla="*/ 572756 w 1065125"/>
              <a:gd name="connsiteY34" fmla="*/ 10048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5125" h="813916">
                <a:moveTo>
                  <a:pt x="572756" y="10048"/>
                </a:moveTo>
                <a:cubicBezTo>
                  <a:pt x="483996" y="13397"/>
                  <a:pt x="391576" y="11904"/>
                  <a:pt x="301450" y="20097"/>
                </a:cubicBezTo>
                <a:cubicBezTo>
                  <a:pt x="280353" y="22015"/>
                  <a:pt x="261711" y="35055"/>
                  <a:pt x="241160" y="40193"/>
                </a:cubicBezTo>
                <a:cubicBezTo>
                  <a:pt x="190691" y="52811"/>
                  <a:pt x="214068" y="45875"/>
                  <a:pt x="170822" y="60290"/>
                </a:cubicBezTo>
                <a:cubicBezTo>
                  <a:pt x="141252" y="82467"/>
                  <a:pt x="123809" y="92589"/>
                  <a:pt x="100483" y="120580"/>
                </a:cubicBezTo>
                <a:cubicBezTo>
                  <a:pt x="64489" y="163774"/>
                  <a:pt x="92997" y="135554"/>
                  <a:pt x="70338" y="180870"/>
                </a:cubicBezTo>
                <a:cubicBezTo>
                  <a:pt x="64937" y="191672"/>
                  <a:pt x="56940" y="200967"/>
                  <a:pt x="50241" y="211015"/>
                </a:cubicBezTo>
                <a:cubicBezTo>
                  <a:pt x="46892" y="224413"/>
                  <a:pt x="43987" y="237930"/>
                  <a:pt x="40193" y="251209"/>
                </a:cubicBezTo>
                <a:cubicBezTo>
                  <a:pt x="37283" y="261393"/>
                  <a:pt x="31886" y="270906"/>
                  <a:pt x="30145" y="281354"/>
                </a:cubicBezTo>
                <a:cubicBezTo>
                  <a:pt x="18464" y="351440"/>
                  <a:pt x="0" y="492369"/>
                  <a:pt x="0" y="492369"/>
                </a:cubicBezTo>
                <a:cubicBezTo>
                  <a:pt x="3349" y="552659"/>
                  <a:pt x="1889" y="613410"/>
                  <a:pt x="10048" y="673239"/>
                </a:cubicBezTo>
                <a:cubicBezTo>
                  <a:pt x="13695" y="699982"/>
                  <a:pt x="41188" y="727659"/>
                  <a:pt x="60290" y="743578"/>
                </a:cubicBezTo>
                <a:cubicBezTo>
                  <a:pt x="92139" y="770119"/>
                  <a:pt x="106907" y="769165"/>
                  <a:pt x="150725" y="783771"/>
                </a:cubicBezTo>
                <a:cubicBezTo>
                  <a:pt x="160773" y="787120"/>
                  <a:pt x="170594" y="791251"/>
                  <a:pt x="180870" y="793820"/>
                </a:cubicBezTo>
                <a:cubicBezTo>
                  <a:pt x="231339" y="806437"/>
                  <a:pt x="207962" y="799501"/>
                  <a:pt x="251209" y="813916"/>
                </a:cubicBezTo>
                <a:cubicBezTo>
                  <a:pt x="324897" y="810567"/>
                  <a:pt x="398710" y="809317"/>
                  <a:pt x="472272" y="803868"/>
                </a:cubicBezTo>
                <a:cubicBezTo>
                  <a:pt x="537580" y="799031"/>
                  <a:pt x="513390" y="787605"/>
                  <a:pt x="582804" y="773723"/>
                </a:cubicBezTo>
                <a:lnTo>
                  <a:pt x="633046" y="763675"/>
                </a:lnTo>
                <a:cubicBezTo>
                  <a:pt x="643094" y="756976"/>
                  <a:pt x="652706" y="749570"/>
                  <a:pt x="663191" y="743578"/>
                </a:cubicBezTo>
                <a:cubicBezTo>
                  <a:pt x="688667" y="729020"/>
                  <a:pt x="711495" y="722970"/>
                  <a:pt x="733529" y="703384"/>
                </a:cubicBezTo>
                <a:cubicBezTo>
                  <a:pt x="754771" y="684502"/>
                  <a:pt x="773723" y="663191"/>
                  <a:pt x="793820" y="643094"/>
                </a:cubicBezTo>
                <a:cubicBezTo>
                  <a:pt x="807218" y="629696"/>
                  <a:pt x="823503" y="618666"/>
                  <a:pt x="834013" y="602901"/>
                </a:cubicBezTo>
                <a:cubicBezTo>
                  <a:pt x="840712" y="592853"/>
                  <a:pt x="845571" y="581295"/>
                  <a:pt x="854110" y="572756"/>
                </a:cubicBezTo>
                <a:cubicBezTo>
                  <a:pt x="862649" y="564217"/>
                  <a:pt x="875716" y="561198"/>
                  <a:pt x="884255" y="552659"/>
                </a:cubicBezTo>
                <a:cubicBezTo>
                  <a:pt x="900679" y="536235"/>
                  <a:pt x="920230" y="502294"/>
                  <a:pt x="934496" y="482321"/>
                </a:cubicBezTo>
                <a:cubicBezTo>
                  <a:pt x="949898" y="460757"/>
                  <a:pt x="971207" y="435660"/>
                  <a:pt x="984738" y="411982"/>
                </a:cubicBezTo>
                <a:cubicBezTo>
                  <a:pt x="1035734" y="322741"/>
                  <a:pt x="975969" y="415088"/>
                  <a:pt x="1024932" y="341644"/>
                </a:cubicBezTo>
                <a:cubicBezTo>
                  <a:pt x="1040118" y="280895"/>
                  <a:pt x="1030612" y="314556"/>
                  <a:pt x="1055077" y="241160"/>
                </a:cubicBezTo>
                <a:lnTo>
                  <a:pt x="1065125" y="211015"/>
                </a:lnTo>
                <a:cubicBezTo>
                  <a:pt x="1061776" y="187569"/>
                  <a:pt x="1063579" y="162782"/>
                  <a:pt x="1055077" y="140677"/>
                </a:cubicBezTo>
                <a:cubicBezTo>
                  <a:pt x="1036085" y="91298"/>
                  <a:pt x="1013064" y="77652"/>
                  <a:pt x="974690" y="50242"/>
                </a:cubicBezTo>
                <a:cubicBezTo>
                  <a:pt x="964863" y="43223"/>
                  <a:pt x="955895" y="34272"/>
                  <a:pt x="944545" y="30145"/>
                </a:cubicBezTo>
                <a:cubicBezTo>
                  <a:pt x="918588" y="20706"/>
                  <a:pt x="890361" y="18782"/>
                  <a:pt x="864158" y="10048"/>
                </a:cubicBezTo>
                <a:cubicBezTo>
                  <a:pt x="854110" y="6699"/>
                  <a:pt x="844599" y="353"/>
                  <a:pt x="834013" y="0"/>
                </a:cubicBezTo>
                <a:lnTo>
                  <a:pt x="572756" y="1004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937565" y="4684041"/>
            <a:ext cx="964642" cy="492780"/>
          </a:xfrm>
          <a:custGeom>
            <a:avLst/>
            <a:gdLst>
              <a:gd name="connsiteX0" fmla="*/ 411983 w 964642"/>
              <a:gd name="connsiteY0" fmla="*/ 10460 h 492780"/>
              <a:gd name="connsiteX1" fmla="*/ 331596 w 964642"/>
              <a:gd name="connsiteY1" fmla="*/ 20508 h 492780"/>
              <a:gd name="connsiteX2" fmla="*/ 281354 w 964642"/>
              <a:gd name="connsiteY2" fmla="*/ 30556 h 492780"/>
              <a:gd name="connsiteX3" fmla="*/ 200967 w 964642"/>
              <a:gd name="connsiteY3" fmla="*/ 40605 h 492780"/>
              <a:gd name="connsiteX4" fmla="*/ 170822 w 964642"/>
              <a:gd name="connsiteY4" fmla="*/ 50653 h 492780"/>
              <a:gd name="connsiteX5" fmla="*/ 100484 w 964642"/>
              <a:gd name="connsiteY5" fmla="*/ 80798 h 492780"/>
              <a:gd name="connsiteX6" fmla="*/ 40194 w 964642"/>
              <a:gd name="connsiteY6" fmla="*/ 131040 h 492780"/>
              <a:gd name="connsiteX7" fmla="*/ 10049 w 964642"/>
              <a:gd name="connsiteY7" fmla="*/ 161185 h 492780"/>
              <a:gd name="connsiteX8" fmla="*/ 0 w 964642"/>
              <a:gd name="connsiteY8" fmla="*/ 191330 h 492780"/>
              <a:gd name="connsiteX9" fmla="*/ 30145 w 964642"/>
              <a:gd name="connsiteY9" fmla="*/ 261668 h 492780"/>
              <a:gd name="connsiteX10" fmla="*/ 60290 w 964642"/>
              <a:gd name="connsiteY10" fmla="*/ 281765 h 492780"/>
              <a:gd name="connsiteX11" fmla="*/ 130629 w 964642"/>
              <a:gd name="connsiteY11" fmla="*/ 321958 h 492780"/>
              <a:gd name="connsiteX12" fmla="*/ 211016 w 964642"/>
              <a:gd name="connsiteY12" fmla="*/ 382249 h 492780"/>
              <a:gd name="connsiteX13" fmla="*/ 251209 w 964642"/>
              <a:gd name="connsiteY13" fmla="*/ 412394 h 492780"/>
              <a:gd name="connsiteX14" fmla="*/ 351693 w 964642"/>
              <a:gd name="connsiteY14" fmla="*/ 452587 h 492780"/>
              <a:gd name="connsiteX15" fmla="*/ 422031 w 964642"/>
              <a:gd name="connsiteY15" fmla="*/ 472684 h 492780"/>
              <a:gd name="connsiteX16" fmla="*/ 492369 w 964642"/>
              <a:gd name="connsiteY16" fmla="*/ 482732 h 492780"/>
              <a:gd name="connsiteX17" fmla="*/ 522515 w 964642"/>
              <a:gd name="connsiteY17" fmla="*/ 492780 h 492780"/>
              <a:gd name="connsiteX18" fmla="*/ 763675 w 964642"/>
              <a:gd name="connsiteY18" fmla="*/ 472684 h 492780"/>
              <a:gd name="connsiteX19" fmla="*/ 823965 w 964642"/>
              <a:gd name="connsiteY19" fmla="*/ 452587 h 492780"/>
              <a:gd name="connsiteX20" fmla="*/ 884255 w 964642"/>
              <a:gd name="connsiteY20" fmla="*/ 412394 h 492780"/>
              <a:gd name="connsiteX21" fmla="*/ 924449 w 964642"/>
              <a:gd name="connsiteY21" fmla="*/ 352103 h 492780"/>
              <a:gd name="connsiteX22" fmla="*/ 944545 w 964642"/>
              <a:gd name="connsiteY22" fmla="*/ 321958 h 492780"/>
              <a:gd name="connsiteX23" fmla="*/ 964642 w 964642"/>
              <a:gd name="connsiteY23" fmla="*/ 261668 h 492780"/>
              <a:gd name="connsiteX24" fmla="*/ 954594 w 964642"/>
              <a:gd name="connsiteY24" fmla="*/ 141088 h 492780"/>
              <a:gd name="connsiteX25" fmla="*/ 914400 w 964642"/>
              <a:gd name="connsiteY25" fmla="*/ 110943 h 492780"/>
              <a:gd name="connsiteX26" fmla="*/ 743578 w 964642"/>
              <a:gd name="connsiteY26" fmla="*/ 60701 h 492780"/>
              <a:gd name="connsiteX27" fmla="*/ 673240 w 964642"/>
              <a:gd name="connsiteY27" fmla="*/ 40605 h 492780"/>
              <a:gd name="connsiteX28" fmla="*/ 612950 w 964642"/>
              <a:gd name="connsiteY28" fmla="*/ 20508 h 492780"/>
              <a:gd name="connsiteX29" fmla="*/ 552660 w 964642"/>
              <a:gd name="connsiteY29" fmla="*/ 10460 h 492780"/>
              <a:gd name="connsiteX30" fmla="*/ 512466 w 964642"/>
              <a:gd name="connsiteY30" fmla="*/ 411 h 492780"/>
              <a:gd name="connsiteX31" fmla="*/ 411983 w 964642"/>
              <a:gd name="connsiteY31" fmla="*/ 10460 h 4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4642" h="492780">
                <a:moveTo>
                  <a:pt x="411983" y="10460"/>
                </a:moveTo>
                <a:cubicBezTo>
                  <a:pt x="381838" y="13809"/>
                  <a:pt x="358286" y="16402"/>
                  <a:pt x="331596" y="20508"/>
                </a:cubicBezTo>
                <a:cubicBezTo>
                  <a:pt x="314716" y="23105"/>
                  <a:pt x="298234" y="27959"/>
                  <a:pt x="281354" y="30556"/>
                </a:cubicBezTo>
                <a:cubicBezTo>
                  <a:pt x="254664" y="34662"/>
                  <a:pt x="227763" y="37255"/>
                  <a:pt x="200967" y="40605"/>
                </a:cubicBezTo>
                <a:cubicBezTo>
                  <a:pt x="190919" y="43954"/>
                  <a:pt x="180557" y="46481"/>
                  <a:pt x="170822" y="50653"/>
                </a:cubicBezTo>
                <a:cubicBezTo>
                  <a:pt x="83905" y="87903"/>
                  <a:pt x="171179" y="57234"/>
                  <a:pt x="100484" y="80798"/>
                </a:cubicBezTo>
                <a:cubicBezTo>
                  <a:pt x="12415" y="168867"/>
                  <a:pt x="124132" y="61092"/>
                  <a:pt x="40194" y="131040"/>
                </a:cubicBezTo>
                <a:cubicBezTo>
                  <a:pt x="29277" y="140137"/>
                  <a:pt x="20097" y="151137"/>
                  <a:pt x="10049" y="161185"/>
                </a:cubicBezTo>
                <a:cubicBezTo>
                  <a:pt x="6699" y="171233"/>
                  <a:pt x="0" y="180738"/>
                  <a:pt x="0" y="191330"/>
                </a:cubicBezTo>
                <a:cubicBezTo>
                  <a:pt x="0" y="214389"/>
                  <a:pt x="13738" y="245260"/>
                  <a:pt x="30145" y="261668"/>
                </a:cubicBezTo>
                <a:cubicBezTo>
                  <a:pt x="38684" y="270208"/>
                  <a:pt x="50463" y="274746"/>
                  <a:pt x="60290" y="281765"/>
                </a:cubicBezTo>
                <a:cubicBezTo>
                  <a:pt x="113519" y="319785"/>
                  <a:pt x="81711" y="305653"/>
                  <a:pt x="130629" y="321958"/>
                </a:cubicBezTo>
                <a:lnTo>
                  <a:pt x="211016" y="382249"/>
                </a:lnTo>
                <a:cubicBezTo>
                  <a:pt x="224414" y="392297"/>
                  <a:pt x="236230" y="404905"/>
                  <a:pt x="251209" y="412394"/>
                </a:cubicBezTo>
                <a:cubicBezTo>
                  <a:pt x="310349" y="441963"/>
                  <a:pt x="277193" y="427754"/>
                  <a:pt x="351693" y="452587"/>
                </a:cubicBezTo>
                <a:cubicBezTo>
                  <a:pt x="377514" y="461194"/>
                  <a:pt x="394282" y="467639"/>
                  <a:pt x="422031" y="472684"/>
                </a:cubicBezTo>
                <a:cubicBezTo>
                  <a:pt x="445333" y="476921"/>
                  <a:pt x="468923" y="479383"/>
                  <a:pt x="492369" y="482732"/>
                </a:cubicBezTo>
                <a:cubicBezTo>
                  <a:pt x="502418" y="486081"/>
                  <a:pt x="511923" y="492780"/>
                  <a:pt x="522515" y="492780"/>
                </a:cubicBezTo>
                <a:cubicBezTo>
                  <a:pt x="656657" y="492780"/>
                  <a:pt x="666454" y="488887"/>
                  <a:pt x="763675" y="472684"/>
                </a:cubicBezTo>
                <a:cubicBezTo>
                  <a:pt x="783772" y="465985"/>
                  <a:pt x="806339" y="464338"/>
                  <a:pt x="823965" y="452587"/>
                </a:cubicBezTo>
                <a:lnTo>
                  <a:pt x="884255" y="412394"/>
                </a:lnTo>
                <a:lnTo>
                  <a:pt x="924449" y="352103"/>
                </a:lnTo>
                <a:cubicBezTo>
                  <a:pt x="931148" y="342055"/>
                  <a:pt x="940726" y="333415"/>
                  <a:pt x="944545" y="321958"/>
                </a:cubicBezTo>
                <a:lnTo>
                  <a:pt x="964642" y="261668"/>
                </a:lnTo>
                <a:cubicBezTo>
                  <a:pt x="961293" y="221475"/>
                  <a:pt x="967348" y="179351"/>
                  <a:pt x="954594" y="141088"/>
                </a:cubicBezTo>
                <a:cubicBezTo>
                  <a:pt x="949298" y="125200"/>
                  <a:pt x="928866" y="119381"/>
                  <a:pt x="914400" y="110943"/>
                </a:cubicBezTo>
                <a:cubicBezTo>
                  <a:pt x="825858" y="59294"/>
                  <a:pt x="844579" y="71924"/>
                  <a:pt x="743578" y="60701"/>
                </a:cubicBezTo>
                <a:cubicBezTo>
                  <a:pt x="642240" y="26923"/>
                  <a:pt x="799450" y="78468"/>
                  <a:pt x="673240" y="40605"/>
                </a:cubicBezTo>
                <a:cubicBezTo>
                  <a:pt x="652950" y="34518"/>
                  <a:pt x="633846" y="23990"/>
                  <a:pt x="612950" y="20508"/>
                </a:cubicBezTo>
                <a:cubicBezTo>
                  <a:pt x="592853" y="17159"/>
                  <a:pt x="572638" y="14456"/>
                  <a:pt x="552660" y="10460"/>
                </a:cubicBezTo>
                <a:cubicBezTo>
                  <a:pt x="539118" y="7752"/>
                  <a:pt x="526246" y="1330"/>
                  <a:pt x="512466" y="411"/>
                </a:cubicBezTo>
                <a:cubicBezTo>
                  <a:pt x="475704" y="-2040"/>
                  <a:pt x="442128" y="7111"/>
                  <a:pt x="411983" y="1046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40466" y="4061454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92866" y="4213854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28009" y="42138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3453965" y="4269380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408246" y="444433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3679822" y="444433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785124" y="4292239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385659" y="4771682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26666" y="466118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90819" y="478536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73728" y="484590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90968" y="4893147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11478" y="503604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05067" y="497174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90571" y="5895011"/>
            <a:ext cx="199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MT" panose="020B0502020104020203" pitchFamily="34" charset="0"/>
              </a:rPr>
              <a:t>Deep Metric Learning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26548" y="2842047"/>
                <a:ext cx="2744968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48" y="2842047"/>
                <a:ext cx="2744968" cy="319062"/>
              </a:xfrm>
              <a:prstGeom prst="rect">
                <a:avLst/>
              </a:prstGeom>
              <a:blipFill>
                <a:blip r:embed="rId2"/>
                <a:stretch>
                  <a:fillRect l="-443" r="-1109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6000229" y="4420475"/>
                <a:ext cx="254703" cy="286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29" y="4420475"/>
                <a:ext cx="254703" cy="286425"/>
              </a:xfrm>
              <a:prstGeom prst="rect">
                <a:avLst/>
              </a:prstGeom>
              <a:blipFill>
                <a:blip r:embed="rId3"/>
                <a:stretch>
                  <a:fillRect l="-9524" t="-25532" r="-7857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33" idx="3"/>
            <a:endCxn id="66" idx="1"/>
          </p:cNvCxnSpPr>
          <p:nvPr/>
        </p:nvCxnSpPr>
        <p:spPr>
          <a:xfrm flipV="1">
            <a:off x="4509943" y="4563688"/>
            <a:ext cx="1490286" cy="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" idx="3"/>
            <a:endCxn id="54" idx="0"/>
          </p:cNvCxnSpPr>
          <p:nvPr/>
        </p:nvCxnSpPr>
        <p:spPr>
          <a:xfrm>
            <a:off x="2923558" y="1895124"/>
            <a:ext cx="175474" cy="94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246274" y="2447747"/>
                <a:ext cx="947572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74" y="2447747"/>
                <a:ext cx="947572" cy="410946"/>
              </a:xfrm>
              <a:prstGeom prst="rect">
                <a:avLst/>
              </a:prstGeom>
              <a:blipFill>
                <a:blip r:embed="rId4"/>
                <a:stretch>
                  <a:fillRect l="-3226" t="-4478" r="-3161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5" idx="0"/>
            <a:endCxn id="11" idx="2"/>
          </p:cNvCxnSpPr>
          <p:nvPr/>
        </p:nvCxnSpPr>
        <p:spPr>
          <a:xfrm flipV="1">
            <a:off x="5720060" y="2013657"/>
            <a:ext cx="0" cy="43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3"/>
            <a:endCxn id="9" idx="1"/>
          </p:cNvCxnSpPr>
          <p:nvPr/>
        </p:nvCxnSpPr>
        <p:spPr>
          <a:xfrm>
            <a:off x="2923558" y="1895124"/>
            <a:ext cx="104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6" idx="0"/>
          </p:cNvCxnSpPr>
          <p:nvPr/>
        </p:nvCxnSpPr>
        <p:spPr>
          <a:xfrm flipH="1" flipV="1">
            <a:off x="6114964" y="2868680"/>
            <a:ext cx="12617" cy="15517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07481" y="4842487"/>
                <a:ext cx="4513651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81" y="4842487"/>
                <a:ext cx="4513651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54" idx="2"/>
            <a:endCxn id="33" idx="0"/>
          </p:cNvCxnSpPr>
          <p:nvPr/>
        </p:nvCxnSpPr>
        <p:spPr>
          <a:xfrm flipH="1">
            <a:off x="3098150" y="3161109"/>
            <a:ext cx="882" cy="50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25121" y="1111597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1" y="1111597"/>
                <a:ext cx="174368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844045" y="1084689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45" y="1084689"/>
                <a:ext cx="174368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166667" y="463397"/>
                <a:ext cx="4449228" cy="591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Clustering all answers with their word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embeddings</a:t>
                </a:r>
                <a:r>
                  <a:rPr lang="en-US" dirty="0" smtClean="0">
                    <a:latin typeface="Gill Sans MT" panose="020B0502020104020203" pitchFamily="34" charset="0"/>
                  </a:rPr>
                  <a:t> (mean of word vectors in each answer sentence)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Training Encoder-Decoder model with &lt;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q,a,C</a:t>
                </a:r>
                <a:r>
                  <a:rPr lang="en-US" dirty="0" smtClean="0">
                    <a:latin typeface="Gill Sans MT" panose="020B0502020104020203" pitchFamily="34" charset="0"/>
                  </a:rPr>
                  <a:t>&gt; triples, where q=question, a=answer and C=answer cluster.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Encoder: an RNN to encode q into a vector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endParaRPr lang="en-US" baseline="-250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Cluster label predictor: given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r>
                  <a:rPr lang="en-US" dirty="0" smtClean="0">
                    <a:latin typeface="Gill Sans MT" panose="020B0502020104020203" pitchFamily="34" charset="0"/>
                  </a:rPr>
                  <a:t>, predict the potential cluster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Decoder: an RNN to decode answer a according to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r>
                  <a:rPr lang="en-US" dirty="0" smtClean="0">
                    <a:latin typeface="Gill Sans MT" panose="020B0502020104020203" pitchFamily="34" charset="0"/>
                  </a:rPr>
                  <a:t> and answer cluster centroid/label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Train to minimize two objectives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Gill Sans MT" panose="020B0502020104020203" pitchFamily="34" charset="0"/>
                  </a:rPr>
                  <a:t>Accuracy of cluster prediction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Gill Sans MT" panose="020B0502020104020203" pitchFamily="34" charset="0"/>
                  </a:rPr>
                  <a:t>Accuracy of decoded answer</a:t>
                </a: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Prediction: given q, first predict C, then decode a using encoded q as well as C.</a:t>
                </a: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7" y="463397"/>
                <a:ext cx="4449228" cy="5918736"/>
              </a:xfrm>
              <a:prstGeom prst="rect">
                <a:avLst/>
              </a:prstGeom>
              <a:blipFill>
                <a:blip r:embed="rId8"/>
                <a:stretch>
                  <a:fillRect l="-1097" t="-515" r="-1509" b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/>
          <p:cNvCxnSpPr>
            <a:stCxn id="10" idx="0"/>
            <a:endCxn id="75" idx="2"/>
          </p:cNvCxnSpPr>
          <p:nvPr/>
        </p:nvCxnSpPr>
        <p:spPr>
          <a:xfrm rot="16200000" flipH="1">
            <a:off x="4802731" y="1941365"/>
            <a:ext cx="1082102" cy="752555"/>
          </a:xfrm>
          <a:prstGeom prst="bentConnector5">
            <a:avLst>
              <a:gd name="adj1" fmla="val -21126"/>
              <a:gd name="adj2" fmla="val 31178"/>
              <a:gd name="adj3" fmla="val 121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84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MT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Sequence to Sequence</dc:title>
  <dc:creator>d</dc:creator>
  <cp:lastModifiedBy>d</cp:lastModifiedBy>
  <cp:revision>95</cp:revision>
  <cp:lastPrinted>2017-08-04T04:30:01Z</cp:lastPrinted>
  <dcterms:created xsi:type="dcterms:W3CDTF">2017-08-04T01:32:11Z</dcterms:created>
  <dcterms:modified xsi:type="dcterms:W3CDTF">2017-08-30T02:49:30Z</dcterms:modified>
</cp:coreProperties>
</file>