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0" r:id="rId3"/>
    <p:sldId id="258" r:id="rId4"/>
    <p:sldId id="259" r:id="rId5"/>
    <p:sldId id="260" r:id="rId6"/>
    <p:sldId id="262" r:id="rId7"/>
    <p:sldId id="263" r:id="rId8"/>
    <p:sldId id="268" r:id="rId9"/>
    <p:sldId id="261" r:id="rId10"/>
    <p:sldId id="266" r:id="rId11"/>
    <p:sldId id="267" r:id="rId12"/>
    <p:sldId id="282" r:id="rId13"/>
    <p:sldId id="264" r:id="rId14"/>
    <p:sldId id="279" r:id="rId15"/>
    <p:sldId id="28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023" autoAdjust="0"/>
  </p:normalViewPr>
  <p:slideViewPr>
    <p:cSldViewPr snapToGrid="0">
      <p:cViewPr varScale="1">
        <p:scale>
          <a:sx n="110" d="100"/>
          <a:sy n="110" d="100"/>
        </p:scale>
        <p:origin x="2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B1E7A-9B21-49A4-B9DE-BC2F76F5958B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7973D8-57D1-43A5-B5B7-E345C97CE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437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7973D8-57D1-43A5-B5B7-E345C97CEC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544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ED35-D844-4A75-B3D5-BA9CE3F18094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1539-DE6F-49C2-BA94-CAC32EC3A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1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ED35-D844-4A75-B3D5-BA9CE3F18094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1539-DE6F-49C2-BA94-CAC32EC3A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03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ED35-D844-4A75-B3D5-BA9CE3F18094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1539-DE6F-49C2-BA94-CAC32EC3A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75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ED35-D844-4A75-B3D5-BA9CE3F18094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1539-DE6F-49C2-BA94-CAC32EC3A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41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ED35-D844-4A75-B3D5-BA9CE3F18094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1539-DE6F-49C2-BA94-CAC32EC3A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873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ED35-D844-4A75-B3D5-BA9CE3F18094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1539-DE6F-49C2-BA94-CAC32EC3A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108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ED35-D844-4A75-B3D5-BA9CE3F18094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1539-DE6F-49C2-BA94-CAC32EC3A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3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ED35-D844-4A75-B3D5-BA9CE3F18094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1539-DE6F-49C2-BA94-CAC32EC3A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804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ED35-D844-4A75-B3D5-BA9CE3F18094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1539-DE6F-49C2-BA94-CAC32EC3A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04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ED35-D844-4A75-B3D5-BA9CE3F18094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1539-DE6F-49C2-BA94-CAC32EC3A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39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EED35-D844-4A75-B3D5-BA9CE3F18094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C1539-DE6F-49C2-BA94-CAC32EC3A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61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EED35-D844-4A75-B3D5-BA9CE3F18094}" type="datetimeFigureOut">
              <a:rPr lang="en-US" smtClean="0"/>
              <a:t>9/23/2017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CC1539-DE6F-49C2-BA94-CAC32EC3A4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25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32.png"/><Relationship Id="rId7" Type="http://schemas.openxmlformats.org/officeDocument/2006/relationships/image" Target="../media/image6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smtClean="0">
                <a:latin typeface="Gill Sans MT" panose="020B0502020104020203" pitchFamily="34" charset="0"/>
              </a:rPr>
              <a:t>R-Seq2Seq: Relational Sequence to Sequence Learning for Question Answering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779838"/>
            <a:ext cx="9144000" cy="1655762"/>
          </a:xfrm>
        </p:spPr>
        <p:txBody>
          <a:bodyPr>
            <a:normAutofit/>
          </a:bodyPr>
          <a:lstStyle/>
          <a:p>
            <a:r>
              <a:rPr lang="en-US" altLang="zh-CN" sz="3200" dirty="0" err="1" smtClean="0"/>
              <a:t>Xiaodong</a:t>
            </a:r>
            <a:r>
              <a:rPr lang="en-US" altLang="zh-CN" sz="3200" dirty="0" smtClean="0"/>
              <a:t> </a:t>
            </a:r>
            <a:r>
              <a:rPr lang="en-US" altLang="zh-CN" sz="3200" dirty="0" err="1" smtClean="0"/>
              <a:t>Gu</a:t>
            </a:r>
            <a:endParaRPr lang="en-US" altLang="zh-CN" sz="3200" dirty="0" smtClean="0"/>
          </a:p>
          <a:p>
            <a:r>
              <a:rPr lang="en-US" sz="3200" dirty="0" smtClean="0"/>
              <a:t>2017.08.30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54385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MT" panose="020B0502020104020203" pitchFamily="34" charset="0"/>
              </a:rPr>
              <a:t>Training</a:t>
            </a:r>
            <a:endParaRPr lang="en-US" dirty="0">
              <a:latin typeface="Gill Sans MT" panose="020B05020201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084" y="1777303"/>
            <a:ext cx="9172575" cy="3886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546690" y="4642338"/>
            <a:ext cx="93449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/>
              <a:t>Batch size=256</a:t>
            </a:r>
            <a:endParaRPr lang="en-US" sz="1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7345346" y="4703966"/>
                <a:ext cx="93449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sz="12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=0.95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5346" y="4703966"/>
                <a:ext cx="934497" cy="184666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7958295" y="4383660"/>
            <a:ext cx="93449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b="1" dirty="0" smtClean="0">
                <a:solidFill>
                  <a:srgbClr val="FF0000"/>
                </a:solidFill>
              </a:rPr>
              <a:t>default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892792" y="4291327"/>
            <a:ext cx="112541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/>
              <a:t>2-layer highway</a:t>
            </a:r>
            <a:endParaRPr lang="en-US" sz="1200" dirty="0"/>
          </a:p>
        </p:txBody>
      </p:sp>
      <p:sp>
        <p:nvSpPr>
          <p:cNvPr id="11" name="TextBox 10"/>
          <p:cNvSpPr txBox="1"/>
          <p:nvPr/>
        </p:nvSpPr>
        <p:spPr>
          <a:xfrm>
            <a:off x="8892792" y="4014328"/>
            <a:ext cx="12359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/>
              <a:t>RNN hid size=1024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8425543" y="3691163"/>
            <a:ext cx="12359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/>
              <a:t>Optimizer=</a:t>
            </a:r>
            <a:r>
              <a:rPr lang="en-US" sz="1200" dirty="0" err="1" smtClean="0"/>
              <a:t>ada</a:t>
            </a:r>
            <a:r>
              <a:rPr lang="en-US" sz="1200" dirty="0" err="1"/>
              <a:t>m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50184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MT" panose="020B0502020104020203" pitchFamily="34" charset="0"/>
              </a:rPr>
              <a:t>Training</a:t>
            </a:r>
            <a:endParaRPr lang="en-US" dirty="0">
              <a:latin typeface="Gill Sans MT" panose="020B0502020104020203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636" y="1500135"/>
            <a:ext cx="9439275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167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MT" panose="020B0502020104020203" pitchFamily="34" charset="0"/>
              </a:rPr>
              <a:t>Training – 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4244"/>
            <a:ext cx="10515600" cy="4351338"/>
          </a:xfrm>
        </p:spPr>
        <p:txBody>
          <a:bodyPr/>
          <a:lstStyle/>
          <a:p>
            <a:r>
              <a:rPr lang="en-US" dirty="0" err="1" smtClean="0">
                <a:latin typeface="Gill Sans MT" panose="020B0502020104020203" pitchFamily="34" charset="0"/>
              </a:rPr>
              <a:t>Minibatch</a:t>
            </a:r>
            <a:r>
              <a:rPr lang="en-US" dirty="0" smtClean="0">
                <a:latin typeface="Gill Sans MT" panose="020B0502020104020203" pitchFamily="34" charset="0"/>
              </a:rPr>
              <a:t> K-Means</a:t>
            </a:r>
          </a:p>
          <a:p>
            <a:pPr lvl="1"/>
            <a:r>
              <a:rPr lang="en-US" dirty="0" err="1" smtClean="0">
                <a:latin typeface="Gill Sans MT" panose="020B0502020104020203" pitchFamily="34" charset="0"/>
              </a:rPr>
              <a:t>N_clusters</a:t>
            </a:r>
            <a:r>
              <a:rPr lang="en-US" dirty="0" smtClean="0">
                <a:latin typeface="Gill Sans MT" panose="020B0502020104020203" pitchFamily="34" charset="0"/>
              </a:rPr>
              <a:t>: 10000</a:t>
            </a:r>
          </a:p>
          <a:p>
            <a:pPr lvl="1"/>
            <a:r>
              <a:rPr lang="en-US" dirty="0" err="1">
                <a:latin typeface="Gill Sans MT" panose="020B0502020104020203" pitchFamily="34" charset="0"/>
              </a:rPr>
              <a:t>b</a:t>
            </a:r>
            <a:r>
              <a:rPr lang="en-US" dirty="0" err="1" smtClean="0">
                <a:latin typeface="Gill Sans MT" panose="020B0502020104020203" pitchFamily="34" charset="0"/>
              </a:rPr>
              <a:t>atch_size</a:t>
            </a:r>
            <a:r>
              <a:rPr lang="en-US" dirty="0" smtClean="0">
                <a:latin typeface="Gill Sans MT" panose="020B0502020104020203" pitchFamily="34" charset="0"/>
              </a:rPr>
              <a:t>: 10001</a:t>
            </a:r>
            <a:endParaRPr lang="en-US" dirty="0">
              <a:latin typeface="Gill Sans MT" panose="020B0502020104020203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587424"/>
              </p:ext>
            </p:extLst>
          </p:nvPr>
        </p:nvGraphicFramePr>
        <p:xfrm>
          <a:off x="7985886" y="4045119"/>
          <a:ext cx="2513262" cy="2123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754">
                  <a:extLst>
                    <a:ext uri="{9D8B030D-6E8A-4147-A177-3AD203B41FA5}">
                      <a16:colId xmlns:a16="http://schemas.microsoft.com/office/drawing/2014/main" val="249406559"/>
                    </a:ext>
                  </a:extLst>
                </a:gridCol>
                <a:gridCol w="837754">
                  <a:extLst>
                    <a:ext uri="{9D8B030D-6E8A-4147-A177-3AD203B41FA5}">
                      <a16:colId xmlns:a16="http://schemas.microsoft.com/office/drawing/2014/main" val="3129645710"/>
                    </a:ext>
                  </a:extLst>
                </a:gridCol>
                <a:gridCol w="837754">
                  <a:extLst>
                    <a:ext uri="{9D8B030D-6E8A-4147-A177-3AD203B41FA5}">
                      <a16:colId xmlns:a16="http://schemas.microsoft.com/office/drawing/2014/main" val="2842665803"/>
                    </a:ext>
                  </a:extLst>
                </a:gridCol>
              </a:tblGrid>
              <a:tr h="26410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Q_clus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A_clus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Prob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3088174"/>
                  </a:ext>
                </a:extLst>
              </a:tr>
              <a:tr h="26410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sz="1200" dirty="0" smtClean="0"/>
                        <a:t>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sz="1200" dirty="0" smtClean="0"/>
                        <a:t>0.9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52950"/>
                  </a:ext>
                </a:extLst>
              </a:tr>
              <a:tr h="26410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sz="1200" dirty="0" smtClean="0"/>
                        <a:t>21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sz="1200" dirty="0" smtClean="0"/>
                        <a:t>0.75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876495"/>
                  </a:ext>
                </a:extLst>
              </a:tr>
              <a:tr h="26410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sz="1200" dirty="0" smtClean="0"/>
                        <a:t>53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sz="1200" dirty="0" smtClean="0"/>
                        <a:t>0.6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557792"/>
                  </a:ext>
                </a:extLst>
              </a:tr>
              <a:tr h="26410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sz="1200" dirty="0" smtClean="0"/>
                        <a:t>..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9706480"/>
                  </a:ext>
                </a:extLst>
              </a:tr>
              <a:tr h="26410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sz="1200" dirty="0" smtClean="0"/>
                        <a:t>..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0811623"/>
                  </a:ext>
                </a:extLst>
              </a:tr>
              <a:tr h="26410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222471"/>
                  </a:ext>
                </a:extLst>
              </a:tr>
              <a:tr h="264101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20636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550805"/>
              </p:ext>
            </p:extLst>
          </p:nvPr>
        </p:nvGraphicFramePr>
        <p:xfrm>
          <a:off x="7082455" y="1223001"/>
          <a:ext cx="2352947" cy="1331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686">
                  <a:extLst>
                    <a:ext uri="{9D8B030D-6E8A-4147-A177-3AD203B41FA5}">
                      <a16:colId xmlns:a16="http://schemas.microsoft.com/office/drawing/2014/main" val="2441355779"/>
                    </a:ext>
                  </a:extLst>
                </a:gridCol>
                <a:gridCol w="1203441">
                  <a:extLst>
                    <a:ext uri="{9D8B030D-6E8A-4147-A177-3AD203B41FA5}">
                      <a16:colId xmlns:a16="http://schemas.microsoft.com/office/drawing/2014/main" val="2496420478"/>
                    </a:ext>
                  </a:extLst>
                </a:gridCol>
                <a:gridCol w="793820">
                  <a:extLst>
                    <a:ext uri="{9D8B030D-6E8A-4147-A177-3AD203B41FA5}">
                      <a16:colId xmlns:a16="http://schemas.microsoft.com/office/drawing/2014/main" val="573565775"/>
                    </a:ext>
                  </a:extLst>
                </a:gridCol>
              </a:tblGrid>
              <a:tr h="26417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Center Vector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instances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750374"/>
                  </a:ext>
                </a:extLst>
              </a:tr>
              <a:tr h="264178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sz="1200" dirty="0" smtClean="0"/>
                        <a:t>[0.1,0.5,…0.8]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sz="1200" dirty="0" smtClean="0"/>
                        <a:t>33,58,99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821272"/>
                  </a:ext>
                </a:extLst>
              </a:tr>
              <a:tr h="264178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372692"/>
                  </a:ext>
                </a:extLst>
              </a:tr>
              <a:tr h="264178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163110"/>
                  </a:ext>
                </a:extLst>
              </a:tr>
              <a:tr h="264178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sz="1200" dirty="0" smtClean="0"/>
                        <a:t>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95298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467259"/>
              </p:ext>
            </p:extLst>
          </p:nvPr>
        </p:nvGraphicFramePr>
        <p:xfrm>
          <a:off x="3485095" y="3385142"/>
          <a:ext cx="2003341" cy="1331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846">
                  <a:extLst>
                    <a:ext uri="{9D8B030D-6E8A-4147-A177-3AD203B41FA5}">
                      <a16:colId xmlns:a16="http://schemas.microsoft.com/office/drawing/2014/main" val="2441355779"/>
                    </a:ext>
                  </a:extLst>
                </a:gridCol>
                <a:gridCol w="1048652">
                  <a:extLst>
                    <a:ext uri="{9D8B030D-6E8A-4147-A177-3AD203B41FA5}">
                      <a16:colId xmlns:a16="http://schemas.microsoft.com/office/drawing/2014/main" val="2496420478"/>
                    </a:ext>
                  </a:extLst>
                </a:gridCol>
                <a:gridCol w="451843">
                  <a:extLst>
                    <a:ext uri="{9D8B030D-6E8A-4147-A177-3AD203B41FA5}">
                      <a16:colId xmlns:a16="http://schemas.microsoft.com/office/drawing/2014/main" val="1126055257"/>
                    </a:ext>
                  </a:extLst>
                </a:gridCol>
              </a:tblGrid>
              <a:tr h="26417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Vector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clus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750374"/>
                  </a:ext>
                </a:extLst>
              </a:tr>
              <a:tr h="264178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sz="1200" dirty="0" smtClean="0"/>
                        <a:t>[0.1,0.4,…0.8]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sz="1200" dirty="0" smtClean="0"/>
                        <a:t>11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821272"/>
                  </a:ext>
                </a:extLst>
              </a:tr>
              <a:tr h="264178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sz="1200" dirty="0" smtClean="0"/>
                        <a:t>7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372692"/>
                  </a:ext>
                </a:extLst>
              </a:tr>
              <a:tr h="264178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163110"/>
                  </a:ext>
                </a:extLst>
              </a:tr>
              <a:tr h="264178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sz="1200" dirty="0" smtClean="0"/>
                        <a:t>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952988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139636"/>
              </p:ext>
            </p:extLst>
          </p:nvPr>
        </p:nvGraphicFramePr>
        <p:xfrm>
          <a:off x="1191132" y="3391054"/>
          <a:ext cx="2074581" cy="1331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0728">
                  <a:extLst>
                    <a:ext uri="{9D8B030D-6E8A-4147-A177-3AD203B41FA5}">
                      <a16:colId xmlns:a16="http://schemas.microsoft.com/office/drawing/2014/main" val="2441355779"/>
                    </a:ext>
                  </a:extLst>
                </a:gridCol>
                <a:gridCol w="1042828">
                  <a:extLst>
                    <a:ext uri="{9D8B030D-6E8A-4147-A177-3AD203B41FA5}">
                      <a16:colId xmlns:a16="http://schemas.microsoft.com/office/drawing/2014/main" val="2496420478"/>
                    </a:ext>
                  </a:extLst>
                </a:gridCol>
                <a:gridCol w="511025">
                  <a:extLst>
                    <a:ext uri="{9D8B030D-6E8A-4147-A177-3AD203B41FA5}">
                      <a16:colId xmlns:a16="http://schemas.microsoft.com/office/drawing/2014/main" val="2857739388"/>
                    </a:ext>
                  </a:extLst>
                </a:gridCol>
              </a:tblGrid>
              <a:tr h="26417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Vector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clus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750374"/>
                  </a:ext>
                </a:extLst>
              </a:tr>
              <a:tr h="264178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sz="1200" dirty="0" smtClean="0"/>
                        <a:t>[0.2,0.5,…0.8]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821272"/>
                  </a:ext>
                </a:extLst>
              </a:tr>
              <a:tr h="264178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372692"/>
                  </a:ext>
                </a:extLst>
              </a:tr>
              <a:tr h="264178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163110"/>
                  </a:ext>
                </a:extLst>
              </a:tr>
              <a:tr h="264178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sz="1200" dirty="0" smtClean="0"/>
                        <a:t>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952988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122938"/>
              </p:ext>
            </p:extLst>
          </p:nvPr>
        </p:nvGraphicFramePr>
        <p:xfrm>
          <a:off x="9650229" y="1223001"/>
          <a:ext cx="2176681" cy="1331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7833">
                  <a:extLst>
                    <a:ext uri="{9D8B030D-6E8A-4147-A177-3AD203B41FA5}">
                      <a16:colId xmlns:a16="http://schemas.microsoft.com/office/drawing/2014/main" val="2441355779"/>
                    </a:ext>
                  </a:extLst>
                </a:gridCol>
                <a:gridCol w="1065125">
                  <a:extLst>
                    <a:ext uri="{9D8B030D-6E8A-4147-A177-3AD203B41FA5}">
                      <a16:colId xmlns:a16="http://schemas.microsoft.com/office/drawing/2014/main" val="2496420478"/>
                    </a:ext>
                  </a:extLst>
                </a:gridCol>
                <a:gridCol w="773723">
                  <a:extLst>
                    <a:ext uri="{9D8B030D-6E8A-4147-A177-3AD203B41FA5}">
                      <a16:colId xmlns:a16="http://schemas.microsoft.com/office/drawing/2014/main" val="2148172362"/>
                    </a:ext>
                  </a:extLst>
                </a:gridCol>
              </a:tblGrid>
              <a:tr h="264178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Center Vector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instances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750374"/>
                  </a:ext>
                </a:extLst>
              </a:tr>
              <a:tr h="264178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sz="1200" dirty="0" smtClean="0"/>
                        <a:t>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sz="1200" dirty="0" smtClean="0"/>
                        <a:t>[0.8,0.5,…0.7]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sz="1200" dirty="0" smtClean="0"/>
                        <a:t>12,45,27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821272"/>
                  </a:ext>
                </a:extLst>
              </a:tr>
              <a:tr h="264178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sz="1200" dirty="0" smtClean="0"/>
                        <a:t>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sz="1200" dirty="0" smtClean="0"/>
                        <a:t>55,1004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8372692"/>
                  </a:ext>
                </a:extLst>
              </a:tr>
              <a:tr h="264178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5163110"/>
                  </a:ext>
                </a:extLst>
              </a:tr>
              <a:tr h="264178"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r>
                        <a:rPr lang="en-US" sz="1200" dirty="0" smtClean="0"/>
                        <a:t>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4952988"/>
                  </a:ext>
                </a:extLst>
              </a:tr>
            </a:tbl>
          </a:graphicData>
        </a:graphic>
      </p:graphicFrame>
      <p:sp>
        <p:nvSpPr>
          <p:cNvPr id="9" name="Right Arrow 8"/>
          <p:cNvSpPr/>
          <p:nvPr/>
        </p:nvSpPr>
        <p:spPr>
          <a:xfrm rot="19630957">
            <a:off x="6397340" y="2864690"/>
            <a:ext cx="442762" cy="22651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 rot="5400000">
            <a:off x="8858217" y="3201739"/>
            <a:ext cx="442762" cy="226514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72495" y="4880033"/>
            <a:ext cx="6721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/>
              <a:t>Questions</a:t>
            </a:r>
            <a:endParaRPr lang="en-US" sz="1200" dirty="0"/>
          </a:p>
        </p:txBody>
      </p:sp>
      <p:sp>
        <p:nvSpPr>
          <p:cNvPr id="12" name="TextBox 11"/>
          <p:cNvSpPr txBox="1"/>
          <p:nvPr/>
        </p:nvSpPr>
        <p:spPr>
          <a:xfrm>
            <a:off x="4251154" y="4881267"/>
            <a:ext cx="6721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/>
              <a:t>Answers</a:t>
            </a:r>
            <a:endParaRPr lang="en-US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7739648" y="2670452"/>
            <a:ext cx="11944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/>
              <a:t>Question Clusters</a:t>
            </a:r>
            <a:endParaRPr lang="en-US" sz="1200" dirty="0"/>
          </a:p>
        </p:txBody>
      </p:sp>
      <p:sp>
        <p:nvSpPr>
          <p:cNvPr id="14" name="TextBox 13"/>
          <p:cNvSpPr txBox="1"/>
          <p:nvPr/>
        </p:nvSpPr>
        <p:spPr>
          <a:xfrm>
            <a:off x="9951505" y="2696991"/>
            <a:ext cx="109528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/>
              <a:t>Answer Clusters</a:t>
            </a:r>
            <a:endParaRPr lang="en-US" sz="1200" dirty="0"/>
          </a:p>
        </p:txBody>
      </p:sp>
      <p:sp>
        <p:nvSpPr>
          <p:cNvPr id="15" name="TextBox 14"/>
          <p:cNvSpPr txBox="1"/>
          <p:nvPr/>
        </p:nvSpPr>
        <p:spPr>
          <a:xfrm>
            <a:off x="8934126" y="6287226"/>
            <a:ext cx="90111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/>
              <a:t>Q-A relations</a:t>
            </a:r>
            <a:endParaRPr lang="en-US" sz="1200" dirty="0"/>
          </a:p>
        </p:txBody>
      </p:sp>
      <p:sp>
        <p:nvSpPr>
          <p:cNvPr id="16" name="TextBox 15"/>
          <p:cNvSpPr txBox="1"/>
          <p:nvPr/>
        </p:nvSpPr>
        <p:spPr>
          <a:xfrm>
            <a:off x="2626319" y="3037452"/>
            <a:ext cx="1517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Instance Table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336887" y="810935"/>
            <a:ext cx="1517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Cluster Table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8434204" y="3645667"/>
            <a:ext cx="15173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Relation Table</a:t>
            </a:r>
            <a:endParaRPr lang="en-US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919931"/>
              </p:ext>
            </p:extLst>
          </p:nvPr>
        </p:nvGraphicFramePr>
        <p:xfrm>
          <a:off x="5702316" y="3370770"/>
          <a:ext cx="54060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0602">
                  <a:extLst>
                    <a:ext uri="{9D8B030D-6E8A-4147-A177-3AD203B41FA5}">
                      <a16:colId xmlns:a16="http://schemas.microsoft.com/office/drawing/2014/main" val="2030629550"/>
                    </a:ext>
                  </a:extLst>
                </a:gridCol>
              </a:tblGrid>
              <a:tr h="259946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Prob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46680"/>
                  </a:ext>
                </a:extLst>
              </a:tr>
              <a:tr h="2599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0.23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314087"/>
                  </a:ext>
                </a:extLst>
              </a:tr>
              <a:tr h="2599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0.45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337578"/>
                  </a:ext>
                </a:extLst>
              </a:tr>
              <a:tr h="2599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…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983288"/>
                  </a:ext>
                </a:extLst>
              </a:tr>
              <a:tr h="259946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0.77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715741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957631" y="4880033"/>
            <a:ext cx="41875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err="1" smtClean="0"/>
              <a:t>probs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3873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  <p:bldP spid="12" grpId="0"/>
      <p:bldP spid="13" grpId="0"/>
      <p:bldP spid="14" grpId="0"/>
      <p:bldP spid="15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MT" panose="020B0502020104020203" pitchFamily="34" charset="0"/>
              </a:rPr>
              <a:t>Challenges &amp; Future Plan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Think of </a:t>
            </a:r>
            <a:r>
              <a:rPr lang="en-US" dirty="0" smtClean="0">
                <a:latin typeface="Gill Sans MT" panose="020B0502020104020203" pitchFamily="34" charset="0"/>
              </a:rPr>
              <a:t>better loss term for Discriminator Training</a:t>
            </a:r>
          </a:p>
          <a:p>
            <a:r>
              <a:rPr lang="en-US" dirty="0" smtClean="0">
                <a:latin typeface="Gill Sans MT" panose="020B0502020104020203" pitchFamily="34" charset="0"/>
              </a:rPr>
              <a:t>Try to separate decoder (store the encoded vector for each answer)</a:t>
            </a:r>
          </a:p>
          <a:p>
            <a:r>
              <a:rPr lang="en-US" dirty="0" smtClean="0">
                <a:latin typeface="Gill Sans MT" panose="020B0502020104020203" pitchFamily="34" charset="0"/>
              </a:rPr>
              <a:t>Introduce Random Noise to the Decoder (</a:t>
            </a:r>
            <a:r>
              <a:rPr lang="en-US" dirty="0" err="1" smtClean="0">
                <a:latin typeface="Gill Sans MT" panose="020B0502020104020203" pitchFamily="34" charset="0"/>
              </a:rPr>
              <a:t>Variational</a:t>
            </a:r>
            <a:r>
              <a:rPr lang="en-US" dirty="0" smtClean="0">
                <a:latin typeface="Gill Sans MT" panose="020B0502020104020203" pitchFamily="34" charset="0"/>
              </a:rPr>
              <a:t> Auto-Encoder)</a:t>
            </a:r>
          </a:p>
          <a:p>
            <a:r>
              <a:rPr lang="en-US" dirty="0" smtClean="0">
                <a:latin typeface="Gill Sans MT" panose="020B0502020104020203" pitchFamily="34" charset="0"/>
              </a:rPr>
              <a:t>Applying to Source Code (API sequence) Generation</a:t>
            </a:r>
            <a:endParaRPr lang="en-US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5463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/>
        </p:nvSpPr>
        <p:spPr>
          <a:xfrm>
            <a:off x="1091504" y="1776591"/>
            <a:ext cx="381000" cy="2370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1835383" y="1776591"/>
            <a:ext cx="381000" cy="2370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542558" y="1776591"/>
            <a:ext cx="381000" cy="2370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h</a:t>
            </a:r>
            <a:r>
              <a:rPr lang="en-US" baseline="-25000" dirty="0" err="1" smtClean="0">
                <a:solidFill>
                  <a:schemeClr val="tx1"/>
                </a:solidFill>
              </a:rPr>
              <a:t>T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971229" y="1776591"/>
            <a:ext cx="381000" cy="2370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4777005" y="1776591"/>
            <a:ext cx="381000" cy="2370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baseline="-25000" dirty="0" smtClean="0">
                <a:solidFill>
                  <a:schemeClr val="tx1"/>
                </a:solidFill>
              </a:rPr>
              <a:t>t-1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529560" y="1776591"/>
            <a:ext cx="381000" cy="2370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S</a:t>
            </a:r>
            <a:r>
              <a:rPr lang="en-US" baseline="-25000" dirty="0" smtClean="0">
                <a:solidFill>
                  <a:schemeClr val="tx1"/>
                </a:solidFill>
              </a:rPr>
              <a:t>t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6282115" y="1776591"/>
            <a:ext cx="381000" cy="2370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…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/>
          <p:cNvCxnSpPr>
            <a:stCxn id="10" idx="3"/>
            <a:endCxn id="11" idx="1"/>
          </p:cNvCxnSpPr>
          <p:nvPr/>
        </p:nvCxnSpPr>
        <p:spPr>
          <a:xfrm>
            <a:off x="5158005" y="1895124"/>
            <a:ext cx="37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9" idx="3"/>
            <a:endCxn id="10" idx="1"/>
          </p:cNvCxnSpPr>
          <p:nvPr/>
        </p:nvCxnSpPr>
        <p:spPr>
          <a:xfrm>
            <a:off x="4352229" y="1895124"/>
            <a:ext cx="424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3"/>
            <a:endCxn id="12" idx="1"/>
          </p:cNvCxnSpPr>
          <p:nvPr/>
        </p:nvCxnSpPr>
        <p:spPr>
          <a:xfrm>
            <a:off x="5910560" y="1895124"/>
            <a:ext cx="37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6" idx="3"/>
            <a:endCxn id="7" idx="1"/>
          </p:cNvCxnSpPr>
          <p:nvPr/>
        </p:nvCxnSpPr>
        <p:spPr>
          <a:xfrm>
            <a:off x="1472504" y="1895124"/>
            <a:ext cx="3628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3"/>
            <a:endCxn id="8" idx="1"/>
          </p:cNvCxnSpPr>
          <p:nvPr/>
        </p:nvCxnSpPr>
        <p:spPr>
          <a:xfrm>
            <a:off x="2216383" y="1895124"/>
            <a:ext cx="326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91698" y="654040"/>
            <a:ext cx="106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MT" panose="020B0502020104020203" pitchFamily="34" charset="0"/>
              </a:rPr>
              <a:t>Encoder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679822" y="654040"/>
            <a:ext cx="106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MT" panose="020B0502020104020203" pitchFamily="34" charset="0"/>
              </a:rPr>
              <a:t>Decoder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1686356" y="3669569"/>
            <a:ext cx="2823587" cy="17895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2160303" y="5458803"/>
            <a:ext cx="1924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Gill Sans MT" panose="020B0502020104020203" pitchFamily="34" charset="0"/>
              </a:rPr>
              <a:t>Answer Centroids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5" name="Freeform 34"/>
          <p:cNvSpPr/>
          <p:nvPr/>
        </p:nvSpPr>
        <p:spPr>
          <a:xfrm>
            <a:off x="2208871" y="3910729"/>
            <a:ext cx="824593" cy="533602"/>
          </a:xfrm>
          <a:custGeom>
            <a:avLst/>
            <a:gdLst>
              <a:gd name="connsiteX0" fmla="*/ 261257 w 824593"/>
              <a:gd name="connsiteY0" fmla="*/ 50242 h 533602"/>
              <a:gd name="connsiteX1" fmla="*/ 211015 w 824593"/>
              <a:gd name="connsiteY1" fmla="*/ 40194 h 533602"/>
              <a:gd name="connsiteX2" fmla="*/ 110532 w 824593"/>
              <a:gd name="connsiteY2" fmla="*/ 60290 h 533602"/>
              <a:gd name="connsiteX3" fmla="*/ 80387 w 824593"/>
              <a:gd name="connsiteY3" fmla="*/ 90435 h 533602"/>
              <a:gd name="connsiteX4" fmla="*/ 40193 w 824593"/>
              <a:gd name="connsiteY4" fmla="*/ 150725 h 533602"/>
              <a:gd name="connsiteX5" fmla="*/ 30145 w 824593"/>
              <a:gd name="connsiteY5" fmla="*/ 190919 h 533602"/>
              <a:gd name="connsiteX6" fmla="*/ 10048 w 824593"/>
              <a:gd name="connsiteY6" fmla="*/ 221064 h 533602"/>
              <a:gd name="connsiteX7" fmla="*/ 0 w 824593"/>
              <a:gd name="connsiteY7" fmla="*/ 251209 h 533602"/>
              <a:gd name="connsiteX8" fmla="*/ 10048 w 824593"/>
              <a:gd name="connsiteY8" fmla="*/ 361741 h 533602"/>
              <a:gd name="connsiteX9" fmla="*/ 30145 w 824593"/>
              <a:gd name="connsiteY9" fmla="*/ 391886 h 533602"/>
              <a:gd name="connsiteX10" fmla="*/ 50241 w 824593"/>
              <a:gd name="connsiteY10" fmla="*/ 472273 h 533602"/>
              <a:gd name="connsiteX11" fmla="*/ 100483 w 824593"/>
              <a:gd name="connsiteY11" fmla="*/ 532563 h 533602"/>
              <a:gd name="connsiteX12" fmla="*/ 271305 w 824593"/>
              <a:gd name="connsiteY12" fmla="*/ 502418 h 533602"/>
              <a:gd name="connsiteX13" fmla="*/ 311499 w 824593"/>
              <a:gd name="connsiteY13" fmla="*/ 442128 h 533602"/>
              <a:gd name="connsiteX14" fmla="*/ 371789 w 824593"/>
              <a:gd name="connsiteY14" fmla="*/ 401934 h 533602"/>
              <a:gd name="connsiteX15" fmla="*/ 482321 w 824593"/>
              <a:gd name="connsiteY15" fmla="*/ 411983 h 533602"/>
              <a:gd name="connsiteX16" fmla="*/ 512466 w 824593"/>
              <a:gd name="connsiteY16" fmla="*/ 422031 h 533602"/>
              <a:gd name="connsiteX17" fmla="*/ 622998 w 824593"/>
              <a:gd name="connsiteY17" fmla="*/ 411983 h 533602"/>
              <a:gd name="connsiteX18" fmla="*/ 703384 w 824593"/>
              <a:gd name="connsiteY18" fmla="*/ 391886 h 533602"/>
              <a:gd name="connsiteX19" fmla="*/ 743578 w 824593"/>
              <a:gd name="connsiteY19" fmla="*/ 361741 h 533602"/>
              <a:gd name="connsiteX20" fmla="*/ 803868 w 824593"/>
              <a:gd name="connsiteY20" fmla="*/ 301451 h 533602"/>
              <a:gd name="connsiteX21" fmla="*/ 823965 w 824593"/>
              <a:gd name="connsiteY21" fmla="*/ 241161 h 533602"/>
              <a:gd name="connsiteX22" fmla="*/ 793819 w 824593"/>
              <a:gd name="connsiteY22" fmla="*/ 160774 h 533602"/>
              <a:gd name="connsiteX23" fmla="*/ 733529 w 824593"/>
              <a:gd name="connsiteY23" fmla="*/ 140677 h 533602"/>
              <a:gd name="connsiteX24" fmla="*/ 562707 w 824593"/>
              <a:gd name="connsiteY24" fmla="*/ 120580 h 533602"/>
              <a:gd name="connsiteX25" fmla="*/ 542611 w 824593"/>
              <a:gd name="connsiteY25" fmla="*/ 80387 h 533602"/>
              <a:gd name="connsiteX26" fmla="*/ 512466 w 824593"/>
              <a:gd name="connsiteY26" fmla="*/ 20097 h 533602"/>
              <a:gd name="connsiteX27" fmla="*/ 452176 w 824593"/>
              <a:gd name="connsiteY27" fmla="*/ 0 h 533602"/>
              <a:gd name="connsiteX28" fmla="*/ 301450 w 824593"/>
              <a:gd name="connsiteY28" fmla="*/ 10048 h 533602"/>
              <a:gd name="connsiteX29" fmla="*/ 261257 w 824593"/>
              <a:gd name="connsiteY29" fmla="*/ 50242 h 53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824593" h="533602">
                <a:moveTo>
                  <a:pt x="261257" y="50242"/>
                </a:moveTo>
                <a:cubicBezTo>
                  <a:pt x="246184" y="55266"/>
                  <a:pt x="228094" y="40194"/>
                  <a:pt x="211015" y="40194"/>
                </a:cubicBezTo>
                <a:cubicBezTo>
                  <a:pt x="164830" y="40194"/>
                  <a:pt x="147655" y="47916"/>
                  <a:pt x="110532" y="60290"/>
                </a:cubicBezTo>
                <a:cubicBezTo>
                  <a:pt x="100484" y="70338"/>
                  <a:pt x="89111" y="79218"/>
                  <a:pt x="80387" y="90435"/>
                </a:cubicBezTo>
                <a:cubicBezTo>
                  <a:pt x="65558" y="109500"/>
                  <a:pt x="40193" y="150725"/>
                  <a:pt x="40193" y="150725"/>
                </a:cubicBezTo>
                <a:cubicBezTo>
                  <a:pt x="36844" y="164123"/>
                  <a:pt x="35585" y="178225"/>
                  <a:pt x="30145" y="190919"/>
                </a:cubicBezTo>
                <a:cubicBezTo>
                  <a:pt x="25388" y="202019"/>
                  <a:pt x="15449" y="210262"/>
                  <a:pt x="10048" y="221064"/>
                </a:cubicBezTo>
                <a:cubicBezTo>
                  <a:pt x="5311" y="230538"/>
                  <a:pt x="3349" y="241161"/>
                  <a:pt x="0" y="251209"/>
                </a:cubicBezTo>
                <a:cubicBezTo>
                  <a:pt x="3349" y="288053"/>
                  <a:pt x="2296" y="325566"/>
                  <a:pt x="10048" y="361741"/>
                </a:cubicBezTo>
                <a:cubicBezTo>
                  <a:pt x="12578" y="373550"/>
                  <a:pt x="26018" y="380536"/>
                  <a:pt x="30145" y="391886"/>
                </a:cubicBezTo>
                <a:cubicBezTo>
                  <a:pt x="39584" y="417843"/>
                  <a:pt x="30710" y="452743"/>
                  <a:pt x="50241" y="472273"/>
                </a:cubicBezTo>
                <a:cubicBezTo>
                  <a:pt x="88926" y="510957"/>
                  <a:pt x="72504" y="490594"/>
                  <a:pt x="100483" y="532563"/>
                </a:cubicBezTo>
                <a:cubicBezTo>
                  <a:pt x="133369" y="530214"/>
                  <a:pt x="232827" y="546392"/>
                  <a:pt x="271305" y="502418"/>
                </a:cubicBezTo>
                <a:cubicBezTo>
                  <a:pt x="287210" y="484241"/>
                  <a:pt x="291402" y="455526"/>
                  <a:pt x="311499" y="442128"/>
                </a:cubicBezTo>
                <a:lnTo>
                  <a:pt x="371789" y="401934"/>
                </a:lnTo>
                <a:cubicBezTo>
                  <a:pt x="408633" y="405284"/>
                  <a:pt x="445697" y="406751"/>
                  <a:pt x="482321" y="411983"/>
                </a:cubicBezTo>
                <a:cubicBezTo>
                  <a:pt x="492806" y="413481"/>
                  <a:pt x="501874" y="422031"/>
                  <a:pt x="512466" y="422031"/>
                </a:cubicBezTo>
                <a:cubicBezTo>
                  <a:pt x="549462" y="422031"/>
                  <a:pt x="586154" y="415332"/>
                  <a:pt x="622998" y="411983"/>
                </a:cubicBezTo>
                <a:cubicBezTo>
                  <a:pt x="635716" y="409439"/>
                  <a:pt x="686749" y="401392"/>
                  <a:pt x="703384" y="391886"/>
                </a:cubicBezTo>
                <a:cubicBezTo>
                  <a:pt x="717925" y="383577"/>
                  <a:pt x="731130" y="372944"/>
                  <a:pt x="743578" y="361741"/>
                </a:cubicBezTo>
                <a:cubicBezTo>
                  <a:pt x="764703" y="342728"/>
                  <a:pt x="803868" y="301451"/>
                  <a:pt x="803868" y="301451"/>
                </a:cubicBezTo>
                <a:cubicBezTo>
                  <a:pt x="810567" y="281354"/>
                  <a:pt x="828120" y="261933"/>
                  <a:pt x="823965" y="241161"/>
                </a:cubicBezTo>
                <a:cubicBezTo>
                  <a:pt x="819912" y="220896"/>
                  <a:pt x="817475" y="175559"/>
                  <a:pt x="793819" y="160774"/>
                </a:cubicBezTo>
                <a:cubicBezTo>
                  <a:pt x="775855" y="149547"/>
                  <a:pt x="754080" y="145815"/>
                  <a:pt x="733529" y="140677"/>
                </a:cubicBezTo>
                <a:cubicBezTo>
                  <a:pt x="650968" y="120037"/>
                  <a:pt x="707105" y="131688"/>
                  <a:pt x="562707" y="120580"/>
                </a:cubicBezTo>
                <a:cubicBezTo>
                  <a:pt x="556008" y="107182"/>
                  <a:pt x="548512" y="94155"/>
                  <a:pt x="542611" y="80387"/>
                </a:cubicBezTo>
                <a:cubicBezTo>
                  <a:pt x="535000" y="62628"/>
                  <a:pt x="531303" y="31870"/>
                  <a:pt x="512466" y="20097"/>
                </a:cubicBezTo>
                <a:cubicBezTo>
                  <a:pt x="494502" y="8869"/>
                  <a:pt x="452176" y="0"/>
                  <a:pt x="452176" y="0"/>
                </a:cubicBezTo>
                <a:cubicBezTo>
                  <a:pt x="401934" y="3349"/>
                  <a:pt x="351496" y="4487"/>
                  <a:pt x="301450" y="10048"/>
                </a:cubicBezTo>
                <a:cubicBezTo>
                  <a:pt x="290923" y="11218"/>
                  <a:pt x="276330" y="45218"/>
                  <a:pt x="261257" y="50242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 35"/>
          <p:cNvSpPr/>
          <p:nvPr/>
        </p:nvSpPr>
        <p:spPr>
          <a:xfrm>
            <a:off x="3138342" y="4116980"/>
            <a:ext cx="1065125" cy="813916"/>
          </a:xfrm>
          <a:custGeom>
            <a:avLst/>
            <a:gdLst>
              <a:gd name="connsiteX0" fmla="*/ 572756 w 1065125"/>
              <a:gd name="connsiteY0" fmla="*/ 10048 h 813916"/>
              <a:gd name="connsiteX1" fmla="*/ 301450 w 1065125"/>
              <a:gd name="connsiteY1" fmla="*/ 20097 h 813916"/>
              <a:gd name="connsiteX2" fmla="*/ 241160 w 1065125"/>
              <a:gd name="connsiteY2" fmla="*/ 40193 h 813916"/>
              <a:gd name="connsiteX3" fmla="*/ 170822 w 1065125"/>
              <a:gd name="connsiteY3" fmla="*/ 60290 h 813916"/>
              <a:gd name="connsiteX4" fmla="*/ 100483 w 1065125"/>
              <a:gd name="connsiteY4" fmla="*/ 120580 h 813916"/>
              <a:gd name="connsiteX5" fmla="*/ 70338 w 1065125"/>
              <a:gd name="connsiteY5" fmla="*/ 180870 h 813916"/>
              <a:gd name="connsiteX6" fmla="*/ 50241 w 1065125"/>
              <a:gd name="connsiteY6" fmla="*/ 211015 h 813916"/>
              <a:gd name="connsiteX7" fmla="*/ 40193 w 1065125"/>
              <a:gd name="connsiteY7" fmla="*/ 251209 h 813916"/>
              <a:gd name="connsiteX8" fmla="*/ 30145 w 1065125"/>
              <a:gd name="connsiteY8" fmla="*/ 281354 h 813916"/>
              <a:gd name="connsiteX9" fmla="*/ 0 w 1065125"/>
              <a:gd name="connsiteY9" fmla="*/ 492369 h 813916"/>
              <a:gd name="connsiteX10" fmla="*/ 10048 w 1065125"/>
              <a:gd name="connsiteY10" fmla="*/ 673239 h 813916"/>
              <a:gd name="connsiteX11" fmla="*/ 60290 w 1065125"/>
              <a:gd name="connsiteY11" fmla="*/ 743578 h 813916"/>
              <a:gd name="connsiteX12" fmla="*/ 150725 w 1065125"/>
              <a:gd name="connsiteY12" fmla="*/ 783771 h 813916"/>
              <a:gd name="connsiteX13" fmla="*/ 180870 w 1065125"/>
              <a:gd name="connsiteY13" fmla="*/ 793820 h 813916"/>
              <a:gd name="connsiteX14" fmla="*/ 251209 w 1065125"/>
              <a:gd name="connsiteY14" fmla="*/ 813916 h 813916"/>
              <a:gd name="connsiteX15" fmla="*/ 472272 w 1065125"/>
              <a:gd name="connsiteY15" fmla="*/ 803868 h 813916"/>
              <a:gd name="connsiteX16" fmla="*/ 582804 w 1065125"/>
              <a:gd name="connsiteY16" fmla="*/ 773723 h 813916"/>
              <a:gd name="connsiteX17" fmla="*/ 633046 w 1065125"/>
              <a:gd name="connsiteY17" fmla="*/ 763675 h 813916"/>
              <a:gd name="connsiteX18" fmla="*/ 663191 w 1065125"/>
              <a:gd name="connsiteY18" fmla="*/ 743578 h 813916"/>
              <a:gd name="connsiteX19" fmla="*/ 733529 w 1065125"/>
              <a:gd name="connsiteY19" fmla="*/ 703384 h 813916"/>
              <a:gd name="connsiteX20" fmla="*/ 793820 w 1065125"/>
              <a:gd name="connsiteY20" fmla="*/ 643094 h 813916"/>
              <a:gd name="connsiteX21" fmla="*/ 834013 w 1065125"/>
              <a:gd name="connsiteY21" fmla="*/ 602901 h 813916"/>
              <a:gd name="connsiteX22" fmla="*/ 854110 w 1065125"/>
              <a:gd name="connsiteY22" fmla="*/ 572756 h 813916"/>
              <a:gd name="connsiteX23" fmla="*/ 884255 w 1065125"/>
              <a:gd name="connsiteY23" fmla="*/ 552659 h 813916"/>
              <a:gd name="connsiteX24" fmla="*/ 934496 w 1065125"/>
              <a:gd name="connsiteY24" fmla="*/ 482321 h 813916"/>
              <a:gd name="connsiteX25" fmla="*/ 984738 w 1065125"/>
              <a:gd name="connsiteY25" fmla="*/ 411982 h 813916"/>
              <a:gd name="connsiteX26" fmla="*/ 1024932 w 1065125"/>
              <a:gd name="connsiteY26" fmla="*/ 341644 h 813916"/>
              <a:gd name="connsiteX27" fmla="*/ 1055077 w 1065125"/>
              <a:gd name="connsiteY27" fmla="*/ 241160 h 813916"/>
              <a:gd name="connsiteX28" fmla="*/ 1065125 w 1065125"/>
              <a:gd name="connsiteY28" fmla="*/ 211015 h 813916"/>
              <a:gd name="connsiteX29" fmla="*/ 1055077 w 1065125"/>
              <a:gd name="connsiteY29" fmla="*/ 140677 h 813916"/>
              <a:gd name="connsiteX30" fmla="*/ 974690 w 1065125"/>
              <a:gd name="connsiteY30" fmla="*/ 50242 h 813916"/>
              <a:gd name="connsiteX31" fmla="*/ 944545 w 1065125"/>
              <a:gd name="connsiteY31" fmla="*/ 30145 h 813916"/>
              <a:gd name="connsiteX32" fmla="*/ 864158 w 1065125"/>
              <a:gd name="connsiteY32" fmla="*/ 10048 h 813916"/>
              <a:gd name="connsiteX33" fmla="*/ 834013 w 1065125"/>
              <a:gd name="connsiteY33" fmla="*/ 0 h 813916"/>
              <a:gd name="connsiteX34" fmla="*/ 572756 w 1065125"/>
              <a:gd name="connsiteY34" fmla="*/ 10048 h 81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65125" h="813916">
                <a:moveTo>
                  <a:pt x="572756" y="10048"/>
                </a:moveTo>
                <a:cubicBezTo>
                  <a:pt x="483996" y="13397"/>
                  <a:pt x="391576" y="11904"/>
                  <a:pt x="301450" y="20097"/>
                </a:cubicBezTo>
                <a:cubicBezTo>
                  <a:pt x="280353" y="22015"/>
                  <a:pt x="261711" y="35055"/>
                  <a:pt x="241160" y="40193"/>
                </a:cubicBezTo>
                <a:cubicBezTo>
                  <a:pt x="190691" y="52811"/>
                  <a:pt x="214068" y="45875"/>
                  <a:pt x="170822" y="60290"/>
                </a:cubicBezTo>
                <a:cubicBezTo>
                  <a:pt x="141252" y="82467"/>
                  <a:pt x="123809" y="92589"/>
                  <a:pt x="100483" y="120580"/>
                </a:cubicBezTo>
                <a:cubicBezTo>
                  <a:pt x="64489" y="163774"/>
                  <a:pt x="92997" y="135554"/>
                  <a:pt x="70338" y="180870"/>
                </a:cubicBezTo>
                <a:cubicBezTo>
                  <a:pt x="64937" y="191672"/>
                  <a:pt x="56940" y="200967"/>
                  <a:pt x="50241" y="211015"/>
                </a:cubicBezTo>
                <a:cubicBezTo>
                  <a:pt x="46892" y="224413"/>
                  <a:pt x="43987" y="237930"/>
                  <a:pt x="40193" y="251209"/>
                </a:cubicBezTo>
                <a:cubicBezTo>
                  <a:pt x="37283" y="261393"/>
                  <a:pt x="31886" y="270906"/>
                  <a:pt x="30145" y="281354"/>
                </a:cubicBezTo>
                <a:cubicBezTo>
                  <a:pt x="18464" y="351440"/>
                  <a:pt x="0" y="492369"/>
                  <a:pt x="0" y="492369"/>
                </a:cubicBezTo>
                <a:cubicBezTo>
                  <a:pt x="3349" y="552659"/>
                  <a:pt x="1889" y="613410"/>
                  <a:pt x="10048" y="673239"/>
                </a:cubicBezTo>
                <a:cubicBezTo>
                  <a:pt x="13695" y="699982"/>
                  <a:pt x="41188" y="727659"/>
                  <a:pt x="60290" y="743578"/>
                </a:cubicBezTo>
                <a:cubicBezTo>
                  <a:pt x="92139" y="770119"/>
                  <a:pt x="106907" y="769165"/>
                  <a:pt x="150725" y="783771"/>
                </a:cubicBezTo>
                <a:cubicBezTo>
                  <a:pt x="160773" y="787120"/>
                  <a:pt x="170594" y="791251"/>
                  <a:pt x="180870" y="793820"/>
                </a:cubicBezTo>
                <a:cubicBezTo>
                  <a:pt x="231339" y="806437"/>
                  <a:pt x="207962" y="799501"/>
                  <a:pt x="251209" y="813916"/>
                </a:cubicBezTo>
                <a:cubicBezTo>
                  <a:pt x="324897" y="810567"/>
                  <a:pt x="398710" y="809317"/>
                  <a:pt x="472272" y="803868"/>
                </a:cubicBezTo>
                <a:cubicBezTo>
                  <a:pt x="537580" y="799031"/>
                  <a:pt x="513390" y="787605"/>
                  <a:pt x="582804" y="773723"/>
                </a:cubicBezTo>
                <a:lnTo>
                  <a:pt x="633046" y="763675"/>
                </a:lnTo>
                <a:cubicBezTo>
                  <a:pt x="643094" y="756976"/>
                  <a:pt x="652706" y="749570"/>
                  <a:pt x="663191" y="743578"/>
                </a:cubicBezTo>
                <a:cubicBezTo>
                  <a:pt x="688667" y="729020"/>
                  <a:pt x="711495" y="722970"/>
                  <a:pt x="733529" y="703384"/>
                </a:cubicBezTo>
                <a:cubicBezTo>
                  <a:pt x="754771" y="684502"/>
                  <a:pt x="773723" y="663191"/>
                  <a:pt x="793820" y="643094"/>
                </a:cubicBezTo>
                <a:cubicBezTo>
                  <a:pt x="807218" y="629696"/>
                  <a:pt x="823503" y="618666"/>
                  <a:pt x="834013" y="602901"/>
                </a:cubicBezTo>
                <a:cubicBezTo>
                  <a:pt x="840712" y="592853"/>
                  <a:pt x="845571" y="581295"/>
                  <a:pt x="854110" y="572756"/>
                </a:cubicBezTo>
                <a:cubicBezTo>
                  <a:pt x="862649" y="564217"/>
                  <a:pt x="875716" y="561198"/>
                  <a:pt x="884255" y="552659"/>
                </a:cubicBezTo>
                <a:cubicBezTo>
                  <a:pt x="900679" y="536235"/>
                  <a:pt x="920230" y="502294"/>
                  <a:pt x="934496" y="482321"/>
                </a:cubicBezTo>
                <a:cubicBezTo>
                  <a:pt x="949898" y="460757"/>
                  <a:pt x="971207" y="435660"/>
                  <a:pt x="984738" y="411982"/>
                </a:cubicBezTo>
                <a:cubicBezTo>
                  <a:pt x="1035734" y="322741"/>
                  <a:pt x="975969" y="415088"/>
                  <a:pt x="1024932" y="341644"/>
                </a:cubicBezTo>
                <a:cubicBezTo>
                  <a:pt x="1040118" y="280895"/>
                  <a:pt x="1030612" y="314556"/>
                  <a:pt x="1055077" y="241160"/>
                </a:cubicBezTo>
                <a:lnTo>
                  <a:pt x="1065125" y="211015"/>
                </a:lnTo>
                <a:cubicBezTo>
                  <a:pt x="1061776" y="187569"/>
                  <a:pt x="1063579" y="162782"/>
                  <a:pt x="1055077" y="140677"/>
                </a:cubicBezTo>
                <a:cubicBezTo>
                  <a:pt x="1036085" y="91298"/>
                  <a:pt x="1013064" y="77652"/>
                  <a:pt x="974690" y="50242"/>
                </a:cubicBezTo>
                <a:cubicBezTo>
                  <a:pt x="964863" y="43223"/>
                  <a:pt x="955895" y="34272"/>
                  <a:pt x="944545" y="30145"/>
                </a:cubicBezTo>
                <a:cubicBezTo>
                  <a:pt x="918588" y="20706"/>
                  <a:pt x="890361" y="18782"/>
                  <a:pt x="864158" y="10048"/>
                </a:cubicBezTo>
                <a:cubicBezTo>
                  <a:pt x="854110" y="6699"/>
                  <a:pt x="844599" y="353"/>
                  <a:pt x="834013" y="0"/>
                </a:cubicBezTo>
                <a:lnTo>
                  <a:pt x="572756" y="10048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1937565" y="4684041"/>
            <a:ext cx="964642" cy="492780"/>
          </a:xfrm>
          <a:custGeom>
            <a:avLst/>
            <a:gdLst>
              <a:gd name="connsiteX0" fmla="*/ 411983 w 964642"/>
              <a:gd name="connsiteY0" fmla="*/ 10460 h 492780"/>
              <a:gd name="connsiteX1" fmla="*/ 331596 w 964642"/>
              <a:gd name="connsiteY1" fmla="*/ 20508 h 492780"/>
              <a:gd name="connsiteX2" fmla="*/ 281354 w 964642"/>
              <a:gd name="connsiteY2" fmla="*/ 30556 h 492780"/>
              <a:gd name="connsiteX3" fmla="*/ 200967 w 964642"/>
              <a:gd name="connsiteY3" fmla="*/ 40605 h 492780"/>
              <a:gd name="connsiteX4" fmla="*/ 170822 w 964642"/>
              <a:gd name="connsiteY4" fmla="*/ 50653 h 492780"/>
              <a:gd name="connsiteX5" fmla="*/ 100484 w 964642"/>
              <a:gd name="connsiteY5" fmla="*/ 80798 h 492780"/>
              <a:gd name="connsiteX6" fmla="*/ 40194 w 964642"/>
              <a:gd name="connsiteY6" fmla="*/ 131040 h 492780"/>
              <a:gd name="connsiteX7" fmla="*/ 10049 w 964642"/>
              <a:gd name="connsiteY7" fmla="*/ 161185 h 492780"/>
              <a:gd name="connsiteX8" fmla="*/ 0 w 964642"/>
              <a:gd name="connsiteY8" fmla="*/ 191330 h 492780"/>
              <a:gd name="connsiteX9" fmla="*/ 30145 w 964642"/>
              <a:gd name="connsiteY9" fmla="*/ 261668 h 492780"/>
              <a:gd name="connsiteX10" fmla="*/ 60290 w 964642"/>
              <a:gd name="connsiteY10" fmla="*/ 281765 h 492780"/>
              <a:gd name="connsiteX11" fmla="*/ 130629 w 964642"/>
              <a:gd name="connsiteY11" fmla="*/ 321958 h 492780"/>
              <a:gd name="connsiteX12" fmla="*/ 211016 w 964642"/>
              <a:gd name="connsiteY12" fmla="*/ 382249 h 492780"/>
              <a:gd name="connsiteX13" fmla="*/ 251209 w 964642"/>
              <a:gd name="connsiteY13" fmla="*/ 412394 h 492780"/>
              <a:gd name="connsiteX14" fmla="*/ 351693 w 964642"/>
              <a:gd name="connsiteY14" fmla="*/ 452587 h 492780"/>
              <a:gd name="connsiteX15" fmla="*/ 422031 w 964642"/>
              <a:gd name="connsiteY15" fmla="*/ 472684 h 492780"/>
              <a:gd name="connsiteX16" fmla="*/ 492369 w 964642"/>
              <a:gd name="connsiteY16" fmla="*/ 482732 h 492780"/>
              <a:gd name="connsiteX17" fmla="*/ 522515 w 964642"/>
              <a:gd name="connsiteY17" fmla="*/ 492780 h 492780"/>
              <a:gd name="connsiteX18" fmla="*/ 763675 w 964642"/>
              <a:gd name="connsiteY18" fmla="*/ 472684 h 492780"/>
              <a:gd name="connsiteX19" fmla="*/ 823965 w 964642"/>
              <a:gd name="connsiteY19" fmla="*/ 452587 h 492780"/>
              <a:gd name="connsiteX20" fmla="*/ 884255 w 964642"/>
              <a:gd name="connsiteY20" fmla="*/ 412394 h 492780"/>
              <a:gd name="connsiteX21" fmla="*/ 924449 w 964642"/>
              <a:gd name="connsiteY21" fmla="*/ 352103 h 492780"/>
              <a:gd name="connsiteX22" fmla="*/ 944545 w 964642"/>
              <a:gd name="connsiteY22" fmla="*/ 321958 h 492780"/>
              <a:gd name="connsiteX23" fmla="*/ 964642 w 964642"/>
              <a:gd name="connsiteY23" fmla="*/ 261668 h 492780"/>
              <a:gd name="connsiteX24" fmla="*/ 954594 w 964642"/>
              <a:gd name="connsiteY24" fmla="*/ 141088 h 492780"/>
              <a:gd name="connsiteX25" fmla="*/ 914400 w 964642"/>
              <a:gd name="connsiteY25" fmla="*/ 110943 h 492780"/>
              <a:gd name="connsiteX26" fmla="*/ 743578 w 964642"/>
              <a:gd name="connsiteY26" fmla="*/ 60701 h 492780"/>
              <a:gd name="connsiteX27" fmla="*/ 673240 w 964642"/>
              <a:gd name="connsiteY27" fmla="*/ 40605 h 492780"/>
              <a:gd name="connsiteX28" fmla="*/ 612950 w 964642"/>
              <a:gd name="connsiteY28" fmla="*/ 20508 h 492780"/>
              <a:gd name="connsiteX29" fmla="*/ 552660 w 964642"/>
              <a:gd name="connsiteY29" fmla="*/ 10460 h 492780"/>
              <a:gd name="connsiteX30" fmla="*/ 512466 w 964642"/>
              <a:gd name="connsiteY30" fmla="*/ 411 h 492780"/>
              <a:gd name="connsiteX31" fmla="*/ 411983 w 964642"/>
              <a:gd name="connsiteY31" fmla="*/ 10460 h 492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4642" h="492780">
                <a:moveTo>
                  <a:pt x="411983" y="10460"/>
                </a:moveTo>
                <a:cubicBezTo>
                  <a:pt x="381838" y="13809"/>
                  <a:pt x="358286" y="16402"/>
                  <a:pt x="331596" y="20508"/>
                </a:cubicBezTo>
                <a:cubicBezTo>
                  <a:pt x="314716" y="23105"/>
                  <a:pt x="298234" y="27959"/>
                  <a:pt x="281354" y="30556"/>
                </a:cubicBezTo>
                <a:cubicBezTo>
                  <a:pt x="254664" y="34662"/>
                  <a:pt x="227763" y="37255"/>
                  <a:pt x="200967" y="40605"/>
                </a:cubicBezTo>
                <a:cubicBezTo>
                  <a:pt x="190919" y="43954"/>
                  <a:pt x="180557" y="46481"/>
                  <a:pt x="170822" y="50653"/>
                </a:cubicBezTo>
                <a:cubicBezTo>
                  <a:pt x="83905" y="87903"/>
                  <a:pt x="171179" y="57234"/>
                  <a:pt x="100484" y="80798"/>
                </a:cubicBezTo>
                <a:cubicBezTo>
                  <a:pt x="12415" y="168867"/>
                  <a:pt x="124132" y="61092"/>
                  <a:pt x="40194" y="131040"/>
                </a:cubicBezTo>
                <a:cubicBezTo>
                  <a:pt x="29277" y="140137"/>
                  <a:pt x="20097" y="151137"/>
                  <a:pt x="10049" y="161185"/>
                </a:cubicBezTo>
                <a:cubicBezTo>
                  <a:pt x="6699" y="171233"/>
                  <a:pt x="0" y="180738"/>
                  <a:pt x="0" y="191330"/>
                </a:cubicBezTo>
                <a:cubicBezTo>
                  <a:pt x="0" y="214389"/>
                  <a:pt x="13738" y="245260"/>
                  <a:pt x="30145" y="261668"/>
                </a:cubicBezTo>
                <a:cubicBezTo>
                  <a:pt x="38684" y="270208"/>
                  <a:pt x="50463" y="274746"/>
                  <a:pt x="60290" y="281765"/>
                </a:cubicBezTo>
                <a:cubicBezTo>
                  <a:pt x="113519" y="319785"/>
                  <a:pt x="81711" y="305653"/>
                  <a:pt x="130629" y="321958"/>
                </a:cubicBezTo>
                <a:lnTo>
                  <a:pt x="211016" y="382249"/>
                </a:lnTo>
                <a:cubicBezTo>
                  <a:pt x="224414" y="392297"/>
                  <a:pt x="236230" y="404905"/>
                  <a:pt x="251209" y="412394"/>
                </a:cubicBezTo>
                <a:cubicBezTo>
                  <a:pt x="310349" y="441963"/>
                  <a:pt x="277193" y="427754"/>
                  <a:pt x="351693" y="452587"/>
                </a:cubicBezTo>
                <a:cubicBezTo>
                  <a:pt x="377514" y="461194"/>
                  <a:pt x="394282" y="467639"/>
                  <a:pt x="422031" y="472684"/>
                </a:cubicBezTo>
                <a:cubicBezTo>
                  <a:pt x="445333" y="476921"/>
                  <a:pt x="468923" y="479383"/>
                  <a:pt x="492369" y="482732"/>
                </a:cubicBezTo>
                <a:cubicBezTo>
                  <a:pt x="502418" y="486081"/>
                  <a:pt x="511923" y="492780"/>
                  <a:pt x="522515" y="492780"/>
                </a:cubicBezTo>
                <a:cubicBezTo>
                  <a:pt x="656657" y="492780"/>
                  <a:pt x="666454" y="488887"/>
                  <a:pt x="763675" y="472684"/>
                </a:cubicBezTo>
                <a:cubicBezTo>
                  <a:pt x="783772" y="465985"/>
                  <a:pt x="806339" y="464338"/>
                  <a:pt x="823965" y="452587"/>
                </a:cubicBezTo>
                <a:lnTo>
                  <a:pt x="884255" y="412394"/>
                </a:lnTo>
                <a:lnTo>
                  <a:pt x="924449" y="352103"/>
                </a:lnTo>
                <a:cubicBezTo>
                  <a:pt x="931148" y="342055"/>
                  <a:pt x="940726" y="333415"/>
                  <a:pt x="944545" y="321958"/>
                </a:cubicBezTo>
                <a:lnTo>
                  <a:pt x="964642" y="261668"/>
                </a:lnTo>
                <a:cubicBezTo>
                  <a:pt x="961293" y="221475"/>
                  <a:pt x="967348" y="179351"/>
                  <a:pt x="954594" y="141088"/>
                </a:cubicBezTo>
                <a:cubicBezTo>
                  <a:pt x="949298" y="125200"/>
                  <a:pt x="928866" y="119381"/>
                  <a:pt x="914400" y="110943"/>
                </a:cubicBezTo>
                <a:cubicBezTo>
                  <a:pt x="825858" y="59294"/>
                  <a:pt x="844579" y="71924"/>
                  <a:pt x="743578" y="60701"/>
                </a:cubicBezTo>
                <a:cubicBezTo>
                  <a:pt x="642240" y="26923"/>
                  <a:pt x="799450" y="78468"/>
                  <a:pt x="673240" y="40605"/>
                </a:cubicBezTo>
                <a:cubicBezTo>
                  <a:pt x="652950" y="34518"/>
                  <a:pt x="633846" y="23990"/>
                  <a:pt x="612950" y="20508"/>
                </a:cubicBezTo>
                <a:cubicBezTo>
                  <a:pt x="592853" y="17159"/>
                  <a:pt x="572638" y="14456"/>
                  <a:pt x="552660" y="10460"/>
                </a:cubicBezTo>
                <a:cubicBezTo>
                  <a:pt x="539118" y="7752"/>
                  <a:pt x="526246" y="1330"/>
                  <a:pt x="512466" y="411"/>
                </a:cubicBezTo>
                <a:cubicBezTo>
                  <a:pt x="475704" y="-2040"/>
                  <a:pt x="442128" y="7111"/>
                  <a:pt x="411983" y="1046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2540466" y="4061454"/>
            <a:ext cx="45719" cy="5552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692866" y="4213854"/>
            <a:ext cx="45719" cy="5552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2428009" y="4213854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Isosceles Triangle 40"/>
          <p:cNvSpPr/>
          <p:nvPr/>
        </p:nvSpPr>
        <p:spPr>
          <a:xfrm>
            <a:off x="3453965" y="4269380"/>
            <a:ext cx="45719" cy="4571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/>
          <p:cNvSpPr/>
          <p:nvPr/>
        </p:nvSpPr>
        <p:spPr>
          <a:xfrm>
            <a:off x="3408246" y="4444331"/>
            <a:ext cx="45719" cy="4571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/>
          <p:cNvSpPr/>
          <p:nvPr/>
        </p:nvSpPr>
        <p:spPr>
          <a:xfrm>
            <a:off x="3679822" y="4444331"/>
            <a:ext cx="45719" cy="4571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3785124" y="4292239"/>
            <a:ext cx="45719" cy="4571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/>
          <p:cNvSpPr/>
          <p:nvPr/>
        </p:nvSpPr>
        <p:spPr>
          <a:xfrm>
            <a:off x="3385659" y="4771682"/>
            <a:ext cx="45719" cy="4571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/>
          <p:cNvSpPr/>
          <p:nvPr/>
        </p:nvSpPr>
        <p:spPr>
          <a:xfrm>
            <a:off x="3826666" y="4661181"/>
            <a:ext cx="45719" cy="4571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2290819" y="4785369"/>
            <a:ext cx="4571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2473728" y="4845901"/>
            <a:ext cx="4571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090968" y="4893147"/>
            <a:ext cx="4571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2411478" y="5036043"/>
            <a:ext cx="4571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705067" y="4971749"/>
            <a:ext cx="4571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/>
          <p:nvPr/>
        </p:nvSpPr>
        <p:spPr>
          <a:xfrm>
            <a:off x="2090571" y="5895011"/>
            <a:ext cx="1994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Gill Sans MT" panose="020B0502020104020203" pitchFamily="34" charset="0"/>
              </a:rPr>
              <a:t>Deep Metric Learning</a:t>
            </a:r>
            <a:endParaRPr lang="en-US" sz="1600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1726548" y="2842047"/>
                <a:ext cx="2744968" cy="3190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𝑠𝑜𝑓𝑡𝑚𝑎𝑥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6548" y="2842047"/>
                <a:ext cx="2744968" cy="319062"/>
              </a:xfrm>
              <a:prstGeom prst="rect">
                <a:avLst/>
              </a:prstGeom>
              <a:blipFill>
                <a:blip r:embed="rId2"/>
                <a:stretch>
                  <a:fillRect l="-443" r="-1109" b="-22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6000229" y="4420475"/>
                <a:ext cx="254703" cy="2864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0229" y="4420475"/>
                <a:ext cx="254703" cy="286425"/>
              </a:xfrm>
              <a:prstGeom prst="rect">
                <a:avLst/>
              </a:prstGeom>
              <a:blipFill>
                <a:blip r:embed="rId3"/>
                <a:stretch>
                  <a:fillRect l="-9524" t="-25532" r="-78571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/>
          <p:cNvCxnSpPr>
            <a:stCxn id="33" idx="3"/>
            <a:endCxn id="66" idx="1"/>
          </p:cNvCxnSpPr>
          <p:nvPr/>
        </p:nvCxnSpPr>
        <p:spPr>
          <a:xfrm flipV="1">
            <a:off x="4509943" y="4563688"/>
            <a:ext cx="1490286" cy="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/>
          <p:cNvCxnSpPr>
            <a:stCxn id="8" idx="3"/>
            <a:endCxn id="54" idx="0"/>
          </p:cNvCxnSpPr>
          <p:nvPr/>
        </p:nvCxnSpPr>
        <p:spPr>
          <a:xfrm>
            <a:off x="2923558" y="1895124"/>
            <a:ext cx="175474" cy="9469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5246274" y="2447747"/>
                <a:ext cx="947572" cy="4109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;</m:t>
                      </m:r>
                      <m:acc>
                        <m:accPr>
                          <m:chr m:val="̂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6274" y="2447747"/>
                <a:ext cx="947572" cy="410946"/>
              </a:xfrm>
              <a:prstGeom prst="rect">
                <a:avLst/>
              </a:prstGeom>
              <a:blipFill>
                <a:blip r:embed="rId4"/>
                <a:stretch>
                  <a:fillRect l="-3226" t="-4478" r="-31613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/>
          <p:cNvCxnSpPr>
            <a:stCxn id="75" idx="0"/>
            <a:endCxn id="11" idx="2"/>
          </p:cNvCxnSpPr>
          <p:nvPr/>
        </p:nvCxnSpPr>
        <p:spPr>
          <a:xfrm flipV="1">
            <a:off x="5720060" y="2013657"/>
            <a:ext cx="0" cy="434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8" idx="3"/>
            <a:endCxn id="9" idx="1"/>
          </p:cNvCxnSpPr>
          <p:nvPr/>
        </p:nvCxnSpPr>
        <p:spPr>
          <a:xfrm>
            <a:off x="2923558" y="1895124"/>
            <a:ext cx="10476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stCxn id="66" idx="0"/>
          </p:cNvCxnSpPr>
          <p:nvPr/>
        </p:nvCxnSpPr>
        <p:spPr>
          <a:xfrm flipH="1" flipV="1">
            <a:off x="6114964" y="2868680"/>
            <a:ext cx="12617" cy="155179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7407481" y="4842487"/>
                <a:ext cx="4513651" cy="8712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7481" y="4842487"/>
                <a:ext cx="4513651" cy="8712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/>
          <p:cNvCxnSpPr>
            <a:stCxn id="54" idx="2"/>
            <a:endCxn id="33" idx="0"/>
          </p:cNvCxnSpPr>
          <p:nvPr/>
        </p:nvCxnSpPr>
        <p:spPr>
          <a:xfrm flipH="1">
            <a:off x="3098150" y="3161109"/>
            <a:ext cx="882" cy="50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/>
              <p:cNvSpPr txBox="1"/>
              <p:nvPr/>
            </p:nvSpPr>
            <p:spPr>
              <a:xfrm>
                <a:off x="125121" y="1111597"/>
                <a:ext cx="17436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21" y="1111597"/>
                <a:ext cx="1743685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3844045" y="1084689"/>
                <a:ext cx="17436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045" y="1084689"/>
                <a:ext cx="1743685" cy="369332"/>
              </a:xfrm>
              <a:prstGeom prst="rect">
                <a:avLst/>
              </a:prstGeom>
              <a:blipFill>
                <a:blip r:embed="rId7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/>
              <p:cNvSpPr txBox="1"/>
              <p:nvPr/>
            </p:nvSpPr>
            <p:spPr>
              <a:xfrm>
                <a:off x="7166667" y="463397"/>
                <a:ext cx="4449228" cy="59187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lang="en-US" dirty="0" smtClean="0">
                    <a:latin typeface="Gill Sans MT" panose="020B0502020104020203" pitchFamily="34" charset="0"/>
                  </a:rPr>
                  <a:t>Clustering all answers with their word </a:t>
                </a:r>
                <a:r>
                  <a:rPr lang="en-US" dirty="0" err="1" smtClean="0">
                    <a:latin typeface="Gill Sans MT" panose="020B0502020104020203" pitchFamily="34" charset="0"/>
                  </a:rPr>
                  <a:t>embeddings</a:t>
                </a:r>
                <a:r>
                  <a:rPr lang="en-US" dirty="0" smtClean="0">
                    <a:latin typeface="Gill Sans MT" panose="020B0502020104020203" pitchFamily="34" charset="0"/>
                  </a:rPr>
                  <a:t> (mean of word vectors in each answer sentence)</a:t>
                </a:r>
              </a:p>
              <a:p>
                <a:pPr marL="342900" indent="-342900">
                  <a:buAutoNum type="arabicPeriod"/>
                </a:pPr>
                <a:r>
                  <a:rPr lang="en-US" dirty="0" smtClean="0">
                    <a:latin typeface="Gill Sans MT" panose="020B0502020104020203" pitchFamily="34" charset="0"/>
                  </a:rPr>
                  <a:t>Training Encoder-Decoder model with &lt;</a:t>
                </a:r>
                <a:r>
                  <a:rPr lang="en-US" dirty="0" err="1" smtClean="0">
                    <a:latin typeface="Gill Sans MT" panose="020B0502020104020203" pitchFamily="34" charset="0"/>
                  </a:rPr>
                  <a:t>q,a,C</a:t>
                </a:r>
                <a:r>
                  <a:rPr lang="en-US" dirty="0" smtClean="0">
                    <a:latin typeface="Gill Sans MT" panose="020B0502020104020203" pitchFamily="34" charset="0"/>
                  </a:rPr>
                  <a:t>&gt; triples, where q=question, a=answer and C=answer cluster.</a:t>
                </a:r>
              </a:p>
              <a:p>
                <a:pPr marL="800100" lvl="1" indent="-342900">
                  <a:buFont typeface="+mj-lt"/>
                  <a:buAutoNum type="alphaLcParenR"/>
                </a:pPr>
                <a:r>
                  <a:rPr lang="en-US" dirty="0" smtClean="0">
                    <a:latin typeface="Gill Sans MT" panose="020B0502020104020203" pitchFamily="34" charset="0"/>
                  </a:rPr>
                  <a:t>Encoder: an RNN to encode q into a vector </a:t>
                </a:r>
                <a:r>
                  <a:rPr lang="en-US" dirty="0" err="1" smtClean="0">
                    <a:latin typeface="Gill Sans MT" panose="020B0502020104020203" pitchFamily="34" charset="0"/>
                  </a:rPr>
                  <a:t>h</a:t>
                </a:r>
                <a:r>
                  <a:rPr lang="en-US" baseline="-25000" dirty="0" err="1" smtClean="0">
                    <a:latin typeface="Gill Sans MT" panose="020B0502020104020203" pitchFamily="34" charset="0"/>
                  </a:rPr>
                  <a:t>T</a:t>
                </a:r>
                <a:endParaRPr lang="en-US" baseline="-25000" dirty="0">
                  <a:latin typeface="Gill Sans MT" panose="020B0502020104020203" pitchFamily="34" charset="0"/>
                </a:endParaRPr>
              </a:p>
              <a:p>
                <a:pPr marL="800100" lvl="1" indent="-342900">
                  <a:buFont typeface="+mj-lt"/>
                  <a:buAutoNum type="alphaLcParenR"/>
                </a:pPr>
                <a:r>
                  <a:rPr lang="en-US" dirty="0" smtClean="0">
                    <a:latin typeface="Gill Sans MT" panose="020B0502020104020203" pitchFamily="34" charset="0"/>
                  </a:rPr>
                  <a:t>Cluster label predictor: given </a:t>
                </a:r>
                <a:r>
                  <a:rPr lang="en-US" dirty="0" err="1" smtClean="0">
                    <a:latin typeface="Gill Sans MT" panose="020B0502020104020203" pitchFamily="34" charset="0"/>
                  </a:rPr>
                  <a:t>h</a:t>
                </a:r>
                <a:r>
                  <a:rPr lang="en-US" baseline="-25000" dirty="0" err="1" smtClean="0">
                    <a:latin typeface="Gill Sans MT" panose="020B0502020104020203" pitchFamily="34" charset="0"/>
                  </a:rPr>
                  <a:t>T</a:t>
                </a:r>
                <a:r>
                  <a:rPr lang="en-US" dirty="0" smtClean="0">
                    <a:latin typeface="Gill Sans MT" panose="020B0502020104020203" pitchFamily="34" charset="0"/>
                  </a:rPr>
                  <a:t>, predict the potential cluster label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acc>
                  </m:oMath>
                </a14:m>
                <a:endParaRPr lang="en-US" dirty="0" smtClean="0">
                  <a:latin typeface="Gill Sans MT" panose="020B0502020104020203" pitchFamily="34" charset="0"/>
                </a:endParaRPr>
              </a:p>
              <a:p>
                <a:pPr marL="800100" lvl="1" indent="-342900">
                  <a:buFont typeface="+mj-lt"/>
                  <a:buAutoNum type="alphaLcParenR"/>
                </a:pPr>
                <a:r>
                  <a:rPr lang="en-US" dirty="0" smtClean="0">
                    <a:latin typeface="Gill Sans MT" panose="020B0502020104020203" pitchFamily="34" charset="0"/>
                  </a:rPr>
                  <a:t>Decoder: an RNN to decode answer a according to </a:t>
                </a:r>
                <a:r>
                  <a:rPr lang="en-US" dirty="0" err="1" smtClean="0">
                    <a:latin typeface="Gill Sans MT" panose="020B0502020104020203" pitchFamily="34" charset="0"/>
                  </a:rPr>
                  <a:t>h</a:t>
                </a:r>
                <a:r>
                  <a:rPr lang="en-US" baseline="-25000" dirty="0" err="1" smtClean="0">
                    <a:latin typeface="Gill Sans MT" panose="020B0502020104020203" pitchFamily="34" charset="0"/>
                  </a:rPr>
                  <a:t>T</a:t>
                </a:r>
                <a:r>
                  <a:rPr lang="en-US" dirty="0" smtClean="0">
                    <a:latin typeface="Gill Sans MT" panose="020B0502020104020203" pitchFamily="34" charset="0"/>
                  </a:rPr>
                  <a:t> and answer cluster centroid/label</a:t>
                </a:r>
              </a:p>
              <a:p>
                <a:pPr marL="800100" lvl="1" indent="-342900">
                  <a:buFont typeface="+mj-lt"/>
                  <a:buAutoNum type="alphaLcParenR"/>
                </a:pPr>
                <a:r>
                  <a:rPr lang="en-US" dirty="0" smtClean="0">
                    <a:latin typeface="Gill Sans MT" panose="020B0502020104020203" pitchFamily="34" charset="0"/>
                  </a:rPr>
                  <a:t>Train to minimize two objectives</a:t>
                </a:r>
              </a:p>
              <a:p>
                <a:pPr marL="1257300" lvl="2" indent="-342900">
                  <a:buFont typeface="Wingdings" panose="05000000000000000000" pitchFamily="2" charset="2"/>
                  <a:buChar char="§"/>
                </a:pPr>
                <a:r>
                  <a:rPr lang="en-US" dirty="0" smtClean="0">
                    <a:latin typeface="Gill Sans MT" panose="020B0502020104020203" pitchFamily="34" charset="0"/>
                  </a:rPr>
                  <a:t>Accuracy of cluster prediction</a:t>
                </a:r>
              </a:p>
              <a:p>
                <a:pPr marL="1257300" lvl="2" indent="-342900">
                  <a:buFont typeface="Wingdings" panose="05000000000000000000" pitchFamily="2" charset="2"/>
                  <a:buChar char="§"/>
                </a:pPr>
                <a:r>
                  <a:rPr lang="en-US" dirty="0" smtClean="0">
                    <a:latin typeface="Gill Sans MT" panose="020B0502020104020203" pitchFamily="34" charset="0"/>
                  </a:rPr>
                  <a:t>Accuracy of decoded answer</a:t>
                </a:r>
                <a:endParaRPr lang="en-US" dirty="0">
                  <a:latin typeface="Gill Sans MT" panose="020B0502020104020203" pitchFamily="34" charset="0"/>
                </a:endParaRPr>
              </a:p>
              <a:p>
                <a:pPr marL="342900" indent="-342900">
                  <a:buAutoNum type="arabicPeriod"/>
                </a:pPr>
                <a:endParaRPr lang="en-US" dirty="0" smtClean="0">
                  <a:latin typeface="Gill Sans MT" panose="020B0502020104020203" pitchFamily="34" charset="0"/>
                </a:endParaRPr>
              </a:p>
              <a:p>
                <a:pPr marL="342900" indent="-342900">
                  <a:buAutoNum type="arabicPeriod"/>
                </a:pPr>
                <a:endParaRPr lang="en-US" dirty="0" smtClean="0">
                  <a:latin typeface="Gill Sans MT" panose="020B0502020104020203" pitchFamily="34" charset="0"/>
                </a:endParaRPr>
              </a:p>
              <a:p>
                <a:pPr marL="342900" indent="-342900">
                  <a:buAutoNum type="arabicPeriod"/>
                </a:pPr>
                <a:endParaRPr lang="en-US" dirty="0" smtClean="0">
                  <a:latin typeface="Gill Sans MT" panose="020B0502020104020203" pitchFamily="34" charset="0"/>
                </a:endParaRPr>
              </a:p>
              <a:p>
                <a:pPr marL="342900" indent="-342900">
                  <a:buAutoNum type="arabicPeriod"/>
                </a:pPr>
                <a:r>
                  <a:rPr lang="en-US" dirty="0" smtClean="0">
                    <a:latin typeface="Gill Sans MT" panose="020B0502020104020203" pitchFamily="34" charset="0"/>
                  </a:rPr>
                  <a:t>Prediction: given q, first predict C, then decode a using encoded q as well as C.</a:t>
                </a:r>
                <a:endParaRPr lang="en-US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101" name="TextBox 10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6667" y="463397"/>
                <a:ext cx="4449228" cy="5918736"/>
              </a:xfrm>
              <a:prstGeom prst="rect">
                <a:avLst/>
              </a:prstGeom>
              <a:blipFill>
                <a:blip r:embed="rId8"/>
                <a:stretch>
                  <a:fillRect l="-1097" t="-515" r="-1509" b="-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Elbow Connector 103"/>
          <p:cNvCxnSpPr>
            <a:stCxn id="10" idx="0"/>
            <a:endCxn id="75" idx="2"/>
          </p:cNvCxnSpPr>
          <p:nvPr/>
        </p:nvCxnSpPr>
        <p:spPr>
          <a:xfrm rot="16200000" flipH="1">
            <a:off x="4802731" y="1941365"/>
            <a:ext cx="1082102" cy="752555"/>
          </a:xfrm>
          <a:prstGeom prst="bentConnector5">
            <a:avLst>
              <a:gd name="adj1" fmla="val -21126"/>
              <a:gd name="adj2" fmla="val 31178"/>
              <a:gd name="adj3" fmla="val 1211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91698" y="86627"/>
            <a:ext cx="4418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Gill Sans MT" panose="020B0502020104020203" pitchFamily="34" charset="0"/>
              </a:rPr>
              <a:t>Conditional Sequence to Sequence</a:t>
            </a:r>
            <a:endParaRPr lang="en-US" b="1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287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075" y="2617437"/>
            <a:ext cx="10586987" cy="1325563"/>
          </a:xfrm>
        </p:spPr>
        <p:txBody>
          <a:bodyPr/>
          <a:lstStyle/>
          <a:p>
            <a:pPr algn="ctr"/>
            <a:r>
              <a:rPr lang="en-US" dirty="0" smtClean="0">
                <a:latin typeface="Gill Sans MT" panose="020B0502020104020203" pitchFamily="34" charset="0"/>
              </a:rPr>
              <a:t>Q &amp; A</a:t>
            </a:r>
            <a:endParaRPr lang="en-US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982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Gill Sans MT" panose="020B0502020104020203" pitchFamily="34" charset="0"/>
              </a:rPr>
              <a:t>Quick Summary of Internship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Gill Sans MT" panose="020B0502020104020203" pitchFamily="34" charset="0"/>
              </a:rPr>
              <a:t>2 Implementations</a:t>
            </a:r>
          </a:p>
          <a:p>
            <a:pPr lvl="1"/>
            <a:r>
              <a:rPr lang="en-US" dirty="0" err="1" smtClean="0">
                <a:latin typeface="Gill Sans MT" panose="020B0502020104020203" pitchFamily="34" charset="0"/>
              </a:rPr>
              <a:t>Chatbot</a:t>
            </a:r>
            <a:r>
              <a:rPr lang="en-US" dirty="0" smtClean="0">
                <a:latin typeface="Gill Sans MT" panose="020B0502020104020203" pitchFamily="34" charset="0"/>
              </a:rPr>
              <a:t>-retrieval [</a:t>
            </a:r>
            <a:r>
              <a:rPr lang="en-US" dirty="0" err="1" smtClean="0">
                <a:latin typeface="Gill Sans MT" panose="020B0502020104020203" pitchFamily="34" charset="0"/>
              </a:rPr>
              <a:t>keras</a:t>
            </a:r>
            <a:r>
              <a:rPr lang="en-US" dirty="0" smtClean="0">
                <a:latin typeface="Gill Sans MT" panose="020B0502020104020203" pitchFamily="34" charset="0"/>
              </a:rPr>
              <a:t>]</a:t>
            </a:r>
          </a:p>
          <a:p>
            <a:pPr lvl="1"/>
            <a:r>
              <a:rPr lang="en-US" dirty="0" err="1" smtClean="0">
                <a:latin typeface="Gill Sans MT" panose="020B0502020104020203" pitchFamily="34" charset="0"/>
              </a:rPr>
              <a:t>Variational</a:t>
            </a:r>
            <a:r>
              <a:rPr lang="en-US" dirty="0" smtClean="0">
                <a:latin typeface="Gill Sans MT" panose="020B0502020104020203" pitchFamily="34" charset="0"/>
              </a:rPr>
              <a:t> Seq2Seq [</a:t>
            </a:r>
            <a:r>
              <a:rPr lang="en-US" dirty="0" err="1" smtClean="0">
                <a:latin typeface="Gill Sans MT" panose="020B0502020104020203" pitchFamily="34" charset="0"/>
              </a:rPr>
              <a:t>pytorch</a:t>
            </a:r>
            <a:r>
              <a:rPr lang="en-US" dirty="0" smtClean="0">
                <a:latin typeface="Gill Sans MT" panose="020B0502020104020203" pitchFamily="34" charset="0"/>
              </a:rPr>
              <a:t>]</a:t>
            </a:r>
          </a:p>
          <a:p>
            <a:r>
              <a:rPr lang="en-US" dirty="0">
                <a:latin typeface="Gill Sans MT" panose="020B0502020104020203" pitchFamily="34" charset="0"/>
              </a:rPr>
              <a:t>3</a:t>
            </a:r>
            <a:r>
              <a:rPr lang="en-US" dirty="0" smtClean="0">
                <a:latin typeface="Gill Sans MT" panose="020B0502020104020203" pitchFamily="34" charset="0"/>
              </a:rPr>
              <a:t> ideas</a:t>
            </a:r>
          </a:p>
          <a:p>
            <a:pPr lvl="1"/>
            <a:r>
              <a:rPr lang="en-US" dirty="0" err="1" smtClean="0">
                <a:latin typeface="Gill Sans MT" panose="020B0502020104020203" pitchFamily="34" charset="0"/>
              </a:rPr>
              <a:t>DivQA</a:t>
            </a:r>
            <a:r>
              <a:rPr lang="en-US" dirty="0" smtClean="0">
                <a:latin typeface="Gill Sans MT" panose="020B0502020104020203" pitchFamily="34" charset="0"/>
              </a:rPr>
              <a:t>   (failed)</a:t>
            </a:r>
          </a:p>
          <a:p>
            <a:pPr lvl="1"/>
            <a:r>
              <a:rPr lang="en-US" dirty="0" smtClean="0">
                <a:latin typeface="Gill Sans MT" panose="020B0502020104020203" pitchFamily="34" charset="0"/>
              </a:rPr>
              <a:t>Relational Seq2Seq   (ongoing)</a:t>
            </a:r>
          </a:p>
          <a:p>
            <a:pPr lvl="1"/>
            <a:r>
              <a:rPr lang="en-US" dirty="0" smtClean="0">
                <a:latin typeface="Gill Sans MT" panose="020B0502020104020203" pitchFamily="34" charset="0"/>
              </a:rPr>
              <a:t>Conditional Seq2Seq (ongoing by UROP)</a:t>
            </a:r>
            <a:endParaRPr lang="en-US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606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Gill Sans MT" panose="020B0502020104020203" pitchFamily="34" charset="0"/>
              </a:rPr>
              <a:t>Sequence to Sequence Learning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“sequence to sequence learning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975" y="2130425"/>
            <a:ext cx="6086475" cy="302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3595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MT" panose="020B0502020104020203" pitchFamily="34" charset="0"/>
              </a:rPr>
              <a:t>Consider Relations between Q and A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25600" y="2099733"/>
            <a:ext cx="33782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What’s the weather tomorrow?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705600" y="2099733"/>
            <a:ext cx="34628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Good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625599" y="3543557"/>
            <a:ext cx="337820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How are you?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05600" y="2826598"/>
            <a:ext cx="34628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I don’t know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705600" y="3553463"/>
            <a:ext cx="346286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Why not ask John?</a:t>
            </a:r>
            <a:endParaRPr lang="en-US" dirty="0"/>
          </a:p>
        </p:txBody>
      </p:sp>
      <p:cxnSp>
        <p:nvCxnSpPr>
          <p:cNvPr id="10" name="Straight Connector 9"/>
          <p:cNvCxnSpPr>
            <a:stCxn id="4" idx="3"/>
            <a:endCxn id="5" idx="1"/>
          </p:cNvCxnSpPr>
          <p:nvPr/>
        </p:nvCxnSpPr>
        <p:spPr>
          <a:xfrm>
            <a:off x="5003801" y="2284399"/>
            <a:ext cx="17017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6" idx="3"/>
            <a:endCxn id="5" idx="1"/>
          </p:cNvCxnSpPr>
          <p:nvPr/>
        </p:nvCxnSpPr>
        <p:spPr>
          <a:xfrm flipV="1">
            <a:off x="5003800" y="2284399"/>
            <a:ext cx="1701800" cy="14438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3"/>
            <a:endCxn id="7" idx="1"/>
          </p:cNvCxnSpPr>
          <p:nvPr/>
        </p:nvCxnSpPr>
        <p:spPr>
          <a:xfrm>
            <a:off x="5003801" y="2284399"/>
            <a:ext cx="1701799" cy="7268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" idx="3"/>
            <a:endCxn id="8" idx="1"/>
          </p:cNvCxnSpPr>
          <p:nvPr/>
        </p:nvCxnSpPr>
        <p:spPr>
          <a:xfrm>
            <a:off x="5003801" y="2284399"/>
            <a:ext cx="1701799" cy="145373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752410" y="1552188"/>
            <a:ext cx="112457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question</a:t>
            </a:r>
            <a:endParaRPr lang="en-US" sz="2400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493325" y="1552188"/>
            <a:ext cx="94370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  <a:latin typeface="Gill Sans MT" panose="020B0502020104020203" pitchFamily="34" charset="0"/>
              </a:rPr>
              <a:t>answer</a:t>
            </a:r>
            <a:endParaRPr lang="en-US" sz="2400" dirty="0">
              <a:solidFill>
                <a:srgbClr val="0070C0"/>
              </a:solidFill>
              <a:latin typeface="Gill Sans MT" panose="020B0502020104020203" pitchFamily="34" charset="0"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1540042" y="4668253"/>
            <a:ext cx="3888606" cy="1540042"/>
            <a:chOff x="1540042" y="4668253"/>
            <a:chExt cx="3888606" cy="1540042"/>
          </a:xfrm>
        </p:grpSpPr>
        <p:sp>
          <p:nvSpPr>
            <p:cNvPr id="26" name="Rectangle 25"/>
            <p:cNvSpPr/>
            <p:nvPr/>
          </p:nvSpPr>
          <p:spPr>
            <a:xfrm>
              <a:off x="1540042" y="4668253"/>
              <a:ext cx="3888606" cy="15400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2752410" y="5216892"/>
              <a:ext cx="115918" cy="1155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/>
            <p:cNvSpPr/>
            <p:nvPr/>
          </p:nvSpPr>
          <p:spPr>
            <a:xfrm>
              <a:off x="3818821" y="5708006"/>
              <a:ext cx="115918" cy="1155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ular Callout 35"/>
            <p:cNvSpPr/>
            <p:nvPr/>
          </p:nvSpPr>
          <p:spPr>
            <a:xfrm>
              <a:off x="2654947" y="4759369"/>
              <a:ext cx="1838848" cy="129989"/>
            </a:xfrm>
            <a:prstGeom prst="wedgeRectCallout">
              <a:avLst>
                <a:gd name="adj1" fmla="val -43237"/>
                <a:gd name="adj2" fmla="val 25575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What’s the weather tomorrow</a:t>
              </a:r>
              <a:r>
                <a:rPr lang="en-US" sz="1100" dirty="0" smtClean="0">
                  <a:solidFill>
                    <a:schemeClr val="tx1"/>
                  </a:solidFill>
                </a:rPr>
                <a:t>?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ular Callout 36"/>
            <p:cNvSpPr/>
            <p:nvPr/>
          </p:nvSpPr>
          <p:spPr>
            <a:xfrm>
              <a:off x="1645497" y="5420106"/>
              <a:ext cx="796252" cy="162766"/>
            </a:xfrm>
            <a:prstGeom prst="wedgeRectCallout">
              <a:avLst>
                <a:gd name="adj1" fmla="val 81362"/>
                <a:gd name="adj2" fmla="val -128719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I don’t know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ular Callout 37"/>
            <p:cNvSpPr/>
            <p:nvPr/>
          </p:nvSpPr>
          <p:spPr>
            <a:xfrm>
              <a:off x="3329921" y="5098683"/>
              <a:ext cx="488900" cy="185584"/>
            </a:xfrm>
            <a:prstGeom prst="wedgeRectCallout">
              <a:avLst>
                <a:gd name="adj1" fmla="val -136028"/>
                <a:gd name="adj2" fmla="val 5238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Good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39" name="Rectangular Callout 38"/>
            <p:cNvSpPr/>
            <p:nvPr/>
          </p:nvSpPr>
          <p:spPr>
            <a:xfrm>
              <a:off x="1803204" y="5688962"/>
              <a:ext cx="1065124" cy="134547"/>
            </a:xfrm>
            <a:prstGeom prst="wedgeRectCallout">
              <a:avLst>
                <a:gd name="adj1" fmla="val 47400"/>
                <a:gd name="adj2" fmla="val -28555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Why not ask John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ular Callout 39"/>
            <p:cNvSpPr/>
            <p:nvPr/>
          </p:nvSpPr>
          <p:spPr>
            <a:xfrm>
              <a:off x="3818821" y="5905084"/>
              <a:ext cx="1065124" cy="134547"/>
            </a:xfrm>
            <a:prstGeom prst="wedgeRectCallout">
              <a:avLst>
                <a:gd name="adj1" fmla="val -37506"/>
                <a:gd name="adj2" fmla="val -12872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How are you?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641016" y="4666783"/>
            <a:ext cx="3888606" cy="1540042"/>
            <a:chOff x="6641016" y="4666783"/>
            <a:chExt cx="3888606" cy="1540042"/>
          </a:xfrm>
        </p:grpSpPr>
        <p:sp>
          <p:nvSpPr>
            <p:cNvPr id="29" name="Rectangle 28"/>
            <p:cNvSpPr/>
            <p:nvPr/>
          </p:nvSpPr>
          <p:spPr>
            <a:xfrm>
              <a:off x="6641016" y="4666783"/>
              <a:ext cx="3888606" cy="154004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/>
            <p:cNvSpPr/>
            <p:nvPr/>
          </p:nvSpPr>
          <p:spPr>
            <a:xfrm>
              <a:off x="7651669" y="5168764"/>
              <a:ext cx="115918" cy="1155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Oval 30"/>
            <p:cNvSpPr/>
            <p:nvPr/>
          </p:nvSpPr>
          <p:spPr>
            <a:xfrm>
              <a:off x="8527360" y="5043633"/>
              <a:ext cx="115918" cy="1155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8883495" y="5582872"/>
              <a:ext cx="115918" cy="115503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/>
            <p:cNvSpPr/>
            <p:nvPr/>
          </p:nvSpPr>
          <p:spPr>
            <a:xfrm>
              <a:off x="9639776" y="5274643"/>
              <a:ext cx="115918" cy="1155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/>
            <p:cNvSpPr/>
            <p:nvPr/>
          </p:nvSpPr>
          <p:spPr>
            <a:xfrm>
              <a:off x="7980107" y="5823509"/>
              <a:ext cx="115918" cy="11550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ular Callout 40"/>
            <p:cNvSpPr/>
            <p:nvPr/>
          </p:nvSpPr>
          <p:spPr>
            <a:xfrm>
              <a:off x="7517609" y="4727648"/>
              <a:ext cx="1838848" cy="129989"/>
            </a:xfrm>
            <a:prstGeom prst="wedgeRectCallout">
              <a:avLst>
                <a:gd name="adj1" fmla="val -43237"/>
                <a:gd name="adj2" fmla="val 255754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>
                  <a:solidFill>
                    <a:schemeClr val="tx1"/>
                  </a:solidFill>
                </a:rPr>
                <a:t>What’s the weather tomorrow</a:t>
              </a:r>
              <a:r>
                <a:rPr lang="en-US" sz="1100" dirty="0" smtClean="0">
                  <a:solidFill>
                    <a:schemeClr val="tx1"/>
                  </a:solidFill>
                </a:rPr>
                <a:t>?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ular Callout 41"/>
            <p:cNvSpPr/>
            <p:nvPr/>
          </p:nvSpPr>
          <p:spPr>
            <a:xfrm>
              <a:off x="9097550" y="4889358"/>
              <a:ext cx="488900" cy="185584"/>
            </a:xfrm>
            <a:prstGeom prst="wedgeRectCallout">
              <a:avLst>
                <a:gd name="adj1" fmla="val -136028"/>
                <a:gd name="adj2" fmla="val 52387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Good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ular Callout 42"/>
            <p:cNvSpPr/>
            <p:nvPr/>
          </p:nvSpPr>
          <p:spPr>
            <a:xfrm>
              <a:off x="6841361" y="5698483"/>
              <a:ext cx="1065124" cy="134547"/>
            </a:xfrm>
            <a:prstGeom prst="wedgeRectCallout">
              <a:avLst>
                <a:gd name="adj1" fmla="val 58721"/>
                <a:gd name="adj2" fmla="val 117733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Why not ask John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ular Callout 43"/>
            <p:cNvSpPr/>
            <p:nvPr/>
          </p:nvSpPr>
          <p:spPr>
            <a:xfrm>
              <a:off x="9733370" y="5063749"/>
              <a:ext cx="796252" cy="162766"/>
            </a:xfrm>
            <a:prstGeom prst="wedgeRectCallout">
              <a:avLst>
                <a:gd name="adj1" fmla="val -47357"/>
                <a:gd name="adj2" fmla="val 75006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I don’t know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ular Callout 44"/>
            <p:cNvSpPr/>
            <p:nvPr/>
          </p:nvSpPr>
          <p:spPr>
            <a:xfrm>
              <a:off x="8823895" y="5863459"/>
              <a:ext cx="1065124" cy="134547"/>
            </a:xfrm>
            <a:prstGeom prst="wedgeRectCallout">
              <a:avLst>
                <a:gd name="adj1" fmla="val -37506"/>
                <a:gd name="adj2" fmla="val -12872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100" dirty="0" smtClean="0">
                  <a:solidFill>
                    <a:schemeClr val="tx1"/>
                  </a:solidFill>
                </a:rPr>
                <a:t>How are you?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Straight Connector 46"/>
            <p:cNvCxnSpPr>
              <a:stCxn id="30" idx="5"/>
            </p:cNvCxnSpPr>
            <p:nvPr/>
          </p:nvCxnSpPr>
          <p:spPr>
            <a:xfrm>
              <a:off x="7750611" y="5267352"/>
              <a:ext cx="1889165" cy="6504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>
              <a:stCxn id="30" idx="7"/>
              <a:endCxn id="31" idx="3"/>
            </p:cNvCxnSpPr>
            <p:nvPr/>
          </p:nvCxnSpPr>
          <p:spPr>
            <a:xfrm flipV="1">
              <a:off x="7750611" y="5142221"/>
              <a:ext cx="793725" cy="43458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>
              <a:stCxn id="30" idx="5"/>
              <a:endCxn id="34" idx="7"/>
            </p:cNvCxnSpPr>
            <p:nvPr/>
          </p:nvCxnSpPr>
          <p:spPr>
            <a:xfrm>
              <a:off x="7750611" y="5267352"/>
              <a:ext cx="328438" cy="573072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31" idx="5"/>
              <a:endCxn id="32" idx="0"/>
            </p:cNvCxnSpPr>
            <p:nvPr/>
          </p:nvCxnSpPr>
          <p:spPr>
            <a:xfrm>
              <a:off x="8626302" y="5142221"/>
              <a:ext cx="315152" cy="440651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Right Arrow 56"/>
          <p:cNvSpPr/>
          <p:nvPr/>
        </p:nvSpPr>
        <p:spPr>
          <a:xfrm>
            <a:off x="5707464" y="5299873"/>
            <a:ext cx="552659" cy="25401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9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04934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Gill Sans MT" panose="020B0502020104020203" pitchFamily="34" charset="0"/>
              </a:rPr>
              <a:t>Proposed Model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3030371" y="2391217"/>
            <a:ext cx="381000" cy="2370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774250" y="2391217"/>
            <a:ext cx="381000" cy="2370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481425" y="2391217"/>
            <a:ext cx="381000" cy="2370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5910096" y="2391217"/>
            <a:ext cx="381000" cy="2370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6715872" y="2391217"/>
            <a:ext cx="381000" cy="2370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7468427" y="2391217"/>
            <a:ext cx="381000" cy="2370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/>
          <p:cNvCxnSpPr>
            <a:stCxn id="8" idx="3"/>
            <a:endCxn id="9" idx="1"/>
          </p:cNvCxnSpPr>
          <p:nvPr/>
        </p:nvCxnSpPr>
        <p:spPr>
          <a:xfrm>
            <a:off x="7096872" y="2509750"/>
            <a:ext cx="37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7" idx="3"/>
            <a:endCxn id="8" idx="1"/>
          </p:cNvCxnSpPr>
          <p:nvPr/>
        </p:nvCxnSpPr>
        <p:spPr>
          <a:xfrm>
            <a:off x="6291096" y="2509750"/>
            <a:ext cx="424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3"/>
            <a:endCxn id="5" idx="1"/>
          </p:cNvCxnSpPr>
          <p:nvPr/>
        </p:nvCxnSpPr>
        <p:spPr>
          <a:xfrm>
            <a:off x="3411371" y="2509750"/>
            <a:ext cx="3628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3"/>
            <a:endCxn id="6" idx="1"/>
          </p:cNvCxnSpPr>
          <p:nvPr/>
        </p:nvCxnSpPr>
        <p:spPr>
          <a:xfrm>
            <a:off x="4155250" y="2509750"/>
            <a:ext cx="326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878808" y="1429951"/>
            <a:ext cx="1065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Gill Sans MT" panose="020B0502020104020203" pitchFamily="34" charset="0"/>
              </a:rPr>
              <a:t>Encoder</a:t>
            </a:r>
            <a:endParaRPr lang="en-US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928240" y="1818251"/>
                <a:ext cx="17436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240" y="1818251"/>
                <a:ext cx="1743685" cy="369332"/>
              </a:xfrm>
              <a:prstGeom prst="rect">
                <a:avLst/>
              </a:prstGeom>
              <a:blipFill>
                <a:blip r:embed="rId3"/>
                <a:stretch>
                  <a:fillRect r="-350"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5772815" y="1825529"/>
                <a:ext cx="17436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2815" y="1825529"/>
                <a:ext cx="1743685" cy="369332"/>
              </a:xfrm>
              <a:prstGeom prst="rect">
                <a:avLst/>
              </a:prstGeom>
              <a:blipFill>
                <a:blip r:embed="rId4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ounded Rectangle 49"/>
          <p:cNvSpPr/>
          <p:nvPr/>
        </p:nvSpPr>
        <p:spPr>
          <a:xfrm>
            <a:off x="2810933" y="1387199"/>
            <a:ext cx="5410200" cy="1484312"/>
          </a:xfrm>
          <a:prstGeom prst="round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86" name="Group 2085"/>
          <p:cNvGrpSpPr/>
          <p:nvPr/>
        </p:nvGrpSpPr>
        <p:grpSpPr>
          <a:xfrm>
            <a:off x="5606209" y="3191198"/>
            <a:ext cx="2674191" cy="1610417"/>
            <a:chOff x="5606209" y="3281630"/>
            <a:chExt cx="2674191" cy="1610417"/>
          </a:xfrm>
        </p:grpSpPr>
        <p:sp>
          <p:nvSpPr>
            <p:cNvPr id="52" name="Rounded Rectangle 51"/>
            <p:cNvSpPr/>
            <p:nvPr/>
          </p:nvSpPr>
          <p:spPr>
            <a:xfrm>
              <a:off x="5606209" y="3281630"/>
              <a:ext cx="2674191" cy="1602845"/>
            </a:xfrm>
            <a:prstGeom prst="round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758533" y="4522715"/>
              <a:ext cx="10651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Gill Sans MT" panose="020B0502020104020203" pitchFamily="34" charset="0"/>
                </a:rPr>
                <a:t>Decoder</a:t>
              </a:r>
              <a:endParaRPr lang="en-US" dirty="0">
                <a:latin typeface="Gill Sans MT" panose="020B0502020104020203" pitchFamily="34" charset="0"/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5964580" y="4125806"/>
              <a:ext cx="381000" cy="23706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7" name="Rounded Rectangle 56"/>
            <p:cNvSpPr/>
            <p:nvPr/>
          </p:nvSpPr>
          <p:spPr>
            <a:xfrm>
              <a:off x="6770356" y="4125806"/>
              <a:ext cx="381000" cy="23706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7522911" y="4125806"/>
              <a:ext cx="381000" cy="237066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US" baseline="-25000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Straight Arrow Connector 58"/>
            <p:cNvCxnSpPr>
              <a:stCxn id="57" idx="3"/>
              <a:endCxn id="58" idx="1"/>
            </p:cNvCxnSpPr>
            <p:nvPr/>
          </p:nvCxnSpPr>
          <p:spPr>
            <a:xfrm>
              <a:off x="7151356" y="4244339"/>
              <a:ext cx="37155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6" idx="3"/>
              <a:endCxn id="57" idx="1"/>
            </p:cNvCxnSpPr>
            <p:nvPr/>
          </p:nvCxnSpPr>
          <p:spPr>
            <a:xfrm>
              <a:off x="6345580" y="4244339"/>
              <a:ext cx="42477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5898513" y="3551154"/>
                  <a:ext cx="174368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=[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8513" y="3551154"/>
                  <a:ext cx="1743685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85" name="Group 2084"/>
          <p:cNvGrpSpPr/>
          <p:nvPr/>
        </p:nvGrpSpPr>
        <p:grpSpPr>
          <a:xfrm>
            <a:off x="2810934" y="3191198"/>
            <a:ext cx="2641600" cy="1610417"/>
            <a:chOff x="2810934" y="3281630"/>
            <a:chExt cx="2641600" cy="1610417"/>
          </a:xfrm>
        </p:grpSpPr>
        <p:sp>
          <p:nvSpPr>
            <p:cNvPr id="51" name="Rounded Rectangle 50"/>
            <p:cNvSpPr/>
            <p:nvPr/>
          </p:nvSpPr>
          <p:spPr>
            <a:xfrm>
              <a:off x="2810934" y="3281630"/>
              <a:ext cx="2641600" cy="1602845"/>
            </a:xfrm>
            <a:prstGeom prst="roundRect">
              <a:avLst/>
            </a:prstGeom>
            <a:noFill/>
            <a:ln>
              <a:solidFill>
                <a:schemeClr val="bg2">
                  <a:lumMod val="7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0" name="Picture 2" descr="“neural networks”的图片搜索结果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2505"/>
            <a:stretch/>
          </p:blipFill>
          <p:spPr bwMode="auto">
            <a:xfrm rot="5400000">
              <a:off x="3687936" y="3419094"/>
              <a:ext cx="646446" cy="6143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Box 53"/>
            <p:cNvSpPr txBox="1"/>
            <p:nvPr/>
          </p:nvSpPr>
          <p:spPr>
            <a:xfrm>
              <a:off x="2848436" y="4522715"/>
              <a:ext cx="16026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Gill Sans MT" panose="020B0502020104020203" pitchFamily="34" charset="0"/>
                </a:rPr>
                <a:t>Discriminat</a:t>
              </a:r>
              <a:r>
                <a:rPr lang="en-US" dirty="0">
                  <a:latin typeface="Gill Sans MT" panose="020B0502020104020203" pitchFamily="34" charset="0"/>
                </a:rPr>
                <a:t>o</a:t>
              </a:r>
              <a:r>
                <a:rPr lang="en-US" dirty="0" smtClean="0">
                  <a:latin typeface="Gill Sans MT" panose="020B0502020104020203" pitchFamily="34" charset="0"/>
                </a:rPr>
                <a:t>r</a:t>
              </a:r>
              <a:endParaRPr lang="en-US" dirty="0">
                <a:latin typeface="Gill Sans MT" panose="020B0502020104020203" pitchFamily="34" charset="0"/>
              </a:endParaRPr>
            </a:p>
          </p:txBody>
        </p:sp>
        <p:cxnSp>
          <p:nvCxnSpPr>
            <p:cNvPr id="2051" name="Straight Arrow Connector 2050"/>
            <p:cNvCxnSpPr>
              <a:stCxn id="2050" idx="3"/>
              <a:endCxn id="2052" idx="0"/>
            </p:cNvCxnSpPr>
            <p:nvPr/>
          </p:nvCxnSpPr>
          <p:spPr>
            <a:xfrm flipH="1">
              <a:off x="4009517" y="4049495"/>
              <a:ext cx="1642" cy="1981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2" name="TextBox 2051"/>
            <p:cNvSpPr txBox="1"/>
            <p:nvPr/>
          </p:nvSpPr>
          <p:spPr>
            <a:xfrm>
              <a:off x="3727290" y="4247598"/>
              <a:ext cx="564453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 smtClean="0">
                  <a:latin typeface="Gill Sans MT" panose="020B0502020104020203" pitchFamily="34" charset="0"/>
                </a:rPr>
                <a:t>p(</a:t>
              </a:r>
              <a:r>
                <a:rPr lang="en-US" dirty="0" err="1" smtClean="0">
                  <a:latin typeface="Gill Sans MT" panose="020B0502020104020203" pitchFamily="34" charset="0"/>
                </a:rPr>
                <a:t>q,a</a:t>
              </a:r>
              <a:r>
                <a:rPr lang="en-US" dirty="0" smtClean="0">
                  <a:latin typeface="Gill Sans MT" panose="020B0502020104020203" pitchFamily="34" charset="0"/>
                </a:rPr>
                <a:t>)</a:t>
              </a:r>
              <a:endParaRPr lang="en-US" dirty="0">
                <a:latin typeface="Gill Sans MT" panose="020B0502020104020203" pitchFamily="34" charset="0"/>
              </a:endParaRPr>
            </a:p>
          </p:txBody>
        </p:sp>
      </p:grpSp>
      <p:cxnSp>
        <p:nvCxnSpPr>
          <p:cNvPr id="2063" name="Elbow Connector 2062"/>
          <p:cNvCxnSpPr>
            <a:stCxn id="6" idx="3"/>
          </p:cNvCxnSpPr>
          <p:nvPr/>
        </p:nvCxnSpPr>
        <p:spPr>
          <a:xfrm flipH="1">
            <a:off x="3670948" y="2509750"/>
            <a:ext cx="1191477" cy="682599"/>
          </a:xfrm>
          <a:prstGeom prst="bentConnector4">
            <a:avLst>
              <a:gd name="adj1" fmla="val -10753"/>
              <a:gd name="adj2" fmla="val 454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5" name="Elbow Connector 2064"/>
          <p:cNvCxnSpPr>
            <a:stCxn id="9" idx="3"/>
          </p:cNvCxnSpPr>
          <p:nvPr/>
        </p:nvCxnSpPr>
        <p:spPr>
          <a:xfrm flipH="1">
            <a:off x="4456124" y="2509750"/>
            <a:ext cx="3393303" cy="683928"/>
          </a:xfrm>
          <a:prstGeom prst="bentConnector4">
            <a:avLst>
              <a:gd name="adj1" fmla="val -3776"/>
              <a:gd name="adj2" fmla="val 586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7" name="Elbow Connector 2066"/>
          <p:cNvCxnSpPr>
            <a:stCxn id="9" idx="3"/>
            <a:endCxn id="56" idx="1"/>
          </p:cNvCxnSpPr>
          <p:nvPr/>
        </p:nvCxnSpPr>
        <p:spPr>
          <a:xfrm flipH="1">
            <a:off x="5964580" y="2509750"/>
            <a:ext cx="1884847" cy="1644157"/>
          </a:xfrm>
          <a:prstGeom prst="bentConnector5">
            <a:avLst>
              <a:gd name="adj1" fmla="val -6264"/>
              <a:gd name="adj2" fmla="val 50000"/>
              <a:gd name="adj3" fmla="val 1121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2688992" y="6085961"/>
                <a:ext cx="2616538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𝑑𝑒𝑐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𝑑𝑖𝑠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992" y="6085961"/>
                <a:ext cx="2616538" cy="307777"/>
              </a:xfrm>
              <a:prstGeom prst="rect">
                <a:avLst/>
              </a:prstGeom>
              <a:blipFill>
                <a:blip r:embed="rId7"/>
                <a:stretch>
                  <a:fillRect l="-1632" t="-1961" r="-699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84" name="Group 2083"/>
          <p:cNvGrpSpPr/>
          <p:nvPr/>
        </p:nvGrpSpPr>
        <p:grpSpPr>
          <a:xfrm>
            <a:off x="2272725" y="4794043"/>
            <a:ext cx="3254184" cy="988034"/>
            <a:chOff x="2272725" y="4884475"/>
            <a:chExt cx="3254184" cy="9880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0" name="Rectangular Callout 2079"/>
                <p:cNvSpPr/>
                <p:nvPr/>
              </p:nvSpPr>
              <p:spPr>
                <a:xfrm>
                  <a:off x="2272725" y="5081352"/>
                  <a:ext cx="3254184" cy="791157"/>
                </a:xfrm>
                <a:prstGeom prst="wedgeRectCallout">
                  <a:avLst>
                    <a:gd name="adj1" fmla="val -4709"/>
                    <a:gd name="adj2" fmla="val -49756"/>
                  </a:avLst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36000" tIns="0" rIns="0" bIns="0"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𝑑𝑖𝑠</m:t>
                            </m:r>
                          </m:sub>
                        </m:s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func>
                          <m:func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</m:e>
                        </m:func>
                      </m:oMath>
                    </m:oMathPara>
                  </a14:m>
                  <a:endParaRPr lang="en-US" i="1" dirty="0">
                    <a:solidFill>
                      <a:schemeClr val="tx1"/>
                    </a:solidFill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            +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func>
                          <m:func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))</m:t>
                            </m:r>
                          </m:e>
                        </m:func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80" name="Rectangular Callout 20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72725" y="5081352"/>
                  <a:ext cx="3254184" cy="791157"/>
                </a:xfrm>
                <a:prstGeom prst="wedgeRectCallout">
                  <a:avLst>
                    <a:gd name="adj1" fmla="val -4709"/>
                    <a:gd name="adj2" fmla="val -49756"/>
                  </a:avLst>
                </a:prstGeom>
                <a:blipFill>
                  <a:blip r:embed="rId8"/>
                  <a:stretch>
                    <a:fillRect l="-1306" r="-746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81" name="Isosceles Triangle 2080"/>
            <p:cNvSpPr/>
            <p:nvPr/>
          </p:nvSpPr>
          <p:spPr>
            <a:xfrm>
              <a:off x="3774250" y="4884475"/>
              <a:ext cx="235267" cy="188434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87" name="Group 2086"/>
          <p:cNvGrpSpPr/>
          <p:nvPr/>
        </p:nvGrpSpPr>
        <p:grpSpPr>
          <a:xfrm>
            <a:off x="5740637" y="4791443"/>
            <a:ext cx="2686251" cy="999076"/>
            <a:chOff x="5740637" y="4791443"/>
            <a:chExt cx="2686251" cy="99907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56" name="TextBox 2055"/>
                <p:cNvSpPr txBox="1"/>
                <p:nvPr/>
              </p:nvSpPr>
              <p:spPr>
                <a:xfrm>
                  <a:off x="5740637" y="4982477"/>
                  <a:ext cx="2686251" cy="80804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ℒ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𝑑𝑒𝑐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nary>
                          <m:naryPr>
                            <m:chr m:val="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</m:e>
                        </m:nary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56" name="TextBox 205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40637" y="4982477"/>
                  <a:ext cx="2686251" cy="80804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1" name="Isosceles Triangle 100"/>
            <p:cNvSpPr/>
            <p:nvPr/>
          </p:nvSpPr>
          <p:spPr>
            <a:xfrm>
              <a:off x="7033722" y="4791443"/>
              <a:ext cx="235267" cy="188434"/>
            </a:xfrm>
            <a:prstGeom prst="triangl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2735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MT" panose="020B0502020104020203" pitchFamily="34" charset="0"/>
              </a:rPr>
              <a:t>Relation Summarization</a:t>
            </a:r>
            <a:endParaRPr lang="en-US" dirty="0">
              <a:latin typeface="Gill Sans MT" panose="020B0502020104020203" pitchFamily="34" charset="0"/>
            </a:endParaRPr>
          </a:p>
        </p:txBody>
      </p:sp>
      <p:pic>
        <p:nvPicPr>
          <p:cNvPr id="35" name="Picture 2" descr="“bipartite graph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8164884" y="4143141"/>
            <a:ext cx="2095500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ounded Rectangle 35"/>
          <p:cNvSpPr/>
          <p:nvPr/>
        </p:nvSpPr>
        <p:spPr>
          <a:xfrm>
            <a:off x="3931751" y="3766382"/>
            <a:ext cx="2823587" cy="17895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>
          <a:xfrm>
            <a:off x="4414074" y="4047941"/>
            <a:ext cx="824593" cy="533602"/>
          </a:xfrm>
          <a:custGeom>
            <a:avLst/>
            <a:gdLst>
              <a:gd name="connsiteX0" fmla="*/ 261257 w 824593"/>
              <a:gd name="connsiteY0" fmla="*/ 50242 h 533602"/>
              <a:gd name="connsiteX1" fmla="*/ 211015 w 824593"/>
              <a:gd name="connsiteY1" fmla="*/ 40194 h 533602"/>
              <a:gd name="connsiteX2" fmla="*/ 110532 w 824593"/>
              <a:gd name="connsiteY2" fmla="*/ 60290 h 533602"/>
              <a:gd name="connsiteX3" fmla="*/ 80387 w 824593"/>
              <a:gd name="connsiteY3" fmla="*/ 90435 h 533602"/>
              <a:gd name="connsiteX4" fmla="*/ 40193 w 824593"/>
              <a:gd name="connsiteY4" fmla="*/ 150725 h 533602"/>
              <a:gd name="connsiteX5" fmla="*/ 30145 w 824593"/>
              <a:gd name="connsiteY5" fmla="*/ 190919 h 533602"/>
              <a:gd name="connsiteX6" fmla="*/ 10048 w 824593"/>
              <a:gd name="connsiteY6" fmla="*/ 221064 h 533602"/>
              <a:gd name="connsiteX7" fmla="*/ 0 w 824593"/>
              <a:gd name="connsiteY7" fmla="*/ 251209 h 533602"/>
              <a:gd name="connsiteX8" fmla="*/ 10048 w 824593"/>
              <a:gd name="connsiteY8" fmla="*/ 361741 h 533602"/>
              <a:gd name="connsiteX9" fmla="*/ 30145 w 824593"/>
              <a:gd name="connsiteY9" fmla="*/ 391886 h 533602"/>
              <a:gd name="connsiteX10" fmla="*/ 50241 w 824593"/>
              <a:gd name="connsiteY10" fmla="*/ 472273 h 533602"/>
              <a:gd name="connsiteX11" fmla="*/ 100483 w 824593"/>
              <a:gd name="connsiteY11" fmla="*/ 532563 h 533602"/>
              <a:gd name="connsiteX12" fmla="*/ 271305 w 824593"/>
              <a:gd name="connsiteY12" fmla="*/ 502418 h 533602"/>
              <a:gd name="connsiteX13" fmla="*/ 311499 w 824593"/>
              <a:gd name="connsiteY13" fmla="*/ 442128 h 533602"/>
              <a:gd name="connsiteX14" fmla="*/ 371789 w 824593"/>
              <a:gd name="connsiteY14" fmla="*/ 401934 h 533602"/>
              <a:gd name="connsiteX15" fmla="*/ 482321 w 824593"/>
              <a:gd name="connsiteY15" fmla="*/ 411983 h 533602"/>
              <a:gd name="connsiteX16" fmla="*/ 512466 w 824593"/>
              <a:gd name="connsiteY16" fmla="*/ 422031 h 533602"/>
              <a:gd name="connsiteX17" fmla="*/ 622998 w 824593"/>
              <a:gd name="connsiteY17" fmla="*/ 411983 h 533602"/>
              <a:gd name="connsiteX18" fmla="*/ 703384 w 824593"/>
              <a:gd name="connsiteY18" fmla="*/ 391886 h 533602"/>
              <a:gd name="connsiteX19" fmla="*/ 743578 w 824593"/>
              <a:gd name="connsiteY19" fmla="*/ 361741 h 533602"/>
              <a:gd name="connsiteX20" fmla="*/ 803868 w 824593"/>
              <a:gd name="connsiteY20" fmla="*/ 301451 h 533602"/>
              <a:gd name="connsiteX21" fmla="*/ 823965 w 824593"/>
              <a:gd name="connsiteY21" fmla="*/ 241161 h 533602"/>
              <a:gd name="connsiteX22" fmla="*/ 793819 w 824593"/>
              <a:gd name="connsiteY22" fmla="*/ 160774 h 533602"/>
              <a:gd name="connsiteX23" fmla="*/ 733529 w 824593"/>
              <a:gd name="connsiteY23" fmla="*/ 140677 h 533602"/>
              <a:gd name="connsiteX24" fmla="*/ 562707 w 824593"/>
              <a:gd name="connsiteY24" fmla="*/ 120580 h 533602"/>
              <a:gd name="connsiteX25" fmla="*/ 542611 w 824593"/>
              <a:gd name="connsiteY25" fmla="*/ 80387 h 533602"/>
              <a:gd name="connsiteX26" fmla="*/ 512466 w 824593"/>
              <a:gd name="connsiteY26" fmla="*/ 20097 h 533602"/>
              <a:gd name="connsiteX27" fmla="*/ 452176 w 824593"/>
              <a:gd name="connsiteY27" fmla="*/ 0 h 533602"/>
              <a:gd name="connsiteX28" fmla="*/ 301450 w 824593"/>
              <a:gd name="connsiteY28" fmla="*/ 10048 h 533602"/>
              <a:gd name="connsiteX29" fmla="*/ 261257 w 824593"/>
              <a:gd name="connsiteY29" fmla="*/ 50242 h 53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824593" h="533602">
                <a:moveTo>
                  <a:pt x="261257" y="50242"/>
                </a:moveTo>
                <a:cubicBezTo>
                  <a:pt x="246184" y="55266"/>
                  <a:pt x="228094" y="40194"/>
                  <a:pt x="211015" y="40194"/>
                </a:cubicBezTo>
                <a:cubicBezTo>
                  <a:pt x="164830" y="40194"/>
                  <a:pt x="147655" y="47916"/>
                  <a:pt x="110532" y="60290"/>
                </a:cubicBezTo>
                <a:cubicBezTo>
                  <a:pt x="100484" y="70338"/>
                  <a:pt x="89111" y="79218"/>
                  <a:pt x="80387" y="90435"/>
                </a:cubicBezTo>
                <a:cubicBezTo>
                  <a:pt x="65558" y="109500"/>
                  <a:pt x="40193" y="150725"/>
                  <a:pt x="40193" y="150725"/>
                </a:cubicBezTo>
                <a:cubicBezTo>
                  <a:pt x="36844" y="164123"/>
                  <a:pt x="35585" y="178225"/>
                  <a:pt x="30145" y="190919"/>
                </a:cubicBezTo>
                <a:cubicBezTo>
                  <a:pt x="25388" y="202019"/>
                  <a:pt x="15449" y="210262"/>
                  <a:pt x="10048" y="221064"/>
                </a:cubicBezTo>
                <a:cubicBezTo>
                  <a:pt x="5311" y="230538"/>
                  <a:pt x="3349" y="241161"/>
                  <a:pt x="0" y="251209"/>
                </a:cubicBezTo>
                <a:cubicBezTo>
                  <a:pt x="3349" y="288053"/>
                  <a:pt x="2296" y="325566"/>
                  <a:pt x="10048" y="361741"/>
                </a:cubicBezTo>
                <a:cubicBezTo>
                  <a:pt x="12578" y="373550"/>
                  <a:pt x="26018" y="380536"/>
                  <a:pt x="30145" y="391886"/>
                </a:cubicBezTo>
                <a:cubicBezTo>
                  <a:pt x="39584" y="417843"/>
                  <a:pt x="30710" y="452743"/>
                  <a:pt x="50241" y="472273"/>
                </a:cubicBezTo>
                <a:cubicBezTo>
                  <a:pt x="88926" y="510957"/>
                  <a:pt x="72504" y="490594"/>
                  <a:pt x="100483" y="532563"/>
                </a:cubicBezTo>
                <a:cubicBezTo>
                  <a:pt x="133369" y="530214"/>
                  <a:pt x="232827" y="546392"/>
                  <a:pt x="271305" y="502418"/>
                </a:cubicBezTo>
                <a:cubicBezTo>
                  <a:pt x="287210" y="484241"/>
                  <a:pt x="291402" y="455526"/>
                  <a:pt x="311499" y="442128"/>
                </a:cubicBezTo>
                <a:lnTo>
                  <a:pt x="371789" y="401934"/>
                </a:lnTo>
                <a:cubicBezTo>
                  <a:pt x="408633" y="405284"/>
                  <a:pt x="445697" y="406751"/>
                  <a:pt x="482321" y="411983"/>
                </a:cubicBezTo>
                <a:cubicBezTo>
                  <a:pt x="492806" y="413481"/>
                  <a:pt x="501874" y="422031"/>
                  <a:pt x="512466" y="422031"/>
                </a:cubicBezTo>
                <a:cubicBezTo>
                  <a:pt x="549462" y="422031"/>
                  <a:pt x="586154" y="415332"/>
                  <a:pt x="622998" y="411983"/>
                </a:cubicBezTo>
                <a:cubicBezTo>
                  <a:pt x="635716" y="409439"/>
                  <a:pt x="686749" y="401392"/>
                  <a:pt x="703384" y="391886"/>
                </a:cubicBezTo>
                <a:cubicBezTo>
                  <a:pt x="717925" y="383577"/>
                  <a:pt x="731130" y="372944"/>
                  <a:pt x="743578" y="361741"/>
                </a:cubicBezTo>
                <a:cubicBezTo>
                  <a:pt x="764703" y="342728"/>
                  <a:pt x="803868" y="301451"/>
                  <a:pt x="803868" y="301451"/>
                </a:cubicBezTo>
                <a:cubicBezTo>
                  <a:pt x="810567" y="281354"/>
                  <a:pt x="828120" y="261933"/>
                  <a:pt x="823965" y="241161"/>
                </a:cubicBezTo>
                <a:cubicBezTo>
                  <a:pt x="819912" y="220896"/>
                  <a:pt x="817475" y="175559"/>
                  <a:pt x="793819" y="160774"/>
                </a:cubicBezTo>
                <a:cubicBezTo>
                  <a:pt x="775855" y="149547"/>
                  <a:pt x="754080" y="145815"/>
                  <a:pt x="733529" y="140677"/>
                </a:cubicBezTo>
                <a:cubicBezTo>
                  <a:pt x="650968" y="120037"/>
                  <a:pt x="707105" y="131688"/>
                  <a:pt x="562707" y="120580"/>
                </a:cubicBezTo>
                <a:cubicBezTo>
                  <a:pt x="556008" y="107182"/>
                  <a:pt x="548512" y="94155"/>
                  <a:pt x="542611" y="80387"/>
                </a:cubicBezTo>
                <a:cubicBezTo>
                  <a:pt x="535000" y="62628"/>
                  <a:pt x="531303" y="31870"/>
                  <a:pt x="512466" y="20097"/>
                </a:cubicBezTo>
                <a:cubicBezTo>
                  <a:pt x="494502" y="8869"/>
                  <a:pt x="452176" y="0"/>
                  <a:pt x="452176" y="0"/>
                </a:cubicBezTo>
                <a:cubicBezTo>
                  <a:pt x="401934" y="3349"/>
                  <a:pt x="351496" y="4487"/>
                  <a:pt x="301450" y="10048"/>
                </a:cubicBezTo>
                <a:cubicBezTo>
                  <a:pt x="290923" y="11218"/>
                  <a:pt x="276330" y="45218"/>
                  <a:pt x="261257" y="50242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/>
          <p:cNvSpPr/>
          <p:nvPr/>
        </p:nvSpPr>
        <p:spPr>
          <a:xfrm>
            <a:off x="5343545" y="4254192"/>
            <a:ext cx="1065125" cy="813916"/>
          </a:xfrm>
          <a:custGeom>
            <a:avLst/>
            <a:gdLst>
              <a:gd name="connsiteX0" fmla="*/ 572756 w 1065125"/>
              <a:gd name="connsiteY0" fmla="*/ 10048 h 813916"/>
              <a:gd name="connsiteX1" fmla="*/ 301450 w 1065125"/>
              <a:gd name="connsiteY1" fmla="*/ 20097 h 813916"/>
              <a:gd name="connsiteX2" fmla="*/ 241160 w 1065125"/>
              <a:gd name="connsiteY2" fmla="*/ 40193 h 813916"/>
              <a:gd name="connsiteX3" fmla="*/ 170822 w 1065125"/>
              <a:gd name="connsiteY3" fmla="*/ 60290 h 813916"/>
              <a:gd name="connsiteX4" fmla="*/ 100483 w 1065125"/>
              <a:gd name="connsiteY4" fmla="*/ 120580 h 813916"/>
              <a:gd name="connsiteX5" fmla="*/ 70338 w 1065125"/>
              <a:gd name="connsiteY5" fmla="*/ 180870 h 813916"/>
              <a:gd name="connsiteX6" fmla="*/ 50241 w 1065125"/>
              <a:gd name="connsiteY6" fmla="*/ 211015 h 813916"/>
              <a:gd name="connsiteX7" fmla="*/ 40193 w 1065125"/>
              <a:gd name="connsiteY7" fmla="*/ 251209 h 813916"/>
              <a:gd name="connsiteX8" fmla="*/ 30145 w 1065125"/>
              <a:gd name="connsiteY8" fmla="*/ 281354 h 813916"/>
              <a:gd name="connsiteX9" fmla="*/ 0 w 1065125"/>
              <a:gd name="connsiteY9" fmla="*/ 492369 h 813916"/>
              <a:gd name="connsiteX10" fmla="*/ 10048 w 1065125"/>
              <a:gd name="connsiteY10" fmla="*/ 673239 h 813916"/>
              <a:gd name="connsiteX11" fmla="*/ 60290 w 1065125"/>
              <a:gd name="connsiteY11" fmla="*/ 743578 h 813916"/>
              <a:gd name="connsiteX12" fmla="*/ 150725 w 1065125"/>
              <a:gd name="connsiteY12" fmla="*/ 783771 h 813916"/>
              <a:gd name="connsiteX13" fmla="*/ 180870 w 1065125"/>
              <a:gd name="connsiteY13" fmla="*/ 793820 h 813916"/>
              <a:gd name="connsiteX14" fmla="*/ 251209 w 1065125"/>
              <a:gd name="connsiteY14" fmla="*/ 813916 h 813916"/>
              <a:gd name="connsiteX15" fmla="*/ 472272 w 1065125"/>
              <a:gd name="connsiteY15" fmla="*/ 803868 h 813916"/>
              <a:gd name="connsiteX16" fmla="*/ 582804 w 1065125"/>
              <a:gd name="connsiteY16" fmla="*/ 773723 h 813916"/>
              <a:gd name="connsiteX17" fmla="*/ 633046 w 1065125"/>
              <a:gd name="connsiteY17" fmla="*/ 763675 h 813916"/>
              <a:gd name="connsiteX18" fmla="*/ 663191 w 1065125"/>
              <a:gd name="connsiteY18" fmla="*/ 743578 h 813916"/>
              <a:gd name="connsiteX19" fmla="*/ 733529 w 1065125"/>
              <a:gd name="connsiteY19" fmla="*/ 703384 h 813916"/>
              <a:gd name="connsiteX20" fmla="*/ 793820 w 1065125"/>
              <a:gd name="connsiteY20" fmla="*/ 643094 h 813916"/>
              <a:gd name="connsiteX21" fmla="*/ 834013 w 1065125"/>
              <a:gd name="connsiteY21" fmla="*/ 602901 h 813916"/>
              <a:gd name="connsiteX22" fmla="*/ 854110 w 1065125"/>
              <a:gd name="connsiteY22" fmla="*/ 572756 h 813916"/>
              <a:gd name="connsiteX23" fmla="*/ 884255 w 1065125"/>
              <a:gd name="connsiteY23" fmla="*/ 552659 h 813916"/>
              <a:gd name="connsiteX24" fmla="*/ 934496 w 1065125"/>
              <a:gd name="connsiteY24" fmla="*/ 482321 h 813916"/>
              <a:gd name="connsiteX25" fmla="*/ 984738 w 1065125"/>
              <a:gd name="connsiteY25" fmla="*/ 411982 h 813916"/>
              <a:gd name="connsiteX26" fmla="*/ 1024932 w 1065125"/>
              <a:gd name="connsiteY26" fmla="*/ 341644 h 813916"/>
              <a:gd name="connsiteX27" fmla="*/ 1055077 w 1065125"/>
              <a:gd name="connsiteY27" fmla="*/ 241160 h 813916"/>
              <a:gd name="connsiteX28" fmla="*/ 1065125 w 1065125"/>
              <a:gd name="connsiteY28" fmla="*/ 211015 h 813916"/>
              <a:gd name="connsiteX29" fmla="*/ 1055077 w 1065125"/>
              <a:gd name="connsiteY29" fmla="*/ 140677 h 813916"/>
              <a:gd name="connsiteX30" fmla="*/ 974690 w 1065125"/>
              <a:gd name="connsiteY30" fmla="*/ 50242 h 813916"/>
              <a:gd name="connsiteX31" fmla="*/ 944545 w 1065125"/>
              <a:gd name="connsiteY31" fmla="*/ 30145 h 813916"/>
              <a:gd name="connsiteX32" fmla="*/ 864158 w 1065125"/>
              <a:gd name="connsiteY32" fmla="*/ 10048 h 813916"/>
              <a:gd name="connsiteX33" fmla="*/ 834013 w 1065125"/>
              <a:gd name="connsiteY33" fmla="*/ 0 h 813916"/>
              <a:gd name="connsiteX34" fmla="*/ 572756 w 1065125"/>
              <a:gd name="connsiteY34" fmla="*/ 10048 h 81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65125" h="813916">
                <a:moveTo>
                  <a:pt x="572756" y="10048"/>
                </a:moveTo>
                <a:cubicBezTo>
                  <a:pt x="483996" y="13397"/>
                  <a:pt x="391576" y="11904"/>
                  <a:pt x="301450" y="20097"/>
                </a:cubicBezTo>
                <a:cubicBezTo>
                  <a:pt x="280353" y="22015"/>
                  <a:pt x="261711" y="35055"/>
                  <a:pt x="241160" y="40193"/>
                </a:cubicBezTo>
                <a:cubicBezTo>
                  <a:pt x="190691" y="52811"/>
                  <a:pt x="214068" y="45875"/>
                  <a:pt x="170822" y="60290"/>
                </a:cubicBezTo>
                <a:cubicBezTo>
                  <a:pt x="141252" y="82467"/>
                  <a:pt x="123809" y="92589"/>
                  <a:pt x="100483" y="120580"/>
                </a:cubicBezTo>
                <a:cubicBezTo>
                  <a:pt x="64489" y="163774"/>
                  <a:pt x="92997" y="135554"/>
                  <a:pt x="70338" y="180870"/>
                </a:cubicBezTo>
                <a:cubicBezTo>
                  <a:pt x="64937" y="191672"/>
                  <a:pt x="56940" y="200967"/>
                  <a:pt x="50241" y="211015"/>
                </a:cubicBezTo>
                <a:cubicBezTo>
                  <a:pt x="46892" y="224413"/>
                  <a:pt x="43987" y="237930"/>
                  <a:pt x="40193" y="251209"/>
                </a:cubicBezTo>
                <a:cubicBezTo>
                  <a:pt x="37283" y="261393"/>
                  <a:pt x="31886" y="270906"/>
                  <a:pt x="30145" y="281354"/>
                </a:cubicBezTo>
                <a:cubicBezTo>
                  <a:pt x="18464" y="351440"/>
                  <a:pt x="0" y="492369"/>
                  <a:pt x="0" y="492369"/>
                </a:cubicBezTo>
                <a:cubicBezTo>
                  <a:pt x="3349" y="552659"/>
                  <a:pt x="1889" y="613410"/>
                  <a:pt x="10048" y="673239"/>
                </a:cubicBezTo>
                <a:cubicBezTo>
                  <a:pt x="13695" y="699982"/>
                  <a:pt x="41188" y="727659"/>
                  <a:pt x="60290" y="743578"/>
                </a:cubicBezTo>
                <a:cubicBezTo>
                  <a:pt x="92139" y="770119"/>
                  <a:pt x="106907" y="769165"/>
                  <a:pt x="150725" y="783771"/>
                </a:cubicBezTo>
                <a:cubicBezTo>
                  <a:pt x="160773" y="787120"/>
                  <a:pt x="170594" y="791251"/>
                  <a:pt x="180870" y="793820"/>
                </a:cubicBezTo>
                <a:cubicBezTo>
                  <a:pt x="231339" y="806437"/>
                  <a:pt x="207962" y="799501"/>
                  <a:pt x="251209" y="813916"/>
                </a:cubicBezTo>
                <a:cubicBezTo>
                  <a:pt x="324897" y="810567"/>
                  <a:pt x="398710" y="809317"/>
                  <a:pt x="472272" y="803868"/>
                </a:cubicBezTo>
                <a:cubicBezTo>
                  <a:pt x="537580" y="799031"/>
                  <a:pt x="513390" y="787605"/>
                  <a:pt x="582804" y="773723"/>
                </a:cubicBezTo>
                <a:lnTo>
                  <a:pt x="633046" y="763675"/>
                </a:lnTo>
                <a:cubicBezTo>
                  <a:pt x="643094" y="756976"/>
                  <a:pt x="652706" y="749570"/>
                  <a:pt x="663191" y="743578"/>
                </a:cubicBezTo>
                <a:cubicBezTo>
                  <a:pt x="688667" y="729020"/>
                  <a:pt x="711495" y="722970"/>
                  <a:pt x="733529" y="703384"/>
                </a:cubicBezTo>
                <a:cubicBezTo>
                  <a:pt x="754771" y="684502"/>
                  <a:pt x="773723" y="663191"/>
                  <a:pt x="793820" y="643094"/>
                </a:cubicBezTo>
                <a:cubicBezTo>
                  <a:pt x="807218" y="629696"/>
                  <a:pt x="823503" y="618666"/>
                  <a:pt x="834013" y="602901"/>
                </a:cubicBezTo>
                <a:cubicBezTo>
                  <a:pt x="840712" y="592853"/>
                  <a:pt x="845571" y="581295"/>
                  <a:pt x="854110" y="572756"/>
                </a:cubicBezTo>
                <a:cubicBezTo>
                  <a:pt x="862649" y="564217"/>
                  <a:pt x="875716" y="561198"/>
                  <a:pt x="884255" y="552659"/>
                </a:cubicBezTo>
                <a:cubicBezTo>
                  <a:pt x="900679" y="536235"/>
                  <a:pt x="920230" y="502294"/>
                  <a:pt x="934496" y="482321"/>
                </a:cubicBezTo>
                <a:cubicBezTo>
                  <a:pt x="949898" y="460757"/>
                  <a:pt x="971207" y="435660"/>
                  <a:pt x="984738" y="411982"/>
                </a:cubicBezTo>
                <a:cubicBezTo>
                  <a:pt x="1035734" y="322741"/>
                  <a:pt x="975969" y="415088"/>
                  <a:pt x="1024932" y="341644"/>
                </a:cubicBezTo>
                <a:cubicBezTo>
                  <a:pt x="1040118" y="280895"/>
                  <a:pt x="1030612" y="314556"/>
                  <a:pt x="1055077" y="241160"/>
                </a:cubicBezTo>
                <a:lnTo>
                  <a:pt x="1065125" y="211015"/>
                </a:lnTo>
                <a:cubicBezTo>
                  <a:pt x="1061776" y="187569"/>
                  <a:pt x="1063579" y="162782"/>
                  <a:pt x="1055077" y="140677"/>
                </a:cubicBezTo>
                <a:cubicBezTo>
                  <a:pt x="1036085" y="91298"/>
                  <a:pt x="1013064" y="77652"/>
                  <a:pt x="974690" y="50242"/>
                </a:cubicBezTo>
                <a:cubicBezTo>
                  <a:pt x="964863" y="43223"/>
                  <a:pt x="955895" y="34272"/>
                  <a:pt x="944545" y="30145"/>
                </a:cubicBezTo>
                <a:cubicBezTo>
                  <a:pt x="918588" y="20706"/>
                  <a:pt x="890361" y="18782"/>
                  <a:pt x="864158" y="10048"/>
                </a:cubicBezTo>
                <a:cubicBezTo>
                  <a:pt x="854110" y="6699"/>
                  <a:pt x="844599" y="353"/>
                  <a:pt x="834013" y="0"/>
                </a:cubicBezTo>
                <a:lnTo>
                  <a:pt x="572756" y="10048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>
          <a:xfrm>
            <a:off x="4142768" y="4821253"/>
            <a:ext cx="964642" cy="492780"/>
          </a:xfrm>
          <a:custGeom>
            <a:avLst/>
            <a:gdLst>
              <a:gd name="connsiteX0" fmla="*/ 411983 w 964642"/>
              <a:gd name="connsiteY0" fmla="*/ 10460 h 492780"/>
              <a:gd name="connsiteX1" fmla="*/ 331596 w 964642"/>
              <a:gd name="connsiteY1" fmla="*/ 20508 h 492780"/>
              <a:gd name="connsiteX2" fmla="*/ 281354 w 964642"/>
              <a:gd name="connsiteY2" fmla="*/ 30556 h 492780"/>
              <a:gd name="connsiteX3" fmla="*/ 200967 w 964642"/>
              <a:gd name="connsiteY3" fmla="*/ 40605 h 492780"/>
              <a:gd name="connsiteX4" fmla="*/ 170822 w 964642"/>
              <a:gd name="connsiteY4" fmla="*/ 50653 h 492780"/>
              <a:gd name="connsiteX5" fmla="*/ 100484 w 964642"/>
              <a:gd name="connsiteY5" fmla="*/ 80798 h 492780"/>
              <a:gd name="connsiteX6" fmla="*/ 40194 w 964642"/>
              <a:gd name="connsiteY6" fmla="*/ 131040 h 492780"/>
              <a:gd name="connsiteX7" fmla="*/ 10049 w 964642"/>
              <a:gd name="connsiteY7" fmla="*/ 161185 h 492780"/>
              <a:gd name="connsiteX8" fmla="*/ 0 w 964642"/>
              <a:gd name="connsiteY8" fmla="*/ 191330 h 492780"/>
              <a:gd name="connsiteX9" fmla="*/ 30145 w 964642"/>
              <a:gd name="connsiteY9" fmla="*/ 261668 h 492780"/>
              <a:gd name="connsiteX10" fmla="*/ 60290 w 964642"/>
              <a:gd name="connsiteY10" fmla="*/ 281765 h 492780"/>
              <a:gd name="connsiteX11" fmla="*/ 130629 w 964642"/>
              <a:gd name="connsiteY11" fmla="*/ 321958 h 492780"/>
              <a:gd name="connsiteX12" fmla="*/ 211016 w 964642"/>
              <a:gd name="connsiteY12" fmla="*/ 382249 h 492780"/>
              <a:gd name="connsiteX13" fmla="*/ 251209 w 964642"/>
              <a:gd name="connsiteY13" fmla="*/ 412394 h 492780"/>
              <a:gd name="connsiteX14" fmla="*/ 351693 w 964642"/>
              <a:gd name="connsiteY14" fmla="*/ 452587 h 492780"/>
              <a:gd name="connsiteX15" fmla="*/ 422031 w 964642"/>
              <a:gd name="connsiteY15" fmla="*/ 472684 h 492780"/>
              <a:gd name="connsiteX16" fmla="*/ 492369 w 964642"/>
              <a:gd name="connsiteY16" fmla="*/ 482732 h 492780"/>
              <a:gd name="connsiteX17" fmla="*/ 522515 w 964642"/>
              <a:gd name="connsiteY17" fmla="*/ 492780 h 492780"/>
              <a:gd name="connsiteX18" fmla="*/ 763675 w 964642"/>
              <a:gd name="connsiteY18" fmla="*/ 472684 h 492780"/>
              <a:gd name="connsiteX19" fmla="*/ 823965 w 964642"/>
              <a:gd name="connsiteY19" fmla="*/ 452587 h 492780"/>
              <a:gd name="connsiteX20" fmla="*/ 884255 w 964642"/>
              <a:gd name="connsiteY20" fmla="*/ 412394 h 492780"/>
              <a:gd name="connsiteX21" fmla="*/ 924449 w 964642"/>
              <a:gd name="connsiteY21" fmla="*/ 352103 h 492780"/>
              <a:gd name="connsiteX22" fmla="*/ 944545 w 964642"/>
              <a:gd name="connsiteY22" fmla="*/ 321958 h 492780"/>
              <a:gd name="connsiteX23" fmla="*/ 964642 w 964642"/>
              <a:gd name="connsiteY23" fmla="*/ 261668 h 492780"/>
              <a:gd name="connsiteX24" fmla="*/ 954594 w 964642"/>
              <a:gd name="connsiteY24" fmla="*/ 141088 h 492780"/>
              <a:gd name="connsiteX25" fmla="*/ 914400 w 964642"/>
              <a:gd name="connsiteY25" fmla="*/ 110943 h 492780"/>
              <a:gd name="connsiteX26" fmla="*/ 743578 w 964642"/>
              <a:gd name="connsiteY26" fmla="*/ 60701 h 492780"/>
              <a:gd name="connsiteX27" fmla="*/ 673240 w 964642"/>
              <a:gd name="connsiteY27" fmla="*/ 40605 h 492780"/>
              <a:gd name="connsiteX28" fmla="*/ 612950 w 964642"/>
              <a:gd name="connsiteY28" fmla="*/ 20508 h 492780"/>
              <a:gd name="connsiteX29" fmla="*/ 552660 w 964642"/>
              <a:gd name="connsiteY29" fmla="*/ 10460 h 492780"/>
              <a:gd name="connsiteX30" fmla="*/ 512466 w 964642"/>
              <a:gd name="connsiteY30" fmla="*/ 411 h 492780"/>
              <a:gd name="connsiteX31" fmla="*/ 411983 w 964642"/>
              <a:gd name="connsiteY31" fmla="*/ 10460 h 492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4642" h="492780">
                <a:moveTo>
                  <a:pt x="411983" y="10460"/>
                </a:moveTo>
                <a:cubicBezTo>
                  <a:pt x="381838" y="13809"/>
                  <a:pt x="358286" y="16402"/>
                  <a:pt x="331596" y="20508"/>
                </a:cubicBezTo>
                <a:cubicBezTo>
                  <a:pt x="314716" y="23105"/>
                  <a:pt x="298234" y="27959"/>
                  <a:pt x="281354" y="30556"/>
                </a:cubicBezTo>
                <a:cubicBezTo>
                  <a:pt x="254664" y="34662"/>
                  <a:pt x="227763" y="37255"/>
                  <a:pt x="200967" y="40605"/>
                </a:cubicBezTo>
                <a:cubicBezTo>
                  <a:pt x="190919" y="43954"/>
                  <a:pt x="180557" y="46481"/>
                  <a:pt x="170822" y="50653"/>
                </a:cubicBezTo>
                <a:cubicBezTo>
                  <a:pt x="83905" y="87903"/>
                  <a:pt x="171179" y="57234"/>
                  <a:pt x="100484" y="80798"/>
                </a:cubicBezTo>
                <a:cubicBezTo>
                  <a:pt x="12415" y="168867"/>
                  <a:pt x="124132" y="61092"/>
                  <a:pt x="40194" y="131040"/>
                </a:cubicBezTo>
                <a:cubicBezTo>
                  <a:pt x="29277" y="140137"/>
                  <a:pt x="20097" y="151137"/>
                  <a:pt x="10049" y="161185"/>
                </a:cubicBezTo>
                <a:cubicBezTo>
                  <a:pt x="6699" y="171233"/>
                  <a:pt x="0" y="180738"/>
                  <a:pt x="0" y="191330"/>
                </a:cubicBezTo>
                <a:cubicBezTo>
                  <a:pt x="0" y="214389"/>
                  <a:pt x="13738" y="245260"/>
                  <a:pt x="30145" y="261668"/>
                </a:cubicBezTo>
                <a:cubicBezTo>
                  <a:pt x="38684" y="270208"/>
                  <a:pt x="50463" y="274746"/>
                  <a:pt x="60290" y="281765"/>
                </a:cubicBezTo>
                <a:cubicBezTo>
                  <a:pt x="113519" y="319785"/>
                  <a:pt x="81711" y="305653"/>
                  <a:pt x="130629" y="321958"/>
                </a:cubicBezTo>
                <a:lnTo>
                  <a:pt x="211016" y="382249"/>
                </a:lnTo>
                <a:cubicBezTo>
                  <a:pt x="224414" y="392297"/>
                  <a:pt x="236230" y="404905"/>
                  <a:pt x="251209" y="412394"/>
                </a:cubicBezTo>
                <a:cubicBezTo>
                  <a:pt x="310349" y="441963"/>
                  <a:pt x="277193" y="427754"/>
                  <a:pt x="351693" y="452587"/>
                </a:cubicBezTo>
                <a:cubicBezTo>
                  <a:pt x="377514" y="461194"/>
                  <a:pt x="394282" y="467639"/>
                  <a:pt x="422031" y="472684"/>
                </a:cubicBezTo>
                <a:cubicBezTo>
                  <a:pt x="445333" y="476921"/>
                  <a:pt x="468923" y="479383"/>
                  <a:pt x="492369" y="482732"/>
                </a:cubicBezTo>
                <a:cubicBezTo>
                  <a:pt x="502418" y="486081"/>
                  <a:pt x="511923" y="492780"/>
                  <a:pt x="522515" y="492780"/>
                </a:cubicBezTo>
                <a:cubicBezTo>
                  <a:pt x="656657" y="492780"/>
                  <a:pt x="666454" y="488887"/>
                  <a:pt x="763675" y="472684"/>
                </a:cubicBezTo>
                <a:cubicBezTo>
                  <a:pt x="783772" y="465985"/>
                  <a:pt x="806339" y="464338"/>
                  <a:pt x="823965" y="452587"/>
                </a:cubicBezTo>
                <a:lnTo>
                  <a:pt x="884255" y="412394"/>
                </a:lnTo>
                <a:lnTo>
                  <a:pt x="924449" y="352103"/>
                </a:lnTo>
                <a:cubicBezTo>
                  <a:pt x="931148" y="342055"/>
                  <a:pt x="940726" y="333415"/>
                  <a:pt x="944545" y="321958"/>
                </a:cubicBezTo>
                <a:lnTo>
                  <a:pt x="964642" y="261668"/>
                </a:lnTo>
                <a:cubicBezTo>
                  <a:pt x="961293" y="221475"/>
                  <a:pt x="967348" y="179351"/>
                  <a:pt x="954594" y="141088"/>
                </a:cubicBezTo>
                <a:cubicBezTo>
                  <a:pt x="949298" y="125200"/>
                  <a:pt x="928866" y="119381"/>
                  <a:pt x="914400" y="110943"/>
                </a:cubicBezTo>
                <a:cubicBezTo>
                  <a:pt x="825858" y="59294"/>
                  <a:pt x="844579" y="71924"/>
                  <a:pt x="743578" y="60701"/>
                </a:cubicBezTo>
                <a:cubicBezTo>
                  <a:pt x="642240" y="26923"/>
                  <a:pt x="799450" y="78468"/>
                  <a:pt x="673240" y="40605"/>
                </a:cubicBezTo>
                <a:cubicBezTo>
                  <a:pt x="652950" y="34518"/>
                  <a:pt x="633846" y="23990"/>
                  <a:pt x="612950" y="20508"/>
                </a:cubicBezTo>
                <a:cubicBezTo>
                  <a:pt x="592853" y="17159"/>
                  <a:pt x="572638" y="14456"/>
                  <a:pt x="552660" y="10460"/>
                </a:cubicBezTo>
                <a:cubicBezTo>
                  <a:pt x="539118" y="7752"/>
                  <a:pt x="526246" y="1330"/>
                  <a:pt x="512466" y="411"/>
                </a:cubicBezTo>
                <a:cubicBezTo>
                  <a:pt x="475704" y="-2040"/>
                  <a:pt x="442128" y="7111"/>
                  <a:pt x="411983" y="10460"/>
                </a:cubicBezTo>
                <a:close/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4745669" y="4198666"/>
            <a:ext cx="45719" cy="5552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898069" y="4351066"/>
            <a:ext cx="45719" cy="5552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4633212" y="435106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/>
          <p:cNvSpPr/>
          <p:nvPr/>
        </p:nvSpPr>
        <p:spPr>
          <a:xfrm>
            <a:off x="5659168" y="4406592"/>
            <a:ext cx="45719" cy="4571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/>
          <p:cNvSpPr/>
          <p:nvPr/>
        </p:nvSpPr>
        <p:spPr>
          <a:xfrm>
            <a:off x="5613449" y="4581543"/>
            <a:ext cx="45719" cy="4571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Isosceles Triangle 44"/>
          <p:cNvSpPr/>
          <p:nvPr/>
        </p:nvSpPr>
        <p:spPr>
          <a:xfrm>
            <a:off x="5885025" y="4581543"/>
            <a:ext cx="45719" cy="4571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Isosceles Triangle 45"/>
          <p:cNvSpPr/>
          <p:nvPr/>
        </p:nvSpPr>
        <p:spPr>
          <a:xfrm>
            <a:off x="5990327" y="4429451"/>
            <a:ext cx="45719" cy="4571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Isosceles Triangle 48"/>
          <p:cNvSpPr/>
          <p:nvPr/>
        </p:nvSpPr>
        <p:spPr>
          <a:xfrm>
            <a:off x="5590862" y="4908894"/>
            <a:ext cx="45719" cy="4571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Isosceles Triangle 52"/>
          <p:cNvSpPr/>
          <p:nvPr/>
        </p:nvSpPr>
        <p:spPr>
          <a:xfrm>
            <a:off x="6031869" y="4798393"/>
            <a:ext cx="45719" cy="4571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>
            <a:off x="4496022" y="4922581"/>
            <a:ext cx="4571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/>
          <p:cNvSpPr/>
          <p:nvPr/>
        </p:nvSpPr>
        <p:spPr>
          <a:xfrm>
            <a:off x="4678931" y="4983113"/>
            <a:ext cx="4571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4296171" y="5030359"/>
            <a:ext cx="4571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>
            <a:off x="4616681" y="5173255"/>
            <a:ext cx="4571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>
            <a:off x="4910270" y="5108961"/>
            <a:ext cx="4571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>
            <a:off x="7286490" y="4536962"/>
            <a:ext cx="622998" cy="261431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ounded Rectangle 66"/>
          <p:cNvSpPr/>
          <p:nvPr/>
        </p:nvSpPr>
        <p:spPr>
          <a:xfrm>
            <a:off x="838200" y="3766382"/>
            <a:ext cx="2619638" cy="17895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67"/>
          <p:cNvSpPr/>
          <p:nvPr/>
        </p:nvSpPr>
        <p:spPr>
          <a:xfrm>
            <a:off x="1320522" y="4047941"/>
            <a:ext cx="824593" cy="533602"/>
          </a:xfrm>
          <a:custGeom>
            <a:avLst/>
            <a:gdLst>
              <a:gd name="connsiteX0" fmla="*/ 261257 w 824593"/>
              <a:gd name="connsiteY0" fmla="*/ 50242 h 533602"/>
              <a:gd name="connsiteX1" fmla="*/ 211015 w 824593"/>
              <a:gd name="connsiteY1" fmla="*/ 40194 h 533602"/>
              <a:gd name="connsiteX2" fmla="*/ 110532 w 824593"/>
              <a:gd name="connsiteY2" fmla="*/ 60290 h 533602"/>
              <a:gd name="connsiteX3" fmla="*/ 80387 w 824593"/>
              <a:gd name="connsiteY3" fmla="*/ 90435 h 533602"/>
              <a:gd name="connsiteX4" fmla="*/ 40193 w 824593"/>
              <a:gd name="connsiteY4" fmla="*/ 150725 h 533602"/>
              <a:gd name="connsiteX5" fmla="*/ 30145 w 824593"/>
              <a:gd name="connsiteY5" fmla="*/ 190919 h 533602"/>
              <a:gd name="connsiteX6" fmla="*/ 10048 w 824593"/>
              <a:gd name="connsiteY6" fmla="*/ 221064 h 533602"/>
              <a:gd name="connsiteX7" fmla="*/ 0 w 824593"/>
              <a:gd name="connsiteY7" fmla="*/ 251209 h 533602"/>
              <a:gd name="connsiteX8" fmla="*/ 10048 w 824593"/>
              <a:gd name="connsiteY8" fmla="*/ 361741 h 533602"/>
              <a:gd name="connsiteX9" fmla="*/ 30145 w 824593"/>
              <a:gd name="connsiteY9" fmla="*/ 391886 h 533602"/>
              <a:gd name="connsiteX10" fmla="*/ 50241 w 824593"/>
              <a:gd name="connsiteY10" fmla="*/ 472273 h 533602"/>
              <a:gd name="connsiteX11" fmla="*/ 100483 w 824593"/>
              <a:gd name="connsiteY11" fmla="*/ 532563 h 533602"/>
              <a:gd name="connsiteX12" fmla="*/ 271305 w 824593"/>
              <a:gd name="connsiteY12" fmla="*/ 502418 h 533602"/>
              <a:gd name="connsiteX13" fmla="*/ 311499 w 824593"/>
              <a:gd name="connsiteY13" fmla="*/ 442128 h 533602"/>
              <a:gd name="connsiteX14" fmla="*/ 371789 w 824593"/>
              <a:gd name="connsiteY14" fmla="*/ 401934 h 533602"/>
              <a:gd name="connsiteX15" fmla="*/ 482321 w 824593"/>
              <a:gd name="connsiteY15" fmla="*/ 411983 h 533602"/>
              <a:gd name="connsiteX16" fmla="*/ 512466 w 824593"/>
              <a:gd name="connsiteY16" fmla="*/ 422031 h 533602"/>
              <a:gd name="connsiteX17" fmla="*/ 622998 w 824593"/>
              <a:gd name="connsiteY17" fmla="*/ 411983 h 533602"/>
              <a:gd name="connsiteX18" fmla="*/ 703384 w 824593"/>
              <a:gd name="connsiteY18" fmla="*/ 391886 h 533602"/>
              <a:gd name="connsiteX19" fmla="*/ 743578 w 824593"/>
              <a:gd name="connsiteY19" fmla="*/ 361741 h 533602"/>
              <a:gd name="connsiteX20" fmla="*/ 803868 w 824593"/>
              <a:gd name="connsiteY20" fmla="*/ 301451 h 533602"/>
              <a:gd name="connsiteX21" fmla="*/ 823965 w 824593"/>
              <a:gd name="connsiteY21" fmla="*/ 241161 h 533602"/>
              <a:gd name="connsiteX22" fmla="*/ 793819 w 824593"/>
              <a:gd name="connsiteY22" fmla="*/ 160774 h 533602"/>
              <a:gd name="connsiteX23" fmla="*/ 733529 w 824593"/>
              <a:gd name="connsiteY23" fmla="*/ 140677 h 533602"/>
              <a:gd name="connsiteX24" fmla="*/ 562707 w 824593"/>
              <a:gd name="connsiteY24" fmla="*/ 120580 h 533602"/>
              <a:gd name="connsiteX25" fmla="*/ 542611 w 824593"/>
              <a:gd name="connsiteY25" fmla="*/ 80387 h 533602"/>
              <a:gd name="connsiteX26" fmla="*/ 512466 w 824593"/>
              <a:gd name="connsiteY26" fmla="*/ 20097 h 533602"/>
              <a:gd name="connsiteX27" fmla="*/ 452176 w 824593"/>
              <a:gd name="connsiteY27" fmla="*/ 0 h 533602"/>
              <a:gd name="connsiteX28" fmla="*/ 301450 w 824593"/>
              <a:gd name="connsiteY28" fmla="*/ 10048 h 533602"/>
              <a:gd name="connsiteX29" fmla="*/ 261257 w 824593"/>
              <a:gd name="connsiteY29" fmla="*/ 50242 h 53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824593" h="533602">
                <a:moveTo>
                  <a:pt x="261257" y="50242"/>
                </a:moveTo>
                <a:cubicBezTo>
                  <a:pt x="246184" y="55266"/>
                  <a:pt x="228094" y="40194"/>
                  <a:pt x="211015" y="40194"/>
                </a:cubicBezTo>
                <a:cubicBezTo>
                  <a:pt x="164830" y="40194"/>
                  <a:pt x="147655" y="47916"/>
                  <a:pt x="110532" y="60290"/>
                </a:cubicBezTo>
                <a:cubicBezTo>
                  <a:pt x="100484" y="70338"/>
                  <a:pt x="89111" y="79218"/>
                  <a:pt x="80387" y="90435"/>
                </a:cubicBezTo>
                <a:cubicBezTo>
                  <a:pt x="65558" y="109500"/>
                  <a:pt x="40193" y="150725"/>
                  <a:pt x="40193" y="150725"/>
                </a:cubicBezTo>
                <a:cubicBezTo>
                  <a:pt x="36844" y="164123"/>
                  <a:pt x="35585" y="178225"/>
                  <a:pt x="30145" y="190919"/>
                </a:cubicBezTo>
                <a:cubicBezTo>
                  <a:pt x="25388" y="202019"/>
                  <a:pt x="15449" y="210262"/>
                  <a:pt x="10048" y="221064"/>
                </a:cubicBezTo>
                <a:cubicBezTo>
                  <a:pt x="5311" y="230538"/>
                  <a:pt x="3349" y="241161"/>
                  <a:pt x="0" y="251209"/>
                </a:cubicBezTo>
                <a:cubicBezTo>
                  <a:pt x="3349" y="288053"/>
                  <a:pt x="2296" y="325566"/>
                  <a:pt x="10048" y="361741"/>
                </a:cubicBezTo>
                <a:cubicBezTo>
                  <a:pt x="12578" y="373550"/>
                  <a:pt x="26018" y="380536"/>
                  <a:pt x="30145" y="391886"/>
                </a:cubicBezTo>
                <a:cubicBezTo>
                  <a:pt x="39584" y="417843"/>
                  <a:pt x="30710" y="452743"/>
                  <a:pt x="50241" y="472273"/>
                </a:cubicBezTo>
                <a:cubicBezTo>
                  <a:pt x="88926" y="510957"/>
                  <a:pt x="72504" y="490594"/>
                  <a:pt x="100483" y="532563"/>
                </a:cubicBezTo>
                <a:cubicBezTo>
                  <a:pt x="133369" y="530214"/>
                  <a:pt x="232827" y="546392"/>
                  <a:pt x="271305" y="502418"/>
                </a:cubicBezTo>
                <a:cubicBezTo>
                  <a:pt x="287210" y="484241"/>
                  <a:pt x="291402" y="455526"/>
                  <a:pt x="311499" y="442128"/>
                </a:cubicBezTo>
                <a:lnTo>
                  <a:pt x="371789" y="401934"/>
                </a:lnTo>
                <a:cubicBezTo>
                  <a:pt x="408633" y="405284"/>
                  <a:pt x="445697" y="406751"/>
                  <a:pt x="482321" y="411983"/>
                </a:cubicBezTo>
                <a:cubicBezTo>
                  <a:pt x="492806" y="413481"/>
                  <a:pt x="501874" y="422031"/>
                  <a:pt x="512466" y="422031"/>
                </a:cubicBezTo>
                <a:cubicBezTo>
                  <a:pt x="549462" y="422031"/>
                  <a:pt x="586154" y="415332"/>
                  <a:pt x="622998" y="411983"/>
                </a:cubicBezTo>
                <a:cubicBezTo>
                  <a:pt x="635716" y="409439"/>
                  <a:pt x="686749" y="401392"/>
                  <a:pt x="703384" y="391886"/>
                </a:cubicBezTo>
                <a:cubicBezTo>
                  <a:pt x="717925" y="383577"/>
                  <a:pt x="731130" y="372944"/>
                  <a:pt x="743578" y="361741"/>
                </a:cubicBezTo>
                <a:cubicBezTo>
                  <a:pt x="764703" y="342728"/>
                  <a:pt x="803868" y="301451"/>
                  <a:pt x="803868" y="301451"/>
                </a:cubicBezTo>
                <a:cubicBezTo>
                  <a:pt x="810567" y="281354"/>
                  <a:pt x="828120" y="261933"/>
                  <a:pt x="823965" y="241161"/>
                </a:cubicBezTo>
                <a:cubicBezTo>
                  <a:pt x="819912" y="220896"/>
                  <a:pt x="817475" y="175559"/>
                  <a:pt x="793819" y="160774"/>
                </a:cubicBezTo>
                <a:cubicBezTo>
                  <a:pt x="775855" y="149547"/>
                  <a:pt x="754080" y="145815"/>
                  <a:pt x="733529" y="140677"/>
                </a:cubicBezTo>
                <a:cubicBezTo>
                  <a:pt x="650968" y="120037"/>
                  <a:pt x="707105" y="131688"/>
                  <a:pt x="562707" y="120580"/>
                </a:cubicBezTo>
                <a:cubicBezTo>
                  <a:pt x="556008" y="107182"/>
                  <a:pt x="548512" y="94155"/>
                  <a:pt x="542611" y="80387"/>
                </a:cubicBezTo>
                <a:cubicBezTo>
                  <a:pt x="535000" y="62628"/>
                  <a:pt x="531303" y="31870"/>
                  <a:pt x="512466" y="20097"/>
                </a:cubicBezTo>
                <a:cubicBezTo>
                  <a:pt x="494502" y="8869"/>
                  <a:pt x="452176" y="0"/>
                  <a:pt x="452176" y="0"/>
                </a:cubicBezTo>
                <a:cubicBezTo>
                  <a:pt x="401934" y="3349"/>
                  <a:pt x="351496" y="4487"/>
                  <a:pt x="301450" y="10048"/>
                </a:cubicBezTo>
                <a:cubicBezTo>
                  <a:pt x="290923" y="11218"/>
                  <a:pt x="276330" y="45218"/>
                  <a:pt x="261257" y="50242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reeform 68"/>
          <p:cNvSpPr/>
          <p:nvPr/>
        </p:nvSpPr>
        <p:spPr>
          <a:xfrm>
            <a:off x="2249993" y="4254192"/>
            <a:ext cx="1065125" cy="813916"/>
          </a:xfrm>
          <a:custGeom>
            <a:avLst/>
            <a:gdLst>
              <a:gd name="connsiteX0" fmla="*/ 572756 w 1065125"/>
              <a:gd name="connsiteY0" fmla="*/ 10048 h 813916"/>
              <a:gd name="connsiteX1" fmla="*/ 301450 w 1065125"/>
              <a:gd name="connsiteY1" fmla="*/ 20097 h 813916"/>
              <a:gd name="connsiteX2" fmla="*/ 241160 w 1065125"/>
              <a:gd name="connsiteY2" fmla="*/ 40193 h 813916"/>
              <a:gd name="connsiteX3" fmla="*/ 170822 w 1065125"/>
              <a:gd name="connsiteY3" fmla="*/ 60290 h 813916"/>
              <a:gd name="connsiteX4" fmla="*/ 100483 w 1065125"/>
              <a:gd name="connsiteY4" fmla="*/ 120580 h 813916"/>
              <a:gd name="connsiteX5" fmla="*/ 70338 w 1065125"/>
              <a:gd name="connsiteY5" fmla="*/ 180870 h 813916"/>
              <a:gd name="connsiteX6" fmla="*/ 50241 w 1065125"/>
              <a:gd name="connsiteY6" fmla="*/ 211015 h 813916"/>
              <a:gd name="connsiteX7" fmla="*/ 40193 w 1065125"/>
              <a:gd name="connsiteY7" fmla="*/ 251209 h 813916"/>
              <a:gd name="connsiteX8" fmla="*/ 30145 w 1065125"/>
              <a:gd name="connsiteY8" fmla="*/ 281354 h 813916"/>
              <a:gd name="connsiteX9" fmla="*/ 0 w 1065125"/>
              <a:gd name="connsiteY9" fmla="*/ 492369 h 813916"/>
              <a:gd name="connsiteX10" fmla="*/ 10048 w 1065125"/>
              <a:gd name="connsiteY10" fmla="*/ 673239 h 813916"/>
              <a:gd name="connsiteX11" fmla="*/ 60290 w 1065125"/>
              <a:gd name="connsiteY11" fmla="*/ 743578 h 813916"/>
              <a:gd name="connsiteX12" fmla="*/ 150725 w 1065125"/>
              <a:gd name="connsiteY12" fmla="*/ 783771 h 813916"/>
              <a:gd name="connsiteX13" fmla="*/ 180870 w 1065125"/>
              <a:gd name="connsiteY13" fmla="*/ 793820 h 813916"/>
              <a:gd name="connsiteX14" fmla="*/ 251209 w 1065125"/>
              <a:gd name="connsiteY14" fmla="*/ 813916 h 813916"/>
              <a:gd name="connsiteX15" fmla="*/ 472272 w 1065125"/>
              <a:gd name="connsiteY15" fmla="*/ 803868 h 813916"/>
              <a:gd name="connsiteX16" fmla="*/ 582804 w 1065125"/>
              <a:gd name="connsiteY16" fmla="*/ 773723 h 813916"/>
              <a:gd name="connsiteX17" fmla="*/ 633046 w 1065125"/>
              <a:gd name="connsiteY17" fmla="*/ 763675 h 813916"/>
              <a:gd name="connsiteX18" fmla="*/ 663191 w 1065125"/>
              <a:gd name="connsiteY18" fmla="*/ 743578 h 813916"/>
              <a:gd name="connsiteX19" fmla="*/ 733529 w 1065125"/>
              <a:gd name="connsiteY19" fmla="*/ 703384 h 813916"/>
              <a:gd name="connsiteX20" fmla="*/ 793820 w 1065125"/>
              <a:gd name="connsiteY20" fmla="*/ 643094 h 813916"/>
              <a:gd name="connsiteX21" fmla="*/ 834013 w 1065125"/>
              <a:gd name="connsiteY21" fmla="*/ 602901 h 813916"/>
              <a:gd name="connsiteX22" fmla="*/ 854110 w 1065125"/>
              <a:gd name="connsiteY22" fmla="*/ 572756 h 813916"/>
              <a:gd name="connsiteX23" fmla="*/ 884255 w 1065125"/>
              <a:gd name="connsiteY23" fmla="*/ 552659 h 813916"/>
              <a:gd name="connsiteX24" fmla="*/ 934496 w 1065125"/>
              <a:gd name="connsiteY24" fmla="*/ 482321 h 813916"/>
              <a:gd name="connsiteX25" fmla="*/ 984738 w 1065125"/>
              <a:gd name="connsiteY25" fmla="*/ 411982 h 813916"/>
              <a:gd name="connsiteX26" fmla="*/ 1024932 w 1065125"/>
              <a:gd name="connsiteY26" fmla="*/ 341644 h 813916"/>
              <a:gd name="connsiteX27" fmla="*/ 1055077 w 1065125"/>
              <a:gd name="connsiteY27" fmla="*/ 241160 h 813916"/>
              <a:gd name="connsiteX28" fmla="*/ 1065125 w 1065125"/>
              <a:gd name="connsiteY28" fmla="*/ 211015 h 813916"/>
              <a:gd name="connsiteX29" fmla="*/ 1055077 w 1065125"/>
              <a:gd name="connsiteY29" fmla="*/ 140677 h 813916"/>
              <a:gd name="connsiteX30" fmla="*/ 974690 w 1065125"/>
              <a:gd name="connsiteY30" fmla="*/ 50242 h 813916"/>
              <a:gd name="connsiteX31" fmla="*/ 944545 w 1065125"/>
              <a:gd name="connsiteY31" fmla="*/ 30145 h 813916"/>
              <a:gd name="connsiteX32" fmla="*/ 864158 w 1065125"/>
              <a:gd name="connsiteY32" fmla="*/ 10048 h 813916"/>
              <a:gd name="connsiteX33" fmla="*/ 834013 w 1065125"/>
              <a:gd name="connsiteY33" fmla="*/ 0 h 813916"/>
              <a:gd name="connsiteX34" fmla="*/ 572756 w 1065125"/>
              <a:gd name="connsiteY34" fmla="*/ 10048 h 8139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65125" h="813916">
                <a:moveTo>
                  <a:pt x="572756" y="10048"/>
                </a:moveTo>
                <a:cubicBezTo>
                  <a:pt x="483996" y="13397"/>
                  <a:pt x="391576" y="11904"/>
                  <a:pt x="301450" y="20097"/>
                </a:cubicBezTo>
                <a:cubicBezTo>
                  <a:pt x="280353" y="22015"/>
                  <a:pt x="261711" y="35055"/>
                  <a:pt x="241160" y="40193"/>
                </a:cubicBezTo>
                <a:cubicBezTo>
                  <a:pt x="190691" y="52811"/>
                  <a:pt x="214068" y="45875"/>
                  <a:pt x="170822" y="60290"/>
                </a:cubicBezTo>
                <a:cubicBezTo>
                  <a:pt x="141252" y="82467"/>
                  <a:pt x="123809" y="92589"/>
                  <a:pt x="100483" y="120580"/>
                </a:cubicBezTo>
                <a:cubicBezTo>
                  <a:pt x="64489" y="163774"/>
                  <a:pt x="92997" y="135554"/>
                  <a:pt x="70338" y="180870"/>
                </a:cubicBezTo>
                <a:cubicBezTo>
                  <a:pt x="64937" y="191672"/>
                  <a:pt x="56940" y="200967"/>
                  <a:pt x="50241" y="211015"/>
                </a:cubicBezTo>
                <a:cubicBezTo>
                  <a:pt x="46892" y="224413"/>
                  <a:pt x="43987" y="237930"/>
                  <a:pt x="40193" y="251209"/>
                </a:cubicBezTo>
                <a:cubicBezTo>
                  <a:pt x="37283" y="261393"/>
                  <a:pt x="31886" y="270906"/>
                  <a:pt x="30145" y="281354"/>
                </a:cubicBezTo>
                <a:cubicBezTo>
                  <a:pt x="18464" y="351440"/>
                  <a:pt x="0" y="492369"/>
                  <a:pt x="0" y="492369"/>
                </a:cubicBezTo>
                <a:cubicBezTo>
                  <a:pt x="3349" y="552659"/>
                  <a:pt x="1889" y="613410"/>
                  <a:pt x="10048" y="673239"/>
                </a:cubicBezTo>
                <a:cubicBezTo>
                  <a:pt x="13695" y="699982"/>
                  <a:pt x="41188" y="727659"/>
                  <a:pt x="60290" y="743578"/>
                </a:cubicBezTo>
                <a:cubicBezTo>
                  <a:pt x="92139" y="770119"/>
                  <a:pt x="106907" y="769165"/>
                  <a:pt x="150725" y="783771"/>
                </a:cubicBezTo>
                <a:cubicBezTo>
                  <a:pt x="160773" y="787120"/>
                  <a:pt x="170594" y="791251"/>
                  <a:pt x="180870" y="793820"/>
                </a:cubicBezTo>
                <a:cubicBezTo>
                  <a:pt x="231339" y="806437"/>
                  <a:pt x="207962" y="799501"/>
                  <a:pt x="251209" y="813916"/>
                </a:cubicBezTo>
                <a:cubicBezTo>
                  <a:pt x="324897" y="810567"/>
                  <a:pt x="398710" y="809317"/>
                  <a:pt x="472272" y="803868"/>
                </a:cubicBezTo>
                <a:cubicBezTo>
                  <a:pt x="537580" y="799031"/>
                  <a:pt x="513390" y="787605"/>
                  <a:pt x="582804" y="773723"/>
                </a:cubicBezTo>
                <a:lnTo>
                  <a:pt x="633046" y="763675"/>
                </a:lnTo>
                <a:cubicBezTo>
                  <a:pt x="643094" y="756976"/>
                  <a:pt x="652706" y="749570"/>
                  <a:pt x="663191" y="743578"/>
                </a:cubicBezTo>
                <a:cubicBezTo>
                  <a:pt x="688667" y="729020"/>
                  <a:pt x="711495" y="722970"/>
                  <a:pt x="733529" y="703384"/>
                </a:cubicBezTo>
                <a:cubicBezTo>
                  <a:pt x="754771" y="684502"/>
                  <a:pt x="773723" y="663191"/>
                  <a:pt x="793820" y="643094"/>
                </a:cubicBezTo>
                <a:cubicBezTo>
                  <a:pt x="807218" y="629696"/>
                  <a:pt x="823503" y="618666"/>
                  <a:pt x="834013" y="602901"/>
                </a:cubicBezTo>
                <a:cubicBezTo>
                  <a:pt x="840712" y="592853"/>
                  <a:pt x="845571" y="581295"/>
                  <a:pt x="854110" y="572756"/>
                </a:cubicBezTo>
                <a:cubicBezTo>
                  <a:pt x="862649" y="564217"/>
                  <a:pt x="875716" y="561198"/>
                  <a:pt x="884255" y="552659"/>
                </a:cubicBezTo>
                <a:cubicBezTo>
                  <a:pt x="900679" y="536235"/>
                  <a:pt x="920230" y="502294"/>
                  <a:pt x="934496" y="482321"/>
                </a:cubicBezTo>
                <a:cubicBezTo>
                  <a:pt x="949898" y="460757"/>
                  <a:pt x="971207" y="435660"/>
                  <a:pt x="984738" y="411982"/>
                </a:cubicBezTo>
                <a:cubicBezTo>
                  <a:pt x="1035734" y="322741"/>
                  <a:pt x="975969" y="415088"/>
                  <a:pt x="1024932" y="341644"/>
                </a:cubicBezTo>
                <a:cubicBezTo>
                  <a:pt x="1040118" y="280895"/>
                  <a:pt x="1030612" y="314556"/>
                  <a:pt x="1055077" y="241160"/>
                </a:cubicBezTo>
                <a:lnTo>
                  <a:pt x="1065125" y="211015"/>
                </a:lnTo>
                <a:cubicBezTo>
                  <a:pt x="1061776" y="187569"/>
                  <a:pt x="1063579" y="162782"/>
                  <a:pt x="1055077" y="140677"/>
                </a:cubicBezTo>
                <a:cubicBezTo>
                  <a:pt x="1036085" y="91298"/>
                  <a:pt x="1013064" y="77652"/>
                  <a:pt x="974690" y="50242"/>
                </a:cubicBezTo>
                <a:cubicBezTo>
                  <a:pt x="964863" y="43223"/>
                  <a:pt x="955895" y="34272"/>
                  <a:pt x="944545" y="30145"/>
                </a:cubicBezTo>
                <a:cubicBezTo>
                  <a:pt x="918588" y="20706"/>
                  <a:pt x="890361" y="18782"/>
                  <a:pt x="864158" y="10048"/>
                </a:cubicBezTo>
                <a:cubicBezTo>
                  <a:pt x="854110" y="6699"/>
                  <a:pt x="844599" y="353"/>
                  <a:pt x="834013" y="0"/>
                </a:cubicBezTo>
                <a:lnTo>
                  <a:pt x="572756" y="10048"/>
                </a:ln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 69"/>
          <p:cNvSpPr/>
          <p:nvPr/>
        </p:nvSpPr>
        <p:spPr>
          <a:xfrm>
            <a:off x="1049216" y="4821253"/>
            <a:ext cx="964642" cy="492780"/>
          </a:xfrm>
          <a:custGeom>
            <a:avLst/>
            <a:gdLst>
              <a:gd name="connsiteX0" fmla="*/ 411983 w 964642"/>
              <a:gd name="connsiteY0" fmla="*/ 10460 h 492780"/>
              <a:gd name="connsiteX1" fmla="*/ 331596 w 964642"/>
              <a:gd name="connsiteY1" fmla="*/ 20508 h 492780"/>
              <a:gd name="connsiteX2" fmla="*/ 281354 w 964642"/>
              <a:gd name="connsiteY2" fmla="*/ 30556 h 492780"/>
              <a:gd name="connsiteX3" fmla="*/ 200967 w 964642"/>
              <a:gd name="connsiteY3" fmla="*/ 40605 h 492780"/>
              <a:gd name="connsiteX4" fmla="*/ 170822 w 964642"/>
              <a:gd name="connsiteY4" fmla="*/ 50653 h 492780"/>
              <a:gd name="connsiteX5" fmla="*/ 100484 w 964642"/>
              <a:gd name="connsiteY5" fmla="*/ 80798 h 492780"/>
              <a:gd name="connsiteX6" fmla="*/ 40194 w 964642"/>
              <a:gd name="connsiteY6" fmla="*/ 131040 h 492780"/>
              <a:gd name="connsiteX7" fmla="*/ 10049 w 964642"/>
              <a:gd name="connsiteY7" fmla="*/ 161185 h 492780"/>
              <a:gd name="connsiteX8" fmla="*/ 0 w 964642"/>
              <a:gd name="connsiteY8" fmla="*/ 191330 h 492780"/>
              <a:gd name="connsiteX9" fmla="*/ 30145 w 964642"/>
              <a:gd name="connsiteY9" fmla="*/ 261668 h 492780"/>
              <a:gd name="connsiteX10" fmla="*/ 60290 w 964642"/>
              <a:gd name="connsiteY10" fmla="*/ 281765 h 492780"/>
              <a:gd name="connsiteX11" fmla="*/ 130629 w 964642"/>
              <a:gd name="connsiteY11" fmla="*/ 321958 h 492780"/>
              <a:gd name="connsiteX12" fmla="*/ 211016 w 964642"/>
              <a:gd name="connsiteY12" fmla="*/ 382249 h 492780"/>
              <a:gd name="connsiteX13" fmla="*/ 251209 w 964642"/>
              <a:gd name="connsiteY13" fmla="*/ 412394 h 492780"/>
              <a:gd name="connsiteX14" fmla="*/ 351693 w 964642"/>
              <a:gd name="connsiteY14" fmla="*/ 452587 h 492780"/>
              <a:gd name="connsiteX15" fmla="*/ 422031 w 964642"/>
              <a:gd name="connsiteY15" fmla="*/ 472684 h 492780"/>
              <a:gd name="connsiteX16" fmla="*/ 492369 w 964642"/>
              <a:gd name="connsiteY16" fmla="*/ 482732 h 492780"/>
              <a:gd name="connsiteX17" fmla="*/ 522515 w 964642"/>
              <a:gd name="connsiteY17" fmla="*/ 492780 h 492780"/>
              <a:gd name="connsiteX18" fmla="*/ 763675 w 964642"/>
              <a:gd name="connsiteY18" fmla="*/ 472684 h 492780"/>
              <a:gd name="connsiteX19" fmla="*/ 823965 w 964642"/>
              <a:gd name="connsiteY19" fmla="*/ 452587 h 492780"/>
              <a:gd name="connsiteX20" fmla="*/ 884255 w 964642"/>
              <a:gd name="connsiteY20" fmla="*/ 412394 h 492780"/>
              <a:gd name="connsiteX21" fmla="*/ 924449 w 964642"/>
              <a:gd name="connsiteY21" fmla="*/ 352103 h 492780"/>
              <a:gd name="connsiteX22" fmla="*/ 944545 w 964642"/>
              <a:gd name="connsiteY22" fmla="*/ 321958 h 492780"/>
              <a:gd name="connsiteX23" fmla="*/ 964642 w 964642"/>
              <a:gd name="connsiteY23" fmla="*/ 261668 h 492780"/>
              <a:gd name="connsiteX24" fmla="*/ 954594 w 964642"/>
              <a:gd name="connsiteY24" fmla="*/ 141088 h 492780"/>
              <a:gd name="connsiteX25" fmla="*/ 914400 w 964642"/>
              <a:gd name="connsiteY25" fmla="*/ 110943 h 492780"/>
              <a:gd name="connsiteX26" fmla="*/ 743578 w 964642"/>
              <a:gd name="connsiteY26" fmla="*/ 60701 h 492780"/>
              <a:gd name="connsiteX27" fmla="*/ 673240 w 964642"/>
              <a:gd name="connsiteY27" fmla="*/ 40605 h 492780"/>
              <a:gd name="connsiteX28" fmla="*/ 612950 w 964642"/>
              <a:gd name="connsiteY28" fmla="*/ 20508 h 492780"/>
              <a:gd name="connsiteX29" fmla="*/ 552660 w 964642"/>
              <a:gd name="connsiteY29" fmla="*/ 10460 h 492780"/>
              <a:gd name="connsiteX30" fmla="*/ 512466 w 964642"/>
              <a:gd name="connsiteY30" fmla="*/ 411 h 492780"/>
              <a:gd name="connsiteX31" fmla="*/ 411983 w 964642"/>
              <a:gd name="connsiteY31" fmla="*/ 10460 h 492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964642" h="492780">
                <a:moveTo>
                  <a:pt x="411983" y="10460"/>
                </a:moveTo>
                <a:cubicBezTo>
                  <a:pt x="381838" y="13809"/>
                  <a:pt x="358286" y="16402"/>
                  <a:pt x="331596" y="20508"/>
                </a:cubicBezTo>
                <a:cubicBezTo>
                  <a:pt x="314716" y="23105"/>
                  <a:pt x="298234" y="27959"/>
                  <a:pt x="281354" y="30556"/>
                </a:cubicBezTo>
                <a:cubicBezTo>
                  <a:pt x="254664" y="34662"/>
                  <a:pt x="227763" y="37255"/>
                  <a:pt x="200967" y="40605"/>
                </a:cubicBezTo>
                <a:cubicBezTo>
                  <a:pt x="190919" y="43954"/>
                  <a:pt x="180557" y="46481"/>
                  <a:pt x="170822" y="50653"/>
                </a:cubicBezTo>
                <a:cubicBezTo>
                  <a:pt x="83905" y="87903"/>
                  <a:pt x="171179" y="57234"/>
                  <a:pt x="100484" y="80798"/>
                </a:cubicBezTo>
                <a:cubicBezTo>
                  <a:pt x="12415" y="168867"/>
                  <a:pt x="124132" y="61092"/>
                  <a:pt x="40194" y="131040"/>
                </a:cubicBezTo>
                <a:cubicBezTo>
                  <a:pt x="29277" y="140137"/>
                  <a:pt x="20097" y="151137"/>
                  <a:pt x="10049" y="161185"/>
                </a:cubicBezTo>
                <a:cubicBezTo>
                  <a:pt x="6699" y="171233"/>
                  <a:pt x="0" y="180738"/>
                  <a:pt x="0" y="191330"/>
                </a:cubicBezTo>
                <a:cubicBezTo>
                  <a:pt x="0" y="214389"/>
                  <a:pt x="13738" y="245260"/>
                  <a:pt x="30145" y="261668"/>
                </a:cubicBezTo>
                <a:cubicBezTo>
                  <a:pt x="38684" y="270208"/>
                  <a:pt x="50463" y="274746"/>
                  <a:pt x="60290" y="281765"/>
                </a:cubicBezTo>
                <a:cubicBezTo>
                  <a:pt x="113519" y="319785"/>
                  <a:pt x="81711" y="305653"/>
                  <a:pt x="130629" y="321958"/>
                </a:cubicBezTo>
                <a:lnTo>
                  <a:pt x="211016" y="382249"/>
                </a:lnTo>
                <a:cubicBezTo>
                  <a:pt x="224414" y="392297"/>
                  <a:pt x="236230" y="404905"/>
                  <a:pt x="251209" y="412394"/>
                </a:cubicBezTo>
                <a:cubicBezTo>
                  <a:pt x="310349" y="441963"/>
                  <a:pt x="277193" y="427754"/>
                  <a:pt x="351693" y="452587"/>
                </a:cubicBezTo>
                <a:cubicBezTo>
                  <a:pt x="377514" y="461194"/>
                  <a:pt x="394282" y="467639"/>
                  <a:pt x="422031" y="472684"/>
                </a:cubicBezTo>
                <a:cubicBezTo>
                  <a:pt x="445333" y="476921"/>
                  <a:pt x="468923" y="479383"/>
                  <a:pt x="492369" y="482732"/>
                </a:cubicBezTo>
                <a:cubicBezTo>
                  <a:pt x="502418" y="486081"/>
                  <a:pt x="511923" y="492780"/>
                  <a:pt x="522515" y="492780"/>
                </a:cubicBezTo>
                <a:cubicBezTo>
                  <a:pt x="656657" y="492780"/>
                  <a:pt x="666454" y="488887"/>
                  <a:pt x="763675" y="472684"/>
                </a:cubicBezTo>
                <a:cubicBezTo>
                  <a:pt x="783772" y="465985"/>
                  <a:pt x="806339" y="464338"/>
                  <a:pt x="823965" y="452587"/>
                </a:cubicBezTo>
                <a:lnTo>
                  <a:pt x="884255" y="412394"/>
                </a:lnTo>
                <a:lnTo>
                  <a:pt x="924449" y="352103"/>
                </a:lnTo>
                <a:cubicBezTo>
                  <a:pt x="931148" y="342055"/>
                  <a:pt x="940726" y="333415"/>
                  <a:pt x="944545" y="321958"/>
                </a:cubicBezTo>
                <a:lnTo>
                  <a:pt x="964642" y="261668"/>
                </a:lnTo>
                <a:cubicBezTo>
                  <a:pt x="961293" y="221475"/>
                  <a:pt x="967348" y="179351"/>
                  <a:pt x="954594" y="141088"/>
                </a:cubicBezTo>
                <a:cubicBezTo>
                  <a:pt x="949298" y="125200"/>
                  <a:pt x="928866" y="119381"/>
                  <a:pt x="914400" y="110943"/>
                </a:cubicBezTo>
                <a:cubicBezTo>
                  <a:pt x="825858" y="59294"/>
                  <a:pt x="844579" y="71924"/>
                  <a:pt x="743578" y="60701"/>
                </a:cubicBezTo>
                <a:cubicBezTo>
                  <a:pt x="642240" y="26923"/>
                  <a:pt x="799450" y="78468"/>
                  <a:pt x="673240" y="40605"/>
                </a:cubicBezTo>
                <a:cubicBezTo>
                  <a:pt x="652950" y="34518"/>
                  <a:pt x="633846" y="23990"/>
                  <a:pt x="612950" y="20508"/>
                </a:cubicBezTo>
                <a:cubicBezTo>
                  <a:pt x="592853" y="17159"/>
                  <a:pt x="572638" y="14456"/>
                  <a:pt x="552660" y="10460"/>
                </a:cubicBezTo>
                <a:cubicBezTo>
                  <a:pt x="539118" y="7752"/>
                  <a:pt x="526246" y="1330"/>
                  <a:pt x="512466" y="411"/>
                </a:cubicBezTo>
                <a:cubicBezTo>
                  <a:pt x="475704" y="-2040"/>
                  <a:pt x="442128" y="7111"/>
                  <a:pt x="411983" y="10460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1652117" y="4198666"/>
            <a:ext cx="45719" cy="5552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/>
          <p:cNvSpPr/>
          <p:nvPr/>
        </p:nvSpPr>
        <p:spPr>
          <a:xfrm>
            <a:off x="1804517" y="4351066"/>
            <a:ext cx="45719" cy="5552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1539660" y="4351066"/>
            <a:ext cx="45719" cy="4571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Isosceles Triangle 74"/>
          <p:cNvSpPr/>
          <p:nvPr/>
        </p:nvSpPr>
        <p:spPr>
          <a:xfrm>
            <a:off x="2565616" y="4406592"/>
            <a:ext cx="45719" cy="4571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Isosceles Triangle 75"/>
          <p:cNvSpPr/>
          <p:nvPr/>
        </p:nvSpPr>
        <p:spPr>
          <a:xfrm>
            <a:off x="2519897" y="4581543"/>
            <a:ext cx="45719" cy="4571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Isosceles Triangle 76"/>
          <p:cNvSpPr/>
          <p:nvPr/>
        </p:nvSpPr>
        <p:spPr>
          <a:xfrm>
            <a:off x="2791473" y="4581543"/>
            <a:ext cx="45719" cy="4571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Isosceles Triangle 77"/>
          <p:cNvSpPr/>
          <p:nvPr/>
        </p:nvSpPr>
        <p:spPr>
          <a:xfrm>
            <a:off x="2896775" y="4429451"/>
            <a:ext cx="45719" cy="4571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Isosceles Triangle 78"/>
          <p:cNvSpPr/>
          <p:nvPr/>
        </p:nvSpPr>
        <p:spPr>
          <a:xfrm>
            <a:off x="2497310" y="4908894"/>
            <a:ext cx="45719" cy="4571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Isosceles Triangle 79"/>
          <p:cNvSpPr/>
          <p:nvPr/>
        </p:nvSpPr>
        <p:spPr>
          <a:xfrm>
            <a:off x="2938317" y="4798393"/>
            <a:ext cx="45719" cy="45719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1402470" y="4922581"/>
            <a:ext cx="4571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1585379" y="4983113"/>
            <a:ext cx="4571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1202619" y="5030359"/>
            <a:ext cx="4571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1523129" y="5173255"/>
            <a:ext cx="4571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1816718" y="5108961"/>
            <a:ext cx="45719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stCxn id="69" idx="29"/>
            <a:endCxn id="38" idx="9"/>
          </p:cNvCxnSpPr>
          <p:nvPr/>
        </p:nvCxnSpPr>
        <p:spPr>
          <a:xfrm>
            <a:off x="3305070" y="4394869"/>
            <a:ext cx="2038475" cy="3516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70" idx="20"/>
            <a:endCxn id="39" idx="8"/>
          </p:cNvCxnSpPr>
          <p:nvPr/>
        </p:nvCxnSpPr>
        <p:spPr>
          <a:xfrm flipV="1">
            <a:off x="1933471" y="5012583"/>
            <a:ext cx="2209297" cy="221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8" idx="23"/>
            <a:endCxn id="37" idx="3"/>
          </p:cNvCxnSpPr>
          <p:nvPr/>
        </p:nvCxnSpPr>
        <p:spPr>
          <a:xfrm flipV="1">
            <a:off x="2054051" y="4138376"/>
            <a:ext cx="2440410" cy="5024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1102744" y="3526345"/>
            <a:ext cx="146287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latin typeface="Gill Sans MT" panose="020B0502020104020203" pitchFamily="34" charset="0"/>
              </a:rPr>
              <a:t>Question Vectors</a:t>
            </a:r>
            <a:endParaRPr lang="en-US" sz="1400" dirty="0">
              <a:latin typeface="Gill Sans MT" panose="020B0502020104020203" pitchFamily="34" charset="0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4142453" y="3515545"/>
            <a:ext cx="1462872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 smtClean="0">
                <a:latin typeface="Gill Sans MT" panose="020B0502020104020203" pitchFamily="34" charset="0"/>
              </a:rPr>
              <a:t>Answer Vectors</a:t>
            </a:r>
            <a:endParaRPr lang="en-US" sz="1400" dirty="0">
              <a:latin typeface="Gill Sans MT" panose="020B0502020104020203" pitchFamily="34" charset="0"/>
            </a:endParaRPr>
          </a:p>
        </p:txBody>
      </p:sp>
      <p:sp>
        <p:nvSpPr>
          <p:cNvPr id="24" name="Down Arrow 23"/>
          <p:cNvSpPr/>
          <p:nvPr/>
        </p:nvSpPr>
        <p:spPr>
          <a:xfrm>
            <a:off x="3457838" y="3121872"/>
            <a:ext cx="189714" cy="302743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3094892" y="2713094"/>
            <a:ext cx="87376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 smtClean="0">
                <a:latin typeface="Gill Sans MT" panose="020B0502020104020203" pitchFamily="34" charset="0"/>
              </a:rPr>
              <a:t>Encoder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107" name="Down Arrow 106"/>
          <p:cNvSpPr/>
          <p:nvPr/>
        </p:nvSpPr>
        <p:spPr>
          <a:xfrm>
            <a:off x="3457838" y="2347823"/>
            <a:ext cx="189714" cy="302743"/>
          </a:xfrm>
          <a:prstGeom prst="down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8708512" y="5917852"/>
            <a:ext cx="119452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600" dirty="0" smtClean="0">
                <a:latin typeface="Gill Sans MT" panose="020B0502020104020203" pitchFamily="34" charset="0"/>
              </a:rPr>
              <a:t>Q-A relations</a:t>
            </a:r>
            <a:endParaRPr lang="en-US" sz="1600" dirty="0">
              <a:latin typeface="Gill Sans MT" panose="020B0502020104020203" pitchFamily="34" charset="0"/>
            </a:endParaRPr>
          </a:p>
        </p:txBody>
      </p:sp>
      <p:sp>
        <p:nvSpPr>
          <p:cNvPr id="25" name="Flowchart: Magnetic Disk 24"/>
          <p:cNvSpPr/>
          <p:nvPr/>
        </p:nvSpPr>
        <p:spPr>
          <a:xfrm>
            <a:off x="2145115" y="1588961"/>
            <a:ext cx="1170003" cy="600336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questions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9" name="Flowchart: Magnetic Disk 108"/>
          <p:cNvSpPr/>
          <p:nvPr/>
        </p:nvSpPr>
        <p:spPr>
          <a:xfrm>
            <a:off x="3785986" y="1588961"/>
            <a:ext cx="1170003" cy="600336"/>
          </a:xfrm>
          <a:prstGeom prst="flowChartMagneticDisk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answers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011667" y="3766382"/>
            <a:ext cx="20096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/>
              <a:t>0.3</a:t>
            </a:r>
            <a:endParaRPr lang="en-US" sz="1200" dirty="0"/>
          </a:p>
        </p:txBody>
      </p:sp>
      <p:sp>
        <p:nvSpPr>
          <p:cNvPr id="110" name="TextBox 109"/>
          <p:cNvSpPr txBox="1"/>
          <p:nvPr/>
        </p:nvSpPr>
        <p:spPr>
          <a:xfrm>
            <a:off x="9112150" y="4047625"/>
            <a:ext cx="20096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/>
              <a:t>0.2</a:t>
            </a:r>
            <a:endParaRPr lang="en-US" sz="1200" dirty="0"/>
          </a:p>
        </p:txBody>
      </p:sp>
      <p:sp>
        <p:nvSpPr>
          <p:cNvPr id="111" name="TextBox 110"/>
          <p:cNvSpPr txBox="1"/>
          <p:nvPr/>
        </p:nvSpPr>
        <p:spPr>
          <a:xfrm>
            <a:off x="9083007" y="5154680"/>
            <a:ext cx="20096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200" dirty="0" smtClean="0"/>
              <a:t>0.7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04838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MT" panose="020B0502020104020203" pitchFamily="34" charset="0"/>
              </a:rPr>
              <a:t>Answer Sampling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1292006" y="2784654"/>
            <a:ext cx="381000" cy="2370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2035885" y="2784654"/>
            <a:ext cx="381000" cy="2370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743060" y="2784654"/>
            <a:ext cx="381000" cy="2370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6442659" y="1961587"/>
            <a:ext cx="381000" cy="2370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248435" y="1961587"/>
            <a:ext cx="381000" cy="2370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8000990" y="1961587"/>
            <a:ext cx="381000" cy="2370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/>
          <p:cNvCxnSpPr>
            <a:stCxn id="7" idx="3"/>
            <a:endCxn id="8" idx="1"/>
          </p:cNvCxnSpPr>
          <p:nvPr/>
        </p:nvCxnSpPr>
        <p:spPr>
          <a:xfrm>
            <a:off x="7629435" y="2080120"/>
            <a:ext cx="37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>
            <a:off x="6823659" y="2080120"/>
            <a:ext cx="424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" idx="3"/>
            <a:endCxn id="4" idx="1"/>
          </p:cNvCxnSpPr>
          <p:nvPr/>
        </p:nvCxnSpPr>
        <p:spPr>
          <a:xfrm>
            <a:off x="1673006" y="2903187"/>
            <a:ext cx="3628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3"/>
            <a:endCxn id="5" idx="1"/>
          </p:cNvCxnSpPr>
          <p:nvPr/>
        </p:nvCxnSpPr>
        <p:spPr>
          <a:xfrm>
            <a:off x="2416885" y="2903187"/>
            <a:ext cx="3261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/>
          <p:cNvSpPr/>
          <p:nvPr/>
        </p:nvSpPr>
        <p:spPr>
          <a:xfrm>
            <a:off x="6442659" y="2768951"/>
            <a:ext cx="381000" cy="2370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7248435" y="2768951"/>
            <a:ext cx="381000" cy="2370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8000990" y="2768951"/>
            <a:ext cx="381000" cy="2370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16" name="Straight Arrow Connector 15"/>
          <p:cNvCxnSpPr>
            <a:stCxn id="14" idx="3"/>
            <a:endCxn id="15" idx="1"/>
          </p:cNvCxnSpPr>
          <p:nvPr/>
        </p:nvCxnSpPr>
        <p:spPr>
          <a:xfrm>
            <a:off x="7629435" y="2887484"/>
            <a:ext cx="37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3"/>
            <a:endCxn id="14" idx="1"/>
          </p:cNvCxnSpPr>
          <p:nvPr/>
        </p:nvCxnSpPr>
        <p:spPr>
          <a:xfrm>
            <a:off x="6823659" y="2887484"/>
            <a:ext cx="424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6442659" y="3575830"/>
            <a:ext cx="381000" cy="2370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7248435" y="3575830"/>
            <a:ext cx="381000" cy="2370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8000990" y="3575830"/>
            <a:ext cx="381000" cy="237066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baseline="-25000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/>
          <p:cNvCxnSpPr>
            <a:stCxn id="19" idx="3"/>
            <a:endCxn id="20" idx="1"/>
          </p:cNvCxnSpPr>
          <p:nvPr/>
        </p:nvCxnSpPr>
        <p:spPr>
          <a:xfrm>
            <a:off x="7629435" y="3694363"/>
            <a:ext cx="371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18" idx="3"/>
            <a:endCxn id="19" idx="1"/>
          </p:cNvCxnSpPr>
          <p:nvPr/>
        </p:nvCxnSpPr>
        <p:spPr>
          <a:xfrm>
            <a:off x="6823659" y="3694363"/>
            <a:ext cx="424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“bipartite graph”的图片搜索结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735609" y="2491667"/>
            <a:ext cx="2095500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Arrow Connector 23"/>
          <p:cNvCxnSpPr>
            <a:stCxn id="5" idx="3"/>
          </p:cNvCxnSpPr>
          <p:nvPr/>
        </p:nvCxnSpPr>
        <p:spPr>
          <a:xfrm flipV="1">
            <a:off x="3124060" y="2572378"/>
            <a:ext cx="1226876" cy="3308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endCxn id="6" idx="1"/>
          </p:cNvCxnSpPr>
          <p:nvPr/>
        </p:nvCxnSpPr>
        <p:spPr>
          <a:xfrm>
            <a:off x="5297710" y="2080120"/>
            <a:ext cx="11449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074" idx="0"/>
            <a:endCxn id="13" idx="1"/>
          </p:cNvCxnSpPr>
          <p:nvPr/>
        </p:nvCxnSpPr>
        <p:spPr>
          <a:xfrm flipV="1">
            <a:off x="5297710" y="2887484"/>
            <a:ext cx="1144949" cy="1185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8" idx="1"/>
          </p:cNvCxnSpPr>
          <p:nvPr/>
        </p:nvCxnSpPr>
        <p:spPr>
          <a:xfrm>
            <a:off x="5297710" y="3485882"/>
            <a:ext cx="1144949" cy="208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1280188" y="2310093"/>
            <a:ext cx="1038095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latin typeface="Gill Sans MT" panose="020B0502020104020203" pitchFamily="34" charset="0"/>
              </a:rPr>
              <a:t>Question 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442659" y="1412539"/>
            <a:ext cx="80577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dirty="0" smtClean="0">
                <a:latin typeface="Gill Sans MT" panose="020B0502020104020203" pitchFamily="34" charset="0"/>
              </a:rPr>
              <a:t>Answers</a:t>
            </a:r>
            <a:endParaRPr lang="en-US" dirty="0">
              <a:latin typeface="Gill Sans MT" panose="020B05020201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10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MT" panose="020B0502020104020203" pitchFamily="34" charset="0"/>
              </a:rPr>
              <a:t>Datasets</a:t>
            </a:r>
            <a:endParaRPr lang="en-US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4078"/>
            <a:ext cx="10515600" cy="4351338"/>
          </a:xfrm>
        </p:spPr>
        <p:txBody>
          <a:bodyPr/>
          <a:lstStyle/>
          <a:p>
            <a:r>
              <a:rPr lang="en-US" dirty="0" err="1" smtClean="0">
                <a:solidFill>
                  <a:srgbClr val="C00000"/>
                </a:solidFill>
                <a:latin typeface="Gill Sans MT" panose="020B0502020104020203" pitchFamily="34" charset="0"/>
              </a:rPr>
              <a:t>Opensub</a:t>
            </a:r>
            <a:endParaRPr lang="en-US" dirty="0" smtClean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r>
              <a:rPr lang="en-US" dirty="0" smtClean="0">
                <a:latin typeface="Gill Sans MT" panose="020B0502020104020203" pitchFamily="34" charset="0"/>
              </a:rPr>
              <a:t>Ubuntu Dialog Corpus</a:t>
            </a:r>
          </a:p>
          <a:p>
            <a:r>
              <a:rPr lang="en-US" dirty="0" smtClean="0">
                <a:latin typeface="Gill Sans MT" panose="020B0502020104020203" pitchFamily="34" charset="0"/>
              </a:rPr>
              <a:t>Cornell Movie Dialogs Corpus</a:t>
            </a:r>
          </a:p>
          <a:p>
            <a:r>
              <a:rPr lang="en-US" dirty="0">
                <a:latin typeface="Gill Sans MT" panose="020B0502020104020203" pitchFamily="34" charset="0"/>
              </a:rPr>
              <a:t>Twitter Chat </a:t>
            </a:r>
            <a:r>
              <a:rPr lang="en-US" dirty="0" smtClean="0">
                <a:latin typeface="Gill Sans MT" panose="020B0502020104020203" pitchFamily="34" charset="0"/>
              </a:rPr>
              <a:t>log </a:t>
            </a:r>
            <a:endParaRPr lang="en-US" dirty="0">
              <a:latin typeface="Gill Sans MT" panose="020B0502020104020203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050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Gill Sans MT" panose="020B0502020104020203" pitchFamily="34" charset="0"/>
              </a:rPr>
              <a:t>Training</a:t>
            </a:r>
            <a:endParaRPr lang="en-US" dirty="0">
              <a:latin typeface="Gill Sans MT" panose="020B05020201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4030"/>
                <a:ext cx="10515600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>
                    <a:latin typeface="Gill Sans MT" panose="020B0502020104020203" pitchFamily="34" charset="0"/>
                  </a:rPr>
                  <a:t>Optimizers:</a:t>
                </a:r>
              </a:p>
              <a:p>
                <a:pPr lvl="1"/>
                <a:r>
                  <a:rPr lang="en-US" dirty="0" smtClean="0">
                    <a:latin typeface="Gill Sans MT" panose="020B0502020104020203" pitchFamily="34" charset="0"/>
                  </a:rPr>
                  <a:t>Embedder: Adam</a:t>
                </a:r>
              </a:p>
              <a:p>
                <a:pPr lvl="1"/>
                <a:r>
                  <a:rPr lang="en-US" dirty="0" smtClean="0">
                    <a:latin typeface="Gill Sans MT" panose="020B0502020104020203" pitchFamily="34" charset="0"/>
                  </a:rPr>
                  <a:t>Encoder: Adam</a:t>
                </a:r>
              </a:p>
              <a:p>
                <a:pPr lvl="1"/>
                <a:r>
                  <a:rPr lang="en-US" dirty="0" smtClean="0">
                    <a:latin typeface="Gill Sans MT" panose="020B0502020104020203" pitchFamily="34" charset="0"/>
                  </a:rPr>
                  <a:t>Discriminator: </a:t>
                </a:r>
                <a:r>
                  <a:rPr lang="en-US" dirty="0" err="1" smtClean="0">
                    <a:latin typeface="Gill Sans MT" panose="020B0502020104020203" pitchFamily="34" charset="0"/>
                  </a:rPr>
                  <a:t>Adadelta</a:t>
                </a:r>
                <a:endParaRPr lang="en-US" dirty="0" smtClean="0">
                  <a:latin typeface="Gill Sans MT" panose="020B0502020104020203" pitchFamily="34" charset="0"/>
                </a:endParaRPr>
              </a:p>
              <a:p>
                <a:pPr lvl="1"/>
                <a:r>
                  <a:rPr lang="en-US" dirty="0" smtClean="0">
                    <a:latin typeface="Gill Sans MT" panose="020B0502020104020203" pitchFamily="34" charset="0"/>
                  </a:rPr>
                  <a:t>Decoder: Adam</a:t>
                </a:r>
              </a:p>
              <a:p>
                <a:r>
                  <a:rPr lang="en-US" dirty="0" smtClean="0">
                    <a:latin typeface="Gill Sans MT" panose="020B0502020104020203" pitchFamily="34" charset="0"/>
                  </a:rPr>
                  <a:t>Hyper Parameters</a:t>
                </a:r>
              </a:p>
              <a:p>
                <a:pPr lvl="1"/>
                <a:r>
                  <a:rPr lang="en-US" dirty="0" smtClean="0">
                    <a:latin typeface="Gill Sans MT" panose="020B0502020104020203" pitchFamily="34" charset="0"/>
                  </a:rPr>
                  <a:t>Batch Size: 128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>
                    <a:latin typeface="Gill Sans MT" panose="020B0502020104020203" pitchFamily="34" charset="0"/>
                  </a:rPr>
                  <a:t>: 0.9</a:t>
                </a:r>
              </a:p>
              <a:p>
                <a:pPr lvl="1"/>
                <a:r>
                  <a:rPr lang="en-US" dirty="0" smtClean="0">
                    <a:latin typeface="Gill Sans MT" panose="020B0502020104020203" pitchFamily="34" charset="0"/>
                  </a:rPr>
                  <a:t>RNN Hidden Size: 512</a:t>
                </a:r>
              </a:p>
              <a:p>
                <a:pPr lvl="1"/>
                <a:r>
                  <a:rPr lang="en-US" dirty="0" smtClean="0">
                    <a:latin typeface="Gill Sans MT" panose="020B0502020104020203" pitchFamily="34" charset="0"/>
                  </a:rPr>
                  <a:t>Word Embedding Size: 100</a:t>
                </a:r>
              </a:p>
              <a:p>
                <a:pPr lvl="1"/>
                <a:r>
                  <a:rPr lang="en-US" dirty="0" smtClean="0">
                    <a:latin typeface="Gill Sans MT" panose="020B0502020104020203" pitchFamily="34" charset="0"/>
                  </a:rPr>
                  <a:t>Learning rate=0.001</a:t>
                </a:r>
                <a:endParaRPr lang="en-US" dirty="0">
                  <a:latin typeface="Gill Sans MT" panose="020B05020201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4030"/>
                <a:ext cx="10515600" cy="4351338"/>
              </a:xfrm>
              <a:blipFill>
                <a:blip r:embed="rId2"/>
                <a:stretch>
                  <a:fillRect l="-1043" t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2543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3066</TotalTime>
  <Words>457</Words>
  <Application>Microsoft Office PowerPoint</Application>
  <PresentationFormat>Widescreen</PresentationFormat>
  <Paragraphs>191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等线</vt:lpstr>
      <vt:lpstr>等线 Light</vt:lpstr>
      <vt:lpstr>Arial</vt:lpstr>
      <vt:lpstr>Calibri</vt:lpstr>
      <vt:lpstr>Calibri Light</vt:lpstr>
      <vt:lpstr>Cambria Math</vt:lpstr>
      <vt:lpstr>Gill Sans MT</vt:lpstr>
      <vt:lpstr>Wingdings</vt:lpstr>
      <vt:lpstr>Office Theme</vt:lpstr>
      <vt:lpstr>R-Seq2Seq: Relational Sequence to Sequence Learning for Question Answering</vt:lpstr>
      <vt:lpstr>Quick Summary of Internship</vt:lpstr>
      <vt:lpstr>Sequence to Sequence Learning</vt:lpstr>
      <vt:lpstr>Consider Relations between Q and A</vt:lpstr>
      <vt:lpstr>Proposed Model</vt:lpstr>
      <vt:lpstr>Relation Summarization</vt:lpstr>
      <vt:lpstr>Answer Sampling</vt:lpstr>
      <vt:lpstr>Datasets</vt:lpstr>
      <vt:lpstr>Training</vt:lpstr>
      <vt:lpstr>Training</vt:lpstr>
      <vt:lpstr>Training</vt:lpstr>
      <vt:lpstr>Training – Clustering</vt:lpstr>
      <vt:lpstr>Challenges &amp; Future Plan</vt:lpstr>
      <vt:lpstr>PowerPoint Presentation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R-Seq2Seq: Relational Sequence to Sequence Learning for Question Answering</dc:title>
  <dc:creator>d</dc:creator>
  <cp:lastModifiedBy>d</cp:lastModifiedBy>
  <cp:revision>431</cp:revision>
  <dcterms:created xsi:type="dcterms:W3CDTF">2017-08-28T08:35:03Z</dcterms:created>
  <dcterms:modified xsi:type="dcterms:W3CDTF">2017-09-23T14:14:10Z</dcterms:modified>
</cp:coreProperties>
</file>