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619" r:id="rId3"/>
    <p:sldId id="278" r:id="rId4"/>
    <p:sldId id="606" r:id="rId5"/>
    <p:sldId id="607" r:id="rId6"/>
    <p:sldId id="610" r:id="rId7"/>
    <p:sldId id="609" r:id="rId8"/>
    <p:sldId id="620" r:id="rId9"/>
    <p:sldId id="289" r:id="rId10"/>
    <p:sldId id="611" r:id="rId11"/>
    <p:sldId id="613" r:id="rId12"/>
    <p:sldId id="617" r:id="rId13"/>
    <p:sldId id="615" r:id="rId14"/>
    <p:sldId id="614" r:id="rId15"/>
    <p:sldId id="621" r:id="rId16"/>
    <p:sldId id="261" r:id="rId17"/>
    <p:sldId id="623" r:id="rId18"/>
    <p:sldId id="626" r:id="rId19"/>
    <p:sldId id="627" r:id="rId20"/>
    <p:sldId id="628" r:id="rId21"/>
    <p:sldId id="624" r:id="rId22"/>
    <p:sldId id="625" r:id="rId23"/>
    <p:sldId id="622" r:id="rId24"/>
    <p:sldId id="285" r:id="rId25"/>
    <p:sldId id="28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4D51"/>
    <a:srgbClr val="BFBFBF"/>
    <a:srgbClr val="A51E3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17"/>
    <p:restoredTop sz="70496" autoAdjust="0"/>
  </p:normalViewPr>
  <p:slideViewPr>
    <p:cSldViewPr snapToGrid="0">
      <p:cViewPr>
        <p:scale>
          <a:sx n="89" d="100"/>
          <a:sy n="89" d="100"/>
        </p:scale>
        <p:origin x="1056"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hyperlink" Target="https://github.com/RedSmallPanda/SSQR"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github.com/RedSmallPanda/SSQR"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7846B4-49EC-0742-98CF-9A6E5233871C}" type="doc">
      <dgm:prSet loTypeId="urn:microsoft.com/office/officeart/2005/8/layout/vList5" loCatId="" qsTypeId="urn:microsoft.com/office/officeart/2005/8/quickstyle/simple1" qsCatId="simple" csTypeId="urn:microsoft.com/office/officeart/2005/8/colors/accent1_3" csCatId="accent1" phldr="1"/>
      <dgm:spPr/>
      <dgm:t>
        <a:bodyPr/>
        <a:lstStyle/>
        <a:p>
          <a:endParaRPr lang="en-US"/>
        </a:p>
      </dgm:t>
    </dgm:pt>
    <dgm:pt modelId="{FE659DB7-C501-0740-9230-2EF6688CCE58}">
      <dgm:prSet phldrT="[Text]" custT="1"/>
      <dgm:spPr/>
      <dgm:t>
        <a:bodyPr/>
        <a:lstStyle/>
        <a:p>
          <a:r>
            <a:rPr lang="zh-CN" altLang="en-US" sz="2400" b="0" i="0">
              <a:latin typeface="Helvetica Neue" panose="02000503000000020004" pitchFamily="2" charset="0"/>
              <a:ea typeface="Lantinghei SC Extralight" panose="02000000000000000000" pitchFamily="2" charset="-122"/>
              <a:cs typeface="Helvetica Neue" panose="02000503000000020004" pitchFamily="2" charset="0"/>
            </a:rPr>
            <a:t> </a:t>
          </a:r>
          <a:endParaRPr lang="en-US" sz="2400" b="0" i="0" dirty="0">
            <a:latin typeface="Helvetica Neue" panose="02000503000000020004" pitchFamily="2" charset="0"/>
            <a:ea typeface="Helvetica Neue" panose="02000503000000020004" pitchFamily="2" charset="0"/>
            <a:cs typeface="Helvetica Neue" panose="02000503000000020004" pitchFamily="2" charset="0"/>
          </a:endParaRPr>
        </a:p>
      </dgm:t>
    </dgm:pt>
    <dgm:pt modelId="{296431C6-D351-EB40-9EF7-696F69CF636C}" type="parTrans" cxnId="{E1C28AE7-4305-6C4A-96C5-D0DD00BF8BAB}">
      <dgm:prSet/>
      <dgm:spPr/>
      <dgm:t>
        <a:bodyPr/>
        <a:lstStyle/>
        <a:p>
          <a:endParaRPr lang="en-US" sz="2400" b="0" i="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dgm:t>
    </dgm:pt>
    <dgm:pt modelId="{D921C895-3E8A-9C4C-AC13-03172FD8E49B}" type="sibTrans" cxnId="{E1C28AE7-4305-6C4A-96C5-D0DD00BF8BAB}">
      <dgm:prSet/>
      <dgm:spPr/>
      <dgm:t>
        <a:bodyPr/>
        <a:lstStyle/>
        <a:p>
          <a:endParaRPr lang="en-US" sz="2400" b="0" i="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dgm:t>
    </dgm:pt>
    <dgm:pt modelId="{3BCC977F-1CEF-0F4F-8FF0-F1C52916FB64}">
      <dgm:prSet phldrT="[Text]" custT="1"/>
      <dgm:spPr/>
      <dgm:t>
        <a:bodyPr/>
        <a:lstStyle/>
        <a:p>
          <a:r>
            <a:rPr lang="en-US" altLang="zh-CN" sz="2400" b="0" i="0" dirty="0">
              <a:latin typeface="Helvetica Neue" panose="02000503000000020004" pitchFamily="2" charset="0"/>
              <a:ea typeface="Helvetica Neue" panose="02000503000000020004" pitchFamily="2" charset="0"/>
              <a:cs typeface="Helvetica Neue" panose="02000503000000020004" pitchFamily="2" charset="0"/>
            </a:rPr>
            <a:t>SSQR:</a:t>
          </a:r>
          <a:r>
            <a:rPr lang="zh-CN" altLang="en-US" sz="2400" b="0" i="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400" b="0" i="0" dirty="0">
              <a:latin typeface="Helvetica Neue" panose="02000503000000020004" pitchFamily="2" charset="0"/>
              <a:ea typeface="Lantinghei SC Extralight" panose="02000000000000000000" pitchFamily="2" charset="-122"/>
              <a:cs typeface="Helvetica Neue" panose="02000503000000020004" pitchFamily="2" charset="0"/>
            </a:rPr>
            <a:t>A</a:t>
          </a:r>
          <a:r>
            <a:rPr lang="zh-CN" altLang="en-US" sz="2400" b="0" i="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400" b="0" i="0" dirty="0">
              <a:latin typeface="Helvetica Neue" panose="02000503000000020004" pitchFamily="2" charset="0"/>
              <a:ea typeface="Lantinghei SC Extralight" panose="02000000000000000000" pitchFamily="2" charset="-122"/>
              <a:cs typeface="Helvetica Neue" panose="02000503000000020004" pitchFamily="2" charset="0"/>
            </a:rPr>
            <a:t>s</a:t>
          </a:r>
          <a:r>
            <a:rPr lang="en-US" sz="2400" dirty="0">
              <a:latin typeface="Helvetica Neue" panose="02000503000000020004" pitchFamily="2" charset="0"/>
              <a:ea typeface="Helvetica Neue" panose="02000503000000020004" pitchFamily="2" charset="0"/>
              <a:cs typeface="Helvetica Neue" panose="02000503000000020004" pitchFamily="2" charset="0"/>
            </a:rPr>
            <a:t>elf-supervised query reformulation for code search </a:t>
          </a:r>
          <a:endParaRPr lang="en-US" sz="2400" b="0" i="0" dirty="0">
            <a:latin typeface="Helvetica Neue" panose="02000503000000020004" pitchFamily="2" charset="0"/>
            <a:ea typeface="Helvetica Neue" panose="02000503000000020004" pitchFamily="2" charset="0"/>
            <a:cs typeface="Helvetica Neue" panose="02000503000000020004" pitchFamily="2" charset="0"/>
          </a:endParaRPr>
        </a:p>
      </dgm:t>
    </dgm:pt>
    <dgm:pt modelId="{2E01691A-A577-3D47-BDCB-4939C30CA4C4}" type="parTrans" cxnId="{3C46CA53-6B7D-0545-A800-BBC8084E8878}">
      <dgm:prSet/>
      <dgm:spPr/>
      <dgm:t>
        <a:bodyPr/>
        <a:lstStyle/>
        <a:p>
          <a:endParaRPr lang="en-US" sz="2400" b="0" i="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dgm:t>
    </dgm:pt>
    <dgm:pt modelId="{7F2F5222-6153-A347-974D-2D40D3BEECA5}" type="sibTrans" cxnId="{3C46CA53-6B7D-0545-A800-BBC8084E8878}">
      <dgm:prSet/>
      <dgm:spPr/>
      <dgm:t>
        <a:bodyPr/>
        <a:lstStyle/>
        <a:p>
          <a:endParaRPr lang="en-US" sz="2400" b="0" i="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dgm:t>
    </dgm:pt>
    <dgm:pt modelId="{19AE4F5F-0909-DE4D-B2DE-DA8A1250930E}">
      <dgm:prSet phldrT="[Text]" custT="1"/>
      <dgm:spPr/>
      <dgm:t>
        <a:bodyPr/>
        <a:lstStyle/>
        <a:p>
          <a:r>
            <a:rPr lang="zh-CN" altLang="en-US" sz="2400" b="0" i="0">
              <a:latin typeface="Helvetica Neue" panose="02000503000000020004" pitchFamily="2" charset="0"/>
              <a:ea typeface="Lantinghei SC Extralight" panose="02000000000000000000" pitchFamily="2" charset="-122"/>
              <a:cs typeface="Helvetica Neue" panose="02000503000000020004" pitchFamily="2" charset="0"/>
            </a:rPr>
            <a:t> </a:t>
          </a:r>
          <a:endParaRPr lang="en-US" sz="2400" b="0" i="0" dirty="0">
            <a:latin typeface="Helvetica Neue" panose="02000503000000020004" pitchFamily="2" charset="0"/>
            <a:ea typeface="Helvetica Neue" panose="02000503000000020004" pitchFamily="2" charset="0"/>
            <a:cs typeface="Helvetica Neue" panose="02000503000000020004" pitchFamily="2" charset="0"/>
          </a:endParaRPr>
        </a:p>
      </dgm:t>
    </dgm:pt>
    <dgm:pt modelId="{5DBD5346-3BB4-3847-90C9-5D6257335F4C}" type="parTrans" cxnId="{10C422FF-C14F-2644-BA6E-A57FE6430937}">
      <dgm:prSet/>
      <dgm:spPr/>
      <dgm:t>
        <a:bodyPr/>
        <a:lstStyle/>
        <a:p>
          <a:endParaRPr lang="en-US" sz="2400" b="0" i="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dgm:t>
    </dgm:pt>
    <dgm:pt modelId="{142AACE9-2943-A847-90BC-B15DC1670723}" type="sibTrans" cxnId="{10C422FF-C14F-2644-BA6E-A57FE6430937}">
      <dgm:prSet/>
      <dgm:spPr/>
      <dgm:t>
        <a:bodyPr/>
        <a:lstStyle/>
        <a:p>
          <a:endParaRPr lang="en-US" sz="2400" b="0" i="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dgm:t>
    </dgm:pt>
    <dgm:pt modelId="{22FA0A13-8E3E-F745-852C-4B973623E693}">
      <dgm:prSet phldrT="[Text]" custT="1"/>
      <dgm:spPr/>
      <dgm:t>
        <a:bodyPr/>
        <a:lstStyle/>
        <a:p>
          <a:r>
            <a:rPr lang="en-US" altLang="zh-CN" sz="2400" b="0" i="0">
              <a:latin typeface="Helvetica Neue" panose="02000503000000020004" pitchFamily="2" charset="0"/>
              <a:ea typeface="Helvetica Neue" panose="02000503000000020004" pitchFamily="2" charset="0"/>
              <a:cs typeface="Helvetica Neue" panose="02000503000000020004" pitchFamily="2" charset="0"/>
            </a:rPr>
            <a:t>Open</a:t>
          </a:r>
          <a:r>
            <a:rPr lang="zh-CN" altLang="en-US" sz="2400" b="0" i="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400" b="0" i="0">
              <a:latin typeface="Helvetica Neue" panose="02000503000000020004" pitchFamily="2" charset="0"/>
              <a:ea typeface="Helvetica Neue" panose="02000503000000020004" pitchFamily="2" charset="0"/>
              <a:cs typeface="Helvetica Neue" panose="02000503000000020004" pitchFamily="2" charset="0"/>
            </a:rPr>
            <a:t>Source:</a:t>
          </a:r>
          <a:r>
            <a:rPr lang="zh-CN" altLang="en-US" sz="2400" b="0" i="0">
              <a:latin typeface="Helvetica Neue" panose="02000503000000020004" pitchFamily="2" charset="0"/>
              <a:ea typeface="Lantinghei SC Extralight" panose="02000000000000000000" pitchFamily="2" charset="-122"/>
              <a:cs typeface="Helvetica Neue" panose="02000503000000020004" pitchFamily="2" charset="0"/>
            </a:rPr>
            <a:t> </a:t>
          </a:r>
          <a:r>
            <a:rPr lang="en-US" sz="2400" b="0" i="0">
              <a:latin typeface="Helvetica Neue" panose="02000503000000020004" pitchFamily="2" charset="0"/>
              <a:ea typeface="Helvetica Neue" panose="02000503000000020004" pitchFamily="2" charset="0"/>
              <a:cs typeface="Helvetica Neue" panose="02000503000000020004" pitchFamily="2" charset="0"/>
              <a:hlinkClick xmlns:r="http://schemas.openxmlformats.org/officeDocument/2006/relationships" r:id="rId1">
                <a:extLst>
                  <a:ext uri="{A12FA001-AC4F-418D-AE19-62706E023703}">
                    <ahyp:hlinkClr xmlns:ahyp="http://schemas.microsoft.com/office/drawing/2018/hyperlinkcolor" val="tx"/>
                  </a:ext>
                </a:extLst>
              </a:hlinkClick>
            </a:rPr>
            <a:t>https://github.com/RedSmallPanda/SSQR</a:t>
          </a:r>
          <a:endParaRPr lang="en-US" sz="2400" b="0" i="0" dirty="0">
            <a:latin typeface="Helvetica Neue" panose="02000503000000020004" pitchFamily="2" charset="0"/>
            <a:ea typeface="Helvetica Neue" panose="02000503000000020004" pitchFamily="2" charset="0"/>
            <a:cs typeface="Helvetica Neue" panose="02000503000000020004" pitchFamily="2" charset="0"/>
          </a:endParaRPr>
        </a:p>
      </dgm:t>
    </dgm:pt>
    <dgm:pt modelId="{AFFEE1EA-D117-AC41-AC78-1AE14C3C426D}" type="parTrans" cxnId="{B320AEAE-ECE5-9748-9720-8BECFBB04EA7}">
      <dgm:prSet/>
      <dgm:spPr/>
      <dgm:t>
        <a:bodyPr/>
        <a:lstStyle/>
        <a:p>
          <a:endParaRPr lang="en-US" sz="2400" b="0" i="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dgm:t>
    </dgm:pt>
    <dgm:pt modelId="{1480A2AF-0455-804B-90CC-F42294AC31DA}" type="sibTrans" cxnId="{B320AEAE-ECE5-9748-9720-8BECFBB04EA7}">
      <dgm:prSet/>
      <dgm:spPr/>
      <dgm:t>
        <a:bodyPr/>
        <a:lstStyle/>
        <a:p>
          <a:endParaRPr lang="en-US" sz="2400" b="0" i="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dgm:t>
    </dgm:pt>
    <dgm:pt modelId="{173B12D7-DD3B-CE45-8139-3978E8FD17FD}">
      <dgm:prSet phldrT="[Text]" custT="1"/>
      <dgm:spPr/>
      <dgm:t>
        <a:bodyPr/>
        <a:lstStyle/>
        <a:p>
          <a:r>
            <a:rPr lang="en-US" altLang="zh-CN" sz="2400" b="0" i="0" dirty="0">
              <a:latin typeface="Helvetica Neue" panose="02000503000000020004" pitchFamily="2" charset="0"/>
              <a:ea typeface="Lantinghei SC Extralight" panose="02000000000000000000" pitchFamily="2" charset="-122"/>
              <a:cs typeface="Helvetica Neue" panose="02000503000000020004" pitchFamily="2" charset="0"/>
            </a:rPr>
            <a:t>Achieve</a:t>
          </a:r>
          <a:r>
            <a:rPr lang="zh-CN" altLang="en-US" sz="2400" b="0" i="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400" b="0" i="0" dirty="0">
              <a:latin typeface="Helvetica Neue" panose="02000503000000020004" pitchFamily="2" charset="0"/>
              <a:ea typeface="Lantinghei SC Extralight" panose="02000000000000000000" pitchFamily="2" charset="-122"/>
              <a:cs typeface="Helvetica Neue" panose="02000503000000020004" pitchFamily="2" charset="0"/>
            </a:rPr>
            <a:t>comparable</a:t>
          </a:r>
          <a:r>
            <a:rPr lang="zh-CN" altLang="en-US" sz="2400" b="0" i="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400" b="0" i="0" dirty="0">
              <a:latin typeface="Helvetica Neue" panose="02000503000000020004" pitchFamily="2" charset="0"/>
              <a:ea typeface="Helvetica Neue" panose="02000503000000020004" pitchFamily="2" charset="0"/>
              <a:cs typeface="Helvetica Neue" panose="02000503000000020004" pitchFamily="2" charset="0"/>
            </a:rPr>
            <a:t>performance</a:t>
          </a:r>
          <a:r>
            <a:rPr lang="zh-CN" altLang="en-US" sz="2400" b="0" i="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400" b="0" i="0" dirty="0">
              <a:latin typeface="Helvetica Neue" panose="02000503000000020004" pitchFamily="2" charset="0"/>
              <a:ea typeface="Lantinghei SC Extralight" panose="02000000000000000000" pitchFamily="2" charset="-122"/>
              <a:cs typeface="Helvetica Neue" panose="02000503000000020004" pitchFamily="2" charset="0"/>
            </a:rPr>
            <a:t>to</a:t>
          </a:r>
          <a:r>
            <a:rPr lang="zh-CN" altLang="en-US" sz="2400" b="0" i="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400" b="0" i="0" dirty="0">
              <a:latin typeface="Helvetica Neue" panose="02000503000000020004" pitchFamily="2" charset="0"/>
              <a:ea typeface="Helvetica Neue" panose="02000503000000020004" pitchFamily="2" charset="0"/>
              <a:cs typeface="Helvetica Neue" panose="02000503000000020004" pitchFamily="2" charset="0"/>
            </a:rPr>
            <a:t>SOTA</a:t>
          </a:r>
          <a:r>
            <a:rPr lang="zh-CN" altLang="en-US" sz="2400" b="0" i="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400" b="0" i="0" dirty="0">
              <a:latin typeface="Helvetica Neue" panose="02000503000000020004" pitchFamily="2" charset="0"/>
              <a:ea typeface="Helvetica Neue" panose="02000503000000020004" pitchFamily="2" charset="0"/>
              <a:cs typeface="Helvetica Neue" panose="02000503000000020004" pitchFamily="2" charset="0"/>
            </a:rPr>
            <a:t>supervised</a:t>
          </a:r>
          <a:r>
            <a:rPr lang="zh-CN" altLang="en-US" sz="2400" b="0" i="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400" b="0" i="0" dirty="0">
              <a:latin typeface="Helvetica Neue" panose="02000503000000020004" pitchFamily="2" charset="0"/>
              <a:ea typeface="Helvetica Neue" panose="02000503000000020004" pitchFamily="2" charset="0"/>
              <a:cs typeface="Helvetica Neue" panose="02000503000000020004" pitchFamily="2" charset="0"/>
            </a:rPr>
            <a:t>approach</a:t>
          </a:r>
          <a:endParaRPr lang="en-US" sz="2400" b="0" i="0" dirty="0">
            <a:latin typeface="Helvetica Neue" panose="02000503000000020004" pitchFamily="2" charset="0"/>
            <a:ea typeface="Helvetica Neue" panose="02000503000000020004" pitchFamily="2" charset="0"/>
            <a:cs typeface="Helvetica Neue" panose="02000503000000020004" pitchFamily="2" charset="0"/>
          </a:endParaRPr>
        </a:p>
      </dgm:t>
    </dgm:pt>
    <dgm:pt modelId="{EA495098-5EE0-2F40-B857-92C9F96C2729}" type="parTrans" cxnId="{1AE9397A-4A19-5F47-AE95-7334743147EF}">
      <dgm:prSet/>
      <dgm:spPr/>
      <dgm:t>
        <a:bodyPr/>
        <a:lstStyle/>
        <a:p>
          <a:endParaRPr lang="en-US" sz="2400" b="0" i="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dgm:t>
    </dgm:pt>
    <dgm:pt modelId="{ED688F0A-F02B-6E48-A091-512DA45CF70B}" type="sibTrans" cxnId="{1AE9397A-4A19-5F47-AE95-7334743147EF}">
      <dgm:prSet/>
      <dgm:spPr/>
      <dgm:t>
        <a:bodyPr/>
        <a:lstStyle/>
        <a:p>
          <a:endParaRPr lang="en-US" sz="2400" b="0" i="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dgm:t>
    </dgm:pt>
    <dgm:pt modelId="{1C4BB6B6-2998-AF46-8AFE-E696872A670A}">
      <dgm:prSet phldrT="[Text]" custT="1"/>
      <dgm:spPr/>
      <dgm:t>
        <a:bodyPr/>
        <a:lstStyle/>
        <a:p>
          <a:endParaRPr lang="en-US" sz="2400" b="0" i="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dgm:t>
    </dgm:pt>
    <dgm:pt modelId="{C53534CD-70D4-8647-B0C6-1CEB4319FF9F}" type="parTrans" cxnId="{09D1BAC6-0737-5644-A494-26FF19FC9E0F}">
      <dgm:prSet/>
      <dgm:spPr/>
      <dgm:t>
        <a:bodyPr/>
        <a:lstStyle/>
        <a:p>
          <a:endParaRPr lang="en-US" sz="2400" b="0" i="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dgm:t>
    </dgm:pt>
    <dgm:pt modelId="{6B34B225-DD76-BC46-B62D-D23C3BA89167}" type="sibTrans" cxnId="{09D1BAC6-0737-5644-A494-26FF19FC9E0F}">
      <dgm:prSet/>
      <dgm:spPr/>
      <dgm:t>
        <a:bodyPr/>
        <a:lstStyle/>
        <a:p>
          <a:endParaRPr lang="en-US" sz="2400" b="0" i="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dgm:t>
    </dgm:pt>
    <dgm:pt modelId="{A799CE0C-E750-D349-9B29-95409035F47B}" type="pres">
      <dgm:prSet presAssocID="{187846B4-49EC-0742-98CF-9A6E5233871C}" presName="Name0" presStyleCnt="0">
        <dgm:presLayoutVars>
          <dgm:dir/>
          <dgm:animLvl val="lvl"/>
          <dgm:resizeHandles val="exact"/>
        </dgm:presLayoutVars>
      </dgm:prSet>
      <dgm:spPr/>
    </dgm:pt>
    <dgm:pt modelId="{A45A0B21-CF1E-3847-9D47-4B4F50455E7A}" type="pres">
      <dgm:prSet presAssocID="{FE659DB7-C501-0740-9230-2EF6688CCE58}" presName="linNode" presStyleCnt="0"/>
      <dgm:spPr/>
    </dgm:pt>
    <dgm:pt modelId="{DAB09191-BD3C-DF47-AD57-C9E0B3B864E5}" type="pres">
      <dgm:prSet presAssocID="{FE659DB7-C501-0740-9230-2EF6688CCE58}" presName="parentText" presStyleLbl="node1" presStyleIdx="0" presStyleCnt="3" custScaleX="38041">
        <dgm:presLayoutVars>
          <dgm:chMax val="1"/>
          <dgm:bulletEnabled val="1"/>
        </dgm:presLayoutVars>
      </dgm:prSet>
      <dgm:spPr/>
    </dgm:pt>
    <dgm:pt modelId="{628EC061-2D12-CC45-A203-D973C4803ADE}" type="pres">
      <dgm:prSet presAssocID="{FE659DB7-C501-0740-9230-2EF6688CCE58}" presName="descendantText" presStyleLbl="alignAccFollowNode1" presStyleIdx="0" presStyleCnt="3" custScaleX="134984">
        <dgm:presLayoutVars>
          <dgm:bulletEnabled val="1"/>
        </dgm:presLayoutVars>
      </dgm:prSet>
      <dgm:spPr/>
    </dgm:pt>
    <dgm:pt modelId="{FE026EE2-9E8E-9D40-8F06-48D9072103DA}" type="pres">
      <dgm:prSet presAssocID="{D921C895-3E8A-9C4C-AC13-03172FD8E49B}" presName="sp" presStyleCnt="0"/>
      <dgm:spPr/>
    </dgm:pt>
    <dgm:pt modelId="{24017A7D-DE43-134D-8986-AEF3E7F1AE36}" type="pres">
      <dgm:prSet presAssocID="{1C4BB6B6-2998-AF46-8AFE-E696872A670A}" presName="linNode" presStyleCnt="0"/>
      <dgm:spPr/>
    </dgm:pt>
    <dgm:pt modelId="{1D6FAAF3-0998-6945-BFEB-E1F8DD32C57E}" type="pres">
      <dgm:prSet presAssocID="{1C4BB6B6-2998-AF46-8AFE-E696872A670A}" presName="parentText" presStyleLbl="node1" presStyleIdx="1" presStyleCnt="3" custScaleX="38041">
        <dgm:presLayoutVars>
          <dgm:chMax val="1"/>
          <dgm:bulletEnabled val="1"/>
        </dgm:presLayoutVars>
      </dgm:prSet>
      <dgm:spPr/>
    </dgm:pt>
    <dgm:pt modelId="{B0926114-B857-0C41-846D-CF07B677E348}" type="pres">
      <dgm:prSet presAssocID="{1C4BB6B6-2998-AF46-8AFE-E696872A670A}" presName="descendantText" presStyleLbl="alignAccFollowNode1" presStyleIdx="1" presStyleCnt="3" custScaleX="134984">
        <dgm:presLayoutVars>
          <dgm:bulletEnabled val="1"/>
        </dgm:presLayoutVars>
      </dgm:prSet>
      <dgm:spPr/>
    </dgm:pt>
    <dgm:pt modelId="{C4ECADA5-723C-984C-9A9C-09BD3621B800}" type="pres">
      <dgm:prSet presAssocID="{6B34B225-DD76-BC46-B62D-D23C3BA89167}" presName="sp" presStyleCnt="0"/>
      <dgm:spPr/>
    </dgm:pt>
    <dgm:pt modelId="{4A3F17CD-A3E7-EB4E-B5F6-17C7D5318AD9}" type="pres">
      <dgm:prSet presAssocID="{19AE4F5F-0909-DE4D-B2DE-DA8A1250930E}" presName="linNode" presStyleCnt="0"/>
      <dgm:spPr/>
    </dgm:pt>
    <dgm:pt modelId="{F6EFF8C5-698D-1C48-91E0-1A5DDF62297F}" type="pres">
      <dgm:prSet presAssocID="{19AE4F5F-0909-DE4D-B2DE-DA8A1250930E}" presName="parentText" presStyleLbl="node1" presStyleIdx="2" presStyleCnt="3" custScaleX="38041">
        <dgm:presLayoutVars>
          <dgm:chMax val="1"/>
          <dgm:bulletEnabled val="1"/>
        </dgm:presLayoutVars>
      </dgm:prSet>
      <dgm:spPr/>
    </dgm:pt>
    <dgm:pt modelId="{60C41367-D110-FC4C-8622-793F1B76CBCB}" type="pres">
      <dgm:prSet presAssocID="{19AE4F5F-0909-DE4D-B2DE-DA8A1250930E}" presName="descendantText" presStyleLbl="alignAccFollowNode1" presStyleIdx="2" presStyleCnt="3" custScaleX="134984">
        <dgm:presLayoutVars>
          <dgm:bulletEnabled val="1"/>
        </dgm:presLayoutVars>
      </dgm:prSet>
      <dgm:spPr/>
    </dgm:pt>
  </dgm:ptLst>
  <dgm:cxnLst>
    <dgm:cxn modelId="{6A36660E-6689-D844-9DE3-57BB7CB21B6F}" type="presOf" srcId="{22FA0A13-8E3E-F745-852C-4B973623E693}" destId="{60C41367-D110-FC4C-8622-793F1B76CBCB}" srcOrd="0" destOrd="0" presId="urn:microsoft.com/office/officeart/2005/8/layout/vList5"/>
    <dgm:cxn modelId="{64F81912-0768-3C49-B09A-3FA692C34CDE}" type="presOf" srcId="{1C4BB6B6-2998-AF46-8AFE-E696872A670A}" destId="{1D6FAAF3-0998-6945-BFEB-E1F8DD32C57E}" srcOrd="0" destOrd="0" presId="urn:microsoft.com/office/officeart/2005/8/layout/vList5"/>
    <dgm:cxn modelId="{8FE5E013-2126-3B4E-B725-2B71B2C7C1B7}" type="presOf" srcId="{173B12D7-DD3B-CE45-8139-3978E8FD17FD}" destId="{B0926114-B857-0C41-846D-CF07B677E348}" srcOrd="0" destOrd="0" presId="urn:microsoft.com/office/officeart/2005/8/layout/vList5"/>
    <dgm:cxn modelId="{C972BF53-2870-0643-A89E-594A09B40A3E}" type="presOf" srcId="{19AE4F5F-0909-DE4D-B2DE-DA8A1250930E}" destId="{F6EFF8C5-698D-1C48-91E0-1A5DDF62297F}" srcOrd="0" destOrd="0" presId="urn:microsoft.com/office/officeart/2005/8/layout/vList5"/>
    <dgm:cxn modelId="{3C46CA53-6B7D-0545-A800-BBC8084E8878}" srcId="{FE659DB7-C501-0740-9230-2EF6688CCE58}" destId="{3BCC977F-1CEF-0F4F-8FF0-F1C52916FB64}" srcOrd="0" destOrd="0" parTransId="{2E01691A-A577-3D47-BDCB-4939C30CA4C4}" sibTransId="{7F2F5222-6153-A347-974D-2D40D3BEECA5}"/>
    <dgm:cxn modelId="{1AE9397A-4A19-5F47-AE95-7334743147EF}" srcId="{1C4BB6B6-2998-AF46-8AFE-E696872A670A}" destId="{173B12D7-DD3B-CE45-8139-3978E8FD17FD}" srcOrd="0" destOrd="0" parTransId="{EA495098-5EE0-2F40-B857-92C9F96C2729}" sibTransId="{ED688F0A-F02B-6E48-A091-512DA45CF70B}"/>
    <dgm:cxn modelId="{3A052595-AA9C-2940-8D79-CE9270AE8F9D}" type="presOf" srcId="{3BCC977F-1CEF-0F4F-8FF0-F1C52916FB64}" destId="{628EC061-2D12-CC45-A203-D973C4803ADE}" srcOrd="0" destOrd="0" presId="urn:microsoft.com/office/officeart/2005/8/layout/vList5"/>
    <dgm:cxn modelId="{B320AEAE-ECE5-9748-9720-8BECFBB04EA7}" srcId="{19AE4F5F-0909-DE4D-B2DE-DA8A1250930E}" destId="{22FA0A13-8E3E-F745-852C-4B973623E693}" srcOrd="0" destOrd="0" parTransId="{AFFEE1EA-D117-AC41-AC78-1AE14C3C426D}" sibTransId="{1480A2AF-0455-804B-90CC-F42294AC31DA}"/>
    <dgm:cxn modelId="{09D1BAC6-0737-5644-A494-26FF19FC9E0F}" srcId="{187846B4-49EC-0742-98CF-9A6E5233871C}" destId="{1C4BB6B6-2998-AF46-8AFE-E696872A670A}" srcOrd="1" destOrd="0" parTransId="{C53534CD-70D4-8647-B0C6-1CEB4319FF9F}" sibTransId="{6B34B225-DD76-BC46-B62D-D23C3BA89167}"/>
    <dgm:cxn modelId="{D5D596D3-CDE6-894E-B425-E5EA851DBECB}" type="presOf" srcId="{187846B4-49EC-0742-98CF-9A6E5233871C}" destId="{A799CE0C-E750-D349-9B29-95409035F47B}" srcOrd="0" destOrd="0" presId="urn:microsoft.com/office/officeart/2005/8/layout/vList5"/>
    <dgm:cxn modelId="{A8D9D0E4-035D-E948-A60D-479BF938B64E}" type="presOf" srcId="{FE659DB7-C501-0740-9230-2EF6688CCE58}" destId="{DAB09191-BD3C-DF47-AD57-C9E0B3B864E5}" srcOrd="0" destOrd="0" presId="urn:microsoft.com/office/officeart/2005/8/layout/vList5"/>
    <dgm:cxn modelId="{E1C28AE7-4305-6C4A-96C5-D0DD00BF8BAB}" srcId="{187846B4-49EC-0742-98CF-9A6E5233871C}" destId="{FE659DB7-C501-0740-9230-2EF6688CCE58}" srcOrd="0" destOrd="0" parTransId="{296431C6-D351-EB40-9EF7-696F69CF636C}" sibTransId="{D921C895-3E8A-9C4C-AC13-03172FD8E49B}"/>
    <dgm:cxn modelId="{10C422FF-C14F-2644-BA6E-A57FE6430937}" srcId="{187846B4-49EC-0742-98CF-9A6E5233871C}" destId="{19AE4F5F-0909-DE4D-B2DE-DA8A1250930E}" srcOrd="2" destOrd="0" parTransId="{5DBD5346-3BB4-3847-90C9-5D6257335F4C}" sibTransId="{142AACE9-2943-A847-90BC-B15DC1670723}"/>
    <dgm:cxn modelId="{EF083D53-CA6C-3F45-A755-0047884CB45F}" type="presParOf" srcId="{A799CE0C-E750-D349-9B29-95409035F47B}" destId="{A45A0B21-CF1E-3847-9D47-4B4F50455E7A}" srcOrd="0" destOrd="0" presId="urn:microsoft.com/office/officeart/2005/8/layout/vList5"/>
    <dgm:cxn modelId="{581FB1BA-BF59-7D47-918A-8A7ED8390881}" type="presParOf" srcId="{A45A0B21-CF1E-3847-9D47-4B4F50455E7A}" destId="{DAB09191-BD3C-DF47-AD57-C9E0B3B864E5}" srcOrd="0" destOrd="0" presId="urn:microsoft.com/office/officeart/2005/8/layout/vList5"/>
    <dgm:cxn modelId="{F5D0BCA9-04CE-4E42-A2D4-0E05E1DCACF7}" type="presParOf" srcId="{A45A0B21-CF1E-3847-9D47-4B4F50455E7A}" destId="{628EC061-2D12-CC45-A203-D973C4803ADE}" srcOrd="1" destOrd="0" presId="urn:microsoft.com/office/officeart/2005/8/layout/vList5"/>
    <dgm:cxn modelId="{EA73988E-6F6F-2C4D-9B61-312E65753749}" type="presParOf" srcId="{A799CE0C-E750-D349-9B29-95409035F47B}" destId="{FE026EE2-9E8E-9D40-8F06-48D9072103DA}" srcOrd="1" destOrd="0" presId="urn:microsoft.com/office/officeart/2005/8/layout/vList5"/>
    <dgm:cxn modelId="{FB4AE9A5-68E9-7049-8258-056C629D2D04}" type="presParOf" srcId="{A799CE0C-E750-D349-9B29-95409035F47B}" destId="{24017A7D-DE43-134D-8986-AEF3E7F1AE36}" srcOrd="2" destOrd="0" presId="urn:microsoft.com/office/officeart/2005/8/layout/vList5"/>
    <dgm:cxn modelId="{F736CEB6-0593-A24A-BBB1-C7F60BB9C75F}" type="presParOf" srcId="{24017A7D-DE43-134D-8986-AEF3E7F1AE36}" destId="{1D6FAAF3-0998-6945-BFEB-E1F8DD32C57E}" srcOrd="0" destOrd="0" presId="urn:microsoft.com/office/officeart/2005/8/layout/vList5"/>
    <dgm:cxn modelId="{E9192CC5-40EA-3949-8134-BA301881DF49}" type="presParOf" srcId="{24017A7D-DE43-134D-8986-AEF3E7F1AE36}" destId="{B0926114-B857-0C41-846D-CF07B677E348}" srcOrd="1" destOrd="0" presId="urn:microsoft.com/office/officeart/2005/8/layout/vList5"/>
    <dgm:cxn modelId="{F57D2715-46F1-EE43-A638-20812A1F1CCA}" type="presParOf" srcId="{A799CE0C-E750-D349-9B29-95409035F47B}" destId="{C4ECADA5-723C-984C-9A9C-09BD3621B800}" srcOrd="3" destOrd="0" presId="urn:microsoft.com/office/officeart/2005/8/layout/vList5"/>
    <dgm:cxn modelId="{269E6BDB-C6B9-834C-A9EE-24E6EF7A9D6B}" type="presParOf" srcId="{A799CE0C-E750-D349-9B29-95409035F47B}" destId="{4A3F17CD-A3E7-EB4E-B5F6-17C7D5318AD9}" srcOrd="4" destOrd="0" presId="urn:microsoft.com/office/officeart/2005/8/layout/vList5"/>
    <dgm:cxn modelId="{D07D9983-1376-AB4E-8833-C17C348ED9E4}" type="presParOf" srcId="{4A3F17CD-A3E7-EB4E-B5F6-17C7D5318AD9}" destId="{F6EFF8C5-698D-1C48-91E0-1A5DDF62297F}" srcOrd="0" destOrd="0" presId="urn:microsoft.com/office/officeart/2005/8/layout/vList5"/>
    <dgm:cxn modelId="{CE7297E0-946F-B34C-A473-2C61879390DA}" type="presParOf" srcId="{4A3F17CD-A3E7-EB4E-B5F6-17C7D5318AD9}" destId="{60C41367-D110-FC4C-8622-793F1B76CBC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EC061-2D12-CC45-A203-D973C4803ADE}">
      <dsp:nvSpPr>
        <dsp:cNvPr id="0" name=""/>
        <dsp:cNvSpPr/>
      </dsp:nvSpPr>
      <dsp:spPr>
        <a:xfrm rot="5400000">
          <a:off x="5503599" y="-3934777"/>
          <a:ext cx="984559" cy="9103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altLang="zh-CN" sz="2400" b="0" i="0" kern="1200" dirty="0">
              <a:latin typeface="Helvetica Neue" panose="02000503000000020004" pitchFamily="2" charset="0"/>
              <a:ea typeface="Helvetica Neue" panose="02000503000000020004" pitchFamily="2" charset="0"/>
              <a:cs typeface="Helvetica Neue" panose="02000503000000020004" pitchFamily="2" charset="0"/>
            </a:rPr>
            <a:t>SSQR:</a:t>
          </a:r>
          <a:r>
            <a:rPr lang="zh-CN" altLang="en-US" sz="2400" b="0" i="0" kern="120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400" b="0" i="0" kern="1200" dirty="0">
              <a:latin typeface="Helvetica Neue" panose="02000503000000020004" pitchFamily="2" charset="0"/>
              <a:ea typeface="Lantinghei SC Extralight" panose="02000000000000000000" pitchFamily="2" charset="-122"/>
              <a:cs typeface="Helvetica Neue" panose="02000503000000020004" pitchFamily="2" charset="0"/>
            </a:rPr>
            <a:t>A</a:t>
          </a:r>
          <a:r>
            <a:rPr lang="zh-CN" altLang="en-US" sz="2400" b="0" i="0" kern="120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400" b="0" i="0" kern="1200" dirty="0">
              <a:latin typeface="Helvetica Neue" panose="02000503000000020004" pitchFamily="2" charset="0"/>
              <a:ea typeface="Lantinghei SC Extralight" panose="02000000000000000000" pitchFamily="2" charset="-122"/>
              <a:cs typeface="Helvetica Neue" panose="02000503000000020004" pitchFamily="2" charset="0"/>
            </a:rPr>
            <a:t>s</a:t>
          </a:r>
          <a:r>
            <a:rPr lang="en-US" sz="2400" kern="1200" dirty="0">
              <a:latin typeface="Helvetica Neue" panose="02000503000000020004" pitchFamily="2" charset="0"/>
              <a:ea typeface="Helvetica Neue" panose="02000503000000020004" pitchFamily="2" charset="0"/>
              <a:cs typeface="Helvetica Neue" panose="02000503000000020004" pitchFamily="2" charset="0"/>
            </a:rPr>
            <a:t>elf-supervised query reformulation for code search </a:t>
          </a:r>
          <a:endParaRPr lang="en-US" sz="2400" b="0" i="0" kern="1200" dirty="0">
            <a:latin typeface="Helvetica Neue" panose="02000503000000020004" pitchFamily="2" charset="0"/>
            <a:ea typeface="Helvetica Neue" panose="02000503000000020004" pitchFamily="2" charset="0"/>
            <a:cs typeface="Helvetica Neue" panose="02000503000000020004" pitchFamily="2" charset="0"/>
          </a:endParaRPr>
        </a:p>
      </dsp:txBody>
      <dsp:txXfrm rot="-5400000">
        <a:off x="1443887" y="172997"/>
        <a:ext cx="9055922" cy="888435"/>
      </dsp:txXfrm>
    </dsp:sp>
    <dsp:sp modelId="{DAB09191-BD3C-DF47-AD57-C9E0B3B864E5}">
      <dsp:nvSpPr>
        <dsp:cNvPr id="0" name=""/>
        <dsp:cNvSpPr/>
      </dsp:nvSpPr>
      <dsp:spPr>
        <a:xfrm>
          <a:off x="697" y="1864"/>
          <a:ext cx="1443190" cy="1230699"/>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b="0" i="0" kern="1200">
              <a:latin typeface="Helvetica Neue" panose="02000503000000020004" pitchFamily="2" charset="0"/>
              <a:ea typeface="Lantinghei SC Extralight" panose="02000000000000000000" pitchFamily="2" charset="-122"/>
              <a:cs typeface="Helvetica Neue" panose="02000503000000020004" pitchFamily="2" charset="0"/>
            </a:rPr>
            <a:t> </a:t>
          </a:r>
          <a:endParaRPr lang="en-US" sz="2400" b="0" i="0" kern="1200" dirty="0">
            <a:latin typeface="Helvetica Neue" panose="02000503000000020004" pitchFamily="2" charset="0"/>
            <a:ea typeface="Helvetica Neue" panose="02000503000000020004" pitchFamily="2" charset="0"/>
            <a:cs typeface="Helvetica Neue" panose="02000503000000020004" pitchFamily="2" charset="0"/>
          </a:endParaRPr>
        </a:p>
      </dsp:txBody>
      <dsp:txXfrm>
        <a:off x="60775" y="61942"/>
        <a:ext cx="1323034" cy="1110543"/>
      </dsp:txXfrm>
    </dsp:sp>
    <dsp:sp modelId="{B0926114-B857-0C41-846D-CF07B677E348}">
      <dsp:nvSpPr>
        <dsp:cNvPr id="0" name=""/>
        <dsp:cNvSpPr/>
      </dsp:nvSpPr>
      <dsp:spPr>
        <a:xfrm rot="5400000">
          <a:off x="5503599" y="-2642542"/>
          <a:ext cx="984559" cy="9103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altLang="zh-CN" sz="2400" b="0" i="0" kern="1200" dirty="0">
              <a:latin typeface="Helvetica Neue" panose="02000503000000020004" pitchFamily="2" charset="0"/>
              <a:ea typeface="Lantinghei SC Extralight" panose="02000000000000000000" pitchFamily="2" charset="-122"/>
              <a:cs typeface="Helvetica Neue" panose="02000503000000020004" pitchFamily="2" charset="0"/>
            </a:rPr>
            <a:t>Achieve</a:t>
          </a:r>
          <a:r>
            <a:rPr lang="zh-CN" altLang="en-US" sz="2400" b="0" i="0" kern="120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400" b="0" i="0" kern="1200" dirty="0">
              <a:latin typeface="Helvetica Neue" panose="02000503000000020004" pitchFamily="2" charset="0"/>
              <a:ea typeface="Lantinghei SC Extralight" panose="02000000000000000000" pitchFamily="2" charset="-122"/>
              <a:cs typeface="Helvetica Neue" panose="02000503000000020004" pitchFamily="2" charset="0"/>
            </a:rPr>
            <a:t>comparable</a:t>
          </a:r>
          <a:r>
            <a:rPr lang="zh-CN" altLang="en-US" sz="2400" b="0" i="0" kern="120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400" b="0" i="0" kern="1200" dirty="0">
              <a:latin typeface="Helvetica Neue" panose="02000503000000020004" pitchFamily="2" charset="0"/>
              <a:ea typeface="Helvetica Neue" panose="02000503000000020004" pitchFamily="2" charset="0"/>
              <a:cs typeface="Helvetica Neue" panose="02000503000000020004" pitchFamily="2" charset="0"/>
            </a:rPr>
            <a:t>performance</a:t>
          </a:r>
          <a:r>
            <a:rPr lang="zh-CN" altLang="en-US" sz="2400" b="0" i="0" kern="120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400" b="0" i="0" kern="1200" dirty="0">
              <a:latin typeface="Helvetica Neue" panose="02000503000000020004" pitchFamily="2" charset="0"/>
              <a:ea typeface="Lantinghei SC Extralight" panose="02000000000000000000" pitchFamily="2" charset="-122"/>
              <a:cs typeface="Helvetica Neue" panose="02000503000000020004" pitchFamily="2" charset="0"/>
            </a:rPr>
            <a:t>to</a:t>
          </a:r>
          <a:r>
            <a:rPr lang="zh-CN" altLang="en-US" sz="2400" b="0" i="0" kern="120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400" b="0" i="0" kern="1200" dirty="0">
              <a:latin typeface="Helvetica Neue" panose="02000503000000020004" pitchFamily="2" charset="0"/>
              <a:ea typeface="Helvetica Neue" panose="02000503000000020004" pitchFamily="2" charset="0"/>
              <a:cs typeface="Helvetica Neue" panose="02000503000000020004" pitchFamily="2" charset="0"/>
            </a:rPr>
            <a:t>SOTA</a:t>
          </a:r>
          <a:r>
            <a:rPr lang="zh-CN" altLang="en-US" sz="2400" b="0" i="0" kern="120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400" b="0" i="0" kern="1200" dirty="0">
              <a:latin typeface="Helvetica Neue" panose="02000503000000020004" pitchFamily="2" charset="0"/>
              <a:ea typeface="Helvetica Neue" panose="02000503000000020004" pitchFamily="2" charset="0"/>
              <a:cs typeface="Helvetica Neue" panose="02000503000000020004" pitchFamily="2" charset="0"/>
            </a:rPr>
            <a:t>supervised</a:t>
          </a:r>
          <a:r>
            <a:rPr lang="zh-CN" altLang="en-US" sz="2400" b="0" i="0" kern="120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400" b="0" i="0" kern="1200" dirty="0">
              <a:latin typeface="Helvetica Neue" panose="02000503000000020004" pitchFamily="2" charset="0"/>
              <a:ea typeface="Helvetica Neue" panose="02000503000000020004" pitchFamily="2" charset="0"/>
              <a:cs typeface="Helvetica Neue" panose="02000503000000020004" pitchFamily="2" charset="0"/>
            </a:rPr>
            <a:t>approach</a:t>
          </a:r>
          <a:endParaRPr lang="en-US" sz="2400" b="0" i="0" kern="1200" dirty="0">
            <a:latin typeface="Helvetica Neue" panose="02000503000000020004" pitchFamily="2" charset="0"/>
            <a:ea typeface="Helvetica Neue" panose="02000503000000020004" pitchFamily="2" charset="0"/>
            <a:cs typeface="Helvetica Neue" panose="02000503000000020004" pitchFamily="2" charset="0"/>
          </a:endParaRPr>
        </a:p>
      </dsp:txBody>
      <dsp:txXfrm rot="-5400000">
        <a:off x="1443887" y="1465232"/>
        <a:ext cx="9055922" cy="888435"/>
      </dsp:txXfrm>
    </dsp:sp>
    <dsp:sp modelId="{1D6FAAF3-0998-6945-BFEB-E1F8DD32C57E}">
      <dsp:nvSpPr>
        <dsp:cNvPr id="0" name=""/>
        <dsp:cNvSpPr/>
      </dsp:nvSpPr>
      <dsp:spPr>
        <a:xfrm>
          <a:off x="697" y="1294099"/>
          <a:ext cx="1443190" cy="1230699"/>
        </a:xfrm>
        <a:prstGeom prst="roundRect">
          <a:avLst/>
        </a:prstGeom>
        <a:solidFill>
          <a:schemeClr val="accent1">
            <a:shade val="80000"/>
            <a:hueOff val="60293"/>
            <a:satOff val="-16440"/>
            <a:lumOff val="165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endParaRPr lang="en-US" sz="2400" b="0" i="0" kern="12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dsp:txBody>
      <dsp:txXfrm>
        <a:off x="60775" y="1354177"/>
        <a:ext cx="1323034" cy="1110543"/>
      </dsp:txXfrm>
    </dsp:sp>
    <dsp:sp modelId="{60C41367-D110-FC4C-8622-793F1B76CBCB}">
      <dsp:nvSpPr>
        <dsp:cNvPr id="0" name=""/>
        <dsp:cNvSpPr/>
      </dsp:nvSpPr>
      <dsp:spPr>
        <a:xfrm rot="5400000">
          <a:off x="5503599" y="-1350307"/>
          <a:ext cx="984559" cy="9103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altLang="zh-CN" sz="2400" b="0" i="0" kern="1200">
              <a:latin typeface="Helvetica Neue" panose="02000503000000020004" pitchFamily="2" charset="0"/>
              <a:ea typeface="Helvetica Neue" panose="02000503000000020004" pitchFamily="2" charset="0"/>
              <a:cs typeface="Helvetica Neue" panose="02000503000000020004" pitchFamily="2" charset="0"/>
            </a:rPr>
            <a:t>Open</a:t>
          </a:r>
          <a:r>
            <a:rPr lang="zh-CN" altLang="en-US" sz="2400" b="0" i="0" kern="120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400" b="0" i="0" kern="1200">
              <a:latin typeface="Helvetica Neue" panose="02000503000000020004" pitchFamily="2" charset="0"/>
              <a:ea typeface="Helvetica Neue" panose="02000503000000020004" pitchFamily="2" charset="0"/>
              <a:cs typeface="Helvetica Neue" panose="02000503000000020004" pitchFamily="2" charset="0"/>
            </a:rPr>
            <a:t>Source:</a:t>
          </a:r>
          <a:r>
            <a:rPr lang="zh-CN" altLang="en-US" sz="2400" b="0" i="0" kern="1200">
              <a:latin typeface="Helvetica Neue" panose="02000503000000020004" pitchFamily="2" charset="0"/>
              <a:ea typeface="Lantinghei SC Extralight" panose="02000000000000000000" pitchFamily="2" charset="-122"/>
              <a:cs typeface="Helvetica Neue" panose="02000503000000020004" pitchFamily="2" charset="0"/>
            </a:rPr>
            <a:t> </a:t>
          </a:r>
          <a:r>
            <a:rPr lang="en-US" sz="2400" b="0" i="0" kern="1200">
              <a:latin typeface="Helvetica Neue" panose="02000503000000020004" pitchFamily="2" charset="0"/>
              <a:ea typeface="Helvetica Neue" panose="02000503000000020004" pitchFamily="2" charset="0"/>
              <a:cs typeface="Helvetica Neue" panose="02000503000000020004" pitchFamily="2" charset="0"/>
              <a:hlinkClick xmlns:r="http://schemas.openxmlformats.org/officeDocument/2006/relationships" r:id="rId1">
                <a:extLst>
                  <a:ext uri="{A12FA001-AC4F-418D-AE19-62706E023703}">
                    <ahyp:hlinkClr xmlns:ahyp="http://schemas.microsoft.com/office/drawing/2018/hyperlinkcolor" val="tx"/>
                  </a:ext>
                </a:extLst>
              </a:hlinkClick>
            </a:rPr>
            <a:t>https://github.com/RedSmallPanda/SSQR</a:t>
          </a:r>
          <a:endParaRPr lang="en-US" sz="2400" b="0" i="0" kern="1200" dirty="0">
            <a:latin typeface="Helvetica Neue" panose="02000503000000020004" pitchFamily="2" charset="0"/>
            <a:ea typeface="Helvetica Neue" panose="02000503000000020004" pitchFamily="2" charset="0"/>
            <a:cs typeface="Helvetica Neue" panose="02000503000000020004" pitchFamily="2" charset="0"/>
          </a:endParaRPr>
        </a:p>
      </dsp:txBody>
      <dsp:txXfrm rot="-5400000">
        <a:off x="1443887" y="2757467"/>
        <a:ext cx="9055922" cy="888435"/>
      </dsp:txXfrm>
    </dsp:sp>
    <dsp:sp modelId="{F6EFF8C5-698D-1C48-91E0-1A5DDF62297F}">
      <dsp:nvSpPr>
        <dsp:cNvPr id="0" name=""/>
        <dsp:cNvSpPr/>
      </dsp:nvSpPr>
      <dsp:spPr>
        <a:xfrm>
          <a:off x="697" y="2586334"/>
          <a:ext cx="1443190" cy="1230699"/>
        </a:xfrm>
        <a:prstGeom prst="roundRect">
          <a:avLst/>
        </a:prstGeom>
        <a:solidFill>
          <a:schemeClr val="accent1">
            <a:shade val="80000"/>
            <a:hueOff val="120586"/>
            <a:satOff val="-32879"/>
            <a:lumOff val="330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b="0" i="0" kern="1200">
              <a:latin typeface="Helvetica Neue" panose="02000503000000020004" pitchFamily="2" charset="0"/>
              <a:ea typeface="Lantinghei SC Extralight" panose="02000000000000000000" pitchFamily="2" charset="-122"/>
              <a:cs typeface="Helvetica Neue" panose="02000503000000020004" pitchFamily="2" charset="0"/>
            </a:rPr>
            <a:t> </a:t>
          </a:r>
          <a:endParaRPr lang="en-US" sz="2400" b="0" i="0" kern="1200" dirty="0">
            <a:latin typeface="Helvetica Neue" panose="02000503000000020004" pitchFamily="2" charset="0"/>
            <a:ea typeface="Helvetica Neue" panose="02000503000000020004" pitchFamily="2" charset="0"/>
            <a:cs typeface="Helvetica Neue" panose="02000503000000020004" pitchFamily="2" charset="0"/>
          </a:endParaRPr>
        </a:p>
      </dsp:txBody>
      <dsp:txXfrm>
        <a:off x="60775" y="2646412"/>
        <a:ext cx="1323034" cy="111054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88C91F-3875-4528-B4BB-27BE59E700A1}" type="datetimeFigureOut">
              <a:rPr lang="zh-CN" altLang="en-US" smtClean="0"/>
              <a:t>2023/11/25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FCF00-065B-4B74-8D6D-D6DC5BC15AA8}" type="slidenum">
              <a:rPr lang="zh-CN" altLang="en-US" smtClean="0"/>
              <a:t>‹#›</a:t>
            </a:fld>
            <a:endParaRPr lang="zh-CN" altLang="en-US"/>
          </a:p>
        </p:txBody>
      </p:sp>
    </p:spTree>
    <p:extLst>
      <p:ext uri="{BB962C8B-B14F-4D97-AF65-F5344CB8AC3E}">
        <p14:creationId xmlns:p14="http://schemas.microsoft.com/office/powerpoint/2010/main" val="141651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Hello</a:t>
            </a:r>
            <a:r>
              <a:rPr lang="en-US" altLang="zh-CN" baseline="0" dirty="0"/>
              <a:t> everyone, My name is </a:t>
            </a:r>
            <a:r>
              <a:rPr lang="en-US" altLang="zh-CN" baseline="0" dirty="0" err="1"/>
              <a:t>XiaoDong</a:t>
            </a:r>
            <a:r>
              <a:rPr lang="zh-CN" altLang="en-US" baseline="0" dirty="0"/>
              <a:t> </a:t>
            </a:r>
            <a:r>
              <a:rPr lang="en-US" altLang="zh-CN" baseline="0" dirty="0"/>
              <a:t>Gu, from Shanghai Jiao Tong University. Today I</a:t>
            </a:r>
            <a:r>
              <a:rPr lang="zh-CN" altLang="en-US" baseline="0" dirty="0"/>
              <a:t> </a:t>
            </a:r>
            <a:r>
              <a:rPr lang="en-US" altLang="zh-CN" baseline="0" dirty="0"/>
              <a:t>am</a:t>
            </a:r>
            <a:r>
              <a:rPr lang="zh-CN" altLang="en-US" baseline="0" dirty="0"/>
              <a:t> </a:t>
            </a:r>
            <a:r>
              <a:rPr lang="en-US" altLang="zh-CN" baseline="0" dirty="0" err="1"/>
              <a:t>gonna</a:t>
            </a:r>
            <a:r>
              <a:rPr lang="zh-CN" altLang="en-US" baseline="0" dirty="0"/>
              <a:t> </a:t>
            </a:r>
            <a:r>
              <a:rPr lang="en-US" altLang="zh-CN" baseline="0" dirty="0"/>
              <a:t>present</a:t>
            </a:r>
            <a:r>
              <a:rPr lang="zh-CN" altLang="en-US" baseline="0" dirty="0"/>
              <a:t> </a:t>
            </a:r>
            <a:r>
              <a:rPr lang="en-US" altLang="zh-CN" baseline="0" dirty="0"/>
              <a:t>our work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Self-Supervised Query Reformulation for Code Search</a:t>
            </a:r>
            <a:r>
              <a:rPr lang="en-US" altLang="zh-CN" baseline="0" dirty="0"/>
              <a:t>”</a:t>
            </a:r>
          </a:p>
          <a:p>
            <a:r>
              <a:rPr lang="zh-CN" altLang="en-US" baseline="0"/>
              <a:t>目前测试时长</a:t>
            </a:r>
            <a:r>
              <a:rPr lang="zh-CN" altLang="en-US" baseline="0" dirty="0"/>
              <a:t>：</a:t>
            </a:r>
            <a:r>
              <a:rPr lang="en-US" altLang="zh-CN" baseline="0" dirty="0"/>
              <a:t>13</a:t>
            </a:r>
            <a:r>
              <a:rPr lang="zh-CN" altLang="en-US" baseline="0" dirty="0"/>
              <a:t>分钟</a:t>
            </a:r>
            <a:endParaRPr lang="en-US" altLang="zh-CN" baseline="0" dirty="0"/>
          </a:p>
        </p:txBody>
      </p:sp>
      <p:sp>
        <p:nvSpPr>
          <p:cNvPr id="4" name="灯片编号占位符 3"/>
          <p:cNvSpPr>
            <a:spLocks noGrp="1"/>
          </p:cNvSpPr>
          <p:nvPr>
            <p:ph type="sldNum" sz="quarter" idx="10"/>
          </p:nvPr>
        </p:nvSpPr>
        <p:spPr/>
        <p:txBody>
          <a:bodyPr/>
          <a:lstStyle/>
          <a:p>
            <a:fld id="{F6DFCF00-065B-4B74-8D6D-D6DC5BC15AA8}" type="slidenum">
              <a:rPr lang="zh-CN" altLang="en-US" smtClean="0"/>
              <a:t>1</a:t>
            </a:fld>
            <a:endParaRPr lang="zh-CN" altLang="en-US"/>
          </a:p>
        </p:txBody>
      </p:sp>
    </p:spTree>
    <p:extLst>
      <p:ext uri="{BB962C8B-B14F-4D97-AF65-F5344CB8AC3E}">
        <p14:creationId xmlns:p14="http://schemas.microsoft.com/office/powerpoint/2010/main" val="136164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Next,</a:t>
            </a:r>
            <a:r>
              <a:rPr lang="zh-CN" altLang="en-US" sz="1800" dirty="0"/>
              <a:t> </a:t>
            </a:r>
            <a:r>
              <a:rPr lang="en-US" altLang="zh-CN" sz="1800" dirty="0"/>
              <a:t>I’ll</a:t>
            </a:r>
            <a:r>
              <a:rPr lang="zh-CN" altLang="en-US" sz="1800" dirty="0"/>
              <a:t> </a:t>
            </a:r>
            <a:r>
              <a:rPr lang="en-US" altLang="zh-CN" sz="1800" dirty="0"/>
              <a:t>introduce</a:t>
            </a:r>
            <a:r>
              <a:rPr lang="zh-CN" altLang="en-US" sz="1800" dirty="0"/>
              <a:t> </a:t>
            </a:r>
            <a:r>
              <a:rPr lang="en-US" altLang="zh-CN" sz="1800" dirty="0"/>
              <a:t>SSQR</a:t>
            </a:r>
            <a:r>
              <a:rPr lang="zh-CN" altLang="en-US" sz="1800" dirty="0"/>
              <a:t> </a:t>
            </a:r>
            <a:r>
              <a:rPr lang="en-US" altLang="zh-CN" sz="1800" dirty="0"/>
              <a:t>step</a:t>
            </a:r>
            <a:r>
              <a:rPr lang="zh-CN" altLang="en-US" sz="1800" dirty="0"/>
              <a:t> </a:t>
            </a:r>
            <a:r>
              <a:rPr lang="en-US" altLang="zh-CN" sz="1800" dirty="0"/>
              <a:t>by</a:t>
            </a:r>
            <a:r>
              <a:rPr lang="zh-CN" altLang="en-US" sz="1800" dirty="0"/>
              <a:t> </a:t>
            </a:r>
            <a:r>
              <a:rPr lang="en-US" altLang="zh-CN" sz="1800" dirty="0"/>
              <a:t>step.</a:t>
            </a:r>
            <a:r>
              <a:rPr lang="zh-CN" altLang="en-US" sz="1800" dirty="0"/>
              <a:t> </a:t>
            </a:r>
            <a:r>
              <a:rPr lang="en-US" altLang="zh-CN" sz="1800" dirty="0"/>
              <a:t>Step</a:t>
            </a:r>
            <a:r>
              <a:rPr lang="zh-CN" altLang="en-US" sz="1800" dirty="0"/>
              <a:t> </a:t>
            </a:r>
            <a:r>
              <a:rPr lang="en-US" altLang="zh-CN" sz="1800" dirty="0"/>
              <a:t>1.</a:t>
            </a:r>
            <a:r>
              <a:rPr lang="zh-CN" altLang="en-US" sz="1800" dirty="0"/>
              <a:t> </a:t>
            </a:r>
            <a:r>
              <a:rPr lang="en-US" altLang="zh-CN" sz="1800" dirty="0"/>
              <a:t>Pre-Training</a:t>
            </a:r>
            <a:r>
              <a:rPr lang="zh-CN" altLang="en-US" sz="1800" dirty="0"/>
              <a:t> </a:t>
            </a:r>
            <a:r>
              <a:rPr lang="en-US" altLang="zh-CN" sz="1800" dirty="0"/>
              <a:t>Language</a:t>
            </a:r>
            <a:r>
              <a:rPr lang="zh-CN" altLang="en-US" sz="1800" dirty="0"/>
              <a:t> </a:t>
            </a:r>
            <a:r>
              <a:rPr lang="en-US" altLang="zh-CN" sz="1800" dirty="0"/>
              <a:t>Model</a:t>
            </a:r>
            <a:r>
              <a:rPr lang="zh-CN" altLang="en-US" sz="1800" dirty="0"/>
              <a:t> </a:t>
            </a:r>
            <a:endParaRPr lang="en-US" sz="1800" dirty="0">
              <a:effectLst/>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inLibertineT"/>
              </a:rPr>
              <a:t>We take the state-of-the-art T5 mod</a:t>
            </a:r>
            <a:r>
              <a:rPr lang="en-US" altLang="zh-CN" sz="1800" dirty="0">
                <a:effectLst/>
                <a:latin typeface="LinLibertineT"/>
              </a:rPr>
              <a:t>el</a:t>
            </a:r>
            <a:r>
              <a:rPr lang="en-US" sz="1800" dirty="0">
                <a:effectLst/>
                <a:latin typeface="LinLibertineT"/>
              </a:rPr>
              <a:t> as the backbone model since it </a:t>
            </a:r>
            <a:r>
              <a:rPr lang="en-US" altLang="zh-CN" sz="1800" dirty="0">
                <a:effectLst/>
                <a:latin typeface="LinLibertineT"/>
              </a:rPr>
              <a:t>is</a:t>
            </a:r>
            <a:r>
              <a:rPr lang="zh-CN" altLang="en-US" sz="1800" dirty="0">
                <a:effectLst/>
                <a:latin typeface="LinLibertineT"/>
              </a:rPr>
              <a:t> </a:t>
            </a:r>
            <a:r>
              <a:rPr lang="en-US" altLang="zh-CN" sz="1800" dirty="0">
                <a:solidFill>
                  <a:schemeClr val="tx1">
                    <a:lumMod val="75000"/>
                    <a:lumOff val="25000"/>
                  </a:schemeClr>
                </a:solidFill>
                <a:effectLst/>
                <a:latin typeface="Helvetica Neue" panose="02000503000000020004" pitchFamily="2" charset="0"/>
                <a:ea typeface="Helvetica Neue" panose="02000503000000020004" pitchFamily="2" charset="0"/>
                <a:cs typeface="Helvetica Neue" panose="02000503000000020004" pitchFamily="2" charset="0"/>
              </a:rPr>
              <a:t>s</a:t>
            </a:r>
            <a:r>
              <a:rPr lang="en-US" altLang="zh-CN"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uitable</a:t>
            </a:r>
            <a:r>
              <a:rPr lang="zh-CN" altLang="en-US"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for</a:t>
            </a:r>
            <a:r>
              <a:rPr lang="zh-CN" altLang="en-US"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generative</a:t>
            </a:r>
            <a:r>
              <a:rPr lang="zh-CN" altLang="en-US"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task,</a:t>
            </a:r>
            <a:r>
              <a:rPr lang="zh-CN" altLang="en-US"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particularly</a:t>
            </a:r>
            <a:r>
              <a:rPr lang="zh-CN" altLang="en-US"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masked</a:t>
            </a:r>
            <a:r>
              <a:rPr lang="zh-CN" altLang="en-US"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span</a:t>
            </a:r>
            <a:r>
              <a:rPr lang="zh-CN" altLang="en-US"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task,</a:t>
            </a:r>
            <a:r>
              <a:rPr lang="zh-CN" altLang="en-US"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which</a:t>
            </a:r>
            <a:r>
              <a:rPr lang="zh-CN" altLang="en-US"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is</a:t>
            </a:r>
            <a:r>
              <a:rPr lang="zh-CN" altLang="en-US"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related</a:t>
            </a:r>
            <a:r>
              <a:rPr lang="zh-CN" altLang="en-US"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to</a:t>
            </a:r>
            <a:r>
              <a:rPr lang="zh-CN" altLang="en-US"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query</a:t>
            </a:r>
            <a:r>
              <a:rPr lang="zh-CN" altLang="en-US"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expansion</a:t>
            </a:r>
            <a:r>
              <a:rPr lang="zh-CN" altLang="en-US"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task.</a:t>
            </a:r>
            <a:r>
              <a:rPr lang="zh-CN" altLang="en-US"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endParaRPr lang="en-US" altLang="zh-CN"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inLibertineT"/>
              </a:rPr>
              <a:t>To enable T5 to learn how to express a query more comprehensively, we design a new pre-training objective called </a:t>
            </a:r>
            <a:r>
              <a:rPr lang="en-US" sz="1800" dirty="0">
                <a:effectLst/>
                <a:latin typeface="LinLibertineTI"/>
              </a:rPr>
              <a:t>corrupted query completion</a:t>
            </a:r>
            <a:r>
              <a:rPr lang="en-US" altLang="zh-CN" sz="1800" dirty="0">
                <a:effectLst/>
                <a:latin typeface="LinLibertineTI"/>
              </a:rPr>
              <a:t>.</a:t>
            </a:r>
            <a:r>
              <a:rPr lang="zh-CN" altLang="en-US" sz="1800" dirty="0">
                <a:effectLst/>
                <a:latin typeface="LinLibertineTI"/>
              </a:rPr>
              <a:t> </a:t>
            </a:r>
            <a:r>
              <a:rPr lang="en-US" sz="1800" dirty="0">
                <a:effectLst/>
                <a:latin typeface="LinLibertineT"/>
              </a:rPr>
              <a:t>Similar to the</a:t>
            </a:r>
            <a:r>
              <a:rPr lang="zh-CN" altLang="en-US" sz="1800" dirty="0">
                <a:effectLst/>
                <a:latin typeface="LinLibertineT"/>
              </a:rPr>
              <a:t> </a:t>
            </a:r>
            <a:r>
              <a:rPr lang="en-US" sz="1800" dirty="0">
                <a:effectLst/>
                <a:latin typeface="LinLibertineT"/>
              </a:rPr>
              <a:t>masked language modeling objective, </a:t>
            </a:r>
            <a:r>
              <a:rPr lang="en-US" altLang="zh-CN" sz="1800" dirty="0">
                <a:effectLst/>
                <a:latin typeface="LinLibertineT"/>
              </a:rPr>
              <a:t>it</a:t>
            </a:r>
            <a:r>
              <a:rPr lang="en-US" sz="1800" dirty="0">
                <a:effectLst/>
                <a:latin typeface="LinLibertineT"/>
              </a:rPr>
              <a:t> randomly masks a span of words in the query and asks the model to predict the masked span</a:t>
            </a:r>
            <a:r>
              <a:rPr lang="en-US" altLang="zh-CN" sz="1800" dirty="0">
                <a:effectLst/>
                <a:latin typeface="LinLibertineT"/>
              </a:rPr>
              <a:t>.</a:t>
            </a:r>
            <a:r>
              <a:rPr lang="zh-CN" altLang="en-US" sz="1800" dirty="0">
                <a:effectLst/>
                <a:latin typeface="LinLibertineT"/>
              </a:rPr>
              <a:t> </a:t>
            </a:r>
            <a:r>
              <a:rPr lang="en-US" altLang="zh-CN" sz="1800" dirty="0">
                <a:effectLst/>
                <a:latin typeface="LinLibertineT"/>
              </a:rPr>
              <a:t>The</a:t>
            </a:r>
            <a:r>
              <a:rPr lang="zh-CN" altLang="en-US" sz="1800" dirty="0">
                <a:effectLst/>
                <a:latin typeface="LinLibertineT"/>
              </a:rPr>
              <a:t> </a:t>
            </a:r>
            <a:r>
              <a:rPr lang="en-US" altLang="zh-CN" sz="1800" dirty="0">
                <a:effectLst/>
                <a:latin typeface="LinLibertineT"/>
              </a:rPr>
              <a:t>main</a:t>
            </a:r>
            <a:r>
              <a:rPr lang="zh-CN" altLang="en-US" sz="1800" dirty="0">
                <a:effectLst/>
                <a:latin typeface="LinLibertineT"/>
              </a:rPr>
              <a:t> </a:t>
            </a:r>
            <a:r>
              <a:rPr lang="en-US" altLang="zh-CN" sz="1800" dirty="0">
                <a:effectLst/>
                <a:latin typeface="LinLibertineT"/>
              </a:rPr>
              <a:t>difference</a:t>
            </a:r>
            <a:r>
              <a:rPr lang="zh-CN" altLang="en-US" sz="1800" dirty="0">
                <a:effectLst/>
                <a:latin typeface="LinLibertineT"/>
              </a:rPr>
              <a:t> </a:t>
            </a:r>
            <a:r>
              <a:rPr lang="en-US" altLang="zh-CN" sz="1800" dirty="0">
                <a:effectLst/>
                <a:latin typeface="LinLibertineT"/>
              </a:rPr>
              <a:t>is</a:t>
            </a:r>
            <a:r>
              <a:rPr lang="zh-CN" altLang="en-US" sz="1800" dirty="0">
                <a:effectLst/>
                <a:latin typeface="LinLibertineT"/>
              </a:rPr>
              <a:t> </a:t>
            </a:r>
            <a:r>
              <a:rPr lang="en-US" altLang="zh-CN" sz="1800" dirty="0">
                <a:effectLst/>
                <a:latin typeface="LinLibertineT"/>
              </a:rPr>
              <a:t>that</a:t>
            </a:r>
            <a:r>
              <a:rPr lang="zh-CN" altLang="en-US" sz="1800" dirty="0">
                <a:effectLst/>
                <a:latin typeface="LinLibertineT"/>
              </a:rPr>
              <a:t> </a:t>
            </a:r>
            <a:r>
              <a:rPr lang="en-US" altLang="zh-CN" sz="1800" dirty="0">
                <a:effectLst/>
                <a:latin typeface="LinLibertineT"/>
              </a:rPr>
              <a:t>here,</a:t>
            </a:r>
            <a:r>
              <a:rPr lang="zh-CN" altLang="en-US" sz="1800" dirty="0">
                <a:effectLst/>
                <a:latin typeface="LinLibertineT"/>
              </a:rPr>
              <a:t> </a:t>
            </a:r>
            <a:r>
              <a:rPr lang="en-US" altLang="zh-CN" sz="1800" dirty="0">
                <a:effectLst/>
                <a:latin typeface="LinLibertineT"/>
              </a:rPr>
              <a:t>one</a:t>
            </a:r>
            <a:r>
              <a:rPr lang="zh-CN" altLang="en-US" sz="1800" dirty="0">
                <a:effectLst/>
                <a:latin typeface="LinLibertineT"/>
              </a:rPr>
              <a:t> </a:t>
            </a:r>
            <a:r>
              <a:rPr lang="en-US" altLang="zh-CN" sz="1800" dirty="0">
                <a:effectLst/>
                <a:latin typeface="LinLibertineT"/>
              </a:rPr>
              <a:t>mask</a:t>
            </a:r>
            <a:r>
              <a:rPr lang="zh-CN" altLang="en-US" sz="1800" dirty="0">
                <a:effectLst/>
                <a:latin typeface="LinLibertineT"/>
              </a:rPr>
              <a:t> </a:t>
            </a:r>
            <a:r>
              <a:rPr lang="en-US" altLang="zh-CN" sz="1800" dirty="0">
                <a:effectLst/>
                <a:latin typeface="LinLibertineT"/>
              </a:rPr>
              <a:t>is</a:t>
            </a:r>
            <a:r>
              <a:rPr lang="zh-CN" altLang="en-US" sz="1800" dirty="0">
                <a:effectLst/>
                <a:latin typeface="LinLibertineT"/>
              </a:rPr>
              <a:t> </a:t>
            </a:r>
            <a:r>
              <a:rPr lang="en-US" altLang="zh-CN" sz="1800" dirty="0">
                <a:effectLst/>
                <a:latin typeface="LinLibertineT"/>
              </a:rPr>
              <a:t>associated</a:t>
            </a:r>
            <a:r>
              <a:rPr lang="zh-CN" altLang="en-US" sz="1800" dirty="0">
                <a:effectLst/>
                <a:latin typeface="LinLibertineT"/>
              </a:rPr>
              <a:t> </a:t>
            </a:r>
            <a:r>
              <a:rPr lang="en-US" altLang="zh-CN" sz="1800" dirty="0">
                <a:effectLst/>
                <a:latin typeface="LinLibertineT"/>
              </a:rPr>
              <a:t>to</a:t>
            </a:r>
            <a:r>
              <a:rPr lang="zh-CN" altLang="en-US" sz="1800" dirty="0">
                <a:effectLst/>
                <a:latin typeface="LinLibertineT"/>
              </a:rPr>
              <a:t> </a:t>
            </a:r>
            <a:r>
              <a:rPr lang="en-US" altLang="zh-CN" sz="1800" dirty="0">
                <a:effectLst/>
                <a:latin typeface="LinLibertineT"/>
              </a:rPr>
              <a:t>a</a:t>
            </a:r>
            <a:r>
              <a:rPr lang="zh-CN" altLang="en-US" sz="1800" dirty="0">
                <a:effectLst/>
                <a:latin typeface="LinLibertineT"/>
              </a:rPr>
              <a:t> </a:t>
            </a:r>
            <a:r>
              <a:rPr lang="en-US" altLang="zh-CN" sz="1800" dirty="0">
                <a:effectLst/>
                <a:latin typeface="LinLibertineT"/>
              </a:rPr>
              <a:t>sequence</a:t>
            </a:r>
            <a:r>
              <a:rPr lang="zh-CN" altLang="en-US" sz="1800" dirty="0">
                <a:effectLst/>
                <a:latin typeface="LinLibertineT"/>
              </a:rPr>
              <a:t> </a:t>
            </a:r>
            <a:r>
              <a:rPr lang="en-US" altLang="zh-CN" sz="1800" dirty="0">
                <a:effectLst/>
                <a:latin typeface="LinLibertineT"/>
              </a:rPr>
              <a:t>of</a:t>
            </a:r>
            <a:r>
              <a:rPr lang="zh-CN" altLang="en-US" sz="1800" dirty="0">
                <a:effectLst/>
                <a:latin typeface="LinLibertineT"/>
              </a:rPr>
              <a:t> </a:t>
            </a:r>
            <a:r>
              <a:rPr lang="en-US" altLang="zh-CN" sz="1800" dirty="0">
                <a:effectLst/>
                <a:latin typeface="LinLibertineT"/>
              </a:rPr>
              <a:t>tokens.</a:t>
            </a:r>
            <a:r>
              <a:rPr lang="zh-CN" altLang="en-US" sz="1800" dirty="0">
                <a:effectLst/>
                <a:latin typeface="LinLibertineT"/>
              </a:rPr>
              <a:t> </a:t>
            </a:r>
            <a:endParaRPr lang="en-US" altLang="zh-CN" sz="1800" dirty="0">
              <a:effectLst/>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inLibertineT"/>
              </a:rPr>
              <a:t>We use the teacher-forcing strategy </a:t>
            </a:r>
            <a:r>
              <a:rPr lang="en-US" altLang="zh-CN" sz="1800" dirty="0">
                <a:effectLst/>
                <a:latin typeface="LinLibertineT"/>
              </a:rPr>
              <a:t>and</a:t>
            </a:r>
            <a:r>
              <a:rPr lang="zh-CN" altLang="en-US" sz="1800" dirty="0">
                <a:effectLst/>
                <a:latin typeface="LinLibertineT"/>
              </a:rPr>
              <a:t> </a:t>
            </a:r>
            <a:r>
              <a:rPr lang="en-US" altLang="zh-CN"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Code</a:t>
            </a:r>
            <a:r>
              <a:rPr lang="zh-CN" altLang="en-US"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comments</a:t>
            </a:r>
            <a:r>
              <a:rPr lang="zh-CN" altLang="en-US"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from</a:t>
            </a:r>
            <a:r>
              <a:rPr lang="zh-CN" altLang="en-US"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err="1">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CODEnn</a:t>
            </a:r>
            <a:r>
              <a:rPr lang="zh-CN" altLang="en-US"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dataset</a:t>
            </a:r>
            <a:r>
              <a:rPr lang="zh-CN" altLang="en-US" sz="1800" dirty="0">
                <a:solidFill>
                  <a:schemeClr val="tx1">
                    <a:lumMod val="75000"/>
                    <a:lumOff val="25000"/>
                  </a:schemeClr>
                </a:solidFill>
                <a:effectLst/>
                <a:latin typeface="Bell MT" panose="02020503060305020303" pitchFamily="18" charset="0"/>
                <a:ea typeface="Helvetica Neue" panose="02000503000000020004" pitchFamily="2" charset="0"/>
                <a:cs typeface="Helvetica Neue" panose="02000503000000020004" pitchFamily="2" charset="0"/>
              </a:rPr>
              <a:t> </a:t>
            </a:r>
            <a:r>
              <a:rPr lang="en-US" sz="1800" dirty="0">
                <a:effectLst/>
                <a:latin typeface="LinLibertineT"/>
              </a:rPr>
              <a:t>for pre-training. </a:t>
            </a: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这里我们采用</a:t>
            </a:r>
            <a:r>
              <a:rPr kumimoji="1" lang="en-US" altLang="zh-CN" dirty="0"/>
              <a:t>T5</a:t>
            </a:r>
            <a:r>
              <a:rPr kumimoji="1" lang="zh-CN" altLang="en-US" dirty="0"/>
              <a:t>模型作为预训练语言模型，并在这个基础上进行微调。这主要出于两个原因：一方面它采用序列到序列的模型架构，天然适合处理生成式的任务；另一方面它擅长处理掩码任务，与搜索语句扩展相关。</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为了使</a:t>
            </a:r>
            <a:r>
              <a:rPr kumimoji="1" lang="en-US" altLang="zh-CN" dirty="0"/>
              <a:t>T5</a:t>
            </a:r>
            <a:r>
              <a:rPr kumimoji="1" lang="zh-CN" altLang="en-US" dirty="0"/>
              <a:t>学会如何撰写一句内容完整、语义清晰的代码搜索语句，这里用到的预训练任务是缺失语句补全（</a:t>
            </a:r>
            <a:r>
              <a:rPr kumimoji="1" lang="en-US" altLang="zh-CN" dirty="0"/>
              <a:t>CQC</a:t>
            </a:r>
            <a:r>
              <a:rPr kumimoji="1" lang="zh-CN" altLang="en-US" dirty="0"/>
              <a:t>），它与掩码语言模型任务形式类似，不同的是，缺失语句补全任务中一个</a:t>
            </a:r>
            <a:r>
              <a:rPr kumimoji="1" lang="en-US" altLang="zh-CN" dirty="0"/>
              <a:t>MASK</a:t>
            </a:r>
            <a:r>
              <a:rPr kumimoji="1" lang="zh-CN" altLang="en-US" dirty="0"/>
              <a:t>位代表的是一连串单词，因为在补全信息时，我们并不知道具体应该加几个词，模型被要求还原出一个</a:t>
            </a:r>
            <a:r>
              <a:rPr kumimoji="1" lang="en-US" altLang="zh-CN" dirty="0"/>
              <a:t>MASK</a:t>
            </a:r>
            <a:r>
              <a:rPr kumimoji="1" lang="zh-CN" altLang="en-US" dirty="0"/>
              <a:t>位上的原始单词序列，还原的过程就与补全语句的任务形式十分类似了。</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在训练过程中，我们采用</a:t>
            </a:r>
            <a:r>
              <a:rPr lang="en-US" sz="1200" dirty="0">
                <a:solidFill>
                  <a:schemeClr val="tx1">
                    <a:lumMod val="75000"/>
                    <a:lumOff val="25000"/>
                  </a:schemeClr>
                </a:solidFill>
                <a:latin typeface="Lantinghei SC Extralight" panose="02000000000000000000" pitchFamily="2" charset="-122"/>
                <a:ea typeface="Lantinghei SC Extralight" panose="02000000000000000000" pitchFamily="2" charset="-122"/>
              </a:rPr>
              <a:t>teacher-</a:t>
            </a:r>
            <a:r>
              <a:rPr lang="en-US" sz="1200" dirty="0" err="1">
                <a:solidFill>
                  <a:schemeClr val="tx1">
                    <a:lumMod val="75000"/>
                    <a:lumOff val="25000"/>
                  </a:schemeClr>
                </a:solidFill>
                <a:latin typeface="Lantinghei SC Extralight" panose="02000000000000000000" pitchFamily="2" charset="-122"/>
                <a:ea typeface="Lantinghei SC Extralight" panose="02000000000000000000" pitchFamily="2" charset="-122"/>
              </a:rPr>
              <a:t>forcing策略</a:t>
            </a:r>
            <a:r>
              <a:rPr lang="zh-CN" altLang="en-US" sz="1200" dirty="0">
                <a:solidFill>
                  <a:schemeClr val="tx1">
                    <a:lumMod val="75000"/>
                    <a:lumOff val="25000"/>
                  </a:schemeClr>
                </a:solidFill>
                <a:latin typeface="Lantinghei SC Extralight" panose="02000000000000000000" pitchFamily="2" charset="-122"/>
                <a:ea typeface="Lantinghei SC Extralight" panose="02000000000000000000" pitchFamily="2" charset="-122"/>
              </a:rPr>
              <a:t>，并随机选择</a:t>
            </a:r>
            <a:r>
              <a:rPr lang="en-US" altLang="zh-CN" sz="1200" dirty="0">
                <a:solidFill>
                  <a:schemeClr val="tx1">
                    <a:lumMod val="75000"/>
                    <a:lumOff val="25000"/>
                  </a:schemeClr>
                </a:solidFill>
                <a:latin typeface="Lantinghei SC Extralight" panose="02000000000000000000" pitchFamily="2" charset="-122"/>
                <a:ea typeface="Lantinghei SC Extralight" panose="02000000000000000000" pitchFamily="2" charset="-122"/>
              </a:rPr>
              <a:t>15%</a:t>
            </a:r>
            <a:r>
              <a:rPr lang="zh-CN" altLang="en-US" sz="1200" dirty="0">
                <a:solidFill>
                  <a:schemeClr val="tx1">
                    <a:lumMod val="75000"/>
                    <a:lumOff val="25000"/>
                  </a:schemeClr>
                </a:solidFill>
                <a:latin typeface="Lantinghei SC Extralight" panose="02000000000000000000" pitchFamily="2" charset="-122"/>
                <a:ea typeface="Lantinghei SC Extralight" panose="02000000000000000000" pitchFamily="2" charset="-122"/>
              </a:rPr>
              <a:t>的连续单词进行打码，并要求</a:t>
            </a:r>
            <a:r>
              <a:rPr lang="en-US" altLang="zh-CN" sz="1200" dirty="0">
                <a:solidFill>
                  <a:schemeClr val="tx1">
                    <a:lumMod val="75000"/>
                    <a:lumOff val="25000"/>
                  </a:schemeClr>
                </a:solidFill>
                <a:latin typeface="Lantinghei SC Extralight" panose="02000000000000000000" pitchFamily="2" charset="-122"/>
                <a:ea typeface="Lantinghei SC Extralight" panose="02000000000000000000" pitchFamily="2" charset="-122"/>
              </a:rPr>
              <a:t>T5</a:t>
            </a:r>
            <a:r>
              <a:rPr lang="zh-CN" altLang="en-US" sz="1200" dirty="0">
                <a:solidFill>
                  <a:schemeClr val="tx1">
                    <a:lumMod val="75000"/>
                    <a:lumOff val="25000"/>
                  </a:schemeClr>
                </a:solidFill>
                <a:latin typeface="Lantinghei SC Extralight" panose="02000000000000000000" pitchFamily="2" charset="-122"/>
                <a:ea typeface="Lantinghei SC Extralight" panose="02000000000000000000" pitchFamily="2" charset="-122"/>
              </a:rPr>
              <a:t>进行补全。</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在这一步中使用的数据集是来自</a:t>
            </a:r>
            <a:r>
              <a:rPr kumimoji="1" lang="en-US" altLang="zh-CN" dirty="0" err="1"/>
              <a:t>CODEnn</a:t>
            </a:r>
            <a:r>
              <a:rPr kumimoji="1" lang="zh-CN" altLang="en-US" dirty="0"/>
              <a:t>数据集中的代码注释。</a:t>
            </a:r>
            <a:endParaRPr lang="en-CN" dirty="0"/>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DFCF00-065B-4B74-8D6D-D6DC5BC15AA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00250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Finally,</a:t>
            </a:r>
            <a:r>
              <a:rPr kumimoji="1" lang="zh-CN" altLang="en-US" dirty="0"/>
              <a:t> </a:t>
            </a:r>
            <a:r>
              <a:rPr kumimoji="1" lang="en-US" altLang="zh-CN" dirty="0"/>
              <a:t>t</a:t>
            </a:r>
            <a:r>
              <a:rPr lang="en-US" altLang="zh-CN" sz="1200" dirty="0">
                <a:effectLst/>
                <a:latin typeface="LinLibertineT"/>
              </a:rPr>
              <a:t>he pre-trained T5 model is leveraged to expand</a:t>
            </a:r>
            <a:r>
              <a:rPr lang="zh-CN" altLang="en-US" sz="1200" dirty="0">
                <a:effectLst/>
                <a:latin typeface="LinLibertineT"/>
              </a:rPr>
              <a:t> </a:t>
            </a:r>
            <a:r>
              <a:rPr kumimoji="1" lang="en-US" altLang="zh-CN" sz="1200" dirty="0"/>
              <a:t>the</a:t>
            </a:r>
            <a:r>
              <a:rPr kumimoji="1" lang="zh-CN" altLang="en-US" sz="1200" dirty="0"/>
              <a:t> </a:t>
            </a:r>
            <a:r>
              <a:rPr kumimoji="1" lang="en-US" altLang="zh-CN" sz="1200" dirty="0"/>
              <a:t>top-k</a:t>
            </a:r>
            <a:r>
              <a:rPr kumimoji="1" lang="zh-CN" altLang="en-US" sz="1200" dirty="0"/>
              <a:t> </a:t>
            </a:r>
            <a:r>
              <a:rPr kumimoji="1" lang="en-US" altLang="zh-CN" sz="1200" dirty="0"/>
              <a:t>candidate</a:t>
            </a:r>
            <a:r>
              <a:rPr kumimoji="1" lang="zh-CN" altLang="en-US" sz="1200" dirty="0"/>
              <a:t> </a:t>
            </a:r>
            <a:r>
              <a:rPr kumimoji="1" lang="en-US" altLang="zh-CN" sz="1200" dirty="0"/>
              <a:t>expansion</a:t>
            </a:r>
            <a:r>
              <a:rPr kumimoji="1" lang="zh-CN" altLang="en-US" sz="1200" dirty="0"/>
              <a:t> </a:t>
            </a:r>
            <a:r>
              <a:rPr kumimoji="1" lang="en-US" altLang="zh-CN" sz="1200" dirty="0"/>
              <a:t>position</a:t>
            </a:r>
            <a:r>
              <a:rPr kumimoji="1" lang="zh-CN" altLang="en-US" sz="1200" dirty="0"/>
              <a:t> </a:t>
            </a:r>
            <a:r>
              <a:rPr kumimoji="1" lang="en-US" altLang="zh-CN" sz="1200" dirty="0"/>
              <a:t>by</a:t>
            </a:r>
            <a:r>
              <a:rPr kumimoji="1" lang="zh-CN" altLang="en-US" sz="1200" dirty="0"/>
              <a:t> </a:t>
            </a:r>
            <a:r>
              <a:rPr kumimoji="1" lang="en-US" altLang="zh-CN" sz="1200" dirty="0"/>
              <a:t>performing</a:t>
            </a:r>
            <a:r>
              <a:rPr kumimoji="1" lang="zh-CN" altLang="en-US" sz="1200" dirty="0"/>
              <a:t> </a:t>
            </a:r>
            <a:r>
              <a:rPr kumimoji="1" lang="en-US" altLang="zh-CN"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c</a:t>
            </a:r>
            <a:r>
              <a:rPr lang="en-US" altLang="zh-CN"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orrupted query completion</a:t>
            </a:r>
            <a:r>
              <a:rPr lang="zh-CN" altLang="en-US"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task</a:t>
            </a:r>
            <a:r>
              <a:rPr kumimoji="1" lang="en-US" altLang="zh-CN" sz="1200" dirty="0"/>
              <a:t>.</a:t>
            </a:r>
            <a:r>
              <a:rPr kumimoji="1" lang="zh-CN" altLang="en-US" sz="1200" dirty="0"/>
              <a:t> </a:t>
            </a:r>
            <a:r>
              <a:rPr kumimoji="1" lang="en-US" altLang="zh-CN" sz="1200" dirty="0"/>
              <a:t>In</a:t>
            </a:r>
            <a:r>
              <a:rPr kumimoji="1" lang="zh-CN" altLang="en-US" sz="1200" dirty="0"/>
              <a:t> </a:t>
            </a:r>
            <a:r>
              <a:rPr kumimoji="1" lang="en-US" altLang="zh-CN" sz="1200" dirty="0"/>
              <a:t>this</a:t>
            </a:r>
            <a:r>
              <a:rPr kumimoji="1" lang="zh-CN" altLang="en-US" sz="1200" dirty="0"/>
              <a:t> </a:t>
            </a:r>
            <a:r>
              <a:rPr kumimoji="1" lang="en-US" altLang="zh-CN" sz="1200" dirty="0"/>
              <a:t>example,</a:t>
            </a:r>
            <a:r>
              <a:rPr kumimoji="1" lang="zh-CN" altLang="en-US" sz="1200" dirty="0"/>
              <a:t> </a:t>
            </a:r>
            <a:r>
              <a:rPr kumimoji="1" lang="en-US" altLang="zh-CN" sz="1200" dirty="0"/>
              <a:t>SSQR</a:t>
            </a:r>
            <a:r>
              <a:rPr kumimoji="1" lang="zh-CN" altLang="en-US" sz="1200" dirty="0"/>
              <a:t> </a:t>
            </a:r>
            <a:r>
              <a:rPr kumimoji="1" lang="en-US" altLang="zh-CN" sz="1200" dirty="0"/>
              <a:t>reformulates</a:t>
            </a:r>
            <a:r>
              <a:rPr kumimoji="1" lang="zh-CN" altLang="en-US" sz="1200" dirty="0"/>
              <a:t> </a:t>
            </a:r>
            <a:r>
              <a:rPr kumimoji="1" lang="en-US" altLang="zh-CN" sz="1200" dirty="0"/>
              <a:t>the</a:t>
            </a:r>
            <a:r>
              <a:rPr kumimoji="1" lang="zh-CN" altLang="en-US" sz="1200" dirty="0"/>
              <a:t> </a:t>
            </a:r>
            <a:r>
              <a:rPr kumimoji="1" lang="en-US" altLang="zh-CN" sz="1200" dirty="0"/>
              <a:t>original</a:t>
            </a:r>
            <a:r>
              <a:rPr kumimoji="1" lang="zh-CN" altLang="en-US" sz="1200" dirty="0"/>
              <a:t> </a:t>
            </a:r>
            <a:r>
              <a:rPr kumimoji="1" lang="en-US" altLang="zh-CN" sz="1200" dirty="0"/>
              <a:t>query</a:t>
            </a:r>
            <a:r>
              <a:rPr kumimoji="1" lang="zh-CN" altLang="en-US" sz="1200" dirty="0"/>
              <a:t> </a:t>
            </a:r>
            <a:r>
              <a:rPr kumimoji="1" lang="en-US" altLang="zh-CN" sz="1200" dirty="0"/>
              <a:t>to</a:t>
            </a:r>
            <a:r>
              <a:rPr kumimoji="1" lang="zh-CN" altLang="en-US" sz="1200" dirty="0"/>
              <a:t> </a:t>
            </a:r>
            <a:r>
              <a:rPr kumimoji="1" lang="en-US" altLang="zh-CN" sz="1200" dirty="0"/>
              <a:t>“convert</a:t>
            </a:r>
            <a:r>
              <a:rPr kumimoji="1" lang="zh-CN" altLang="en-US" sz="1200" dirty="0"/>
              <a:t> </a:t>
            </a:r>
            <a:r>
              <a:rPr kumimoji="1" lang="en-US" altLang="zh-CN" sz="1200" dirty="0"/>
              <a:t>string</a:t>
            </a:r>
            <a:r>
              <a:rPr kumimoji="1" lang="zh-CN" altLang="en-US" sz="1200" dirty="0"/>
              <a:t> </a:t>
            </a:r>
            <a:r>
              <a:rPr kumimoji="1" lang="en-US" altLang="zh-CN" sz="1200" dirty="0"/>
              <a:t>to</a:t>
            </a:r>
            <a:r>
              <a:rPr kumimoji="1" lang="zh-CN" altLang="en-US" sz="1200" dirty="0"/>
              <a:t> </a:t>
            </a:r>
            <a:r>
              <a:rPr kumimoji="1" lang="en-US" altLang="zh-CN" sz="1200" dirty="0"/>
              <a:t>list</a:t>
            </a:r>
            <a:r>
              <a:rPr kumimoji="1" lang="zh-CN" altLang="en-US" sz="1200" dirty="0"/>
              <a:t> </a:t>
            </a:r>
            <a:r>
              <a:rPr kumimoji="1" lang="en-US" altLang="zh-CN" sz="1200" dirty="0"/>
              <a:t>in</a:t>
            </a:r>
            <a:r>
              <a:rPr kumimoji="1" lang="zh-CN" altLang="en-US" sz="1200" dirty="0"/>
              <a:t> </a:t>
            </a:r>
            <a:r>
              <a:rPr kumimoji="1" lang="en-US" altLang="zh-CN" sz="1200" dirty="0"/>
              <a:t>Java”</a:t>
            </a:r>
            <a:r>
              <a:rPr kumimoji="1" lang="zh-CN" altLang="en-US" sz="1200" dirty="0"/>
              <a:t> </a:t>
            </a:r>
            <a:r>
              <a:rPr kumimoji="1" lang="en-US" altLang="zh-CN" sz="1200" dirty="0"/>
              <a:t>and</a:t>
            </a:r>
            <a:r>
              <a:rPr kumimoji="1" lang="zh-CN" altLang="en-US" sz="1200" dirty="0"/>
              <a:t> </a:t>
            </a:r>
            <a:r>
              <a:rPr kumimoji="1" lang="en-US" altLang="zh-CN" sz="1200" dirty="0"/>
              <a:t>“convert</a:t>
            </a:r>
            <a:r>
              <a:rPr kumimoji="1" lang="zh-CN" altLang="en-US" sz="1200" dirty="0"/>
              <a:t> </a:t>
            </a:r>
            <a:r>
              <a:rPr kumimoji="1" lang="en-US" altLang="zh-CN" sz="1200" dirty="0"/>
              <a:t>string</a:t>
            </a:r>
            <a:r>
              <a:rPr kumimoji="1" lang="zh-CN" altLang="en-US" sz="1200" dirty="0"/>
              <a:t> </a:t>
            </a:r>
            <a:r>
              <a:rPr kumimoji="1" lang="en-US" altLang="zh-CN" sz="1200" dirty="0"/>
              <a:t>to</a:t>
            </a:r>
            <a:r>
              <a:rPr kumimoji="1" lang="zh-CN" altLang="en-US" sz="1200" dirty="0"/>
              <a:t> </a:t>
            </a:r>
            <a:r>
              <a:rPr kumimoji="1" lang="en-US" altLang="zh-CN" sz="1200" dirty="0"/>
              <a:t>integer</a:t>
            </a:r>
            <a:r>
              <a:rPr kumimoji="1" lang="zh-CN" altLang="en-US" sz="1200" dirty="0"/>
              <a:t> </a:t>
            </a:r>
            <a:r>
              <a:rPr kumimoji="1" lang="en-US" altLang="zh-CN" sz="1200" dirty="0"/>
              <a:t>list”.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这一步的任务形式完全契合</a:t>
            </a:r>
            <a:r>
              <a:rPr kumimoji="1" lang="en-US" altLang="zh-CN" dirty="0"/>
              <a:t>T5</a:t>
            </a:r>
            <a:r>
              <a:rPr kumimoji="1" lang="zh-CN" altLang="en-US" dirty="0"/>
              <a:t>在预训练阶段的任务形式，将上一步中得到的待填充语句输入</a:t>
            </a:r>
            <a:r>
              <a:rPr kumimoji="1" lang="en-US" altLang="zh-CN" dirty="0"/>
              <a:t>T5</a:t>
            </a:r>
            <a:r>
              <a:rPr kumimoji="1" lang="zh-CN" altLang="en-US" dirty="0"/>
              <a:t>，</a:t>
            </a:r>
            <a:r>
              <a:rPr kumimoji="1" lang="en-US" altLang="zh-CN" dirty="0"/>
              <a:t>T5</a:t>
            </a:r>
            <a:r>
              <a:rPr kumimoji="1" lang="zh-CN" altLang="en-US" dirty="0"/>
              <a:t>为其生成实际的填充内容，最后原始语句就被重构为了一条信息更为丰富的语句，可用于后续的代码搜索。</a:t>
            </a:r>
          </a:p>
          <a:p>
            <a:endParaRPr lang="en-CN" altLang="zh-CN"/>
          </a:p>
          <a:p>
            <a:r>
              <a:rPr lang="en-CN" altLang="zh-CN"/>
              <a:t>针对这两个拓展位置</a:t>
            </a:r>
            <a:r>
              <a:rPr lang="zh-CN" altLang="en-US" dirty="0"/>
              <a:t>，我们将搜索语句拓展为“使用</a:t>
            </a:r>
            <a:r>
              <a:rPr lang="en-US" altLang="zh-CN" dirty="0"/>
              <a:t>JAVA</a:t>
            </a:r>
            <a:r>
              <a:rPr lang="zh-CN" altLang="en-US" dirty="0"/>
              <a:t>语言将字符串转换为列表”和“将字符串转换为整数列表”。</a:t>
            </a:r>
            <a:endParaRPr lang="en-CN"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DFCF00-065B-4B74-8D6D-D6DC5BC15AA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694292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Step</a:t>
            </a:r>
            <a:r>
              <a:rPr lang="zh-CN" altLang="en-US" dirty="0"/>
              <a:t> </a:t>
            </a:r>
            <a:r>
              <a:rPr lang="en-US" altLang="zh-CN" dirty="0"/>
              <a:t>3.</a:t>
            </a:r>
            <a:r>
              <a:rPr lang="zh-CN" altLang="en-US" dirty="0"/>
              <a:t> </a:t>
            </a:r>
            <a:r>
              <a:rPr lang="en-US" altLang="zh-CN" dirty="0"/>
              <a:t>Select</a:t>
            </a:r>
            <a:r>
              <a:rPr lang="zh-CN" altLang="en-US" dirty="0"/>
              <a:t> </a:t>
            </a:r>
            <a:r>
              <a:rPr lang="en-US" altLang="zh-CN" dirty="0"/>
              <a:t>expansion</a:t>
            </a:r>
            <a:r>
              <a:rPr lang="zh-CN" altLang="en-US" dirty="0"/>
              <a:t> </a:t>
            </a:r>
            <a:r>
              <a:rPr lang="en-US" altLang="zh-CN" dirty="0"/>
              <a:t>positions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Given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query,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SSQR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tries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to</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find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position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that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most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likely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to</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contain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missing</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information.</a:t>
            </a:r>
            <a:r>
              <a:rPr lang="zh-CN" altLang="en-US" sz="1200" b="0" i="0" kern="1200" dirty="0">
                <a:solidFill>
                  <a:schemeClr val="tx1"/>
                </a:solidFill>
                <a:effectLst/>
                <a:latin typeface="+mn-lt"/>
                <a:ea typeface="+mn-ea"/>
                <a:cs typeface="+mn-cs"/>
              </a:rPr>
              <a:t> </a:t>
            </a:r>
            <a:endParaRPr lang="en-US" altLang="zh-CN" dirty="0"/>
          </a:p>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DFCF00-065B-4B74-8D6D-D6DC5BC15AA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972113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Let’s</a:t>
            </a:r>
            <a:r>
              <a:rPr kumimoji="1" lang="zh-CN" altLang="en-US" dirty="0"/>
              <a:t> </a:t>
            </a:r>
            <a:r>
              <a:rPr kumimoji="1" lang="en-US" altLang="zh-CN" dirty="0"/>
              <a:t>look</a:t>
            </a:r>
            <a:r>
              <a:rPr kumimoji="1" lang="zh-CN" altLang="en-US" dirty="0"/>
              <a:t> </a:t>
            </a:r>
            <a:r>
              <a:rPr kumimoji="1" lang="en-US" altLang="zh-CN" dirty="0"/>
              <a:t>into</a:t>
            </a:r>
            <a:r>
              <a:rPr kumimoji="1" lang="zh-CN" altLang="en-US" dirty="0"/>
              <a:t> </a:t>
            </a:r>
            <a:r>
              <a:rPr kumimoji="1" lang="en-US" altLang="zh-CN" dirty="0"/>
              <a:t>the</a:t>
            </a:r>
            <a:r>
              <a:rPr kumimoji="1" lang="zh-CN" altLang="en-US" dirty="0"/>
              <a:t> </a:t>
            </a:r>
            <a:r>
              <a:rPr kumimoji="1" lang="en-US" altLang="zh-CN" dirty="0"/>
              <a:t>concrete</a:t>
            </a:r>
            <a:r>
              <a:rPr kumimoji="1" lang="zh-CN" altLang="en-US" dirty="0"/>
              <a:t> </a:t>
            </a:r>
            <a:r>
              <a:rPr kumimoji="1" lang="en-US" altLang="zh-CN" dirty="0"/>
              <a:t>example.</a:t>
            </a:r>
            <a:r>
              <a:rPr kumimoji="1" lang="zh-CN" altLang="en-US" dirty="0"/>
              <a:t> </a:t>
            </a:r>
            <a:r>
              <a:rPr kumimoji="1" lang="en-US" altLang="zh-CN" dirty="0"/>
              <a:t>For</a:t>
            </a:r>
            <a:r>
              <a:rPr kumimoji="1" lang="zh-CN" altLang="en-US" dirty="0"/>
              <a:t> </a:t>
            </a:r>
            <a:r>
              <a:rPr kumimoji="1" lang="en-US" altLang="zh-CN" dirty="0"/>
              <a:t>this</a:t>
            </a:r>
            <a:r>
              <a:rPr kumimoji="1" lang="zh-CN" altLang="en-US" dirty="0"/>
              <a:t> </a:t>
            </a:r>
            <a:r>
              <a:rPr kumimoji="1" lang="en-US" altLang="zh-CN" dirty="0"/>
              <a:t>candidate</a:t>
            </a:r>
            <a:r>
              <a:rPr kumimoji="1" lang="zh-CN" altLang="en-US" dirty="0"/>
              <a:t> </a:t>
            </a:r>
            <a:r>
              <a:rPr kumimoji="1" lang="en-US" altLang="zh-CN" dirty="0"/>
              <a:t>position,</a:t>
            </a:r>
            <a:r>
              <a:rPr kumimoji="1" lang="zh-CN" altLang="en-US" dirty="0"/>
              <a:t> </a:t>
            </a:r>
            <a:r>
              <a:rPr kumimoji="1" lang="en-US" altLang="zh-CN" dirty="0"/>
              <a:t>T5</a:t>
            </a:r>
            <a:r>
              <a:rPr kumimoji="1" lang="zh-CN" altLang="en-US" dirty="0"/>
              <a:t> </a:t>
            </a:r>
            <a:r>
              <a:rPr kumimoji="1" lang="en-US" altLang="zh-CN" dirty="0"/>
              <a:t>model</a:t>
            </a:r>
            <a:r>
              <a:rPr kumimoji="1" lang="zh-CN" altLang="en-US" dirty="0"/>
              <a:t> </a:t>
            </a:r>
            <a:r>
              <a:rPr kumimoji="1" lang="en-US" altLang="zh-CN" dirty="0"/>
              <a:t>predicts</a:t>
            </a:r>
            <a:r>
              <a:rPr kumimoji="1" lang="zh-CN" altLang="en-US" dirty="0"/>
              <a:t> </a:t>
            </a:r>
            <a:r>
              <a:rPr kumimoji="1" lang="en-US" altLang="zh-CN" dirty="0"/>
              <a:t>the</a:t>
            </a:r>
            <a:r>
              <a:rPr kumimoji="1" lang="zh-CN" altLang="en-US" dirty="0"/>
              <a:t> </a:t>
            </a:r>
            <a:r>
              <a:rPr kumimoji="1" lang="en-US" altLang="zh-CN" dirty="0"/>
              <a:t>span</a:t>
            </a:r>
            <a:r>
              <a:rPr kumimoji="1" lang="zh-CN" altLang="en-US" dirty="0"/>
              <a:t> </a:t>
            </a:r>
            <a:r>
              <a:rPr kumimoji="1" lang="en-US" altLang="zh-CN" dirty="0"/>
              <a:t>and</a:t>
            </a:r>
            <a:r>
              <a:rPr kumimoji="1" lang="zh-CN" altLang="en-US" dirty="0"/>
              <a:t> </a:t>
            </a:r>
            <a:r>
              <a:rPr kumimoji="1" lang="en-US" altLang="zh-CN" dirty="0"/>
              <a:t>obtain</a:t>
            </a:r>
            <a:r>
              <a:rPr kumimoji="1" lang="zh-CN" altLang="en-US" dirty="0"/>
              <a:t> </a:t>
            </a:r>
            <a:r>
              <a:rPr kumimoji="1" lang="en-US" altLang="zh-CN" dirty="0"/>
              <a:t>the</a:t>
            </a:r>
            <a:r>
              <a:rPr kumimoji="1" lang="zh-CN" altLang="en-US" dirty="0"/>
              <a:t> </a:t>
            </a:r>
            <a:r>
              <a:rPr kumimoji="1" lang="en-US" altLang="zh-CN" dirty="0"/>
              <a:t>probability</a:t>
            </a:r>
            <a:r>
              <a:rPr kumimoji="1" lang="zh-CN" altLang="en-US" dirty="0"/>
              <a:t> </a:t>
            </a:r>
            <a:r>
              <a:rPr kumimoji="1" lang="en-US" altLang="zh-CN" dirty="0"/>
              <a:t>distribution</a:t>
            </a:r>
            <a:r>
              <a:rPr kumimoji="1" lang="zh-CN" altLang="en-US" dirty="0"/>
              <a:t> </a:t>
            </a:r>
            <a:r>
              <a:rPr kumimoji="1" lang="en-US" altLang="zh-CN" dirty="0"/>
              <a:t>of</a:t>
            </a:r>
            <a:r>
              <a:rPr kumimoji="1" lang="zh-CN" altLang="en-US" dirty="0"/>
              <a:t> </a:t>
            </a:r>
            <a:r>
              <a:rPr kumimoji="1" lang="en-US" altLang="zh-CN" dirty="0"/>
              <a:t>each</a:t>
            </a:r>
            <a:r>
              <a:rPr kumimoji="1" lang="zh-CN" altLang="en-US" dirty="0"/>
              <a:t> </a:t>
            </a:r>
            <a:r>
              <a:rPr kumimoji="1" lang="en-US" altLang="zh-CN" dirty="0"/>
              <a:t>word.</a:t>
            </a:r>
            <a:r>
              <a:rPr kumimoji="1" lang="zh-CN" altLang="en-US" dirty="0"/>
              <a:t> </a:t>
            </a:r>
            <a:r>
              <a:rPr kumimoji="1" lang="en-US" altLang="zh-CN" dirty="0"/>
              <a:t>We</a:t>
            </a:r>
            <a:r>
              <a:rPr kumimoji="1" lang="zh-CN" altLang="en-US" dirty="0"/>
              <a:t> </a:t>
            </a:r>
            <a:r>
              <a:rPr kumimoji="1" lang="en-US" altLang="zh-CN" dirty="0"/>
              <a:t>then</a:t>
            </a:r>
            <a:r>
              <a:rPr kumimoji="1" lang="zh-CN" altLang="en-US" dirty="0"/>
              <a:t> </a:t>
            </a:r>
            <a:r>
              <a:rPr kumimoji="1" lang="en-US" altLang="zh-CN" dirty="0"/>
              <a:t>get</a:t>
            </a:r>
            <a:r>
              <a:rPr kumimoji="1" lang="zh-CN" altLang="en-US" dirty="0"/>
              <a:t> </a:t>
            </a:r>
            <a:r>
              <a:rPr kumimoji="1" lang="en-US" altLang="zh-CN" dirty="0"/>
              <a:t>the</a:t>
            </a:r>
            <a:r>
              <a:rPr kumimoji="1" lang="zh-CN" altLang="en-US" dirty="0"/>
              <a:t> </a:t>
            </a:r>
            <a:r>
              <a:rPr kumimoji="1" lang="en-US" altLang="zh-CN" dirty="0"/>
              <a:t>information</a:t>
            </a:r>
            <a:r>
              <a:rPr kumimoji="1" lang="zh-CN" altLang="en-US" dirty="0"/>
              <a:t> </a:t>
            </a:r>
            <a:r>
              <a:rPr kumimoji="1" lang="en-US" altLang="zh-CN" dirty="0"/>
              <a:t>gain</a:t>
            </a:r>
            <a:r>
              <a:rPr kumimoji="1" lang="zh-CN" altLang="en-US" dirty="0"/>
              <a:t> </a:t>
            </a:r>
            <a:r>
              <a:rPr kumimoji="1" lang="en-US" altLang="zh-CN" dirty="0"/>
              <a:t>of</a:t>
            </a:r>
            <a:r>
              <a:rPr kumimoji="1" lang="zh-CN" altLang="en-US" dirty="0"/>
              <a:t> </a:t>
            </a:r>
            <a:r>
              <a:rPr kumimoji="1" lang="en-US" altLang="zh-CN" dirty="0"/>
              <a:t>one</a:t>
            </a:r>
            <a:r>
              <a:rPr kumimoji="1" lang="zh-CN" altLang="en-US" dirty="0"/>
              <a:t> </a:t>
            </a:r>
            <a:r>
              <a:rPr kumimoji="1" lang="en-US" altLang="zh-CN" dirty="0"/>
              <a:t>word</a:t>
            </a:r>
            <a:r>
              <a:rPr kumimoji="1" lang="zh-CN" altLang="en-US" dirty="0"/>
              <a:t> </a:t>
            </a:r>
            <a:r>
              <a:rPr kumimoji="1" lang="en-US" altLang="zh-CN" dirty="0"/>
              <a:t>by</a:t>
            </a:r>
            <a:r>
              <a:rPr kumimoji="1" lang="zh-CN" altLang="en-US" dirty="0"/>
              <a:t> </a:t>
            </a:r>
            <a:r>
              <a:rPr kumimoji="1" lang="en-US" altLang="zh-CN" dirty="0"/>
              <a:t>calculating</a:t>
            </a:r>
            <a:r>
              <a:rPr kumimoji="1" lang="zh-CN" altLang="en-US" dirty="0"/>
              <a:t> </a:t>
            </a:r>
            <a:r>
              <a:rPr kumimoji="1" lang="en-US" altLang="zh-CN" dirty="0"/>
              <a:t>negative</a:t>
            </a:r>
            <a:r>
              <a:rPr kumimoji="1" lang="zh-CN" altLang="en-US" dirty="0"/>
              <a:t> </a:t>
            </a:r>
            <a:r>
              <a:rPr kumimoji="1" lang="en-US" altLang="zh-CN" dirty="0"/>
              <a:t>entropy.</a:t>
            </a:r>
            <a:r>
              <a:rPr kumimoji="1" lang="zh-CN" altLang="en-US" dirty="0"/>
              <a:t> </a:t>
            </a:r>
            <a:r>
              <a:rPr kumimoji="1" lang="en-US" altLang="zh-CN" dirty="0"/>
              <a:t>Finally,</a:t>
            </a:r>
            <a:r>
              <a:rPr kumimoji="1" lang="zh-CN" altLang="en-US" dirty="0"/>
              <a:t> </a:t>
            </a:r>
            <a:r>
              <a:rPr kumimoji="1" lang="en-US" altLang="zh-CN" dirty="0"/>
              <a:t>their</a:t>
            </a:r>
            <a:r>
              <a:rPr kumimoji="1" lang="zh-CN" altLang="en-US" dirty="0"/>
              <a:t> </a:t>
            </a:r>
            <a:r>
              <a:rPr kumimoji="1" lang="en-US" altLang="zh-CN" dirty="0"/>
              <a:t>average</a:t>
            </a:r>
            <a:r>
              <a:rPr kumimoji="1" lang="zh-CN" altLang="en-US" dirty="0"/>
              <a:t> </a:t>
            </a:r>
            <a:r>
              <a:rPr kumimoji="1" lang="en-US" altLang="zh-CN" dirty="0"/>
              <a:t>value</a:t>
            </a:r>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dirty="0"/>
              <a:t>information</a:t>
            </a:r>
            <a:r>
              <a:rPr kumimoji="1" lang="zh-CN" altLang="en-US" dirty="0"/>
              <a:t> </a:t>
            </a:r>
            <a:r>
              <a:rPr kumimoji="1" lang="en-US" altLang="zh-CN" dirty="0"/>
              <a:t>gain</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entire</a:t>
            </a:r>
            <a:r>
              <a:rPr kumimoji="1" lang="zh-CN" altLang="en-US" dirty="0"/>
              <a:t> </a:t>
            </a:r>
            <a:r>
              <a:rPr kumimoji="1" lang="en-US" altLang="zh-CN" dirty="0"/>
              <a:t>span.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让我们进一步看一下</a:t>
            </a:r>
            <a:r>
              <a:rPr lang="en-CN" dirty="0"/>
              <a:t>信息熵的计算过程</a:t>
            </a:r>
            <a:r>
              <a:rPr lang="zh-CN" altLang="en-US" dirty="0"/>
              <a:t>。</a:t>
            </a:r>
            <a:r>
              <a:rPr lang="zh-CN" altLang="en-CN" dirty="0"/>
              <a:t>对于</a:t>
            </a:r>
            <a:r>
              <a:rPr lang="zh-CN" altLang="en-US" dirty="0"/>
              <a:t>这个拓展位置，</a:t>
            </a:r>
            <a:r>
              <a:rPr lang="en-US" altLang="zh-CN" dirty="0"/>
              <a:t>T5</a:t>
            </a:r>
            <a:r>
              <a:rPr lang="zh-CN" altLang="en-US" dirty="0"/>
              <a:t>模型尝试进行补全，生成了由</a:t>
            </a:r>
            <a:r>
              <a:rPr lang="en-US" altLang="zh-CN" dirty="0"/>
              <a:t>n</a:t>
            </a:r>
            <a:r>
              <a:rPr lang="zh-CN" altLang="en-US" dirty="0"/>
              <a:t>个单词的组成的填充内容。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对于每一个单词位置，</a:t>
            </a:r>
            <a:r>
              <a:rPr lang="en-US" altLang="zh-CN" dirty="0"/>
              <a:t>T5</a:t>
            </a:r>
            <a:r>
              <a:rPr lang="zh-CN" altLang="en-US" dirty="0"/>
              <a:t>模型都会预测词汇表中所有词汇的出现概率。我们使用这些概率来计算信息熵并取负数，从而获得</a:t>
            </a:r>
            <a:r>
              <a:rPr lang="en-US" altLang="zh-CN" dirty="0"/>
              <a:t>T5</a:t>
            </a:r>
            <a:r>
              <a:rPr lang="zh-CN" altLang="en-US" dirty="0"/>
              <a:t>对这个单词位的自信度。</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而</a:t>
            </a:r>
            <a:r>
              <a:rPr lang="zh-CN" altLang="en-CN" dirty="0"/>
              <a:t>单词位</a:t>
            </a:r>
            <a:r>
              <a:rPr lang="zh-CN" altLang="en-US" dirty="0"/>
              <a:t>自信度的平均值就是这个拓展位置的自信度。</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DFCF00-065B-4B74-8D6D-D6DC5BC15AA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7787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As</a:t>
            </a:r>
            <a:r>
              <a:rPr lang="zh-CN" altLang="en-US" sz="1800" dirty="0">
                <a:effectLst/>
                <a:latin typeface="LinLibertineT"/>
              </a:rPr>
              <a:t> </a:t>
            </a:r>
            <a:r>
              <a:rPr lang="en-US" altLang="zh-CN" sz="1800" dirty="0">
                <a:effectLst/>
                <a:latin typeface="LinLibertineT"/>
              </a:rPr>
              <a:t>shown</a:t>
            </a:r>
            <a:r>
              <a:rPr lang="zh-CN" altLang="en-US" sz="1800" dirty="0">
                <a:effectLst/>
                <a:latin typeface="LinLibertineT"/>
              </a:rPr>
              <a:t> </a:t>
            </a:r>
            <a:r>
              <a:rPr lang="en-US" altLang="zh-CN" sz="1800" dirty="0">
                <a:effectLst/>
                <a:latin typeface="LinLibertineT"/>
              </a:rPr>
              <a:t>in</a:t>
            </a:r>
            <a:r>
              <a:rPr lang="zh-CN" altLang="en-US" sz="1800" dirty="0">
                <a:effectLst/>
                <a:latin typeface="LinLibertineT"/>
              </a:rPr>
              <a:t> </a:t>
            </a:r>
            <a:r>
              <a:rPr lang="en-US" altLang="zh-CN" sz="1800" dirty="0">
                <a:effectLst/>
                <a:latin typeface="LinLibertineT"/>
              </a:rPr>
              <a:t>the</a:t>
            </a:r>
            <a:r>
              <a:rPr lang="zh-CN" altLang="en-US" sz="1800" dirty="0">
                <a:effectLst/>
                <a:latin typeface="LinLibertineT"/>
              </a:rPr>
              <a:t> </a:t>
            </a:r>
            <a:r>
              <a:rPr lang="en-US" altLang="zh-CN" sz="1800" dirty="0">
                <a:effectLst/>
                <a:latin typeface="LinLibertineT"/>
              </a:rPr>
              <a:t>right</a:t>
            </a:r>
            <a:r>
              <a:rPr lang="zh-CN" altLang="en-US" sz="1800" dirty="0">
                <a:effectLst/>
                <a:latin typeface="LinLibertineT"/>
              </a:rPr>
              <a:t> </a:t>
            </a:r>
            <a:r>
              <a:rPr lang="en-US" altLang="zh-CN" sz="1800" dirty="0">
                <a:effectLst/>
                <a:latin typeface="LinLibertineT"/>
              </a:rPr>
              <a:t>figure,</a:t>
            </a:r>
            <a:r>
              <a:rPr lang="zh-CN" altLang="en-US" sz="1800" dirty="0">
                <a:effectLst/>
                <a:latin typeface="LinLibertineT"/>
              </a:rPr>
              <a:t> </a:t>
            </a:r>
            <a:r>
              <a:rPr lang="en-US" altLang="zh-CN" sz="1800" dirty="0">
                <a:effectLst/>
                <a:latin typeface="LinLibertineT"/>
              </a:rPr>
              <a:t>a</a:t>
            </a:r>
            <a:r>
              <a:rPr lang="en-US" sz="1800" dirty="0">
                <a:effectLst/>
                <a:latin typeface="LinLibertineT"/>
              </a:rPr>
              <a:t> query with </a:t>
            </a:r>
            <a:r>
              <a:rPr lang="en-US" altLang="zh-CN" sz="1800" dirty="0">
                <a:effectLst/>
                <a:latin typeface="LinLibertineT"/>
              </a:rPr>
              <a:t>k</a:t>
            </a:r>
            <a:r>
              <a:rPr lang="en-US" sz="1800" dirty="0">
                <a:effectLst/>
                <a:latin typeface="LibertineMathMI"/>
              </a:rPr>
              <a:t> </a:t>
            </a:r>
            <a:r>
              <a:rPr lang="en-US" sz="1800" dirty="0">
                <a:effectLst/>
                <a:latin typeface="LinLibertineT"/>
              </a:rPr>
              <a:t>words has </a:t>
            </a:r>
            <a:r>
              <a:rPr lang="en-US" altLang="zh-CN" sz="1800" dirty="0">
                <a:effectLst/>
                <a:latin typeface="LinLibertineT"/>
              </a:rPr>
              <a:t>k</a:t>
            </a:r>
            <a:r>
              <a:rPr lang="en-US" sz="1800" dirty="0">
                <a:effectLst/>
                <a:latin typeface="LinLibertineT"/>
              </a:rPr>
              <a:t>+1 candidate positions for expansion, but not all of them are necessary for expansion.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inLibertineT"/>
              </a:rPr>
              <a:t>Hence, we must determine which positions are the most proper to be expanded. </a:t>
            </a:r>
            <a:r>
              <a:rPr lang="en-US" sz="1800" dirty="0">
                <a:effectLst/>
                <a:latin typeface="LinLibertineTI"/>
              </a:rPr>
              <a:t>SSQR </a:t>
            </a:r>
            <a:r>
              <a:rPr lang="en-US" sz="1800" dirty="0">
                <a:effectLst/>
                <a:latin typeface="LinLibertineT"/>
              </a:rPr>
              <a:t>selects the top-</a:t>
            </a:r>
            <a:r>
              <a:rPr lang="en-US" sz="1800" dirty="0">
                <a:effectLst/>
                <a:latin typeface="LinLibertineTI"/>
              </a:rPr>
              <a:t>k </a:t>
            </a:r>
            <a:r>
              <a:rPr lang="en-US" sz="1800" dirty="0">
                <a:effectLst/>
                <a:latin typeface="LinLibertineT"/>
              </a:rPr>
              <a:t>candidate queries that have the most missing information in the masked span.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We</a:t>
            </a:r>
            <a:r>
              <a:rPr lang="zh-CN" altLang="en-US" sz="1800" dirty="0">
                <a:effectLst/>
                <a:latin typeface="LinLibertineT"/>
              </a:rPr>
              <a:t> </a:t>
            </a:r>
            <a:r>
              <a:rPr lang="en-US" sz="1800" dirty="0">
                <a:effectLst/>
                <a:latin typeface="LinLibertineT"/>
              </a:rPr>
              <a:t>define </a:t>
            </a:r>
            <a:r>
              <a:rPr lang="en-US" sz="1800" dirty="0">
                <a:effectLst/>
                <a:latin typeface="LinLibertineTI"/>
              </a:rPr>
              <a:t>information gain </a:t>
            </a:r>
            <a:r>
              <a:rPr lang="en-US" altLang="zh-CN" sz="1800" dirty="0">
                <a:effectLst/>
                <a:latin typeface="LinLibertineTI"/>
              </a:rPr>
              <a:t>as</a:t>
            </a:r>
            <a:r>
              <a:rPr lang="zh-CN" altLang="en-US" sz="1800" dirty="0">
                <a:effectLst/>
                <a:latin typeface="LinLibertineTI"/>
              </a:rPr>
              <a:t> </a:t>
            </a:r>
            <a:r>
              <a:rPr lang="en-US" altLang="zh-CN" sz="1800" dirty="0">
                <a:effectLst/>
                <a:latin typeface="LinLibertineTI"/>
              </a:rPr>
              <a:t>the</a:t>
            </a:r>
            <a:r>
              <a:rPr lang="zh-CN" altLang="en-US" sz="1800" dirty="0">
                <a:effectLst/>
                <a:latin typeface="LinLibertineTI"/>
              </a:rPr>
              <a:t> </a:t>
            </a:r>
            <a:r>
              <a:rPr lang="en-US" altLang="zh-CN" sz="1800" dirty="0">
                <a:effectLst/>
                <a:latin typeface="LinLibertineTI"/>
              </a:rPr>
              <a:t>ranking</a:t>
            </a:r>
            <a:r>
              <a:rPr lang="zh-CN" altLang="en-US" sz="1800" dirty="0">
                <a:effectLst/>
                <a:latin typeface="LinLibertineTI"/>
              </a:rPr>
              <a:t> </a:t>
            </a:r>
            <a:r>
              <a:rPr lang="en-US" altLang="zh-CN" sz="1800" dirty="0">
                <a:effectLst/>
                <a:latin typeface="LinLibertineTI"/>
              </a:rPr>
              <a:t>criteria.</a:t>
            </a:r>
            <a:r>
              <a:rPr lang="zh-CN" altLang="en-US" sz="1800" dirty="0">
                <a:effectLst/>
                <a:latin typeface="LinLibertineTI"/>
              </a:rPr>
              <a:t> </a:t>
            </a:r>
            <a:r>
              <a:rPr lang="en-US" altLang="zh-CN" sz="1800" dirty="0">
                <a:effectLst/>
                <a:latin typeface="LinLibertineTI"/>
              </a:rPr>
              <a:t>It</a:t>
            </a:r>
            <a:r>
              <a:rPr lang="zh-CN" altLang="en-US" sz="1800" dirty="0">
                <a:effectLst/>
                <a:latin typeface="LinLibertineTI"/>
              </a:rPr>
              <a:t> </a:t>
            </a:r>
            <a:r>
              <a:rPr lang="en-US" altLang="zh-CN" sz="1800" dirty="0">
                <a:effectLst/>
                <a:latin typeface="LinLibertineTI"/>
              </a:rPr>
              <a:t>is</a:t>
            </a:r>
            <a:r>
              <a:rPr lang="zh-CN" altLang="en-US" sz="1800" dirty="0">
                <a:effectLst/>
                <a:latin typeface="LinLibertineTI"/>
              </a:rPr>
              <a:t> </a:t>
            </a:r>
            <a:r>
              <a:rPr lang="en-US" altLang="zh-CN" sz="1200" dirty="0">
                <a:solidFill>
                  <a:schemeClr val="tx1">
                    <a:lumMod val="75000"/>
                    <a:lumOff val="25000"/>
                  </a:schemeClr>
                </a:solidFill>
                <a:effectLst/>
                <a:latin typeface="Helvetica Neue" panose="02000503000000020004" pitchFamily="2" charset="0"/>
                <a:ea typeface="Helvetica Neue" panose="02000503000000020004" pitchFamily="2" charset="0"/>
                <a:cs typeface="Helvetica Neue" panose="02000503000000020004" pitchFamily="2" charset="0"/>
              </a:rPr>
              <a:t>the</a:t>
            </a:r>
            <a:r>
              <a:rPr lang="zh-CN" altLang="en-US" sz="1200" dirty="0">
                <a:solidFill>
                  <a:schemeClr val="tx1">
                    <a:lumMod val="75000"/>
                    <a:lumOff val="25000"/>
                  </a:schemeClr>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solidFill>
                  <a:schemeClr val="tx1">
                    <a:lumMod val="75000"/>
                    <a:lumOff val="25000"/>
                  </a:schemeClr>
                </a:solidFill>
                <a:effectLst/>
                <a:latin typeface="Helvetica Neue" panose="02000503000000020004" pitchFamily="2" charset="0"/>
                <a:ea typeface="Helvetica Neue" panose="02000503000000020004" pitchFamily="2" charset="0"/>
                <a:cs typeface="Helvetica Neue" panose="02000503000000020004" pitchFamily="2" charset="0"/>
              </a:rPr>
              <a:t>n</a:t>
            </a:r>
            <a:r>
              <a:rPr lang="en-US" altLang="zh-CN"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egative entropy over the predicted probability distribution of the generated words.</a:t>
            </a:r>
            <a:r>
              <a:rPr lang="zh-CN" altLang="en-US"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Therefore,</a:t>
            </a:r>
            <a:r>
              <a:rPr lang="zh-CN" altLang="en-US"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the</a:t>
            </a:r>
            <a:r>
              <a:rPr lang="zh-CN" altLang="en-US"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lower</a:t>
            </a:r>
            <a:r>
              <a:rPr lang="zh-CN" altLang="en-US"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the</a:t>
            </a:r>
            <a:r>
              <a:rPr lang="zh-CN" altLang="en-US"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entropy,</a:t>
            </a:r>
            <a:r>
              <a:rPr lang="zh-CN" altLang="en-US"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the</a:t>
            </a:r>
            <a:r>
              <a:rPr lang="zh-CN" altLang="en-US"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higher</a:t>
            </a:r>
            <a:r>
              <a:rPr lang="zh-CN" altLang="en-US"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confidence</a:t>
            </a:r>
            <a:r>
              <a:rPr lang="zh-CN" altLang="en-US"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of</a:t>
            </a:r>
            <a:r>
              <a:rPr lang="zh-CN" altLang="en-US"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the</a:t>
            </a:r>
            <a:r>
              <a:rPr lang="zh-CN" altLang="en-US"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expand</a:t>
            </a:r>
            <a:r>
              <a:rPr lang="zh-CN" altLang="en-US"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position.</a:t>
            </a:r>
            <a:r>
              <a:rPr lang="zh-CN" altLang="en-US" sz="1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在这一步中，采用的是最佳优先搜索策略，即枚举出所有可能的语句扩展位置，在其中分别插入</a:t>
            </a:r>
            <a:r>
              <a:rPr kumimoji="1" lang="en-US" altLang="zh-CN" dirty="0"/>
              <a:t>MASK</a:t>
            </a:r>
            <a:r>
              <a:rPr kumimoji="1" lang="zh-CN" altLang="en-US" dirty="0"/>
              <a:t>位形成待填充语句，再让模型为这些待填充位置计算出生成填充内容的词表概率分布，然后选取其中生成自信度最高的前</a:t>
            </a:r>
            <a:r>
              <a:rPr kumimoji="1" lang="en-US" altLang="zh-CN" dirty="0"/>
              <a:t>k</a:t>
            </a:r>
            <a:r>
              <a:rPr kumimoji="1" lang="zh-CN" altLang="en-US" dirty="0"/>
              <a:t>个位置作为实际扩展位置。</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那么关键的问题是如何计算生成自信度，这里用到的衡量标准是信息熵，即取生成时在词表上的概率分布，基于此计算信息熵，如果信息熵越低，则意味着整个词表上少数几个单词的生成概率显著高于其他单词，所以对应的模型生成时的自信度越高。</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右边这张图显示了一个具体的位置预测例子</a:t>
            </a:r>
            <a:r>
              <a:rPr lang="zh-CN" altLang="en-US" dirty="0"/>
              <a:t>：这里的搜索语句是“将字符串转换为列表”，我们尝试在所有可能的位置增加拓展，也就这五个候选。在其中，最后两个位置拥有比较低的信息熵，于是我们将这两个位置传递到下一步</a:t>
            </a:r>
            <a:endParaRPr lang="en-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DFCF00-065B-4B74-8D6D-D6DC5BC15AA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69003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a:t>
            </a:r>
            <a:r>
              <a:rPr lang="zh-CN" altLang="en-US" dirty="0"/>
              <a:t> </a:t>
            </a:r>
            <a:r>
              <a:rPr lang="en-US" altLang="zh-CN" dirty="0"/>
              <a:t>I’ll</a:t>
            </a:r>
            <a:r>
              <a:rPr lang="zh-CN" altLang="en-US" dirty="0"/>
              <a:t> </a:t>
            </a:r>
            <a:r>
              <a:rPr lang="en-US" altLang="zh-CN" dirty="0"/>
              <a:t>introduce</a:t>
            </a:r>
            <a:r>
              <a:rPr lang="zh-CN" altLang="en-US" dirty="0"/>
              <a:t> </a:t>
            </a:r>
            <a:r>
              <a:rPr lang="en-US" altLang="zh-CN" dirty="0"/>
              <a:t>our</a:t>
            </a:r>
            <a:r>
              <a:rPr lang="zh-CN" altLang="en-US" dirty="0"/>
              <a:t> </a:t>
            </a:r>
            <a:r>
              <a:rPr lang="en-US" altLang="zh-CN" dirty="0"/>
              <a:t>evaluation</a:t>
            </a:r>
            <a:r>
              <a:rPr lang="zh-CN" altLang="en-US" dirty="0"/>
              <a:t> </a:t>
            </a:r>
            <a:r>
              <a:rPr lang="en-US" altLang="zh-CN" dirty="0"/>
              <a:t>result.</a:t>
            </a:r>
            <a:endParaRPr lang="zh-CN" altLang="en-US" dirty="0"/>
          </a:p>
        </p:txBody>
      </p:sp>
      <p:sp>
        <p:nvSpPr>
          <p:cNvPr id="4" name="灯片编号占位符 3"/>
          <p:cNvSpPr>
            <a:spLocks noGrp="1"/>
          </p:cNvSpPr>
          <p:nvPr>
            <p:ph type="sldNum" sz="quarter" idx="10"/>
          </p:nvPr>
        </p:nvSpPr>
        <p:spPr/>
        <p:txBody>
          <a:bodyPr/>
          <a:lstStyle/>
          <a:p>
            <a:fld id="{F6DFCF00-065B-4B74-8D6D-D6DC5BC15AA8}" type="slidenum">
              <a:rPr lang="zh-CN" altLang="en-US" smtClean="0"/>
              <a:t>15</a:t>
            </a:fld>
            <a:endParaRPr lang="zh-CN" altLang="en-US"/>
          </a:p>
        </p:txBody>
      </p:sp>
    </p:spTree>
    <p:extLst>
      <p:ext uri="{BB962C8B-B14F-4D97-AF65-F5344CB8AC3E}">
        <p14:creationId xmlns:p14="http://schemas.microsoft.com/office/powerpoint/2010/main" val="578211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We evaluate SSQR by addressing the following three research questions:</a:t>
            </a:r>
          </a:p>
          <a:p>
            <a:pPr marL="0" indent="0">
              <a:lnSpc>
                <a:spcPct val="100000"/>
              </a:lnSpc>
              <a:spcAft>
                <a:spcPts val="600"/>
              </a:spcAft>
              <a:buNone/>
            </a:pPr>
            <a:r>
              <a:rPr lang="en-US" altLang="zh-CN" sz="1200"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rPr>
              <a:t>1.</a:t>
            </a:r>
            <a:r>
              <a:rPr lang="zh-CN" altLang="en-US" sz="1200" dirty="0">
                <a:solidFill>
                  <a:srgbClr val="C00000"/>
                </a:solidFill>
                <a:latin typeface="Helvetica Neue" panose="02000503000000020004" pitchFamily="2" charset="0"/>
                <a:cs typeface="Helvetica Neue" panose="02000503000000020004" pitchFamily="2" charset="0"/>
              </a:rPr>
              <a:t> </a:t>
            </a:r>
            <a:r>
              <a:rPr lang="en-US" altLang="zh-CN" sz="1200" dirty="0"/>
              <a:t>How effective is SSQR in query reformulation for code search?</a:t>
            </a:r>
            <a:endParaRPr lang="en-US" altLang="zh-CN" sz="1200" b="1" dirty="0">
              <a:solidFill>
                <a:schemeClr val="accent1">
                  <a:lumMod val="50000"/>
                </a:schemeClr>
              </a:solidFill>
            </a:endParaRPr>
          </a:p>
          <a:p>
            <a:pPr marL="0" indent="0">
              <a:lnSpc>
                <a:spcPct val="100000"/>
              </a:lnSpc>
              <a:spcAft>
                <a:spcPts val="600"/>
              </a:spcAft>
              <a:buNone/>
            </a:pPr>
            <a:r>
              <a:rPr lang="en-US" altLang="zh-CN" sz="1200"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rPr>
              <a:t>2.</a:t>
            </a:r>
            <a:r>
              <a:rPr lang="en-US" altLang="zh-CN" sz="1200" dirty="0"/>
              <a:t> Whether the queries reformulated by SSQR are more </a:t>
            </a:r>
            <a:r>
              <a:rPr lang="en-US" altLang="zh-CN" sz="1200" dirty="0" err="1"/>
              <a:t>contentful</a:t>
            </a:r>
            <a:r>
              <a:rPr lang="en-US" altLang="zh-CN" sz="1200" dirty="0"/>
              <a:t> and easy to understand?</a:t>
            </a:r>
            <a:endParaRPr lang="en-US" altLang="zh-CN" sz="1200" b="1" dirty="0">
              <a:solidFill>
                <a:schemeClr val="accent1">
                  <a:lumMod val="50000"/>
                </a:schemeClr>
              </a:solidFill>
            </a:endParaRPr>
          </a:p>
          <a:p>
            <a:pPr marL="0" indent="0">
              <a:lnSpc>
                <a:spcPct val="100000"/>
              </a:lnSpc>
              <a:spcAft>
                <a:spcPts val="600"/>
              </a:spcAft>
              <a:buNone/>
            </a:pPr>
            <a:r>
              <a:rPr lang="en-US" altLang="zh-CN" sz="1200"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rPr>
              <a:t>3.</a:t>
            </a:r>
            <a:r>
              <a:rPr lang="en-US" altLang="zh-CN" sz="1200" dirty="0"/>
              <a:t> How do different configurations impact the performance of SSQR?</a:t>
            </a:r>
            <a:endParaRPr lang="en-US" altLang="zh-CN" sz="1200" b="1" dirty="0">
              <a:solidFill>
                <a:schemeClr val="accent1">
                  <a:lumMod val="50000"/>
                </a:schemeClr>
              </a:solidFill>
            </a:endParaRPr>
          </a:p>
        </p:txBody>
      </p:sp>
      <p:sp>
        <p:nvSpPr>
          <p:cNvPr id="4" name="灯片编号占位符 3"/>
          <p:cNvSpPr>
            <a:spLocks noGrp="1"/>
          </p:cNvSpPr>
          <p:nvPr>
            <p:ph type="sldNum" sz="quarter" idx="10"/>
          </p:nvPr>
        </p:nvSpPr>
        <p:spPr/>
        <p:txBody>
          <a:bodyPr/>
          <a:lstStyle/>
          <a:p>
            <a:fld id="{F6DFCF00-065B-4B74-8D6D-D6DC5BC15AA8}" type="slidenum">
              <a:rPr lang="zh-CN" altLang="en-US" smtClean="0"/>
              <a:t>16</a:t>
            </a:fld>
            <a:endParaRPr lang="zh-CN" altLang="en-US"/>
          </a:p>
        </p:txBody>
      </p:sp>
    </p:spTree>
    <p:extLst>
      <p:ext uri="{BB962C8B-B14F-4D97-AF65-F5344CB8AC3E}">
        <p14:creationId xmlns:p14="http://schemas.microsoft.com/office/powerpoint/2010/main" val="4166747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Experiment</a:t>
            </a:r>
            <a:r>
              <a:rPr kumimoji="1" lang="zh-CN" altLang="en-US" dirty="0"/>
              <a:t> </a:t>
            </a:r>
            <a:r>
              <a:rPr kumimoji="1" lang="en-US" altLang="zh-CN" dirty="0"/>
              <a:t>settings.</a:t>
            </a:r>
            <a:r>
              <a:rPr kumimoji="1" lang="zh-CN" altLang="en-US" dirty="0"/>
              <a:t> </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inLibertineT"/>
              </a:rPr>
              <a:t>We pre-train T5 using code comments from the </a:t>
            </a:r>
            <a:r>
              <a:rPr lang="en-US" sz="1800" kern="1200" dirty="0">
                <a:solidFill>
                  <a:schemeClr val="tx1"/>
                </a:solidFill>
                <a:effectLst/>
                <a:latin typeface="LinLibertineT"/>
                <a:ea typeface="+mn-ea"/>
                <a:cs typeface="+mn-cs"/>
              </a:rPr>
              <a:t>large-scale </a:t>
            </a:r>
            <a:r>
              <a:rPr lang="en-US" sz="1800" kern="1200" dirty="0" err="1">
                <a:solidFill>
                  <a:schemeClr val="tx1"/>
                </a:solidFill>
                <a:effectLst/>
                <a:latin typeface="LinLibertineT"/>
                <a:ea typeface="+mn-ea"/>
                <a:cs typeface="+mn-cs"/>
              </a:rPr>
              <a:t>CODEnn</a:t>
            </a:r>
            <a:r>
              <a:rPr lang="en-US" sz="1800" kern="1200" dirty="0">
                <a:solidFill>
                  <a:schemeClr val="tx1"/>
                </a:solidFill>
                <a:effectLst/>
                <a:latin typeface="LinLibertineT"/>
                <a:ea typeface="+mn-ea"/>
                <a:cs typeface="+mn-cs"/>
              </a:rPr>
              <a:t> dataset. </a:t>
            </a:r>
            <a:r>
              <a:rPr lang="en-US" altLang="zh-CN" sz="1800" kern="1200" dirty="0">
                <a:solidFill>
                  <a:schemeClr val="tx1"/>
                </a:solidFill>
                <a:effectLst/>
                <a:latin typeface="LinLibertineT"/>
                <a:ea typeface="+mn-ea"/>
                <a:cs typeface="+mn-cs"/>
              </a:rPr>
              <a:t>W</a:t>
            </a:r>
            <a:r>
              <a:rPr lang="en-US" sz="1800" kern="1200" dirty="0">
                <a:solidFill>
                  <a:schemeClr val="tx1"/>
                </a:solidFill>
                <a:effectLst/>
                <a:latin typeface="LinLibertineT"/>
                <a:ea typeface="+mn-ea"/>
                <a:cs typeface="+mn-cs"/>
              </a:rPr>
              <a:t>e use the code search dataset </a:t>
            </a:r>
            <a:r>
              <a:rPr lang="en-US" sz="1800" kern="1200" dirty="0" err="1">
                <a:solidFill>
                  <a:schemeClr val="tx1"/>
                </a:solidFill>
                <a:effectLst/>
                <a:latin typeface="LinLibertineT"/>
                <a:ea typeface="+mn-ea"/>
                <a:cs typeface="+mn-cs"/>
              </a:rPr>
              <a:t>CodeXGLUE</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to</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evaluate</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code</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search</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performance.</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These</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two</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datasets</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do</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not</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have</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overlaps.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LinLibertineT"/>
                <a:ea typeface="+mn-ea"/>
                <a:cs typeface="+mn-cs"/>
              </a:rPr>
              <a:t>We compare our method with the state-of-the-art query reformulation approaches</a:t>
            </a:r>
            <a:r>
              <a:rPr lang="en-US" altLang="zh-CN" sz="1800" kern="1200" dirty="0">
                <a:solidFill>
                  <a:schemeClr val="tx1"/>
                </a:solidFill>
                <a:effectLst/>
                <a:latin typeface="LinLibertineT"/>
                <a:ea typeface="+mn-ea"/>
                <a:cs typeface="+mn-cs"/>
              </a:rPr>
              <a:t>,</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including:</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SEQUER,</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the</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SOTA</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supervised learning approach for query reformulation;</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NLP2API,</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a</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feedback based approach using</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recommended APIs;</a:t>
            </a:r>
            <a:r>
              <a:rPr lang="zh-CN" altLang="en-US" sz="1800" kern="1200" dirty="0">
                <a:solidFill>
                  <a:schemeClr val="tx1"/>
                </a:solidFill>
                <a:effectLst/>
                <a:latin typeface="LinLibertineT"/>
                <a:ea typeface="+mn-ea"/>
                <a:cs typeface="+mn-cs"/>
              </a:rPr>
              <a:t> </a:t>
            </a:r>
            <a:r>
              <a:rPr lang="en-US" altLang="zh-CN" sz="1800" kern="1200" dirty="0" err="1">
                <a:solidFill>
                  <a:schemeClr val="tx1"/>
                </a:solidFill>
                <a:effectLst/>
                <a:latin typeface="LinLibertineT"/>
                <a:ea typeface="+mn-ea"/>
                <a:cs typeface="+mn-cs"/>
              </a:rPr>
              <a:t>LuSearch</a:t>
            </a:r>
            <a:r>
              <a:rPr lang="en-US" altLang="zh-CN" sz="1800" kern="1200" dirty="0">
                <a:solidFill>
                  <a:schemeClr val="tx1"/>
                </a:solidFill>
                <a:effectLst/>
                <a:latin typeface="LinLibertineT"/>
                <a:ea typeface="+mn-ea"/>
                <a:cs typeface="+mn-cs"/>
              </a:rPr>
              <a:t>,</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a</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knowledge-based approach using</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synonyms in WordNet;</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and</a:t>
            </a:r>
            <a:r>
              <a:rPr lang="zh-CN" altLang="en-US" sz="1800" kern="1200" dirty="0">
                <a:solidFill>
                  <a:schemeClr val="tx1"/>
                </a:solidFill>
                <a:effectLst/>
                <a:latin typeface="LinLibertineT"/>
                <a:ea typeface="+mn-ea"/>
                <a:cs typeface="+mn-cs"/>
              </a:rPr>
              <a:t> </a:t>
            </a:r>
            <a:r>
              <a:rPr lang="en-US" altLang="zh-CN" sz="1800" kern="1200" dirty="0" err="1">
                <a:solidFill>
                  <a:schemeClr val="tx1"/>
                </a:solidFill>
                <a:effectLst/>
                <a:latin typeface="LinLibertineT"/>
                <a:ea typeface="+mn-ea"/>
                <a:cs typeface="+mn-cs"/>
              </a:rPr>
              <a:t>GooglePS</a:t>
            </a:r>
            <a:r>
              <a:rPr lang="en-US" altLang="zh-CN" sz="1800" kern="1200" dirty="0">
                <a:solidFill>
                  <a:schemeClr val="tx1"/>
                </a:solidFill>
                <a:effectLst/>
                <a:latin typeface="LinLibertineT"/>
                <a:ea typeface="+mn-ea"/>
                <a:cs typeface="+mn-cs"/>
              </a:rPr>
              <a:t>,</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the Google</a:t>
            </a:r>
            <a:r>
              <a:rPr lang="zh-CN" altLang="en-US" sz="1800" kern="1200" dirty="0">
                <a:solidFill>
                  <a:schemeClr val="tx1"/>
                </a:solidFill>
                <a:effectLst/>
                <a:latin typeface="LinLibertineT"/>
                <a:ea typeface="+mn-ea"/>
                <a:cs typeface="+mn-cs"/>
              </a:rPr>
              <a:t> </a:t>
            </a:r>
            <a:r>
              <a:rPr lang="en-US" altLang="zh-CN" sz="1800" kern="1200" dirty="0">
                <a:solidFill>
                  <a:schemeClr val="tx1"/>
                </a:solidFill>
                <a:effectLst/>
                <a:latin typeface="LinLibertineT"/>
                <a:ea typeface="+mn-ea"/>
                <a:cs typeface="+mn-cs"/>
              </a:rPr>
              <a:t>online query prediction service.</a:t>
            </a:r>
            <a:endParaRPr lang="en-US" sz="1800" kern="1200" dirty="0">
              <a:solidFill>
                <a:schemeClr val="tx1"/>
              </a:solidFill>
              <a:effectLst/>
              <a:latin typeface="LinLibertine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实验设置。在预训练阶段，我们采用的数据集为</a:t>
            </a:r>
            <a:r>
              <a:rPr kumimoji="1" lang="en-US" altLang="zh-CN" dirty="0" err="1"/>
              <a:t>CODEnn</a:t>
            </a:r>
            <a:r>
              <a:rPr kumimoji="1" lang="zh-CN" altLang="en-US" dirty="0"/>
              <a:t>，在代码搜索阶段，则采用</a:t>
            </a:r>
            <a:r>
              <a:rPr kumimoji="1" lang="en-US" altLang="zh-CN" dirty="0" err="1"/>
              <a:t>CodeXGLUE</a:t>
            </a:r>
            <a:r>
              <a:rPr kumimoji="1" lang="zh-CN" altLang="en-US" dirty="0"/>
              <a:t>代码搜索数据集来验证重构语句的效果，这两个数据集之间没有重合。</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用于对比的基准方法有四种，</a:t>
            </a:r>
            <a:r>
              <a:rPr kumimoji="1" lang="en-US" altLang="zh-CN" dirty="0"/>
              <a:t>SEQUER</a:t>
            </a:r>
            <a:r>
              <a:rPr kumimoji="1" lang="zh-CN" altLang="en-US" dirty="0"/>
              <a:t>是当前最先进的有监督学习语句重构方法，也就是基于机器翻译序列到序列模型。</a:t>
            </a:r>
            <a:r>
              <a:rPr kumimoji="1" lang="en-US" altLang="zh-CN" dirty="0"/>
              <a:t>NLP2API</a:t>
            </a:r>
            <a:r>
              <a:rPr kumimoji="1" lang="zh-CN" altLang="en-US" dirty="0"/>
              <a:t>是一个基于反馈推荐</a:t>
            </a:r>
            <a:r>
              <a:rPr kumimoji="1" lang="en-US" altLang="zh-CN" dirty="0"/>
              <a:t>API</a:t>
            </a:r>
            <a:r>
              <a:rPr kumimoji="1" lang="zh-CN" altLang="en-US" dirty="0"/>
              <a:t>的语句扩展方法。</a:t>
            </a:r>
            <a:r>
              <a:rPr kumimoji="1" lang="en-US" altLang="zh-CN" dirty="0" err="1"/>
              <a:t>LuSearch</a:t>
            </a:r>
            <a:r>
              <a:rPr kumimoji="1" lang="zh-CN" altLang="en-US" dirty="0"/>
              <a:t>是一个基于知识的语句重构方法，为原始语句在</a:t>
            </a:r>
            <a:r>
              <a:rPr kumimoji="1" lang="en-US" altLang="zh-CN" dirty="0"/>
              <a:t>WordNet</a:t>
            </a:r>
            <a:r>
              <a:rPr kumimoji="1" lang="zh-CN" altLang="en-US" dirty="0"/>
              <a:t>中找到近义词。</a:t>
            </a:r>
            <a:r>
              <a:rPr kumimoji="1" lang="en-US" altLang="zh-CN" dirty="0" err="1"/>
              <a:t>GooglePS</a:t>
            </a:r>
            <a:r>
              <a:rPr kumimoji="1" lang="zh-CN" altLang="en-US" dirty="0"/>
              <a:t>是谷歌官方提供的搜索语句实时重构推荐服务。</a:t>
            </a:r>
          </a:p>
          <a:p>
            <a:endParaRPr lang="en-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DFCF00-065B-4B74-8D6D-D6DC5BC15AA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98941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inLibertineT"/>
              </a:rPr>
              <a:t>As the ultimate goal of query reformulation, we evaluate whether the reformulated queries by </a:t>
            </a:r>
            <a:r>
              <a:rPr lang="en-US" sz="1800" dirty="0">
                <a:effectLst/>
                <a:latin typeface="LinLibertineTI"/>
              </a:rPr>
              <a:t>SSQR </a:t>
            </a:r>
            <a:r>
              <a:rPr lang="en-US" sz="1800" dirty="0">
                <a:effectLst/>
                <a:latin typeface="LinLibertineT"/>
              </a:rPr>
              <a:t>lead to better code search performance. We experiment under </a:t>
            </a:r>
            <a:r>
              <a:rPr lang="en-US" altLang="zh-CN" sz="1800" dirty="0">
                <a:effectLst/>
                <a:latin typeface="LinLibertineT"/>
              </a:rPr>
              <a:t>two</a:t>
            </a:r>
            <a:r>
              <a:rPr lang="en-US" sz="1800" dirty="0">
                <a:effectLst/>
                <a:latin typeface="LinLibertineT"/>
              </a:rPr>
              <a:t> search engines and compare the improvement of </a:t>
            </a:r>
            <a:r>
              <a:rPr kumimoji="1" lang="en-US" sz="1800" i="0" kern="1200" dirty="0">
                <a:solidFill>
                  <a:schemeClr val="tx1"/>
                </a:solidFill>
                <a:latin typeface="+mn-lt"/>
                <a:ea typeface="+mn-ea"/>
                <a:cs typeface="+mn-cs"/>
              </a:rPr>
              <a:t>mean reciprocal rank</a:t>
            </a:r>
            <a:r>
              <a:rPr lang="en-US" sz="1800" dirty="0">
                <a:effectLst/>
                <a:latin typeface="LinLibertineT"/>
              </a:rPr>
              <a:t> scores. </a:t>
            </a:r>
            <a:r>
              <a:rPr lang="en-US" altLang="zh-CN" sz="1800" dirty="0">
                <a:effectLst/>
                <a:latin typeface="LinLibertineT"/>
              </a:rPr>
              <a:t>As</a:t>
            </a:r>
            <a:r>
              <a:rPr lang="zh-CN" altLang="en-US" sz="1800" dirty="0">
                <a:effectLst/>
                <a:latin typeface="LinLibertineT"/>
              </a:rPr>
              <a:t> </a:t>
            </a:r>
            <a:r>
              <a:rPr lang="en-US" altLang="zh-CN" sz="1800" dirty="0">
                <a:effectLst/>
                <a:latin typeface="LinLibertineT"/>
              </a:rPr>
              <a:t>shown</a:t>
            </a:r>
            <a:r>
              <a:rPr lang="zh-CN" altLang="en-US" sz="1800" dirty="0">
                <a:effectLst/>
                <a:latin typeface="LinLibertineT"/>
              </a:rPr>
              <a:t> </a:t>
            </a:r>
            <a:r>
              <a:rPr lang="en-US" altLang="zh-CN" sz="1800" dirty="0">
                <a:effectLst/>
                <a:latin typeface="LinLibertineT"/>
              </a:rPr>
              <a:t>in</a:t>
            </a:r>
            <a:r>
              <a:rPr lang="zh-CN" altLang="en-US" sz="1800" dirty="0">
                <a:effectLst/>
                <a:latin typeface="LinLibertineT"/>
              </a:rPr>
              <a:t> </a:t>
            </a:r>
            <a:r>
              <a:rPr lang="en-US" altLang="zh-CN" sz="1800" dirty="0">
                <a:effectLst/>
                <a:latin typeface="LinLibertineT"/>
              </a:rPr>
              <a:t>the</a:t>
            </a:r>
            <a:r>
              <a:rPr lang="zh-CN" altLang="en-US" sz="1800" dirty="0">
                <a:effectLst/>
                <a:latin typeface="LinLibertineT"/>
              </a:rPr>
              <a:t> </a:t>
            </a:r>
            <a:r>
              <a:rPr lang="en-US" altLang="zh-CN" sz="1800" dirty="0">
                <a:effectLst/>
                <a:latin typeface="LinLibertineT"/>
              </a:rPr>
              <a:t>table,</a:t>
            </a:r>
            <a:r>
              <a:rPr lang="zh-CN" altLang="en-US" sz="1800" dirty="0">
                <a:effectLst/>
                <a:latin typeface="LinLibertineT"/>
              </a:rPr>
              <a:t> </a:t>
            </a:r>
            <a:r>
              <a:rPr lang="en-US" sz="1800" dirty="0">
                <a:effectLst/>
                <a:latin typeface="LinLibertineTI"/>
              </a:rPr>
              <a:t>SSQR </a:t>
            </a:r>
            <a:r>
              <a:rPr lang="en-US" sz="1800" dirty="0">
                <a:effectLst/>
                <a:latin typeface="LinLibertineT"/>
              </a:rPr>
              <a:t>enhances the MRR by 9.90% and 12.23% on the two search engines, respectively</a:t>
            </a:r>
            <a:r>
              <a:rPr lang="en-US" altLang="zh-CN" sz="1800" dirty="0">
                <a:effectLst/>
                <a:latin typeface="LinLibertineT"/>
              </a:rPr>
              <a:t>.</a:t>
            </a:r>
            <a:r>
              <a:rPr lang="zh-CN" altLang="en-US" sz="1800" dirty="0">
                <a:effectLst/>
                <a:latin typeface="LinLibertineT"/>
              </a:rPr>
              <a:t> </a:t>
            </a:r>
            <a:r>
              <a:rPr lang="en-US" sz="1800" dirty="0">
                <a:effectLst/>
                <a:latin typeface="LinLibertineTI"/>
              </a:rPr>
              <a:t>SSQR </a:t>
            </a:r>
            <a:r>
              <a:rPr lang="en-US" sz="1800" dirty="0">
                <a:effectLst/>
                <a:latin typeface="LinLibertineT"/>
              </a:rPr>
              <a:t>achieves competitive results to the supervised counterpart though it is not given with any </a:t>
            </a:r>
            <a:r>
              <a:rPr lang="en-US" altLang="zh-CN" sz="1800" dirty="0">
                <a:effectLst/>
                <a:latin typeface="LinLibertineT"/>
              </a:rPr>
              <a:t>labelled</a:t>
            </a:r>
            <a:r>
              <a:rPr lang="zh-CN" altLang="en-US" sz="1800" dirty="0">
                <a:effectLst/>
                <a:latin typeface="LinLibertineT"/>
              </a:rPr>
              <a:t> </a:t>
            </a:r>
            <a:r>
              <a:rPr lang="en-US" altLang="zh-CN" sz="1800" dirty="0">
                <a:effectLst/>
                <a:latin typeface="LinLibertineT"/>
              </a:rPr>
              <a:t>training</a:t>
            </a:r>
            <a:r>
              <a:rPr lang="zh-CN" altLang="en-US" sz="1800" dirty="0">
                <a:effectLst/>
                <a:latin typeface="LinLibertineT"/>
              </a:rPr>
              <a:t> </a:t>
            </a:r>
            <a:r>
              <a:rPr lang="en-US" altLang="zh-CN" sz="1800" dirty="0">
                <a:effectLst/>
                <a:latin typeface="LinLibertineT"/>
              </a:rPr>
              <a:t>data</a:t>
            </a:r>
            <a:r>
              <a:rPr lang="en-US" sz="1800" dirty="0">
                <a:effectLst/>
                <a:latin typeface="LinLibertineT"/>
              </a:rPr>
              <a:t>. This indicates that our self-supervised approach can assist developers to write high-quality queries, which ultimately leads to better code search results.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为了更好地评估各个方法的能力，我们把这些重构后的语句发送到代码搜索引擎，评估它们的检索效果。</a:t>
            </a:r>
            <a:endParaRPr lang="en-CN" dirty="0"/>
          </a:p>
          <a:p>
            <a:endParaRPr lang="en-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i="0" dirty="0"/>
              <a:t>在代码搜索实验中，我们对比了经各种基准方法重构后的代码搜索语句实，际用于代码搜索时的效果，这里用到的评估指标是</a:t>
            </a:r>
            <a:r>
              <a:rPr kumimoji="1" lang="en-US" altLang="zh-CN" i="0" dirty="0"/>
              <a:t>MRR</a:t>
            </a:r>
            <a:r>
              <a:rPr kumimoji="1" lang="zh-CN" altLang="en-US" i="0" dirty="0"/>
              <a:t>，也就</a:t>
            </a:r>
            <a:r>
              <a:rPr kumimoji="1" lang="zh-CN" altLang="en-US" sz="1200" i="0" kern="1200" dirty="0">
                <a:solidFill>
                  <a:schemeClr val="tx1"/>
                </a:solidFill>
                <a:latin typeface="+mn-lt"/>
                <a:ea typeface="+mn-ea"/>
                <a:cs typeface="+mn-cs"/>
              </a:rPr>
              <a:t>是</a:t>
            </a:r>
            <a:r>
              <a:rPr lang="zh-CN" altLang="en-US" b="0" i="0" u="none" strike="noStrike" dirty="0">
                <a:solidFill>
                  <a:srgbClr val="767676"/>
                </a:solidFill>
                <a:effectLst/>
                <a:latin typeface="system-ui"/>
              </a:rPr>
              <a:t>平均倒数排名</a:t>
            </a:r>
            <a:r>
              <a:rPr kumimoji="1" lang="zh-CN" altLang="en-US" sz="1200" b="0" i="0" kern="1200" dirty="0">
                <a:solidFill>
                  <a:schemeClr val="tx1"/>
                </a:solidFill>
                <a:latin typeface="+mn-lt"/>
                <a:ea typeface="+mn-ea"/>
                <a:cs typeface="+mn-cs"/>
              </a:rPr>
              <a:t>（</a:t>
            </a:r>
            <a:r>
              <a:rPr kumimoji="1" lang="en-US" sz="1200" i="0" kern="1200" dirty="0">
                <a:solidFill>
                  <a:schemeClr val="tx1"/>
                </a:solidFill>
                <a:latin typeface="+mn-lt"/>
                <a:ea typeface="+mn-ea"/>
                <a:cs typeface="+mn-cs"/>
              </a:rPr>
              <a:t>mean reciprocal rank</a:t>
            </a:r>
            <a:r>
              <a:rPr kumimoji="1" lang="zh-CN" altLang="en-US" sz="1200" i="0" kern="1200" dirty="0">
                <a:solidFill>
                  <a:schemeClr val="tx1"/>
                </a:solidFill>
                <a:latin typeface="+mn-lt"/>
                <a:ea typeface="+mn-ea"/>
                <a:cs typeface="+mn-cs"/>
              </a:rPr>
              <a:t>），来检验预期搜索结果的排名是否靠前。这里同时用到了两种搜索引擎，</a:t>
            </a:r>
            <a:r>
              <a:rPr kumimoji="1" lang="en-US" altLang="zh-CN" sz="1200" i="0" kern="1200" dirty="0" err="1">
                <a:solidFill>
                  <a:schemeClr val="tx1"/>
                </a:solidFill>
                <a:latin typeface="+mn-lt"/>
                <a:ea typeface="+mn-ea"/>
                <a:cs typeface="+mn-cs"/>
              </a:rPr>
              <a:t>CodeBERT</a:t>
            </a:r>
            <a:r>
              <a:rPr kumimoji="1" lang="zh-CN" altLang="en-US" sz="1200" i="0" kern="1200" dirty="0">
                <a:solidFill>
                  <a:schemeClr val="tx1"/>
                </a:solidFill>
                <a:latin typeface="+mn-lt"/>
                <a:ea typeface="+mn-ea"/>
                <a:cs typeface="+mn-cs"/>
              </a:rPr>
              <a:t>和</a:t>
            </a:r>
            <a:r>
              <a:rPr kumimoji="1" lang="en-US" altLang="zh-CN" sz="1200" i="0" kern="1200" dirty="0">
                <a:solidFill>
                  <a:schemeClr val="tx1"/>
                </a:solidFill>
                <a:latin typeface="+mn-lt"/>
                <a:ea typeface="+mn-ea"/>
                <a:cs typeface="+mn-cs"/>
              </a:rPr>
              <a:t>Lucene</a:t>
            </a:r>
            <a:r>
              <a:rPr kumimoji="1" lang="zh-CN" altLang="en-US" sz="1200" i="0" kern="1200" dirty="0">
                <a:solidFill>
                  <a:schemeClr val="tx1"/>
                </a:solidFill>
                <a:latin typeface="+mn-lt"/>
                <a:ea typeface="+mn-ea"/>
                <a:cs typeface="+mn-cs"/>
              </a:rPr>
              <a:t>来执行代码搜索工作。从实验结果上可以看到，我们的</a:t>
            </a:r>
            <a:r>
              <a:rPr kumimoji="1" lang="en-US" altLang="zh-CN" sz="1200" i="0" kern="1200" dirty="0">
                <a:solidFill>
                  <a:schemeClr val="tx1"/>
                </a:solidFill>
                <a:latin typeface="+mn-lt"/>
                <a:ea typeface="+mn-ea"/>
                <a:cs typeface="+mn-cs"/>
              </a:rPr>
              <a:t>SSQR</a:t>
            </a:r>
            <a:r>
              <a:rPr kumimoji="1" lang="zh-CN" altLang="en-US" sz="1200" i="0" kern="1200" dirty="0">
                <a:solidFill>
                  <a:schemeClr val="tx1"/>
                </a:solidFill>
                <a:latin typeface="+mn-lt"/>
                <a:ea typeface="+mn-ea"/>
                <a:cs typeface="+mn-cs"/>
              </a:rPr>
              <a:t>在两种搜索引擎上的性能都大幅超越了以</a:t>
            </a:r>
            <a:r>
              <a:rPr kumimoji="1" lang="en-US" altLang="zh-CN" sz="1200" i="0" kern="1200" dirty="0">
                <a:solidFill>
                  <a:schemeClr val="tx1"/>
                </a:solidFill>
                <a:latin typeface="+mn-lt"/>
                <a:ea typeface="+mn-ea"/>
                <a:cs typeface="+mn-cs"/>
              </a:rPr>
              <a:t>NLP2API</a:t>
            </a:r>
            <a:r>
              <a:rPr kumimoji="1" lang="zh-CN" altLang="en-US" sz="1200" i="0" kern="1200" dirty="0">
                <a:solidFill>
                  <a:schemeClr val="tx1"/>
                </a:solidFill>
                <a:latin typeface="+mn-lt"/>
                <a:ea typeface="+mn-ea"/>
                <a:cs typeface="+mn-cs"/>
              </a:rPr>
              <a:t>和</a:t>
            </a:r>
            <a:r>
              <a:rPr kumimoji="1" lang="en-US" altLang="zh-CN" sz="1200" i="0" kern="1200" dirty="0" err="1">
                <a:solidFill>
                  <a:schemeClr val="tx1"/>
                </a:solidFill>
                <a:latin typeface="+mn-lt"/>
                <a:ea typeface="+mn-ea"/>
                <a:cs typeface="+mn-cs"/>
              </a:rPr>
              <a:t>LuSearch</a:t>
            </a:r>
            <a:r>
              <a:rPr kumimoji="1" lang="zh-CN" altLang="en-US" sz="1200" i="0" kern="1200" dirty="0">
                <a:solidFill>
                  <a:schemeClr val="tx1"/>
                </a:solidFill>
                <a:latin typeface="+mn-lt"/>
                <a:ea typeface="+mn-ea"/>
                <a:cs typeface="+mn-cs"/>
              </a:rPr>
              <a:t>为代表的基于知识和基于反馈的方法，并媲美最先进的有监督方法</a:t>
            </a:r>
            <a:r>
              <a:rPr kumimoji="1" lang="en-US" altLang="zh-CN" sz="1200" i="0" kern="1200" dirty="0">
                <a:solidFill>
                  <a:schemeClr val="tx1"/>
                </a:solidFill>
                <a:latin typeface="+mn-lt"/>
                <a:ea typeface="+mn-ea"/>
                <a:cs typeface="+mn-cs"/>
              </a:rPr>
              <a:t>SEQUER</a:t>
            </a:r>
            <a:r>
              <a:rPr kumimoji="1" lang="zh-CN" altLang="en-US" sz="1200" i="0" kern="1200" dirty="0">
                <a:solidFill>
                  <a:schemeClr val="tx1"/>
                </a:solidFill>
                <a:latin typeface="+mn-lt"/>
                <a:ea typeface="+mn-ea"/>
                <a:cs typeface="+mn-cs"/>
              </a:rPr>
              <a:t>。</a:t>
            </a:r>
            <a:endParaRPr kumimoji="1" lang="en-US" altLang="zh-CN" sz="1200" i="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i="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i="0" dirty="0">
                <a:effectLst/>
                <a:latin typeface="FandolSong-Regular-Identity-H"/>
              </a:rPr>
              <a:t>尽管在个别情况中，</a:t>
            </a:r>
            <a:r>
              <a:rPr lang="en-US" altLang="zh-CN" sz="1800" i="0" dirty="0">
                <a:effectLst/>
                <a:latin typeface="NimbusRomNo9L"/>
              </a:rPr>
              <a:t>SSQR</a:t>
            </a:r>
            <a:r>
              <a:rPr lang="zh-CN" altLang="en-US" sz="1800" i="0" dirty="0">
                <a:effectLst/>
                <a:latin typeface="FandolSong-Regular-Identity-H"/>
              </a:rPr>
              <a:t>的语句重构性能略低于</a:t>
            </a:r>
            <a:r>
              <a:rPr lang="en-US" sz="1800" i="0" dirty="0">
                <a:effectLst/>
                <a:latin typeface="NimbusRomNo9L"/>
              </a:rPr>
              <a:t>SEQUER</a:t>
            </a:r>
            <a:r>
              <a:rPr lang="en-US" sz="1800" i="0" dirty="0">
                <a:effectLst/>
                <a:latin typeface="FandolSong-Regular-Identity-H"/>
              </a:rPr>
              <a:t>，</a:t>
            </a:r>
            <a:r>
              <a:rPr lang="zh-CN" altLang="en-US" sz="1800" i="0" dirty="0">
                <a:effectLst/>
                <a:latin typeface="FandolSong-Regular-Identity-H"/>
              </a:rPr>
              <a:t>但 </a:t>
            </a:r>
            <a:r>
              <a:rPr lang="en-US" sz="1800" i="0" dirty="0">
                <a:effectLst/>
                <a:latin typeface="NimbusRomNo9L"/>
              </a:rPr>
              <a:t>SEQUER </a:t>
            </a:r>
            <a:r>
              <a:rPr lang="zh-CN" altLang="en-US" sz="1800" i="0" dirty="0">
                <a:effectLst/>
                <a:latin typeface="FandolSong-Regular-Identity-H"/>
              </a:rPr>
              <a:t>依赖于一个闭源的平行搜索语句数据集。相比之下是</a:t>
            </a:r>
            <a:r>
              <a:rPr lang="en-US" altLang="zh-CN" sz="1800" i="0" dirty="0">
                <a:effectLst/>
                <a:latin typeface="FandolSong-Regular-Identity-H"/>
              </a:rPr>
              <a:t>SSQR</a:t>
            </a:r>
            <a:r>
              <a:rPr lang="zh-CN" altLang="en-US" sz="1800" i="0" dirty="0">
                <a:effectLst/>
                <a:latin typeface="FandolSong-Regular-Identity-H"/>
              </a:rPr>
              <a:t>不需要收集用户真实语句重构行为，</a:t>
            </a:r>
            <a:r>
              <a:rPr lang="zh-CN" altLang="en-US" sz="1800" dirty="0">
                <a:effectLst/>
                <a:latin typeface="FandolSong-Regular-Identity-H"/>
              </a:rPr>
              <a:t>仅需要利用 </a:t>
            </a:r>
            <a:r>
              <a:rPr lang="en-US" sz="1800" dirty="0" err="1">
                <a:effectLst/>
                <a:latin typeface="NimbusRomNo9L"/>
              </a:rPr>
              <a:t>Github</a:t>
            </a:r>
            <a:r>
              <a:rPr lang="en-US" sz="1800" dirty="0">
                <a:effectLst/>
                <a:latin typeface="NimbusRomNo9L"/>
              </a:rPr>
              <a:t> </a:t>
            </a:r>
            <a:r>
              <a:rPr lang="zh-CN" altLang="en-US" sz="1800" dirty="0">
                <a:effectLst/>
                <a:latin typeface="FandolSong-Regular-Identity-H"/>
              </a:rPr>
              <a:t>等中 的庞大代码库，从中获取更多的代码注释 </a:t>
            </a:r>
            <a:r>
              <a:rPr lang="zh-CN" altLang="en-US" sz="1800" i="0" dirty="0">
                <a:effectLst/>
                <a:latin typeface="FandolSong-Regular-Identity-H"/>
              </a:rPr>
              <a:t>。我们提供了一种可行的、 廉价的替代方法。 </a:t>
            </a:r>
            <a:endParaRPr lang="zh-CN" altLang="en-US" i="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200" i="0" kern="1200" dirty="0">
              <a:solidFill>
                <a:schemeClr val="tx1"/>
              </a:solidFill>
              <a:latin typeface="+mn-lt"/>
              <a:ea typeface="+mn-ea"/>
              <a:cs typeface="+mn-cs"/>
            </a:endParaRPr>
          </a:p>
          <a:p>
            <a:endParaRPr lang="en-CN" i="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DFCF00-065B-4B74-8D6D-D6DC5BC15AA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03809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inLibertineT"/>
              </a:rPr>
              <a:t>To evaluate the intrinsic quality of the reformulated queries, we perform a</a:t>
            </a:r>
            <a:r>
              <a:rPr lang="en-US" altLang="zh-CN" sz="1800" dirty="0">
                <a:effectLst/>
                <a:latin typeface="LinLibertineT"/>
              </a:rPr>
              <a:t>n</a:t>
            </a:r>
            <a:r>
              <a:rPr lang="zh-CN" altLang="en-US" sz="1800" dirty="0">
                <a:effectLst/>
                <a:latin typeface="LinLibertineT"/>
              </a:rPr>
              <a:t> </a:t>
            </a:r>
            <a:r>
              <a:rPr lang="en-US" altLang="zh-CN" sz="1800" dirty="0">
                <a:effectLst/>
                <a:latin typeface="LinLibertineT"/>
              </a:rPr>
              <a:t>user</a:t>
            </a:r>
            <a:r>
              <a:rPr lang="zh-CN" altLang="en-US" sz="1800" dirty="0">
                <a:effectLst/>
                <a:latin typeface="LinLibertineT"/>
              </a:rPr>
              <a:t> </a:t>
            </a:r>
            <a:r>
              <a:rPr lang="en-US" sz="1800" dirty="0">
                <a:effectLst/>
                <a:latin typeface="LinLibertineT"/>
              </a:rPr>
              <a:t>study with programmers.</a:t>
            </a:r>
            <a:r>
              <a:rPr lang="zh-CN" altLang="en-US" sz="1800" dirty="0">
                <a:effectLst/>
                <a:latin typeface="LinLibertineT"/>
              </a:rPr>
              <a:t> </a:t>
            </a:r>
            <a:r>
              <a:rPr lang="en-US" altLang="zh-CN" sz="1800" dirty="0">
                <a:effectLst/>
                <a:latin typeface="LinLibertineT"/>
              </a:rPr>
              <a:t>We</a:t>
            </a:r>
            <a:r>
              <a:rPr lang="zh-CN" altLang="en-US" sz="1800" dirty="0">
                <a:effectLst/>
                <a:latin typeface="LinLibertineT"/>
              </a:rPr>
              <a:t> </a:t>
            </a:r>
            <a:r>
              <a:rPr lang="en-US" altLang="zh-CN" sz="1800" dirty="0">
                <a:effectLst/>
                <a:latin typeface="LinLibertineT"/>
              </a:rPr>
              <a:t>invite</a:t>
            </a:r>
            <a:r>
              <a:rPr lang="zh-CN" altLang="en-US" sz="1800" dirty="0">
                <a:effectLst/>
                <a:latin typeface="LinLibertineT"/>
              </a:rPr>
              <a:t> </a:t>
            </a:r>
            <a:r>
              <a:rPr lang="en-US" altLang="zh-CN" sz="1800" dirty="0">
                <a:effectLst/>
                <a:latin typeface="LinLibertineT"/>
              </a:rPr>
              <a:t>four</a:t>
            </a:r>
            <a:r>
              <a:rPr lang="zh-CN" altLang="en-US" sz="1800" dirty="0">
                <a:effectLst/>
                <a:latin typeface="LinLibertineT"/>
              </a:rPr>
              <a:t> </a:t>
            </a:r>
            <a:r>
              <a:rPr lang="en-US" altLang="zh-CN" sz="1800" dirty="0">
                <a:effectLst/>
                <a:latin typeface="LinLibertineT"/>
              </a:rPr>
              <a:t>developers</a:t>
            </a:r>
            <a:r>
              <a:rPr lang="en-US" sz="1800" dirty="0">
                <a:effectLst/>
                <a:latin typeface="LinLibertineT"/>
              </a:rPr>
              <a:t> </a:t>
            </a:r>
            <a:r>
              <a:rPr lang="en-US" altLang="zh-CN" sz="1800" dirty="0">
                <a:effectLst/>
                <a:latin typeface="LinLibertineT"/>
              </a:rPr>
              <a:t>with</a:t>
            </a:r>
            <a:r>
              <a:rPr lang="zh-CN" altLang="en-US" sz="1800" dirty="0">
                <a:effectLst/>
                <a:latin typeface="LinLibertineT"/>
              </a:rPr>
              <a:t> </a:t>
            </a:r>
            <a:r>
              <a:rPr lang="en-US" altLang="zh-CN" sz="1800" dirty="0">
                <a:effectLst/>
                <a:latin typeface="LinLibertineT"/>
              </a:rPr>
              <a:t>more</a:t>
            </a:r>
            <a:r>
              <a:rPr lang="zh-CN" altLang="en-US" sz="1800" dirty="0">
                <a:effectLst/>
                <a:latin typeface="LinLibertineT"/>
              </a:rPr>
              <a:t> </a:t>
            </a:r>
            <a:r>
              <a:rPr lang="en-US" altLang="zh-CN" sz="1800" dirty="0">
                <a:effectLst/>
                <a:latin typeface="LinLibertineT"/>
              </a:rPr>
              <a:t>than</a:t>
            </a:r>
            <a:r>
              <a:rPr lang="zh-CN" altLang="en-US" sz="1800" dirty="0">
                <a:effectLst/>
                <a:latin typeface="LinLibertineT"/>
              </a:rPr>
              <a:t> </a:t>
            </a:r>
            <a:r>
              <a:rPr lang="en-US" altLang="zh-CN" sz="1800" dirty="0">
                <a:effectLst/>
                <a:latin typeface="LinLibertineT"/>
              </a:rPr>
              <a:t>4</a:t>
            </a:r>
            <a:r>
              <a:rPr lang="zh-CN" altLang="en-US" sz="1800" dirty="0">
                <a:effectLst/>
                <a:latin typeface="LinLibertineT"/>
              </a:rPr>
              <a:t> </a:t>
            </a:r>
            <a:r>
              <a:rPr lang="en-US" altLang="zh-CN" sz="1800" dirty="0">
                <a:effectLst/>
                <a:latin typeface="LinLibertineT"/>
              </a:rPr>
              <a:t>years</a:t>
            </a:r>
            <a:r>
              <a:rPr lang="zh-CN" altLang="en-US" sz="1800" dirty="0">
                <a:effectLst/>
                <a:latin typeface="LinLibertineT"/>
              </a:rPr>
              <a:t> </a:t>
            </a:r>
            <a:r>
              <a:rPr lang="en-US" altLang="zh-CN" sz="1800" dirty="0">
                <a:effectLst/>
                <a:latin typeface="LinLibertineT"/>
              </a:rPr>
              <a:t>coding</a:t>
            </a:r>
            <a:r>
              <a:rPr lang="zh-CN" altLang="en-US" sz="1800" dirty="0">
                <a:effectLst/>
                <a:latin typeface="LinLibertineT"/>
              </a:rPr>
              <a:t> </a:t>
            </a:r>
            <a:r>
              <a:rPr lang="en-US" altLang="zh-CN" sz="1800" dirty="0">
                <a:effectLst/>
                <a:latin typeface="LinLibertineT"/>
              </a:rPr>
              <a:t>experiences.</a:t>
            </a:r>
            <a:r>
              <a:rPr lang="zh-CN" altLang="en-US" sz="1800" dirty="0">
                <a:effectLst/>
                <a:latin typeface="LinLibertineT"/>
              </a:rPr>
              <a:t> </a:t>
            </a:r>
            <a:r>
              <a:rPr lang="en-US" altLang="zh-CN" sz="1800" dirty="0">
                <a:effectLst/>
                <a:latin typeface="LinLibertineT"/>
              </a:rPr>
              <a:t>They</a:t>
            </a:r>
            <a:r>
              <a:rPr lang="zh-CN" altLang="en-US" sz="1800" dirty="0">
                <a:effectLst/>
                <a:latin typeface="LinLibertineT"/>
              </a:rPr>
              <a:t> </a:t>
            </a:r>
            <a:r>
              <a:rPr lang="en-US" altLang="zh-CN" sz="1800" dirty="0">
                <a:effectLst/>
                <a:latin typeface="LinLibertineT"/>
              </a:rPr>
              <a:t>are</a:t>
            </a:r>
            <a:r>
              <a:rPr lang="zh-CN" altLang="en-US" sz="1800" dirty="0">
                <a:effectLst/>
                <a:latin typeface="LinLibertineT"/>
              </a:rPr>
              <a:t> </a:t>
            </a:r>
            <a:r>
              <a:rPr lang="en-US" altLang="zh-CN" sz="1800" dirty="0">
                <a:effectLst/>
                <a:latin typeface="LinLibertineT"/>
              </a:rPr>
              <a:t>given</a:t>
            </a:r>
            <a:r>
              <a:rPr lang="zh-CN" altLang="en-US" sz="1800" dirty="0">
                <a:effectLst/>
                <a:latin typeface="LinLibertineT"/>
              </a:rPr>
              <a:t> </a:t>
            </a:r>
            <a:r>
              <a:rPr lang="en-US" altLang="zh-CN" sz="1800" dirty="0">
                <a:effectLst/>
                <a:latin typeface="LinLibertineT"/>
              </a:rPr>
              <a:t>100</a:t>
            </a:r>
            <a:r>
              <a:rPr lang="zh-CN" altLang="en-US" sz="1800" dirty="0">
                <a:effectLst/>
                <a:latin typeface="LinLibertineT"/>
              </a:rPr>
              <a:t> </a:t>
            </a:r>
            <a:r>
              <a:rPr lang="en-US" altLang="zh-CN" sz="1800" dirty="0">
                <a:effectLst/>
                <a:latin typeface="LinLibertineT"/>
              </a:rPr>
              <a:t>search</a:t>
            </a:r>
            <a:r>
              <a:rPr lang="zh-CN" altLang="en-US" sz="1800" dirty="0">
                <a:effectLst/>
                <a:latin typeface="LinLibertineT"/>
              </a:rPr>
              <a:t> </a:t>
            </a:r>
            <a:r>
              <a:rPr lang="en-US" altLang="zh-CN" sz="1800" dirty="0">
                <a:effectLst/>
                <a:latin typeface="LinLibertineT"/>
              </a:rPr>
              <a:t>queries</a:t>
            </a:r>
            <a:r>
              <a:rPr lang="zh-CN" altLang="en-US" sz="1800" dirty="0">
                <a:effectLst/>
                <a:latin typeface="LinLibertineT"/>
              </a:rPr>
              <a:t> </a:t>
            </a:r>
            <a:r>
              <a:rPr lang="en-US" altLang="zh-CN" sz="1800" dirty="0">
                <a:effectLst/>
                <a:latin typeface="LinLibertineT"/>
              </a:rPr>
              <a:t>and</a:t>
            </a:r>
            <a:r>
              <a:rPr lang="zh-CN" altLang="en-US" sz="1800" dirty="0">
                <a:effectLst/>
                <a:latin typeface="LinLibertineT"/>
              </a:rPr>
              <a:t> </a:t>
            </a:r>
            <a:r>
              <a:rPr lang="en-US" altLang="zh-CN" sz="1800" dirty="0">
                <a:effectLst/>
                <a:latin typeface="LinLibertineT"/>
              </a:rPr>
              <a:t>are</a:t>
            </a:r>
            <a:r>
              <a:rPr lang="zh-CN" altLang="en-US" sz="1800" dirty="0">
                <a:effectLst/>
                <a:latin typeface="LinLibertineT"/>
              </a:rPr>
              <a:t> </a:t>
            </a:r>
            <a:r>
              <a:rPr lang="en-US" altLang="zh-CN" sz="1800" dirty="0">
                <a:effectLst/>
                <a:latin typeface="LinLibertineT"/>
              </a:rPr>
              <a:t>required</a:t>
            </a:r>
            <a:r>
              <a:rPr lang="zh-CN" altLang="en-US" sz="1800" dirty="0">
                <a:effectLst/>
                <a:latin typeface="LinLibertineT"/>
              </a:rPr>
              <a:t> </a:t>
            </a:r>
            <a:r>
              <a:rPr lang="en-US" altLang="zh-CN" sz="1800" dirty="0">
                <a:effectLst/>
                <a:latin typeface="LinLibertineT"/>
              </a:rPr>
              <a:t>to</a:t>
            </a:r>
            <a:r>
              <a:rPr lang="zh-CN" altLang="en-US" sz="1800" dirty="0">
                <a:effectLst/>
                <a:latin typeface="LinLibertineT"/>
              </a:rPr>
              <a:t> </a:t>
            </a:r>
            <a:r>
              <a:rPr lang="en-US" altLang="zh-CN" sz="1800" dirty="0">
                <a:effectLst/>
                <a:latin typeface="LinLibertineT"/>
              </a:rPr>
              <a:t>score</a:t>
            </a:r>
            <a:r>
              <a:rPr lang="zh-CN" altLang="en-US" sz="1800" dirty="0">
                <a:effectLst/>
                <a:latin typeface="LinLibertineT"/>
              </a:rPr>
              <a:t> </a:t>
            </a:r>
            <a:r>
              <a:rPr lang="en-US" altLang="zh-CN" sz="1800" dirty="0">
                <a:effectLst/>
                <a:latin typeface="LinLibertineT"/>
              </a:rPr>
              <a:t>the</a:t>
            </a:r>
            <a:r>
              <a:rPr lang="zh-CN" altLang="en-US" sz="1800" dirty="0">
                <a:effectLst/>
                <a:latin typeface="LinLibertineT"/>
              </a:rPr>
              <a:t> </a:t>
            </a:r>
            <a:r>
              <a:rPr lang="en-US" sz="1800" dirty="0">
                <a:effectLst/>
                <a:latin typeface="LinLibertineT"/>
              </a:rPr>
              <a:t>informativeness and naturalness </a:t>
            </a:r>
            <a:r>
              <a:rPr lang="en-US" altLang="zh-CN" sz="1800" dirty="0">
                <a:effectLst/>
                <a:latin typeface="LinLibertineT"/>
              </a:rPr>
              <a:t>of</a:t>
            </a:r>
            <a:r>
              <a:rPr lang="zh-CN" altLang="en-US" sz="1800" dirty="0">
                <a:effectLst/>
                <a:latin typeface="LinLibertineT"/>
              </a:rPr>
              <a:t> </a:t>
            </a:r>
            <a:r>
              <a:rPr lang="en-US" altLang="zh-CN" sz="1800" dirty="0">
                <a:effectLst/>
                <a:latin typeface="LinLibertineT"/>
              </a:rPr>
              <a:t>reformulated</a:t>
            </a:r>
            <a:r>
              <a:rPr lang="zh-CN" altLang="en-US" sz="1800" dirty="0">
                <a:effectLst/>
                <a:latin typeface="LinLibertineT"/>
              </a:rPr>
              <a:t> </a:t>
            </a:r>
            <a:r>
              <a:rPr lang="en-US" altLang="zh-CN" sz="1800" dirty="0">
                <a:effectLst/>
                <a:latin typeface="LinLibertineT"/>
              </a:rPr>
              <a:t>queries,</a:t>
            </a:r>
            <a:r>
              <a:rPr lang="zh-CN" altLang="en-US" sz="1800" dirty="0">
                <a:effectLst/>
                <a:latin typeface="LinLibertineT"/>
              </a:rPr>
              <a:t> </a:t>
            </a:r>
            <a:r>
              <a:rPr lang="en-US" sz="1800" dirty="0">
                <a:effectLst/>
                <a:latin typeface="LinLibertineT"/>
              </a:rPr>
              <a:t>on a scale of 1 to 5</a:t>
            </a:r>
            <a:r>
              <a:rPr lang="en-US" altLang="zh-CN" sz="1800" dirty="0">
                <a:effectLst/>
                <a:latin typeface="LinLibertineT"/>
              </a:rPr>
              <a:t>.</a:t>
            </a:r>
            <a:r>
              <a:rPr lang="zh-CN" altLang="en-US" sz="1800" dirty="0">
                <a:effectLst/>
                <a:latin typeface="LinLibertineT"/>
              </a:rPr>
              <a:t> </a:t>
            </a:r>
            <a:r>
              <a:rPr lang="en-US" altLang="zh-CN" sz="1800" dirty="0">
                <a:effectLst/>
                <a:latin typeface="LinLibertineT"/>
              </a:rPr>
              <a:t>As</a:t>
            </a:r>
            <a:r>
              <a:rPr lang="zh-CN" altLang="en-US" sz="1800" dirty="0">
                <a:effectLst/>
                <a:latin typeface="LinLibertineT"/>
              </a:rPr>
              <a:t> </a:t>
            </a:r>
            <a:r>
              <a:rPr lang="en-US" altLang="zh-CN" sz="1800" dirty="0">
                <a:effectLst/>
                <a:latin typeface="LinLibertineT"/>
              </a:rPr>
              <a:t>shown</a:t>
            </a:r>
            <a:r>
              <a:rPr lang="zh-CN" altLang="en-US" sz="1800" dirty="0">
                <a:effectLst/>
                <a:latin typeface="LinLibertineT"/>
              </a:rPr>
              <a:t> </a:t>
            </a:r>
            <a:r>
              <a:rPr lang="en-US" altLang="zh-CN" sz="1800" dirty="0">
                <a:effectLst/>
                <a:latin typeface="LinLibertineT"/>
              </a:rPr>
              <a:t>in</a:t>
            </a:r>
            <a:r>
              <a:rPr lang="zh-CN" altLang="en-US" sz="1800" dirty="0">
                <a:effectLst/>
                <a:latin typeface="LinLibertineT"/>
              </a:rPr>
              <a:t> </a:t>
            </a:r>
            <a:r>
              <a:rPr lang="en-US" altLang="zh-CN" sz="1800" dirty="0">
                <a:effectLst/>
                <a:latin typeface="LinLibertineT"/>
              </a:rPr>
              <a:t>the</a:t>
            </a:r>
            <a:r>
              <a:rPr lang="zh-CN" altLang="en-US" sz="1800" dirty="0">
                <a:effectLst/>
                <a:latin typeface="LinLibertineT"/>
              </a:rPr>
              <a:t> </a:t>
            </a:r>
            <a:r>
              <a:rPr lang="en-US" altLang="zh-CN" sz="1800" dirty="0">
                <a:effectLst/>
                <a:latin typeface="LinLibertineT"/>
              </a:rPr>
              <a:t>table,</a:t>
            </a:r>
            <a:r>
              <a:rPr lang="zh-CN" altLang="en-US" sz="1800" dirty="0">
                <a:effectLst/>
                <a:latin typeface="LinLibertineT"/>
              </a:rPr>
              <a:t> </a:t>
            </a:r>
            <a:r>
              <a:rPr lang="en-US" sz="1800" dirty="0">
                <a:effectLst/>
                <a:latin typeface="LinLibertineTI"/>
              </a:rPr>
              <a:t>SSQR</a:t>
            </a:r>
            <a:r>
              <a:rPr lang="zh-CN" altLang="en-US" sz="1800" dirty="0">
                <a:effectLst/>
                <a:latin typeface="LinLibertineTI"/>
              </a:rPr>
              <a:t> </a:t>
            </a:r>
            <a:r>
              <a:rPr lang="en-US" altLang="zh-CN" sz="1800" dirty="0">
                <a:effectLst/>
                <a:latin typeface="LinLibertineTI"/>
              </a:rPr>
              <a:t>outperforms</a:t>
            </a:r>
            <a:r>
              <a:rPr lang="zh-CN" altLang="en-US" sz="1800" dirty="0">
                <a:effectLst/>
                <a:latin typeface="LinLibertineTI"/>
              </a:rPr>
              <a:t> </a:t>
            </a:r>
            <a:r>
              <a:rPr lang="en-US" altLang="zh-CN" sz="1800" dirty="0">
                <a:effectLst/>
                <a:latin typeface="LinLibertineTI"/>
              </a:rPr>
              <a:t>the</a:t>
            </a:r>
            <a:r>
              <a:rPr lang="zh-CN" altLang="en-US" sz="1800" dirty="0">
                <a:effectLst/>
                <a:latin typeface="LinLibertineTI"/>
              </a:rPr>
              <a:t> </a:t>
            </a:r>
            <a:r>
              <a:rPr lang="en-US" altLang="zh-CN" sz="1800" dirty="0">
                <a:effectLst/>
                <a:latin typeface="LinLibertineTI"/>
              </a:rPr>
              <a:t>baselines.</a:t>
            </a:r>
            <a:r>
              <a:rPr lang="zh-CN" altLang="en-US" sz="1800" dirty="0">
                <a:effectLst/>
                <a:latin typeface="LinLibertineTI"/>
              </a:rPr>
              <a:t> </a:t>
            </a:r>
            <a:r>
              <a:rPr lang="en-US" altLang="zh-CN" sz="1800" dirty="0">
                <a:effectLst/>
                <a:latin typeface="LinLibertineTI"/>
              </a:rPr>
              <a:t>It</a:t>
            </a:r>
            <a:r>
              <a:rPr lang="en-US" sz="1800" dirty="0">
                <a:effectLst/>
                <a:latin typeface="LinLibertineTI"/>
              </a:rPr>
              <a:t> </a:t>
            </a:r>
            <a:r>
              <a:rPr lang="en-US" sz="1800" dirty="0">
                <a:effectLst/>
                <a:latin typeface="LinLibertineT"/>
              </a:rPr>
              <a:t>achieves </a:t>
            </a:r>
            <a:r>
              <a:rPr lang="en-US" altLang="zh-CN" sz="1800" dirty="0">
                <a:effectLst/>
                <a:latin typeface="LinLibertineT"/>
              </a:rPr>
              <a:t>19%</a:t>
            </a:r>
            <a:r>
              <a:rPr lang="zh-CN" altLang="en-US" sz="1800" dirty="0">
                <a:effectLst/>
                <a:latin typeface="LinLibertineT"/>
              </a:rPr>
              <a:t> </a:t>
            </a:r>
            <a:r>
              <a:rPr lang="en-US" sz="1800" dirty="0">
                <a:effectLst/>
                <a:latin typeface="LinLibertineT"/>
              </a:rPr>
              <a:t>improvement of naturalness and</a:t>
            </a:r>
            <a:r>
              <a:rPr lang="zh-CN" altLang="en-US" sz="1800" dirty="0">
                <a:effectLst/>
                <a:latin typeface="LinLibertineT"/>
              </a:rPr>
              <a:t> </a:t>
            </a:r>
            <a:r>
              <a:rPr lang="en-US" altLang="zh-CN" sz="1800" dirty="0">
                <a:effectLst/>
                <a:latin typeface="LinLibertineT"/>
              </a:rPr>
              <a:t>26%</a:t>
            </a:r>
            <a:r>
              <a:rPr lang="zh-CN" altLang="en-US" sz="1800" dirty="0">
                <a:effectLst/>
                <a:latin typeface="LinLibertineT"/>
              </a:rPr>
              <a:t> </a:t>
            </a:r>
            <a:r>
              <a:rPr lang="en-US" altLang="zh-CN" sz="1800" dirty="0">
                <a:effectLst/>
                <a:latin typeface="LinLibertineT"/>
              </a:rPr>
              <a:t>of</a:t>
            </a:r>
            <a:r>
              <a:rPr lang="en-US" sz="1800" dirty="0">
                <a:effectLst/>
                <a:latin typeface="LinLibertineT"/>
              </a:rPr>
              <a:t> informativeness</a:t>
            </a:r>
            <a:r>
              <a:rPr lang="en-US" altLang="zh-CN" sz="1800" dirty="0">
                <a:effectLst/>
                <a:latin typeface="LinLibertineT"/>
              </a:rPr>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除了客观指标，我们也进行了人工评估实验，</a:t>
            </a:r>
            <a:r>
              <a:rPr kumimoji="1" lang="zh-CN" altLang="en-CN" dirty="0"/>
              <a:t>收集开发者</a:t>
            </a:r>
            <a:r>
              <a:rPr kumimoji="1" lang="zh-CN" altLang="en-US" dirty="0"/>
              <a:t>的使用体验。我们邀请了四位开发经验超过四年的参与者，直接对经过各种重构方法重构后的语句本身的质量进行评估，要求他们对一百句搜索语句的语句流畅度和信息丰富度分别进行打分，分数为取值都为</a:t>
            </a:r>
            <a:r>
              <a:rPr kumimoji="1" lang="en-US" altLang="zh-CN" dirty="0"/>
              <a:t>1</a:t>
            </a:r>
            <a:r>
              <a:rPr kumimoji="1" lang="zh-CN" altLang="en-US" dirty="0"/>
              <a:t>到</a:t>
            </a:r>
            <a:r>
              <a:rPr kumimoji="1" lang="en-US" altLang="zh-CN" dirty="0"/>
              <a:t>5</a:t>
            </a:r>
            <a:r>
              <a:rPr kumimoji="1" lang="zh-CN" altLang="en-US" dirty="0"/>
              <a:t>之间的整数。从这张表格中可以看到，经过</a:t>
            </a:r>
            <a:r>
              <a:rPr kumimoji="1" lang="en-US" altLang="zh-CN" dirty="0"/>
              <a:t>SSQR</a:t>
            </a:r>
            <a:r>
              <a:rPr kumimoji="1" lang="zh-CN" altLang="en-US" dirty="0"/>
              <a:t>重构后的语句在两个指标上都取得了最好的效果，相比于原始语句在信息丰富度和语句流畅度上分别取得了</a:t>
            </a:r>
            <a:r>
              <a:rPr kumimoji="1" lang="en-US" altLang="zh-CN" dirty="0"/>
              <a:t>26%</a:t>
            </a:r>
            <a:r>
              <a:rPr kumimoji="1" lang="zh-CN" altLang="en-US" dirty="0"/>
              <a:t>和</a:t>
            </a:r>
            <a:r>
              <a:rPr kumimoji="1" lang="en-US" altLang="zh-CN" dirty="0"/>
              <a:t>19%</a:t>
            </a:r>
            <a:r>
              <a:rPr kumimoji="1" lang="zh-CN" altLang="en-US" dirty="0"/>
              <a:t>的提升。</a:t>
            </a:r>
          </a:p>
          <a:p>
            <a:endParaRPr lang="en-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200" i="0" kern="1200" dirty="0">
              <a:solidFill>
                <a:schemeClr val="tx1"/>
              </a:solidFill>
              <a:latin typeface="+mn-lt"/>
              <a:ea typeface="+mn-ea"/>
              <a:cs typeface="+mn-cs"/>
            </a:endParaRPr>
          </a:p>
          <a:p>
            <a:endParaRPr lang="en-CN" i="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DFCF00-065B-4B74-8D6D-D6DC5BC15AA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096569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I’ll</a:t>
            </a:r>
            <a:r>
              <a:rPr lang="zh-CN" altLang="en-US" dirty="0"/>
              <a:t> </a:t>
            </a:r>
            <a:r>
              <a:rPr lang="en-US" altLang="zh-CN" dirty="0"/>
              <a:t>first</a:t>
            </a:r>
            <a:r>
              <a:rPr lang="zh-CN" altLang="en-US" dirty="0"/>
              <a:t> </a:t>
            </a:r>
            <a:r>
              <a:rPr lang="en-US" altLang="zh-CN" dirty="0"/>
              <a:t>introduce</a:t>
            </a:r>
            <a:r>
              <a:rPr lang="zh-CN" altLang="en-US" dirty="0"/>
              <a:t> </a:t>
            </a:r>
            <a:r>
              <a:rPr lang="en-US" altLang="zh-CN" dirty="0"/>
              <a:t>the</a:t>
            </a:r>
            <a:r>
              <a:rPr lang="zh-CN" altLang="en-US" dirty="0"/>
              <a:t> </a:t>
            </a:r>
            <a:r>
              <a:rPr lang="en-US" altLang="zh-CN" dirty="0"/>
              <a:t>background.</a:t>
            </a:r>
            <a:endParaRPr lang="zh-CN" altLang="en-US" dirty="0"/>
          </a:p>
        </p:txBody>
      </p:sp>
      <p:sp>
        <p:nvSpPr>
          <p:cNvPr id="4" name="灯片编号占位符 3"/>
          <p:cNvSpPr>
            <a:spLocks noGrp="1"/>
          </p:cNvSpPr>
          <p:nvPr>
            <p:ph type="sldNum" sz="quarter" idx="10"/>
          </p:nvPr>
        </p:nvSpPr>
        <p:spPr/>
        <p:txBody>
          <a:bodyPr/>
          <a:lstStyle/>
          <a:p>
            <a:fld id="{F6DFCF00-065B-4B74-8D6D-D6DC5BC15AA8}" type="slidenum">
              <a:rPr lang="zh-CN" altLang="en-US" smtClean="0"/>
              <a:t>2</a:t>
            </a:fld>
            <a:endParaRPr lang="zh-CN" altLang="en-US"/>
          </a:p>
        </p:txBody>
      </p:sp>
    </p:spTree>
    <p:extLst>
      <p:ext uri="{BB962C8B-B14F-4D97-AF65-F5344CB8AC3E}">
        <p14:creationId xmlns:p14="http://schemas.microsoft.com/office/powerpoint/2010/main" val="1653912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We</a:t>
            </a:r>
            <a:r>
              <a:rPr kumimoji="1" lang="zh-CN" altLang="en-US" dirty="0"/>
              <a:t> </a:t>
            </a:r>
            <a:r>
              <a:rPr kumimoji="1" lang="en-US" altLang="zh-CN" dirty="0"/>
              <a:t>also</a:t>
            </a:r>
            <a:r>
              <a:rPr kumimoji="1" lang="zh-CN" altLang="en-US" dirty="0"/>
              <a:t> </a:t>
            </a:r>
            <a:r>
              <a:rPr lang="en-US" sz="1800" dirty="0">
                <a:effectLst/>
                <a:latin typeface="LinLibertineT"/>
              </a:rPr>
              <a:t>evaluate the performance of </a:t>
            </a:r>
            <a:r>
              <a:rPr lang="en-US" sz="1800" dirty="0">
                <a:effectLst/>
                <a:latin typeface="LinLibertineTI"/>
              </a:rPr>
              <a:t>SSQR </a:t>
            </a:r>
            <a:r>
              <a:rPr lang="en-US" sz="1800" dirty="0">
                <a:effectLst/>
                <a:latin typeface="LinLibertineT"/>
              </a:rPr>
              <a:t>in code search under different configurations</a:t>
            </a:r>
            <a:r>
              <a:rPr lang="en-US" altLang="zh-CN" sz="1800" dirty="0">
                <a:effectLst/>
                <a:latin typeface="LinLibertineT"/>
              </a:rPr>
              <a:t>.</a:t>
            </a:r>
            <a:r>
              <a:rPr lang="zh-CN" altLang="en-US" sz="1800" dirty="0">
                <a:effectLst/>
                <a:latin typeface="LinLibertineT"/>
              </a:rPr>
              <a:t> </a:t>
            </a:r>
            <a:r>
              <a:rPr lang="en-US" sz="1800" dirty="0">
                <a:effectLst/>
                <a:latin typeface="LinLibertineT"/>
              </a:rPr>
              <a:t>We vary the positioning strategy and the number of candidate positions in order to search for the optimal configuration.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a:t>
            </a:r>
            <a:r>
              <a:rPr lang="zh-CN" altLang="en-US" dirty="0"/>
              <a:t> </a:t>
            </a:r>
            <a:r>
              <a:rPr lang="en-US" altLang="zh-CN" dirty="0"/>
              <a:t>the</a:t>
            </a:r>
            <a:r>
              <a:rPr lang="zh-CN" altLang="en-US" dirty="0"/>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positioning strategy</a:t>
            </a:r>
            <a:r>
              <a:rPr lang="en-US" altLang="zh-CN" sz="2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a:t>
            </a:r>
            <a:r>
              <a:rPr lang="zh-CN" altLang="en-US" sz="2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selecting the top-k positions with</a:t>
            </a:r>
            <a:r>
              <a:rPr lang="zh-CN" altLang="en-US"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entropy</a:t>
            </a:r>
            <a:r>
              <a:rPr lang="zh-CN" altLang="en-US"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(ENTR)</a:t>
            </a:r>
            <a:r>
              <a:rPr lang="zh-CN" altLang="en-US"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achieves</a:t>
            </a:r>
            <a:r>
              <a:rPr lang="zh-CN" altLang="en-US"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highest</a:t>
            </a:r>
            <a:r>
              <a:rPr lang="zh-CN" altLang="en-US"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performance.</a:t>
            </a:r>
            <a:r>
              <a:rPr lang="zh-CN" altLang="en-US"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This</a:t>
            </a:r>
            <a:r>
              <a:rPr lang="en-US" sz="1800" dirty="0">
                <a:effectLst/>
                <a:latin typeface="LinLibertineT"/>
              </a:rPr>
              <a:t> indicates that </a:t>
            </a:r>
            <a:r>
              <a:rPr lang="en-US" altLang="zh-CN" sz="1800" dirty="0">
                <a:effectLst/>
                <a:latin typeface="LinLibertineT"/>
              </a:rPr>
              <a:t>information</a:t>
            </a:r>
            <a:r>
              <a:rPr lang="zh-CN" altLang="en-US" sz="1800" dirty="0">
                <a:effectLst/>
                <a:latin typeface="LinLibertineT"/>
              </a:rPr>
              <a:t> </a:t>
            </a:r>
            <a:r>
              <a:rPr lang="en-US" altLang="zh-CN" sz="1800" dirty="0">
                <a:effectLst/>
                <a:latin typeface="LinLibertineT"/>
              </a:rPr>
              <a:t>gain</a:t>
            </a:r>
            <a:r>
              <a:rPr lang="zh-CN" altLang="en-US" sz="1800" dirty="0">
                <a:effectLst/>
                <a:latin typeface="LinLibertineT"/>
              </a:rPr>
              <a:t> </a:t>
            </a:r>
            <a:r>
              <a:rPr lang="en-US" sz="1800" dirty="0">
                <a:effectLst/>
                <a:latin typeface="LinLibertineT"/>
              </a:rPr>
              <a:t>correctly quantify the missing information at various positions. </a:t>
            </a:r>
            <a:endParaRPr lang="en-US"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For</a:t>
            </a:r>
            <a:r>
              <a:rPr lang="zh-CN" altLang="en-US"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the</a:t>
            </a:r>
            <a:r>
              <a:rPr lang="zh-CN" altLang="en-US"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candidate</a:t>
            </a:r>
            <a:r>
              <a:rPr lang="zh-CN" altLang="en-US"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position</a:t>
            </a:r>
            <a:r>
              <a:rPr lang="zh-CN" altLang="en-US"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numbers,</a:t>
            </a:r>
            <a:r>
              <a:rPr lang="zh-CN" altLang="en-US"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t</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hree</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candidates</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are</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sufficient</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for</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most</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code</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search</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queries.</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sz="1800" dirty="0">
                <a:effectLst/>
                <a:latin typeface="LinLibertineT"/>
              </a:rPr>
              <a:t>A larger number of candidate positions can hit more user intents and hence leads to better search accuracy. </a:t>
            </a:r>
            <a:endParaRPr lang="en-US" altLang="zh-CN"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我们接着进行了消融实验。</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我们探究了基于信息熵的位置选择策略对于语句重构效果的影响，实验发现，相较于随机选择策略和基于词表最大生成概率的选择策略，我们的基于生成时的信息熵选择扩展位置策略可以获得最好的重构效果。</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我们也探究了选择前</a:t>
            </a:r>
            <a:r>
              <a:rPr kumimoji="1" lang="en-US" altLang="zh-CN" dirty="0"/>
              <a:t>k</a:t>
            </a:r>
            <a:r>
              <a:rPr kumimoji="1" lang="zh-CN" altLang="en-US" dirty="0"/>
              <a:t>个扩展位置中</a:t>
            </a:r>
            <a:r>
              <a:rPr kumimoji="1" lang="en-US" altLang="zh-CN" dirty="0"/>
              <a:t>k</a:t>
            </a:r>
            <a:r>
              <a:rPr kumimoji="1" lang="zh-CN" altLang="en-US" dirty="0"/>
              <a:t>的数量选择为多少时能覆盖大多数的用户搜索意图，从而达到最佳的代码搜索效果。结果表明，当候选位置数量设置为</a:t>
            </a:r>
            <a:r>
              <a:rPr kumimoji="1" lang="en-US" altLang="zh-CN" dirty="0"/>
              <a:t>3</a:t>
            </a:r>
            <a:r>
              <a:rPr kumimoji="1" lang="zh-CN" altLang="en-US" dirty="0"/>
              <a:t>时，就足以扩展大多数代码搜索语句。</a:t>
            </a:r>
          </a:p>
          <a:p>
            <a:endParaRPr lang="en-CN" dirty="0"/>
          </a:p>
          <a:p>
            <a:endParaRPr lang="en-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200" i="0" kern="1200" dirty="0">
              <a:solidFill>
                <a:schemeClr val="tx1"/>
              </a:solidFill>
              <a:latin typeface="+mn-lt"/>
              <a:ea typeface="+mn-ea"/>
              <a:cs typeface="+mn-cs"/>
            </a:endParaRPr>
          </a:p>
          <a:p>
            <a:endParaRPr lang="en-CN" i="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DFCF00-065B-4B74-8D6D-D6DC5BC15AA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653743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Now</a:t>
            </a:r>
            <a:r>
              <a:rPr kumimoji="1" lang="zh-CN" altLang="en-US" dirty="0"/>
              <a:t> </a:t>
            </a:r>
            <a:r>
              <a:rPr kumimoji="1" lang="en-US" altLang="zh-CN" dirty="0"/>
              <a:t>let’s</a:t>
            </a:r>
            <a:r>
              <a:rPr kumimoji="1" lang="zh-CN" altLang="en-US" dirty="0"/>
              <a:t> </a:t>
            </a:r>
            <a:r>
              <a:rPr kumimoji="1" lang="en-US" altLang="zh-CN" dirty="0"/>
              <a:t>see</a:t>
            </a:r>
            <a:r>
              <a:rPr kumimoji="1" lang="zh-CN" altLang="en-US" dirty="0"/>
              <a:t> </a:t>
            </a:r>
            <a:r>
              <a:rPr kumimoji="1" lang="en-US" altLang="zh-CN" dirty="0"/>
              <a:t>some</a:t>
            </a:r>
            <a:r>
              <a:rPr kumimoji="1" lang="zh-CN" altLang="en-US" dirty="0"/>
              <a:t> </a:t>
            </a:r>
            <a:r>
              <a:rPr kumimoji="1" lang="en-US" altLang="zh-CN" dirty="0"/>
              <a:t>case</a:t>
            </a:r>
            <a:r>
              <a:rPr kumimoji="1" lang="zh-CN" altLang="en-US" dirty="0"/>
              <a:t> </a:t>
            </a:r>
            <a:r>
              <a:rPr kumimoji="1" lang="en-US" altLang="zh-CN" dirty="0"/>
              <a:t>studies.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In</a:t>
            </a:r>
            <a:r>
              <a:rPr kumimoji="1" lang="zh-CN" altLang="en-US" dirty="0"/>
              <a:t> </a:t>
            </a:r>
            <a:r>
              <a:rPr kumimoji="1" lang="en-US" altLang="zh-CN" dirty="0"/>
              <a:t>the</a:t>
            </a:r>
            <a:r>
              <a:rPr kumimoji="1" lang="zh-CN" altLang="en-US" dirty="0"/>
              <a:t> </a:t>
            </a:r>
            <a:r>
              <a:rPr kumimoji="1" lang="en-US" altLang="zh-CN" dirty="0"/>
              <a:t>first</a:t>
            </a:r>
            <a:r>
              <a:rPr kumimoji="1" lang="zh-CN" altLang="en-US" dirty="0"/>
              <a:t> </a:t>
            </a:r>
            <a:r>
              <a:rPr kumimoji="1" lang="en-US" altLang="zh-CN" dirty="0"/>
              <a:t>case,</a:t>
            </a:r>
            <a:r>
              <a:rPr kumimoji="1" lang="zh-CN" altLang="en-US" dirty="0"/>
              <a:t> </a:t>
            </a:r>
            <a:r>
              <a:rPr kumimoji="1" lang="en-US" altLang="zh-CN" dirty="0"/>
              <a:t>we</a:t>
            </a:r>
            <a:r>
              <a:rPr kumimoji="1" lang="zh-CN" altLang="en-US" dirty="0"/>
              <a:t> </a:t>
            </a:r>
            <a:r>
              <a:rPr kumimoji="1" lang="en-US" altLang="zh-CN" dirty="0"/>
              <a:t>have</a:t>
            </a:r>
            <a:r>
              <a:rPr kumimoji="1" lang="zh-CN" altLang="en-US" dirty="0"/>
              <a:t> </a:t>
            </a:r>
            <a:r>
              <a:rPr kumimoji="1" lang="en-US" altLang="zh-CN" dirty="0"/>
              <a:t>a</a:t>
            </a:r>
            <a:r>
              <a:rPr kumimoji="1" lang="zh-CN" altLang="en-US" dirty="0"/>
              <a:t> </a:t>
            </a:r>
            <a:r>
              <a:rPr kumimoji="1" lang="en-US" altLang="zh-CN" dirty="0" err="1"/>
              <a:t>query“fetch</a:t>
            </a:r>
            <a:r>
              <a:rPr kumimoji="1" lang="zh-CN" altLang="en-US" dirty="0"/>
              <a:t> </a:t>
            </a:r>
            <a:r>
              <a:rPr kumimoji="1" lang="en-US" altLang="zh-CN" dirty="0"/>
              <a:t>the</a:t>
            </a:r>
            <a:r>
              <a:rPr kumimoji="1" lang="zh-CN" altLang="en-US" dirty="0"/>
              <a:t> </a:t>
            </a:r>
            <a:r>
              <a:rPr kumimoji="1" lang="en-US" altLang="zh-CN" dirty="0" err="1"/>
              <a:t>events”to</a:t>
            </a:r>
            <a:r>
              <a:rPr kumimoji="1" lang="zh-CN" altLang="en-US" dirty="0"/>
              <a:t> </a:t>
            </a:r>
            <a:r>
              <a:rPr kumimoji="1" lang="en-US" altLang="zh-CN" dirty="0"/>
              <a:t>be</a:t>
            </a:r>
            <a:r>
              <a:rPr kumimoji="1" lang="zh-CN" altLang="en-US" dirty="0"/>
              <a:t> </a:t>
            </a:r>
            <a:r>
              <a:rPr kumimoji="1" lang="en-US" altLang="zh-CN" dirty="0"/>
              <a:t>expanded.</a:t>
            </a:r>
            <a:r>
              <a:rPr kumimoji="1" lang="zh-CN" altLang="en-US" dirty="0"/>
              <a:t> </a:t>
            </a:r>
            <a:r>
              <a:rPr kumimoji="1" lang="en-US" altLang="zh-CN" dirty="0"/>
              <a:t>As</a:t>
            </a:r>
            <a:r>
              <a:rPr kumimoji="1" lang="zh-CN" altLang="en-US" dirty="0"/>
              <a:t> </a:t>
            </a:r>
            <a:r>
              <a:rPr kumimoji="1" lang="en-US" altLang="zh-CN" dirty="0"/>
              <a:t>can</a:t>
            </a:r>
            <a:r>
              <a:rPr kumimoji="1" lang="zh-CN" altLang="en-US" dirty="0"/>
              <a:t> </a:t>
            </a:r>
            <a:r>
              <a:rPr kumimoji="1" lang="en-US" altLang="zh-CN" dirty="0"/>
              <a:t>be</a:t>
            </a:r>
            <a:r>
              <a:rPr kumimoji="1" lang="zh-CN" altLang="en-US" dirty="0"/>
              <a:t> </a:t>
            </a:r>
            <a:r>
              <a:rPr kumimoji="1" lang="en-US" altLang="zh-CN" dirty="0"/>
              <a:t>seen,</a:t>
            </a:r>
            <a:r>
              <a:rPr kumimoji="1" lang="zh-CN" altLang="en-US" dirty="0"/>
              <a:t> </a:t>
            </a:r>
            <a:r>
              <a:rPr kumimoji="1" lang="en-US" altLang="zh-CN" dirty="0"/>
              <a:t>the</a:t>
            </a:r>
            <a:r>
              <a:rPr kumimoji="1" lang="zh-CN" altLang="en-US" dirty="0"/>
              <a:t> </a:t>
            </a:r>
            <a:r>
              <a:rPr kumimoji="1" lang="en-US" altLang="zh-CN" dirty="0"/>
              <a:t>first</a:t>
            </a:r>
            <a:r>
              <a:rPr kumimoji="1" lang="zh-CN" altLang="en-US" dirty="0"/>
              <a:t> </a:t>
            </a:r>
            <a:r>
              <a:rPr kumimoji="1" lang="en-US" altLang="zh-CN" dirty="0"/>
              <a:t>three</a:t>
            </a:r>
            <a:r>
              <a:rPr kumimoji="1" lang="zh-CN" altLang="en-US" dirty="0"/>
              <a:t> </a:t>
            </a:r>
            <a:r>
              <a:rPr kumimoji="1" lang="en-US" altLang="zh-CN" dirty="0"/>
              <a:t>baseline</a:t>
            </a:r>
            <a:r>
              <a:rPr kumimoji="1" lang="zh-CN" altLang="en-US" dirty="0"/>
              <a:t> </a:t>
            </a:r>
            <a:r>
              <a:rPr kumimoji="1" lang="en-US" altLang="zh-CN" dirty="0"/>
              <a:t>methods</a:t>
            </a:r>
            <a:r>
              <a:rPr kumimoji="1" lang="zh-CN" altLang="en-US" dirty="0"/>
              <a:t> </a:t>
            </a:r>
            <a:r>
              <a:rPr kumimoji="1" lang="en-US" altLang="zh-CN" dirty="0"/>
              <a:t>fail</a:t>
            </a:r>
            <a:r>
              <a:rPr kumimoji="1" lang="zh-CN" altLang="en-US" dirty="0"/>
              <a:t> </a:t>
            </a:r>
            <a:r>
              <a:rPr kumimoji="1" lang="en-US" altLang="zh-CN" dirty="0"/>
              <a:t>to</a:t>
            </a:r>
            <a:r>
              <a:rPr kumimoji="1" lang="zh-CN" altLang="en-US" dirty="0"/>
              <a:t> </a:t>
            </a:r>
            <a:r>
              <a:rPr kumimoji="1" lang="en-US" altLang="zh-CN" dirty="0"/>
              <a:t>provide</a:t>
            </a:r>
            <a:r>
              <a:rPr kumimoji="1" lang="zh-CN" altLang="en-US" dirty="0"/>
              <a:t> </a:t>
            </a:r>
            <a:r>
              <a:rPr kumimoji="1" lang="en-US" altLang="zh-CN" dirty="0"/>
              <a:t>meaningful</a:t>
            </a:r>
            <a:r>
              <a:rPr kumimoji="1" lang="zh-CN" altLang="en-US" dirty="0"/>
              <a:t> </a:t>
            </a:r>
            <a:r>
              <a:rPr kumimoji="1" lang="en-US" altLang="zh-CN" dirty="0"/>
              <a:t>expansion:</a:t>
            </a:r>
            <a:r>
              <a:rPr kumimoji="1" lang="zh-CN" altLang="en-US" dirty="0"/>
              <a:t> </a:t>
            </a:r>
            <a:r>
              <a:rPr kumimoji="1" lang="en-US" altLang="zh-CN" dirty="0"/>
              <a:t>SEQUER</a:t>
            </a:r>
            <a:r>
              <a:rPr kumimoji="1" lang="zh-CN" altLang="en-US" dirty="0"/>
              <a:t> </a:t>
            </a:r>
            <a:r>
              <a:rPr kumimoji="1" lang="en-US" altLang="zh-CN" dirty="0"/>
              <a:t>adds</a:t>
            </a:r>
            <a:r>
              <a:rPr kumimoji="1" lang="zh-CN" altLang="en-US" dirty="0"/>
              <a:t> </a:t>
            </a:r>
            <a:r>
              <a:rPr kumimoji="1" lang="en-US" altLang="zh-CN" dirty="0"/>
              <a:t>programming</a:t>
            </a:r>
            <a:r>
              <a:rPr kumimoji="1" lang="zh-CN" altLang="en-US" dirty="0"/>
              <a:t> </a:t>
            </a:r>
            <a:r>
              <a:rPr kumimoji="1" lang="en-US" altLang="zh-CN" dirty="0"/>
              <a:t>language</a:t>
            </a:r>
            <a:r>
              <a:rPr kumimoji="1" lang="zh-CN" altLang="en-US" dirty="0"/>
              <a:t> </a:t>
            </a:r>
            <a:r>
              <a:rPr kumimoji="1" lang="en-US" altLang="zh-CN" dirty="0"/>
              <a:t>information,</a:t>
            </a:r>
            <a:r>
              <a:rPr kumimoji="1" lang="zh-CN" altLang="en-US" dirty="0"/>
              <a:t> </a:t>
            </a:r>
            <a:r>
              <a:rPr kumimoji="1" lang="en-US" altLang="zh-CN" dirty="0"/>
              <a:t>which</a:t>
            </a:r>
            <a:r>
              <a:rPr kumimoji="1" lang="zh-CN" altLang="en-US" dirty="0"/>
              <a:t> </a:t>
            </a:r>
            <a:r>
              <a:rPr kumimoji="1" lang="en-US" altLang="zh-CN" dirty="0"/>
              <a:t>is</a:t>
            </a:r>
            <a:r>
              <a:rPr kumimoji="1" lang="zh-CN" altLang="en-US" dirty="0"/>
              <a:t> </a:t>
            </a:r>
            <a:r>
              <a:rPr kumimoji="1" lang="en-US" altLang="zh-CN" dirty="0"/>
              <a:t>less</a:t>
            </a:r>
            <a:r>
              <a:rPr kumimoji="1" lang="zh-CN" altLang="en-US" dirty="0"/>
              <a:t> </a:t>
            </a:r>
            <a:r>
              <a:rPr kumimoji="1" lang="en-US" altLang="zh-CN" dirty="0"/>
              <a:t>related;</a:t>
            </a:r>
            <a:r>
              <a:rPr kumimoji="1" lang="zh-CN" altLang="en-US" dirty="0"/>
              <a:t> </a:t>
            </a:r>
            <a:r>
              <a:rPr kumimoji="1" lang="en-US" altLang="zh-CN" dirty="0"/>
              <a:t>the</a:t>
            </a:r>
            <a:r>
              <a:rPr kumimoji="1" lang="zh-CN" altLang="en-US" dirty="0"/>
              <a:t> </a:t>
            </a:r>
            <a:r>
              <a:rPr kumimoji="1" lang="en-US" altLang="zh-CN" dirty="0"/>
              <a:t>other</a:t>
            </a:r>
            <a:r>
              <a:rPr kumimoji="1" lang="zh-CN" altLang="en-US" dirty="0"/>
              <a:t> </a:t>
            </a:r>
            <a:r>
              <a:rPr kumimoji="1" lang="en-US" altLang="zh-CN" dirty="0"/>
              <a:t>two</a:t>
            </a:r>
            <a:r>
              <a:rPr kumimoji="1" lang="zh-CN" altLang="en-US" dirty="0"/>
              <a:t> </a:t>
            </a:r>
            <a:r>
              <a:rPr kumimoji="1" lang="en-US" altLang="zh-CN" dirty="0"/>
              <a:t>baselines</a:t>
            </a:r>
            <a:r>
              <a:rPr kumimoji="1" lang="zh-CN" altLang="en-US" dirty="0"/>
              <a:t> </a:t>
            </a:r>
            <a:r>
              <a:rPr kumimoji="1" lang="en-US" altLang="zh-CN" dirty="0"/>
              <a:t>only</a:t>
            </a:r>
            <a:r>
              <a:rPr kumimoji="1" lang="zh-CN" altLang="en-US" dirty="0"/>
              <a:t> </a:t>
            </a:r>
            <a:r>
              <a:rPr kumimoji="1" lang="en-US" altLang="zh-CN" dirty="0"/>
              <a:t>provide</a:t>
            </a:r>
            <a:r>
              <a:rPr kumimoji="1" lang="zh-CN" altLang="en-US" dirty="0"/>
              <a:t> </a:t>
            </a:r>
            <a:r>
              <a:rPr kumimoji="1" lang="en-US" altLang="zh-CN" dirty="0"/>
              <a:t>unrelated</a:t>
            </a:r>
            <a:r>
              <a:rPr kumimoji="1" lang="zh-CN" altLang="en-US" dirty="0"/>
              <a:t> </a:t>
            </a:r>
            <a:r>
              <a:rPr kumimoji="1" lang="en-US" altLang="zh-CN" dirty="0"/>
              <a:t>information.</a:t>
            </a:r>
            <a:r>
              <a:rPr kumimoji="1" lang="zh-CN" altLang="en-US" dirty="0"/>
              <a:t> </a:t>
            </a:r>
            <a:r>
              <a:rPr kumimoji="1" lang="en-US" altLang="zh-CN" dirty="0"/>
              <a:t>Comparatively,</a:t>
            </a:r>
            <a:r>
              <a:rPr kumimoji="1" lang="zh-CN" altLang="en-US" dirty="0"/>
              <a:t> </a:t>
            </a:r>
            <a:r>
              <a:rPr kumimoji="1" lang="en-US" altLang="zh-CN" dirty="0" err="1"/>
              <a:t>GooglePS</a:t>
            </a:r>
            <a:r>
              <a:rPr kumimoji="1" lang="zh-CN" altLang="en-US" dirty="0"/>
              <a:t> </a:t>
            </a:r>
            <a:r>
              <a:rPr kumimoji="1" lang="en-US" altLang="zh-CN" dirty="0"/>
              <a:t>and</a:t>
            </a:r>
            <a:r>
              <a:rPr kumimoji="1" lang="zh-CN" altLang="en-US" dirty="0"/>
              <a:t> </a:t>
            </a:r>
            <a:r>
              <a:rPr kumimoji="1" lang="en-US" altLang="zh-CN" dirty="0"/>
              <a:t>our</a:t>
            </a:r>
            <a:r>
              <a:rPr kumimoji="1" lang="zh-CN" altLang="en-US" dirty="0"/>
              <a:t> </a:t>
            </a:r>
            <a:r>
              <a:rPr kumimoji="1" lang="en-US" altLang="zh-CN" dirty="0"/>
              <a:t>method</a:t>
            </a:r>
            <a:r>
              <a:rPr kumimoji="1" lang="zh-CN" altLang="en-US" dirty="0"/>
              <a:t> </a:t>
            </a:r>
            <a:r>
              <a:rPr kumimoji="1" lang="en-US" altLang="zh-CN" dirty="0"/>
              <a:t>adds</a:t>
            </a:r>
            <a:r>
              <a:rPr kumimoji="1" lang="zh-CN" altLang="en-US" dirty="0"/>
              <a:t> </a:t>
            </a:r>
            <a:r>
              <a:rPr kumimoji="1" lang="en-US" altLang="zh-CN" dirty="0"/>
              <a:t>useful</a:t>
            </a:r>
            <a:r>
              <a:rPr kumimoji="1" lang="zh-CN" altLang="en-US" dirty="0"/>
              <a:t> </a:t>
            </a:r>
            <a:r>
              <a:rPr kumimoji="1" lang="en-US" altLang="zh-CN" dirty="0"/>
              <a:t>information</a:t>
            </a:r>
            <a:r>
              <a:rPr kumimoji="1" lang="zh-CN" altLang="en-US" dirty="0"/>
              <a:t> </a:t>
            </a:r>
            <a:r>
              <a:rPr kumimoji="1" lang="en-US" altLang="zh-CN" dirty="0"/>
              <a:t>of</a:t>
            </a:r>
            <a:r>
              <a:rPr kumimoji="1" lang="zh-CN" altLang="en-US" dirty="0"/>
              <a:t> </a:t>
            </a:r>
            <a:r>
              <a:rPr kumimoji="1" lang="en-US" altLang="zh-CN" dirty="0"/>
              <a:t>server</a:t>
            </a:r>
            <a:r>
              <a:rPr kumimoji="1" lang="zh-CN" altLang="en-US" dirty="0"/>
              <a:t> </a:t>
            </a:r>
            <a:r>
              <a:rPr kumimoji="1" lang="en-US" altLang="zh-CN" dirty="0"/>
              <a:t>and</a:t>
            </a:r>
            <a:r>
              <a:rPr kumimoji="1" lang="zh-CN" altLang="en-US" dirty="0"/>
              <a:t> </a:t>
            </a:r>
            <a:r>
              <a:rPr kumimoji="1" lang="en-US" altLang="zh-CN" dirty="0"/>
              <a:t>worker,</a:t>
            </a:r>
            <a:r>
              <a:rPr kumimoji="1" lang="zh-CN" altLang="en-US" dirty="0"/>
              <a:t> </a:t>
            </a:r>
            <a:r>
              <a:rPr kumimoji="1" lang="en-US" altLang="zh-CN" dirty="0"/>
              <a:t>greatly</a:t>
            </a:r>
            <a:r>
              <a:rPr kumimoji="1" lang="zh-CN" altLang="en-US" dirty="0"/>
              <a:t> </a:t>
            </a:r>
            <a:r>
              <a:rPr kumimoji="1" lang="en-US" altLang="zh-CN" dirty="0"/>
              <a:t>improves</a:t>
            </a:r>
            <a:r>
              <a:rPr kumimoji="1" lang="zh-CN" altLang="en-US" dirty="0"/>
              <a:t> </a:t>
            </a:r>
            <a:r>
              <a:rPr kumimoji="1" lang="en-US" altLang="zh-CN" dirty="0"/>
              <a:t>the</a:t>
            </a:r>
            <a:r>
              <a:rPr kumimoji="1" lang="zh-CN" altLang="en-US" dirty="0"/>
              <a:t> </a:t>
            </a:r>
            <a:r>
              <a:rPr kumimoji="1" lang="en-US" altLang="zh-CN" dirty="0"/>
              <a:t>query</a:t>
            </a:r>
            <a:r>
              <a:rPr kumimoji="1" lang="zh-CN" altLang="en-US" dirty="0"/>
              <a:t> </a:t>
            </a:r>
            <a:r>
              <a:rPr kumimoji="1" lang="en-US" altLang="zh-CN" dirty="0"/>
              <a:t>informativeness.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In</a:t>
            </a:r>
            <a:r>
              <a:rPr kumimoji="1" lang="zh-CN" altLang="en-US" dirty="0"/>
              <a:t> </a:t>
            </a:r>
            <a:r>
              <a:rPr kumimoji="1" lang="en-US" altLang="zh-CN" dirty="0"/>
              <a:t>the</a:t>
            </a:r>
            <a:r>
              <a:rPr kumimoji="1" lang="zh-CN" altLang="en-US" dirty="0"/>
              <a:t> </a:t>
            </a:r>
            <a:r>
              <a:rPr kumimoji="1" lang="en-US" altLang="zh-CN" dirty="0"/>
              <a:t>second</a:t>
            </a:r>
            <a:r>
              <a:rPr kumimoji="1" lang="zh-CN" altLang="en-US" dirty="0"/>
              <a:t> </a:t>
            </a:r>
            <a:r>
              <a:rPr kumimoji="1" lang="en-US" altLang="zh-CN" dirty="0"/>
              <a:t>case,</a:t>
            </a:r>
            <a:r>
              <a:rPr kumimoji="1" lang="zh-CN" altLang="en-US" dirty="0"/>
              <a:t> </a:t>
            </a:r>
            <a:r>
              <a:rPr kumimoji="1" lang="en-US" altLang="zh-CN" dirty="0"/>
              <a:t>the</a:t>
            </a:r>
            <a:r>
              <a:rPr kumimoji="1" lang="zh-CN" altLang="en-US" dirty="0"/>
              <a:t> </a:t>
            </a:r>
            <a:r>
              <a:rPr kumimoji="1" lang="en-US" altLang="zh-CN" dirty="0"/>
              <a:t>original</a:t>
            </a:r>
            <a:r>
              <a:rPr kumimoji="1" lang="zh-CN" altLang="en-US" dirty="0"/>
              <a:t> </a:t>
            </a:r>
            <a:r>
              <a:rPr kumimoji="1" lang="en-US" altLang="zh-CN" dirty="0"/>
              <a:t>query</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long</a:t>
            </a:r>
            <a:r>
              <a:rPr kumimoji="1" lang="zh-CN" altLang="en-US" dirty="0"/>
              <a:t> </a:t>
            </a:r>
            <a:r>
              <a:rPr kumimoji="1" lang="en-US" altLang="zh-CN" dirty="0"/>
              <a:t>sentence</a:t>
            </a:r>
            <a:r>
              <a:rPr kumimoji="1" lang="zh-CN" altLang="en-US" dirty="0"/>
              <a:t> </a:t>
            </a:r>
            <a:r>
              <a:rPr kumimoji="1" lang="en-US" altLang="zh-CN" dirty="0"/>
              <a:t>describing</a:t>
            </a:r>
            <a:r>
              <a:rPr kumimoji="1" lang="zh-CN" altLang="en-US" dirty="0"/>
              <a:t> </a:t>
            </a:r>
            <a:r>
              <a:rPr kumimoji="1" lang="en-US" altLang="zh-CN" dirty="0"/>
              <a:t>exceptions.</a:t>
            </a:r>
            <a:r>
              <a:rPr kumimoji="1" lang="zh-CN" altLang="en-US" dirty="0"/>
              <a:t> </a:t>
            </a:r>
            <a:r>
              <a:rPr kumimoji="1" lang="en-US" altLang="zh-CN" dirty="0"/>
              <a:t>Again,</a:t>
            </a:r>
            <a:r>
              <a:rPr kumimoji="1" lang="zh-CN" altLang="en-US" dirty="0"/>
              <a:t> </a:t>
            </a:r>
            <a:r>
              <a:rPr kumimoji="1" lang="en-US" altLang="zh-CN" dirty="0"/>
              <a:t>all</a:t>
            </a:r>
            <a:r>
              <a:rPr kumimoji="1" lang="zh-CN" altLang="en-US" dirty="0"/>
              <a:t> </a:t>
            </a:r>
            <a:r>
              <a:rPr kumimoji="1" lang="en-US" altLang="zh-CN" dirty="0"/>
              <a:t>baselines</a:t>
            </a:r>
            <a:r>
              <a:rPr kumimoji="1" lang="zh-CN" altLang="en-US" dirty="0"/>
              <a:t> </a:t>
            </a:r>
            <a:r>
              <a:rPr kumimoji="1" lang="en-US" altLang="zh-CN" dirty="0"/>
              <a:t>fail</a:t>
            </a:r>
            <a:r>
              <a:rPr kumimoji="1" lang="zh-CN" altLang="en-US" dirty="0"/>
              <a:t> </a:t>
            </a:r>
            <a:r>
              <a:rPr kumimoji="1" lang="en-US" altLang="zh-CN" dirty="0"/>
              <a:t>to</a:t>
            </a:r>
            <a:r>
              <a:rPr kumimoji="1" lang="zh-CN" altLang="en-US" dirty="0"/>
              <a:t> </a:t>
            </a:r>
            <a:r>
              <a:rPr kumimoji="1" lang="en-US" altLang="zh-CN" dirty="0"/>
              <a:t>insert</a:t>
            </a:r>
            <a:r>
              <a:rPr kumimoji="1" lang="zh-CN" altLang="en-US" dirty="0"/>
              <a:t> </a:t>
            </a:r>
            <a:r>
              <a:rPr kumimoji="1" lang="en-US" altLang="zh-CN" dirty="0"/>
              <a:t>meaningful</a:t>
            </a:r>
            <a:r>
              <a:rPr kumimoji="1" lang="zh-CN" altLang="en-US" dirty="0"/>
              <a:t> </a:t>
            </a:r>
            <a:r>
              <a:rPr kumimoji="1" lang="en-US" altLang="zh-CN" dirty="0"/>
              <a:t>information.</a:t>
            </a:r>
            <a:r>
              <a:rPr kumimoji="1" lang="zh-CN" altLang="en-US" dirty="0"/>
              <a:t> </a:t>
            </a:r>
            <a:r>
              <a:rPr kumimoji="1" lang="en-US" altLang="zh-CN" dirty="0" err="1"/>
              <a:t>GooglePS</a:t>
            </a:r>
            <a:r>
              <a:rPr kumimoji="1" lang="zh-CN" altLang="en-US" dirty="0"/>
              <a:t> </a:t>
            </a:r>
            <a:r>
              <a:rPr kumimoji="1" lang="en-US" altLang="zh-CN" dirty="0"/>
              <a:t>even</a:t>
            </a:r>
            <a:r>
              <a:rPr kumimoji="1" lang="zh-CN" altLang="en-US" dirty="0"/>
              <a:t> </a:t>
            </a:r>
            <a:r>
              <a:rPr kumimoji="1" lang="en-US" altLang="zh-CN" dirty="0"/>
              <a:t>provides</a:t>
            </a:r>
            <a:r>
              <a:rPr kumimoji="1" lang="zh-CN" altLang="en-US" dirty="0"/>
              <a:t> </a:t>
            </a:r>
            <a:r>
              <a:rPr kumimoji="1" lang="en-US" altLang="zh-CN" dirty="0"/>
              <a:t>completely</a:t>
            </a:r>
            <a:r>
              <a:rPr kumimoji="1" lang="zh-CN" altLang="en-US" dirty="0"/>
              <a:t> </a:t>
            </a:r>
            <a:r>
              <a:rPr kumimoji="1" lang="en-US" altLang="zh-CN" dirty="0"/>
              <a:t>wrong</a:t>
            </a:r>
            <a:r>
              <a:rPr kumimoji="1" lang="zh-CN" altLang="en-US" dirty="0"/>
              <a:t> </a:t>
            </a:r>
            <a:r>
              <a:rPr kumimoji="1" lang="en-US" altLang="zh-CN" dirty="0"/>
              <a:t>result.</a:t>
            </a:r>
            <a:r>
              <a:rPr kumimoji="1" lang="zh-CN" altLang="en-US" dirty="0"/>
              <a:t> </a:t>
            </a:r>
            <a:r>
              <a:rPr kumimoji="1" lang="en-US" altLang="zh-CN" dirty="0"/>
              <a:t>In</a:t>
            </a:r>
            <a:r>
              <a:rPr kumimoji="1" lang="zh-CN" altLang="en-US" dirty="0"/>
              <a:t> </a:t>
            </a:r>
            <a:r>
              <a:rPr kumimoji="1" lang="en-US" altLang="zh-CN" dirty="0"/>
              <a:t>contrast,</a:t>
            </a:r>
            <a:r>
              <a:rPr kumimoji="1" lang="zh-CN" altLang="en-US" dirty="0"/>
              <a:t> </a:t>
            </a:r>
            <a:r>
              <a:rPr kumimoji="1" lang="en-US" altLang="zh-CN" dirty="0"/>
              <a:t>our SSQR successfully expands</a:t>
            </a:r>
            <a:r>
              <a:rPr kumimoji="1" lang="zh-CN" altLang="en-US" dirty="0"/>
              <a:t> </a:t>
            </a:r>
            <a:r>
              <a:rPr kumimoji="1" lang="en-US" altLang="zh-CN" dirty="0"/>
              <a:t>query and adds</a:t>
            </a:r>
            <a:r>
              <a:rPr kumimoji="1" lang="zh-CN" altLang="en-US" dirty="0"/>
              <a:t> </a:t>
            </a:r>
            <a:r>
              <a:rPr kumimoji="1" lang="en-US" altLang="zh-CN" dirty="0"/>
              <a:t>keyword “exception”, further increasing the probability of retrieving the correct result without changing the query</a:t>
            </a:r>
            <a:r>
              <a:rPr kumimoji="1" lang="zh-CN" altLang="en-US" dirty="0"/>
              <a:t> </a:t>
            </a:r>
            <a:r>
              <a:rPr kumimoji="1" lang="en-US" altLang="zh-CN" dirty="0"/>
              <a:t>semantics.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我们首先展示几个</a:t>
            </a:r>
            <a:r>
              <a:rPr kumimoji="1" lang="zh-CN" altLang="en-US" sz="1200" dirty="0">
                <a:latin typeface="兰亭黑-简 中黑" charset="-122"/>
                <a:ea typeface="兰亭黑-简 中黑" charset="-122"/>
                <a:cs typeface="Gotham Bold" charset="0"/>
              </a:rPr>
              <a:t>搜索语句重构的样例。</a:t>
            </a:r>
            <a:endParaRPr kumimoji="1" lang="en-US" altLang="zh-CN" sz="1200" dirty="0">
              <a:latin typeface="兰亭黑-简 中黑" charset="-122"/>
              <a:ea typeface="兰亭黑-简 中黑" charset="-122"/>
              <a:cs typeface="Gotham Bold"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这里的原始语句是</a:t>
            </a:r>
            <a:r>
              <a:rPr lang="zh-CN" altLang="en-US" dirty="0"/>
              <a:t>“获取事件”，前三个基准方法都没能给出有意义的拓展：</a:t>
            </a:r>
            <a:r>
              <a:rPr lang="en-US" altLang="zh-CN" dirty="0"/>
              <a:t>SEQUER</a:t>
            </a:r>
            <a:r>
              <a:rPr lang="zh-CN" altLang="en-US" dirty="0"/>
              <a:t>补充了价值不大的编程语言信息，而</a:t>
            </a:r>
            <a:r>
              <a:rPr lang="en-US" altLang="zh-CN" dirty="0" err="1"/>
              <a:t>LuSearch</a:t>
            </a:r>
            <a:r>
              <a:rPr lang="zh-CN" altLang="en-US" dirty="0"/>
              <a:t>和</a:t>
            </a:r>
            <a:r>
              <a:rPr lang="en-US" altLang="zh-CN" dirty="0"/>
              <a:t>NLP2API</a:t>
            </a:r>
            <a:r>
              <a:rPr lang="zh-CN" altLang="en-US" dirty="0"/>
              <a:t>提供的信息与原始语句无关。相应的，</a:t>
            </a:r>
            <a:r>
              <a:rPr lang="en-US" altLang="zh-CN" dirty="0" err="1"/>
              <a:t>GooglePS</a:t>
            </a:r>
            <a:r>
              <a:rPr lang="zh-CN" altLang="en-US" dirty="0"/>
              <a:t>服务和我们的方法从不同角度为搜索语句增加了服务器的信息，从而丰富了搜索语料。</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这是另一个例子，原始搜索语句是“如果某个值未被设置，抛出</a:t>
            </a:r>
            <a:r>
              <a:rPr lang="en-US" altLang="zh-CN" dirty="0" err="1"/>
              <a:t>MIssingSetting</a:t>
            </a:r>
            <a:r>
              <a:rPr lang="zh-CN" altLang="en-US" dirty="0"/>
              <a:t>”。在这个例子中，在前三个基准方法仍旧表现不佳的同时，</a:t>
            </a:r>
            <a:r>
              <a:rPr lang="en-US" altLang="zh-CN" dirty="0" err="1"/>
              <a:t>GooglePS</a:t>
            </a:r>
            <a:r>
              <a:rPr lang="zh-CN" altLang="en-US" dirty="0"/>
              <a:t>服务也未能完成任务，这可能是由复杂长句造成的。形成对比的是，我们的</a:t>
            </a:r>
            <a:r>
              <a:rPr lang="en-US" altLang="zh-CN" dirty="0"/>
              <a:t>SSQR</a:t>
            </a:r>
            <a:r>
              <a:rPr lang="zh-CN" altLang="en-US" dirty="0"/>
              <a:t>再一次成功补全了信息，将异常这个关键词加入了搜索语句，在不改变语义的同时，进一步增加了检索到正确结果的概率。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DFCF00-065B-4B74-8D6D-D6DC5BC15AA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1770528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CN" dirty="0"/>
              <a:t>在这个</a:t>
            </a:r>
            <a:r>
              <a:rPr kumimoji="1" lang="zh-CN" altLang="en-US" dirty="0"/>
              <a:t>例子中，输入的语句是“从字典结构中加载数值。同时使用嵌套来代表命名空间”。基准方法再一次无法重构长句，而我们的方法找到了一个扩展位置，强调了从字典结构中获得的数值要保存在列表中。这些例子都表明，</a:t>
            </a:r>
            <a:r>
              <a:rPr kumimoji="1" lang="en-US" altLang="zh-CN" dirty="0"/>
              <a:t>SSQR</a:t>
            </a:r>
            <a:r>
              <a:rPr kumimoji="1" lang="zh-CN" altLang="en-US" dirty="0"/>
              <a:t>采用的信息熵和拓展位置预测方法，可以在各类场景中有效地补全查询语句中遗漏的信息</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DFCF00-065B-4B74-8D6D-D6DC5BC15AA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93630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DFCF00-065B-4B74-8D6D-D6DC5BC15AA8}" type="slidenum">
              <a:rPr lang="zh-CN" altLang="en-US" smtClean="0"/>
              <a:t>23</a:t>
            </a:fld>
            <a:endParaRPr lang="zh-CN" altLang="en-US"/>
          </a:p>
        </p:txBody>
      </p:sp>
    </p:spTree>
    <p:extLst>
      <p:ext uri="{BB962C8B-B14F-4D97-AF65-F5344CB8AC3E}">
        <p14:creationId xmlns:p14="http://schemas.microsoft.com/office/powerpoint/2010/main" val="446746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a:t>
            </a:r>
            <a:r>
              <a:rPr lang="zh-CN" altLang="en-US" dirty="0"/>
              <a:t> </a:t>
            </a:r>
            <a:r>
              <a:rPr lang="en-US" altLang="zh-CN" dirty="0"/>
              <a:t>summary,</a:t>
            </a:r>
            <a:r>
              <a:rPr lang="zh-CN" altLang="en-US" dirty="0"/>
              <a:t> </a:t>
            </a:r>
            <a:r>
              <a:rPr lang="en-US" altLang="zh-CN" dirty="0"/>
              <a:t>we</a:t>
            </a:r>
            <a:r>
              <a:rPr lang="zh-CN" altLang="en-US" dirty="0"/>
              <a:t> </a:t>
            </a:r>
            <a:r>
              <a:rPr lang="en-US" altLang="zh-CN" sz="1200" b="0" i="0" dirty="0">
                <a:latin typeface="Helvetica Neue" panose="02000503000000020004" pitchFamily="2" charset="0"/>
                <a:ea typeface="Helvetica Neue" panose="02000503000000020004" pitchFamily="2" charset="0"/>
                <a:cs typeface="Helvetica Neue" panose="02000503000000020004" pitchFamily="2" charset="0"/>
              </a:rPr>
              <a:t>propose</a:t>
            </a:r>
            <a:r>
              <a:rPr lang="zh-CN" altLang="en-US" sz="1200" b="0" i="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b="0" i="0" dirty="0">
                <a:latin typeface="Helvetica Neue" panose="02000503000000020004" pitchFamily="2" charset="0"/>
                <a:ea typeface="Helvetica Neue" panose="02000503000000020004" pitchFamily="2" charset="0"/>
                <a:cs typeface="Helvetica Neue" panose="02000503000000020004" pitchFamily="2" charset="0"/>
              </a:rPr>
              <a:t>SSQR,</a:t>
            </a:r>
            <a:r>
              <a:rPr lang="zh-CN" altLang="en-US" sz="1200" b="0" i="0" dirty="0">
                <a:latin typeface="Helvetica Neue" panose="02000503000000020004" pitchFamily="2" charset="0"/>
                <a:ea typeface="Helvetica Neue" panose="02000503000000020004" pitchFamily="2" charset="0"/>
                <a:cs typeface="Helvetica Neue" panose="02000503000000020004" pitchFamily="2" charset="0"/>
              </a:rPr>
              <a:t> </a:t>
            </a:r>
            <a:r>
              <a:rPr lang="en-US" sz="1800" dirty="0">
                <a:effectLst/>
                <a:latin typeface="LinLibertineT"/>
              </a:rPr>
              <a:t>a self-supervised query reformulation method</a:t>
            </a:r>
            <a:r>
              <a:rPr lang="zh-CN" altLang="en-US" sz="1800" dirty="0">
                <a:effectLst/>
                <a:latin typeface="LinLibertineT"/>
              </a:rPr>
              <a:t> </a:t>
            </a:r>
            <a:r>
              <a:rPr lang="en-US" altLang="zh-CN" sz="1800" dirty="0">
                <a:effectLst/>
                <a:latin typeface="LinLibertineT"/>
              </a:rPr>
              <a:t>for</a:t>
            </a:r>
            <a:r>
              <a:rPr lang="zh-CN" altLang="en-US" sz="1800" dirty="0">
                <a:effectLst/>
                <a:latin typeface="LinLibertineT"/>
              </a:rPr>
              <a:t> </a:t>
            </a:r>
            <a:r>
              <a:rPr lang="en-US" altLang="zh-CN" sz="1800" dirty="0">
                <a:effectLst/>
                <a:latin typeface="LinLibertineT"/>
              </a:rPr>
              <a:t>code</a:t>
            </a:r>
            <a:r>
              <a:rPr lang="zh-CN" altLang="en-US" sz="1800" dirty="0">
                <a:effectLst/>
                <a:latin typeface="LinLibertineT"/>
              </a:rPr>
              <a:t> </a:t>
            </a:r>
            <a:r>
              <a:rPr lang="en-US" altLang="zh-CN" sz="1800" dirty="0">
                <a:effectLst/>
                <a:latin typeface="LinLibertineT"/>
              </a:rPr>
              <a:t>search</a:t>
            </a:r>
            <a:r>
              <a:rPr lang="zh-CN" altLang="en-US" sz="1800" dirty="0">
                <a:effectLst/>
                <a:latin typeface="LinLibertineT"/>
              </a:rPr>
              <a:t> </a:t>
            </a:r>
            <a:r>
              <a:rPr lang="en-US" altLang="zh-CN" sz="1800" dirty="0">
                <a:effectLst/>
                <a:latin typeface="LinLibertineT"/>
              </a:rPr>
              <a:t>without</a:t>
            </a:r>
            <a:r>
              <a:rPr lang="zh-CN" altLang="en-US" sz="1800" dirty="0">
                <a:effectLst/>
                <a:latin typeface="LinLibertineT"/>
              </a:rPr>
              <a:t> </a:t>
            </a:r>
            <a:r>
              <a:rPr lang="en-US" altLang="zh-CN" sz="1800" dirty="0">
                <a:effectLst/>
                <a:latin typeface="LinLibertineT"/>
              </a:rPr>
              <a:t>the</a:t>
            </a:r>
            <a:r>
              <a:rPr lang="zh-CN" altLang="en-US" sz="1800" dirty="0">
                <a:effectLst/>
                <a:latin typeface="LinLibertineT"/>
              </a:rPr>
              <a:t> </a:t>
            </a:r>
            <a:r>
              <a:rPr lang="en-US" altLang="zh-CN" sz="1800" dirty="0">
                <a:effectLst/>
                <a:latin typeface="LinLibertineT"/>
              </a:rPr>
              <a:t>availability</a:t>
            </a:r>
            <a:r>
              <a:rPr lang="zh-CN" altLang="en-US" sz="1800" dirty="0">
                <a:effectLst/>
                <a:latin typeface="LinLibertineT"/>
              </a:rPr>
              <a:t> </a:t>
            </a:r>
            <a:r>
              <a:rPr lang="en-US" altLang="zh-CN" sz="1800" dirty="0">
                <a:effectLst/>
                <a:latin typeface="LinLibertineT"/>
              </a:rPr>
              <a:t>of</a:t>
            </a:r>
            <a:r>
              <a:rPr lang="zh-CN" altLang="en-US" sz="1800" dirty="0">
                <a:effectLst/>
                <a:latin typeface="LinLibertineT"/>
              </a:rPr>
              <a:t> </a:t>
            </a:r>
            <a:r>
              <a:rPr lang="en-US" altLang="zh-CN" sz="1800" dirty="0">
                <a:effectLst/>
                <a:latin typeface="LinLibertineT"/>
              </a:rPr>
              <a:t>parallel</a:t>
            </a:r>
            <a:r>
              <a:rPr lang="zh-CN" altLang="en-US" sz="1800" dirty="0">
                <a:effectLst/>
                <a:latin typeface="LinLibertineT"/>
              </a:rPr>
              <a:t> </a:t>
            </a:r>
            <a:r>
              <a:rPr lang="en-US" altLang="zh-CN" sz="1800" dirty="0">
                <a:effectLst/>
                <a:latin typeface="LinLibertineT"/>
              </a:rPr>
              <a:t>queries.</a:t>
            </a:r>
            <a:r>
              <a:rPr lang="zh-CN" altLang="en-US" sz="1800" dirty="0">
                <a:effectLst/>
                <a:latin typeface="LinLibertineT"/>
              </a:rPr>
              <a:t> </a:t>
            </a:r>
            <a:endParaRPr lang="en-US" altLang="zh-CN" sz="1800" dirty="0">
              <a:effectLst/>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SSQR</a:t>
            </a:r>
            <a:r>
              <a:rPr lang="zh-CN" altLang="en-US" sz="1800" dirty="0">
                <a:effectLst/>
                <a:latin typeface="LinLibertineT"/>
              </a:rPr>
              <a:t> </a:t>
            </a:r>
            <a:r>
              <a:rPr lang="en-US" altLang="zh-CN" sz="1800" dirty="0">
                <a:effectLst/>
                <a:latin typeface="LinLibertineT"/>
              </a:rPr>
              <a:t>automatically</a:t>
            </a:r>
            <a:r>
              <a:rPr lang="zh-CN" altLang="en-US" sz="1800" dirty="0">
                <a:effectLst/>
                <a:latin typeface="LinLibertineT"/>
              </a:rPr>
              <a:t> </a:t>
            </a:r>
            <a:r>
              <a:rPr lang="en-US" sz="1800" dirty="0">
                <a:effectLst/>
                <a:latin typeface="LinLibertineT"/>
              </a:rPr>
              <a:t>acquires the supervision of query expansion through self-supervised training on a large-scale corpus of code comments</a:t>
            </a:r>
            <a:r>
              <a:rPr lang="en-US" altLang="zh-CN" sz="1800" dirty="0">
                <a:effectLst/>
                <a:latin typeface="LinLibertineT"/>
              </a:rPr>
              <a:t>.</a:t>
            </a:r>
            <a:r>
              <a:rPr lang="zh-CN" altLang="en-US" sz="1800" dirty="0">
                <a:effectLst/>
                <a:latin typeface="LinLibertineT"/>
              </a:rPr>
              <a:t> </a:t>
            </a:r>
            <a:endParaRPr lang="en-US" altLang="zh-CN" sz="1800" dirty="0">
              <a:effectLst/>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The</a:t>
            </a:r>
            <a:r>
              <a:rPr lang="zh-CN" altLang="en-US" sz="1800" dirty="0">
                <a:effectLst/>
                <a:latin typeface="LinLibertineT"/>
              </a:rPr>
              <a:t> </a:t>
            </a:r>
            <a:r>
              <a:rPr lang="en-US" altLang="zh-CN" sz="1800" dirty="0">
                <a:effectLst/>
                <a:latin typeface="LinLibertineT"/>
              </a:rPr>
              <a:t>evaluation</a:t>
            </a:r>
            <a:r>
              <a:rPr lang="zh-CN" altLang="en-US" sz="1800" dirty="0">
                <a:effectLst/>
                <a:latin typeface="LinLibertineT"/>
              </a:rPr>
              <a:t> </a:t>
            </a:r>
            <a:r>
              <a:rPr lang="en-US" altLang="zh-CN" sz="1800" dirty="0">
                <a:effectLst/>
                <a:latin typeface="LinLibertineT"/>
              </a:rPr>
              <a:t>result</a:t>
            </a:r>
            <a:r>
              <a:rPr lang="zh-CN" altLang="en-US" sz="1800" dirty="0">
                <a:effectLst/>
                <a:latin typeface="LinLibertineT"/>
              </a:rPr>
              <a:t> </a:t>
            </a:r>
            <a:r>
              <a:rPr lang="en-US" altLang="zh-CN" sz="1800" dirty="0">
                <a:effectLst/>
                <a:latin typeface="LinLibertineT"/>
              </a:rPr>
              <a:t>shows</a:t>
            </a:r>
            <a:r>
              <a:rPr lang="zh-CN" altLang="en-US" sz="1800" dirty="0">
                <a:effectLst/>
                <a:latin typeface="LinLibertineT"/>
              </a:rPr>
              <a:t> </a:t>
            </a:r>
            <a:r>
              <a:rPr lang="en-US" altLang="zh-CN" sz="1800" dirty="0">
                <a:effectLst/>
                <a:latin typeface="LinLibertineT"/>
              </a:rPr>
              <a:t>that</a:t>
            </a:r>
            <a:r>
              <a:rPr lang="zh-CN" altLang="en-US" sz="1800" dirty="0">
                <a:effectLst/>
                <a:latin typeface="LinLibertineT"/>
              </a:rPr>
              <a:t> </a:t>
            </a:r>
            <a:r>
              <a:rPr lang="en-US" sz="1200" b="0" i="0" dirty="0">
                <a:latin typeface="Helvetica Neue" panose="02000503000000020004" pitchFamily="2" charset="0"/>
                <a:ea typeface="Helvetica Neue" panose="02000503000000020004" pitchFamily="2" charset="0"/>
                <a:cs typeface="Helvetica Neue" panose="02000503000000020004" pitchFamily="2" charset="0"/>
              </a:rPr>
              <a:t>SSQR</a:t>
            </a:r>
            <a:r>
              <a:rPr lang="zh-CN" altLang="en-US" sz="1200" b="0" i="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1200" b="0" i="0" dirty="0">
                <a:latin typeface="Helvetica Neue" panose="02000503000000020004" pitchFamily="2" charset="0"/>
                <a:ea typeface="Helvetica Neue" panose="02000503000000020004" pitchFamily="2" charset="0"/>
                <a:cs typeface="Helvetica Neue" panose="02000503000000020004" pitchFamily="2" charset="0"/>
              </a:rPr>
              <a:t>achieves</a:t>
            </a:r>
            <a:r>
              <a:rPr lang="zh-CN" altLang="en-US" sz="1200" b="0" i="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b="0" i="0" dirty="0">
                <a:latin typeface="Helvetica Neue" panose="02000503000000020004" pitchFamily="2" charset="0"/>
                <a:ea typeface="Helvetica Neue" panose="02000503000000020004" pitchFamily="2" charset="0"/>
                <a:cs typeface="Helvetica Neue" panose="02000503000000020004" pitchFamily="2" charset="0"/>
              </a:rPr>
              <a:t>comparable</a:t>
            </a:r>
            <a:r>
              <a:rPr lang="zh-CN" altLang="en-US" sz="1200" b="0" i="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b="0" i="0" dirty="0">
                <a:latin typeface="Helvetica Neue" panose="02000503000000020004" pitchFamily="2" charset="0"/>
                <a:ea typeface="Helvetica Neue" panose="02000503000000020004" pitchFamily="2" charset="0"/>
                <a:cs typeface="Helvetica Neue" panose="02000503000000020004" pitchFamily="2" charset="0"/>
              </a:rPr>
              <a:t>performance</a:t>
            </a:r>
            <a:r>
              <a:rPr lang="zh-CN" altLang="en-US" sz="1200" b="0" i="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1200" b="0" i="0" dirty="0">
                <a:latin typeface="Helvetica Neue" panose="02000503000000020004" pitchFamily="2" charset="0"/>
                <a:ea typeface="Helvetica Neue" panose="02000503000000020004" pitchFamily="2" charset="0"/>
                <a:cs typeface="Helvetica Neue" panose="02000503000000020004" pitchFamily="2" charset="0"/>
              </a:rPr>
              <a:t>as</a:t>
            </a:r>
            <a:r>
              <a:rPr lang="zh-CN" altLang="en-US" sz="1200" b="0" i="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1200" b="0" i="0" dirty="0">
                <a:latin typeface="Helvetica Neue" panose="02000503000000020004" pitchFamily="2" charset="0"/>
                <a:ea typeface="Helvetica Neue" panose="02000503000000020004" pitchFamily="2" charset="0"/>
                <a:cs typeface="Helvetica Neue" panose="02000503000000020004" pitchFamily="2" charset="0"/>
              </a:rPr>
              <a:t>SOTA</a:t>
            </a:r>
            <a:r>
              <a:rPr lang="zh-CN" altLang="en-US" sz="1200" b="0" i="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1200" b="0" i="0" dirty="0">
                <a:latin typeface="Helvetica Neue" panose="02000503000000020004" pitchFamily="2" charset="0"/>
                <a:ea typeface="Helvetica Neue" panose="02000503000000020004" pitchFamily="2" charset="0"/>
                <a:cs typeface="Helvetica Neue" panose="02000503000000020004" pitchFamily="2" charset="0"/>
              </a:rPr>
              <a:t>supervised</a:t>
            </a:r>
            <a:r>
              <a:rPr lang="zh-CN" altLang="en-US" sz="1200" b="0" i="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1200" b="0" i="0" dirty="0">
                <a:latin typeface="Helvetica Neue" panose="02000503000000020004" pitchFamily="2" charset="0"/>
                <a:ea typeface="Helvetica Neue" panose="02000503000000020004" pitchFamily="2" charset="0"/>
                <a:cs typeface="Helvetica Neue" panose="02000503000000020004" pitchFamily="2" charset="0"/>
              </a:rPr>
              <a:t>approach.</a:t>
            </a:r>
            <a:r>
              <a:rPr lang="zh-CN" altLang="en-US" sz="1200" b="0" i="0" dirty="0">
                <a:latin typeface="Helvetica Neue" panose="02000503000000020004" pitchFamily="2" charset="0"/>
                <a:ea typeface="Helvetica Neue" panose="02000503000000020004" pitchFamily="2" charset="0"/>
                <a:cs typeface="Helvetica Neue" panose="02000503000000020004" pitchFamily="2" charset="0"/>
              </a:rPr>
              <a:t> </a:t>
            </a:r>
            <a:endParaRPr lang="en-US" altLang="zh-CN" sz="1200" b="0" i="0" dirty="0">
              <a:latin typeface="Helvetica Neue" panose="02000503000000020004" pitchFamily="2" charset="0"/>
              <a:ea typeface="Helvetica Neue" panose="02000503000000020004" pitchFamily="2" charset="0"/>
              <a:cs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latin typeface="Helvetica Neue" panose="02000503000000020004" pitchFamily="2" charset="0"/>
                <a:ea typeface="Helvetica Neue" panose="02000503000000020004" pitchFamily="2" charset="0"/>
                <a:cs typeface="Helvetica Neue" panose="02000503000000020004" pitchFamily="2" charset="0"/>
              </a:rPr>
              <a:t>We</a:t>
            </a:r>
            <a:r>
              <a:rPr lang="zh-CN" altLang="en-US" sz="1200" b="0" i="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b="0" i="0" dirty="0">
                <a:latin typeface="Helvetica Neue" panose="02000503000000020004" pitchFamily="2" charset="0"/>
                <a:ea typeface="Helvetica Neue" panose="02000503000000020004" pitchFamily="2" charset="0"/>
                <a:cs typeface="Helvetica Neue" panose="02000503000000020004" pitchFamily="2" charset="0"/>
              </a:rPr>
              <a:t>have</a:t>
            </a:r>
            <a:r>
              <a:rPr lang="zh-CN" altLang="en-US" sz="1200" b="0" i="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b="0" i="0" dirty="0">
                <a:latin typeface="Helvetica Neue" panose="02000503000000020004" pitchFamily="2" charset="0"/>
                <a:ea typeface="Helvetica Neue" panose="02000503000000020004" pitchFamily="2" charset="0"/>
                <a:cs typeface="Helvetica Neue" panose="02000503000000020004" pitchFamily="2" charset="0"/>
              </a:rPr>
              <a:t>also</a:t>
            </a:r>
            <a:r>
              <a:rPr lang="zh-CN" altLang="en-US" sz="1200" b="0" i="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b="0" i="0" dirty="0">
                <a:latin typeface="Helvetica Neue" panose="02000503000000020004" pitchFamily="2" charset="0"/>
                <a:ea typeface="Helvetica Neue" panose="02000503000000020004" pitchFamily="2" charset="0"/>
                <a:cs typeface="Helvetica Neue" panose="02000503000000020004" pitchFamily="2" charset="0"/>
              </a:rPr>
              <a:t>open-sourced</a:t>
            </a:r>
            <a:r>
              <a:rPr lang="zh-CN" altLang="en-US" sz="1200" b="0" i="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b="0" i="0" dirty="0">
                <a:latin typeface="Helvetica Neue" panose="02000503000000020004" pitchFamily="2" charset="0"/>
                <a:ea typeface="Helvetica Neue" panose="02000503000000020004" pitchFamily="2" charset="0"/>
                <a:cs typeface="Helvetica Neue" panose="02000503000000020004" pitchFamily="2" charset="0"/>
              </a:rPr>
              <a:t>our</a:t>
            </a:r>
            <a:r>
              <a:rPr lang="zh-CN" altLang="en-US" sz="1200" b="0" i="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b="0" i="0" dirty="0">
                <a:latin typeface="Helvetica Neue" panose="02000503000000020004" pitchFamily="2" charset="0"/>
                <a:ea typeface="Helvetica Neue" panose="02000503000000020004" pitchFamily="2" charset="0"/>
                <a:cs typeface="Helvetica Neue" panose="02000503000000020004" pitchFamily="2" charset="0"/>
              </a:rPr>
              <a:t>tool</a:t>
            </a:r>
            <a:r>
              <a:rPr lang="zh-CN" altLang="en-US" sz="1200" b="0" i="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b="0" i="0" dirty="0">
                <a:latin typeface="Helvetica Neue" panose="02000503000000020004" pitchFamily="2" charset="0"/>
                <a:ea typeface="Helvetica Neue" panose="02000503000000020004" pitchFamily="2" charset="0"/>
                <a:cs typeface="Helvetica Neue" panose="02000503000000020004" pitchFamily="2" charset="0"/>
              </a:rPr>
              <a:t>in</a:t>
            </a:r>
            <a:r>
              <a:rPr lang="zh-CN" altLang="en-US" sz="1200" b="0" i="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b="0" i="0" dirty="0">
                <a:latin typeface="Helvetica Neue" panose="02000503000000020004" pitchFamily="2" charset="0"/>
                <a:ea typeface="Helvetica Neue" panose="02000503000000020004" pitchFamily="2" charset="0"/>
                <a:cs typeface="Helvetica Neue" panose="02000503000000020004" pitchFamily="2" charset="0"/>
              </a:rPr>
              <a:t>GitHub.</a:t>
            </a:r>
            <a:r>
              <a:rPr lang="zh-CN" altLang="en-US" sz="1200" b="0" i="0" dirty="0">
                <a:latin typeface="Helvetica Neue" panose="02000503000000020004" pitchFamily="2" charset="0"/>
                <a:ea typeface="Helvetica Neue" panose="02000503000000020004" pitchFamily="2" charset="0"/>
                <a:cs typeface="Helvetica Neue" panose="02000503000000020004" pitchFamily="2" charset="0"/>
              </a:rPr>
              <a:t> </a:t>
            </a:r>
            <a:endParaRPr lang="en-US" altLang="zh-CN" sz="1200" b="0" i="0" dirty="0">
              <a:latin typeface="Helvetica Neue" panose="02000503000000020004" pitchFamily="2" charset="0"/>
              <a:ea typeface="Helvetica Neue" panose="02000503000000020004" pitchFamily="2" charset="0"/>
              <a:cs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我们研究了代码搜索领域的搜索语句重构技术，帮助开发者修改代码查询语句，来从海量的代码数据中找到最符合要求的代码片段。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我们提出了</a:t>
            </a:r>
            <a:r>
              <a:rPr lang="zh-CN" altLang="en-US" sz="1200" b="0" i="0" dirty="0">
                <a:latin typeface="Lantinghei SC Extralight" panose="02000000000000000000" pitchFamily="2" charset="-122"/>
                <a:ea typeface="Lantinghei SC Extralight" panose="02000000000000000000" pitchFamily="2" charset="-122"/>
              </a:rPr>
              <a:t>自监督代码搜索语句重构技术</a:t>
            </a:r>
            <a:r>
              <a:rPr lang="en-US" altLang="zh-CN" sz="1200" b="0" i="0" dirty="0">
                <a:latin typeface="Lantinghei SC Extralight" panose="02000000000000000000" pitchFamily="2" charset="-122"/>
                <a:ea typeface="Lantinghei SC Extralight" panose="02000000000000000000" pitchFamily="2" charset="-122"/>
              </a:rPr>
              <a:t>SSQR</a:t>
            </a:r>
            <a:r>
              <a:rPr lang="zh-CN" altLang="en-US" sz="1200" b="0" i="0" dirty="0">
                <a:latin typeface="Lantinghei SC Extralight" panose="02000000000000000000" pitchFamily="2" charset="-122"/>
                <a:ea typeface="Lantinghei SC Extralight" panose="02000000000000000000" pitchFamily="2" charset="-122"/>
              </a:rPr>
              <a:t>，它使用代码大模型理解查询意义，并将语句重构视为</a:t>
            </a:r>
            <a:r>
              <a:rPr lang="zh-CN" altLang="en-CN" sz="1200" b="0" i="0" dirty="0">
                <a:latin typeface="Lantinghei SC Extralight" panose="02000000000000000000" pitchFamily="2" charset="-122"/>
                <a:ea typeface="Lantinghei SC Extralight" panose="02000000000000000000" pitchFamily="2" charset="-122"/>
              </a:rPr>
              <a:t>缺失语句补全</a:t>
            </a:r>
            <a:r>
              <a:rPr lang="zh-CN" altLang="en-US" sz="1200" b="0" i="0" dirty="0">
                <a:latin typeface="Lantinghei SC Extralight" panose="02000000000000000000" pitchFamily="2" charset="-122"/>
                <a:ea typeface="Lantinghei SC Extralight" panose="02000000000000000000" pitchFamily="2" charset="-122"/>
              </a:rPr>
              <a:t>任务，使用信息熵对重构语句进行排序。同时，它的训练数据不需要进行标注，因此可以低成本地进行扩大训练数据，从而应用在更丰富的场景中。</a:t>
            </a:r>
            <a:endParaRPr lang="en-US" altLang="zh-CN" sz="1200" b="0" i="0" dirty="0">
              <a:latin typeface="Lantinghei SC Extralight" panose="02000000000000000000" pitchFamily="2" charset="-122"/>
              <a:ea typeface="Lantinghei SC Extralight" panose="02000000000000000000"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latin typeface="Lantinghei SC Extralight" panose="02000000000000000000" pitchFamily="2" charset="-122"/>
                <a:ea typeface="Lantinghei SC Extralight" panose="02000000000000000000" pitchFamily="2" charset="-122"/>
              </a:rPr>
              <a:t>实验评估表明，它的性能接近最佳的有监督方法，满足开发者的搜索需求。</a:t>
            </a:r>
            <a:endParaRPr lang="en-US" altLang="zh-CN" sz="1200" b="0" i="0" dirty="0">
              <a:latin typeface="Lantinghei SC Extralight" panose="02000000000000000000" pitchFamily="2" charset="-122"/>
              <a:ea typeface="Lantinghei SC Extralight" panose="02000000000000000000"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latin typeface="Lantinghei SC Extralight" panose="02000000000000000000" pitchFamily="2" charset="-122"/>
                <a:ea typeface="Lantinghei SC Extralight" panose="02000000000000000000" pitchFamily="2" charset="-122"/>
              </a:rPr>
              <a:t>这里是我们的工具开源地址，欢迎大家和我们一起解决代码搜索的问题。</a:t>
            </a:r>
            <a:endParaRPr lang="en-US" sz="1200" b="0" i="0" dirty="0">
              <a:latin typeface="Lantinghei SC Extralight" panose="02000000000000000000" pitchFamily="2" charset="-122"/>
              <a:ea typeface="Lantinghei SC Extralight" panose="02000000000000000000" pitchFamily="2" charset="-122"/>
            </a:endParaRPr>
          </a:p>
        </p:txBody>
      </p:sp>
      <p:sp>
        <p:nvSpPr>
          <p:cNvPr id="4" name="灯片编号占位符 3"/>
          <p:cNvSpPr>
            <a:spLocks noGrp="1"/>
          </p:cNvSpPr>
          <p:nvPr>
            <p:ph type="sldNum" sz="quarter" idx="10"/>
          </p:nvPr>
        </p:nvSpPr>
        <p:spPr/>
        <p:txBody>
          <a:bodyPr/>
          <a:lstStyle/>
          <a:p>
            <a:fld id="{F6DFCF00-065B-4B74-8D6D-D6DC5BC15AA8}" type="slidenum">
              <a:rPr lang="zh-CN" altLang="en-US" smtClean="0"/>
              <a:t>24</a:t>
            </a:fld>
            <a:endParaRPr lang="zh-CN" altLang="en-US"/>
          </a:p>
        </p:txBody>
      </p:sp>
    </p:spTree>
    <p:extLst>
      <p:ext uri="{BB962C8B-B14F-4D97-AF65-F5344CB8AC3E}">
        <p14:creationId xmlns:p14="http://schemas.microsoft.com/office/powerpoint/2010/main" val="411634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That’s</a:t>
            </a:r>
            <a:r>
              <a:rPr lang="zh-CN" altLang="en-US" dirty="0"/>
              <a:t> </a:t>
            </a:r>
            <a:r>
              <a:rPr lang="en-US" altLang="zh-CN" dirty="0"/>
              <a:t>all</a:t>
            </a:r>
            <a:r>
              <a:rPr lang="zh-CN" altLang="en-US" dirty="0"/>
              <a:t> </a:t>
            </a:r>
            <a:r>
              <a:rPr lang="en-US" altLang="zh-CN" dirty="0"/>
              <a:t>of my presentations. Thank</a:t>
            </a:r>
            <a:r>
              <a:rPr lang="en-US" altLang="zh-CN" baseline="0" dirty="0"/>
              <a:t>s</a:t>
            </a:r>
            <a:r>
              <a:rPr lang="zh-CN" altLang="en-US" baseline="0" dirty="0"/>
              <a:t> </a:t>
            </a:r>
            <a:r>
              <a:rPr lang="en-US" altLang="zh-CN" baseline="0" dirty="0"/>
              <a:t>for</a:t>
            </a:r>
            <a:r>
              <a:rPr lang="zh-CN" altLang="en-US" baseline="0" dirty="0"/>
              <a:t> </a:t>
            </a:r>
            <a:r>
              <a:rPr lang="en-US" altLang="zh-CN" baseline="0" dirty="0"/>
              <a:t>listening and welcome</a:t>
            </a:r>
            <a:r>
              <a:rPr lang="zh-CN" altLang="en-US" baseline="0" dirty="0"/>
              <a:t> </a:t>
            </a:r>
            <a:r>
              <a:rPr lang="en-US" altLang="zh-CN" baseline="0" dirty="0"/>
              <a:t>to</a:t>
            </a:r>
            <a:r>
              <a:rPr lang="zh-CN" altLang="en-US" baseline="0" dirty="0"/>
              <a:t> </a:t>
            </a:r>
            <a:r>
              <a:rPr lang="en-US" altLang="zh-CN" baseline="0" dirty="0"/>
              <a:t>ask</a:t>
            </a:r>
            <a:r>
              <a:rPr lang="zh-CN" altLang="en-US" baseline="0" dirty="0"/>
              <a:t> </a:t>
            </a:r>
            <a:r>
              <a:rPr lang="en-US" altLang="zh-CN" baseline="0" dirty="0"/>
              <a:t>any questions.</a:t>
            </a:r>
            <a:endParaRPr lang="zh-CN" altLang="en-US" dirty="0"/>
          </a:p>
        </p:txBody>
      </p:sp>
      <p:sp>
        <p:nvSpPr>
          <p:cNvPr id="4" name="灯片编号占位符 3"/>
          <p:cNvSpPr>
            <a:spLocks noGrp="1"/>
          </p:cNvSpPr>
          <p:nvPr>
            <p:ph type="sldNum" sz="quarter" idx="10"/>
          </p:nvPr>
        </p:nvSpPr>
        <p:spPr/>
        <p:txBody>
          <a:bodyPr/>
          <a:lstStyle/>
          <a:p>
            <a:fld id="{F6DFCF00-065B-4B74-8D6D-D6DC5BC15AA8}" type="slidenum">
              <a:rPr lang="zh-CN" altLang="en-US" smtClean="0"/>
              <a:t>25</a:t>
            </a:fld>
            <a:endParaRPr lang="zh-CN" altLang="en-US"/>
          </a:p>
        </p:txBody>
      </p:sp>
    </p:spTree>
    <p:extLst>
      <p:ext uri="{BB962C8B-B14F-4D97-AF65-F5344CB8AC3E}">
        <p14:creationId xmlns:p14="http://schemas.microsoft.com/office/powerpoint/2010/main" val="1783739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a:t>
            </a:r>
            <a:r>
              <a:rPr lang="zh-CN" altLang="en-US" dirty="0"/>
              <a:t> </a:t>
            </a:r>
            <a:r>
              <a:rPr lang="en-US" altLang="zh-CN" dirty="0"/>
              <a:t>the</a:t>
            </a:r>
            <a:r>
              <a:rPr lang="zh-CN" altLang="en-US" dirty="0"/>
              <a:t> </a:t>
            </a:r>
            <a:r>
              <a:rPr lang="en-US" altLang="zh-CN" dirty="0"/>
              <a:t>past</a:t>
            </a:r>
            <a:r>
              <a:rPr lang="zh-CN" altLang="en-US" dirty="0"/>
              <a:t> </a:t>
            </a:r>
            <a:r>
              <a:rPr lang="en-US" altLang="zh-CN" dirty="0"/>
              <a:t>decades,</a:t>
            </a:r>
            <a:r>
              <a:rPr lang="zh-CN" altLang="en-US" dirty="0"/>
              <a:t> </a:t>
            </a:r>
            <a:r>
              <a:rPr lang="en-US" altLang="zh-CN" dirty="0"/>
              <a:t>code</a:t>
            </a:r>
            <a:r>
              <a:rPr lang="zh-CN" altLang="en-US" dirty="0"/>
              <a:t> </a:t>
            </a:r>
            <a:r>
              <a:rPr lang="en-US" altLang="zh-CN" sz="1800" dirty="0">
                <a:effectLst/>
                <a:latin typeface="LinLibertineT"/>
              </a:rPr>
              <a:t>s</a:t>
            </a:r>
            <a:r>
              <a:rPr lang="en-US" sz="1800" dirty="0">
                <a:effectLst/>
                <a:latin typeface="LinLibertineT"/>
              </a:rPr>
              <a:t>earch has been an indispensable activity throughout the software development process</a:t>
            </a:r>
            <a:r>
              <a:rPr lang="en-US" altLang="zh-CN" sz="1800" dirty="0">
                <a:effectLst/>
                <a:latin typeface="LinLibertineT"/>
              </a:rPr>
              <a:t>.</a:t>
            </a:r>
            <a:r>
              <a:rPr lang="zh-CN" altLang="en-US" sz="1800" dirty="0">
                <a:effectLst/>
                <a:latin typeface="LinLibertineT"/>
              </a:rPr>
              <a:t> </a:t>
            </a:r>
            <a:endParaRPr lang="en-US" dirty="0"/>
          </a:p>
          <a:p>
            <a:r>
              <a:rPr lang="en-US" altLang="zh-CN" dirty="0"/>
              <a:t>A</a:t>
            </a:r>
            <a:r>
              <a:rPr lang="zh-CN" altLang="en-US" dirty="0"/>
              <a:t> </a:t>
            </a:r>
            <a:r>
              <a:rPr lang="en-US" altLang="zh-CN" dirty="0"/>
              <a:t>previous</a:t>
            </a:r>
            <a:r>
              <a:rPr lang="zh-CN" altLang="en-US" dirty="0"/>
              <a:t> </a:t>
            </a:r>
            <a:r>
              <a:rPr lang="en-US" altLang="zh-CN" dirty="0"/>
              <a:t>study</a:t>
            </a:r>
            <a:r>
              <a:rPr lang="zh-CN" altLang="en-US" dirty="0"/>
              <a:t> </a:t>
            </a:r>
            <a:r>
              <a:rPr lang="en-US" altLang="zh-CN" dirty="0"/>
              <a:t>has</a:t>
            </a:r>
            <a:r>
              <a:rPr lang="zh-CN" altLang="en-US" dirty="0"/>
              <a:t> </a:t>
            </a:r>
            <a:r>
              <a:rPr lang="en-US" altLang="zh-CN" dirty="0"/>
              <a:t>shown</a:t>
            </a:r>
            <a:r>
              <a:rPr lang="zh-CN" altLang="en-US" dirty="0"/>
              <a:t> </a:t>
            </a:r>
            <a:r>
              <a:rPr lang="en-US" altLang="zh-CN" dirty="0"/>
              <a:t>that</a:t>
            </a:r>
            <a:r>
              <a:rPr lang="zh-CN" altLang="en-US" dirty="0"/>
              <a:t> </a:t>
            </a:r>
            <a:r>
              <a:rPr lang="en-US" altLang="zh-CN" dirty="0"/>
              <a:t>developers</a:t>
            </a:r>
            <a:r>
              <a:rPr lang="zh-CN" altLang="en-US" dirty="0"/>
              <a:t> </a:t>
            </a:r>
            <a:r>
              <a:rPr lang="en-US" altLang="zh-CN" dirty="0"/>
              <a:t>spend</a:t>
            </a:r>
            <a:r>
              <a:rPr lang="zh-CN" altLang="en-US" dirty="0"/>
              <a:t> </a:t>
            </a:r>
            <a:r>
              <a:rPr lang="en-US" altLang="zh-CN" dirty="0"/>
              <a:t>19%</a:t>
            </a:r>
            <a:r>
              <a:rPr lang="zh-CN" altLang="en-US" dirty="0"/>
              <a:t> </a:t>
            </a:r>
            <a:r>
              <a:rPr lang="en-US" altLang="zh-CN" dirty="0"/>
              <a:t>of</a:t>
            </a:r>
            <a:r>
              <a:rPr lang="zh-CN" altLang="en-US" dirty="0"/>
              <a:t> </a:t>
            </a:r>
            <a:r>
              <a:rPr lang="en-US" altLang="zh-CN" dirty="0"/>
              <a:t>time</a:t>
            </a:r>
            <a:r>
              <a:rPr lang="zh-CN" altLang="en-US" dirty="0"/>
              <a:t> </a:t>
            </a:r>
            <a:r>
              <a:rPr lang="en-US" altLang="zh-CN" dirty="0"/>
              <a:t>on</a:t>
            </a:r>
            <a:r>
              <a:rPr lang="zh-CN" altLang="en-US" dirty="0"/>
              <a:t> </a:t>
            </a:r>
            <a:r>
              <a:rPr lang="en-US" altLang="zh-CN" dirty="0"/>
              <a:t>code</a:t>
            </a:r>
            <a:r>
              <a:rPr lang="zh-CN" altLang="en-US" dirty="0"/>
              <a:t> </a:t>
            </a:r>
            <a:r>
              <a:rPr lang="en-US" altLang="zh-CN" dirty="0"/>
              <a:t>search.</a:t>
            </a:r>
            <a:r>
              <a:rPr lang="zh-CN" altLang="en-US" dirty="0"/>
              <a:t> </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在过去的数十年间，涌现出了大量的开发框架和</a:t>
            </a:r>
            <a:r>
              <a:rPr kumimoji="1" lang="en-US" altLang="zh-CN" dirty="0"/>
              <a:t>API</a:t>
            </a:r>
            <a:r>
              <a:rPr kumimoji="1" lang="zh-CN" altLang="en-US" dirty="0"/>
              <a:t>库，代码复用成了软件开发过程中必不可少的步骤。然而面对海量的代码库，开发者往往需要使用</a:t>
            </a:r>
            <a:r>
              <a:rPr kumimoji="1" lang="zh-CN" altLang="en-CN" dirty="0"/>
              <a:t>代码搜索引擎</a:t>
            </a:r>
            <a:r>
              <a:rPr kumimoji="1" lang="zh-CN" altLang="en-US" dirty="0"/>
              <a:t>来找到需要的信息。因此，如何快速地搜索到目标代码已经成为影响软件开发效率的重要问题。</a:t>
            </a:r>
          </a:p>
          <a:p>
            <a:endParaRPr lang="en-CN" dirty="0"/>
          </a:p>
          <a:p>
            <a:endParaRPr lang="zh-CN" altLang="en-US" dirty="0"/>
          </a:p>
        </p:txBody>
      </p:sp>
      <p:sp>
        <p:nvSpPr>
          <p:cNvPr id="4" name="灯片编号占位符 3"/>
          <p:cNvSpPr>
            <a:spLocks noGrp="1"/>
          </p:cNvSpPr>
          <p:nvPr>
            <p:ph type="sldNum" sz="quarter" idx="10"/>
          </p:nvPr>
        </p:nvSpPr>
        <p:spPr/>
        <p:txBody>
          <a:bodyPr/>
          <a:lstStyle/>
          <a:p>
            <a:fld id="{F6DFCF00-065B-4B74-8D6D-D6DC5BC15AA8}" type="slidenum">
              <a:rPr lang="zh-CN" altLang="en-US" smtClean="0"/>
              <a:t>3</a:t>
            </a:fld>
            <a:endParaRPr lang="zh-CN" altLang="en-US"/>
          </a:p>
        </p:txBody>
      </p:sp>
    </p:spTree>
    <p:extLst>
      <p:ext uri="{BB962C8B-B14F-4D97-AF65-F5344CB8AC3E}">
        <p14:creationId xmlns:p14="http://schemas.microsoft.com/office/powerpoint/2010/main" val="1148217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One</a:t>
            </a:r>
            <a:r>
              <a:rPr lang="zh-CN" altLang="en-US" sz="1800" dirty="0">
                <a:effectLst/>
                <a:latin typeface="LinLibertineT"/>
              </a:rPr>
              <a:t> </a:t>
            </a:r>
            <a:r>
              <a:rPr lang="en-US" altLang="zh-CN" sz="1800" dirty="0">
                <a:effectLst/>
                <a:latin typeface="LinLibertineT"/>
              </a:rPr>
              <a:t>of</a:t>
            </a:r>
            <a:r>
              <a:rPr lang="zh-CN" altLang="en-US" sz="1800" dirty="0">
                <a:effectLst/>
                <a:latin typeface="LinLibertineT"/>
              </a:rPr>
              <a:t> </a:t>
            </a:r>
            <a:r>
              <a:rPr lang="en-US" altLang="zh-CN" sz="1800" dirty="0">
                <a:effectLst/>
                <a:latin typeface="LinLibertineT"/>
              </a:rPr>
              <a:t>the</a:t>
            </a:r>
            <a:r>
              <a:rPr lang="zh-CN" altLang="en-US" sz="1800" dirty="0">
                <a:effectLst/>
                <a:latin typeface="LinLibertineT"/>
              </a:rPr>
              <a:t> </a:t>
            </a:r>
            <a:r>
              <a:rPr lang="en-US" altLang="zh-CN" sz="1800" dirty="0">
                <a:effectLst/>
                <a:latin typeface="LinLibertineT"/>
              </a:rPr>
              <a:t>challenges</a:t>
            </a:r>
            <a:r>
              <a:rPr lang="zh-CN" altLang="en-US" sz="1800" dirty="0">
                <a:effectLst/>
                <a:latin typeface="LinLibertineT"/>
              </a:rPr>
              <a:t> </a:t>
            </a:r>
            <a:r>
              <a:rPr lang="en-US" altLang="zh-CN" sz="1800" dirty="0">
                <a:effectLst/>
                <a:latin typeface="LinLibertineT"/>
              </a:rPr>
              <a:t>for</a:t>
            </a:r>
            <a:r>
              <a:rPr lang="zh-CN" altLang="en-US" sz="1800" dirty="0">
                <a:effectLst/>
                <a:latin typeface="LinLibertineT"/>
              </a:rPr>
              <a:t> </a:t>
            </a:r>
            <a:r>
              <a:rPr lang="en-US" altLang="zh-CN" sz="1800" dirty="0">
                <a:effectLst/>
                <a:latin typeface="LinLibertineT"/>
              </a:rPr>
              <a:t>acquire</a:t>
            </a:r>
            <a:r>
              <a:rPr lang="zh-CN" altLang="en-US" sz="1800" dirty="0">
                <a:effectLst/>
                <a:latin typeface="LinLibertineT"/>
              </a:rPr>
              <a:t> </a:t>
            </a:r>
            <a:r>
              <a:rPr lang="en-US" altLang="zh-CN" sz="1800" dirty="0">
                <a:effectLst/>
                <a:latin typeface="LinLibertineT"/>
              </a:rPr>
              <a:t>reliable</a:t>
            </a:r>
            <a:r>
              <a:rPr lang="zh-CN" altLang="en-US" sz="1800" dirty="0">
                <a:effectLst/>
                <a:latin typeface="LinLibertineT"/>
              </a:rPr>
              <a:t> </a:t>
            </a:r>
            <a:r>
              <a:rPr lang="en-US" altLang="zh-CN" sz="1800" dirty="0">
                <a:effectLst/>
                <a:latin typeface="LinLibertineT"/>
              </a:rPr>
              <a:t>results</a:t>
            </a:r>
            <a:r>
              <a:rPr lang="zh-CN" altLang="en-US" sz="1800" dirty="0">
                <a:effectLst/>
                <a:latin typeface="LinLibertineT"/>
              </a:rPr>
              <a:t> </a:t>
            </a:r>
            <a:r>
              <a:rPr lang="en-US" altLang="zh-CN" sz="1800" dirty="0">
                <a:effectLst/>
                <a:latin typeface="LinLibertineT"/>
              </a:rPr>
              <a:t>is</a:t>
            </a:r>
            <a:r>
              <a:rPr lang="zh-CN" altLang="en-US" sz="1800" dirty="0">
                <a:effectLst/>
                <a:latin typeface="LinLibertineT"/>
              </a:rPr>
              <a:t> </a:t>
            </a:r>
            <a:r>
              <a:rPr lang="en-US" altLang="zh-CN" sz="1800" dirty="0">
                <a:effectLst/>
                <a:latin typeface="LinLibertineT"/>
              </a:rPr>
              <a:t>how</a:t>
            </a:r>
            <a:r>
              <a:rPr lang="zh-CN" altLang="en-US" sz="1800" dirty="0">
                <a:effectLst/>
                <a:latin typeface="LinLibertineT"/>
              </a:rPr>
              <a:t> </a:t>
            </a:r>
            <a:r>
              <a:rPr lang="en-US" altLang="zh-CN" sz="1800" dirty="0">
                <a:effectLst/>
                <a:latin typeface="LinLibertineT"/>
              </a:rPr>
              <a:t>to</a:t>
            </a:r>
            <a:r>
              <a:rPr lang="zh-CN" altLang="en-US" sz="1800" dirty="0">
                <a:effectLst/>
                <a:latin typeface="LinLibertineT"/>
              </a:rPr>
              <a:t> </a:t>
            </a:r>
            <a:r>
              <a:rPr lang="en-US" altLang="zh-CN" sz="1800" dirty="0">
                <a:effectLst/>
                <a:latin typeface="LinLibertineT"/>
              </a:rPr>
              <a:t>write</a:t>
            </a:r>
            <a:r>
              <a:rPr lang="zh-CN" altLang="en-US" sz="1800" dirty="0">
                <a:effectLst/>
                <a:latin typeface="LinLibertineT"/>
              </a:rPr>
              <a:t> </a:t>
            </a:r>
            <a:r>
              <a:rPr lang="en-US" altLang="zh-CN" sz="1800" dirty="0">
                <a:effectLst/>
                <a:latin typeface="LinLibertineT"/>
              </a:rPr>
              <a:t>precise</a:t>
            </a:r>
            <a:r>
              <a:rPr lang="zh-CN" altLang="en-US" sz="1800" dirty="0">
                <a:effectLst/>
                <a:latin typeface="LinLibertineT"/>
              </a:rPr>
              <a:t> </a:t>
            </a:r>
            <a:r>
              <a:rPr lang="en-US" altLang="zh-CN" sz="1800" dirty="0">
                <a:effectLst/>
                <a:latin typeface="LinLibertineT"/>
              </a:rPr>
              <a:t>and</a:t>
            </a:r>
            <a:r>
              <a:rPr lang="zh-CN" altLang="en-US" sz="1800" dirty="0">
                <a:effectLst/>
                <a:latin typeface="LinLibertineT"/>
              </a:rPr>
              <a:t> </a:t>
            </a:r>
            <a:r>
              <a:rPr lang="en-US" altLang="zh-CN" sz="1800" dirty="0">
                <a:effectLst/>
                <a:latin typeface="LinLibertineT"/>
              </a:rPr>
              <a:t>comprehensive</a:t>
            </a:r>
            <a:r>
              <a:rPr lang="zh-CN" altLang="en-US" sz="1800" dirty="0">
                <a:effectLst/>
                <a:latin typeface="LinLibertineT"/>
              </a:rPr>
              <a:t> </a:t>
            </a:r>
            <a:r>
              <a:rPr lang="en-US" altLang="zh-CN" sz="1800" dirty="0">
                <a:effectLst/>
                <a:latin typeface="LinLibertineT"/>
              </a:rPr>
              <a:t>code</a:t>
            </a:r>
            <a:r>
              <a:rPr lang="zh-CN" altLang="en-US" sz="1800" dirty="0">
                <a:effectLst/>
                <a:latin typeface="LinLibertineT"/>
              </a:rPr>
              <a:t> </a:t>
            </a:r>
            <a:r>
              <a:rPr lang="en-US" altLang="zh-CN" sz="1800" dirty="0">
                <a:effectLst/>
                <a:latin typeface="LinLibertineT"/>
              </a:rPr>
              <a:t>queries.</a:t>
            </a:r>
            <a:r>
              <a:rPr lang="zh-CN" altLang="en-US" sz="1800" dirty="0">
                <a:effectLst/>
                <a:latin typeface="LinLibertineT"/>
              </a:rPr>
              <a:t> </a:t>
            </a:r>
            <a:endParaRPr lang="en-US" altLang="zh-CN" sz="1800" dirty="0">
              <a:effectLst/>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Arial" panose="020B0604020202020204" pitchFamily="34" charset="0"/>
              </a:rPr>
              <a:t>Studies</a:t>
            </a:r>
            <a:r>
              <a:rPr lang="zh-CN" altLang="en-US" b="0" i="0" dirty="0">
                <a:effectLst/>
                <a:latin typeface="Arial" panose="020B0604020202020204" pitchFamily="34" charset="0"/>
              </a:rPr>
              <a:t> </a:t>
            </a:r>
            <a:r>
              <a:rPr lang="en-US" altLang="zh-CN" b="0" i="0" dirty="0">
                <a:effectLst/>
                <a:latin typeface="Arial" panose="020B0604020202020204" pitchFamily="34" charset="0"/>
              </a:rPr>
              <a:t>have shown that in Stack Overflow, approximately 24.62% of queries</a:t>
            </a:r>
            <a:r>
              <a:rPr lang="zh-CN" altLang="en-US" b="0" i="0" dirty="0">
                <a:effectLst/>
                <a:latin typeface="Arial" panose="020B0604020202020204" pitchFamily="34" charset="0"/>
              </a:rPr>
              <a:t> </a:t>
            </a:r>
            <a:r>
              <a:rPr lang="en-US" altLang="zh-CN" b="0" i="0" dirty="0">
                <a:effectLst/>
                <a:latin typeface="Arial" panose="020B0604020202020204" pitchFamily="34" charset="0"/>
              </a:rPr>
              <a:t>on Stack Overflow have undergone reformulation. </a:t>
            </a:r>
            <a:endParaRPr lang="zh-CN" altLang="en-US" dirty="0"/>
          </a:p>
        </p:txBody>
      </p:sp>
      <p:sp>
        <p:nvSpPr>
          <p:cNvPr id="4" name="灯片编号占位符 3"/>
          <p:cNvSpPr>
            <a:spLocks noGrp="1"/>
          </p:cNvSpPr>
          <p:nvPr>
            <p:ph type="sldNum" sz="quarter" idx="10"/>
          </p:nvPr>
        </p:nvSpPr>
        <p:spPr/>
        <p:txBody>
          <a:bodyPr/>
          <a:lstStyle/>
          <a:p>
            <a:fld id="{F6DFCF00-065B-4B74-8D6D-D6DC5BC15AA8}" type="slidenum">
              <a:rPr lang="zh-CN" altLang="en-US" smtClean="0"/>
              <a:t>4</a:t>
            </a:fld>
            <a:endParaRPr lang="zh-CN" altLang="en-US"/>
          </a:p>
        </p:txBody>
      </p:sp>
    </p:spTree>
    <p:extLst>
      <p:ext uri="{BB962C8B-B14F-4D97-AF65-F5344CB8AC3E}">
        <p14:creationId xmlns:p14="http://schemas.microsoft.com/office/powerpoint/2010/main" val="211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a:t>
            </a:r>
            <a:r>
              <a:rPr lang="zh-CN" altLang="en-US" dirty="0"/>
              <a:t> </a:t>
            </a:r>
            <a:r>
              <a:rPr lang="en-US" altLang="zh-CN" dirty="0"/>
              <a:t>query</a:t>
            </a:r>
            <a:r>
              <a:rPr lang="zh-CN" altLang="en-US" dirty="0"/>
              <a:t> </a:t>
            </a:r>
            <a:r>
              <a:rPr lang="en-US" altLang="zh-CN" dirty="0"/>
              <a:t>reformulation</a:t>
            </a:r>
            <a:r>
              <a:rPr lang="zh-CN" altLang="en-US" dirty="0"/>
              <a:t> </a:t>
            </a:r>
            <a:r>
              <a:rPr lang="en-US" altLang="zh-CN" dirty="0"/>
              <a:t>has</a:t>
            </a:r>
            <a:r>
              <a:rPr lang="zh-CN" altLang="en-US" dirty="0"/>
              <a:t> </a:t>
            </a:r>
            <a:r>
              <a:rPr lang="en-US" altLang="zh-CN" dirty="0"/>
              <a:t>been</a:t>
            </a:r>
            <a:r>
              <a:rPr lang="zh-CN" altLang="en-US" dirty="0"/>
              <a:t> </a:t>
            </a:r>
            <a:r>
              <a:rPr lang="en-US" altLang="zh-CN" dirty="0"/>
              <a:t>an</a:t>
            </a:r>
            <a:r>
              <a:rPr lang="zh-CN" altLang="en-US" dirty="0"/>
              <a:t> </a:t>
            </a:r>
            <a:r>
              <a:rPr lang="en-US" altLang="zh-CN" dirty="0" err="1"/>
              <a:t>cricital</a:t>
            </a:r>
            <a:r>
              <a:rPr lang="zh-CN" altLang="en-US" dirty="0"/>
              <a:t> </a:t>
            </a:r>
            <a:r>
              <a:rPr lang="en-US" altLang="zh-CN" dirty="0"/>
              <a:t>research</a:t>
            </a:r>
            <a:r>
              <a:rPr lang="zh-CN" altLang="en-US" dirty="0"/>
              <a:t> </a:t>
            </a:r>
            <a:r>
              <a:rPr lang="en-US" altLang="zh-CN" dirty="0"/>
              <a:t>topic.</a:t>
            </a:r>
            <a:r>
              <a:rPr lang="zh-CN" altLang="en-US" dirty="0"/>
              <a:t>  </a:t>
            </a:r>
            <a:r>
              <a:rPr lang="en-US" altLang="zh-CN" dirty="0"/>
              <a:t>Query</a:t>
            </a:r>
            <a:r>
              <a:rPr lang="zh-CN" altLang="en-US" dirty="0"/>
              <a:t> </a:t>
            </a:r>
            <a:r>
              <a:rPr lang="en-US" altLang="zh-CN" dirty="0"/>
              <a:t>reformulation</a:t>
            </a:r>
            <a:r>
              <a:rPr lang="zh-CN" altLang="en-US" dirty="0"/>
              <a:t> </a:t>
            </a:r>
            <a:r>
              <a:rPr lang="en-US" altLang="zh-CN" dirty="0"/>
              <a:t>aims</a:t>
            </a:r>
            <a:r>
              <a:rPr lang="zh-CN" altLang="en-US" dirty="0"/>
              <a:t> </a:t>
            </a:r>
            <a:r>
              <a:rPr lang="en-US" altLang="zh-CN" dirty="0"/>
              <a:t>to</a:t>
            </a:r>
            <a:r>
              <a:rPr lang="zh-CN" altLang="en-US" dirty="0"/>
              <a:t> </a:t>
            </a:r>
            <a:r>
              <a:rPr lang="en-US" altLang="zh-CN" dirty="0"/>
              <a:t>rephrase</a:t>
            </a:r>
            <a:r>
              <a:rPr lang="zh-CN" altLang="en-US" dirty="0"/>
              <a:t> </a:t>
            </a:r>
            <a:r>
              <a:rPr lang="en-US" altLang="zh-CN" dirty="0"/>
              <a:t>a</a:t>
            </a:r>
            <a:r>
              <a:rPr lang="zh-CN" altLang="en-US" dirty="0"/>
              <a:t> </a:t>
            </a:r>
            <a:r>
              <a:rPr lang="en-US" altLang="zh-CN" dirty="0"/>
              <a:t>code</a:t>
            </a:r>
            <a:r>
              <a:rPr lang="zh-CN" altLang="en-US" dirty="0"/>
              <a:t> </a:t>
            </a:r>
            <a:r>
              <a:rPr lang="en-US" altLang="zh-CN" dirty="0"/>
              <a:t>query</a:t>
            </a:r>
            <a:r>
              <a:rPr lang="zh-CN" altLang="en-US" dirty="0"/>
              <a:t> </a:t>
            </a:r>
            <a:r>
              <a:rPr lang="en-US" altLang="zh-CN" dirty="0"/>
              <a:t>into</a:t>
            </a:r>
            <a:r>
              <a:rPr lang="zh-CN" altLang="en-US" dirty="0"/>
              <a:t> </a:t>
            </a:r>
            <a:r>
              <a:rPr lang="en-US" altLang="zh-CN" dirty="0"/>
              <a:t>a</a:t>
            </a:r>
            <a:r>
              <a:rPr lang="zh-CN" altLang="en-US" dirty="0"/>
              <a:t> </a:t>
            </a:r>
            <a:r>
              <a:rPr lang="en-US" altLang="zh-CN" dirty="0"/>
              <a:t>more</a:t>
            </a:r>
            <a:r>
              <a:rPr lang="zh-CN" altLang="en-US" dirty="0"/>
              <a:t> </a:t>
            </a:r>
            <a:r>
              <a:rPr lang="en-US" altLang="zh-CN" dirty="0"/>
              <a:t>comprehensive</a:t>
            </a:r>
            <a:r>
              <a:rPr lang="zh-CN" altLang="en-US" dirty="0"/>
              <a:t> </a:t>
            </a:r>
            <a:r>
              <a:rPr lang="en-US" altLang="zh-CN" dirty="0"/>
              <a:t>alternative.</a:t>
            </a:r>
            <a:r>
              <a:rPr lang="zh-CN" altLang="en-US" dirty="0"/>
              <a:t>  </a:t>
            </a:r>
            <a:r>
              <a:rPr lang="en-US" altLang="zh-CN" dirty="0"/>
              <a:t>Typically,</a:t>
            </a:r>
            <a:r>
              <a:rPr lang="zh-CN" altLang="en-US" dirty="0"/>
              <a:t> </a:t>
            </a:r>
            <a:r>
              <a:rPr lang="en-US" altLang="zh-CN" dirty="0"/>
              <a:t>there</a:t>
            </a:r>
            <a:r>
              <a:rPr lang="zh-CN" altLang="en-US" dirty="0"/>
              <a:t> </a:t>
            </a:r>
            <a:r>
              <a:rPr lang="en-US" altLang="zh-CN" dirty="0"/>
              <a:t>are</a:t>
            </a:r>
            <a:r>
              <a:rPr lang="zh-CN" altLang="en-US" dirty="0"/>
              <a:t> </a:t>
            </a:r>
            <a:r>
              <a:rPr lang="en-US" altLang="zh-CN" dirty="0"/>
              <a:t>three</a:t>
            </a:r>
            <a:r>
              <a:rPr lang="zh-CN" altLang="en-US" dirty="0"/>
              <a:t> </a:t>
            </a:r>
            <a:r>
              <a:rPr lang="en-US" altLang="zh-CN" dirty="0"/>
              <a:t>types</a:t>
            </a:r>
            <a:r>
              <a:rPr lang="zh-CN" altLang="en-US" dirty="0"/>
              <a:t> </a:t>
            </a:r>
            <a:r>
              <a:rPr lang="en-US" altLang="zh-CN" dirty="0"/>
              <a:t>of</a:t>
            </a:r>
            <a:r>
              <a:rPr lang="zh-CN" altLang="en-US" dirty="0"/>
              <a:t> </a:t>
            </a:r>
            <a:r>
              <a:rPr lang="en-US" altLang="zh-CN" dirty="0"/>
              <a:t>reformulation.</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Query</a:t>
            </a:r>
            <a:r>
              <a:rPr lang="zh-CN" altLang="en-US" dirty="0"/>
              <a:t> </a:t>
            </a:r>
            <a:r>
              <a:rPr lang="en-US" altLang="zh-CN" dirty="0"/>
              <a:t>expansion.</a:t>
            </a:r>
            <a:r>
              <a:rPr lang="zh-CN" altLang="en-US" dirty="0"/>
              <a:t> </a:t>
            </a:r>
            <a:r>
              <a:rPr lang="en-US" altLang="zh-CN" dirty="0"/>
              <a:t>It</a:t>
            </a:r>
            <a:r>
              <a:rPr lang="zh-CN" altLang="en-US" dirty="0"/>
              <a:t> </a:t>
            </a:r>
            <a:r>
              <a:rPr lang="en-US" altLang="zh-CN" dirty="0"/>
              <a:t>will</a:t>
            </a:r>
            <a:r>
              <a:rPr lang="zh-CN" altLang="en-US" dirty="0"/>
              <a:t> </a:t>
            </a:r>
            <a:r>
              <a:rPr lang="en-US" altLang="zh-CN" dirty="0"/>
              <a:t>add</a:t>
            </a:r>
            <a:r>
              <a:rPr lang="zh-CN" altLang="en-US" dirty="0"/>
              <a:t> </a:t>
            </a:r>
            <a:r>
              <a:rPr lang="en-US" altLang="zh-CN" dirty="0"/>
              <a:t>more</a:t>
            </a:r>
            <a:r>
              <a:rPr lang="zh-CN" altLang="en-US" dirty="0"/>
              <a:t> </a:t>
            </a:r>
            <a:r>
              <a:rPr lang="en-US" altLang="zh-CN" dirty="0"/>
              <a:t>content,</a:t>
            </a:r>
            <a:r>
              <a:rPr lang="zh-CN" altLang="en-US" dirty="0"/>
              <a:t> </a:t>
            </a:r>
            <a:r>
              <a:rPr lang="en-US" sz="1800" dirty="0">
                <a:effectLst/>
                <a:latin typeface="LinLibertineT"/>
              </a:rPr>
              <a:t>such as synonyms and related entities</a:t>
            </a:r>
            <a:r>
              <a:rPr lang="en-US" altLang="zh-CN" sz="1800" dirty="0">
                <a:effectLst/>
                <a:latin typeface="LinLibertineT"/>
              </a:rPr>
              <a:t>,</a:t>
            </a:r>
            <a:r>
              <a:rPr lang="zh-CN" altLang="en-US" sz="1800" dirty="0">
                <a:effectLst/>
                <a:latin typeface="LinLibertineT"/>
              </a:rPr>
              <a:t> </a:t>
            </a:r>
            <a:r>
              <a:rPr lang="en-US" altLang="zh-CN" sz="1800" dirty="0">
                <a:effectLst/>
                <a:latin typeface="LinLibertineT"/>
              </a:rPr>
              <a:t>to</a:t>
            </a:r>
            <a:r>
              <a:rPr lang="zh-CN" altLang="en-US" sz="1800" dirty="0">
                <a:effectLst/>
                <a:latin typeface="LinLibertineT"/>
              </a:rPr>
              <a:t> </a:t>
            </a:r>
            <a:r>
              <a:rPr lang="en-US" altLang="zh-CN" sz="1800" dirty="0">
                <a:effectLst/>
                <a:latin typeface="LinLibertineT"/>
              </a:rPr>
              <a:t>reduce</a:t>
            </a:r>
            <a:r>
              <a:rPr lang="zh-CN" altLang="en-US" sz="1800" dirty="0">
                <a:effectLst/>
                <a:latin typeface="LinLibertineT"/>
              </a:rPr>
              <a:t> </a:t>
            </a:r>
            <a:r>
              <a:rPr lang="en-US" altLang="zh-CN" sz="1800" dirty="0">
                <a:effectLst/>
                <a:latin typeface="LinLibertineT"/>
              </a:rPr>
              <a:t>ambiguity.</a:t>
            </a:r>
            <a:r>
              <a:rPr lang="zh-CN" altLang="en-US" sz="1800" dirty="0">
                <a:effectLst/>
                <a:latin typeface="LinLibertineT"/>
              </a:rPr>
              <a:t> </a:t>
            </a:r>
            <a:r>
              <a:rPr lang="en-US" altLang="zh-CN" sz="1800" dirty="0">
                <a:effectLst/>
                <a:latin typeface="LinLibertineT"/>
              </a:rPr>
              <a:t>For</a:t>
            </a:r>
            <a:r>
              <a:rPr lang="zh-CN" altLang="en-US" sz="1800" dirty="0">
                <a:effectLst/>
                <a:latin typeface="LinLibertineT"/>
              </a:rPr>
              <a:t> </a:t>
            </a:r>
            <a:r>
              <a:rPr lang="en-US" altLang="zh-CN" sz="1800" dirty="0">
                <a:effectLst/>
                <a:latin typeface="LinLibertineT"/>
              </a:rPr>
              <a:t>example,</a:t>
            </a:r>
            <a:r>
              <a:rPr lang="zh-CN" altLang="en-US" sz="1800" dirty="0">
                <a:effectLst/>
                <a:latin typeface="LinLibertineT"/>
              </a:rPr>
              <a:t> </a:t>
            </a:r>
            <a:r>
              <a:rPr lang="en-US" altLang="zh-CN" sz="1800" dirty="0">
                <a:effectLst/>
                <a:latin typeface="LinLibertineT"/>
              </a:rPr>
              <a:t>appending</a:t>
            </a:r>
            <a:r>
              <a:rPr lang="zh-CN" altLang="en-US" sz="1800" dirty="0">
                <a:effectLst/>
                <a:latin typeface="LinLibertineT"/>
              </a:rPr>
              <a:t> </a:t>
            </a:r>
            <a:r>
              <a:rPr lang="en-US" altLang="zh-CN" sz="1800" dirty="0">
                <a:effectLst/>
                <a:latin typeface="LinLibertineT"/>
              </a:rPr>
              <a:t>“in</a:t>
            </a:r>
            <a:r>
              <a:rPr lang="zh-CN" altLang="en-US" sz="1800" dirty="0">
                <a:effectLst/>
                <a:latin typeface="LinLibertineT"/>
              </a:rPr>
              <a:t> </a:t>
            </a:r>
            <a:r>
              <a:rPr lang="en-US" altLang="zh-CN" sz="1800" dirty="0">
                <a:effectLst/>
                <a:latin typeface="LinLibertineT"/>
              </a:rPr>
              <a:t>java”</a:t>
            </a:r>
            <a:r>
              <a:rPr lang="zh-CN" altLang="en-US" sz="1800" dirty="0">
                <a:effectLst/>
                <a:latin typeface="LinLibertineT"/>
              </a:rPr>
              <a:t> </a:t>
            </a:r>
            <a:r>
              <a:rPr lang="en-US" altLang="zh-CN" sz="1800" dirty="0">
                <a:effectLst/>
                <a:latin typeface="LinLibertineT"/>
              </a:rPr>
              <a:t>to</a:t>
            </a:r>
            <a:r>
              <a:rPr lang="zh-CN" altLang="en-US" sz="1800" dirty="0">
                <a:effectLst/>
                <a:latin typeface="LinLibertineT"/>
              </a:rPr>
              <a:t> </a:t>
            </a:r>
            <a:r>
              <a:rPr lang="en-US" altLang="zh-CN" sz="1800" dirty="0">
                <a:effectLst/>
                <a:latin typeface="LinLibertineT"/>
              </a:rPr>
              <a:t>query</a:t>
            </a:r>
            <a:r>
              <a:rPr lang="zh-CN" altLang="en-US" sz="1800" dirty="0">
                <a:effectLst/>
                <a:latin typeface="LinLibertineT"/>
              </a:rPr>
              <a:t> </a:t>
            </a:r>
            <a:r>
              <a:rPr lang="en-US" altLang="zh-CN" sz="1800" dirty="0">
                <a:effectLst/>
                <a:latin typeface="LinLibertineT"/>
              </a:rPr>
              <a:t>“convert</a:t>
            </a:r>
            <a:r>
              <a:rPr lang="zh-CN" altLang="en-US" sz="1800" dirty="0">
                <a:effectLst/>
                <a:latin typeface="LinLibertineT"/>
              </a:rPr>
              <a:t> </a:t>
            </a:r>
            <a:r>
              <a:rPr lang="en-US" altLang="zh-CN" sz="1800" dirty="0">
                <a:effectLst/>
                <a:latin typeface="LinLibertineT"/>
              </a:rPr>
              <a:t>integer</a:t>
            </a:r>
            <a:r>
              <a:rPr lang="zh-CN" altLang="en-US" sz="1800" dirty="0">
                <a:effectLst/>
                <a:latin typeface="LinLibertineT"/>
              </a:rPr>
              <a:t> </a:t>
            </a:r>
            <a:r>
              <a:rPr lang="en-US" altLang="zh-CN" sz="1800" dirty="0">
                <a:effectLst/>
                <a:latin typeface="LinLibertineT"/>
              </a:rPr>
              <a:t>to</a:t>
            </a:r>
            <a:r>
              <a:rPr lang="zh-CN" altLang="en-US" sz="1800" dirty="0">
                <a:effectLst/>
                <a:latin typeface="LinLibertineT"/>
              </a:rPr>
              <a:t> </a:t>
            </a:r>
            <a:r>
              <a:rPr lang="en-US" altLang="zh-CN" sz="1800" dirty="0">
                <a:effectLst/>
                <a:latin typeface="LinLibertineT"/>
              </a:rPr>
              <a:t>String”.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Query</a:t>
            </a:r>
            <a:r>
              <a:rPr lang="zh-CN" altLang="en-US" dirty="0"/>
              <a:t> </a:t>
            </a:r>
            <a:r>
              <a:rPr lang="en-US" altLang="zh-CN" dirty="0"/>
              <a:t>revision.</a:t>
            </a:r>
            <a:r>
              <a:rPr lang="zh-CN" altLang="en-US" dirty="0"/>
              <a:t> </a:t>
            </a:r>
            <a:r>
              <a:rPr lang="en-US" altLang="zh-CN" dirty="0"/>
              <a:t>It</a:t>
            </a:r>
            <a:r>
              <a:rPr lang="zh-CN" altLang="en-US" dirty="0"/>
              <a:t> </a:t>
            </a:r>
            <a:r>
              <a:rPr lang="en-US" altLang="zh-CN" dirty="0"/>
              <a:t>will</a:t>
            </a:r>
            <a:r>
              <a:rPr lang="zh-CN" altLang="en-US" dirty="0"/>
              <a:t> </a:t>
            </a:r>
            <a:r>
              <a:rPr lang="en-US" altLang="zh-CN" dirty="0"/>
              <a:t>replace</a:t>
            </a:r>
            <a:r>
              <a:rPr lang="zh-CN" altLang="en-US" dirty="0"/>
              <a:t> </a:t>
            </a:r>
            <a:r>
              <a:rPr lang="en-US" altLang="zh-CN" dirty="0"/>
              <a:t>the</a:t>
            </a:r>
            <a:r>
              <a:rPr lang="zh-CN" altLang="en-US" dirty="0"/>
              <a:t> </a:t>
            </a:r>
            <a:r>
              <a:rPr lang="en-US" altLang="zh-CN" dirty="0"/>
              <a:t>incorrect</a:t>
            </a:r>
            <a:r>
              <a:rPr lang="zh-CN" altLang="en-US" dirty="0"/>
              <a:t> </a:t>
            </a:r>
            <a:r>
              <a:rPr lang="en-US" altLang="zh-CN" dirty="0"/>
              <a:t>spellings</a:t>
            </a:r>
            <a:r>
              <a:rPr lang="zh-CN" altLang="en-US" dirty="0"/>
              <a:t> </a:t>
            </a:r>
            <a:r>
              <a:rPr lang="en-US" altLang="zh-CN" dirty="0"/>
              <a:t>or</a:t>
            </a:r>
            <a:r>
              <a:rPr lang="zh-CN" altLang="en-US" dirty="0"/>
              <a:t> </a:t>
            </a:r>
            <a:r>
              <a:rPr lang="en-US" altLang="zh-CN" dirty="0"/>
              <a:t>rare</a:t>
            </a:r>
            <a:r>
              <a:rPr lang="zh-CN" altLang="en-US" dirty="0"/>
              <a:t> </a:t>
            </a:r>
            <a:r>
              <a:rPr lang="en-US" altLang="zh-CN" dirty="0"/>
              <a:t>words,</a:t>
            </a:r>
            <a:r>
              <a:rPr lang="zh-CN" altLang="en-US" dirty="0"/>
              <a:t> </a:t>
            </a:r>
            <a:r>
              <a:rPr lang="en-US" altLang="zh-CN" dirty="0"/>
              <a:t>such</a:t>
            </a:r>
            <a:r>
              <a:rPr lang="zh-CN" altLang="en-US" dirty="0"/>
              <a:t> </a:t>
            </a:r>
            <a:r>
              <a:rPr lang="en-US" altLang="zh-CN" dirty="0"/>
              <a:t>that</a:t>
            </a:r>
            <a:r>
              <a:rPr lang="zh-CN" altLang="en-US" dirty="0"/>
              <a:t> </a:t>
            </a:r>
            <a:r>
              <a:rPr lang="en-US" altLang="zh-CN" dirty="0"/>
              <a:t>the</a:t>
            </a:r>
            <a:r>
              <a:rPr lang="zh-CN" altLang="en-US" dirty="0"/>
              <a:t> </a:t>
            </a:r>
            <a:r>
              <a:rPr lang="en-US" altLang="zh-CN" dirty="0"/>
              <a:t>query</a:t>
            </a:r>
            <a:r>
              <a:rPr lang="zh-CN" altLang="en-US" dirty="0"/>
              <a:t> </a:t>
            </a:r>
            <a:r>
              <a:rPr lang="en-US" altLang="zh-CN" dirty="0"/>
              <a:t>could</a:t>
            </a:r>
            <a:r>
              <a:rPr lang="zh-CN" altLang="en-US" dirty="0"/>
              <a:t> </a:t>
            </a:r>
            <a:r>
              <a:rPr lang="en-US" altLang="zh-CN" dirty="0"/>
              <a:t>match</a:t>
            </a:r>
            <a:r>
              <a:rPr lang="zh-CN" altLang="en-US" dirty="0"/>
              <a:t> </a:t>
            </a:r>
            <a:r>
              <a:rPr lang="en-US" altLang="zh-CN" dirty="0"/>
              <a:t>more</a:t>
            </a:r>
            <a:r>
              <a:rPr lang="zh-CN" altLang="en-US" dirty="0"/>
              <a:t> </a:t>
            </a:r>
            <a:r>
              <a:rPr lang="en-US" altLang="zh-CN" dirty="0"/>
              <a:t>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Query</a:t>
            </a:r>
            <a:r>
              <a:rPr lang="zh-CN" altLang="en-US" dirty="0"/>
              <a:t> </a:t>
            </a:r>
            <a:r>
              <a:rPr lang="en-US" altLang="zh-CN" dirty="0"/>
              <a:t>pruning.</a:t>
            </a:r>
            <a:r>
              <a:rPr lang="zh-CN" altLang="en-US" dirty="0"/>
              <a:t> </a:t>
            </a:r>
            <a:r>
              <a:rPr lang="en-US" altLang="zh-CN" dirty="0"/>
              <a:t>It</a:t>
            </a:r>
            <a:r>
              <a:rPr lang="zh-CN" altLang="en-US" dirty="0"/>
              <a:t> </a:t>
            </a:r>
            <a:r>
              <a:rPr lang="en-US" altLang="zh-CN" dirty="0"/>
              <a:t>will</a:t>
            </a:r>
            <a:r>
              <a:rPr lang="zh-CN" altLang="en-US" dirty="0"/>
              <a:t> </a:t>
            </a:r>
            <a:r>
              <a:rPr lang="en-US" altLang="zh-CN" dirty="0"/>
              <a:t>remove</a:t>
            </a:r>
            <a:r>
              <a:rPr lang="zh-CN" altLang="en-US" dirty="0"/>
              <a:t> </a:t>
            </a:r>
            <a:r>
              <a:rPr lang="en-US" altLang="zh-CN" dirty="0"/>
              <a:t>ambiguous or overly specialized phrases,</a:t>
            </a:r>
            <a:r>
              <a:rPr lang="zh-CN" altLang="en-US" dirty="0"/>
              <a:t> </a:t>
            </a:r>
            <a:r>
              <a:rPr lang="en-US" altLang="zh-CN" dirty="0"/>
              <a:t>to</a:t>
            </a:r>
            <a:r>
              <a:rPr lang="zh-CN" altLang="en-US" dirty="0"/>
              <a:t> </a:t>
            </a:r>
            <a:r>
              <a:rPr lang="en-US" altLang="zh-CN" dirty="0"/>
              <a:t>reduce</a:t>
            </a:r>
            <a:r>
              <a:rPr lang="zh-CN" altLang="en-US" dirty="0"/>
              <a:t> </a:t>
            </a:r>
            <a:r>
              <a:rPr lang="en-US" altLang="zh-CN" dirty="0"/>
              <a:t>interference.</a:t>
            </a:r>
            <a:r>
              <a:rPr lang="zh-CN" altLang="en-US" dirty="0"/>
              <a:t> </a:t>
            </a:r>
            <a:r>
              <a:rPr lang="en-US" altLang="zh-CN" dirty="0"/>
              <a:t>For</a:t>
            </a:r>
            <a:r>
              <a:rPr lang="zh-CN" altLang="en-US" dirty="0"/>
              <a:t> </a:t>
            </a:r>
            <a:r>
              <a:rPr lang="en-US" altLang="zh-CN" dirty="0"/>
              <a:t>example,</a:t>
            </a:r>
            <a:r>
              <a:rPr lang="zh-CN" altLang="en-US" dirty="0"/>
              <a:t> </a:t>
            </a:r>
            <a:r>
              <a:rPr lang="en-US" altLang="zh-CN" dirty="0"/>
              <a:t>we</a:t>
            </a:r>
            <a:r>
              <a:rPr lang="zh-CN" altLang="en-US" dirty="0"/>
              <a:t> </a:t>
            </a:r>
            <a:r>
              <a:rPr lang="en-US" altLang="zh-CN" dirty="0"/>
              <a:t>do</a:t>
            </a:r>
            <a:r>
              <a:rPr lang="zh-CN" altLang="en-US" dirty="0"/>
              <a:t> </a:t>
            </a:r>
            <a:r>
              <a:rPr lang="en-US" altLang="zh-CN" dirty="0"/>
              <a:t>not</a:t>
            </a:r>
            <a:r>
              <a:rPr lang="zh-CN" altLang="en-US" dirty="0"/>
              <a:t> </a:t>
            </a:r>
            <a:r>
              <a:rPr lang="en-US" altLang="zh-CN" dirty="0"/>
              <a:t>care</a:t>
            </a:r>
            <a:r>
              <a:rPr lang="zh-CN" altLang="en-US" dirty="0"/>
              <a:t> </a:t>
            </a:r>
            <a:r>
              <a:rPr lang="en-US" altLang="zh-CN" dirty="0"/>
              <a:t>variable</a:t>
            </a:r>
            <a:r>
              <a:rPr lang="zh-CN" altLang="en-US" dirty="0"/>
              <a:t> </a:t>
            </a:r>
            <a:r>
              <a:rPr lang="en-US" altLang="zh-CN" dirty="0"/>
              <a:t>name</a:t>
            </a:r>
            <a:r>
              <a:rPr lang="zh-CN" altLang="en-US" dirty="0"/>
              <a:t> </a:t>
            </a:r>
            <a:r>
              <a:rPr lang="en-US" altLang="zh-CN" dirty="0"/>
              <a:t>when</a:t>
            </a:r>
            <a:r>
              <a:rPr lang="zh-CN" altLang="en-US" dirty="0"/>
              <a:t> </a:t>
            </a:r>
            <a:r>
              <a:rPr lang="en-US" altLang="zh-CN" dirty="0"/>
              <a:t>searching</a:t>
            </a:r>
            <a:r>
              <a:rPr lang="zh-CN" altLang="en-US" dirty="0"/>
              <a:t> </a:t>
            </a:r>
            <a:r>
              <a:rPr lang="en-US" altLang="zh-CN" dirty="0"/>
              <a:t>how</a:t>
            </a:r>
            <a:r>
              <a:rPr lang="zh-CN" altLang="en-US" dirty="0"/>
              <a:t> </a:t>
            </a:r>
            <a:r>
              <a:rPr lang="en-US" altLang="zh-CN" dirty="0"/>
              <a:t>to</a:t>
            </a:r>
            <a:r>
              <a:rPr lang="zh-CN" altLang="en-US" dirty="0"/>
              <a:t> </a:t>
            </a:r>
            <a:r>
              <a:rPr lang="en-US" altLang="zh-CN" dirty="0"/>
              <a:t>create</a:t>
            </a:r>
            <a:r>
              <a:rPr lang="zh-CN" altLang="en-US" dirty="0"/>
              <a:t> </a:t>
            </a:r>
            <a:r>
              <a:rPr lang="en-US" altLang="zh-CN" dirty="0"/>
              <a:t>a</a:t>
            </a:r>
            <a:r>
              <a:rPr lang="zh-CN" altLang="en-US" dirty="0"/>
              <a:t> </a:t>
            </a:r>
            <a:r>
              <a:rPr lang="en-US" altLang="zh-CN" dirty="0" err="1"/>
              <a:t>hashmap</a:t>
            </a:r>
            <a:r>
              <a:rPr lang="en-US" altLang="zh-CN" dirty="0"/>
              <a: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a:t>
            </a:r>
            <a:r>
              <a:rPr lang="zh-CN" altLang="en-US" dirty="0"/>
              <a:t> </a:t>
            </a:r>
            <a:r>
              <a:rPr lang="en-US" altLang="zh-CN" dirty="0"/>
              <a:t>conduct</a:t>
            </a:r>
            <a:r>
              <a:rPr lang="zh-CN" altLang="en-US" dirty="0"/>
              <a:t> </a:t>
            </a:r>
            <a:r>
              <a:rPr lang="en-US" altLang="zh-CN" dirty="0"/>
              <a:t>an</a:t>
            </a:r>
            <a:r>
              <a:rPr lang="zh-CN" altLang="en-US" dirty="0"/>
              <a:t> </a:t>
            </a:r>
            <a:r>
              <a:rPr lang="en-US" altLang="zh-CN" dirty="0"/>
              <a:t>empirical</a:t>
            </a:r>
            <a:r>
              <a:rPr lang="zh-CN" altLang="en-US" dirty="0"/>
              <a:t> </a:t>
            </a:r>
            <a:r>
              <a:rPr lang="en-US" altLang="zh-CN" dirty="0"/>
              <a:t>study</a:t>
            </a:r>
            <a:r>
              <a:rPr lang="zh-CN" altLang="en-US" dirty="0"/>
              <a:t> </a:t>
            </a:r>
            <a:r>
              <a:rPr lang="en-US" altLang="zh-CN" dirty="0"/>
              <a:t>on</a:t>
            </a:r>
            <a:r>
              <a:rPr lang="zh-CN" altLang="en-US" dirty="0"/>
              <a:t> </a:t>
            </a:r>
            <a:r>
              <a:rPr lang="en-US" altLang="zh-CN" dirty="0" err="1"/>
              <a:t>CodeSearchNet</a:t>
            </a:r>
            <a:r>
              <a:rPr lang="zh-CN" altLang="en-US" dirty="0"/>
              <a:t> </a:t>
            </a:r>
            <a:r>
              <a:rPr lang="en-US" altLang="zh-CN" dirty="0"/>
              <a:t>dataset,</a:t>
            </a:r>
            <a:r>
              <a:rPr lang="zh-CN" altLang="en-US" dirty="0"/>
              <a:t> </a:t>
            </a:r>
            <a:r>
              <a:rPr lang="en-US" altLang="zh-CN" dirty="0"/>
              <a:t>and</a:t>
            </a:r>
            <a:r>
              <a:rPr lang="zh-CN" altLang="en-US" dirty="0"/>
              <a:t> </a:t>
            </a:r>
            <a:r>
              <a:rPr lang="en-US" altLang="zh-CN" dirty="0"/>
              <a:t>find</a:t>
            </a:r>
            <a:r>
              <a:rPr lang="zh-CN" altLang="en-US" dirty="0"/>
              <a:t> </a:t>
            </a:r>
            <a:r>
              <a:rPr lang="en-US" altLang="zh-CN" dirty="0"/>
              <a:t>more</a:t>
            </a:r>
            <a:r>
              <a:rPr lang="zh-CN" altLang="en-US" dirty="0"/>
              <a:t> </a:t>
            </a:r>
            <a:r>
              <a:rPr lang="en-US" altLang="zh-CN" dirty="0"/>
              <a:t>than</a:t>
            </a:r>
            <a:r>
              <a:rPr lang="zh-CN" altLang="en-US" dirty="0"/>
              <a:t> </a:t>
            </a:r>
            <a:r>
              <a:rPr lang="en-US" altLang="zh-CN" dirty="0"/>
              <a:t>80%</a:t>
            </a:r>
            <a:r>
              <a:rPr lang="zh-CN" altLang="en-US" dirty="0"/>
              <a:t> </a:t>
            </a:r>
            <a:r>
              <a:rPr lang="en-US" altLang="zh-CN" dirty="0"/>
              <a:t>query</a:t>
            </a:r>
            <a:r>
              <a:rPr lang="zh-CN" altLang="en-US" dirty="0"/>
              <a:t> </a:t>
            </a:r>
            <a:r>
              <a:rPr lang="en-US" altLang="zh-CN" dirty="0"/>
              <a:t>reformulations</a:t>
            </a:r>
            <a:r>
              <a:rPr lang="zh-CN" altLang="en-US" dirty="0"/>
              <a:t> </a:t>
            </a:r>
            <a:r>
              <a:rPr lang="en-US" altLang="zh-CN" dirty="0"/>
              <a:t>are</a:t>
            </a:r>
            <a:r>
              <a:rPr lang="zh-CN" altLang="en-US" dirty="0"/>
              <a:t> </a:t>
            </a:r>
            <a:r>
              <a:rPr lang="en-US" altLang="zh-CN" dirty="0"/>
              <a:t>expansion,</a:t>
            </a:r>
            <a:r>
              <a:rPr lang="zh-CN" altLang="en-US" dirty="0"/>
              <a:t> </a:t>
            </a:r>
            <a:r>
              <a:rPr lang="en-US" altLang="zh-CN" dirty="0"/>
              <a:t>which</a:t>
            </a:r>
            <a:r>
              <a:rPr lang="zh-CN" altLang="en-US" dirty="0"/>
              <a:t> </a:t>
            </a:r>
            <a:r>
              <a:rPr lang="en-US" altLang="zh-CN" dirty="0"/>
              <a:t>means</a:t>
            </a:r>
            <a:r>
              <a:rPr lang="zh-CN" altLang="en-US" dirty="0"/>
              <a:t> </a:t>
            </a:r>
            <a:r>
              <a:rPr lang="en-US" altLang="zh-CN" dirty="0"/>
              <a:t>adding</a:t>
            </a:r>
            <a:r>
              <a:rPr lang="zh-CN" altLang="en-US" dirty="0"/>
              <a:t> </a:t>
            </a:r>
            <a:r>
              <a:rPr lang="en-US" altLang="zh-CN" dirty="0"/>
              <a:t>extra</a:t>
            </a:r>
            <a:r>
              <a:rPr lang="zh-CN" altLang="en-US" dirty="0"/>
              <a:t> </a:t>
            </a:r>
            <a:r>
              <a:rPr lang="en-US" altLang="zh-CN" dirty="0"/>
              <a:t>keywords</a:t>
            </a:r>
            <a:r>
              <a:rPr lang="zh-CN" altLang="en-US" dirty="0"/>
              <a:t> </a:t>
            </a:r>
            <a:r>
              <a:rPr lang="en-US" altLang="zh-CN" dirty="0"/>
              <a:t>into</a:t>
            </a:r>
            <a:r>
              <a:rPr lang="zh-CN" altLang="en-US" dirty="0"/>
              <a:t> </a:t>
            </a:r>
            <a:r>
              <a:rPr lang="en-US" altLang="zh-CN" dirty="0"/>
              <a:t>original</a:t>
            </a:r>
            <a:r>
              <a:rPr lang="zh-CN" altLang="en-US" dirty="0"/>
              <a:t> </a:t>
            </a:r>
            <a:r>
              <a:rPr lang="en-US" altLang="zh-CN" dirty="0"/>
              <a:t>query.</a:t>
            </a:r>
            <a:r>
              <a:rPr lang="zh-CN" altLang="en-US" dirty="0"/>
              <a:t> </a:t>
            </a:r>
            <a:r>
              <a:rPr lang="en-US" altLang="zh-CN" dirty="0"/>
              <a:t>Therefore,</a:t>
            </a:r>
            <a:r>
              <a:rPr lang="zh-CN" altLang="en-US" dirty="0"/>
              <a:t> </a:t>
            </a:r>
            <a:r>
              <a:rPr lang="en-US" altLang="zh-CN" dirty="0"/>
              <a:t>our</a:t>
            </a:r>
            <a:r>
              <a:rPr lang="zh-CN" altLang="en-US" dirty="0"/>
              <a:t> </a:t>
            </a:r>
            <a:r>
              <a:rPr lang="en-US" altLang="zh-CN" dirty="0"/>
              <a:t>study</a:t>
            </a:r>
            <a:r>
              <a:rPr lang="zh-CN" altLang="en-US" dirty="0"/>
              <a:t> </a:t>
            </a:r>
            <a:r>
              <a:rPr lang="en-US" altLang="zh-CN" dirty="0"/>
              <a:t>will</a:t>
            </a:r>
            <a:r>
              <a:rPr lang="zh-CN" altLang="en-US" dirty="0"/>
              <a:t> </a:t>
            </a:r>
            <a:r>
              <a:rPr lang="en-US" altLang="zh-CN" dirty="0"/>
              <a:t>focus</a:t>
            </a:r>
            <a:r>
              <a:rPr lang="zh-CN" altLang="en-US" dirty="0"/>
              <a:t> </a:t>
            </a:r>
            <a:r>
              <a:rPr lang="en-US" altLang="zh-CN" dirty="0"/>
              <a:t>on</a:t>
            </a:r>
            <a:r>
              <a:rPr lang="zh-CN" altLang="en-US" dirty="0"/>
              <a:t> </a:t>
            </a:r>
            <a:r>
              <a:rPr lang="en-US" altLang="zh-CN" dirty="0"/>
              <a:t>query</a:t>
            </a:r>
            <a:r>
              <a:rPr lang="zh-CN" altLang="en-US" dirty="0"/>
              <a:t> </a:t>
            </a:r>
            <a:r>
              <a:rPr lang="en-US" altLang="zh-CN" dirty="0"/>
              <a:t>expansion.</a:t>
            </a:r>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接下来通过具体例子说明语句重构大约是怎样的任务。语句重构一般可以根据对原始语句所做的变化分为三类，第一类是语句扩展，也就是将更多的内容，例如同义词和共现词，加入原始语句，令语句变得更具体。比如“将整数转换为字符串”和“用</a:t>
            </a:r>
            <a:r>
              <a:rPr kumimoji="1" lang="en-US" altLang="zh-CN" dirty="0"/>
              <a:t>java</a:t>
            </a:r>
            <a:r>
              <a:rPr kumimoji="1" lang="zh-CN" altLang="en-US" dirty="0"/>
              <a:t>语言将整数转换为字符串”</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第二类是语句修改，一般是将原始语句中的错别字或生僻字换成正确的、常见的关键词。比如把拼写错误的“倒序”修改正确</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第三类是语句删减，一般是将原始语句中模棱两可或过于特化的表达删去，提高语句清晰度。比如“创建名叫</a:t>
            </a:r>
            <a:r>
              <a:rPr kumimoji="1" lang="en-US" altLang="zh-CN" dirty="0" err="1"/>
              <a:t>hmap</a:t>
            </a:r>
            <a:r>
              <a:rPr kumimoji="1" lang="zh-CN" altLang="en-US" dirty="0"/>
              <a:t>的哈希图”和“</a:t>
            </a:r>
            <a:r>
              <a:rPr kumimoji="1" lang="zh-CN" altLang="en-CN" dirty="0"/>
              <a:t>创建哈希图</a:t>
            </a:r>
            <a:r>
              <a:rPr kumimoji="1" lang="zh-CN" altLang="en-US" dirty="0"/>
              <a:t>”</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CN" altLang="zh-CN"/>
              <a:t>我们针对</a:t>
            </a:r>
            <a:r>
              <a:rPr kumimoji="1" lang="zh-CN" altLang="en-US" dirty="0"/>
              <a:t>代码搜索领域常用的公开大型数据集：</a:t>
            </a:r>
            <a:r>
              <a:rPr kumimoji="1" lang="en-US" altLang="zh-CN" dirty="0" err="1"/>
              <a:t>CodeSearchNet</a:t>
            </a:r>
            <a:r>
              <a:rPr kumimoji="1" lang="zh-CN" altLang="en-US" dirty="0"/>
              <a:t>进行了经验研究分析。我们发现超过</a:t>
            </a:r>
            <a:r>
              <a:rPr kumimoji="1" lang="en-US" altLang="zh-CN" dirty="0"/>
              <a:t>80%</a:t>
            </a:r>
            <a:r>
              <a:rPr kumimoji="1" lang="zh-CN" altLang="en-US" dirty="0"/>
              <a:t>的变换都为扩展，即需要将额外的关键词添加到原始语句中。</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endParaRPr lang="en-CN" dirty="0"/>
          </a:p>
          <a:p>
            <a:endParaRPr lang="zh-CN" altLang="en-US" dirty="0"/>
          </a:p>
        </p:txBody>
      </p:sp>
      <p:sp>
        <p:nvSpPr>
          <p:cNvPr id="4" name="灯片编号占位符 3"/>
          <p:cNvSpPr>
            <a:spLocks noGrp="1"/>
          </p:cNvSpPr>
          <p:nvPr>
            <p:ph type="sldNum" sz="quarter" idx="10"/>
          </p:nvPr>
        </p:nvSpPr>
        <p:spPr/>
        <p:txBody>
          <a:bodyPr/>
          <a:lstStyle/>
          <a:p>
            <a:fld id="{F6DFCF00-065B-4B74-8D6D-D6DC5BC15AA8}" type="slidenum">
              <a:rPr lang="zh-CN" altLang="en-US" smtClean="0"/>
              <a:t>5</a:t>
            </a:fld>
            <a:endParaRPr lang="zh-CN" altLang="en-US"/>
          </a:p>
        </p:txBody>
      </p:sp>
    </p:spTree>
    <p:extLst>
      <p:ext uri="{BB962C8B-B14F-4D97-AF65-F5344CB8AC3E}">
        <p14:creationId xmlns:p14="http://schemas.microsoft.com/office/powerpoint/2010/main" val="1899291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There</a:t>
            </a:r>
            <a:r>
              <a:rPr lang="zh-CN" altLang="en-US" dirty="0"/>
              <a:t> </a:t>
            </a:r>
            <a:r>
              <a:rPr lang="en-US" altLang="zh-CN" dirty="0"/>
              <a:t>are</a:t>
            </a:r>
            <a:r>
              <a:rPr lang="zh-CN" altLang="en-US" dirty="0"/>
              <a:t> </a:t>
            </a:r>
            <a:r>
              <a:rPr lang="en-US" altLang="zh-CN" dirty="0"/>
              <a:t>three</a:t>
            </a:r>
            <a:r>
              <a:rPr lang="zh-CN" altLang="en-US" dirty="0"/>
              <a:t> </a:t>
            </a:r>
            <a:r>
              <a:rPr lang="en-US" altLang="zh-CN" dirty="0"/>
              <a:t>types</a:t>
            </a:r>
            <a:r>
              <a:rPr lang="zh-CN" altLang="en-US" dirty="0"/>
              <a:t> </a:t>
            </a:r>
            <a:r>
              <a:rPr lang="en-US" altLang="zh-CN" dirty="0"/>
              <a:t>of</a:t>
            </a:r>
            <a:r>
              <a:rPr lang="zh-CN" altLang="en-US" dirty="0"/>
              <a:t> </a:t>
            </a:r>
            <a:r>
              <a:rPr lang="en-US" altLang="zh-CN" sz="1800" dirty="0">
                <a:effectLst/>
                <a:latin typeface="LinLibertineT"/>
              </a:rPr>
              <a:t>q</a:t>
            </a:r>
            <a:r>
              <a:rPr lang="en-US" sz="1800" dirty="0">
                <a:effectLst/>
                <a:latin typeface="LinLibertineT"/>
              </a:rPr>
              <a:t>uery reformulation </a:t>
            </a:r>
            <a:r>
              <a:rPr lang="en-US" altLang="zh-CN" sz="1800" dirty="0">
                <a:effectLst/>
                <a:latin typeface="LinLibertineT"/>
              </a:rPr>
              <a:t>techniques.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inLibertineT"/>
              </a:rPr>
              <a:t>The knowledge-based approaches aim to expand or revise the initial query based on external knowledge such as WordNet</a:t>
            </a:r>
            <a:r>
              <a:rPr lang="en-US" altLang="zh-CN" sz="1800" dirty="0">
                <a:effectLst/>
                <a:latin typeface="LinLibertineT"/>
              </a:rPr>
              <a:t>.</a:t>
            </a:r>
            <a:r>
              <a:rPr lang="zh-CN" altLang="en-US" sz="1800" dirty="0">
                <a:effectLst/>
                <a:latin typeface="LinLibertineT"/>
              </a:rPr>
              <a:t> </a:t>
            </a:r>
            <a:r>
              <a:rPr lang="en-US" altLang="zh-CN" sz="1800" dirty="0">
                <a:effectLst/>
                <a:latin typeface="LinLibertineT"/>
              </a:rPr>
              <a:t>However,</a:t>
            </a:r>
            <a:r>
              <a:rPr lang="zh-CN" altLang="en-US" sz="1800" dirty="0">
                <a:effectLst/>
                <a:latin typeface="LinLibertineT"/>
              </a:rPr>
              <a:t> </a:t>
            </a:r>
            <a:r>
              <a:rPr lang="en-US" altLang="zh-CN" sz="1800" dirty="0">
                <a:effectLst/>
                <a:latin typeface="LinLibertineT"/>
              </a:rPr>
              <a:t>they</a:t>
            </a:r>
            <a:r>
              <a:rPr lang="zh-CN" altLang="en-US" sz="1800" dirty="0">
                <a:effectLst/>
                <a:latin typeface="LinLibertineT"/>
              </a:rPr>
              <a:t> </a:t>
            </a:r>
            <a:r>
              <a:rPr lang="en-US" altLang="zh-CN" sz="1800" dirty="0">
                <a:effectLst/>
                <a:latin typeface="LinLibertineT"/>
              </a:rPr>
              <a:t>fail</a:t>
            </a:r>
            <a:r>
              <a:rPr lang="zh-CN" altLang="en-US" sz="1800" dirty="0">
                <a:effectLst/>
                <a:latin typeface="LinLibertineT"/>
              </a:rPr>
              <a:t> </a:t>
            </a:r>
            <a:r>
              <a:rPr lang="en-US" altLang="zh-CN" sz="1800" dirty="0">
                <a:effectLst/>
                <a:latin typeface="LinLibertineT"/>
              </a:rPr>
              <a:t>to</a:t>
            </a:r>
            <a:r>
              <a:rPr lang="zh-CN" altLang="en-US" sz="1800" dirty="0">
                <a:effectLst/>
                <a:latin typeface="LinLibertineT"/>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capture</a:t>
            </a:r>
            <a:r>
              <a:rPr lang="zh-CN" altLang="en-US" sz="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semantic</a:t>
            </a:r>
            <a:r>
              <a:rPr lang="zh-CN" altLang="en-US" sz="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correlation</a:t>
            </a:r>
            <a:r>
              <a:rPr lang="zh-CN" altLang="en-US" sz="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of</a:t>
            </a:r>
            <a:r>
              <a:rPr lang="zh-CN" altLang="en-US" sz="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queries.</a:t>
            </a:r>
            <a:r>
              <a:rPr lang="zh-CN" altLang="en-US" sz="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It</a:t>
            </a:r>
            <a:r>
              <a:rPr lang="zh-CN" altLang="en-US" sz="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is</a:t>
            </a:r>
            <a:r>
              <a:rPr lang="zh-CN" altLang="en-US" sz="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also</a:t>
            </a:r>
            <a:r>
              <a:rPr lang="zh-CN" altLang="en-US" sz="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too</a:t>
            </a:r>
            <a:r>
              <a:rPr lang="zh-CN" altLang="en-US" sz="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expensive</a:t>
            </a:r>
            <a:r>
              <a:rPr lang="zh-CN" altLang="en-US" sz="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to</a:t>
            </a:r>
            <a:r>
              <a:rPr lang="zh-CN" altLang="en-US" sz="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maintain</a:t>
            </a:r>
            <a:r>
              <a:rPr lang="zh-CN" altLang="en-US" sz="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the</a:t>
            </a:r>
            <a:r>
              <a:rPr lang="zh-CN" altLang="en-US" sz="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knowledge</a:t>
            </a:r>
            <a:r>
              <a:rPr lang="zh-CN" altLang="en-US" sz="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latin typeface="Helvetica Neue" panose="02000503000000020004" pitchFamily="2" charset="0"/>
                <a:ea typeface="Helvetica Neue" panose="02000503000000020004" pitchFamily="2" charset="0"/>
                <a:cs typeface="Helvetica Neue" panose="02000503000000020004" pitchFamily="2" charset="0"/>
              </a:rPr>
              <a:t>Feedback</a:t>
            </a:r>
            <a:r>
              <a:rPr lang="en-US" sz="1200" kern="1200" dirty="0">
                <a:latin typeface="Helvetica Neue" panose="02000503000000020004" pitchFamily="2" charset="0"/>
                <a:ea typeface="Helvetica Neue" panose="02000503000000020004" pitchFamily="2" charset="0"/>
                <a:cs typeface="Helvetica Neue" panose="02000503000000020004" pitchFamily="2" charset="0"/>
              </a:rPr>
              <a:t>-</a:t>
            </a:r>
            <a:r>
              <a:rPr lang="en-US" altLang="zh-CN" sz="1200" kern="1200" dirty="0">
                <a:latin typeface="Helvetica Neue" panose="02000503000000020004" pitchFamily="2" charset="0"/>
                <a:ea typeface="Helvetica Neue" panose="02000503000000020004" pitchFamily="2" charset="0"/>
                <a:cs typeface="Helvetica Neue" panose="02000503000000020004" pitchFamily="2" charset="0"/>
              </a:rPr>
              <a:t>b</a:t>
            </a:r>
            <a:r>
              <a:rPr lang="en-US" sz="1200" kern="1200" dirty="0">
                <a:latin typeface="Helvetica Neue" panose="02000503000000020004" pitchFamily="2" charset="0"/>
                <a:ea typeface="Helvetica Neue" panose="02000503000000020004" pitchFamily="2" charset="0"/>
                <a:cs typeface="Helvetica Neue" panose="02000503000000020004" pitchFamily="2" charset="0"/>
              </a:rPr>
              <a:t>ased </a:t>
            </a:r>
            <a:r>
              <a:rPr lang="en-US" altLang="zh-CN" sz="1200" kern="1200" dirty="0">
                <a:latin typeface="Helvetica Neue" panose="02000503000000020004" pitchFamily="2" charset="0"/>
                <a:ea typeface="Helvetica Neue" panose="02000503000000020004" pitchFamily="2" charset="0"/>
                <a:cs typeface="Helvetica Neue" panose="02000503000000020004" pitchFamily="2" charset="0"/>
              </a:rPr>
              <a:t>a</a:t>
            </a:r>
            <a:r>
              <a:rPr lang="en-US" sz="1200" kern="1200" dirty="0">
                <a:latin typeface="Helvetica Neue" panose="02000503000000020004" pitchFamily="2" charset="0"/>
                <a:ea typeface="Helvetica Neue" panose="02000503000000020004" pitchFamily="2" charset="0"/>
                <a:cs typeface="Helvetica Neue" panose="02000503000000020004" pitchFamily="2" charset="0"/>
              </a:rPr>
              <a:t>pproach</a:t>
            </a:r>
            <a:r>
              <a:rPr lang="en-US" altLang="zh-CN" sz="1200" kern="1200" dirty="0">
                <a:latin typeface="Helvetica Neue" panose="02000503000000020004" pitchFamily="2" charset="0"/>
                <a:ea typeface="Helvetica Neue" panose="02000503000000020004" pitchFamily="2" charset="0"/>
                <a:cs typeface="Helvetica Neue" panose="02000503000000020004" pitchFamily="2" charset="0"/>
              </a:rPr>
              <a:t>es</a:t>
            </a:r>
            <a:r>
              <a:rPr lang="zh-CN" altLang="en-US" sz="1200" kern="1200" dirty="0">
                <a:latin typeface="Helvetica Neue" panose="02000503000000020004" pitchFamily="2" charset="0"/>
                <a:ea typeface="Helvetica Neue" panose="02000503000000020004" pitchFamily="2" charset="0"/>
                <a:cs typeface="Helvetica Neue" panose="02000503000000020004" pitchFamily="2" charset="0"/>
              </a:rPr>
              <a:t> </a:t>
            </a:r>
            <a:r>
              <a:rPr lang="en-US" sz="1800" dirty="0">
                <a:effectLst/>
                <a:latin typeface="LinLibertineT"/>
              </a:rPr>
              <a:t>identify the possible intentions of the user from the initial search results and use them to update the original query</a:t>
            </a:r>
            <a:r>
              <a:rPr lang="en-US" altLang="zh-CN" sz="1800" dirty="0">
                <a:effectLst/>
                <a:latin typeface="LinLibertineT"/>
              </a:rPr>
              <a:t>.</a:t>
            </a:r>
            <a:r>
              <a:rPr lang="zh-CN" altLang="en-US" sz="1800" dirty="0">
                <a:effectLst/>
                <a:latin typeface="LinLibertineT"/>
              </a:rPr>
              <a:t> </a:t>
            </a:r>
            <a:r>
              <a:rPr lang="en-US" altLang="zh-CN" sz="1800" dirty="0">
                <a:effectLst/>
                <a:latin typeface="LinLibertineT"/>
              </a:rPr>
              <a:t>They</a:t>
            </a:r>
            <a:r>
              <a:rPr lang="zh-CN" altLang="en-US" sz="1800" dirty="0">
                <a:effectLst/>
                <a:latin typeface="LinLibertineT"/>
              </a:rPr>
              <a:t> </a:t>
            </a:r>
            <a:r>
              <a:rPr lang="en-US" altLang="zh-CN" sz="1800" dirty="0">
                <a:effectLst/>
                <a:latin typeface="LinLibertineT"/>
              </a:rPr>
              <a:t>also</a:t>
            </a:r>
            <a:r>
              <a:rPr lang="zh-CN" altLang="en-US" sz="1800" dirty="0">
                <a:effectLst/>
                <a:latin typeface="LinLibertineT"/>
              </a:rPr>
              <a:t> </a:t>
            </a:r>
            <a:r>
              <a:rPr lang="en-US" altLang="zh-CN" sz="1800" dirty="0">
                <a:effectLst/>
                <a:latin typeface="LinLibertineT"/>
              </a:rPr>
              <a:t>fail</a:t>
            </a:r>
            <a:r>
              <a:rPr lang="zh-CN" altLang="en-US" sz="1800" dirty="0">
                <a:effectLst/>
                <a:latin typeface="LinLibertineT"/>
              </a:rPr>
              <a:t> </a:t>
            </a:r>
            <a:r>
              <a:rPr lang="en-US" altLang="zh-CN" sz="1800" dirty="0">
                <a:effectLst/>
                <a:latin typeface="LinLibertineT"/>
              </a:rPr>
              <a:t>to</a:t>
            </a:r>
            <a:r>
              <a:rPr lang="zh-CN" altLang="en-US" sz="1800" dirty="0">
                <a:effectLst/>
                <a:latin typeface="LinLibertineT"/>
              </a:rPr>
              <a:t> </a:t>
            </a:r>
            <a:r>
              <a:rPr lang="en-US" altLang="zh-CN" sz="1800" dirty="0" err="1">
                <a:effectLst/>
                <a:latin typeface="LinLibertineT"/>
              </a:rPr>
              <a:t>caputre</a:t>
            </a:r>
            <a:r>
              <a:rPr lang="zh-CN" altLang="en-US" sz="1800" dirty="0">
                <a:effectLst/>
                <a:latin typeface="LinLibertineT"/>
              </a:rPr>
              <a:t> </a:t>
            </a:r>
            <a:r>
              <a:rPr lang="en-US" altLang="zh-CN" sz="1800" dirty="0">
                <a:effectLst/>
                <a:latin typeface="LinLibertineT"/>
              </a:rPr>
              <a:t>sematic</a:t>
            </a:r>
            <a:r>
              <a:rPr lang="zh-CN" altLang="en-US" sz="1800" dirty="0">
                <a:effectLst/>
                <a:latin typeface="LinLibertineT"/>
              </a:rPr>
              <a:t> </a:t>
            </a:r>
            <a:r>
              <a:rPr lang="en-US" altLang="zh-CN" sz="1800" dirty="0">
                <a:effectLst/>
                <a:latin typeface="LinLibertineT"/>
              </a:rPr>
              <a:t>correlations.</a:t>
            </a:r>
            <a:r>
              <a:rPr lang="zh-CN" altLang="en-US" sz="1800" dirty="0">
                <a:effectLst/>
                <a:latin typeface="LinLibertineT"/>
              </a:rPr>
              <a:t> </a:t>
            </a:r>
            <a:r>
              <a:rPr lang="en-US" altLang="zh-CN" sz="1800" dirty="0">
                <a:effectLst/>
                <a:latin typeface="LinLibertineT"/>
              </a:rPr>
              <a:t>In</a:t>
            </a:r>
            <a:r>
              <a:rPr lang="zh-CN" altLang="en-US" sz="1800" dirty="0">
                <a:effectLst/>
                <a:latin typeface="LinLibertineT"/>
              </a:rPr>
              <a:t> </a:t>
            </a:r>
            <a:r>
              <a:rPr lang="en-US" altLang="zh-CN" sz="1800" dirty="0">
                <a:effectLst/>
                <a:latin typeface="LinLibertineT"/>
              </a:rPr>
              <a:t>addition,</a:t>
            </a:r>
            <a:r>
              <a:rPr lang="zh-CN" altLang="en-US" sz="1800" dirty="0">
                <a:effectLst/>
                <a:latin typeface="LinLibertineT"/>
              </a:rPr>
              <a:t> </a:t>
            </a:r>
            <a:r>
              <a:rPr lang="en-US" altLang="zh-CN" sz="1800" dirty="0">
                <a:effectLst/>
                <a:latin typeface="LinLibertineT"/>
              </a:rPr>
              <a:t>the</a:t>
            </a:r>
            <a:r>
              <a:rPr lang="zh-CN" altLang="en-US" sz="1800" dirty="0">
                <a:effectLst/>
                <a:latin typeface="LinLibertineT"/>
              </a:rPr>
              <a:t> </a:t>
            </a:r>
            <a:r>
              <a:rPr lang="en-US" altLang="zh-CN" sz="1800" dirty="0">
                <a:effectLst/>
                <a:latin typeface="LinLibertineT"/>
              </a:rPr>
              <a:t>reformulated</a:t>
            </a:r>
            <a:r>
              <a:rPr lang="zh-CN" altLang="en-US" sz="1800" dirty="0">
                <a:effectLst/>
                <a:latin typeface="LinLibertineT"/>
              </a:rPr>
              <a:t> </a:t>
            </a:r>
            <a:r>
              <a:rPr lang="en-US" altLang="zh-CN" sz="1800" dirty="0">
                <a:effectLst/>
                <a:latin typeface="LinLibertineT"/>
              </a:rPr>
              <a:t>queries</a:t>
            </a:r>
            <a:r>
              <a:rPr lang="zh-CN" altLang="en-US" sz="1800" dirty="0">
                <a:effectLst/>
                <a:latin typeface="LinLibertineT"/>
              </a:rPr>
              <a:t> </a:t>
            </a:r>
            <a:r>
              <a:rPr lang="en-US" altLang="zh-CN" sz="1800" dirty="0">
                <a:effectLst/>
                <a:latin typeface="LinLibertineT"/>
              </a:rPr>
              <a:t>are</a:t>
            </a:r>
            <a:r>
              <a:rPr lang="zh-CN" altLang="en-US" sz="1800" dirty="0">
                <a:effectLst/>
                <a:latin typeface="LinLibertineT"/>
              </a:rPr>
              <a:t> </a:t>
            </a:r>
            <a:r>
              <a:rPr lang="en-US" altLang="zh-CN" sz="1800" dirty="0">
                <a:effectLst/>
                <a:latin typeface="LinLibertineT"/>
              </a:rPr>
              <a:t>likely</a:t>
            </a:r>
            <a:r>
              <a:rPr lang="zh-CN" altLang="en-US" sz="1800" dirty="0">
                <a:effectLst/>
                <a:latin typeface="LinLibertineT"/>
              </a:rPr>
              <a:t> </a:t>
            </a:r>
            <a:r>
              <a:rPr lang="en-US" altLang="zh-CN" sz="1800" dirty="0">
                <a:effectLst/>
                <a:latin typeface="LinLibertineT"/>
              </a:rPr>
              <a:t>not</a:t>
            </a:r>
            <a:r>
              <a:rPr lang="zh-CN" altLang="en-US" sz="1800" dirty="0">
                <a:effectLst/>
                <a:latin typeface="LinLibertineT"/>
              </a:rPr>
              <a:t> </a:t>
            </a:r>
            <a:r>
              <a:rPr lang="en-US" altLang="zh-CN" sz="1800" dirty="0">
                <a:effectLst/>
                <a:latin typeface="LinLibertineT"/>
              </a:rPr>
              <a:t>reflecting</a:t>
            </a:r>
            <a:r>
              <a:rPr lang="zh-CN" altLang="en-US" sz="1800" dirty="0">
                <a:effectLst/>
                <a:latin typeface="LinLibertineT"/>
              </a:rPr>
              <a:t> </a:t>
            </a:r>
            <a:r>
              <a:rPr lang="en-US" altLang="zh-CN" sz="1800" dirty="0">
                <a:effectLst/>
                <a:latin typeface="LinLibertineT"/>
              </a:rPr>
              <a:t>user</a:t>
            </a:r>
            <a:r>
              <a:rPr lang="zh-CN" altLang="en-US" sz="1800" dirty="0">
                <a:effectLst/>
                <a:latin typeface="LinLibertineT"/>
              </a:rPr>
              <a:t> </a:t>
            </a:r>
            <a:r>
              <a:rPr lang="en-US" altLang="zh-CN" sz="1800" dirty="0">
                <a:effectLst/>
                <a:latin typeface="LinLibertineT"/>
              </a:rPr>
              <a:t>intention.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inLibertineT"/>
              </a:rPr>
              <a:t>Recently, deep learning has advanced query reformulation significantly</a:t>
            </a:r>
            <a:r>
              <a:rPr lang="en-US" altLang="zh-CN" sz="1800" dirty="0">
                <a:effectLst/>
                <a:latin typeface="LinLibertineT"/>
              </a:rPr>
              <a:t>.</a:t>
            </a:r>
            <a:r>
              <a:rPr lang="zh-CN" altLang="en-US" sz="1800" dirty="0">
                <a:effectLst/>
                <a:latin typeface="LinLibertineT"/>
              </a:rPr>
              <a:t> </a:t>
            </a:r>
            <a:r>
              <a:rPr lang="en-US" altLang="zh-CN" sz="1800" dirty="0">
                <a:effectLst/>
                <a:latin typeface="LinLibertineT"/>
              </a:rPr>
              <a:t>But</a:t>
            </a:r>
            <a:r>
              <a:rPr lang="zh-CN" altLang="en-US" sz="1800" dirty="0">
                <a:effectLst/>
                <a:latin typeface="LinLibertineT"/>
              </a:rPr>
              <a:t> </a:t>
            </a:r>
            <a:r>
              <a:rPr lang="en-US" altLang="zh-CN" sz="1800" dirty="0">
                <a:effectLst/>
                <a:latin typeface="LinLibertineT"/>
              </a:rPr>
              <a:t>they</a:t>
            </a:r>
            <a:r>
              <a:rPr lang="zh-CN" altLang="en-US" sz="1800" dirty="0">
                <a:effectLst/>
                <a:latin typeface="LinLibertineT"/>
              </a:rPr>
              <a:t> </a:t>
            </a:r>
            <a:r>
              <a:rPr lang="en-US" altLang="zh-CN" sz="1800" dirty="0">
                <a:effectLst/>
                <a:latin typeface="LinLibertineT"/>
              </a:rPr>
              <a:t>rely</a:t>
            </a:r>
            <a:r>
              <a:rPr lang="zh-CN" altLang="en-US" sz="1800" dirty="0">
                <a:effectLst/>
                <a:latin typeface="LinLibertineT"/>
              </a:rPr>
              <a:t> </a:t>
            </a:r>
            <a:r>
              <a:rPr lang="en-US" altLang="zh-CN" sz="1800" dirty="0">
                <a:effectLst/>
                <a:latin typeface="LinLibertineT"/>
              </a:rPr>
              <a:t>on</a:t>
            </a:r>
            <a:r>
              <a:rPr lang="zh-CN" altLang="en-US" sz="1800" dirty="0">
                <a:effectLst/>
                <a:latin typeface="LinLibertineT"/>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high</a:t>
            </a:r>
            <a:r>
              <a:rPr lang="zh-CN" altLang="en-US" sz="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quality</a:t>
            </a:r>
            <a:r>
              <a:rPr lang="zh-CN" altLang="en-US" sz="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query-pair</a:t>
            </a:r>
            <a:r>
              <a:rPr lang="zh-CN" altLang="en-US" sz="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dataset,</a:t>
            </a:r>
            <a:r>
              <a:rPr lang="zh-CN" altLang="en-US" sz="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which</a:t>
            </a:r>
            <a:r>
              <a:rPr lang="zh-CN" altLang="en-US" sz="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is</a:t>
            </a:r>
            <a:r>
              <a:rPr lang="zh-CN" altLang="en-US" sz="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not</a:t>
            </a:r>
            <a:r>
              <a:rPr lang="zh-CN" altLang="en-US" sz="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available</a:t>
            </a:r>
            <a:r>
              <a:rPr lang="zh-CN" altLang="en-US" sz="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to</a:t>
            </a:r>
            <a:r>
              <a:rPr lang="zh-CN" altLang="en-US" sz="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researchers.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endParaRPr lang="en-US" dirty="0"/>
          </a:p>
          <a:p>
            <a:endParaRPr lang="en-US" altLang="zh-CN" dirty="0"/>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现有的代码搜索语句重构方法主要可以分为三类，</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第一种是基于知识的语句重构方法，它利用词库和知识图谱等外部知识，为原始语句中的关键词找到近义词和相关词等，并用这些词重构语句。这类方法的缺点是，对于找到的这些词，仅仅利用了统计学上的共现关系，却没有评估其与原始语句的语义相关性，而且词库的构建及维护成本非常高昂。</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第二种是基于反馈的语句重构方法，它将原始语句的搜索结果视为一种反馈，并从这些搜索结果中利用</a:t>
            </a:r>
            <a:r>
              <a:rPr kumimoji="1" lang="en-US" altLang="zh-CN" dirty="0"/>
              <a:t>TF-IDF</a:t>
            </a:r>
            <a:r>
              <a:rPr kumimoji="1" lang="zh-CN" altLang="en-US" dirty="0"/>
              <a:t>等权重评估算法找到一些重要的关键词用于重构语句，这类方法的缺点是，基于初始不完整语句的搜索结果并不一定与原始语句，或者说用户意图相关，而且找到的关键词也没有在语义上评估它与原始语句的相关性。</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第三种是基于深度学习的语句重构方法，它们一般将语句重构任务视为机器翻译任务，直接利用成对的重构前后语句训练出序列到序列模型。虽然这类方法的性能一般要比前两种方法好，但是它最大的缺点是平行语料的数据集极其匮乏，至今没有公开的大规模数据集。</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endParaRPr lang="en-CN" dirty="0"/>
          </a:p>
          <a:p>
            <a:endParaRPr lang="zh-CN" altLang="en-US" dirty="0"/>
          </a:p>
        </p:txBody>
      </p:sp>
      <p:sp>
        <p:nvSpPr>
          <p:cNvPr id="4" name="灯片编号占位符 3"/>
          <p:cNvSpPr>
            <a:spLocks noGrp="1"/>
          </p:cNvSpPr>
          <p:nvPr>
            <p:ph type="sldNum" sz="quarter" idx="10"/>
          </p:nvPr>
        </p:nvSpPr>
        <p:spPr/>
        <p:txBody>
          <a:bodyPr/>
          <a:lstStyle/>
          <a:p>
            <a:fld id="{F6DFCF00-065B-4B74-8D6D-D6DC5BC15AA8}" type="slidenum">
              <a:rPr lang="zh-CN" altLang="en-US" smtClean="0"/>
              <a:t>6</a:t>
            </a:fld>
            <a:endParaRPr lang="zh-CN" altLang="en-US"/>
          </a:p>
        </p:txBody>
      </p:sp>
    </p:spTree>
    <p:extLst>
      <p:ext uri="{BB962C8B-B14F-4D97-AF65-F5344CB8AC3E}">
        <p14:creationId xmlns:p14="http://schemas.microsoft.com/office/powerpoint/2010/main" val="3317221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Therefore,</a:t>
            </a:r>
            <a:r>
              <a:rPr lang="zh-CN" altLang="en-US" dirty="0"/>
              <a:t> </a:t>
            </a:r>
            <a:r>
              <a:rPr lang="en-US" altLang="zh-CN" dirty="0"/>
              <a:t>we</a:t>
            </a:r>
            <a:r>
              <a:rPr lang="zh-CN" altLang="en-US" dirty="0"/>
              <a:t> </a:t>
            </a:r>
            <a:r>
              <a:rPr lang="en-US" altLang="zh-CN" dirty="0"/>
              <a:t>aim</a:t>
            </a:r>
            <a:r>
              <a:rPr lang="zh-CN" altLang="en-US" dirty="0"/>
              <a:t> </a:t>
            </a:r>
            <a:r>
              <a:rPr lang="en-US" altLang="zh-CN" dirty="0"/>
              <a:t>to</a:t>
            </a:r>
            <a:r>
              <a:rPr lang="zh-CN" altLang="en-US" dirty="0"/>
              <a:t> </a:t>
            </a:r>
            <a:r>
              <a:rPr lang="en-US" altLang="zh-CN" dirty="0"/>
              <a:t>propose</a:t>
            </a:r>
            <a:r>
              <a:rPr lang="zh-CN" altLang="en-US" dirty="0"/>
              <a:t> </a:t>
            </a:r>
            <a:r>
              <a:rPr lang="en-US" altLang="zh-CN" dirty="0"/>
              <a:t>a</a:t>
            </a:r>
            <a:r>
              <a:rPr lang="zh-CN" altLang="en-US" dirty="0"/>
              <a:t> </a:t>
            </a:r>
            <a:r>
              <a:rPr lang="en-US" altLang="zh-CN" sz="1200" b="0" dirty="0">
                <a:solidFill>
                  <a:srgbClr val="A51E36"/>
                </a:solidFill>
                <a:latin typeface="Helvetica Neue" panose="02000503000000020004" pitchFamily="2" charset="0"/>
                <a:ea typeface="Helvetica Neue" panose="02000503000000020004" pitchFamily="2" charset="0"/>
                <a:cs typeface="Helvetica Neue" panose="02000503000000020004" pitchFamily="2" charset="0"/>
              </a:rPr>
              <a:t>self-supervised</a:t>
            </a:r>
            <a:r>
              <a:rPr lang="en-US" altLang="zh-CN" sz="1200" dirty="0">
                <a:latin typeface="Helvetica Neue" panose="02000503000000020004" pitchFamily="2" charset="0"/>
                <a:ea typeface="Helvetica Neue" panose="02000503000000020004" pitchFamily="2" charset="0"/>
                <a:cs typeface="Helvetica Neue" panose="02000503000000020004" pitchFamily="2" charset="0"/>
              </a:rPr>
              <a:t> query reformulation method that achieves competitive performance to the state-of-the-art supervised approaches.</a:t>
            </a:r>
            <a:endParaRPr lang="en-US" altLang="zh-CN" dirty="0"/>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基于当前各类研究的缺点，我们的研究目标是：</a:t>
            </a:r>
            <a:r>
              <a:rPr lang="zh-CN" altLang="en-US" sz="1200" b="0" dirty="0"/>
              <a:t>提出一种基于自监督学习的代码搜索语句的自动重构技术，性能媲美甚至超越有监督的语句重构技术。</a:t>
            </a:r>
            <a:endParaRPr kumimoji="1" lang="zh-CN" alt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endParaRPr lang="en-CN" dirty="0"/>
          </a:p>
          <a:p>
            <a:endParaRPr lang="zh-CN" altLang="en-US" dirty="0"/>
          </a:p>
        </p:txBody>
      </p:sp>
      <p:sp>
        <p:nvSpPr>
          <p:cNvPr id="4" name="灯片编号占位符 3"/>
          <p:cNvSpPr>
            <a:spLocks noGrp="1"/>
          </p:cNvSpPr>
          <p:nvPr>
            <p:ph type="sldNum" sz="quarter" idx="10"/>
          </p:nvPr>
        </p:nvSpPr>
        <p:spPr/>
        <p:txBody>
          <a:bodyPr/>
          <a:lstStyle/>
          <a:p>
            <a:fld id="{F6DFCF00-065B-4B74-8D6D-D6DC5BC15AA8}" type="slidenum">
              <a:rPr lang="zh-CN" altLang="en-US" smtClean="0"/>
              <a:t>7</a:t>
            </a:fld>
            <a:endParaRPr lang="zh-CN" altLang="en-US"/>
          </a:p>
        </p:txBody>
      </p:sp>
    </p:spTree>
    <p:extLst>
      <p:ext uri="{BB962C8B-B14F-4D97-AF65-F5344CB8AC3E}">
        <p14:creationId xmlns:p14="http://schemas.microsoft.com/office/powerpoint/2010/main" val="1366959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Next,</a:t>
            </a:r>
            <a:r>
              <a:rPr lang="zh-CN" altLang="en-US" dirty="0"/>
              <a:t> </a:t>
            </a:r>
            <a:r>
              <a:rPr lang="en-US" altLang="zh-CN" dirty="0"/>
              <a:t>I’ll</a:t>
            </a:r>
            <a:r>
              <a:rPr lang="zh-CN" altLang="en-US" dirty="0"/>
              <a:t> </a:t>
            </a:r>
            <a:r>
              <a:rPr lang="en-US" altLang="zh-CN" dirty="0"/>
              <a:t>introduce</a:t>
            </a:r>
            <a:r>
              <a:rPr lang="zh-CN" altLang="en-US" dirty="0"/>
              <a:t> </a:t>
            </a:r>
            <a:r>
              <a:rPr lang="en-US" altLang="zh-CN" dirty="0"/>
              <a:t>our</a:t>
            </a:r>
            <a:r>
              <a:rPr lang="zh-CN" altLang="en-US" dirty="0"/>
              <a:t> </a:t>
            </a:r>
            <a:r>
              <a:rPr lang="en-US" altLang="zh-CN" dirty="0"/>
              <a:t>self-supervised</a:t>
            </a:r>
            <a:r>
              <a:rPr lang="zh-CN" altLang="en-US" dirty="0"/>
              <a:t> </a:t>
            </a:r>
            <a:r>
              <a:rPr lang="en-US" altLang="zh-CN" dirty="0"/>
              <a:t>solution</a:t>
            </a:r>
            <a:r>
              <a:rPr lang="zh-CN" altLang="en-US" dirty="0"/>
              <a:t> </a:t>
            </a:r>
            <a:r>
              <a:rPr lang="en-US" altLang="zh-CN" dirty="0"/>
              <a:t>SSQR,</a:t>
            </a:r>
            <a:r>
              <a:rPr lang="zh-CN" altLang="en-US" dirty="0"/>
              <a:t> </a:t>
            </a:r>
            <a:r>
              <a:rPr lang="en-US" altLang="zh-CN" dirty="0"/>
              <a:t>which</a:t>
            </a:r>
            <a:r>
              <a:rPr lang="zh-CN" altLang="en-US" dirty="0"/>
              <a:t> </a:t>
            </a:r>
            <a:r>
              <a:rPr lang="en-US" altLang="zh-CN" dirty="0"/>
              <a:t>primely</a:t>
            </a:r>
            <a:r>
              <a:rPr lang="zh-CN" altLang="en-US" dirty="0"/>
              <a:t> </a:t>
            </a:r>
            <a:r>
              <a:rPr lang="en-US" altLang="zh-CN" dirty="0"/>
              <a:t>focus</a:t>
            </a:r>
            <a:r>
              <a:rPr lang="zh-CN" altLang="en-US" dirty="0"/>
              <a:t> </a:t>
            </a:r>
            <a:r>
              <a:rPr lang="en-US" altLang="zh-CN" dirty="0"/>
              <a:t>on</a:t>
            </a:r>
            <a:r>
              <a:rPr lang="zh-CN" altLang="en-US" dirty="0"/>
              <a:t> </a:t>
            </a:r>
            <a:r>
              <a:rPr lang="en-US" sz="1800" dirty="0">
                <a:effectLst/>
                <a:latin typeface="LinLibertineT"/>
              </a:rPr>
              <a:t>query expansion </a:t>
            </a:r>
            <a:endParaRPr lang="en-US" dirty="0"/>
          </a:p>
          <a:p>
            <a:r>
              <a:rPr lang="en-US" altLang="zh-CN" dirty="0"/>
              <a:t>.</a:t>
            </a:r>
            <a:endParaRPr lang="zh-CN" altLang="en-US" dirty="0"/>
          </a:p>
        </p:txBody>
      </p:sp>
      <p:sp>
        <p:nvSpPr>
          <p:cNvPr id="4" name="灯片编号占位符 3"/>
          <p:cNvSpPr>
            <a:spLocks noGrp="1"/>
          </p:cNvSpPr>
          <p:nvPr>
            <p:ph type="sldNum" sz="quarter" idx="10"/>
          </p:nvPr>
        </p:nvSpPr>
        <p:spPr/>
        <p:txBody>
          <a:bodyPr/>
          <a:lstStyle/>
          <a:p>
            <a:fld id="{F6DFCF00-065B-4B74-8D6D-D6DC5BC15AA8}" type="slidenum">
              <a:rPr lang="zh-CN" altLang="en-US" smtClean="0"/>
              <a:t>8</a:t>
            </a:fld>
            <a:endParaRPr lang="zh-CN" altLang="en-US"/>
          </a:p>
        </p:txBody>
      </p:sp>
    </p:spTree>
    <p:extLst>
      <p:ext uri="{BB962C8B-B14F-4D97-AF65-F5344CB8AC3E}">
        <p14:creationId xmlns:p14="http://schemas.microsoft.com/office/powerpoint/2010/main" val="4026292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a:t>
            </a:r>
            <a:r>
              <a:rPr lang="zh-CN" altLang="en-US" dirty="0"/>
              <a:t> </a:t>
            </a:r>
            <a:r>
              <a:rPr lang="en-US" altLang="zh-CN" dirty="0"/>
              <a:t>figure</a:t>
            </a:r>
            <a:r>
              <a:rPr lang="zh-CN" altLang="en-US" dirty="0"/>
              <a:t> </a:t>
            </a:r>
            <a:r>
              <a:rPr lang="en-US" altLang="zh-CN" dirty="0"/>
              <a:t>shows</a:t>
            </a:r>
            <a:r>
              <a:rPr lang="zh-CN" altLang="en-US" dirty="0"/>
              <a:t> </a:t>
            </a:r>
            <a:r>
              <a:rPr lang="en-US" altLang="zh-CN" dirty="0"/>
              <a:t>the</a:t>
            </a:r>
            <a:r>
              <a:rPr lang="zh-CN" altLang="en-US" dirty="0"/>
              <a:t> </a:t>
            </a:r>
            <a:r>
              <a:rPr lang="en-US" altLang="zh-CN" dirty="0"/>
              <a:t>overall</a:t>
            </a:r>
            <a:r>
              <a:rPr lang="zh-CN" altLang="en-US" dirty="0"/>
              <a:t> </a:t>
            </a:r>
            <a:r>
              <a:rPr lang="en-US" altLang="zh-CN" dirty="0"/>
              <a:t>workflow</a:t>
            </a:r>
            <a:r>
              <a:rPr lang="zh-CN" altLang="en-US" dirty="0"/>
              <a:t> </a:t>
            </a:r>
            <a:r>
              <a:rPr lang="en-US" altLang="zh-CN" dirty="0"/>
              <a:t>of</a:t>
            </a:r>
            <a:r>
              <a:rPr lang="zh-CN" altLang="en-US" dirty="0"/>
              <a:t> </a:t>
            </a:r>
            <a:r>
              <a:rPr lang="en-US" altLang="zh-CN" dirty="0"/>
              <a:t>SSQR.</a:t>
            </a:r>
            <a:r>
              <a:rPr lang="zh-CN" altLang="en-US" dirty="0"/>
              <a:t> </a:t>
            </a:r>
            <a:r>
              <a:rPr lang="en-US" altLang="zh-CN" dirty="0"/>
              <a:t>It</a:t>
            </a:r>
            <a:r>
              <a:rPr lang="zh-CN" altLang="en-US" dirty="0"/>
              <a:t> </a:t>
            </a:r>
            <a:r>
              <a:rPr lang="en-US" sz="1800" dirty="0">
                <a:effectLst/>
                <a:latin typeface="LinLibertineT"/>
              </a:rPr>
              <a:t>involves two main phases: an offline pre-training phase and an online expansion phase. During the pre-training phase, </a:t>
            </a:r>
            <a:r>
              <a:rPr lang="en-US" sz="1800" dirty="0">
                <a:effectLst/>
                <a:latin typeface="LinLibertineTI"/>
              </a:rPr>
              <a:t>SSQR </a:t>
            </a:r>
            <a:r>
              <a:rPr lang="en-US" sz="1800" dirty="0">
                <a:effectLst/>
                <a:latin typeface="LinLibertineT"/>
              </a:rPr>
              <a:t>continually pre-trains a </a:t>
            </a:r>
            <a:r>
              <a:rPr lang="en-US" altLang="zh-CN" sz="1800" dirty="0">
                <a:effectLst/>
                <a:latin typeface="LinLibertineT"/>
              </a:rPr>
              <a:t>language</a:t>
            </a:r>
            <a:r>
              <a:rPr lang="zh-CN" altLang="en-US" sz="1800" dirty="0">
                <a:effectLst/>
                <a:latin typeface="LinLibertineT"/>
              </a:rPr>
              <a:t> </a:t>
            </a:r>
            <a:r>
              <a:rPr lang="en-US" altLang="zh-CN" sz="1800" dirty="0">
                <a:effectLst/>
                <a:latin typeface="LinLibertineT"/>
              </a:rPr>
              <a:t>model</a:t>
            </a:r>
            <a:r>
              <a:rPr lang="zh-CN" altLang="en-US" sz="1800" dirty="0">
                <a:effectLst/>
                <a:latin typeface="LinLibertineT"/>
              </a:rPr>
              <a:t> </a:t>
            </a:r>
            <a:r>
              <a:rPr lang="en-US" sz="1800" dirty="0">
                <a:effectLst/>
                <a:latin typeface="LinLibertineT"/>
              </a:rPr>
              <a:t>with a newly designed </a:t>
            </a:r>
            <a:r>
              <a:rPr lang="en-US" sz="1800" dirty="0">
                <a:effectLst/>
                <a:latin typeface="LinLibertineTI"/>
              </a:rPr>
              <a:t>corrupted query completion </a:t>
            </a:r>
            <a:r>
              <a:rPr lang="en-US" sz="1800" dirty="0">
                <a:effectLst/>
                <a:latin typeface="LinLibertineT"/>
              </a:rPr>
              <a:t>task. During the runtime of </a:t>
            </a:r>
            <a:r>
              <a:rPr lang="en-US" sz="1800" dirty="0">
                <a:effectLst/>
                <a:latin typeface="LinLibertineTI"/>
              </a:rPr>
              <a:t>SSQR</a:t>
            </a:r>
            <a:r>
              <a:rPr lang="en-US" sz="1800" dirty="0">
                <a:effectLst/>
                <a:latin typeface="LinLibertineT"/>
              </a:rPr>
              <a:t>, when a user presents a query for code search, </a:t>
            </a:r>
            <a:r>
              <a:rPr lang="en-US" sz="1800" dirty="0">
                <a:effectLst/>
                <a:latin typeface="LinLibertineTI"/>
              </a:rPr>
              <a:t>SSQR </a:t>
            </a:r>
            <a:r>
              <a:rPr lang="en-US" sz="1800" dirty="0">
                <a:effectLst/>
                <a:latin typeface="LinLibertineT"/>
              </a:rPr>
              <a:t>employs a two-step process for query expansion. </a:t>
            </a:r>
            <a:r>
              <a:rPr lang="en-US" altLang="zh-CN" sz="1800" dirty="0">
                <a:effectLst/>
                <a:latin typeface="LinLibertineT"/>
              </a:rPr>
              <a:t>It</a:t>
            </a:r>
            <a:r>
              <a:rPr lang="en-US" sz="1800" dirty="0">
                <a:effectLst/>
                <a:latin typeface="LinLibertineT"/>
              </a:rPr>
              <a:t> enumerates candidate positions within the query and utilizes the pre-trained T5 model to generate content that fills these positions. </a:t>
            </a:r>
            <a:r>
              <a:rPr lang="en-US" altLang="zh-CN" sz="1800" dirty="0">
                <a:effectLst/>
                <a:latin typeface="LinLibertineT"/>
              </a:rPr>
              <a:t>It</a:t>
            </a:r>
            <a:r>
              <a:rPr lang="zh-CN" altLang="en-US" sz="1800" dirty="0">
                <a:effectLst/>
                <a:latin typeface="LinLibertineT"/>
              </a:rPr>
              <a:t> </a:t>
            </a:r>
            <a:r>
              <a:rPr lang="en-US" altLang="zh-CN" sz="1800" dirty="0">
                <a:effectLst/>
                <a:latin typeface="LinLibertineT"/>
              </a:rPr>
              <a:t>then</a:t>
            </a:r>
            <a:r>
              <a:rPr lang="zh-CN" altLang="en-US" sz="1800" dirty="0">
                <a:effectLst/>
                <a:latin typeface="LinLibertineT"/>
              </a:rPr>
              <a:t> </a:t>
            </a:r>
            <a:r>
              <a:rPr lang="en-US" altLang="zh-CN" sz="1800" dirty="0">
                <a:effectLst/>
                <a:latin typeface="LinLibertineT"/>
              </a:rPr>
              <a:t>selects</a:t>
            </a:r>
            <a:r>
              <a:rPr lang="zh-CN" altLang="en-US" sz="1800" dirty="0">
                <a:effectLst/>
                <a:latin typeface="LinLibertineT"/>
              </a:rPr>
              <a:t> </a:t>
            </a:r>
            <a:r>
              <a:rPr lang="en-US" altLang="zh-CN" sz="1800" dirty="0">
                <a:effectLst/>
                <a:latin typeface="LinLibertineT"/>
              </a:rPr>
              <a:t>the</a:t>
            </a:r>
            <a:r>
              <a:rPr lang="zh-CN" altLang="en-US" sz="1800" dirty="0">
                <a:effectLst/>
                <a:latin typeface="LinLibertineT"/>
              </a:rPr>
              <a:t> </a:t>
            </a:r>
            <a:r>
              <a:rPr lang="en-US" altLang="zh-CN" sz="1800" dirty="0">
                <a:effectLst/>
                <a:latin typeface="LinLibertineT"/>
              </a:rPr>
              <a:t>one</a:t>
            </a:r>
            <a:r>
              <a:rPr lang="zh-CN" altLang="en-US" sz="1800" dirty="0">
                <a:effectLst/>
                <a:latin typeface="LinLibertineT"/>
              </a:rPr>
              <a:t> </a:t>
            </a:r>
            <a:r>
              <a:rPr lang="en-US" altLang="zh-CN" sz="1800" dirty="0">
                <a:effectLst/>
                <a:latin typeface="LinLibertineT"/>
              </a:rPr>
              <a:t>that</a:t>
            </a:r>
            <a:r>
              <a:rPr lang="zh-CN" altLang="en-US" sz="1800" dirty="0">
                <a:effectLst/>
                <a:latin typeface="LinLibertineT"/>
              </a:rPr>
              <a:t> </a:t>
            </a:r>
            <a:r>
              <a:rPr lang="en-US" sz="1800" dirty="0">
                <a:effectLst/>
                <a:latin typeface="LinLibertineT"/>
              </a:rPr>
              <a:t>offer the highest information gain after the expansion. Finally, users conduct code search by selecting the most relevant reformulation that aligns with their intended query. </a:t>
            </a:r>
            <a:endParaRPr lang="en-US" dirty="0"/>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于是，基于上述思路和经验研究的结论，本文针对语句扩展这一代码搜索语句重构需求，基于预训练语言模型的深度学习方法，设计了一种先定位后扩展的语句重构方法，也就是将语句重构任务转化为预训练任务的形式，规避了微调阶段对大量成对有标签数据的依赖，高效地利用了预训练阶段学到的知识。</a:t>
            </a:r>
            <a:r>
              <a:rPr kumimoji="1" lang="en-US" altLang="zh-CN" dirty="0"/>
              <a:t>SSQR</a:t>
            </a:r>
            <a:r>
              <a:rPr kumimoji="1" lang="zh-CN" altLang="en-US" dirty="0"/>
              <a:t>的整个流程主要分为三个步骤，首先是基于缺失语句补全任务来模拟扩展任务，采用无标签的代码搜索语句数据集对</a:t>
            </a:r>
            <a:r>
              <a:rPr kumimoji="1" lang="en-US" altLang="zh-CN" dirty="0"/>
              <a:t>T5</a:t>
            </a:r>
            <a:r>
              <a:rPr kumimoji="1" lang="zh-CN" altLang="en-US" dirty="0"/>
              <a:t>模型进行继续预训练，让模型学习到代码搜索领域中通用的语法结构和语义信息。第二步是扩展位置预测，给定一句原始代码搜索语句，利用</a:t>
            </a:r>
            <a:r>
              <a:rPr kumimoji="1" lang="en-US" altLang="zh-CN" dirty="0"/>
              <a:t>T5</a:t>
            </a:r>
            <a:r>
              <a:rPr kumimoji="1" lang="zh-CN" altLang="en-US" dirty="0"/>
              <a:t>预测出最有可能存在信息缺失的位置作为候选语句，在此处插入</a:t>
            </a:r>
            <a:r>
              <a:rPr kumimoji="1" lang="en-US" altLang="zh-CN" dirty="0"/>
              <a:t>MASK</a:t>
            </a:r>
            <a:r>
              <a:rPr kumimoji="1" lang="zh-CN" altLang="en-US" dirty="0"/>
              <a:t>位。第三步则是再次利用</a:t>
            </a:r>
            <a:r>
              <a:rPr kumimoji="1" lang="en-US" altLang="zh-CN" dirty="0"/>
              <a:t>T5</a:t>
            </a:r>
            <a:r>
              <a:rPr kumimoji="1" lang="zh-CN" altLang="en-US" dirty="0"/>
              <a:t>为待扩展语句的</a:t>
            </a:r>
            <a:r>
              <a:rPr kumimoji="1" lang="en-US" altLang="zh-CN" dirty="0"/>
              <a:t>MASK</a:t>
            </a:r>
            <a:r>
              <a:rPr kumimoji="1" lang="zh-CN" altLang="en-US" dirty="0"/>
              <a:t>位填充上实际内容，完成语句扩展，最终即可用于代码搜索任务。</a:t>
            </a:r>
          </a:p>
          <a:p>
            <a:r>
              <a:rPr lang="en-CN" dirty="0"/>
              <a:t>接下来我将详细介绍这三个步骤</a:t>
            </a:r>
            <a:r>
              <a:rPr lang="zh-CN" altLang="en-US" dirty="0"/>
              <a:t>。</a:t>
            </a:r>
            <a:endParaRPr lang="en-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DFCF00-065B-4B74-8D6D-D6DC5BC15AA8}" type="slidenum">
              <a:rPr kumimoji="0" lang="zh-CN" altLang="en-US" sz="13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3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13091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77015" y="5815086"/>
            <a:ext cx="3278293" cy="650876"/>
          </a:xfrm>
          <a:prstGeom prst="rect">
            <a:avLst/>
          </a:prstGeom>
        </p:spPr>
      </p:pic>
      <p:sp>
        <p:nvSpPr>
          <p:cNvPr id="2" name="标题 1"/>
          <p:cNvSpPr>
            <a:spLocks noGrp="1"/>
          </p:cNvSpPr>
          <p:nvPr>
            <p:ph type="title"/>
          </p:nvPr>
        </p:nvSpPr>
        <p:spPr>
          <a:xfrm>
            <a:off x="838200" y="407005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838200" y="5034522"/>
            <a:ext cx="105156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12192000" cy="3931920"/>
          </a:xfrm>
          <a:prstGeom prst="rect">
            <a:avLst/>
          </a:prstGeom>
        </p:spPr>
      </p:pic>
      <p:cxnSp>
        <p:nvCxnSpPr>
          <p:cNvPr id="9" name="直接连接符 8"/>
          <p:cNvCxnSpPr/>
          <p:nvPr/>
        </p:nvCxnSpPr>
        <p:spPr>
          <a:xfrm>
            <a:off x="0" y="3893788"/>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461103"/>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11000037" y="313203"/>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6381752"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11595421" y="313203"/>
            <a:ext cx="649587"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349859" y="975600"/>
            <a:ext cx="11421927"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1"/>
            <a:ext cx="12192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7" name="矩形 16"/>
          <p:cNvSpPr/>
          <p:nvPr userDrawn="1"/>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文本框 17"/>
          <p:cNvSpPr txBox="1"/>
          <p:nvPr userDrawn="1"/>
        </p:nvSpPr>
        <p:spPr>
          <a:xfrm>
            <a:off x="11000035" y="313201"/>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9"/>
            <a:ext cx="12192000" cy="336803"/>
          </a:xfrm>
          <a:prstGeom prst="rect">
            <a:avLst/>
          </a:prstGeom>
        </p:spPr>
      </p:pic>
    </p:spTree>
    <p:extLst>
      <p:ext uri="{BB962C8B-B14F-4D97-AF65-F5344CB8AC3E}">
        <p14:creationId xmlns:p14="http://schemas.microsoft.com/office/powerpoint/2010/main" val="3307774325"/>
      </p:ext>
    </p:extLst>
  </p:cSld>
  <p:clrMapOvr>
    <a:masterClrMapping/>
  </p:clrMapOvr>
  <p:extLst>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349859" y="960117"/>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6381752"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6381751" y="958297"/>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3" name="矩形 12"/>
          <p:cNvSpPr/>
          <p:nvPr userDrawn="1"/>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4" name="直接连接符 13"/>
          <p:cNvCxnSpPr/>
          <p:nvPr userDrawn="1"/>
        </p:nvCxnSpPr>
        <p:spPr>
          <a:xfrm flipV="1">
            <a:off x="0" y="1550505"/>
            <a:ext cx="12192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669502"/>
      </p:ext>
    </p:extLst>
  </p:cSld>
  <p:clrMapOvr>
    <a:masterClrMapping/>
  </p:clrMapOvr>
  <p:extLst>
    <p:ext uri="{DCECCB84-F9BA-43D5-87BE-67443E8EF086}">
      <p15:sldGuideLst xmlns:p15="http://schemas.microsoft.com/office/powerpoint/2012/main">
        <p15:guide id="1" pos="216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11000037" y="313203"/>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349859" y="960117"/>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6381752"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6381751" y="958297"/>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11595421" y="313203"/>
            <a:ext cx="649587"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7" name="矩形 16"/>
          <p:cNvSpPr/>
          <p:nvPr userDrawn="1"/>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9" name="文本框 18"/>
          <p:cNvSpPr txBox="1"/>
          <p:nvPr userDrawn="1"/>
        </p:nvSpPr>
        <p:spPr>
          <a:xfrm>
            <a:off x="11000035" y="313201"/>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12192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206922"/>
      </p:ext>
    </p:extLst>
  </p:cSld>
  <p:clrMapOvr>
    <a:masterClrMapping/>
  </p:clrMapOvr>
  <p:extLst>
    <p:ext uri="{DCECCB84-F9BA-43D5-87BE-67443E8EF086}">
      <p15:sldGuideLst xmlns:p15="http://schemas.microsoft.com/office/powerpoint/2012/main">
        <p15:guide id="1" pos="2160">
          <p15:clr>
            <a:srgbClr val="FBAE40"/>
          </p15:clr>
        </p15:guide>
        <p15:guide id="2" pos="3895">
          <p15:clr>
            <a:srgbClr val="FBAE40"/>
          </p15:clr>
        </p15:guide>
        <p15:guide id="3" pos="519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5" y="5815086"/>
            <a:ext cx="3278293" cy="650876"/>
          </a:xfrm>
          <a:prstGeom prst="rect">
            <a:avLst/>
          </a:prstGeom>
        </p:spPr>
      </p:pic>
      <p:sp>
        <p:nvSpPr>
          <p:cNvPr id="2" name="标题 1"/>
          <p:cNvSpPr>
            <a:spLocks noGrp="1"/>
          </p:cNvSpPr>
          <p:nvPr>
            <p:ph type="title"/>
          </p:nvPr>
        </p:nvSpPr>
        <p:spPr>
          <a:xfrm>
            <a:off x="625500" y="4006448"/>
            <a:ext cx="11100025"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p:nvPr>
        </p:nvSpPr>
        <p:spPr>
          <a:xfrm>
            <a:off x="625500" y="5245249"/>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12192000" cy="3931920"/>
          </a:xfrm>
          <a:prstGeom prst="rect">
            <a:avLst/>
          </a:prstGeom>
        </p:spPr>
      </p:pic>
      <p:cxnSp>
        <p:nvCxnSpPr>
          <p:cNvPr id="9" name="直接连接符 8"/>
          <p:cNvCxnSpPr/>
          <p:nvPr/>
        </p:nvCxnSpPr>
        <p:spPr>
          <a:xfrm>
            <a:off x="0" y="3893788"/>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625500"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12192000" cy="3931920"/>
          </a:xfrm>
          <a:prstGeom prst="rect">
            <a:avLst/>
          </a:prstGeom>
        </p:spPr>
      </p:pic>
      <p:cxnSp>
        <p:nvCxnSpPr>
          <p:cNvPr id="11" name="直接连接符 10"/>
          <p:cNvCxnSpPr/>
          <p:nvPr userDrawn="1"/>
        </p:nvCxnSpPr>
        <p:spPr>
          <a:xfrm>
            <a:off x="0" y="3893788"/>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654620"/>
      </p:ext>
    </p:extLst>
  </p:cSld>
  <p:clrMapOvr>
    <a:masterClrMapping/>
  </p:clrMapOvr>
  <p:extLst>
    <p:ext uri="{DCECCB84-F9BA-43D5-87BE-67443E8EF086}">
      <p15:sldGuideLst xmlns:p15="http://schemas.microsoft.com/office/powerpoint/2012/main">
        <p15:guide id="1" orient="horz" pos="2160">
          <p15:clr>
            <a:srgbClr val="FBAE40"/>
          </p15:clr>
        </p15:guide>
        <p15:guide id="2" pos="221">
          <p15:clr>
            <a:srgbClr val="FBAE40"/>
          </p15:clr>
        </p15:guide>
        <p15:guide id="3" pos="2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92618" y="549276"/>
            <a:ext cx="11999383" cy="688975"/>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215742985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370327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6586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13159"/>
            <a:ext cx="12192000" cy="336803"/>
          </a:xfrm>
          <a:prstGeom prst="rect">
            <a:avLst/>
          </a:prstGeom>
        </p:spPr>
      </p:pic>
      <p:sp>
        <p:nvSpPr>
          <p:cNvPr id="3" name="内容占位符 2"/>
          <p:cNvSpPr>
            <a:spLocks noGrp="1"/>
          </p:cNvSpPr>
          <p:nvPr>
            <p:ph sz="quarter" idx="10"/>
          </p:nvPr>
        </p:nvSpPr>
        <p:spPr>
          <a:xfrm>
            <a:off x="658702" y="1528020"/>
            <a:ext cx="11162884"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658699" y="800854"/>
            <a:ext cx="11162884"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1" name="矩形 10"/>
          <p:cNvSpPr/>
          <p:nvPr userDrawn="1"/>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052" name="Picture 4" descr="Home Page - Shanghai Jiao Tong University">
            <a:extLst>
              <a:ext uri="{FF2B5EF4-FFF2-40B4-BE49-F238E27FC236}">
                <a16:creationId xmlns:a16="http://schemas.microsoft.com/office/drawing/2014/main" id="{D704F2A0-616D-1346-911C-4C764F7CD90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58697" y="93407"/>
            <a:ext cx="2304000" cy="51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65613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1"/>
            <a:ext cx="12192000" cy="336803"/>
          </a:xfrm>
          <a:prstGeom prst="rect">
            <a:avLst/>
          </a:prstGeom>
        </p:spPr>
      </p:pic>
      <p:sp>
        <p:nvSpPr>
          <p:cNvPr id="3" name="内容占位符 2"/>
          <p:cNvSpPr>
            <a:spLocks noGrp="1"/>
          </p:cNvSpPr>
          <p:nvPr>
            <p:ph sz="quarter" idx="10"/>
          </p:nvPr>
        </p:nvSpPr>
        <p:spPr>
          <a:xfrm>
            <a:off x="658702" y="1685678"/>
            <a:ext cx="11162884"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658702" y="975603"/>
            <a:ext cx="11162884"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1100003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11596802"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3" name="矩形 12"/>
          <p:cNvSpPr/>
          <p:nvPr userDrawn="1"/>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9"/>
            <a:ext cx="12192000" cy="336803"/>
          </a:xfrm>
          <a:prstGeom prst="rect">
            <a:avLst/>
          </a:prstGeom>
        </p:spPr>
      </p:pic>
      <p:sp>
        <p:nvSpPr>
          <p:cNvPr id="16" name="文本框 15"/>
          <p:cNvSpPr txBox="1"/>
          <p:nvPr userDrawn="1"/>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Tree>
    <p:extLst>
      <p:ext uri="{BB962C8B-B14F-4D97-AF65-F5344CB8AC3E}">
        <p14:creationId xmlns:p14="http://schemas.microsoft.com/office/powerpoint/2010/main" val="161820708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sp>
        <p:nvSpPr>
          <p:cNvPr id="7" name="矩形 6"/>
          <p:cNvSpPr/>
          <p:nvPr/>
        </p:nvSpPr>
        <p:spPr>
          <a:xfrm>
            <a:off x="0" y="5821680"/>
            <a:ext cx="12192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6" y="6100774"/>
            <a:ext cx="2611396" cy="518469"/>
          </a:xfrm>
          <a:prstGeom prst="rect">
            <a:avLst/>
          </a:prstGeom>
        </p:spPr>
      </p:pic>
      <p:sp>
        <p:nvSpPr>
          <p:cNvPr id="2" name="标题 1"/>
          <p:cNvSpPr>
            <a:spLocks noGrp="1"/>
          </p:cNvSpPr>
          <p:nvPr>
            <p:ph type="title"/>
          </p:nvPr>
        </p:nvSpPr>
        <p:spPr>
          <a:xfrm>
            <a:off x="431802" y="235137"/>
            <a:ext cx="8632687"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12192000" cy="5181600"/>
          </a:xfrm>
          <a:prstGeom prst="rect">
            <a:avLst/>
          </a:prstGeom>
        </p:spPr>
      </p:pic>
      <p:sp>
        <p:nvSpPr>
          <p:cNvPr id="10" name="矩形 9"/>
          <p:cNvSpPr/>
          <p:nvPr userDrawn="1"/>
        </p:nvSpPr>
        <p:spPr>
          <a:xfrm>
            <a:off x="0" y="5821680"/>
            <a:ext cx="12192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51877" y="6100774"/>
            <a:ext cx="214613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12192000" cy="5181600"/>
          </a:xfrm>
          <a:prstGeom prst="rect">
            <a:avLst/>
          </a:prstGeom>
        </p:spPr>
      </p:pic>
    </p:spTree>
    <p:extLst>
      <p:ext uri="{BB962C8B-B14F-4D97-AF65-F5344CB8AC3E}">
        <p14:creationId xmlns:p14="http://schemas.microsoft.com/office/powerpoint/2010/main" val="3280361"/>
      </p:ext>
    </p:extLst>
  </p:cSld>
  <p:clrMapOvr>
    <a:masterClrMapping/>
  </p:clrMapOvr>
  <p:extLst>
    <p:ext uri="{DCECCB84-F9BA-43D5-87BE-67443E8EF086}">
      <p15:sldGuideLst xmlns:p15="http://schemas.microsoft.com/office/powerpoint/2012/main">
        <p15:guide id="1" pos="4167">
          <p15:clr>
            <a:srgbClr val="FBAE40"/>
          </p15:clr>
        </p15:guide>
        <p15:guide id="2" pos="153">
          <p15:clr>
            <a:srgbClr val="FBAE40"/>
          </p15:clr>
        </p15:guide>
        <p15:guide id="3" pos="5556">
          <p15:clr>
            <a:srgbClr val="FBAE40"/>
          </p15:clr>
        </p15:guide>
        <p15:guide id="4" pos="2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658702" y="975603"/>
            <a:ext cx="11162884"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1"/>
            <a:ext cx="12192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0" name="矩形 9"/>
          <p:cNvSpPr/>
          <p:nvPr userDrawn="1"/>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9"/>
            <a:ext cx="12192000" cy="336803"/>
          </a:xfrm>
          <a:prstGeom prst="rect">
            <a:avLst/>
          </a:prstGeom>
        </p:spPr>
      </p:pic>
    </p:spTree>
    <p:extLst>
      <p:ext uri="{BB962C8B-B14F-4D97-AF65-F5344CB8AC3E}">
        <p14:creationId xmlns:p14="http://schemas.microsoft.com/office/powerpoint/2010/main" val="2780620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658702" y="975603"/>
            <a:ext cx="11162884"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1100003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11595422" y="311755"/>
            <a:ext cx="596580"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1"/>
            <a:ext cx="12192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4" name="矩形 13"/>
          <p:cNvSpPr/>
          <p:nvPr userDrawn="1"/>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文本框 15"/>
          <p:cNvSpPr txBox="1"/>
          <p:nvPr userDrawn="1"/>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11595421" y="311755"/>
            <a:ext cx="596580"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9"/>
            <a:ext cx="12192000" cy="336803"/>
          </a:xfrm>
          <a:prstGeom prst="rect">
            <a:avLst/>
          </a:prstGeom>
        </p:spPr>
      </p:pic>
    </p:spTree>
    <p:extLst>
      <p:ext uri="{BB962C8B-B14F-4D97-AF65-F5344CB8AC3E}">
        <p14:creationId xmlns:p14="http://schemas.microsoft.com/office/powerpoint/2010/main" val="23362511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矩形 6"/>
          <p:cNvSpPr/>
          <p:nvPr userDrawn="1"/>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074" name="Picture 2" descr="Home Page - Shanghai Jiao Tong University">
            <a:extLst>
              <a:ext uri="{FF2B5EF4-FFF2-40B4-BE49-F238E27FC236}">
                <a16:creationId xmlns:a16="http://schemas.microsoft.com/office/drawing/2014/main" id="{F6A0CA12-E33E-064B-BB82-3380100C102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4859" y="98550"/>
            <a:ext cx="2191406" cy="489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30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2" y="313203"/>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1" name="矩形 10"/>
          <p:cNvSpPr/>
          <p:nvPr userDrawn="1"/>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文本框 11"/>
          <p:cNvSpPr txBox="1"/>
          <p:nvPr userDrawn="1"/>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42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6381752"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349860" y="975600"/>
            <a:ext cx="1140822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1"/>
            <a:ext cx="12192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1" name="矩形 10"/>
          <p:cNvSpPr/>
          <p:nvPr userDrawn="1"/>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9"/>
            <a:ext cx="12192000" cy="336803"/>
          </a:xfrm>
          <a:prstGeom prst="rect">
            <a:avLst/>
          </a:prstGeom>
        </p:spPr>
      </p:pic>
    </p:spTree>
    <p:extLst>
      <p:ext uri="{BB962C8B-B14F-4D97-AF65-F5344CB8AC3E}">
        <p14:creationId xmlns:p14="http://schemas.microsoft.com/office/powerpoint/2010/main" val="100625584"/>
      </p:ext>
    </p:extLst>
  </p:cSld>
  <p:clrMapOvr>
    <a:masterClrMapping/>
  </p:clrMapOvr>
  <p:extLst>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sp>
        <p:nvSpPr>
          <p:cNvPr id="5" name="标题 1"/>
          <p:cNvSpPr txBox="1">
            <a:spLocks/>
          </p:cNvSpPr>
          <p:nvPr/>
        </p:nvSpPr>
        <p:spPr>
          <a:xfrm>
            <a:off x="431802" y="235137"/>
            <a:ext cx="8632687"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551293" y="807632"/>
            <a:ext cx="1112056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sp>
        <p:nvSpPr>
          <p:cNvPr id="9" name="标题 1"/>
          <p:cNvSpPr txBox="1">
            <a:spLocks/>
          </p:cNvSpPr>
          <p:nvPr userDrawn="1"/>
        </p:nvSpPr>
        <p:spPr>
          <a:xfrm>
            <a:off x="431801" y="235137"/>
            <a:ext cx="8632687"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10" name="矩形 9"/>
          <p:cNvSpPr/>
          <p:nvPr userDrawn="1"/>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5007907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6.png"/><Relationship Id="rId7" Type="http://schemas.openxmlformats.org/officeDocument/2006/relationships/image" Target="../media/image41.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4.svg"/></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44.sv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2.png"/><Relationship Id="rId4" Type="http://schemas.openxmlformats.org/officeDocument/2006/relationships/image" Target="../media/image41.svg"/></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sv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3.svg"/><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3.svg"/><Relationship Id="rId4"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9.png"/></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24.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4.svg"/><Relationship Id="rId5" Type="http://schemas.openxmlformats.org/officeDocument/2006/relationships/diagramQuickStyle" Target="../diagrams/quickStyle1.xml"/><Relationship Id="rId15" Type="http://schemas.microsoft.com/office/2007/relationships/hdphoto" Target="../media/hdphoto1.wdp"/><Relationship Id="rId10" Type="http://schemas.openxmlformats.org/officeDocument/2006/relationships/image" Target="../media/image63.png"/><Relationship Id="rId4" Type="http://schemas.openxmlformats.org/officeDocument/2006/relationships/diagramLayout" Target="../diagrams/layout1.xml"/><Relationship Id="rId9" Type="http://schemas.openxmlformats.org/officeDocument/2006/relationships/image" Target="../media/image62.svg"/><Relationship Id="rId14" Type="http://schemas.openxmlformats.org/officeDocument/2006/relationships/image" Target="../media/image6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34.png"/><Relationship Id="rId4" Type="http://schemas.openxmlformats.org/officeDocument/2006/relationships/image" Target="../media/image33.sv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3.svg"/></Relationships>
</file>

<file path=ppt/slides/_rels/slide8.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svg"/><Relationship Id="rId9" Type="http://schemas.openxmlformats.org/officeDocument/2006/relationships/image" Target="../media/image4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6188" y="1357150"/>
            <a:ext cx="10739718" cy="2241175"/>
          </a:xfrm>
          <a:prstGeom prst="rect">
            <a:avLst/>
          </a:prstGeom>
        </p:spPr>
        <p:txBody>
          <a:bodyPr>
            <a:normAutofit/>
          </a:bodyPr>
          <a:lstStyle/>
          <a:p>
            <a:pPr algn="ctr"/>
            <a:r>
              <a:rPr lang="en-US" altLang="zh-CN" sz="5400" dirty="0">
                <a:latin typeface="Helvetica Neue" panose="02000503000000020004" pitchFamily="2" charset="0"/>
                <a:ea typeface="Helvetica Neue" panose="02000503000000020004" pitchFamily="2" charset="0"/>
                <a:cs typeface="Helvetica Neue" panose="02000503000000020004" pitchFamily="2" charset="0"/>
              </a:rPr>
              <a:t>Self-Supervised Query Reformulation for Code Search </a:t>
            </a:r>
            <a:endParaRPr lang="zh-CN" altLang="en-US" sz="5400" dirty="0">
              <a:latin typeface="Helvetica Neue" panose="02000503000000020004" pitchFamily="2" charset="0"/>
              <a:cs typeface="Helvetica Neue" panose="02000503000000020004" pitchFamily="2" charset="0"/>
            </a:endParaRPr>
          </a:p>
        </p:txBody>
      </p:sp>
      <p:sp>
        <p:nvSpPr>
          <p:cNvPr id="3" name="副标题 2"/>
          <p:cNvSpPr>
            <a:spLocks noGrp="1"/>
          </p:cNvSpPr>
          <p:nvPr>
            <p:ph type="subTitle" idx="4294967295"/>
          </p:nvPr>
        </p:nvSpPr>
        <p:spPr>
          <a:xfrm>
            <a:off x="1354047" y="3800572"/>
            <a:ext cx="9144000" cy="501650"/>
          </a:xfrm>
        </p:spPr>
        <p:txBody>
          <a:bodyPr>
            <a:normAutofit fontScale="85000" lnSpcReduction="10000"/>
          </a:bodyPr>
          <a:lstStyle/>
          <a:p>
            <a:r>
              <a:rPr lang="en-US" altLang="zh-CN" sz="2800" dirty="0" err="1">
                <a:latin typeface="Helvetica Neue" panose="02000503000000020004" pitchFamily="2" charset="0"/>
                <a:ea typeface="Helvetica Neue" panose="02000503000000020004" pitchFamily="2" charset="0"/>
                <a:cs typeface="Helvetica Neue" panose="02000503000000020004" pitchFamily="2" charset="0"/>
              </a:rPr>
              <a:t>Yuetian</a:t>
            </a:r>
            <a:r>
              <a:rPr lang="zh-CN" altLang="en-US" sz="28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800" dirty="0">
                <a:latin typeface="Helvetica Neue" panose="02000503000000020004" pitchFamily="2" charset="0"/>
                <a:ea typeface="Helvetica Neue" panose="02000503000000020004" pitchFamily="2" charset="0"/>
                <a:cs typeface="Helvetica Neue" panose="02000503000000020004" pitchFamily="2" charset="0"/>
              </a:rPr>
              <a:t>Mao</a:t>
            </a:r>
            <a:r>
              <a:rPr lang="en-US" altLang="zh-CN" sz="2800" baseline="30000" dirty="0">
                <a:latin typeface="Helvetica Neue" panose="02000503000000020004" pitchFamily="2" charset="0"/>
                <a:ea typeface="Helvetica Neue" panose="02000503000000020004" pitchFamily="2" charset="0"/>
                <a:cs typeface="Helvetica Neue" panose="02000503000000020004" pitchFamily="2" charset="0"/>
              </a:rPr>
              <a:t>1</a:t>
            </a:r>
            <a:r>
              <a:rPr lang="en-US" altLang="zh-CN" sz="28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800" dirty="0" err="1">
                <a:latin typeface="Helvetica Neue" panose="02000503000000020004" pitchFamily="2" charset="0"/>
                <a:ea typeface="Helvetica Neue" panose="02000503000000020004" pitchFamily="2" charset="0"/>
                <a:cs typeface="Helvetica Neue" panose="02000503000000020004" pitchFamily="2" charset="0"/>
              </a:rPr>
              <a:t>Chengcheng</a:t>
            </a:r>
            <a:r>
              <a:rPr lang="zh-CN" altLang="en-US" sz="28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800" dirty="0">
                <a:latin typeface="Helvetica Neue" panose="02000503000000020004" pitchFamily="2" charset="0"/>
                <a:ea typeface="Helvetica Neue" panose="02000503000000020004" pitchFamily="2" charset="0"/>
                <a:cs typeface="Helvetica Neue" panose="02000503000000020004" pitchFamily="2" charset="0"/>
              </a:rPr>
              <a:t>Wan</a:t>
            </a:r>
            <a:r>
              <a:rPr lang="en-US" altLang="zh-CN" sz="2800" baseline="30000" dirty="0">
                <a:latin typeface="Helvetica Neue" panose="02000503000000020004" pitchFamily="2" charset="0"/>
                <a:ea typeface="Helvetica Neue" panose="02000503000000020004" pitchFamily="2" charset="0"/>
                <a:cs typeface="Helvetica Neue" panose="02000503000000020004" pitchFamily="2" charset="0"/>
              </a:rPr>
              <a:t>2</a:t>
            </a:r>
            <a:r>
              <a:rPr lang="en-US" altLang="zh-CN" sz="28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800" dirty="0" err="1">
                <a:latin typeface="Helvetica Neue" panose="02000503000000020004" pitchFamily="2" charset="0"/>
                <a:ea typeface="Helvetica Neue" panose="02000503000000020004" pitchFamily="2" charset="0"/>
                <a:cs typeface="Helvetica Neue" panose="02000503000000020004" pitchFamily="2" charset="0"/>
              </a:rPr>
              <a:t>Yuze</a:t>
            </a:r>
            <a:r>
              <a:rPr lang="zh-CN" altLang="en-US" sz="28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800" dirty="0">
                <a:latin typeface="Helvetica Neue" panose="02000503000000020004" pitchFamily="2" charset="0"/>
                <a:ea typeface="Helvetica Neue" panose="02000503000000020004" pitchFamily="2" charset="0"/>
                <a:cs typeface="Helvetica Neue" panose="02000503000000020004" pitchFamily="2" charset="0"/>
              </a:rPr>
              <a:t>Jiang</a:t>
            </a:r>
            <a:r>
              <a:rPr lang="en-US" altLang="zh-CN" sz="2800" baseline="30000" dirty="0">
                <a:latin typeface="Helvetica Neue" panose="02000503000000020004" pitchFamily="2" charset="0"/>
                <a:ea typeface="Helvetica Neue" panose="02000503000000020004" pitchFamily="2" charset="0"/>
                <a:cs typeface="Helvetica Neue" panose="02000503000000020004" pitchFamily="2" charset="0"/>
              </a:rPr>
              <a:t>1</a:t>
            </a:r>
            <a:r>
              <a:rPr lang="en-US" altLang="zh-CN" sz="28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800" b="1" dirty="0" err="1">
                <a:latin typeface="Helvetica Neue" panose="02000503000000020004" pitchFamily="2" charset="0"/>
                <a:ea typeface="Helvetica Neue" panose="02000503000000020004" pitchFamily="2" charset="0"/>
                <a:cs typeface="Helvetica Neue" panose="02000503000000020004" pitchFamily="2" charset="0"/>
              </a:rPr>
              <a:t>Xiaodong</a:t>
            </a:r>
            <a:r>
              <a:rPr lang="en-US" altLang="zh-CN" sz="2800" b="1" dirty="0">
                <a:latin typeface="Helvetica Neue" panose="02000503000000020004" pitchFamily="2" charset="0"/>
                <a:ea typeface="Helvetica Neue" panose="02000503000000020004" pitchFamily="2" charset="0"/>
                <a:cs typeface="Helvetica Neue" panose="02000503000000020004" pitchFamily="2" charset="0"/>
              </a:rPr>
              <a:t> Gu</a:t>
            </a:r>
            <a:r>
              <a:rPr lang="en-US" altLang="zh-CN" sz="2800" baseline="30000" dirty="0">
                <a:latin typeface="Helvetica Neue" panose="02000503000000020004" pitchFamily="2" charset="0"/>
                <a:ea typeface="Helvetica Neue" panose="02000503000000020004" pitchFamily="2" charset="0"/>
                <a:cs typeface="Helvetica Neue" panose="02000503000000020004" pitchFamily="2" charset="0"/>
              </a:rPr>
              <a:t>1</a:t>
            </a:r>
            <a:endParaRPr lang="zh-CN" altLang="en-US" sz="2800" baseline="30000" dirty="0">
              <a:latin typeface="Helvetica Neue" panose="02000503000000020004" pitchFamily="2" charset="0"/>
              <a:cs typeface="Helvetica Neue" panose="02000503000000020004" pitchFamily="2" charset="0"/>
            </a:endParaRPr>
          </a:p>
        </p:txBody>
      </p:sp>
      <p:sp>
        <p:nvSpPr>
          <p:cNvPr id="7" name="矩形 6"/>
          <p:cNvSpPr/>
          <p:nvPr/>
        </p:nvSpPr>
        <p:spPr>
          <a:xfrm>
            <a:off x="1294086" y="4706716"/>
            <a:ext cx="9263921" cy="954107"/>
          </a:xfrm>
          <a:prstGeom prst="rect">
            <a:avLst/>
          </a:prstGeom>
        </p:spPr>
        <p:txBody>
          <a:bodyPr wrap="square">
            <a:spAutoFit/>
          </a:bodyPr>
          <a:lstStyle/>
          <a:p>
            <a:pPr algn="ctr"/>
            <a:r>
              <a:rPr lang="en-US" altLang="zh-CN" sz="2800" baseline="30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School of Software, Shanghai Jiao Tong University</a:t>
            </a:r>
          </a:p>
          <a:p>
            <a:pPr algn="ctr"/>
            <a:r>
              <a:rPr lang="en-US" altLang="zh-CN" sz="2800" baseline="30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Software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Engineering</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Institute, East</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China</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Normal</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University</a:t>
            </a:r>
            <a:endParaRPr lang="zh-CN" altLang="en-US" sz="2800" dirty="0">
              <a:latin typeface="Times New Roman" panose="02020603050405020304" pitchFamily="18" charset="0"/>
              <a:cs typeface="Times New Roman" panose="02020603050405020304" pitchFamily="18" charset="0"/>
            </a:endParaRPr>
          </a:p>
        </p:txBody>
      </p:sp>
      <p:pic>
        <p:nvPicPr>
          <p:cNvPr id="6" name="Picture 5" descr="A black and white logo&#10;&#10;Description automatically generated">
            <a:extLst>
              <a:ext uri="{FF2B5EF4-FFF2-40B4-BE49-F238E27FC236}">
                <a16:creationId xmlns:a16="http://schemas.microsoft.com/office/drawing/2014/main" id="{BC1F85CC-3A8C-5BEA-18A3-4E9C4D18AC64}"/>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7580291" y="6093027"/>
            <a:ext cx="1785382" cy="570907"/>
          </a:xfrm>
          <a:prstGeom prst="rect">
            <a:avLst/>
          </a:prstGeom>
        </p:spPr>
      </p:pic>
    </p:spTree>
    <p:extLst>
      <p:ext uri="{BB962C8B-B14F-4D97-AF65-F5344CB8AC3E}">
        <p14:creationId xmlns:p14="http://schemas.microsoft.com/office/powerpoint/2010/main" val="266621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3FA7E3E-6FA5-1041-A134-218CA5ACEDA7}"/>
              </a:ext>
            </a:extLst>
          </p:cNvPr>
          <p:cNvSpPr>
            <a:spLocks noGrp="1"/>
          </p:cNvSpPr>
          <p:nvPr>
            <p:ph sz="quarter" idx="10"/>
          </p:nvPr>
        </p:nvSpPr>
        <p:spPr>
          <a:xfrm>
            <a:off x="771610" y="4648322"/>
            <a:ext cx="1211666" cy="461666"/>
          </a:xfrm>
          <a:solidFill>
            <a:schemeClr val="bg1">
              <a:lumMod val="85000"/>
            </a:schemeClr>
          </a:solidFill>
        </p:spPr>
        <p:txBody>
          <a:bodyPr>
            <a:normAutofit lnSpcReduction="10000"/>
          </a:bodyPr>
          <a:lstStyle/>
          <a:p>
            <a:pPr marL="0" indent="0">
              <a:buNone/>
            </a:pPr>
            <a:r>
              <a:rPr lang="en-US" altLang="zh-CN"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Model:</a:t>
            </a:r>
          </a:p>
        </p:txBody>
      </p:sp>
      <p:sp>
        <p:nvSpPr>
          <p:cNvPr id="2" name="标题 1">
            <a:extLst>
              <a:ext uri="{FF2B5EF4-FFF2-40B4-BE49-F238E27FC236}">
                <a16:creationId xmlns:a16="http://schemas.microsoft.com/office/drawing/2014/main" id="{1C7A0075-134F-E14B-B5EA-6DEF2A1996B3}"/>
              </a:ext>
            </a:extLst>
          </p:cNvPr>
          <p:cNvSpPr>
            <a:spLocks noGrp="1"/>
          </p:cNvSpPr>
          <p:nvPr>
            <p:ph type="title"/>
          </p:nvPr>
        </p:nvSpPr>
        <p:spPr/>
        <p:txBody>
          <a:bodyPr/>
          <a:lstStyle/>
          <a:p>
            <a:r>
              <a:rPr lang="en-US" altLang="zh-CN" dirty="0"/>
              <a:t>Step</a:t>
            </a:r>
            <a:r>
              <a:rPr lang="zh-CN" altLang="en-US" dirty="0"/>
              <a:t> </a:t>
            </a:r>
            <a:r>
              <a:rPr lang="en-US" altLang="zh-CN" dirty="0"/>
              <a:t>1.</a:t>
            </a:r>
            <a:r>
              <a:rPr lang="zh-CN" altLang="en-US" dirty="0"/>
              <a:t> </a:t>
            </a:r>
            <a:r>
              <a:rPr lang="en-US" altLang="zh-CN" dirty="0"/>
              <a:t>Pre-Training</a:t>
            </a:r>
            <a:r>
              <a:rPr lang="zh-CN" altLang="en-US" dirty="0"/>
              <a:t> </a:t>
            </a:r>
            <a:r>
              <a:rPr lang="en-US" altLang="zh-CN" dirty="0"/>
              <a:t>Language</a:t>
            </a:r>
            <a:r>
              <a:rPr lang="zh-CN" altLang="en-US" dirty="0"/>
              <a:t> </a:t>
            </a:r>
            <a:r>
              <a:rPr lang="en-US" altLang="zh-CN" dirty="0"/>
              <a:t>Model</a:t>
            </a:r>
            <a:endParaRPr lang="zh-CN" altLang="en-US" dirty="0"/>
          </a:p>
        </p:txBody>
      </p:sp>
      <p:pic>
        <p:nvPicPr>
          <p:cNvPr id="4" name="图片 1">
            <a:extLst>
              <a:ext uri="{FF2B5EF4-FFF2-40B4-BE49-F238E27FC236}">
                <a16:creationId xmlns:a16="http://schemas.microsoft.com/office/drawing/2014/main" id="{89A7A085-756C-AA40-7260-541DA1663E6A}"/>
              </a:ext>
            </a:extLst>
          </p:cNvPr>
          <p:cNvPicPr>
            <a:picLocks noChangeAspect="1"/>
          </p:cNvPicPr>
          <p:nvPr/>
        </p:nvPicPr>
        <p:blipFill>
          <a:blip r:embed="rId3"/>
          <a:stretch>
            <a:fillRect/>
          </a:stretch>
        </p:blipFill>
        <p:spPr>
          <a:xfrm>
            <a:off x="6980276" y="1722476"/>
            <a:ext cx="4841307" cy="4728099"/>
          </a:xfrm>
          <a:prstGeom prst="rect">
            <a:avLst/>
          </a:prstGeom>
        </p:spPr>
      </p:pic>
      <p:sp>
        <p:nvSpPr>
          <p:cNvPr id="5" name="矩形 4">
            <a:extLst>
              <a:ext uri="{FF2B5EF4-FFF2-40B4-BE49-F238E27FC236}">
                <a16:creationId xmlns:a16="http://schemas.microsoft.com/office/drawing/2014/main" id="{EF4DBD92-EB62-5D43-CAB5-9635B7F5303D}"/>
              </a:ext>
            </a:extLst>
          </p:cNvPr>
          <p:cNvSpPr/>
          <p:nvPr/>
        </p:nvSpPr>
        <p:spPr>
          <a:xfrm>
            <a:off x="658698" y="1730904"/>
            <a:ext cx="6201345" cy="2503197"/>
          </a:xfrm>
          <a:prstGeom prst="rect">
            <a:avLst/>
          </a:prstGeom>
          <a:solidFill>
            <a:schemeClr val="accent3">
              <a:lumMod val="20000"/>
              <a:lumOff val="80000"/>
            </a:schemeClr>
          </a:solidFill>
          <a:ln w="19050" cap="flat">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 name="图形 5" descr="文档 轮廓">
            <a:extLst>
              <a:ext uri="{FF2B5EF4-FFF2-40B4-BE49-F238E27FC236}">
                <a16:creationId xmlns:a16="http://schemas.microsoft.com/office/drawing/2014/main" id="{7D8FCDB9-7809-BB47-733B-FE4B619D94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63155" y="2371018"/>
            <a:ext cx="813580" cy="813580"/>
          </a:xfrm>
          <a:prstGeom prst="rect">
            <a:avLst/>
          </a:prstGeom>
        </p:spPr>
      </p:pic>
      <p:sp>
        <p:nvSpPr>
          <p:cNvPr id="7" name="文本框 6">
            <a:extLst>
              <a:ext uri="{FF2B5EF4-FFF2-40B4-BE49-F238E27FC236}">
                <a16:creationId xmlns:a16="http://schemas.microsoft.com/office/drawing/2014/main" id="{BF0AFEA5-E925-EC19-F020-6C7051DCEFE8}"/>
              </a:ext>
            </a:extLst>
          </p:cNvPr>
          <p:cNvSpPr txBox="1"/>
          <p:nvPr/>
        </p:nvSpPr>
        <p:spPr>
          <a:xfrm>
            <a:off x="997068" y="3185739"/>
            <a:ext cx="1150664" cy="523220"/>
          </a:xfrm>
          <a:prstGeom prst="rect">
            <a:avLst/>
          </a:prstGeom>
          <a:solidFill>
            <a:schemeClr val="bg1">
              <a:lumMod val="95000"/>
            </a:schemeClr>
          </a:solidFill>
        </p:spPr>
        <p:txBody>
          <a:bodyPr wrap="square" lIns="0" rIns="0" rtlCol="0">
            <a:spAutoFit/>
          </a:bodyPr>
          <a:lstStyle/>
          <a:p>
            <a:pPr algn="ct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Code</a:t>
            </a:r>
            <a:r>
              <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Query</a:t>
            </a:r>
          </a:p>
          <a:p>
            <a:pPr algn="ct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Corpus </a:t>
            </a:r>
            <a:r>
              <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8" name="文本框 7">
            <a:extLst>
              <a:ext uri="{FF2B5EF4-FFF2-40B4-BE49-F238E27FC236}">
                <a16:creationId xmlns:a16="http://schemas.microsoft.com/office/drawing/2014/main" id="{AD3DA8B4-604E-5D9C-09EA-52D1D53191C6}"/>
              </a:ext>
            </a:extLst>
          </p:cNvPr>
          <p:cNvSpPr txBox="1"/>
          <p:nvPr/>
        </p:nvSpPr>
        <p:spPr>
          <a:xfrm>
            <a:off x="2205594" y="3193972"/>
            <a:ext cx="2940500" cy="584775"/>
          </a:xfrm>
          <a:prstGeom prst="rect">
            <a:avLst/>
          </a:prstGeom>
          <a:noFill/>
        </p:spPr>
        <p:txBody>
          <a:bodyPr wrap="square" rtlCol="0">
            <a:spAutoFit/>
          </a:bodyPr>
          <a:lstStyle/>
          <a:p>
            <a:pPr algn="ctr"/>
            <a:r>
              <a:rPr kumimoji="1"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rPr>
              <a:t>Pre-training</a:t>
            </a:r>
          </a:p>
          <a:p>
            <a:pPr algn="ctr"/>
            <a:r>
              <a:rPr kumimoji="1"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rPr>
              <a:t>(Corrupted Query Completion) </a:t>
            </a:r>
            <a:endParaRPr kumimoji="1"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文本框 8">
            <a:extLst>
              <a:ext uri="{FF2B5EF4-FFF2-40B4-BE49-F238E27FC236}">
                <a16:creationId xmlns:a16="http://schemas.microsoft.com/office/drawing/2014/main" id="{2A8609C2-D61D-2D9D-5A2F-28B95BF1470D}"/>
              </a:ext>
            </a:extLst>
          </p:cNvPr>
          <p:cNvSpPr txBox="1"/>
          <p:nvPr/>
        </p:nvSpPr>
        <p:spPr>
          <a:xfrm>
            <a:off x="771610" y="1805219"/>
            <a:ext cx="1899879" cy="400110"/>
          </a:xfrm>
          <a:prstGeom prst="rect">
            <a:avLst/>
          </a:prstGeom>
          <a:noFill/>
        </p:spPr>
        <p:txBody>
          <a:bodyPr wrap="none" rtlCol="0">
            <a:spAutoFit/>
          </a:bodyPr>
          <a:lstStyle/>
          <a:p>
            <a:r>
              <a:rPr kumimoji="1" lang="en-US" altLang="zh-CN" sz="2000" b="1" dirty="0">
                <a:latin typeface="Arial Unicode MS" panose="020B0604020202020204" pitchFamily="34" charset="-122"/>
                <a:ea typeface="Arial Unicode MS" panose="020B0604020202020204" pitchFamily="34" charset="-122"/>
                <a:cs typeface="Arial Unicode MS" panose="020B0604020202020204" pitchFamily="34" charset="-122"/>
              </a:rPr>
              <a:t> 1. Pre-train T5</a:t>
            </a:r>
            <a:endParaRPr kumimoji="1" lang="zh-CN" altLang="en-US" sz="20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10" name="直线箭头连接符 9">
            <a:extLst>
              <a:ext uri="{FF2B5EF4-FFF2-40B4-BE49-F238E27FC236}">
                <a16:creationId xmlns:a16="http://schemas.microsoft.com/office/drawing/2014/main" id="{31306F17-CB99-BD74-A7FA-F9833BFFCE81}"/>
              </a:ext>
            </a:extLst>
          </p:cNvPr>
          <p:cNvCxnSpPr>
            <a:cxnSpLocks/>
            <a:stCxn id="6" idx="3"/>
          </p:cNvCxnSpPr>
          <p:nvPr/>
        </p:nvCxnSpPr>
        <p:spPr>
          <a:xfrm>
            <a:off x="1976735" y="2777808"/>
            <a:ext cx="12043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96">
            <a:extLst>
              <a:ext uri="{FF2B5EF4-FFF2-40B4-BE49-F238E27FC236}">
                <a16:creationId xmlns:a16="http://schemas.microsoft.com/office/drawing/2014/main" id="{C130DDB4-229E-1406-562D-ABBD06B4AC32}"/>
              </a:ext>
            </a:extLst>
          </p:cNvPr>
          <p:cNvCxnSpPr>
            <a:cxnSpLocks/>
          </p:cNvCxnSpPr>
          <p:nvPr/>
        </p:nvCxnSpPr>
        <p:spPr>
          <a:xfrm>
            <a:off x="4348716" y="2777808"/>
            <a:ext cx="9718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5CA76964-30E5-FF45-51B1-D1226DDDC406}"/>
              </a:ext>
            </a:extLst>
          </p:cNvPr>
          <p:cNvSpPr txBox="1"/>
          <p:nvPr/>
        </p:nvSpPr>
        <p:spPr>
          <a:xfrm>
            <a:off x="5739364" y="3416317"/>
            <a:ext cx="423514" cy="338554"/>
          </a:xfrm>
          <a:prstGeom prst="rect">
            <a:avLst/>
          </a:prstGeom>
          <a:noFill/>
        </p:spPr>
        <p:txBody>
          <a:bodyPr wrap="none" rtlCol="0">
            <a:spAutoFit/>
          </a:bodyPr>
          <a:lstStyle/>
          <a:p>
            <a:r>
              <a:rPr kumimoji="1" lang="en-US" altLang="zh-CN" sz="1600" b="1" dirty="0">
                <a:latin typeface="Arial Unicode MS" panose="020B0604020202020204" pitchFamily="34" charset="-122"/>
                <a:ea typeface="Arial Unicode MS" panose="020B0604020202020204" pitchFamily="34" charset="-122"/>
                <a:cs typeface="Arial Unicode MS" panose="020B0604020202020204" pitchFamily="34" charset="-122"/>
              </a:rPr>
              <a:t>T5</a:t>
            </a:r>
            <a:endParaRPr kumimoji="1" lang="zh-CN" altLang="en-US" sz="16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3" name="文本框 12">
            <a:extLst>
              <a:ext uri="{FF2B5EF4-FFF2-40B4-BE49-F238E27FC236}">
                <a16:creationId xmlns:a16="http://schemas.microsoft.com/office/drawing/2014/main" id="{05CFD661-34C7-CFB0-D474-4C03C5673123}"/>
              </a:ext>
            </a:extLst>
          </p:cNvPr>
          <p:cNvSpPr txBox="1"/>
          <p:nvPr/>
        </p:nvSpPr>
        <p:spPr>
          <a:xfrm>
            <a:off x="5802713" y="1805219"/>
            <a:ext cx="1045029" cy="400110"/>
          </a:xfrm>
          <a:prstGeom prst="rect">
            <a:avLst/>
          </a:prstGeom>
          <a:noFill/>
        </p:spPr>
        <p:txBody>
          <a:bodyPr wrap="square" rtlCol="0">
            <a:spAutoFit/>
          </a:bodyPr>
          <a:lstStyle/>
          <a:p>
            <a:pPr algn="ctr"/>
            <a:r>
              <a:rPr kumimoji="1" lang="en-US" altLang="zh-CN" sz="2000" dirty="0">
                <a:latin typeface="Helvetica" pitchFamily="2" charset="0"/>
              </a:rPr>
              <a:t>offline</a:t>
            </a:r>
            <a:endParaRPr kumimoji="1" lang="zh-CN" altLang="en-US" sz="2000" dirty="0">
              <a:latin typeface="Helvetica" pitchFamily="2" charset="0"/>
            </a:endParaRPr>
          </a:p>
        </p:txBody>
      </p:sp>
      <p:pic>
        <p:nvPicPr>
          <p:cNvPr id="14" name="图形 13">
            <a:extLst>
              <a:ext uri="{FF2B5EF4-FFF2-40B4-BE49-F238E27FC236}">
                <a16:creationId xmlns:a16="http://schemas.microsoft.com/office/drawing/2014/main" id="{1540E11E-27A8-8EDB-35E9-487710D5AD3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41444" y="2453453"/>
            <a:ext cx="250740" cy="250740"/>
          </a:xfrm>
          <a:prstGeom prst="rect">
            <a:avLst/>
          </a:prstGeom>
        </p:spPr>
      </p:pic>
      <p:sp>
        <p:nvSpPr>
          <p:cNvPr id="15" name="圆角矩形 14">
            <a:extLst>
              <a:ext uri="{FF2B5EF4-FFF2-40B4-BE49-F238E27FC236}">
                <a16:creationId xmlns:a16="http://schemas.microsoft.com/office/drawing/2014/main" id="{2392B787-65C4-B5BB-AFCC-E7F19D8869BD}"/>
              </a:ext>
            </a:extLst>
          </p:cNvPr>
          <p:cNvSpPr/>
          <p:nvPr/>
        </p:nvSpPr>
        <p:spPr>
          <a:xfrm>
            <a:off x="3229479" y="2611373"/>
            <a:ext cx="971884" cy="27966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5D59DC43-D07E-A167-4D8C-C75DB23216E8}"/>
              </a:ext>
            </a:extLst>
          </p:cNvPr>
          <p:cNvSpPr txBox="1"/>
          <p:nvPr/>
        </p:nvSpPr>
        <p:spPr>
          <a:xfrm>
            <a:off x="3274062" y="2799249"/>
            <a:ext cx="997226" cy="369332"/>
          </a:xfrm>
          <a:prstGeom prst="rect">
            <a:avLst/>
          </a:prstGeom>
          <a:noFill/>
        </p:spPr>
        <p:txBody>
          <a:bodyPr wrap="square" rtlCol="0">
            <a:spAutoFit/>
          </a:bodyPr>
          <a:lstStyle/>
          <a:p>
            <a:r>
              <a:rPr kumimoji="1" lang="en-US" altLang="zh-CN" dirty="0"/>
              <a:t>x</a:t>
            </a:r>
            <a:r>
              <a:rPr kumimoji="1" lang="zh-CN" altLang="en-US" dirty="0"/>
              <a:t> </a:t>
            </a:r>
            <a:r>
              <a:rPr kumimoji="1" lang="en-US" altLang="zh-CN" dirty="0"/>
              <a:t>_</a:t>
            </a:r>
            <a:r>
              <a:rPr kumimoji="1" lang="zh-CN" altLang="en-US" dirty="0"/>
              <a:t> </a:t>
            </a:r>
            <a:r>
              <a:rPr kumimoji="1" lang="en-US" altLang="zh-CN" dirty="0"/>
              <a:t>x</a:t>
            </a:r>
            <a:r>
              <a:rPr kumimoji="1" lang="zh-CN" altLang="en-US" dirty="0"/>
              <a:t> </a:t>
            </a:r>
            <a:r>
              <a:rPr kumimoji="1" lang="en-US" altLang="zh-CN" dirty="0"/>
              <a:t>x</a:t>
            </a:r>
            <a:r>
              <a:rPr kumimoji="1" lang="zh-CN" altLang="en-US" dirty="0"/>
              <a:t> </a:t>
            </a:r>
            <a:r>
              <a:rPr kumimoji="1" lang="en-US" altLang="zh-CN" dirty="0"/>
              <a:t>x</a:t>
            </a:r>
            <a:endParaRPr kumimoji="1" lang="zh-CN" altLang="en-US" dirty="0"/>
          </a:p>
        </p:txBody>
      </p:sp>
      <p:sp>
        <p:nvSpPr>
          <p:cNvPr id="17" name="文本框 16">
            <a:extLst>
              <a:ext uri="{FF2B5EF4-FFF2-40B4-BE49-F238E27FC236}">
                <a16:creationId xmlns:a16="http://schemas.microsoft.com/office/drawing/2014/main" id="{94D4F228-9E77-9C2A-5DFA-69D89612FFC0}"/>
              </a:ext>
            </a:extLst>
          </p:cNvPr>
          <p:cNvSpPr txBox="1"/>
          <p:nvPr/>
        </p:nvSpPr>
        <p:spPr>
          <a:xfrm>
            <a:off x="3441236" y="2286837"/>
            <a:ext cx="291558" cy="369332"/>
          </a:xfrm>
          <a:prstGeom prst="rect">
            <a:avLst/>
          </a:prstGeom>
          <a:noFill/>
        </p:spPr>
        <p:txBody>
          <a:bodyPr wrap="square" rtlCol="0">
            <a:spAutoFit/>
          </a:bodyPr>
          <a:lstStyle/>
          <a:p>
            <a:r>
              <a:rPr kumimoji="1" lang="en-US" altLang="zh-CN" dirty="0"/>
              <a:t>?</a:t>
            </a:r>
            <a:r>
              <a:rPr kumimoji="1" lang="zh-CN" altLang="en-US" dirty="0"/>
              <a:t> </a:t>
            </a:r>
          </a:p>
        </p:txBody>
      </p:sp>
      <p:sp>
        <p:nvSpPr>
          <p:cNvPr id="18" name="椭圆 17">
            <a:extLst>
              <a:ext uri="{FF2B5EF4-FFF2-40B4-BE49-F238E27FC236}">
                <a16:creationId xmlns:a16="http://schemas.microsoft.com/office/drawing/2014/main" id="{74C8FD1D-E30E-07C0-E46C-AE030A636DE2}"/>
              </a:ext>
            </a:extLst>
          </p:cNvPr>
          <p:cNvSpPr/>
          <p:nvPr/>
        </p:nvSpPr>
        <p:spPr>
          <a:xfrm>
            <a:off x="3368507" y="2683163"/>
            <a:ext cx="45719" cy="45719"/>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a:extLst>
              <a:ext uri="{FF2B5EF4-FFF2-40B4-BE49-F238E27FC236}">
                <a16:creationId xmlns:a16="http://schemas.microsoft.com/office/drawing/2014/main" id="{AEFC2DA3-CA35-AFA9-8E05-86E4713E956E}"/>
              </a:ext>
            </a:extLst>
          </p:cNvPr>
          <p:cNvSpPr/>
          <p:nvPr/>
        </p:nvSpPr>
        <p:spPr>
          <a:xfrm>
            <a:off x="3520907" y="2683163"/>
            <a:ext cx="45719" cy="45719"/>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a:extLst>
              <a:ext uri="{FF2B5EF4-FFF2-40B4-BE49-F238E27FC236}">
                <a16:creationId xmlns:a16="http://schemas.microsoft.com/office/drawing/2014/main" id="{DF42D761-6E4E-65E3-FEB6-3679C7BF24B7}"/>
              </a:ext>
            </a:extLst>
          </p:cNvPr>
          <p:cNvSpPr/>
          <p:nvPr/>
        </p:nvSpPr>
        <p:spPr>
          <a:xfrm>
            <a:off x="3673307" y="2683163"/>
            <a:ext cx="45719" cy="45719"/>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a:extLst>
              <a:ext uri="{FF2B5EF4-FFF2-40B4-BE49-F238E27FC236}">
                <a16:creationId xmlns:a16="http://schemas.microsoft.com/office/drawing/2014/main" id="{1462B06D-F74B-ADBB-8090-095CC1600621}"/>
              </a:ext>
            </a:extLst>
          </p:cNvPr>
          <p:cNvSpPr/>
          <p:nvPr/>
        </p:nvSpPr>
        <p:spPr>
          <a:xfrm>
            <a:off x="3819357" y="2683163"/>
            <a:ext cx="45719" cy="45719"/>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a:extLst>
              <a:ext uri="{FF2B5EF4-FFF2-40B4-BE49-F238E27FC236}">
                <a16:creationId xmlns:a16="http://schemas.microsoft.com/office/drawing/2014/main" id="{89DE7DAB-E79E-E620-FD0B-F53ED19AF0D9}"/>
              </a:ext>
            </a:extLst>
          </p:cNvPr>
          <p:cNvSpPr/>
          <p:nvPr/>
        </p:nvSpPr>
        <p:spPr>
          <a:xfrm>
            <a:off x="3984457" y="2686338"/>
            <a:ext cx="45719" cy="45719"/>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a:extLst>
              <a:ext uri="{FF2B5EF4-FFF2-40B4-BE49-F238E27FC236}">
                <a16:creationId xmlns:a16="http://schemas.microsoft.com/office/drawing/2014/main" id="{8C1CAA67-7BFD-C7AF-D456-88BEF52DDFE3}"/>
              </a:ext>
            </a:extLst>
          </p:cNvPr>
          <p:cNvSpPr/>
          <p:nvPr/>
        </p:nvSpPr>
        <p:spPr>
          <a:xfrm>
            <a:off x="3451057" y="2803813"/>
            <a:ext cx="45719" cy="45719"/>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a:extLst>
              <a:ext uri="{FF2B5EF4-FFF2-40B4-BE49-F238E27FC236}">
                <a16:creationId xmlns:a16="http://schemas.microsoft.com/office/drawing/2014/main" id="{475F6528-A0C7-5683-299D-BC00C02BC67B}"/>
              </a:ext>
            </a:extLst>
          </p:cNvPr>
          <p:cNvSpPr/>
          <p:nvPr/>
        </p:nvSpPr>
        <p:spPr>
          <a:xfrm>
            <a:off x="3616157" y="2803813"/>
            <a:ext cx="45719" cy="45719"/>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a:extLst>
              <a:ext uri="{FF2B5EF4-FFF2-40B4-BE49-F238E27FC236}">
                <a16:creationId xmlns:a16="http://schemas.microsoft.com/office/drawing/2014/main" id="{53E9FF1F-1AAE-AF09-724E-0548B1F5A3D0}"/>
              </a:ext>
            </a:extLst>
          </p:cNvPr>
          <p:cNvSpPr/>
          <p:nvPr/>
        </p:nvSpPr>
        <p:spPr>
          <a:xfrm>
            <a:off x="3774907" y="2803813"/>
            <a:ext cx="45719" cy="45719"/>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a:extLst>
              <a:ext uri="{FF2B5EF4-FFF2-40B4-BE49-F238E27FC236}">
                <a16:creationId xmlns:a16="http://schemas.microsoft.com/office/drawing/2014/main" id="{E56D8DB4-ACB0-77BC-CA21-2F027DDD6B2F}"/>
              </a:ext>
            </a:extLst>
          </p:cNvPr>
          <p:cNvSpPr/>
          <p:nvPr/>
        </p:nvSpPr>
        <p:spPr>
          <a:xfrm>
            <a:off x="3924132" y="2803813"/>
            <a:ext cx="45719" cy="45719"/>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7" name="直线连接符 26">
            <a:extLst>
              <a:ext uri="{FF2B5EF4-FFF2-40B4-BE49-F238E27FC236}">
                <a16:creationId xmlns:a16="http://schemas.microsoft.com/office/drawing/2014/main" id="{9AD0C0A3-CB16-120B-100A-8379EC434A62}"/>
              </a:ext>
            </a:extLst>
          </p:cNvPr>
          <p:cNvCxnSpPr>
            <a:stCxn id="18" idx="4"/>
            <a:endCxn id="23" idx="1"/>
          </p:cNvCxnSpPr>
          <p:nvPr/>
        </p:nvCxnSpPr>
        <p:spPr>
          <a:xfrm>
            <a:off x="3391367" y="2728882"/>
            <a:ext cx="66385" cy="81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03C1BFEB-4F7D-A45E-87CE-76678AE2EF23}"/>
              </a:ext>
            </a:extLst>
          </p:cNvPr>
          <p:cNvCxnSpPr>
            <a:stCxn id="19" idx="4"/>
            <a:endCxn id="23" idx="7"/>
          </p:cNvCxnSpPr>
          <p:nvPr/>
        </p:nvCxnSpPr>
        <p:spPr>
          <a:xfrm flipH="1">
            <a:off x="3490081" y="2728882"/>
            <a:ext cx="53686" cy="81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线连接符 28">
            <a:extLst>
              <a:ext uri="{FF2B5EF4-FFF2-40B4-BE49-F238E27FC236}">
                <a16:creationId xmlns:a16="http://schemas.microsoft.com/office/drawing/2014/main" id="{FB6720C4-C126-AEE9-0565-2429B7B1450C}"/>
              </a:ext>
            </a:extLst>
          </p:cNvPr>
          <p:cNvCxnSpPr>
            <a:stCxn id="19" idx="5"/>
            <a:endCxn id="24" idx="0"/>
          </p:cNvCxnSpPr>
          <p:nvPr/>
        </p:nvCxnSpPr>
        <p:spPr>
          <a:xfrm>
            <a:off x="3559931" y="2722187"/>
            <a:ext cx="79086" cy="81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线连接符 29">
            <a:extLst>
              <a:ext uri="{FF2B5EF4-FFF2-40B4-BE49-F238E27FC236}">
                <a16:creationId xmlns:a16="http://schemas.microsoft.com/office/drawing/2014/main" id="{75678C20-9C9F-3E3B-43EC-13EC845953A8}"/>
              </a:ext>
            </a:extLst>
          </p:cNvPr>
          <p:cNvCxnSpPr>
            <a:cxnSpLocks/>
            <a:stCxn id="24" idx="0"/>
            <a:endCxn id="20" idx="4"/>
          </p:cNvCxnSpPr>
          <p:nvPr/>
        </p:nvCxnSpPr>
        <p:spPr>
          <a:xfrm flipV="1">
            <a:off x="3639017" y="2728882"/>
            <a:ext cx="57150" cy="74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线连接符 30">
            <a:extLst>
              <a:ext uri="{FF2B5EF4-FFF2-40B4-BE49-F238E27FC236}">
                <a16:creationId xmlns:a16="http://schemas.microsoft.com/office/drawing/2014/main" id="{CB27F232-B131-DBF6-4F68-FCDB3E556C59}"/>
              </a:ext>
            </a:extLst>
          </p:cNvPr>
          <p:cNvCxnSpPr>
            <a:cxnSpLocks/>
            <a:stCxn id="20" idx="5"/>
            <a:endCxn id="25" idx="1"/>
          </p:cNvCxnSpPr>
          <p:nvPr/>
        </p:nvCxnSpPr>
        <p:spPr>
          <a:xfrm>
            <a:off x="3712331" y="2722187"/>
            <a:ext cx="69271" cy="883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id="{ABA1EC8B-0043-1CBD-B798-2F883279AE96}"/>
              </a:ext>
            </a:extLst>
          </p:cNvPr>
          <p:cNvCxnSpPr>
            <a:stCxn id="25" idx="7"/>
            <a:endCxn id="21" idx="5"/>
          </p:cNvCxnSpPr>
          <p:nvPr/>
        </p:nvCxnSpPr>
        <p:spPr>
          <a:xfrm flipV="1">
            <a:off x="3813931" y="2722187"/>
            <a:ext cx="44450" cy="883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线连接符 32">
            <a:extLst>
              <a:ext uri="{FF2B5EF4-FFF2-40B4-BE49-F238E27FC236}">
                <a16:creationId xmlns:a16="http://schemas.microsoft.com/office/drawing/2014/main" id="{B368F61E-1880-C20F-DE7B-92E5AAA2ACC4}"/>
              </a:ext>
            </a:extLst>
          </p:cNvPr>
          <p:cNvCxnSpPr>
            <a:cxnSpLocks/>
            <a:stCxn id="21" idx="5"/>
            <a:endCxn id="26" idx="0"/>
          </p:cNvCxnSpPr>
          <p:nvPr/>
        </p:nvCxnSpPr>
        <p:spPr>
          <a:xfrm>
            <a:off x="3858381" y="2722187"/>
            <a:ext cx="88611" cy="81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044D00EA-FDD2-6790-B6AB-13C8BD95DF2A}"/>
              </a:ext>
            </a:extLst>
          </p:cNvPr>
          <p:cNvCxnSpPr>
            <a:endCxn id="22" idx="3"/>
          </p:cNvCxnSpPr>
          <p:nvPr/>
        </p:nvCxnSpPr>
        <p:spPr>
          <a:xfrm flipV="1">
            <a:off x="3961887" y="2725362"/>
            <a:ext cx="29265" cy="78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线连接符 34">
            <a:extLst>
              <a:ext uri="{FF2B5EF4-FFF2-40B4-BE49-F238E27FC236}">
                <a16:creationId xmlns:a16="http://schemas.microsoft.com/office/drawing/2014/main" id="{EDBAFE90-08DE-B619-9622-03406E84BD5D}"/>
              </a:ext>
            </a:extLst>
          </p:cNvPr>
          <p:cNvCxnSpPr>
            <a:endCxn id="24" idx="1"/>
          </p:cNvCxnSpPr>
          <p:nvPr/>
        </p:nvCxnSpPr>
        <p:spPr>
          <a:xfrm>
            <a:off x="3407876" y="2728882"/>
            <a:ext cx="214976" cy="81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线连接符 35">
            <a:extLst>
              <a:ext uri="{FF2B5EF4-FFF2-40B4-BE49-F238E27FC236}">
                <a16:creationId xmlns:a16="http://schemas.microsoft.com/office/drawing/2014/main" id="{C03B2166-5C37-3148-A7FF-30C84868F88B}"/>
              </a:ext>
            </a:extLst>
          </p:cNvPr>
          <p:cNvCxnSpPr>
            <a:endCxn id="25" idx="1"/>
          </p:cNvCxnSpPr>
          <p:nvPr/>
        </p:nvCxnSpPr>
        <p:spPr>
          <a:xfrm>
            <a:off x="3566492" y="2718304"/>
            <a:ext cx="215110" cy="92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线连接符 36">
            <a:extLst>
              <a:ext uri="{FF2B5EF4-FFF2-40B4-BE49-F238E27FC236}">
                <a16:creationId xmlns:a16="http://schemas.microsoft.com/office/drawing/2014/main" id="{86012D4D-26C5-F7BF-592C-F2FB8477F49E}"/>
              </a:ext>
            </a:extLst>
          </p:cNvPr>
          <p:cNvCxnSpPr>
            <a:stCxn id="21" idx="3"/>
            <a:endCxn id="24" idx="7"/>
          </p:cNvCxnSpPr>
          <p:nvPr/>
        </p:nvCxnSpPr>
        <p:spPr>
          <a:xfrm flipH="1">
            <a:off x="3655181" y="2722187"/>
            <a:ext cx="170871" cy="883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线连接符 37">
            <a:extLst>
              <a:ext uri="{FF2B5EF4-FFF2-40B4-BE49-F238E27FC236}">
                <a16:creationId xmlns:a16="http://schemas.microsoft.com/office/drawing/2014/main" id="{FD0ED06A-AD72-47E4-94FD-078F888C4A86}"/>
              </a:ext>
            </a:extLst>
          </p:cNvPr>
          <p:cNvCxnSpPr>
            <a:stCxn id="20" idx="6"/>
            <a:endCxn id="26" idx="0"/>
          </p:cNvCxnSpPr>
          <p:nvPr/>
        </p:nvCxnSpPr>
        <p:spPr>
          <a:xfrm>
            <a:off x="3719026" y="2706023"/>
            <a:ext cx="227966" cy="97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线连接符 38">
            <a:extLst>
              <a:ext uri="{FF2B5EF4-FFF2-40B4-BE49-F238E27FC236}">
                <a16:creationId xmlns:a16="http://schemas.microsoft.com/office/drawing/2014/main" id="{8F8AA31E-FFD9-52D1-B6C3-1D3BADACD8F9}"/>
              </a:ext>
            </a:extLst>
          </p:cNvPr>
          <p:cNvCxnSpPr>
            <a:stCxn id="22" idx="2"/>
            <a:endCxn id="25" idx="7"/>
          </p:cNvCxnSpPr>
          <p:nvPr/>
        </p:nvCxnSpPr>
        <p:spPr>
          <a:xfrm flipH="1">
            <a:off x="3813931" y="2709198"/>
            <a:ext cx="170526" cy="101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线连接符 39">
            <a:extLst>
              <a:ext uri="{FF2B5EF4-FFF2-40B4-BE49-F238E27FC236}">
                <a16:creationId xmlns:a16="http://schemas.microsoft.com/office/drawing/2014/main" id="{91D0D031-ADD5-8111-5256-DC63B99A18FF}"/>
              </a:ext>
            </a:extLst>
          </p:cNvPr>
          <p:cNvCxnSpPr>
            <a:stCxn id="20" idx="3"/>
            <a:endCxn id="23" idx="6"/>
          </p:cNvCxnSpPr>
          <p:nvPr/>
        </p:nvCxnSpPr>
        <p:spPr>
          <a:xfrm flipH="1">
            <a:off x="3496776" y="2722187"/>
            <a:ext cx="183226" cy="104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1" name="图形 44">
            <a:extLst>
              <a:ext uri="{FF2B5EF4-FFF2-40B4-BE49-F238E27FC236}">
                <a16:creationId xmlns:a16="http://schemas.microsoft.com/office/drawing/2014/main" id="{818878F1-1573-0C8F-8EAA-F9105790B4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45266" y="2404450"/>
            <a:ext cx="779962" cy="864000"/>
          </a:xfrm>
          <a:prstGeom prst="rect">
            <a:avLst/>
          </a:prstGeom>
        </p:spPr>
      </p:pic>
      <p:sp>
        <p:nvSpPr>
          <p:cNvPr id="45" name="文本框 44">
            <a:extLst>
              <a:ext uri="{FF2B5EF4-FFF2-40B4-BE49-F238E27FC236}">
                <a16:creationId xmlns:a16="http://schemas.microsoft.com/office/drawing/2014/main" id="{D5C80429-B3D2-0B41-31F0-EAF7D812D29B}"/>
              </a:ext>
            </a:extLst>
          </p:cNvPr>
          <p:cNvSpPr txBox="1"/>
          <p:nvPr/>
        </p:nvSpPr>
        <p:spPr>
          <a:xfrm>
            <a:off x="771610" y="5268651"/>
            <a:ext cx="1757906" cy="830997"/>
          </a:xfrm>
          <a:prstGeom prst="rect">
            <a:avLst/>
          </a:prstGeom>
          <a:solidFill>
            <a:schemeClr val="bg1">
              <a:lumMod val="85000"/>
            </a:schemeClr>
          </a:solidFill>
        </p:spPr>
        <p:txBody>
          <a:bodyPr wrap="square">
            <a:spAutoFit/>
          </a:bodyPr>
          <a:lstStyle/>
          <a:p>
            <a:r>
              <a:rPr lang="en-US" altLang="zh-CN"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Pretraining</a:t>
            </a:r>
            <a:r>
              <a:rPr lang="zh-CN" altLang="en-US"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Objective:</a:t>
            </a:r>
          </a:p>
        </p:txBody>
      </p:sp>
      <p:sp>
        <p:nvSpPr>
          <p:cNvPr id="47" name="文本框 46">
            <a:extLst>
              <a:ext uri="{FF2B5EF4-FFF2-40B4-BE49-F238E27FC236}">
                <a16:creationId xmlns:a16="http://schemas.microsoft.com/office/drawing/2014/main" id="{493DAC15-136A-8E1B-94A6-34DDB11066BF}"/>
              </a:ext>
            </a:extLst>
          </p:cNvPr>
          <p:cNvSpPr txBox="1"/>
          <p:nvPr/>
        </p:nvSpPr>
        <p:spPr>
          <a:xfrm>
            <a:off x="2566417" y="5250676"/>
            <a:ext cx="2579677" cy="830997"/>
          </a:xfrm>
          <a:prstGeom prst="rect">
            <a:avLst/>
          </a:prstGeom>
          <a:noFill/>
        </p:spPr>
        <p:txBody>
          <a:bodyPr wrap="square">
            <a:spAutoFit/>
          </a:bodyPr>
          <a:lstStyle/>
          <a:p>
            <a:pPr marL="12700" lvl="1"/>
            <a:r>
              <a:rPr lang="en-US" altLang="zh-CN"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corrupted query completion</a:t>
            </a:r>
            <a:r>
              <a:rPr lang="zh-CN" altLang="en-US"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(CQC)</a:t>
            </a:r>
          </a:p>
        </p:txBody>
      </p:sp>
      <p:sp>
        <p:nvSpPr>
          <p:cNvPr id="49" name="文本框 48">
            <a:extLst>
              <a:ext uri="{FF2B5EF4-FFF2-40B4-BE49-F238E27FC236}">
                <a16:creationId xmlns:a16="http://schemas.microsoft.com/office/drawing/2014/main" id="{0E4306E7-8FCE-C2D7-E4F8-6E80F24658EF}"/>
              </a:ext>
            </a:extLst>
          </p:cNvPr>
          <p:cNvSpPr txBox="1"/>
          <p:nvPr/>
        </p:nvSpPr>
        <p:spPr>
          <a:xfrm>
            <a:off x="2152932" y="4640891"/>
            <a:ext cx="851940" cy="523220"/>
          </a:xfrm>
          <a:prstGeom prst="rect">
            <a:avLst/>
          </a:prstGeom>
          <a:noFill/>
        </p:spPr>
        <p:txBody>
          <a:bodyPr wrap="square">
            <a:spAutoFit/>
          </a:bodyPr>
          <a:lstStyle/>
          <a:p>
            <a:r>
              <a:rPr lang="en-US" altLang="zh-CN" sz="28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T5</a:t>
            </a:r>
            <a:endParaRPr lang="zh-CN" altLang="en-US" sz="2800" dirty="0"/>
          </a:p>
        </p:txBody>
      </p:sp>
      <p:sp>
        <p:nvSpPr>
          <p:cNvPr id="51" name="文本框 50">
            <a:extLst>
              <a:ext uri="{FF2B5EF4-FFF2-40B4-BE49-F238E27FC236}">
                <a16:creationId xmlns:a16="http://schemas.microsoft.com/office/drawing/2014/main" id="{0AB12C45-6C50-6905-94EB-379B812B26BA}"/>
              </a:ext>
            </a:extLst>
          </p:cNvPr>
          <p:cNvSpPr txBox="1"/>
          <p:nvPr/>
        </p:nvSpPr>
        <p:spPr>
          <a:xfrm>
            <a:off x="9749185" y="3231651"/>
            <a:ext cx="1016784" cy="400110"/>
          </a:xfrm>
          <a:prstGeom prst="rect">
            <a:avLst/>
          </a:prstGeom>
          <a:noFill/>
        </p:spPr>
        <p:txBody>
          <a:bodyPr wrap="square">
            <a:spAutoFit/>
          </a:bodyPr>
          <a:lstStyle/>
          <a:p>
            <a:r>
              <a:rPr lang="en-US" altLang="zh-CN"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corrupt</a:t>
            </a:r>
            <a:endParaRPr lang="zh-CN" altLang="en-US" sz="2000" dirty="0"/>
          </a:p>
        </p:txBody>
      </p:sp>
      <p:sp>
        <p:nvSpPr>
          <p:cNvPr id="52" name="文本框 51">
            <a:extLst>
              <a:ext uri="{FF2B5EF4-FFF2-40B4-BE49-F238E27FC236}">
                <a16:creationId xmlns:a16="http://schemas.microsoft.com/office/drawing/2014/main" id="{C222B84B-CDD0-FE74-F752-A282F6090549}"/>
              </a:ext>
            </a:extLst>
          </p:cNvPr>
          <p:cNvSpPr txBox="1"/>
          <p:nvPr/>
        </p:nvSpPr>
        <p:spPr>
          <a:xfrm>
            <a:off x="8216208" y="5367775"/>
            <a:ext cx="1532977" cy="400110"/>
          </a:xfrm>
          <a:prstGeom prst="rect">
            <a:avLst/>
          </a:prstGeom>
          <a:noFill/>
        </p:spPr>
        <p:txBody>
          <a:bodyPr wrap="square">
            <a:spAutoFit/>
          </a:bodyPr>
          <a:lstStyle/>
          <a:p>
            <a:r>
              <a:rPr lang="en-US" altLang="zh-CN"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completion</a:t>
            </a:r>
            <a:endParaRPr lang="zh-CN" altLang="en-US" sz="2000" dirty="0"/>
          </a:p>
        </p:txBody>
      </p:sp>
    </p:spTree>
    <p:extLst>
      <p:ext uri="{BB962C8B-B14F-4D97-AF65-F5344CB8AC3E}">
        <p14:creationId xmlns:p14="http://schemas.microsoft.com/office/powerpoint/2010/main" val="343904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a:extLst>
              <a:ext uri="{FF2B5EF4-FFF2-40B4-BE49-F238E27FC236}">
                <a16:creationId xmlns:a16="http://schemas.microsoft.com/office/drawing/2014/main" id="{88150847-69C6-31C7-8318-712A532C6A17}"/>
              </a:ext>
            </a:extLst>
          </p:cNvPr>
          <p:cNvSpPr/>
          <p:nvPr/>
        </p:nvSpPr>
        <p:spPr>
          <a:xfrm>
            <a:off x="657965" y="2343149"/>
            <a:ext cx="9342679" cy="2007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1C7A0075-134F-E14B-B5EA-6DEF2A1996B3}"/>
              </a:ext>
            </a:extLst>
          </p:cNvPr>
          <p:cNvSpPr>
            <a:spLocks noGrp="1"/>
          </p:cNvSpPr>
          <p:nvPr>
            <p:ph type="title"/>
          </p:nvPr>
        </p:nvSpPr>
        <p:spPr/>
        <p:txBody>
          <a:bodyPr/>
          <a:lstStyle/>
          <a:p>
            <a:r>
              <a:rPr lang="en-US" altLang="zh-CN" dirty="0"/>
              <a:t>Step</a:t>
            </a:r>
            <a:r>
              <a:rPr lang="zh-CN" altLang="en-US" dirty="0"/>
              <a:t> </a:t>
            </a:r>
            <a:r>
              <a:rPr lang="en-US" altLang="zh-CN" dirty="0"/>
              <a:t>2.</a:t>
            </a:r>
            <a:r>
              <a:rPr lang="zh-CN" altLang="en-US" dirty="0"/>
              <a:t> </a:t>
            </a:r>
            <a:r>
              <a:rPr lang="en-US" altLang="zh-CN" dirty="0"/>
              <a:t>Expand Candidate Spans</a:t>
            </a:r>
            <a:endParaRPr lang="zh-CN" altLang="en-US" dirty="0"/>
          </a:p>
        </p:txBody>
      </p:sp>
      <p:sp>
        <p:nvSpPr>
          <p:cNvPr id="5" name="文本框 4">
            <a:extLst>
              <a:ext uri="{FF2B5EF4-FFF2-40B4-BE49-F238E27FC236}">
                <a16:creationId xmlns:a16="http://schemas.microsoft.com/office/drawing/2014/main" id="{2B3CC9C3-3265-46B8-7F27-94B82F9C1F0E}"/>
              </a:ext>
            </a:extLst>
          </p:cNvPr>
          <p:cNvSpPr txBox="1"/>
          <p:nvPr/>
        </p:nvSpPr>
        <p:spPr>
          <a:xfrm>
            <a:off x="607218" y="2956281"/>
            <a:ext cx="1166742" cy="307777"/>
          </a:xfrm>
          <a:prstGeom prst="rect">
            <a:avLst/>
          </a:prstGeom>
          <a:solidFill>
            <a:schemeClr val="bg1">
              <a:lumMod val="95000"/>
            </a:schemeClr>
          </a:solidFill>
        </p:spPr>
        <p:txBody>
          <a:bodyPr wrap="square" lIns="36000" rIns="0" rtlCol="0">
            <a:spAutoFit/>
          </a:bodyPr>
          <a:lstStyle/>
          <a:p>
            <a:pPr algn="ct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Initial</a:t>
            </a:r>
            <a:r>
              <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Query</a:t>
            </a:r>
            <a:endPar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7" name="直线箭头连接符 6">
            <a:extLst>
              <a:ext uri="{FF2B5EF4-FFF2-40B4-BE49-F238E27FC236}">
                <a16:creationId xmlns:a16="http://schemas.microsoft.com/office/drawing/2014/main" id="{898C4F7E-C480-92A3-39EB-B7356D70D8BF}"/>
              </a:ext>
            </a:extLst>
          </p:cNvPr>
          <p:cNvCxnSpPr>
            <a:cxnSpLocks/>
          </p:cNvCxnSpPr>
          <p:nvPr/>
        </p:nvCxnSpPr>
        <p:spPr>
          <a:xfrm>
            <a:off x="5435787" y="3567496"/>
            <a:ext cx="53008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A2E8440-1890-8FCA-5761-C2B1070855E9}"/>
              </a:ext>
            </a:extLst>
          </p:cNvPr>
          <p:cNvSpPr txBox="1"/>
          <p:nvPr/>
        </p:nvSpPr>
        <p:spPr>
          <a:xfrm>
            <a:off x="940647" y="3353232"/>
            <a:ext cx="1415772" cy="369332"/>
          </a:xfrm>
          <a:prstGeom prst="rect">
            <a:avLst/>
          </a:prstGeom>
          <a:noFill/>
        </p:spPr>
        <p:txBody>
          <a:bodyPr wrap="none" rtlCol="0">
            <a:spAutoFit/>
          </a:bodyPr>
          <a:lstStyle/>
          <a:p>
            <a:r>
              <a:rPr kumimoji="1" lang="en-US" altLang="zh-CN"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print</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a:t>
            </a:r>
            <a:r>
              <a:rPr kumimoji="1" lang="en-US" altLang="zh-CN"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kumimoji="1" lang="zh-CN" altLang="en-US"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文本框 10">
            <a:extLst>
              <a:ext uri="{FF2B5EF4-FFF2-40B4-BE49-F238E27FC236}">
                <a16:creationId xmlns:a16="http://schemas.microsoft.com/office/drawing/2014/main" id="{3A0B2D3D-E8E0-F228-5377-BFE5D21866B8}"/>
              </a:ext>
            </a:extLst>
          </p:cNvPr>
          <p:cNvSpPr txBox="1"/>
          <p:nvPr/>
        </p:nvSpPr>
        <p:spPr>
          <a:xfrm>
            <a:off x="3020338" y="2945553"/>
            <a:ext cx="2415450" cy="369332"/>
          </a:xfrm>
          <a:prstGeom prst="rect">
            <a:avLst/>
          </a:prstGeom>
          <a:noFill/>
        </p:spPr>
        <p:txBody>
          <a:bodyPr wrap="square" rtlCol="0">
            <a:spAutoFit/>
          </a:bodyPr>
          <a:lstStyle/>
          <a:p>
            <a:r>
              <a:rPr kumimoji="1" lang="en-US" altLang="zh-CN"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r>
              <a:rPr kumimoji="1" lang="en-US" altLang="zh-CN"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&lt;MASK&gt; </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print</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a:t>
            </a:r>
            <a:endPar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文本框 18">
            <a:extLst>
              <a:ext uri="{FF2B5EF4-FFF2-40B4-BE49-F238E27FC236}">
                <a16:creationId xmlns:a16="http://schemas.microsoft.com/office/drawing/2014/main" id="{0AB728BF-2ABA-5CED-6FA5-F769C9F38FA2}"/>
              </a:ext>
            </a:extLst>
          </p:cNvPr>
          <p:cNvSpPr txBox="1"/>
          <p:nvPr/>
        </p:nvSpPr>
        <p:spPr>
          <a:xfrm>
            <a:off x="703277" y="1641066"/>
            <a:ext cx="7495963" cy="461665"/>
          </a:xfrm>
          <a:prstGeom prst="rect">
            <a:avLst/>
          </a:prstGeom>
          <a:noFill/>
        </p:spPr>
        <p:txBody>
          <a:bodyPr wrap="none" rtlCol="0">
            <a:spAutoFit/>
          </a:bodyPr>
          <a:lstStyle/>
          <a:p>
            <a:r>
              <a:rPr kumimoji="1" lang="en-US" altLang="zh-CN" sz="2400" b="1" dirty="0">
                <a:latin typeface="Arial Unicode MS" panose="020B0604020202020204" pitchFamily="34" charset="-122"/>
                <a:ea typeface="Arial Unicode MS" panose="020B0604020202020204" pitchFamily="34" charset="-122"/>
                <a:cs typeface="Arial Unicode MS" panose="020B0604020202020204" pitchFamily="34" charset="-122"/>
              </a:rPr>
              <a:t>Use the pretrained T5 to expand potential expansions</a:t>
            </a:r>
            <a:endParaRPr kumimoji="1" lang="zh-CN" altLang="en-US" sz="2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5" name="文本框 24">
            <a:extLst>
              <a:ext uri="{FF2B5EF4-FFF2-40B4-BE49-F238E27FC236}">
                <a16:creationId xmlns:a16="http://schemas.microsoft.com/office/drawing/2014/main" id="{9AC7AEDF-3ECB-470D-9C28-10FF7E02FF9E}"/>
              </a:ext>
            </a:extLst>
          </p:cNvPr>
          <p:cNvSpPr txBox="1"/>
          <p:nvPr/>
        </p:nvSpPr>
        <p:spPr>
          <a:xfrm>
            <a:off x="2992239" y="2560713"/>
            <a:ext cx="1689317" cy="307777"/>
          </a:xfrm>
          <a:prstGeom prst="rect">
            <a:avLst/>
          </a:prstGeom>
          <a:solidFill>
            <a:schemeClr val="bg1">
              <a:lumMod val="95000"/>
            </a:schemeClr>
          </a:solidFill>
        </p:spPr>
        <p:txBody>
          <a:bodyPr wrap="square" lIns="36000" rIns="0" rtlCol="0">
            <a:spAutoFit/>
          </a:bodyPr>
          <a:lstStyle/>
          <a:p>
            <a:pPr algn="ct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Incomplete</a:t>
            </a:r>
            <a:r>
              <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Queries</a:t>
            </a:r>
            <a:endPar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28" name="图形 27">
            <a:extLst>
              <a:ext uri="{FF2B5EF4-FFF2-40B4-BE49-F238E27FC236}">
                <a16:creationId xmlns:a16="http://schemas.microsoft.com/office/drawing/2014/main" id="{7F26FFFA-1A92-EEC1-7F7F-06E8F7A78B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1096" y="3111178"/>
            <a:ext cx="779962" cy="864000"/>
          </a:xfrm>
          <a:prstGeom prst="rect">
            <a:avLst/>
          </a:prstGeom>
        </p:spPr>
      </p:pic>
      <p:sp>
        <p:nvSpPr>
          <p:cNvPr id="29" name="文本框 28">
            <a:extLst>
              <a:ext uri="{FF2B5EF4-FFF2-40B4-BE49-F238E27FC236}">
                <a16:creationId xmlns:a16="http://schemas.microsoft.com/office/drawing/2014/main" id="{DB8976E1-374F-ED66-3509-61BAB8F08794}"/>
              </a:ext>
            </a:extLst>
          </p:cNvPr>
          <p:cNvSpPr txBox="1"/>
          <p:nvPr/>
        </p:nvSpPr>
        <p:spPr>
          <a:xfrm>
            <a:off x="6186958" y="4012476"/>
            <a:ext cx="423514" cy="338554"/>
          </a:xfrm>
          <a:prstGeom prst="rect">
            <a:avLst/>
          </a:prstGeom>
          <a:noFill/>
        </p:spPr>
        <p:txBody>
          <a:bodyPr wrap="none" rtlCol="0">
            <a:spAutoFit/>
          </a:bodyPr>
          <a:lstStyle/>
          <a:p>
            <a:r>
              <a:rPr kumimoji="1" lang="en-US" altLang="zh-CN" sz="1600" b="1" dirty="0">
                <a:latin typeface="Arial Unicode MS" panose="020B0604020202020204" pitchFamily="34" charset="-122"/>
                <a:ea typeface="Arial Unicode MS" panose="020B0604020202020204" pitchFamily="34" charset="-122"/>
                <a:cs typeface="Arial Unicode MS" panose="020B0604020202020204" pitchFamily="34" charset="-122"/>
              </a:rPr>
              <a:t>T5</a:t>
            </a:r>
            <a:endParaRPr kumimoji="1" lang="zh-CN" altLang="en-US" sz="16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8" name="文本框 57">
            <a:extLst>
              <a:ext uri="{FF2B5EF4-FFF2-40B4-BE49-F238E27FC236}">
                <a16:creationId xmlns:a16="http://schemas.microsoft.com/office/drawing/2014/main" id="{096D3DD5-3A72-7F8D-3C90-4311501811F2}"/>
              </a:ext>
            </a:extLst>
          </p:cNvPr>
          <p:cNvSpPr txBox="1"/>
          <p:nvPr/>
        </p:nvSpPr>
        <p:spPr>
          <a:xfrm>
            <a:off x="3015052" y="3367441"/>
            <a:ext cx="2374473" cy="369332"/>
          </a:xfrm>
          <a:prstGeom prst="rect">
            <a:avLst/>
          </a:prstGeom>
          <a:noFill/>
        </p:spPr>
        <p:txBody>
          <a:bodyPr wrap="square" rtlCol="0">
            <a:spAutoFit/>
          </a:bodyPr>
          <a:lstStyle/>
          <a:p>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“print</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&lt;MASK&gt; </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a:t>
            </a:r>
            <a:endPar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9" name="文本框 58">
            <a:extLst>
              <a:ext uri="{FF2B5EF4-FFF2-40B4-BE49-F238E27FC236}">
                <a16:creationId xmlns:a16="http://schemas.microsoft.com/office/drawing/2014/main" id="{296BA5DA-AE56-0CF9-267B-FF6675B21E08}"/>
              </a:ext>
            </a:extLst>
          </p:cNvPr>
          <p:cNvSpPr txBox="1"/>
          <p:nvPr/>
        </p:nvSpPr>
        <p:spPr>
          <a:xfrm>
            <a:off x="3021280" y="3781576"/>
            <a:ext cx="2575134" cy="369332"/>
          </a:xfrm>
          <a:prstGeom prst="rect">
            <a:avLst/>
          </a:prstGeom>
          <a:noFill/>
        </p:spPr>
        <p:txBody>
          <a:bodyPr wrap="square" rtlCol="0">
            <a:spAutoFit/>
          </a:bodyPr>
          <a:lstStyle/>
          <a:p>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“print</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&lt;MASK&gt;</a:t>
            </a:r>
            <a:r>
              <a:rPr kumimoji="1"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a:t>
            </a:r>
            <a:endParaRPr kumimoji="1"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0" name="文本框 59">
            <a:extLst>
              <a:ext uri="{FF2B5EF4-FFF2-40B4-BE49-F238E27FC236}">
                <a16:creationId xmlns:a16="http://schemas.microsoft.com/office/drawing/2014/main" id="{A701381E-26D7-D12D-1156-35FEEA51EE59}"/>
              </a:ext>
            </a:extLst>
          </p:cNvPr>
          <p:cNvSpPr txBox="1"/>
          <p:nvPr/>
        </p:nvSpPr>
        <p:spPr>
          <a:xfrm>
            <a:off x="7540781" y="2946758"/>
            <a:ext cx="2380144" cy="369332"/>
          </a:xfrm>
          <a:prstGeom prst="rect">
            <a:avLst/>
          </a:prstGeom>
          <a:noFill/>
        </p:spPr>
        <p:txBody>
          <a:bodyPr wrap="square" rtlCol="0">
            <a:spAutoFit/>
          </a:bodyPr>
          <a:lstStyle/>
          <a:p>
            <a:r>
              <a:rPr kumimoji="1" lang="en-US" altLang="zh-CN"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r>
              <a:rPr kumimoji="1" lang="en-US" altLang="zh-CN"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android </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print</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a:t>
            </a:r>
            <a:r>
              <a:rPr kumimoji="1" lang="en-US" altLang="zh-CN"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kumimoji="1" lang="zh-CN" altLang="en-US"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1" name="文本框 60">
            <a:extLst>
              <a:ext uri="{FF2B5EF4-FFF2-40B4-BE49-F238E27FC236}">
                <a16:creationId xmlns:a16="http://schemas.microsoft.com/office/drawing/2014/main" id="{B59105B1-18FC-A9DE-2376-F1C610EE797F}"/>
              </a:ext>
            </a:extLst>
          </p:cNvPr>
          <p:cNvSpPr txBox="1"/>
          <p:nvPr/>
        </p:nvSpPr>
        <p:spPr>
          <a:xfrm>
            <a:off x="7541004" y="3368223"/>
            <a:ext cx="2081505" cy="369332"/>
          </a:xfrm>
          <a:prstGeom prst="rect">
            <a:avLst/>
          </a:prstGeom>
          <a:noFill/>
        </p:spPr>
        <p:txBody>
          <a:bodyPr wrap="square" rtlCol="0">
            <a:spAutoFit/>
          </a:bodyPr>
          <a:lstStyle/>
          <a:p>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“print</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Java </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a:t>
            </a:r>
            <a:r>
              <a:rPr kumimoji="1" lang="en-US" altLang="zh-CN"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kumimoji="1" lang="zh-CN" altLang="en-US"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2" name="文本框 61">
            <a:extLst>
              <a:ext uri="{FF2B5EF4-FFF2-40B4-BE49-F238E27FC236}">
                <a16:creationId xmlns:a16="http://schemas.microsoft.com/office/drawing/2014/main" id="{3B8F8E24-420D-2FA8-60F6-961AC977562C}"/>
              </a:ext>
            </a:extLst>
          </p:cNvPr>
          <p:cNvSpPr txBox="1"/>
          <p:nvPr/>
        </p:nvSpPr>
        <p:spPr>
          <a:xfrm>
            <a:off x="7535217" y="3803737"/>
            <a:ext cx="2742876" cy="369332"/>
          </a:xfrm>
          <a:prstGeom prst="rect">
            <a:avLst/>
          </a:prstGeom>
          <a:noFill/>
        </p:spPr>
        <p:txBody>
          <a:bodyPr wrap="square" rtlCol="0">
            <a:spAutoFit/>
          </a:bodyPr>
          <a:lstStyle/>
          <a:p>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“print</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in</a:t>
            </a:r>
            <a:r>
              <a:rPr kumimoji="1" lang="zh-CN" altLang="en-US"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console</a:t>
            </a:r>
            <a:r>
              <a:rPr kumimoji="1" lang="en-US" altLang="zh-CN"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kumimoji="1" lang="zh-CN" altLang="en-US"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63" name="直线箭头连接符 62">
            <a:extLst>
              <a:ext uri="{FF2B5EF4-FFF2-40B4-BE49-F238E27FC236}">
                <a16:creationId xmlns:a16="http://schemas.microsoft.com/office/drawing/2014/main" id="{97C43F34-3ED2-24C1-3600-FF8D902FAFFD}"/>
              </a:ext>
            </a:extLst>
          </p:cNvPr>
          <p:cNvCxnSpPr>
            <a:cxnSpLocks/>
          </p:cNvCxnSpPr>
          <p:nvPr/>
        </p:nvCxnSpPr>
        <p:spPr>
          <a:xfrm>
            <a:off x="6870548" y="3537898"/>
            <a:ext cx="54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圆角矩形 64">
            <a:extLst>
              <a:ext uri="{FF2B5EF4-FFF2-40B4-BE49-F238E27FC236}">
                <a16:creationId xmlns:a16="http://schemas.microsoft.com/office/drawing/2014/main" id="{39D46BB7-12E6-2D9B-80BA-6CCAD0ED5733}"/>
              </a:ext>
            </a:extLst>
          </p:cNvPr>
          <p:cNvSpPr/>
          <p:nvPr/>
        </p:nvSpPr>
        <p:spPr>
          <a:xfrm>
            <a:off x="657965" y="3352978"/>
            <a:ext cx="1787408" cy="400111"/>
          </a:xfrm>
          <a:prstGeom prst="roundRect">
            <a:avLst>
              <a:gd name="adj" fmla="val 28094"/>
            </a:avLst>
          </a:pr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6" name="图形 65">
            <a:extLst>
              <a:ext uri="{FF2B5EF4-FFF2-40B4-BE49-F238E27FC236}">
                <a16:creationId xmlns:a16="http://schemas.microsoft.com/office/drawing/2014/main" id="{54DA36A9-373E-6B03-2E15-78C8FFEF8F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277" y="3398564"/>
            <a:ext cx="324000" cy="324000"/>
          </a:xfrm>
          <a:prstGeom prst="rect">
            <a:avLst/>
          </a:prstGeom>
        </p:spPr>
      </p:pic>
      <p:sp>
        <p:nvSpPr>
          <p:cNvPr id="93" name="文本框 92">
            <a:extLst>
              <a:ext uri="{FF2B5EF4-FFF2-40B4-BE49-F238E27FC236}">
                <a16:creationId xmlns:a16="http://schemas.microsoft.com/office/drawing/2014/main" id="{43E49452-EA41-3EB2-A9BF-CBAAA293DD25}"/>
              </a:ext>
            </a:extLst>
          </p:cNvPr>
          <p:cNvSpPr txBox="1"/>
          <p:nvPr/>
        </p:nvSpPr>
        <p:spPr>
          <a:xfrm>
            <a:off x="7518682" y="2586848"/>
            <a:ext cx="1611745" cy="307777"/>
          </a:xfrm>
          <a:prstGeom prst="rect">
            <a:avLst/>
          </a:prstGeom>
          <a:solidFill>
            <a:schemeClr val="bg1">
              <a:lumMod val="95000"/>
            </a:schemeClr>
          </a:solidFill>
        </p:spPr>
        <p:txBody>
          <a:bodyPr wrap="square" lIns="36000" rIns="0" rtlCol="0">
            <a:spAutoFit/>
          </a:bodyPr>
          <a:lstStyle/>
          <a:p>
            <a:pPr algn="ct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Expanded</a:t>
            </a:r>
            <a:r>
              <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Queries</a:t>
            </a:r>
            <a:endPar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95" name="曲线连接符 94">
            <a:extLst>
              <a:ext uri="{FF2B5EF4-FFF2-40B4-BE49-F238E27FC236}">
                <a16:creationId xmlns:a16="http://schemas.microsoft.com/office/drawing/2014/main" id="{D02165A1-53E2-3CC2-A894-38ABEB445A43}"/>
              </a:ext>
            </a:extLst>
          </p:cNvPr>
          <p:cNvCxnSpPr>
            <a:stCxn id="65" idx="3"/>
            <a:endCxn id="11" idx="1"/>
          </p:cNvCxnSpPr>
          <p:nvPr/>
        </p:nvCxnSpPr>
        <p:spPr>
          <a:xfrm flipV="1">
            <a:off x="2445373" y="3130219"/>
            <a:ext cx="574965" cy="422815"/>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96" name="曲线连接符 95">
            <a:extLst>
              <a:ext uri="{FF2B5EF4-FFF2-40B4-BE49-F238E27FC236}">
                <a16:creationId xmlns:a16="http://schemas.microsoft.com/office/drawing/2014/main" id="{1C769954-5721-CFCF-B23E-6C711C528018}"/>
              </a:ext>
            </a:extLst>
          </p:cNvPr>
          <p:cNvCxnSpPr>
            <a:stCxn id="65" idx="3"/>
            <a:endCxn id="59" idx="1"/>
          </p:cNvCxnSpPr>
          <p:nvPr/>
        </p:nvCxnSpPr>
        <p:spPr>
          <a:xfrm>
            <a:off x="2445373" y="3553034"/>
            <a:ext cx="575907" cy="413208"/>
          </a:xfrm>
          <a:prstGeom prst="curvedConnector3">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7" name="曲线连接符 96">
            <a:extLst>
              <a:ext uri="{FF2B5EF4-FFF2-40B4-BE49-F238E27FC236}">
                <a16:creationId xmlns:a16="http://schemas.microsoft.com/office/drawing/2014/main" id="{D36FF427-292F-0543-1ADB-F6D93799E77A}"/>
              </a:ext>
            </a:extLst>
          </p:cNvPr>
          <p:cNvCxnSpPr>
            <a:stCxn id="65" idx="3"/>
            <a:endCxn id="58" idx="1"/>
          </p:cNvCxnSpPr>
          <p:nvPr/>
        </p:nvCxnSpPr>
        <p:spPr>
          <a:xfrm flipV="1">
            <a:off x="2445373" y="3552107"/>
            <a:ext cx="569679" cy="927"/>
          </a:xfrm>
          <a:prstGeom prst="curved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文本框 98">
            <a:extLst>
              <a:ext uri="{FF2B5EF4-FFF2-40B4-BE49-F238E27FC236}">
                <a16:creationId xmlns:a16="http://schemas.microsoft.com/office/drawing/2014/main" id="{1EC237E2-C813-D209-D8BE-10CDB4A861ED}"/>
              </a:ext>
            </a:extLst>
          </p:cNvPr>
          <p:cNvSpPr txBox="1"/>
          <p:nvPr/>
        </p:nvSpPr>
        <p:spPr>
          <a:xfrm>
            <a:off x="774548" y="4651226"/>
            <a:ext cx="6096000" cy="1708160"/>
          </a:xfrm>
          <a:prstGeom prst="rect">
            <a:avLst/>
          </a:prstGeom>
          <a:noFill/>
          <a:ln w="12700">
            <a:solidFill>
              <a:schemeClr val="tx1">
                <a:lumMod val="50000"/>
                <a:lumOff val="50000"/>
              </a:schemeClr>
            </a:solidFill>
          </a:ln>
        </p:spPr>
        <p:txBody>
          <a:bodyPr wrap="square">
            <a:spAutoFit/>
          </a:bodyPr>
          <a:lstStyle/>
          <a:p>
            <a:pPr>
              <a:spcAft>
                <a:spcPts val="600"/>
              </a:spcAft>
            </a:pPr>
            <a:r>
              <a:rPr lang="en-US" altLang="zh-CN" sz="2400" b="1"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Best</a:t>
            </a:r>
            <a:r>
              <a:rPr lang="zh-CN" altLang="en-US" sz="2400" b="1"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b="1"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First</a:t>
            </a:r>
            <a:r>
              <a:rPr lang="zh-CN" altLang="en-US" sz="2400" b="1"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b="1"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Search</a:t>
            </a:r>
          </a:p>
          <a:p>
            <a:pPr marL="317500" lvl="1" indent="-304800">
              <a:spcAft>
                <a:spcPts val="600"/>
              </a:spcAft>
              <a:buSzPct val="65000"/>
              <a:buFont typeface="Wingdings" pitchFamily="2" charset="2"/>
              <a:buChar char="l"/>
            </a:pP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Enumerate</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all</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possible</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expansion</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positions</a:t>
            </a:r>
          </a:p>
          <a:p>
            <a:pPr marL="317500" lvl="1" indent="-304800">
              <a:spcAft>
                <a:spcPts val="600"/>
              </a:spcAft>
              <a:buSzPct val="65000"/>
              <a:buFont typeface="Wingdings" pitchFamily="2" charset="2"/>
              <a:buChar char="l"/>
            </a:pP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Insert</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a</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&lt;MASK&gt;</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token</a:t>
            </a:r>
          </a:p>
          <a:p>
            <a:pPr marL="317500" lvl="1" indent="-304800">
              <a:spcAft>
                <a:spcPts val="600"/>
              </a:spcAft>
              <a:buSzPct val="65000"/>
              <a:buFont typeface="Wingdings" pitchFamily="2" charset="2"/>
              <a:buChar char="l"/>
            </a:pP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Ask</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T5</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to</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perform</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CQC</a:t>
            </a:r>
          </a:p>
        </p:txBody>
      </p:sp>
    </p:spTree>
    <p:extLst>
      <p:ext uri="{BB962C8B-B14F-4D97-AF65-F5344CB8AC3E}">
        <p14:creationId xmlns:p14="http://schemas.microsoft.com/office/powerpoint/2010/main" val="421176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1" grpId="0"/>
      <p:bldP spid="25" grpId="0" animBg="1"/>
      <p:bldP spid="29" grpId="0"/>
      <p:bldP spid="58" grpId="0"/>
      <p:bldP spid="59" grpId="0"/>
      <p:bldP spid="60" grpId="0"/>
      <p:bldP spid="61" grpId="0"/>
      <p:bldP spid="62" grpId="0"/>
      <p:bldP spid="65" grpId="0" animBg="1"/>
      <p:bldP spid="9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a:extLst>
              <a:ext uri="{FF2B5EF4-FFF2-40B4-BE49-F238E27FC236}">
                <a16:creationId xmlns:a16="http://schemas.microsoft.com/office/drawing/2014/main" id="{FA95701D-343B-5327-ECEB-C9F1CA995FF9}"/>
              </a:ext>
            </a:extLst>
          </p:cNvPr>
          <p:cNvSpPr/>
          <p:nvPr/>
        </p:nvSpPr>
        <p:spPr>
          <a:xfrm>
            <a:off x="370387" y="1962331"/>
            <a:ext cx="5358581" cy="2232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1C7A0075-134F-E14B-B5EA-6DEF2A1996B3}"/>
              </a:ext>
            </a:extLst>
          </p:cNvPr>
          <p:cNvSpPr>
            <a:spLocks noGrp="1"/>
          </p:cNvSpPr>
          <p:nvPr>
            <p:ph type="title"/>
          </p:nvPr>
        </p:nvSpPr>
        <p:spPr/>
        <p:txBody>
          <a:bodyPr/>
          <a:lstStyle/>
          <a:p>
            <a:r>
              <a:rPr lang="en-US" altLang="zh-CN" dirty="0"/>
              <a:t>Step</a:t>
            </a:r>
            <a:r>
              <a:rPr lang="zh-CN" altLang="en-US" dirty="0"/>
              <a:t> </a:t>
            </a:r>
            <a:r>
              <a:rPr lang="en-US" altLang="zh-CN" dirty="0"/>
              <a:t>3.</a:t>
            </a:r>
            <a:r>
              <a:rPr lang="zh-CN" altLang="en-US" dirty="0"/>
              <a:t> </a:t>
            </a:r>
            <a:r>
              <a:rPr lang="en-US" altLang="zh-CN" dirty="0"/>
              <a:t>Select Expansion Positions</a:t>
            </a:r>
            <a:endParaRPr lang="zh-CN" altLang="en-US" dirty="0"/>
          </a:p>
        </p:txBody>
      </p:sp>
      <p:sp>
        <p:nvSpPr>
          <p:cNvPr id="12" name="文本框 11">
            <a:extLst>
              <a:ext uri="{FF2B5EF4-FFF2-40B4-BE49-F238E27FC236}">
                <a16:creationId xmlns:a16="http://schemas.microsoft.com/office/drawing/2014/main" id="{7445452B-79BA-64EE-3EF4-0AB7812A5785}"/>
              </a:ext>
            </a:extLst>
          </p:cNvPr>
          <p:cNvSpPr txBox="1"/>
          <p:nvPr/>
        </p:nvSpPr>
        <p:spPr>
          <a:xfrm>
            <a:off x="6319661" y="3214646"/>
            <a:ext cx="2742876" cy="369332"/>
          </a:xfrm>
          <a:prstGeom prst="rect">
            <a:avLst/>
          </a:prstGeom>
          <a:noFill/>
        </p:spPr>
        <p:txBody>
          <a:bodyPr wrap="square" rtlCol="0">
            <a:spAutoFit/>
          </a:bodyPr>
          <a:lstStyle/>
          <a:p>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“print</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u="sng"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in</a:t>
            </a:r>
            <a:r>
              <a:rPr kumimoji="1" lang="zh-CN" altLang="en-US" u="sng"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u="sng"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console</a:t>
            </a:r>
            <a:r>
              <a:rPr kumimoji="1"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a:t>
            </a:r>
            <a:endParaRPr kumimoji="1"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3" name="图形 12">
            <a:extLst>
              <a:ext uri="{FF2B5EF4-FFF2-40B4-BE49-F238E27FC236}">
                <a16:creationId xmlns:a16="http://schemas.microsoft.com/office/drawing/2014/main" id="{75F3A4FA-4A0F-6A3B-EEDD-9DCB1E9A43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98320" y="3205286"/>
            <a:ext cx="388450" cy="388450"/>
          </a:xfrm>
          <a:prstGeom prst="rect">
            <a:avLst/>
          </a:prstGeom>
        </p:spPr>
      </p:pic>
      <p:sp>
        <p:nvSpPr>
          <p:cNvPr id="14" name="文本框 13">
            <a:extLst>
              <a:ext uri="{FF2B5EF4-FFF2-40B4-BE49-F238E27FC236}">
                <a16:creationId xmlns:a16="http://schemas.microsoft.com/office/drawing/2014/main" id="{6473DBC8-D9BF-DA00-5CA9-1C987F56725C}"/>
              </a:ext>
            </a:extLst>
          </p:cNvPr>
          <p:cNvSpPr txBox="1"/>
          <p:nvPr/>
        </p:nvSpPr>
        <p:spPr>
          <a:xfrm>
            <a:off x="9005385" y="2795640"/>
            <a:ext cx="755227" cy="523220"/>
          </a:xfrm>
          <a:prstGeom prst="rect">
            <a:avLst/>
          </a:prstGeom>
          <a:noFill/>
        </p:spPr>
        <p:txBody>
          <a:bodyPr wrap="square" rtlCol="0">
            <a:spAutoFit/>
          </a:bodyPr>
          <a:lstStyle/>
          <a:p>
            <a:pPr algn="ctr"/>
            <a:r>
              <a:rPr kumimoji="1" lang="en-US" altLang="zh-CN" sz="1400" b="1" dirty="0">
                <a:latin typeface="Arial Unicode MS" panose="020B0604020202020204" pitchFamily="34" charset="-122"/>
                <a:ea typeface="Arial Unicode MS" panose="020B0604020202020204" pitchFamily="34" charset="-122"/>
                <a:cs typeface="Arial Unicode MS" panose="020B0604020202020204" pitchFamily="34" charset="-122"/>
              </a:rPr>
              <a:t>Code</a:t>
            </a:r>
            <a:r>
              <a:rPr kumimoji="1" lang="zh-CN" altLang="en-US" sz="1400" b="1" dirty="0">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sz="1400" b="1" dirty="0">
                <a:latin typeface="Arial Unicode MS" panose="020B0604020202020204" pitchFamily="34" charset="-122"/>
                <a:ea typeface="Arial Unicode MS" panose="020B0604020202020204" pitchFamily="34" charset="-122"/>
                <a:cs typeface="Arial Unicode MS" panose="020B0604020202020204" pitchFamily="34" charset="-122"/>
              </a:rPr>
              <a:t>Search</a:t>
            </a:r>
            <a:endParaRPr kumimoji="1" lang="zh-CN" altLang="en-US" sz="1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5" name="文本框 14">
            <a:extLst>
              <a:ext uri="{FF2B5EF4-FFF2-40B4-BE49-F238E27FC236}">
                <a16:creationId xmlns:a16="http://schemas.microsoft.com/office/drawing/2014/main" id="{942C70CC-42CF-58F1-3BD8-EB8E9667B924}"/>
              </a:ext>
            </a:extLst>
          </p:cNvPr>
          <p:cNvSpPr txBox="1"/>
          <p:nvPr/>
        </p:nvSpPr>
        <p:spPr>
          <a:xfrm>
            <a:off x="9908621" y="2493123"/>
            <a:ext cx="1282210" cy="307777"/>
          </a:xfrm>
          <a:prstGeom prst="rect">
            <a:avLst/>
          </a:prstGeom>
          <a:solidFill>
            <a:schemeClr val="bg1">
              <a:lumMod val="95000"/>
            </a:schemeClr>
          </a:solidFill>
        </p:spPr>
        <p:txBody>
          <a:bodyPr wrap="square" lIns="0" rIns="0" rtlCol="0">
            <a:spAutoFit/>
          </a:bodyPr>
          <a:lstStyle/>
          <a:p>
            <a:pPr algn="ct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Search</a:t>
            </a:r>
            <a:r>
              <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Results</a:t>
            </a:r>
            <a:endPar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16" name="直线箭头连接符 15">
            <a:extLst>
              <a:ext uri="{FF2B5EF4-FFF2-40B4-BE49-F238E27FC236}">
                <a16:creationId xmlns:a16="http://schemas.microsoft.com/office/drawing/2014/main" id="{FE8D7FB4-6733-43D8-7B2E-87DF214B7D4C}"/>
              </a:ext>
            </a:extLst>
          </p:cNvPr>
          <p:cNvCxnSpPr>
            <a:cxnSpLocks/>
            <a:stCxn id="64" idx="3"/>
            <a:endCxn id="21" idx="1"/>
          </p:cNvCxnSpPr>
          <p:nvPr/>
        </p:nvCxnSpPr>
        <p:spPr>
          <a:xfrm flipV="1">
            <a:off x="9005386" y="3395065"/>
            <a:ext cx="90323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D9B529E0-D89E-173E-8AEF-A234BC14B9D2}"/>
              </a:ext>
            </a:extLst>
          </p:cNvPr>
          <p:cNvPicPr>
            <a:picLocks noChangeAspect="1"/>
          </p:cNvPicPr>
          <p:nvPr/>
        </p:nvPicPr>
        <p:blipFill>
          <a:blip r:embed="rId5"/>
          <a:stretch>
            <a:fillRect/>
          </a:stretch>
        </p:blipFill>
        <p:spPr>
          <a:xfrm>
            <a:off x="9908622" y="2875861"/>
            <a:ext cx="1282209" cy="1038407"/>
          </a:xfrm>
          <a:prstGeom prst="rect">
            <a:avLst/>
          </a:prstGeom>
        </p:spPr>
      </p:pic>
      <p:sp>
        <p:nvSpPr>
          <p:cNvPr id="22" name="矩形 21">
            <a:extLst>
              <a:ext uri="{FF2B5EF4-FFF2-40B4-BE49-F238E27FC236}">
                <a16:creationId xmlns:a16="http://schemas.microsoft.com/office/drawing/2014/main" id="{26147DF9-E2AA-D6EB-EF49-F955332DF8E3}"/>
              </a:ext>
            </a:extLst>
          </p:cNvPr>
          <p:cNvSpPr/>
          <p:nvPr/>
        </p:nvSpPr>
        <p:spPr>
          <a:xfrm>
            <a:off x="649892" y="1597193"/>
            <a:ext cx="8355493" cy="461665"/>
          </a:xfrm>
          <a:prstGeom prst="rect">
            <a:avLst/>
          </a:prstGeom>
          <a:noFill/>
        </p:spPr>
        <p:txBody>
          <a:bodyPr wrap="square" rtlCol="0">
            <a:spAutoFit/>
          </a:bodyPr>
          <a:lstStyle/>
          <a:p>
            <a:r>
              <a:rPr kumimoji="1" lang="en-US" altLang="zh-CN" sz="2400" b="1" dirty="0">
                <a:latin typeface="Arial Unicode MS" panose="020B0604020202020204" pitchFamily="34" charset="-122"/>
                <a:ea typeface="Arial Unicode MS" panose="020B0604020202020204" pitchFamily="34" charset="-122"/>
                <a:cs typeface="Arial Unicode MS" panose="020B0604020202020204" pitchFamily="34" charset="-122"/>
              </a:rPr>
              <a:t>Select</a:t>
            </a:r>
            <a:r>
              <a:rPr kumimoji="1" lang="zh-CN" altLang="en-US" sz="2400" b="1" dirty="0">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sz="2400" b="1" dirty="0">
                <a:latin typeface="Arial Unicode MS" panose="020B0604020202020204" pitchFamily="34" charset="-122"/>
                <a:ea typeface="Arial Unicode MS" panose="020B0604020202020204" pitchFamily="34" charset="-122"/>
                <a:cs typeface="Arial Unicode MS" panose="020B0604020202020204" pitchFamily="34" charset="-122"/>
              </a:rPr>
              <a:t>positions</a:t>
            </a:r>
            <a:r>
              <a:rPr kumimoji="1" lang="zh-CN" altLang="en-US" sz="2400" b="1" dirty="0">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sz="2400" b="1" dirty="0">
                <a:latin typeface="Arial Unicode MS" panose="020B0604020202020204" pitchFamily="34" charset="-122"/>
                <a:ea typeface="Arial Unicode MS" panose="020B0604020202020204" pitchFamily="34" charset="-122"/>
                <a:cs typeface="Arial Unicode MS" panose="020B0604020202020204" pitchFamily="34" charset="-122"/>
              </a:rPr>
              <a:t>that</a:t>
            </a:r>
            <a:r>
              <a:rPr kumimoji="1" lang="zh-CN" altLang="en-US" sz="2400" b="1" dirty="0">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sz="2400" b="1" dirty="0">
                <a:latin typeface="Arial Unicode MS" panose="020B0604020202020204" pitchFamily="34" charset="-122"/>
                <a:ea typeface="Arial Unicode MS" panose="020B0604020202020204" pitchFamily="34" charset="-122"/>
                <a:cs typeface="Arial Unicode MS" panose="020B0604020202020204" pitchFamily="34" charset="-122"/>
              </a:rPr>
              <a:t>most</a:t>
            </a:r>
            <a:r>
              <a:rPr kumimoji="1" lang="zh-CN" altLang="en-US" sz="2400" b="1" dirty="0">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sz="2400" b="1" dirty="0">
                <a:latin typeface="Arial Unicode MS" panose="020B0604020202020204" pitchFamily="34" charset="-122"/>
                <a:ea typeface="Arial Unicode MS" panose="020B0604020202020204" pitchFamily="34" charset="-122"/>
                <a:cs typeface="Arial Unicode MS" panose="020B0604020202020204" pitchFamily="34" charset="-122"/>
              </a:rPr>
              <a:t>likely</a:t>
            </a:r>
            <a:r>
              <a:rPr kumimoji="1" lang="zh-CN" altLang="en-US" sz="2400" b="1" dirty="0">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sz="2400" b="1" dirty="0">
                <a:latin typeface="Arial Unicode MS" panose="020B0604020202020204" pitchFamily="34" charset="-122"/>
                <a:ea typeface="Arial Unicode MS" panose="020B0604020202020204" pitchFamily="34" charset="-122"/>
                <a:cs typeface="Arial Unicode MS" panose="020B0604020202020204" pitchFamily="34" charset="-122"/>
              </a:rPr>
              <a:t>miss</a:t>
            </a:r>
            <a:r>
              <a:rPr kumimoji="1" lang="zh-CN" altLang="en-US" sz="2400" b="1" dirty="0">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sz="2400" b="1" dirty="0">
                <a:latin typeface="Arial Unicode MS" panose="020B0604020202020204" pitchFamily="34" charset="-122"/>
                <a:ea typeface="Arial Unicode MS" panose="020B0604020202020204" pitchFamily="34" charset="-122"/>
                <a:cs typeface="Arial Unicode MS" panose="020B0604020202020204" pitchFamily="34" charset="-122"/>
              </a:rPr>
              <a:t>information</a:t>
            </a:r>
            <a:endParaRPr kumimoji="1" lang="zh-CN" altLang="en-US" sz="2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6" name="文本框 25">
            <a:extLst>
              <a:ext uri="{FF2B5EF4-FFF2-40B4-BE49-F238E27FC236}">
                <a16:creationId xmlns:a16="http://schemas.microsoft.com/office/drawing/2014/main" id="{7A69259F-6D98-00FC-CA59-DFD375157937}"/>
              </a:ext>
            </a:extLst>
          </p:cNvPr>
          <p:cNvSpPr txBox="1"/>
          <p:nvPr/>
        </p:nvSpPr>
        <p:spPr>
          <a:xfrm>
            <a:off x="5876977" y="2736921"/>
            <a:ext cx="1761617" cy="307777"/>
          </a:xfrm>
          <a:prstGeom prst="rect">
            <a:avLst/>
          </a:prstGeom>
          <a:solidFill>
            <a:schemeClr val="bg1">
              <a:lumMod val="95000"/>
            </a:schemeClr>
          </a:solidFill>
        </p:spPr>
        <p:txBody>
          <a:bodyPr wrap="square" lIns="36000" rIns="0" rtlCol="0">
            <a:spAutoFit/>
          </a:bodyPr>
          <a:lstStyle/>
          <a:p>
            <a:pPr algn="ct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Reformulated</a:t>
            </a:r>
            <a:r>
              <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Query</a:t>
            </a:r>
            <a:endPar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0" name="文本框 59">
            <a:extLst>
              <a:ext uri="{FF2B5EF4-FFF2-40B4-BE49-F238E27FC236}">
                <a16:creationId xmlns:a16="http://schemas.microsoft.com/office/drawing/2014/main" id="{9CECC582-AC02-B9BD-12B1-832C8321DEDD}"/>
              </a:ext>
            </a:extLst>
          </p:cNvPr>
          <p:cNvSpPr txBox="1"/>
          <p:nvPr/>
        </p:nvSpPr>
        <p:spPr>
          <a:xfrm>
            <a:off x="840458" y="2665817"/>
            <a:ext cx="2380144" cy="369332"/>
          </a:xfrm>
          <a:prstGeom prst="rect">
            <a:avLst/>
          </a:prstGeom>
          <a:noFill/>
        </p:spPr>
        <p:txBody>
          <a:bodyPr wrap="square" rtlCol="0">
            <a:spAutoFit/>
          </a:bodyPr>
          <a:lstStyle/>
          <a:p>
            <a:r>
              <a:rPr kumimoji="1" lang="en-US" altLang="zh-CN"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r>
              <a:rPr kumimoji="1" lang="en-US" altLang="zh-CN"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android </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print</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a:t>
            </a:r>
            <a:r>
              <a:rPr kumimoji="1" lang="en-US" altLang="zh-CN"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kumimoji="1" lang="zh-CN" altLang="en-US"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1" name="文本框 60">
            <a:extLst>
              <a:ext uri="{FF2B5EF4-FFF2-40B4-BE49-F238E27FC236}">
                <a16:creationId xmlns:a16="http://schemas.microsoft.com/office/drawing/2014/main" id="{14121812-75A2-E3DB-9C07-68D4D213316C}"/>
              </a:ext>
            </a:extLst>
          </p:cNvPr>
          <p:cNvSpPr txBox="1"/>
          <p:nvPr/>
        </p:nvSpPr>
        <p:spPr>
          <a:xfrm>
            <a:off x="840681" y="3087282"/>
            <a:ext cx="2081505" cy="369332"/>
          </a:xfrm>
          <a:prstGeom prst="rect">
            <a:avLst/>
          </a:prstGeom>
          <a:noFill/>
        </p:spPr>
        <p:txBody>
          <a:bodyPr wrap="square" rtlCol="0">
            <a:spAutoFit/>
          </a:bodyPr>
          <a:lstStyle/>
          <a:p>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“print</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Java </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a:t>
            </a:r>
            <a:r>
              <a:rPr kumimoji="1" lang="en-US" altLang="zh-CN"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kumimoji="1" lang="zh-CN" altLang="en-US"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2" name="文本框 61">
            <a:extLst>
              <a:ext uri="{FF2B5EF4-FFF2-40B4-BE49-F238E27FC236}">
                <a16:creationId xmlns:a16="http://schemas.microsoft.com/office/drawing/2014/main" id="{3EC414E6-D2A7-7258-913C-4C2C07A42C20}"/>
              </a:ext>
            </a:extLst>
          </p:cNvPr>
          <p:cNvSpPr txBox="1"/>
          <p:nvPr/>
        </p:nvSpPr>
        <p:spPr>
          <a:xfrm>
            <a:off x="834894" y="3522796"/>
            <a:ext cx="2742876" cy="369332"/>
          </a:xfrm>
          <a:prstGeom prst="rect">
            <a:avLst/>
          </a:prstGeom>
          <a:noFill/>
        </p:spPr>
        <p:txBody>
          <a:bodyPr wrap="square" rtlCol="0">
            <a:spAutoFit/>
          </a:bodyPr>
          <a:lstStyle/>
          <a:p>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“print</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in</a:t>
            </a:r>
            <a:r>
              <a:rPr kumimoji="1" lang="zh-CN" altLang="en-US"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console</a:t>
            </a:r>
            <a:r>
              <a:rPr kumimoji="1" lang="en-US" altLang="zh-CN"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kumimoji="1" lang="zh-CN" altLang="en-US"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4" name="圆角矩形 63">
            <a:extLst>
              <a:ext uri="{FF2B5EF4-FFF2-40B4-BE49-F238E27FC236}">
                <a16:creationId xmlns:a16="http://schemas.microsoft.com/office/drawing/2014/main" id="{EE8B0D60-4FD9-AAA0-5AD0-7F9063930964}"/>
              </a:ext>
            </a:extLst>
          </p:cNvPr>
          <p:cNvSpPr/>
          <p:nvPr/>
        </p:nvSpPr>
        <p:spPr>
          <a:xfrm>
            <a:off x="5816909" y="3168232"/>
            <a:ext cx="3188477" cy="453667"/>
          </a:xfrm>
          <a:prstGeom prst="roundRect">
            <a:avLst>
              <a:gd name="adj" fmla="val 27564"/>
            </a:avLst>
          </a:pr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文本框 67">
            <a:extLst>
              <a:ext uri="{FF2B5EF4-FFF2-40B4-BE49-F238E27FC236}">
                <a16:creationId xmlns:a16="http://schemas.microsoft.com/office/drawing/2014/main" id="{180C42E0-805C-EA28-079B-807D57F012E4}"/>
              </a:ext>
            </a:extLst>
          </p:cNvPr>
          <p:cNvSpPr txBox="1"/>
          <p:nvPr/>
        </p:nvSpPr>
        <p:spPr>
          <a:xfrm>
            <a:off x="4078716" y="3593736"/>
            <a:ext cx="801720"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IG=-0.1</a:t>
            </a:r>
            <a:endParaRPr kumimoji="1" lang="zh-CN" altLang="en-US" sz="1400" dirty="0">
              <a:latin typeface="Times New Roman" panose="02020603050405020304" pitchFamily="18" charset="0"/>
              <a:cs typeface="Times New Roman" panose="02020603050405020304" pitchFamily="18" charset="0"/>
            </a:endParaRPr>
          </a:p>
        </p:txBody>
      </p:sp>
      <p:sp>
        <p:nvSpPr>
          <p:cNvPr id="69" name="文本框 68">
            <a:extLst>
              <a:ext uri="{FF2B5EF4-FFF2-40B4-BE49-F238E27FC236}">
                <a16:creationId xmlns:a16="http://schemas.microsoft.com/office/drawing/2014/main" id="{276F0932-F497-30F2-02F3-C00F174FB999}"/>
              </a:ext>
            </a:extLst>
          </p:cNvPr>
          <p:cNvSpPr txBox="1"/>
          <p:nvPr/>
        </p:nvSpPr>
        <p:spPr>
          <a:xfrm>
            <a:off x="4063885" y="3126276"/>
            <a:ext cx="821316"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IG=-0.3</a:t>
            </a:r>
            <a:endParaRPr kumimoji="1" lang="zh-CN" altLang="en-US" sz="1400" dirty="0">
              <a:latin typeface="Times New Roman" panose="02020603050405020304" pitchFamily="18" charset="0"/>
              <a:cs typeface="Times New Roman" panose="02020603050405020304" pitchFamily="18" charset="0"/>
            </a:endParaRPr>
          </a:p>
        </p:txBody>
      </p:sp>
      <p:sp>
        <p:nvSpPr>
          <p:cNvPr id="70" name="文本框 69">
            <a:extLst>
              <a:ext uri="{FF2B5EF4-FFF2-40B4-BE49-F238E27FC236}">
                <a16:creationId xmlns:a16="http://schemas.microsoft.com/office/drawing/2014/main" id="{D5B55B55-FA9D-5E86-C9D5-024FBA7BE30F}"/>
              </a:ext>
            </a:extLst>
          </p:cNvPr>
          <p:cNvSpPr txBox="1"/>
          <p:nvPr/>
        </p:nvSpPr>
        <p:spPr>
          <a:xfrm>
            <a:off x="4070623" y="2653220"/>
            <a:ext cx="927679"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IG=-1.2</a:t>
            </a:r>
            <a:endParaRPr kumimoji="1" lang="zh-CN" altLang="en-US" sz="1400" dirty="0">
              <a:latin typeface="Times New Roman" panose="02020603050405020304" pitchFamily="18" charset="0"/>
              <a:cs typeface="Times New Roman" panose="02020603050405020304" pitchFamily="18" charset="0"/>
            </a:endParaRPr>
          </a:p>
        </p:txBody>
      </p:sp>
      <p:cxnSp>
        <p:nvCxnSpPr>
          <p:cNvPr id="71" name="直线箭头连接符 70">
            <a:extLst>
              <a:ext uri="{FF2B5EF4-FFF2-40B4-BE49-F238E27FC236}">
                <a16:creationId xmlns:a16="http://schemas.microsoft.com/office/drawing/2014/main" id="{DEE74709-1C68-42AD-F537-E0331697CCA3}"/>
              </a:ext>
            </a:extLst>
          </p:cNvPr>
          <p:cNvCxnSpPr/>
          <p:nvPr/>
        </p:nvCxnSpPr>
        <p:spPr>
          <a:xfrm>
            <a:off x="3421705" y="2920872"/>
            <a:ext cx="65701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2" name="直线箭头连接符 71">
            <a:extLst>
              <a:ext uri="{FF2B5EF4-FFF2-40B4-BE49-F238E27FC236}">
                <a16:creationId xmlns:a16="http://schemas.microsoft.com/office/drawing/2014/main" id="{89B47E79-476F-C771-10D1-BEA45503BB0D}"/>
              </a:ext>
            </a:extLst>
          </p:cNvPr>
          <p:cNvCxnSpPr/>
          <p:nvPr/>
        </p:nvCxnSpPr>
        <p:spPr>
          <a:xfrm>
            <a:off x="3425060" y="3406895"/>
            <a:ext cx="65701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3" name="直线箭头连接符 72">
            <a:extLst>
              <a:ext uri="{FF2B5EF4-FFF2-40B4-BE49-F238E27FC236}">
                <a16:creationId xmlns:a16="http://schemas.microsoft.com/office/drawing/2014/main" id="{4DD20599-4518-EF7C-6D39-4A03B3B3705E}"/>
              </a:ext>
            </a:extLst>
          </p:cNvPr>
          <p:cNvCxnSpPr/>
          <p:nvPr/>
        </p:nvCxnSpPr>
        <p:spPr>
          <a:xfrm>
            <a:off x="3424555" y="3884260"/>
            <a:ext cx="65701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4" name="直线箭头连接符 73">
            <a:extLst>
              <a:ext uri="{FF2B5EF4-FFF2-40B4-BE49-F238E27FC236}">
                <a16:creationId xmlns:a16="http://schemas.microsoft.com/office/drawing/2014/main" id="{4B1F2D2F-09FC-0E98-AC5C-B83B2ACED6BA}"/>
              </a:ext>
            </a:extLst>
          </p:cNvPr>
          <p:cNvCxnSpPr>
            <a:cxnSpLocks/>
          </p:cNvCxnSpPr>
          <p:nvPr/>
        </p:nvCxnSpPr>
        <p:spPr>
          <a:xfrm flipV="1">
            <a:off x="3421705" y="2682865"/>
            <a:ext cx="0" cy="242978"/>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5" name="直线箭头连接符 74">
            <a:extLst>
              <a:ext uri="{FF2B5EF4-FFF2-40B4-BE49-F238E27FC236}">
                <a16:creationId xmlns:a16="http://schemas.microsoft.com/office/drawing/2014/main" id="{C780BB85-8E8F-E38A-6376-93E0B87F0726}"/>
              </a:ext>
            </a:extLst>
          </p:cNvPr>
          <p:cNvCxnSpPr>
            <a:cxnSpLocks/>
          </p:cNvCxnSpPr>
          <p:nvPr/>
        </p:nvCxnSpPr>
        <p:spPr>
          <a:xfrm flipV="1">
            <a:off x="3424466" y="3156068"/>
            <a:ext cx="0" cy="242978"/>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6" name="直线箭头连接符 75">
            <a:extLst>
              <a:ext uri="{FF2B5EF4-FFF2-40B4-BE49-F238E27FC236}">
                <a16:creationId xmlns:a16="http://schemas.microsoft.com/office/drawing/2014/main" id="{AE2679B6-BABD-71F4-A87A-7EA717ABC3C6}"/>
              </a:ext>
            </a:extLst>
          </p:cNvPr>
          <p:cNvCxnSpPr>
            <a:cxnSpLocks/>
          </p:cNvCxnSpPr>
          <p:nvPr/>
        </p:nvCxnSpPr>
        <p:spPr>
          <a:xfrm flipV="1">
            <a:off x="3429068" y="3607806"/>
            <a:ext cx="0" cy="267276"/>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7" name="直线连接符 76">
            <a:extLst>
              <a:ext uri="{FF2B5EF4-FFF2-40B4-BE49-F238E27FC236}">
                <a16:creationId xmlns:a16="http://schemas.microsoft.com/office/drawing/2014/main" id="{5514FEAC-65F7-BA75-1717-3B43E98A8791}"/>
              </a:ext>
            </a:extLst>
          </p:cNvPr>
          <p:cNvCxnSpPr>
            <a:cxnSpLocks/>
          </p:cNvCxnSpPr>
          <p:nvPr/>
        </p:nvCxnSpPr>
        <p:spPr>
          <a:xfrm flipV="1">
            <a:off x="3515020" y="2772987"/>
            <a:ext cx="0" cy="151941"/>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8" name="直线连接符 77">
            <a:extLst>
              <a:ext uri="{FF2B5EF4-FFF2-40B4-BE49-F238E27FC236}">
                <a16:creationId xmlns:a16="http://schemas.microsoft.com/office/drawing/2014/main" id="{66998CF6-7D19-44B0-E31F-6D4193EE2876}"/>
              </a:ext>
            </a:extLst>
          </p:cNvPr>
          <p:cNvCxnSpPr>
            <a:cxnSpLocks/>
          </p:cNvCxnSpPr>
          <p:nvPr/>
        </p:nvCxnSpPr>
        <p:spPr>
          <a:xfrm flipV="1">
            <a:off x="3599788" y="2829229"/>
            <a:ext cx="0" cy="916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线连接符 78">
            <a:extLst>
              <a:ext uri="{FF2B5EF4-FFF2-40B4-BE49-F238E27FC236}">
                <a16:creationId xmlns:a16="http://schemas.microsoft.com/office/drawing/2014/main" id="{BE6D5D5B-6769-6B7B-1009-56743D155D2A}"/>
              </a:ext>
            </a:extLst>
          </p:cNvPr>
          <p:cNvCxnSpPr/>
          <p:nvPr/>
        </p:nvCxnSpPr>
        <p:spPr>
          <a:xfrm flipV="1">
            <a:off x="3694729" y="2697188"/>
            <a:ext cx="0" cy="226003"/>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线连接符 79">
            <a:extLst>
              <a:ext uri="{FF2B5EF4-FFF2-40B4-BE49-F238E27FC236}">
                <a16:creationId xmlns:a16="http://schemas.microsoft.com/office/drawing/2014/main" id="{04E1FC96-B44B-3956-9B3F-8A3878A1A984}"/>
              </a:ext>
            </a:extLst>
          </p:cNvPr>
          <p:cNvCxnSpPr>
            <a:cxnSpLocks/>
          </p:cNvCxnSpPr>
          <p:nvPr/>
        </p:nvCxnSpPr>
        <p:spPr>
          <a:xfrm flipV="1">
            <a:off x="3896320" y="2800487"/>
            <a:ext cx="0" cy="121204"/>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1" name="文本框 80">
            <a:extLst>
              <a:ext uri="{FF2B5EF4-FFF2-40B4-BE49-F238E27FC236}">
                <a16:creationId xmlns:a16="http://schemas.microsoft.com/office/drawing/2014/main" id="{790CD870-D624-B6FC-D724-ED4D390318ED}"/>
              </a:ext>
            </a:extLst>
          </p:cNvPr>
          <p:cNvSpPr txBox="1"/>
          <p:nvPr/>
        </p:nvSpPr>
        <p:spPr>
          <a:xfrm>
            <a:off x="3718195" y="2733052"/>
            <a:ext cx="143663" cy="166184"/>
          </a:xfrm>
          <a:prstGeom prst="rect">
            <a:avLst/>
          </a:prstGeom>
          <a:noFill/>
          <a:ln>
            <a:noFill/>
          </a:ln>
        </p:spPr>
        <p:txBody>
          <a:bodyPr wrap="square" lIns="0" tIns="0" rIns="0" bIns="0" rtlCol="0">
            <a:spAutoFit/>
          </a:bodyPr>
          <a:lstStyle/>
          <a:p>
            <a:pPr algn="ctr"/>
            <a:r>
              <a:rPr kumimoji="1" lang="en-US" altLang="zh-CN" sz="1600" dirty="0"/>
              <a:t>…</a:t>
            </a:r>
            <a:endParaRPr kumimoji="1" lang="zh-CN" altLang="en-US" sz="1600" dirty="0"/>
          </a:p>
        </p:txBody>
      </p:sp>
      <p:cxnSp>
        <p:nvCxnSpPr>
          <p:cNvPr id="82" name="直线连接符 81">
            <a:extLst>
              <a:ext uri="{FF2B5EF4-FFF2-40B4-BE49-F238E27FC236}">
                <a16:creationId xmlns:a16="http://schemas.microsoft.com/office/drawing/2014/main" id="{FFED0DDA-E52E-CD4F-F892-44EB7E16E964}"/>
              </a:ext>
            </a:extLst>
          </p:cNvPr>
          <p:cNvCxnSpPr>
            <a:cxnSpLocks/>
          </p:cNvCxnSpPr>
          <p:nvPr/>
        </p:nvCxnSpPr>
        <p:spPr>
          <a:xfrm flipV="1">
            <a:off x="3513001" y="3310026"/>
            <a:ext cx="0" cy="95385"/>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3" name="直线连接符 82">
            <a:extLst>
              <a:ext uri="{FF2B5EF4-FFF2-40B4-BE49-F238E27FC236}">
                <a16:creationId xmlns:a16="http://schemas.microsoft.com/office/drawing/2014/main" id="{38FEA78F-85A7-18A7-F1B1-0C437A8EE028}"/>
              </a:ext>
            </a:extLst>
          </p:cNvPr>
          <p:cNvCxnSpPr>
            <a:cxnSpLocks/>
          </p:cNvCxnSpPr>
          <p:nvPr/>
        </p:nvCxnSpPr>
        <p:spPr>
          <a:xfrm flipV="1">
            <a:off x="3605786" y="3317561"/>
            <a:ext cx="0" cy="87851"/>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线连接符 83">
            <a:extLst>
              <a:ext uri="{FF2B5EF4-FFF2-40B4-BE49-F238E27FC236}">
                <a16:creationId xmlns:a16="http://schemas.microsoft.com/office/drawing/2014/main" id="{6DF44E6D-DD31-A8C4-FD9F-8431A68D85D3}"/>
              </a:ext>
            </a:extLst>
          </p:cNvPr>
          <p:cNvCxnSpPr>
            <a:cxnSpLocks/>
          </p:cNvCxnSpPr>
          <p:nvPr/>
        </p:nvCxnSpPr>
        <p:spPr>
          <a:xfrm flipV="1">
            <a:off x="3700726" y="3313553"/>
            <a:ext cx="0" cy="92411"/>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5" name="直线连接符 84">
            <a:extLst>
              <a:ext uri="{FF2B5EF4-FFF2-40B4-BE49-F238E27FC236}">
                <a16:creationId xmlns:a16="http://schemas.microsoft.com/office/drawing/2014/main" id="{430D2DE7-DF8B-2CD7-9F03-201E6972DC13}"/>
              </a:ext>
            </a:extLst>
          </p:cNvPr>
          <p:cNvCxnSpPr/>
          <p:nvPr/>
        </p:nvCxnSpPr>
        <p:spPr>
          <a:xfrm flipV="1">
            <a:off x="3898048" y="3183416"/>
            <a:ext cx="0" cy="226003"/>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32A32596-22A9-107E-E7F4-6B465D158709}"/>
              </a:ext>
            </a:extLst>
          </p:cNvPr>
          <p:cNvSpPr txBox="1"/>
          <p:nvPr/>
        </p:nvSpPr>
        <p:spPr>
          <a:xfrm>
            <a:off x="3744339" y="3188462"/>
            <a:ext cx="143663" cy="166184"/>
          </a:xfrm>
          <a:prstGeom prst="rect">
            <a:avLst/>
          </a:prstGeom>
          <a:noFill/>
          <a:ln>
            <a:noFill/>
          </a:ln>
        </p:spPr>
        <p:txBody>
          <a:bodyPr wrap="square" lIns="0" tIns="0" rIns="0" bIns="0" rtlCol="0">
            <a:spAutoFit/>
          </a:bodyPr>
          <a:lstStyle/>
          <a:p>
            <a:r>
              <a:rPr kumimoji="1" lang="en-US" altLang="zh-CN" sz="1600" dirty="0"/>
              <a:t>…</a:t>
            </a:r>
            <a:endParaRPr kumimoji="1" lang="zh-CN" altLang="en-US" sz="1600" dirty="0"/>
          </a:p>
        </p:txBody>
      </p:sp>
      <p:cxnSp>
        <p:nvCxnSpPr>
          <p:cNvPr id="87" name="直线连接符 86">
            <a:extLst>
              <a:ext uri="{FF2B5EF4-FFF2-40B4-BE49-F238E27FC236}">
                <a16:creationId xmlns:a16="http://schemas.microsoft.com/office/drawing/2014/main" id="{6AB77F0B-54CF-F454-D3BA-72778AF30046}"/>
              </a:ext>
            </a:extLst>
          </p:cNvPr>
          <p:cNvCxnSpPr>
            <a:cxnSpLocks/>
          </p:cNvCxnSpPr>
          <p:nvPr/>
        </p:nvCxnSpPr>
        <p:spPr>
          <a:xfrm flipV="1">
            <a:off x="3515607" y="3825716"/>
            <a:ext cx="0" cy="5878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8" name="直线连接符 87">
            <a:extLst>
              <a:ext uri="{FF2B5EF4-FFF2-40B4-BE49-F238E27FC236}">
                <a16:creationId xmlns:a16="http://schemas.microsoft.com/office/drawing/2014/main" id="{22A85812-20D7-46D4-4E10-A2998B9A6AE7}"/>
              </a:ext>
            </a:extLst>
          </p:cNvPr>
          <p:cNvCxnSpPr>
            <a:cxnSpLocks/>
          </p:cNvCxnSpPr>
          <p:nvPr/>
        </p:nvCxnSpPr>
        <p:spPr>
          <a:xfrm flipV="1">
            <a:off x="3608392" y="3594898"/>
            <a:ext cx="0" cy="28559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直线连接符 88">
            <a:extLst>
              <a:ext uri="{FF2B5EF4-FFF2-40B4-BE49-F238E27FC236}">
                <a16:creationId xmlns:a16="http://schemas.microsoft.com/office/drawing/2014/main" id="{C511F3CE-4314-ECA0-D693-43DA05EEE755}"/>
              </a:ext>
            </a:extLst>
          </p:cNvPr>
          <p:cNvCxnSpPr>
            <a:cxnSpLocks/>
          </p:cNvCxnSpPr>
          <p:nvPr/>
        </p:nvCxnSpPr>
        <p:spPr>
          <a:xfrm flipV="1">
            <a:off x="3703332" y="3844382"/>
            <a:ext cx="0" cy="3665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线连接符 89">
            <a:extLst>
              <a:ext uri="{FF2B5EF4-FFF2-40B4-BE49-F238E27FC236}">
                <a16:creationId xmlns:a16="http://schemas.microsoft.com/office/drawing/2014/main" id="{A1FE294E-5CAC-8C9C-4918-F27C498808BC}"/>
              </a:ext>
            </a:extLst>
          </p:cNvPr>
          <p:cNvCxnSpPr>
            <a:cxnSpLocks/>
          </p:cNvCxnSpPr>
          <p:nvPr/>
        </p:nvCxnSpPr>
        <p:spPr>
          <a:xfrm flipV="1">
            <a:off x="3906638" y="3834981"/>
            <a:ext cx="0" cy="48596"/>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3FC4424E-3FB5-43AE-E3BA-26C8A6E5ABC5}"/>
              </a:ext>
            </a:extLst>
          </p:cNvPr>
          <p:cNvSpPr txBox="1"/>
          <p:nvPr/>
        </p:nvSpPr>
        <p:spPr>
          <a:xfrm>
            <a:off x="3734921" y="3651516"/>
            <a:ext cx="143663" cy="166184"/>
          </a:xfrm>
          <a:prstGeom prst="rect">
            <a:avLst/>
          </a:prstGeom>
          <a:noFill/>
          <a:ln>
            <a:noFill/>
          </a:ln>
        </p:spPr>
        <p:txBody>
          <a:bodyPr wrap="square" lIns="0" tIns="0" rIns="0" bIns="0" rtlCol="0">
            <a:spAutoFit/>
          </a:bodyPr>
          <a:lstStyle/>
          <a:p>
            <a:r>
              <a:rPr kumimoji="1" lang="en-US" altLang="zh-CN" sz="1600" dirty="0"/>
              <a:t>…</a:t>
            </a:r>
            <a:endParaRPr kumimoji="1" lang="zh-CN" altLang="en-US" sz="1600" dirty="0"/>
          </a:p>
        </p:txBody>
      </p:sp>
      <p:cxnSp>
        <p:nvCxnSpPr>
          <p:cNvPr id="92" name="直线箭头连接符 91">
            <a:extLst>
              <a:ext uri="{FF2B5EF4-FFF2-40B4-BE49-F238E27FC236}">
                <a16:creationId xmlns:a16="http://schemas.microsoft.com/office/drawing/2014/main" id="{6F979023-9117-BDE7-1D9E-CF44B99442F2}"/>
              </a:ext>
            </a:extLst>
          </p:cNvPr>
          <p:cNvCxnSpPr>
            <a:cxnSpLocks/>
          </p:cNvCxnSpPr>
          <p:nvPr/>
        </p:nvCxnSpPr>
        <p:spPr>
          <a:xfrm>
            <a:off x="5054925" y="3319748"/>
            <a:ext cx="55487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F05E8ED2-8A3A-C342-0078-E5CF5B81C5D9}"/>
              </a:ext>
            </a:extLst>
          </p:cNvPr>
          <p:cNvSpPr txBox="1"/>
          <p:nvPr/>
        </p:nvSpPr>
        <p:spPr>
          <a:xfrm>
            <a:off x="818359" y="2305907"/>
            <a:ext cx="1611745" cy="307777"/>
          </a:xfrm>
          <a:prstGeom prst="rect">
            <a:avLst/>
          </a:prstGeom>
          <a:solidFill>
            <a:schemeClr val="bg1">
              <a:lumMod val="95000"/>
            </a:schemeClr>
          </a:solidFill>
        </p:spPr>
        <p:txBody>
          <a:bodyPr wrap="square" lIns="36000" rIns="0" rtlCol="0">
            <a:spAutoFit/>
          </a:bodyPr>
          <a:lstStyle/>
          <a:p>
            <a:pPr algn="ct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Expanded</a:t>
            </a:r>
            <a:r>
              <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Queries</a:t>
            </a:r>
            <a:endPar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7" name="文本框 106">
            <a:extLst>
              <a:ext uri="{FF2B5EF4-FFF2-40B4-BE49-F238E27FC236}">
                <a16:creationId xmlns:a16="http://schemas.microsoft.com/office/drawing/2014/main" id="{BE9C0C36-0D3F-DEC9-7B2F-42D46D103F57}"/>
              </a:ext>
            </a:extLst>
          </p:cNvPr>
          <p:cNvSpPr txBox="1"/>
          <p:nvPr/>
        </p:nvSpPr>
        <p:spPr>
          <a:xfrm>
            <a:off x="1430316" y="6307161"/>
            <a:ext cx="8773188" cy="461665"/>
          </a:xfrm>
          <a:prstGeom prst="rect">
            <a:avLst/>
          </a:prstGeom>
          <a:noFill/>
        </p:spPr>
        <p:txBody>
          <a:bodyPr wrap="square">
            <a:spAutoFit/>
          </a:bodyPr>
          <a:lstStyle/>
          <a:p>
            <a:pPr marL="12700" lvl="1"/>
            <a:r>
              <a:rPr lang="en-US" altLang="zh-CN" sz="2400" dirty="0">
                <a:solidFill>
                  <a:schemeClr val="tx1">
                    <a:lumMod val="75000"/>
                    <a:lumOff val="25000"/>
                  </a:schemeClr>
                </a:solidFill>
                <a:latin typeface="+mn-ea"/>
                <a:cs typeface="Helvetica Neue" panose="02000503000000020004" pitchFamily="2" charset="0"/>
              </a:rPr>
              <a:t>The</a:t>
            </a:r>
            <a:r>
              <a:rPr lang="zh-CN" altLang="en-US" sz="2400" dirty="0">
                <a:solidFill>
                  <a:schemeClr val="tx1">
                    <a:lumMod val="75000"/>
                    <a:lumOff val="25000"/>
                  </a:schemeClr>
                </a:solidFill>
                <a:latin typeface="+mn-ea"/>
                <a:cs typeface="Helvetica Neue" panose="02000503000000020004" pitchFamily="2" charset="0"/>
              </a:rPr>
              <a:t> </a:t>
            </a:r>
            <a:r>
              <a:rPr lang="en-US" altLang="zh-CN" sz="2400" dirty="0">
                <a:solidFill>
                  <a:schemeClr val="tx1">
                    <a:lumMod val="75000"/>
                    <a:lumOff val="25000"/>
                  </a:schemeClr>
                </a:solidFill>
                <a:latin typeface="+mn-ea"/>
                <a:cs typeface="Helvetica Neue" panose="02000503000000020004" pitchFamily="2" charset="0"/>
              </a:rPr>
              <a:t>lower</a:t>
            </a:r>
            <a:r>
              <a:rPr lang="zh-CN" altLang="en-US" sz="2400" dirty="0">
                <a:solidFill>
                  <a:schemeClr val="tx1">
                    <a:lumMod val="75000"/>
                    <a:lumOff val="25000"/>
                  </a:schemeClr>
                </a:solidFill>
                <a:latin typeface="+mn-ea"/>
                <a:cs typeface="Helvetica Neue" panose="02000503000000020004" pitchFamily="2" charset="0"/>
              </a:rPr>
              <a:t> </a:t>
            </a:r>
            <a:r>
              <a:rPr lang="en-US" altLang="zh-CN" sz="2400" dirty="0">
                <a:solidFill>
                  <a:schemeClr val="tx1">
                    <a:lumMod val="75000"/>
                    <a:lumOff val="25000"/>
                  </a:schemeClr>
                </a:solidFill>
                <a:latin typeface="+mn-ea"/>
                <a:cs typeface="Helvetica Neue" panose="02000503000000020004" pitchFamily="2" charset="0"/>
              </a:rPr>
              <a:t>the</a:t>
            </a:r>
            <a:r>
              <a:rPr lang="zh-CN" altLang="en-US" sz="2400" dirty="0">
                <a:solidFill>
                  <a:schemeClr val="tx1">
                    <a:lumMod val="75000"/>
                    <a:lumOff val="25000"/>
                  </a:schemeClr>
                </a:solidFill>
                <a:latin typeface="+mn-ea"/>
                <a:cs typeface="Helvetica Neue" panose="02000503000000020004" pitchFamily="2" charset="0"/>
              </a:rPr>
              <a:t> </a:t>
            </a:r>
            <a:r>
              <a:rPr lang="en-US" altLang="zh-CN" sz="2400" dirty="0">
                <a:solidFill>
                  <a:schemeClr val="tx1">
                    <a:lumMod val="75000"/>
                    <a:lumOff val="25000"/>
                  </a:schemeClr>
                </a:solidFill>
                <a:latin typeface="+mn-ea"/>
                <a:cs typeface="Helvetica Neue" panose="02000503000000020004" pitchFamily="2" charset="0"/>
              </a:rPr>
              <a:t>entropy,</a:t>
            </a:r>
            <a:r>
              <a:rPr lang="zh-CN" altLang="en-US" sz="2400" dirty="0">
                <a:solidFill>
                  <a:schemeClr val="tx1">
                    <a:lumMod val="75000"/>
                    <a:lumOff val="25000"/>
                  </a:schemeClr>
                </a:solidFill>
                <a:latin typeface="+mn-ea"/>
                <a:cs typeface="Helvetica Neue" panose="02000503000000020004" pitchFamily="2" charset="0"/>
              </a:rPr>
              <a:t> </a:t>
            </a:r>
            <a:r>
              <a:rPr lang="en-US" altLang="zh-CN" sz="2400" dirty="0">
                <a:solidFill>
                  <a:schemeClr val="tx1">
                    <a:lumMod val="75000"/>
                    <a:lumOff val="25000"/>
                  </a:schemeClr>
                </a:solidFill>
                <a:latin typeface="+mn-ea"/>
                <a:cs typeface="Helvetica Neue" panose="02000503000000020004" pitchFamily="2" charset="0"/>
              </a:rPr>
              <a:t>the</a:t>
            </a:r>
            <a:r>
              <a:rPr lang="zh-CN" altLang="en-US" sz="2400" dirty="0">
                <a:solidFill>
                  <a:schemeClr val="tx1">
                    <a:lumMod val="75000"/>
                    <a:lumOff val="25000"/>
                  </a:schemeClr>
                </a:solidFill>
                <a:latin typeface="+mn-ea"/>
                <a:cs typeface="Helvetica Neue" panose="02000503000000020004" pitchFamily="2" charset="0"/>
              </a:rPr>
              <a:t> </a:t>
            </a:r>
            <a:r>
              <a:rPr lang="en-US" altLang="zh-CN" sz="2400" dirty="0">
                <a:solidFill>
                  <a:schemeClr val="tx1">
                    <a:lumMod val="75000"/>
                    <a:lumOff val="25000"/>
                  </a:schemeClr>
                </a:solidFill>
                <a:latin typeface="+mn-ea"/>
                <a:cs typeface="Helvetica Neue" panose="02000503000000020004" pitchFamily="2" charset="0"/>
              </a:rPr>
              <a:t>higher</a:t>
            </a:r>
            <a:r>
              <a:rPr lang="zh-CN" altLang="en-US" sz="2400" dirty="0">
                <a:solidFill>
                  <a:schemeClr val="tx1">
                    <a:lumMod val="75000"/>
                    <a:lumOff val="25000"/>
                  </a:schemeClr>
                </a:solidFill>
                <a:latin typeface="+mn-ea"/>
                <a:cs typeface="Helvetica Neue" panose="02000503000000020004" pitchFamily="2" charset="0"/>
              </a:rPr>
              <a:t> </a:t>
            </a:r>
            <a:r>
              <a:rPr lang="en-US" altLang="zh-CN" sz="2400" dirty="0">
                <a:solidFill>
                  <a:schemeClr val="tx1">
                    <a:lumMod val="75000"/>
                    <a:lumOff val="25000"/>
                  </a:schemeClr>
                </a:solidFill>
                <a:latin typeface="+mn-ea"/>
                <a:cs typeface="Helvetica Neue" panose="02000503000000020004" pitchFamily="2" charset="0"/>
              </a:rPr>
              <a:t>confidence</a:t>
            </a:r>
            <a:r>
              <a:rPr lang="zh-CN" altLang="en-US" sz="2400" dirty="0">
                <a:solidFill>
                  <a:schemeClr val="tx1">
                    <a:lumMod val="75000"/>
                    <a:lumOff val="25000"/>
                  </a:schemeClr>
                </a:solidFill>
                <a:latin typeface="+mn-ea"/>
                <a:cs typeface="Helvetica Neue" panose="02000503000000020004" pitchFamily="2" charset="0"/>
              </a:rPr>
              <a:t> </a:t>
            </a:r>
            <a:r>
              <a:rPr lang="en-US" altLang="zh-CN" sz="2400" dirty="0">
                <a:solidFill>
                  <a:schemeClr val="tx1">
                    <a:lumMod val="75000"/>
                    <a:lumOff val="25000"/>
                  </a:schemeClr>
                </a:solidFill>
                <a:latin typeface="+mn-ea"/>
                <a:cs typeface="Helvetica Neue" panose="02000503000000020004" pitchFamily="2" charset="0"/>
              </a:rPr>
              <a:t>of</a:t>
            </a:r>
            <a:r>
              <a:rPr lang="zh-CN" altLang="en-US" sz="2400" dirty="0">
                <a:solidFill>
                  <a:schemeClr val="tx1">
                    <a:lumMod val="75000"/>
                    <a:lumOff val="25000"/>
                  </a:schemeClr>
                </a:solidFill>
                <a:latin typeface="+mn-ea"/>
                <a:cs typeface="Helvetica Neue" panose="02000503000000020004" pitchFamily="2" charset="0"/>
              </a:rPr>
              <a:t> </a:t>
            </a:r>
            <a:r>
              <a:rPr lang="en-US" altLang="zh-CN" sz="2400" dirty="0">
                <a:solidFill>
                  <a:schemeClr val="tx1">
                    <a:lumMod val="75000"/>
                    <a:lumOff val="25000"/>
                  </a:schemeClr>
                </a:solidFill>
                <a:latin typeface="+mn-ea"/>
                <a:cs typeface="Helvetica Neue" panose="02000503000000020004" pitchFamily="2" charset="0"/>
              </a:rPr>
              <a:t>the</a:t>
            </a:r>
            <a:r>
              <a:rPr lang="zh-CN" altLang="en-US" sz="2400" dirty="0">
                <a:solidFill>
                  <a:schemeClr val="tx1">
                    <a:lumMod val="75000"/>
                    <a:lumOff val="25000"/>
                  </a:schemeClr>
                </a:solidFill>
                <a:latin typeface="+mn-ea"/>
                <a:cs typeface="Helvetica Neue" panose="02000503000000020004" pitchFamily="2" charset="0"/>
              </a:rPr>
              <a:t> </a:t>
            </a:r>
            <a:r>
              <a:rPr lang="en-US" altLang="zh-CN" sz="2400" dirty="0">
                <a:solidFill>
                  <a:schemeClr val="tx1">
                    <a:lumMod val="75000"/>
                    <a:lumOff val="25000"/>
                  </a:schemeClr>
                </a:solidFill>
                <a:latin typeface="+mn-ea"/>
                <a:cs typeface="Helvetica Neue" panose="02000503000000020004" pitchFamily="2" charset="0"/>
              </a:rPr>
              <a:t>position</a:t>
            </a:r>
          </a:p>
        </p:txBody>
      </p:sp>
      <p:pic>
        <p:nvPicPr>
          <p:cNvPr id="108" name="图片 107">
            <a:extLst>
              <a:ext uri="{FF2B5EF4-FFF2-40B4-BE49-F238E27FC236}">
                <a16:creationId xmlns:a16="http://schemas.microsoft.com/office/drawing/2014/main" id="{A97C7318-AEB9-F528-3065-CDF37D4DF802}"/>
              </a:ext>
            </a:extLst>
          </p:cNvPr>
          <p:cNvPicPr>
            <a:picLocks noChangeAspect="1"/>
          </p:cNvPicPr>
          <p:nvPr/>
        </p:nvPicPr>
        <p:blipFill>
          <a:blip r:embed="rId6"/>
          <a:stretch>
            <a:fillRect/>
          </a:stretch>
        </p:blipFill>
        <p:spPr>
          <a:xfrm>
            <a:off x="3455519" y="5531372"/>
            <a:ext cx="4308559" cy="813442"/>
          </a:xfrm>
          <a:prstGeom prst="rect">
            <a:avLst/>
          </a:prstGeom>
        </p:spPr>
      </p:pic>
      <p:sp>
        <p:nvSpPr>
          <p:cNvPr id="110" name="文本框 109">
            <a:extLst>
              <a:ext uri="{FF2B5EF4-FFF2-40B4-BE49-F238E27FC236}">
                <a16:creationId xmlns:a16="http://schemas.microsoft.com/office/drawing/2014/main" id="{8CEB9DD9-0D96-7380-F9B7-311E92A575F1}"/>
              </a:ext>
            </a:extLst>
          </p:cNvPr>
          <p:cNvSpPr txBox="1"/>
          <p:nvPr/>
        </p:nvSpPr>
        <p:spPr>
          <a:xfrm>
            <a:off x="834894" y="4616807"/>
            <a:ext cx="10355937" cy="882131"/>
          </a:xfrm>
          <a:prstGeom prst="roundRect">
            <a:avLst/>
          </a:prstGeom>
          <a:noFill/>
          <a:ln w="19050">
            <a:solidFill>
              <a:schemeClr val="tx1">
                <a:lumMod val="50000"/>
                <a:lumOff val="50000"/>
              </a:schemeClr>
            </a:solidFill>
            <a:prstDash val="dash"/>
          </a:ln>
        </p:spPr>
        <p:txBody>
          <a:bodyPr wrap="square" tIns="108000" bIns="72000">
            <a:spAutoFit/>
          </a:bodyPr>
          <a:lstStyle/>
          <a:p>
            <a:r>
              <a:rPr lang="en-US" altLang="zh-CN" sz="2000" b="1"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Information</a:t>
            </a:r>
            <a:r>
              <a:rPr lang="zh-CN" altLang="en-US" sz="2000" b="1"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000" b="1"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Gain</a:t>
            </a:r>
            <a:r>
              <a:rPr lang="en-US" altLang="zh-CN"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a:t>
            </a:r>
            <a:r>
              <a:rPr lang="zh-CN" altLang="en-US"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The</a:t>
            </a:r>
            <a:r>
              <a:rPr lang="zh-CN" altLang="en-US"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negative entropy over the predicted probability distribution of the generated words </a:t>
            </a:r>
            <a:endParaRPr lang="zh-CN" altLang="en-US" sz="2000" dirty="0"/>
          </a:p>
        </p:txBody>
      </p:sp>
      <p:sp>
        <p:nvSpPr>
          <p:cNvPr id="114" name="文本框 113">
            <a:extLst>
              <a:ext uri="{FF2B5EF4-FFF2-40B4-BE49-F238E27FC236}">
                <a16:creationId xmlns:a16="http://schemas.microsoft.com/office/drawing/2014/main" id="{DAFA9E5C-F5D6-366F-FE92-556D20DFBC17}"/>
              </a:ext>
            </a:extLst>
          </p:cNvPr>
          <p:cNvSpPr txBox="1"/>
          <p:nvPr/>
        </p:nvSpPr>
        <p:spPr>
          <a:xfrm>
            <a:off x="941337" y="4305033"/>
            <a:ext cx="2178388" cy="408623"/>
          </a:xfrm>
          <a:prstGeom prst="roundRect">
            <a:avLst/>
          </a:prstGeom>
          <a:solidFill>
            <a:srgbClr val="FFC000"/>
          </a:solidFill>
          <a:ln>
            <a:solidFill>
              <a:schemeClr val="tx1"/>
            </a:solidFill>
          </a:ln>
        </p:spPr>
        <p:txBody>
          <a:bodyPr wrap="square">
            <a:spAutoFit/>
          </a:bodyPr>
          <a:lstStyle/>
          <a:p>
            <a:pPr marL="12700" lvl="1"/>
            <a:r>
              <a:rPr lang="en-US" altLang="zh-CN" b="1"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Selection</a:t>
            </a:r>
            <a:r>
              <a:rPr lang="zh-CN" altLang="en-US" b="1"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b="1"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Criteria</a:t>
            </a:r>
            <a:endParaRPr lang="en-US" altLang="zh-CN"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2052" name="Picture 4" descr="Choose Done Select Feature Choice Tab Svg Png Icon Free Download (#464402)  - OnlineWebFonts.COM">
            <a:extLst>
              <a:ext uri="{FF2B5EF4-FFF2-40B4-BE49-F238E27FC236}">
                <a16:creationId xmlns:a16="http://schemas.microsoft.com/office/drawing/2014/main" id="{FCD133FE-D9C1-9569-10AB-2B73469A88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2249" y="3623624"/>
            <a:ext cx="505106" cy="505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20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05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9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110"/>
                                        </p:tgtEl>
                                        <p:attrNameLst>
                                          <p:attrName>style.visibility</p:attrName>
                                        </p:attrNameLst>
                                      </p:cBhvr>
                                      <p:to>
                                        <p:strVal val="visible"/>
                                      </p:to>
                                    </p:set>
                                    <p:anim calcmode="lin" valueType="num">
                                      <p:cBhvr additive="base">
                                        <p:cTn id="99" dur="500" fill="hold"/>
                                        <p:tgtEl>
                                          <p:spTgt spid="110"/>
                                        </p:tgtEl>
                                        <p:attrNameLst>
                                          <p:attrName>ppt_x</p:attrName>
                                        </p:attrNameLst>
                                      </p:cBhvr>
                                      <p:tavLst>
                                        <p:tav tm="0">
                                          <p:val>
                                            <p:strVal val="#ppt_x"/>
                                          </p:val>
                                        </p:tav>
                                        <p:tav tm="100000">
                                          <p:val>
                                            <p:strVal val="#ppt_x"/>
                                          </p:val>
                                        </p:tav>
                                      </p:tavLst>
                                    </p:anim>
                                    <p:anim calcmode="lin" valueType="num">
                                      <p:cBhvr additive="base">
                                        <p:cTn id="100"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108"/>
                                        </p:tgtEl>
                                        <p:attrNameLst>
                                          <p:attrName>style.visibility</p:attrName>
                                        </p:attrNameLst>
                                      </p:cBhvr>
                                      <p:to>
                                        <p:strVal val="visible"/>
                                      </p:to>
                                    </p:set>
                                    <p:anim calcmode="lin" valueType="num">
                                      <p:cBhvr additive="base">
                                        <p:cTn id="105" dur="500" fill="hold"/>
                                        <p:tgtEl>
                                          <p:spTgt spid="108"/>
                                        </p:tgtEl>
                                        <p:attrNameLst>
                                          <p:attrName>ppt_x</p:attrName>
                                        </p:attrNameLst>
                                      </p:cBhvr>
                                      <p:tavLst>
                                        <p:tav tm="0">
                                          <p:val>
                                            <p:strVal val="#ppt_x"/>
                                          </p:val>
                                        </p:tav>
                                        <p:tav tm="100000">
                                          <p:val>
                                            <p:strVal val="#ppt_x"/>
                                          </p:val>
                                        </p:tav>
                                      </p:tavLst>
                                    </p:anim>
                                    <p:anim calcmode="lin" valueType="num">
                                      <p:cBhvr additive="base">
                                        <p:cTn id="106"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107"/>
                                        </p:tgtEl>
                                        <p:attrNameLst>
                                          <p:attrName>style.visibility</p:attrName>
                                        </p:attrNameLst>
                                      </p:cBhvr>
                                      <p:to>
                                        <p:strVal val="visible"/>
                                      </p:to>
                                    </p:set>
                                    <p:anim calcmode="lin" valueType="num">
                                      <p:cBhvr additive="base">
                                        <p:cTn id="111" dur="500" fill="hold"/>
                                        <p:tgtEl>
                                          <p:spTgt spid="107"/>
                                        </p:tgtEl>
                                        <p:attrNameLst>
                                          <p:attrName>ppt_x</p:attrName>
                                        </p:attrNameLst>
                                      </p:cBhvr>
                                      <p:tavLst>
                                        <p:tav tm="0">
                                          <p:val>
                                            <p:strVal val="#ppt_x"/>
                                          </p:val>
                                        </p:tav>
                                        <p:tav tm="100000">
                                          <p:val>
                                            <p:strVal val="#ppt_x"/>
                                          </p:val>
                                        </p:tav>
                                      </p:tavLst>
                                    </p:anim>
                                    <p:anim calcmode="lin" valueType="num">
                                      <p:cBhvr additive="base">
                                        <p:cTn id="112"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animBg="1"/>
      <p:bldP spid="26" grpId="0" animBg="1"/>
      <p:bldP spid="60" grpId="0"/>
      <p:bldP spid="61" grpId="0"/>
      <p:bldP spid="62" grpId="0"/>
      <p:bldP spid="64" grpId="0" animBg="1"/>
      <p:bldP spid="68" grpId="0"/>
      <p:bldP spid="69" grpId="0"/>
      <p:bldP spid="70" grpId="0"/>
      <p:bldP spid="81" grpId="0"/>
      <p:bldP spid="86" grpId="0"/>
      <p:bldP spid="91" grpId="0"/>
      <p:bldP spid="93" grpId="0" animBg="1"/>
      <p:bldP spid="107" grpId="0"/>
      <p:bldP spid="110" grpId="0" animBg="1"/>
      <p:bldP spid="1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A0075-134F-E14B-B5EA-6DEF2A1996B3}"/>
              </a:ext>
            </a:extLst>
          </p:cNvPr>
          <p:cNvSpPr>
            <a:spLocks noGrp="1"/>
          </p:cNvSpPr>
          <p:nvPr>
            <p:ph type="title"/>
          </p:nvPr>
        </p:nvSpPr>
        <p:spPr/>
        <p:txBody>
          <a:bodyPr/>
          <a:lstStyle/>
          <a:p>
            <a:r>
              <a:rPr lang="en-US" altLang="zh-CN" dirty="0"/>
              <a:t>Step</a:t>
            </a:r>
            <a:r>
              <a:rPr lang="zh-CN" altLang="en-US" dirty="0"/>
              <a:t> </a:t>
            </a:r>
            <a:r>
              <a:rPr lang="en-US" altLang="zh-CN" dirty="0"/>
              <a:t>3.</a:t>
            </a:r>
            <a:r>
              <a:rPr lang="zh-CN" altLang="en-US" dirty="0"/>
              <a:t> </a:t>
            </a:r>
            <a:r>
              <a:rPr lang="en-US" altLang="zh-CN" dirty="0"/>
              <a:t>Select Expansion Positions</a:t>
            </a:r>
            <a:endParaRPr lang="zh-CN" altLang="en-US" dirty="0"/>
          </a:p>
        </p:txBody>
      </p:sp>
      <p:sp>
        <p:nvSpPr>
          <p:cNvPr id="7" name="文本框 10">
            <a:extLst>
              <a:ext uri="{FF2B5EF4-FFF2-40B4-BE49-F238E27FC236}">
                <a16:creationId xmlns:a16="http://schemas.microsoft.com/office/drawing/2014/main" id="{5E36DEB8-5200-6EF5-9BE3-D7C67D65534F}"/>
              </a:ext>
            </a:extLst>
          </p:cNvPr>
          <p:cNvSpPr txBox="1"/>
          <p:nvPr/>
        </p:nvSpPr>
        <p:spPr>
          <a:xfrm>
            <a:off x="818475" y="2507488"/>
            <a:ext cx="2610525" cy="402546"/>
          </a:xfrm>
          <a:prstGeom prst="rect">
            <a:avLst/>
          </a:prstGeom>
          <a:solidFill>
            <a:schemeClr val="bg1">
              <a:lumMod val="95000"/>
            </a:schemeClr>
          </a:solidFill>
        </p:spPr>
        <p:txBody>
          <a:bodyPr wrap="square" rtlCol="0">
            <a:spAutoFit/>
          </a:bodyPr>
          <a:lstStyle/>
          <a:p>
            <a:pPr lvl="0" algn="just">
              <a:lnSpc>
                <a:spcPct val="110000"/>
              </a:lnSpc>
              <a:spcBef>
                <a:spcPts val="600"/>
              </a:spcBef>
              <a:spcAft>
                <a:spcPts val="600"/>
              </a:spcAft>
              <a:buClr>
                <a:srgbClr val="A94D51"/>
              </a:buClr>
            </a:pPr>
            <a:r>
              <a:rPr lang="en-US" altLang="zh-CN" sz="2000" dirty="0">
                <a:solidFill>
                  <a:schemeClr val="tx1">
                    <a:lumMod val="75000"/>
                    <a:lumOff val="25000"/>
                  </a:schemeClr>
                </a:solidFill>
                <a:latin typeface="Helvetica Neue" panose="02000503000000020004" pitchFamily="2" charset="0"/>
                <a:ea typeface="Lantinghei SC Extralight" panose="02000000000000000000" pitchFamily="2" charset="-122"/>
                <a:cs typeface="Helvetica Neue" panose="02000503000000020004" pitchFamily="2" charset="0"/>
              </a:rPr>
              <a:t>Candidate</a:t>
            </a:r>
            <a:r>
              <a:rPr lang="zh-CN" altLang="en-US" sz="2000" dirty="0">
                <a:solidFill>
                  <a:schemeClr val="tx1">
                    <a:lumMod val="75000"/>
                    <a:lumOff val="25000"/>
                  </a:schemeClr>
                </a:solidFill>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000" dirty="0">
                <a:solidFill>
                  <a:schemeClr val="tx1">
                    <a:lumMod val="75000"/>
                    <a:lumOff val="25000"/>
                  </a:schemeClr>
                </a:solidFill>
                <a:latin typeface="Helvetica Neue" panose="02000503000000020004" pitchFamily="2" charset="0"/>
                <a:ea typeface="Lantinghei SC Extralight" panose="02000000000000000000" pitchFamily="2" charset="-122"/>
                <a:cs typeface="Helvetica Neue" panose="02000503000000020004" pitchFamily="2" charset="0"/>
              </a:rPr>
              <a:t>Position</a:t>
            </a:r>
            <a:endParaRPr lang="zh-CN" altLang="en-US" sz="2000" dirty="0">
              <a:solidFill>
                <a:schemeClr val="tx1">
                  <a:lumMod val="75000"/>
                  <a:lumOff val="25000"/>
                </a:schemeClr>
              </a:solidFill>
              <a:latin typeface="Helvetica Neue" panose="02000503000000020004" pitchFamily="2" charset="0"/>
              <a:ea typeface="Lantinghei SC Extralight" panose="02000000000000000000" pitchFamily="2" charset="-122"/>
              <a:cs typeface="Helvetica Neue" panose="02000503000000020004" pitchFamily="2" charset="0"/>
            </a:endParaRPr>
          </a:p>
        </p:txBody>
      </p:sp>
      <p:sp>
        <p:nvSpPr>
          <p:cNvPr id="8" name="TextBox 7">
            <a:extLst>
              <a:ext uri="{FF2B5EF4-FFF2-40B4-BE49-F238E27FC236}">
                <a16:creationId xmlns:a16="http://schemas.microsoft.com/office/drawing/2014/main" id="{EC9B838C-2D00-2F79-E806-A6D8C954BC54}"/>
              </a:ext>
            </a:extLst>
          </p:cNvPr>
          <p:cNvSpPr txBox="1"/>
          <p:nvPr/>
        </p:nvSpPr>
        <p:spPr>
          <a:xfrm>
            <a:off x="3734715" y="2539728"/>
            <a:ext cx="5243439" cy="400110"/>
          </a:xfrm>
          <a:prstGeom prst="rect">
            <a:avLst/>
          </a:prstGeom>
          <a:noFill/>
        </p:spPr>
        <p:txBody>
          <a:bodyPr wrap="square">
            <a:spAutoFit/>
          </a:bodyPr>
          <a:lstStyle/>
          <a:p>
            <a:r>
              <a:rPr lang="en-US" sz="2000" dirty="0">
                <a:effectLst/>
                <a:latin typeface="Helvetica Neue" panose="02000503000000020004" pitchFamily="2" charset="0"/>
                <a:ea typeface="Helvetica Neue" panose="02000503000000020004" pitchFamily="2" charset="0"/>
                <a:cs typeface="Helvetica Neue" panose="02000503000000020004" pitchFamily="2" charset="0"/>
              </a:rPr>
              <a:t>convert string to </a:t>
            </a:r>
            <a:r>
              <a:rPr lang="en-US" sz="2000" dirty="0">
                <a:solidFill>
                  <a:srgbClr val="3A3535"/>
                </a:solidFill>
                <a:effectLst/>
                <a:latin typeface="Helvetica Neue" panose="02000503000000020004" pitchFamily="2" charset="0"/>
                <a:ea typeface="Helvetica Neue" panose="02000503000000020004" pitchFamily="2" charset="0"/>
                <a:cs typeface="Helvetica Neue" panose="02000503000000020004" pitchFamily="2" charset="0"/>
              </a:rPr>
              <a:t>list</a:t>
            </a:r>
            <a:r>
              <a:rPr lang="zh-CN" altLang="en-US" sz="2000" dirty="0">
                <a:solidFill>
                  <a:srgbClr val="3A3535"/>
                </a:solidFill>
                <a:effectLst/>
                <a:latin typeface="Helvetica Neue" panose="02000503000000020004" pitchFamily="2" charset="0"/>
                <a:ea typeface="Lantinghei SC Extralight" panose="02000000000000000000" pitchFamily="2" charset="-122"/>
                <a:cs typeface="Helvetica Neue" panose="02000503000000020004" pitchFamily="2" charset="0"/>
              </a:rPr>
              <a:t> </a:t>
            </a:r>
            <a:r>
              <a:rPr lang="en-US" sz="2000" dirty="0">
                <a:solidFill>
                  <a:srgbClr val="6D2D9E"/>
                </a:solidFill>
                <a:effectLst/>
                <a:latin typeface="Helvetica Neue" panose="02000503000000020004" pitchFamily="2" charset="0"/>
                <a:ea typeface="Helvetica Neue" panose="02000503000000020004" pitchFamily="2" charset="0"/>
                <a:cs typeface="Helvetica Neue" panose="02000503000000020004" pitchFamily="2" charset="0"/>
              </a:rPr>
              <a:t>[MASK]</a:t>
            </a:r>
            <a:r>
              <a:rPr lang="en-US" sz="2000" dirty="0">
                <a:solidFill>
                  <a:srgbClr val="3A3535"/>
                </a:solidFill>
                <a:effectLst/>
                <a:latin typeface="Helvetica Neue" panose="02000503000000020004" pitchFamily="2" charset="0"/>
                <a:ea typeface="Helvetica Neue" panose="02000503000000020004" pitchFamily="2" charset="0"/>
                <a:cs typeface="Helvetica Neue" panose="02000503000000020004" pitchFamily="2" charset="0"/>
              </a:rPr>
              <a:t> </a:t>
            </a:r>
            <a:endParaRPr lang="en-US" sz="2000" dirty="0">
              <a:effectLst/>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BFC04D6C-0416-7ED1-5970-AFF304871DF5}"/>
              </a:ext>
            </a:extLst>
          </p:cNvPr>
          <p:cNvSpPr txBox="1"/>
          <p:nvPr/>
        </p:nvSpPr>
        <p:spPr>
          <a:xfrm>
            <a:off x="3734715" y="3774406"/>
            <a:ext cx="2951712" cy="400110"/>
          </a:xfrm>
          <a:prstGeom prst="rect">
            <a:avLst/>
          </a:prstGeom>
          <a:noFill/>
        </p:spPr>
        <p:txBody>
          <a:bodyPr wrap="square">
            <a:spAutoFit/>
          </a:bodyPr>
          <a:lstStyle/>
          <a:p>
            <a:r>
              <a:rPr lang="en-US" sz="2000" dirty="0">
                <a:effectLst/>
                <a:latin typeface="Helvetica Neue" panose="02000503000000020004" pitchFamily="2" charset="0"/>
                <a:ea typeface="Helvetica Neue" panose="02000503000000020004" pitchFamily="2" charset="0"/>
                <a:cs typeface="Helvetica Neue" panose="02000503000000020004" pitchFamily="2" charset="0"/>
              </a:rPr>
              <a:t>convert string to </a:t>
            </a:r>
            <a:r>
              <a:rPr lang="en-US" sz="2000" dirty="0">
                <a:solidFill>
                  <a:srgbClr val="3A3535"/>
                </a:solidFill>
                <a:effectLst/>
                <a:latin typeface="Helvetica Neue" panose="02000503000000020004" pitchFamily="2" charset="0"/>
                <a:ea typeface="Helvetica Neue" panose="02000503000000020004" pitchFamily="2" charset="0"/>
                <a:cs typeface="Helvetica Neue" panose="02000503000000020004" pitchFamily="2" charset="0"/>
              </a:rPr>
              <a:t>list</a:t>
            </a:r>
            <a:endParaRPr lang="en-US" sz="2000" dirty="0">
              <a:effectLst/>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Down Arrow 9">
            <a:extLst>
              <a:ext uri="{FF2B5EF4-FFF2-40B4-BE49-F238E27FC236}">
                <a16:creationId xmlns:a16="http://schemas.microsoft.com/office/drawing/2014/main" id="{DD849558-B2DF-4B3C-2DC9-6CD56009C644}"/>
              </a:ext>
            </a:extLst>
          </p:cNvPr>
          <p:cNvSpPr/>
          <p:nvPr/>
        </p:nvSpPr>
        <p:spPr>
          <a:xfrm>
            <a:off x="5533562" y="3092893"/>
            <a:ext cx="457785" cy="468197"/>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sz="24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文本框 10">
            <a:extLst>
              <a:ext uri="{FF2B5EF4-FFF2-40B4-BE49-F238E27FC236}">
                <a16:creationId xmlns:a16="http://schemas.microsoft.com/office/drawing/2014/main" id="{B2FD137D-C2FC-BE3E-1ECE-EE4B78233FB8}"/>
              </a:ext>
            </a:extLst>
          </p:cNvPr>
          <p:cNvSpPr txBox="1"/>
          <p:nvPr/>
        </p:nvSpPr>
        <p:spPr>
          <a:xfrm>
            <a:off x="818475" y="3750019"/>
            <a:ext cx="2610525" cy="402546"/>
          </a:xfrm>
          <a:prstGeom prst="rect">
            <a:avLst/>
          </a:prstGeom>
          <a:solidFill>
            <a:schemeClr val="bg1">
              <a:lumMod val="95000"/>
            </a:schemeClr>
          </a:solidFill>
        </p:spPr>
        <p:txBody>
          <a:bodyPr wrap="square" rtlCol="0">
            <a:spAutoFit/>
          </a:bodyPr>
          <a:lstStyle/>
          <a:p>
            <a:pPr lvl="0" algn="just">
              <a:lnSpc>
                <a:spcPct val="110000"/>
              </a:lnSpc>
              <a:spcBef>
                <a:spcPts val="600"/>
              </a:spcBef>
              <a:spcAft>
                <a:spcPts val="600"/>
              </a:spcAft>
              <a:buClr>
                <a:srgbClr val="A94D51"/>
              </a:buClr>
            </a:pPr>
            <a:r>
              <a:rPr lang="en-US" altLang="zh-CN" sz="2000" dirty="0">
                <a:solidFill>
                  <a:schemeClr val="tx1">
                    <a:lumMod val="75000"/>
                    <a:lumOff val="25000"/>
                  </a:schemeClr>
                </a:solidFill>
                <a:latin typeface="Helvetica Neue" panose="02000503000000020004" pitchFamily="2" charset="0"/>
                <a:ea typeface="Lantinghei SC Extralight" panose="02000000000000000000" pitchFamily="2" charset="-122"/>
                <a:cs typeface="Helvetica Neue" panose="02000503000000020004" pitchFamily="2" charset="0"/>
              </a:rPr>
              <a:t>Reformulated</a:t>
            </a:r>
            <a:r>
              <a:rPr lang="zh-CN" altLang="en-US" sz="2000" dirty="0">
                <a:solidFill>
                  <a:schemeClr val="tx1">
                    <a:lumMod val="75000"/>
                    <a:lumOff val="25000"/>
                  </a:schemeClr>
                </a:solidFill>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000" dirty="0">
                <a:solidFill>
                  <a:schemeClr val="tx1">
                    <a:lumMod val="75000"/>
                    <a:lumOff val="25000"/>
                  </a:schemeClr>
                </a:solidFill>
                <a:latin typeface="Helvetica Neue" panose="02000503000000020004" pitchFamily="2" charset="0"/>
                <a:ea typeface="Lantinghei SC Extralight" panose="02000000000000000000" pitchFamily="2" charset="-122"/>
                <a:cs typeface="Helvetica Neue" panose="02000503000000020004" pitchFamily="2" charset="0"/>
              </a:rPr>
              <a:t>Query</a:t>
            </a:r>
            <a:endParaRPr lang="zh-CN" altLang="en-US" sz="2000" dirty="0">
              <a:solidFill>
                <a:schemeClr val="tx1">
                  <a:lumMod val="75000"/>
                  <a:lumOff val="25000"/>
                </a:schemeClr>
              </a:solidFill>
              <a:latin typeface="Helvetica Neue" panose="02000503000000020004" pitchFamily="2" charset="0"/>
              <a:ea typeface="Lantinghei SC Extralight" panose="02000000000000000000" pitchFamily="2" charset="-122"/>
              <a:cs typeface="Helvetica Neue" panose="02000503000000020004" pitchFamily="2" charset="0"/>
            </a:endParaRPr>
          </a:p>
        </p:txBody>
      </p:sp>
      <p:sp>
        <p:nvSpPr>
          <p:cNvPr id="12" name="文本框 10">
            <a:extLst>
              <a:ext uri="{FF2B5EF4-FFF2-40B4-BE49-F238E27FC236}">
                <a16:creationId xmlns:a16="http://schemas.microsoft.com/office/drawing/2014/main" id="{E5A0F5F4-0E1C-A9CC-4EA5-AB024A8A245F}"/>
              </a:ext>
            </a:extLst>
          </p:cNvPr>
          <p:cNvSpPr txBox="1"/>
          <p:nvPr/>
        </p:nvSpPr>
        <p:spPr>
          <a:xfrm>
            <a:off x="818474" y="4947947"/>
            <a:ext cx="2610525" cy="402290"/>
          </a:xfrm>
          <a:prstGeom prst="rect">
            <a:avLst/>
          </a:prstGeom>
          <a:solidFill>
            <a:schemeClr val="bg1">
              <a:lumMod val="95000"/>
            </a:schemeClr>
          </a:solidFill>
        </p:spPr>
        <p:txBody>
          <a:bodyPr wrap="square" rtlCol="0">
            <a:spAutoFit/>
          </a:bodyPr>
          <a:lstStyle/>
          <a:p>
            <a:pPr lvl="0" algn="just">
              <a:lnSpc>
                <a:spcPct val="110000"/>
              </a:lnSpc>
              <a:spcBef>
                <a:spcPts val="600"/>
              </a:spcBef>
              <a:spcAft>
                <a:spcPts val="600"/>
              </a:spcAft>
              <a:buClr>
                <a:srgbClr val="A94D51"/>
              </a:buClr>
            </a:pPr>
            <a:r>
              <a:rPr lang="en-US" altLang="zh-CN" sz="2000" b="1" dirty="0">
                <a:solidFill>
                  <a:schemeClr val="tx1">
                    <a:lumMod val="75000"/>
                    <a:lumOff val="25000"/>
                  </a:schemeClr>
                </a:solidFill>
                <a:latin typeface="Helvetica Neue" panose="02000503000000020004" pitchFamily="2" charset="0"/>
                <a:ea typeface="Lantinghei SC Extralight" panose="02000000000000000000" pitchFamily="2" charset="-122"/>
                <a:cs typeface="Helvetica Neue" panose="02000503000000020004" pitchFamily="2" charset="0"/>
              </a:rPr>
              <a:t>Information</a:t>
            </a:r>
            <a:r>
              <a:rPr lang="zh-CN" altLang="en-US" sz="2000" b="1" dirty="0">
                <a:solidFill>
                  <a:schemeClr val="tx1">
                    <a:lumMod val="75000"/>
                    <a:lumOff val="25000"/>
                  </a:schemeClr>
                </a:solidFill>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000" b="1" dirty="0">
                <a:solidFill>
                  <a:schemeClr val="tx1">
                    <a:lumMod val="75000"/>
                    <a:lumOff val="25000"/>
                  </a:schemeClr>
                </a:solidFill>
                <a:latin typeface="Helvetica Neue" panose="02000503000000020004" pitchFamily="2" charset="0"/>
                <a:ea typeface="Lantinghei SC Extralight" panose="02000000000000000000" pitchFamily="2" charset="-122"/>
                <a:cs typeface="Helvetica Neue" panose="02000503000000020004" pitchFamily="2" charset="0"/>
              </a:rPr>
              <a:t>Gain</a:t>
            </a:r>
            <a:endParaRPr lang="zh-CN" altLang="en-US" sz="2000" b="1" dirty="0">
              <a:solidFill>
                <a:schemeClr val="tx1">
                  <a:lumMod val="75000"/>
                  <a:lumOff val="25000"/>
                </a:schemeClr>
              </a:solidFill>
              <a:latin typeface="Helvetica Neue" panose="02000503000000020004" pitchFamily="2" charset="0"/>
              <a:ea typeface="Lantinghei SC Extralight" panose="02000000000000000000" pitchFamily="2" charset="-122"/>
              <a:cs typeface="Helvetica Neue" panose="02000503000000020004" pitchFamily="2" charset="0"/>
            </a:endParaRPr>
          </a:p>
        </p:txBody>
      </p:sp>
      <p:sp>
        <p:nvSpPr>
          <p:cNvPr id="13" name="TextBox 12">
            <a:extLst>
              <a:ext uri="{FF2B5EF4-FFF2-40B4-BE49-F238E27FC236}">
                <a16:creationId xmlns:a16="http://schemas.microsoft.com/office/drawing/2014/main" id="{80F18C24-6169-81EA-06F7-35916D508166}"/>
              </a:ext>
            </a:extLst>
          </p:cNvPr>
          <p:cNvSpPr txBox="1"/>
          <p:nvPr/>
        </p:nvSpPr>
        <p:spPr>
          <a:xfrm>
            <a:off x="3734715" y="4993801"/>
            <a:ext cx="5862569" cy="1400383"/>
          </a:xfrm>
          <a:prstGeom prst="rect">
            <a:avLst/>
          </a:prstGeom>
          <a:noFill/>
        </p:spPr>
        <p:txBody>
          <a:bodyPr wrap="square">
            <a:spAutoFit/>
          </a:bodyPr>
          <a:lstStyle/>
          <a:p>
            <a:pPr>
              <a:spcAft>
                <a:spcPts val="1200"/>
              </a:spcAft>
            </a:pPr>
            <a:r>
              <a:rPr lang="en-CN" sz="2000" dirty="0">
                <a:effectLst/>
                <a:latin typeface="Helvetica Neue" panose="02000503000000020004" pitchFamily="2" charset="0"/>
                <a:ea typeface="Helvetica Neue" panose="02000503000000020004" pitchFamily="2" charset="0"/>
                <a:cs typeface="Helvetica Neue" panose="02000503000000020004" pitchFamily="2" charset="0"/>
              </a:rPr>
              <a:t>p</a:t>
            </a:r>
            <a:r>
              <a:rPr lang="en-US" altLang="zh-CN" sz="2000" dirty="0">
                <a:effectLst/>
                <a:latin typeface="Helvetica Neue" panose="02000503000000020004" pitchFamily="2" charset="0"/>
                <a:ea typeface="Helvetica Neue" panose="02000503000000020004" pitchFamily="2" charset="0"/>
                <a:cs typeface="Helvetica Neue" panose="02000503000000020004" pitchFamily="2" charset="0"/>
              </a:rPr>
              <a:t>(</a:t>
            </a:r>
            <a:r>
              <a:rPr lang="en-US" altLang="zh-CN" sz="2000" dirty="0" err="1">
                <a:solidFill>
                  <a:srgbClr val="6D2D9E"/>
                </a:solidFill>
                <a:latin typeface="Helvetica Neue" panose="02000503000000020004" pitchFamily="2" charset="0"/>
                <a:ea typeface="Helvetica Neue" panose="02000503000000020004" pitchFamily="2" charset="0"/>
                <a:cs typeface="Helvetica Neue" panose="02000503000000020004" pitchFamily="2" charset="0"/>
              </a:rPr>
              <a:t>w</a:t>
            </a:r>
            <a:r>
              <a:rPr lang="en-US" altLang="zh-CN" sz="2000" baseline="-25000" dirty="0" err="1">
                <a:solidFill>
                  <a:srgbClr val="6D2D9E"/>
                </a:solidFill>
                <a:latin typeface="Helvetica Neue" panose="02000503000000020004" pitchFamily="2" charset="0"/>
                <a:ea typeface="Helvetica Neue" panose="02000503000000020004" pitchFamily="2" charset="0"/>
                <a:cs typeface="Helvetica Neue" panose="02000503000000020004" pitchFamily="2" charset="0"/>
              </a:rPr>
              <a:t>i</a:t>
            </a:r>
            <a:r>
              <a:rPr lang="en-US" altLang="zh-CN" sz="2000" dirty="0">
                <a:effectLst/>
                <a:latin typeface="Helvetica Neue" panose="02000503000000020004" pitchFamily="2" charset="0"/>
                <a:ea typeface="Helvetica Neue" panose="02000503000000020004" pitchFamily="2" charset="0"/>
                <a:cs typeface="Helvetica Neue" panose="02000503000000020004" pitchFamily="2" charset="0"/>
              </a:rPr>
              <a:t>)</a:t>
            </a:r>
            <a:r>
              <a:rPr lang="zh-CN" altLang="en-US" sz="2000" dirty="0">
                <a:effectLst/>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000" dirty="0">
                <a:effectLst/>
                <a:latin typeface="Helvetica Neue" panose="02000503000000020004" pitchFamily="2" charset="0"/>
                <a:ea typeface="Helvetica Neue" panose="02000503000000020004" pitchFamily="2" charset="0"/>
                <a:cs typeface="Helvetica Neue" panose="02000503000000020004" pitchFamily="2" charset="0"/>
              </a:rPr>
              <a:t>=</a:t>
            </a:r>
            <a:r>
              <a:rPr lang="zh-CN" altLang="en-US" sz="2000" dirty="0">
                <a:effectLst/>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000" dirty="0">
                <a:effectLst/>
                <a:latin typeface="Helvetica Neue" panose="02000503000000020004" pitchFamily="2" charset="0"/>
                <a:ea typeface="Helvetica Neue" panose="02000503000000020004" pitchFamily="2" charset="0"/>
                <a:cs typeface="Helvetica Neue" panose="02000503000000020004" pitchFamily="2" charset="0"/>
              </a:rPr>
              <a:t>T5</a:t>
            </a:r>
            <a:r>
              <a:rPr lang="zh-CN" altLang="en-US" sz="2000" dirty="0">
                <a:effectLst/>
                <a:latin typeface="Helvetica Neue" panose="02000503000000020004" pitchFamily="2" charset="0"/>
                <a:ea typeface="Helvetica Neue" panose="02000503000000020004" pitchFamily="2" charset="0"/>
                <a:cs typeface="Helvetica Neue" panose="02000503000000020004" pitchFamily="2" charset="0"/>
              </a:rPr>
              <a:t> </a:t>
            </a:r>
            <a:r>
              <a:rPr lang="en-US" altLang="zh-CN" sz="2000" dirty="0">
                <a:effectLst/>
                <a:latin typeface="Helvetica Neue" panose="02000503000000020004" pitchFamily="2" charset="0"/>
                <a:ea typeface="Helvetica Neue" panose="02000503000000020004" pitchFamily="2" charset="0"/>
                <a:cs typeface="Helvetica Neue" panose="02000503000000020004" pitchFamily="2" charset="0"/>
              </a:rPr>
              <a:t>(query,</a:t>
            </a:r>
            <a:r>
              <a:rPr lang="zh-CN" altLang="en-US" sz="2000" dirty="0">
                <a:effectLst/>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000" dirty="0">
                <a:effectLst/>
                <a:latin typeface="Helvetica Neue" panose="02000503000000020004" pitchFamily="2" charset="0"/>
                <a:ea typeface="Lantinghei SC Extralight" panose="02000000000000000000" pitchFamily="2" charset="-122"/>
                <a:cs typeface="Helvetica Neue" panose="02000503000000020004" pitchFamily="2" charset="0"/>
              </a:rPr>
              <a:t>~</a:t>
            </a:r>
            <a:r>
              <a:rPr lang="en-US" altLang="zh-CN" sz="2000" dirty="0" err="1">
                <a:solidFill>
                  <a:srgbClr val="6D2D9E"/>
                </a:solidFill>
                <a:latin typeface="Helvetica Neue" panose="02000503000000020004" pitchFamily="2" charset="0"/>
                <a:ea typeface="Helvetica Neue" panose="02000503000000020004" pitchFamily="2" charset="0"/>
                <a:cs typeface="Helvetica Neue" panose="02000503000000020004" pitchFamily="2" charset="0"/>
              </a:rPr>
              <a:t>w</a:t>
            </a:r>
            <a:r>
              <a:rPr lang="en-US" altLang="zh-CN" sz="2000" baseline="-25000" dirty="0" err="1">
                <a:solidFill>
                  <a:srgbClr val="6D2D9E"/>
                </a:solidFill>
                <a:latin typeface="Helvetica Neue" panose="02000503000000020004" pitchFamily="2" charset="0"/>
                <a:ea typeface="Helvetica Neue" panose="02000503000000020004" pitchFamily="2" charset="0"/>
                <a:cs typeface="Helvetica Neue" panose="02000503000000020004" pitchFamily="2" charset="0"/>
              </a:rPr>
              <a:t>i</a:t>
            </a:r>
            <a:r>
              <a:rPr lang="en-US" altLang="zh-CN" sz="2000" dirty="0">
                <a:effectLst/>
                <a:latin typeface="Helvetica Neue" panose="02000503000000020004" pitchFamily="2" charset="0"/>
                <a:ea typeface="Helvetica Neue" panose="02000503000000020004" pitchFamily="2" charset="0"/>
                <a:cs typeface="Helvetica Neue" panose="02000503000000020004" pitchFamily="2" charset="0"/>
              </a:rPr>
              <a:t>)</a:t>
            </a:r>
          </a:p>
          <a:p>
            <a:pPr>
              <a:spcBef>
                <a:spcPts val="600"/>
              </a:spcBef>
              <a:spcAft>
                <a:spcPts val="600"/>
              </a:spcAft>
            </a:pPr>
            <a:r>
              <a:rPr lang="en-US" altLang="zh-CN" sz="2000" dirty="0">
                <a:effectLst/>
                <a:latin typeface="Helvetica Neue" panose="02000503000000020004" pitchFamily="2" charset="0"/>
                <a:ea typeface="Helvetica Neue" panose="02000503000000020004" pitchFamily="2" charset="0"/>
                <a:cs typeface="Helvetica Neue" panose="02000503000000020004" pitchFamily="2" charset="0"/>
              </a:rPr>
              <a:t>IG(</a:t>
            </a:r>
            <a:r>
              <a:rPr lang="en-US" altLang="zh-CN" sz="2000" dirty="0" err="1">
                <a:solidFill>
                  <a:srgbClr val="6D2D9E"/>
                </a:solidFill>
                <a:latin typeface="Helvetica Neue" panose="02000503000000020004" pitchFamily="2" charset="0"/>
                <a:ea typeface="Helvetica Neue" panose="02000503000000020004" pitchFamily="2" charset="0"/>
                <a:cs typeface="Helvetica Neue" panose="02000503000000020004" pitchFamily="2" charset="0"/>
              </a:rPr>
              <a:t>w</a:t>
            </a:r>
            <a:r>
              <a:rPr lang="en-US" altLang="zh-CN" sz="2000" baseline="-25000" dirty="0" err="1">
                <a:solidFill>
                  <a:srgbClr val="6D2D9E"/>
                </a:solidFill>
                <a:latin typeface="Helvetica Neue" panose="02000503000000020004" pitchFamily="2" charset="0"/>
                <a:ea typeface="Helvetica Neue" panose="02000503000000020004" pitchFamily="2" charset="0"/>
                <a:cs typeface="Helvetica Neue" panose="02000503000000020004" pitchFamily="2" charset="0"/>
              </a:rPr>
              <a:t>i</a:t>
            </a:r>
            <a:r>
              <a:rPr lang="en-US" altLang="zh-CN" sz="2000" dirty="0">
                <a:effectLst/>
                <a:latin typeface="Helvetica Neue" panose="02000503000000020004" pitchFamily="2" charset="0"/>
                <a:ea typeface="Helvetica Neue" panose="02000503000000020004" pitchFamily="2" charset="0"/>
                <a:cs typeface="Helvetica Neue" panose="02000503000000020004" pitchFamily="2" charset="0"/>
              </a:rPr>
              <a:t>)</a:t>
            </a:r>
            <a:r>
              <a:rPr lang="zh-CN" altLang="en-US" sz="2000" dirty="0">
                <a:effectLst/>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000" dirty="0">
                <a:latin typeface="Helvetica Neue" panose="02000503000000020004" pitchFamily="2" charset="0"/>
                <a:ea typeface="Helvetica Neue" panose="02000503000000020004" pitchFamily="2" charset="0"/>
                <a:cs typeface="Helvetica Neue" panose="02000503000000020004" pitchFamily="2" charset="0"/>
              </a:rPr>
              <a:t>=</a:t>
            </a:r>
            <a:r>
              <a:rPr lang="zh-CN" altLang="en-US" sz="200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000" dirty="0">
                <a:latin typeface="Helvetica Neue" panose="02000503000000020004" pitchFamily="2" charset="0"/>
                <a:ea typeface="Helvetica Neue" panose="02000503000000020004" pitchFamily="2" charset="0"/>
                <a:cs typeface="Helvetica Neue" panose="02000503000000020004" pitchFamily="2" charset="0"/>
              </a:rPr>
              <a:t>-H(</a:t>
            </a:r>
            <a:r>
              <a:rPr lang="en-US" altLang="zh-CN" sz="2000" dirty="0" err="1">
                <a:solidFill>
                  <a:srgbClr val="6D2D9E"/>
                </a:solidFill>
                <a:latin typeface="Helvetica Neue" panose="02000503000000020004" pitchFamily="2" charset="0"/>
                <a:ea typeface="Helvetica Neue" panose="02000503000000020004" pitchFamily="2" charset="0"/>
                <a:cs typeface="Helvetica Neue" panose="02000503000000020004" pitchFamily="2" charset="0"/>
              </a:rPr>
              <a:t>w</a:t>
            </a:r>
            <a:r>
              <a:rPr lang="en-US" altLang="zh-CN" sz="2000" baseline="-25000" dirty="0" err="1">
                <a:solidFill>
                  <a:srgbClr val="6D2D9E"/>
                </a:solidFill>
                <a:latin typeface="Helvetica Neue" panose="02000503000000020004" pitchFamily="2" charset="0"/>
                <a:ea typeface="Helvetica Neue" panose="02000503000000020004" pitchFamily="2" charset="0"/>
                <a:cs typeface="Helvetica Neue" panose="02000503000000020004" pitchFamily="2" charset="0"/>
              </a:rPr>
              <a:t>i</a:t>
            </a:r>
            <a:r>
              <a:rPr lang="en-US" altLang="zh-CN" sz="2000" dirty="0">
                <a:latin typeface="Helvetica Neue" panose="02000503000000020004" pitchFamily="2" charset="0"/>
                <a:ea typeface="Helvetica Neue" panose="02000503000000020004" pitchFamily="2" charset="0"/>
                <a:cs typeface="Helvetica Neue" panose="02000503000000020004" pitchFamily="2" charset="0"/>
              </a:rPr>
              <a:t>)</a:t>
            </a:r>
            <a:r>
              <a:rPr lang="zh-CN" altLang="en-US" sz="200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000" dirty="0">
                <a:latin typeface="Helvetica Neue" panose="02000503000000020004" pitchFamily="2" charset="0"/>
                <a:ea typeface="Helvetica Neue" panose="02000503000000020004" pitchFamily="2" charset="0"/>
                <a:cs typeface="Helvetica Neue" panose="02000503000000020004" pitchFamily="2" charset="0"/>
              </a:rPr>
              <a:t>=</a:t>
            </a:r>
            <a:r>
              <a:rPr lang="zh-CN" altLang="en-US" sz="200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000" dirty="0">
                <a:latin typeface="Helvetica Neue" panose="02000503000000020004" pitchFamily="2" charset="0"/>
                <a:ea typeface="Helvetica Neue" panose="02000503000000020004" pitchFamily="2" charset="0"/>
                <a:cs typeface="Helvetica Neue" panose="02000503000000020004" pitchFamily="2" charset="0"/>
              </a:rPr>
              <a:t>∑</a:t>
            </a:r>
            <a:r>
              <a:rPr lang="en-US" altLang="zh-CN" sz="2000" baseline="-25000" dirty="0" err="1">
                <a:latin typeface="Helvetica Neue" panose="02000503000000020004" pitchFamily="2" charset="0"/>
                <a:ea typeface="Helvetica Neue" panose="02000503000000020004" pitchFamily="2" charset="0"/>
                <a:cs typeface="Helvetica Neue" panose="02000503000000020004" pitchFamily="2" charset="0"/>
              </a:rPr>
              <a:t>wi∈V</a:t>
            </a:r>
            <a:r>
              <a:rPr lang="zh-CN" altLang="en-US" sz="2000" baseline="-25000" dirty="0">
                <a:latin typeface="Helvetica Neue" panose="02000503000000020004" pitchFamily="2" charset="0"/>
                <a:ea typeface="Helvetica Neue" panose="02000503000000020004" pitchFamily="2" charset="0"/>
                <a:cs typeface="Helvetica Neue" panose="02000503000000020004" pitchFamily="2" charset="0"/>
              </a:rPr>
              <a:t> </a:t>
            </a:r>
            <a:r>
              <a:rPr lang="en-CN" sz="2000">
                <a:effectLst/>
                <a:latin typeface="Helvetica Neue" panose="02000503000000020004" pitchFamily="2" charset="0"/>
                <a:ea typeface="Helvetica Neue" panose="02000503000000020004" pitchFamily="2" charset="0"/>
                <a:cs typeface="Helvetica Neue" panose="02000503000000020004" pitchFamily="2" charset="0"/>
              </a:rPr>
              <a:t>p</a:t>
            </a:r>
            <a:r>
              <a:rPr lang="en-US" altLang="zh-CN" sz="2000" dirty="0">
                <a:effectLst/>
                <a:latin typeface="Helvetica Neue" panose="02000503000000020004" pitchFamily="2" charset="0"/>
                <a:ea typeface="Helvetica Neue" panose="02000503000000020004" pitchFamily="2" charset="0"/>
                <a:cs typeface="Helvetica Neue" panose="02000503000000020004" pitchFamily="2" charset="0"/>
              </a:rPr>
              <a:t>(</a:t>
            </a:r>
            <a:r>
              <a:rPr lang="en-US" altLang="zh-CN" sz="2000" dirty="0" err="1">
                <a:solidFill>
                  <a:srgbClr val="6D2D9E"/>
                </a:solidFill>
                <a:latin typeface="Helvetica Neue" panose="02000503000000020004" pitchFamily="2" charset="0"/>
                <a:ea typeface="Helvetica Neue" panose="02000503000000020004" pitchFamily="2" charset="0"/>
                <a:cs typeface="Helvetica Neue" panose="02000503000000020004" pitchFamily="2" charset="0"/>
              </a:rPr>
              <a:t>w</a:t>
            </a:r>
            <a:r>
              <a:rPr lang="en-US" altLang="zh-CN" sz="2000" baseline="-25000" dirty="0" err="1">
                <a:solidFill>
                  <a:srgbClr val="6D2D9E"/>
                </a:solidFill>
                <a:latin typeface="Helvetica Neue" panose="02000503000000020004" pitchFamily="2" charset="0"/>
                <a:ea typeface="Helvetica Neue" panose="02000503000000020004" pitchFamily="2" charset="0"/>
                <a:cs typeface="Helvetica Neue" panose="02000503000000020004" pitchFamily="2" charset="0"/>
              </a:rPr>
              <a:t>i</a:t>
            </a:r>
            <a:r>
              <a:rPr lang="en-US" altLang="zh-CN" sz="2000" dirty="0">
                <a:effectLst/>
                <a:latin typeface="Helvetica Neue" panose="02000503000000020004" pitchFamily="2" charset="0"/>
                <a:ea typeface="Helvetica Neue" panose="02000503000000020004" pitchFamily="2" charset="0"/>
                <a:cs typeface="Helvetica Neue" panose="02000503000000020004" pitchFamily="2" charset="0"/>
              </a:rPr>
              <a:t>)</a:t>
            </a:r>
            <a:r>
              <a:rPr lang="zh-CN" altLang="en-US" sz="2000" dirty="0">
                <a:effectLst/>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000" dirty="0">
                <a:latin typeface="Helvetica Neue" panose="02000503000000020004" pitchFamily="2" charset="0"/>
                <a:ea typeface="Helvetica Neue" panose="02000503000000020004" pitchFamily="2" charset="0"/>
                <a:cs typeface="Helvetica Neue" panose="02000503000000020004" pitchFamily="2" charset="0"/>
              </a:rPr>
              <a:t>·</a:t>
            </a:r>
            <a:r>
              <a:rPr lang="zh-CN" altLang="en-US" sz="200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000" dirty="0">
                <a:latin typeface="Helvetica Neue" panose="02000503000000020004" pitchFamily="2" charset="0"/>
                <a:ea typeface="Helvetica Neue" panose="02000503000000020004" pitchFamily="2" charset="0"/>
                <a:cs typeface="Helvetica Neue" panose="02000503000000020004" pitchFamily="2" charset="0"/>
              </a:rPr>
              <a:t>log</a:t>
            </a:r>
            <a:r>
              <a:rPr lang="zh-CN" altLang="en-US" sz="200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CN" sz="2000" dirty="0">
                <a:effectLst/>
                <a:latin typeface="Helvetica Neue" panose="02000503000000020004" pitchFamily="2" charset="0"/>
                <a:ea typeface="Helvetica Neue" panose="02000503000000020004" pitchFamily="2" charset="0"/>
                <a:cs typeface="Helvetica Neue" panose="02000503000000020004" pitchFamily="2" charset="0"/>
              </a:rPr>
              <a:t>p</a:t>
            </a:r>
            <a:r>
              <a:rPr lang="en-US" altLang="zh-CN" sz="2000" dirty="0">
                <a:effectLst/>
                <a:latin typeface="Helvetica Neue" panose="02000503000000020004" pitchFamily="2" charset="0"/>
                <a:ea typeface="Helvetica Neue" panose="02000503000000020004" pitchFamily="2" charset="0"/>
                <a:cs typeface="Helvetica Neue" panose="02000503000000020004" pitchFamily="2" charset="0"/>
              </a:rPr>
              <a:t>(</a:t>
            </a:r>
            <a:r>
              <a:rPr lang="en-US" altLang="zh-CN" sz="2000" dirty="0" err="1">
                <a:solidFill>
                  <a:srgbClr val="6D2D9E"/>
                </a:solidFill>
                <a:latin typeface="Helvetica Neue" panose="02000503000000020004" pitchFamily="2" charset="0"/>
                <a:ea typeface="Helvetica Neue" panose="02000503000000020004" pitchFamily="2" charset="0"/>
                <a:cs typeface="Helvetica Neue" panose="02000503000000020004" pitchFamily="2" charset="0"/>
              </a:rPr>
              <a:t>w</a:t>
            </a:r>
            <a:r>
              <a:rPr lang="en-US" altLang="zh-CN" sz="2000" baseline="-25000" dirty="0" err="1">
                <a:solidFill>
                  <a:srgbClr val="6D2D9E"/>
                </a:solidFill>
                <a:latin typeface="Helvetica Neue" panose="02000503000000020004" pitchFamily="2" charset="0"/>
                <a:ea typeface="Helvetica Neue" panose="02000503000000020004" pitchFamily="2" charset="0"/>
                <a:cs typeface="Helvetica Neue" panose="02000503000000020004" pitchFamily="2" charset="0"/>
              </a:rPr>
              <a:t>i</a:t>
            </a:r>
            <a:r>
              <a:rPr lang="en-US" altLang="zh-CN" sz="2000" dirty="0">
                <a:effectLst/>
                <a:latin typeface="Helvetica Neue" panose="02000503000000020004" pitchFamily="2" charset="0"/>
                <a:ea typeface="Helvetica Neue" panose="02000503000000020004" pitchFamily="2" charset="0"/>
                <a:cs typeface="Helvetica Neue" panose="02000503000000020004" pitchFamily="2" charset="0"/>
              </a:rPr>
              <a:t>)</a:t>
            </a:r>
          </a:p>
          <a:p>
            <a:pPr>
              <a:spcBef>
                <a:spcPts val="600"/>
              </a:spcBef>
              <a:spcAft>
                <a:spcPts val="1200"/>
              </a:spcAft>
            </a:pPr>
            <a:r>
              <a:rPr lang="en-US" altLang="zh-CN" sz="2000" dirty="0">
                <a:effectLst/>
                <a:latin typeface="Helvetica Neue" panose="02000503000000020004" pitchFamily="2" charset="0"/>
                <a:ea typeface="Helvetica Neue" panose="02000503000000020004" pitchFamily="2" charset="0"/>
                <a:cs typeface="Helvetica Neue" panose="02000503000000020004" pitchFamily="2" charset="0"/>
              </a:rPr>
              <a:t>IG(</a:t>
            </a:r>
            <a:r>
              <a:rPr lang="en-US" altLang="zh-CN" sz="2000" dirty="0">
                <a:solidFill>
                  <a:srgbClr val="6D2D9E"/>
                </a:solidFill>
                <a:effectLst/>
                <a:latin typeface="Helvetica Neue" panose="02000503000000020004" pitchFamily="2" charset="0"/>
                <a:ea typeface="Helvetica Neue" panose="02000503000000020004" pitchFamily="2" charset="0"/>
                <a:cs typeface="Helvetica Neue" panose="02000503000000020004" pitchFamily="2" charset="0"/>
              </a:rPr>
              <a:t>s</a:t>
            </a:r>
            <a:r>
              <a:rPr lang="en-US" altLang="zh-CN" sz="2000" dirty="0">
                <a:effectLst/>
                <a:latin typeface="Helvetica Neue" panose="02000503000000020004" pitchFamily="2" charset="0"/>
                <a:ea typeface="Helvetica Neue" panose="02000503000000020004" pitchFamily="2" charset="0"/>
                <a:cs typeface="Helvetica Neue" panose="02000503000000020004" pitchFamily="2" charset="0"/>
              </a:rPr>
              <a:t>)</a:t>
            </a:r>
            <a:r>
              <a:rPr lang="zh-CN" altLang="en-US" sz="200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000" dirty="0">
                <a:effectLst/>
                <a:latin typeface="Helvetica Neue" panose="02000503000000020004" pitchFamily="2" charset="0"/>
                <a:ea typeface="Helvetica Neue" panose="02000503000000020004" pitchFamily="2" charset="0"/>
                <a:cs typeface="Helvetica Neue" panose="02000503000000020004" pitchFamily="2" charset="0"/>
              </a:rPr>
              <a:t>=</a:t>
            </a:r>
            <a:r>
              <a:rPr lang="zh-CN" altLang="en-US" sz="2000" dirty="0">
                <a:effectLst/>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000" dirty="0">
                <a:latin typeface="Helvetica Neue" panose="02000503000000020004" pitchFamily="2" charset="0"/>
                <a:ea typeface="Helvetica Neue" panose="02000503000000020004" pitchFamily="2" charset="0"/>
                <a:cs typeface="Helvetica Neue" panose="02000503000000020004" pitchFamily="2" charset="0"/>
              </a:rPr>
              <a:t>1/n</a:t>
            </a:r>
            <a:r>
              <a:rPr lang="zh-CN" altLang="en-US" sz="2000" dirty="0">
                <a:latin typeface="Helvetica Neue" panose="02000503000000020004" pitchFamily="2" charset="0"/>
                <a:ea typeface="Lantinghei SC Extralight" panose="02000000000000000000" pitchFamily="2" charset="-122"/>
                <a:cs typeface="Helvetica Neue" panose="02000503000000020004" pitchFamily="2" charset="0"/>
              </a:rPr>
              <a:t> </a:t>
            </a:r>
            <a:r>
              <a:rPr lang="en-US" altLang="zh-CN" sz="20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000" baseline="-25000" dirty="0" err="1">
                <a:latin typeface="Helvetica Neue" panose="02000503000000020004" pitchFamily="2" charset="0"/>
                <a:ea typeface="Helvetica Neue" panose="02000503000000020004" pitchFamily="2" charset="0"/>
                <a:cs typeface="Helvetica Neue" panose="02000503000000020004" pitchFamily="2" charset="0"/>
              </a:rPr>
              <a:t>w~S</a:t>
            </a:r>
            <a:r>
              <a:rPr lang="en-US" altLang="zh-CN" sz="2000" baseline="-25000" dirty="0">
                <a:effectLst/>
                <a:latin typeface="Helvetica Neue" panose="02000503000000020004" pitchFamily="2" charset="0"/>
                <a:ea typeface="Helvetica Neue" panose="02000503000000020004" pitchFamily="2" charset="0"/>
                <a:cs typeface="Helvetica Neue" panose="02000503000000020004" pitchFamily="2" charset="0"/>
              </a:rPr>
              <a:t> </a:t>
            </a:r>
            <a:r>
              <a:rPr lang="en-US" altLang="zh-CN" sz="2000" dirty="0">
                <a:effectLst/>
                <a:latin typeface="Helvetica Neue" panose="02000503000000020004" pitchFamily="2" charset="0"/>
                <a:ea typeface="Helvetica Neue" panose="02000503000000020004" pitchFamily="2" charset="0"/>
                <a:cs typeface="Helvetica Neue" panose="02000503000000020004" pitchFamily="2" charset="0"/>
              </a:rPr>
              <a:t>IG(</a:t>
            </a:r>
            <a:r>
              <a:rPr lang="en-US" altLang="zh-CN" sz="2000" dirty="0">
                <a:solidFill>
                  <a:srgbClr val="6D2D9E"/>
                </a:solidFill>
                <a:latin typeface="Helvetica Neue" panose="02000503000000020004" pitchFamily="2" charset="0"/>
                <a:ea typeface="Helvetica Neue" panose="02000503000000020004" pitchFamily="2" charset="0"/>
                <a:cs typeface="Helvetica Neue" panose="02000503000000020004" pitchFamily="2" charset="0"/>
              </a:rPr>
              <a:t>w</a:t>
            </a:r>
            <a:r>
              <a:rPr lang="en-US" altLang="zh-CN" sz="2000" dirty="0">
                <a:effectLst/>
                <a:latin typeface="Helvetica Neue" panose="02000503000000020004" pitchFamily="2" charset="0"/>
                <a:ea typeface="Helvetica Neue" panose="02000503000000020004" pitchFamily="2" charset="0"/>
                <a:cs typeface="Helvetica Neue" panose="02000503000000020004" pitchFamily="2" charset="0"/>
              </a:rPr>
              <a:t>)</a:t>
            </a:r>
            <a:r>
              <a:rPr lang="zh-CN" altLang="en-US" sz="2000" dirty="0">
                <a:effectLst/>
                <a:latin typeface="Helvetica Neue" panose="02000503000000020004" pitchFamily="2" charset="0"/>
                <a:ea typeface="Lantinghei SC Extralight" panose="02000000000000000000" pitchFamily="2" charset="-122"/>
                <a:cs typeface="Helvetica Neue" panose="02000503000000020004" pitchFamily="2" charset="0"/>
              </a:rPr>
              <a:t> </a:t>
            </a:r>
            <a:endParaRPr lang="en-US" sz="2000" dirty="0">
              <a:effectLst/>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4" name="Down Arrow 13">
            <a:extLst>
              <a:ext uri="{FF2B5EF4-FFF2-40B4-BE49-F238E27FC236}">
                <a16:creationId xmlns:a16="http://schemas.microsoft.com/office/drawing/2014/main" id="{2DECDC33-94F3-82A6-0697-879E35908F0F}"/>
              </a:ext>
            </a:extLst>
          </p:cNvPr>
          <p:cNvSpPr/>
          <p:nvPr/>
        </p:nvSpPr>
        <p:spPr>
          <a:xfrm>
            <a:off x="5533563" y="4356380"/>
            <a:ext cx="457784" cy="468197"/>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sz="24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文本框 3">
            <a:extLst>
              <a:ext uri="{FF2B5EF4-FFF2-40B4-BE49-F238E27FC236}">
                <a16:creationId xmlns:a16="http://schemas.microsoft.com/office/drawing/2014/main" id="{3393975B-69AE-D5F3-2425-1CD32E081132}"/>
              </a:ext>
            </a:extLst>
          </p:cNvPr>
          <p:cNvSpPr txBox="1"/>
          <p:nvPr/>
        </p:nvSpPr>
        <p:spPr>
          <a:xfrm>
            <a:off x="6435277" y="3358443"/>
            <a:ext cx="457784" cy="1200329"/>
          </a:xfrm>
          <a:prstGeom prst="rect">
            <a:avLst/>
          </a:prstGeom>
          <a:noFill/>
        </p:spPr>
        <p:txBody>
          <a:bodyPr wrap="square">
            <a:spAutoFit/>
          </a:bodyPr>
          <a:lstStyle/>
          <a:p>
            <a:r>
              <a:rPr lang="en-US" altLang="zh-CN" sz="1800" dirty="0">
                <a:solidFill>
                  <a:srgbClr val="6D2D9E"/>
                </a:solidFill>
                <a:effectLst/>
                <a:latin typeface="Helvetica Neue" panose="02000503000000020004" pitchFamily="2" charset="0"/>
                <a:ea typeface="Helvetica Neue" panose="02000503000000020004" pitchFamily="2" charset="0"/>
                <a:cs typeface="Helvetica Neue" panose="02000503000000020004" pitchFamily="2" charset="0"/>
              </a:rPr>
              <a:t>w</a:t>
            </a:r>
            <a:r>
              <a:rPr lang="en-US" altLang="zh-CN" sz="1800" baseline="-25000" dirty="0">
                <a:solidFill>
                  <a:srgbClr val="6D2D9E"/>
                </a:solidFill>
                <a:effectLst/>
                <a:latin typeface="Helvetica Neue" panose="02000503000000020004" pitchFamily="2" charset="0"/>
                <a:ea typeface="Helvetica Neue" panose="02000503000000020004" pitchFamily="2" charset="0"/>
                <a:cs typeface="Helvetica Neue" panose="02000503000000020004" pitchFamily="2" charset="0"/>
              </a:rPr>
              <a:t>1</a:t>
            </a:r>
          </a:p>
          <a:p>
            <a:r>
              <a:rPr lang="en-US" altLang="zh-CN" dirty="0">
                <a:solidFill>
                  <a:srgbClr val="6D2D9E"/>
                </a:solidFill>
                <a:latin typeface="Helvetica Neue" panose="02000503000000020004" pitchFamily="2" charset="0"/>
                <a:ea typeface="Helvetica Neue" panose="02000503000000020004" pitchFamily="2" charset="0"/>
                <a:cs typeface="Helvetica Neue" panose="02000503000000020004" pitchFamily="2" charset="0"/>
              </a:rPr>
              <a:t>w</a:t>
            </a:r>
            <a:r>
              <a:rPr lang="en-US" altLang="zh-CN" baseline="-25000" dirty="0">
                <a:solidFill>
                  <a:srgbClr val="6D2D9E"/>
                </a:solidFill>
                <a:latin typeface="Helvetica Neue" panose="02000503000000020004" pitchFamily="2" charset="0"/>
                <a:ea typeface="Helvetica Neue" panose="02000503000000020004" pitchFamily="2" charset="0"/>
                <a:cs typeface="Helvetica Neue" panose="02000503000000020004" pitchFamily="2" charset="0"/>
              </a:rPr>
              <a:t>2</a:t>
            </a:r>
          </a:p>
          <a:p>
            <a:r>
              <a:rPr lang="en-US" altLang="zh-CN" dirty="0">
                <a:solidFill>
                  <a:srgbClr val="6D2D9E"/>
                </a:solidFill>
                <a:latin typeface="Helvetica Neue" panose="02000503000000020004" pitchFamily="2" charset="0"/>
                <a:ea typeface="Helvetica Neue" panose="02000503000000020004" pitchFamily="2" charset="0"/>
                <a:cs typeface="Helvetica Neue" panose="02000503000000020004" pitchFamily="2" charset="0"/>
              </a:rPr>
              <a:t>…</a:t>
            </a:r>
          </a:p>
          <a:p>
            <a:r>
              <a:rPr lang="en-US" altLang="zh-CN" dirty="0" err="1">
                <a:solidFill>
                  <a:srgbClr val="6D2D9E"/>
                </a:solidFill>
                <a:latin typeface="Helvetica Neue" panose="02000503000000020004" pitchFamily="2" charset="0"/>
                <a:ea typeface="Helvetica Neue" panose="02000503000000020004" pitchFamily="2" charset="0"/>
                <a:cs typeface="Helvetica Neue" panose="02000503000000020004" pitchFamily="2" charset="0"/>
              </a:rPr>
              <a:t>w</a:t>
            </a:r>
            <a:r>
              <a:rPr lang="en-US" altLang="zh-CN" baseline="-25000" dirty="0" err="1">
                <a:solidFill>
                  <a:srgbClr val="6D2D9E"/>
                </a:solidFill>
                <a:latin typeface="Helvetica Neue" panose="02000503000000020004" pitchFamily="2" charset="0"/>
                <a:ea typeface="Helvetica Neue" panose="02000503000000020004" pitchFamily="2" charset="0"/>
                <a:cs typeface="Helvetica Neue" panose="02000503000000020004" pitchFamily="2" charset="0"/>
              </a:rPr>
              <a:t>n</a:t>
            </a:r>
            <a:endParaRPr lang="zh-CN" altLang="en-US" baseline="-25000" dirty="0"/>
          </a:p>
        </p:txBody>
      </p:sp>
      <p:pic>
        <p:nvPicPr>
          <p:cNvPr id="6" name="图片 5">
            <a:extLst>
              <a:ext uri="{FF2B5EF4-FFF2-40B4-BE49-F238E27FC236}">
                <a16:creationId xmlns:a16="http://schemas.microsoft.com/office/drawing/2014/main" id="{A7421BE3-EA8B-8DD8-85D4-486ACDA0E999}"/>
              </a:ext>
            </a:extLst>
          </p:cNvPr>
          <p:cNvPicPr>
            <a:picLocks noChangeAspect="1"/>
          </p:cNvPicPr>
          <p:nvPr/>
        </p:nvPicPr>
        <p:blipFill>
          <a:blip r:embed="rId3"/>
          <a:stretch>
            <a:fillRect/>
          </a:stretch>
        </p:blipFill>
        <p:spPr>
          <a:xfrm rot="5400000">
            <a:off x="6527103" y="3724201"/>
            <a:ext cx="1147811" cy="553036"/>
          </a:xfrm>
          <a:prstGeom prst="rect">
            <a:avLst/>
          </a:prstGeom>
        </p:spPr>
      </p:pic>
      <p:sp>
        <p:nvSpPr>
          <p:cNvPr id="15" name="左大括号 14">
            <a:extLst>
              <a:ext uri="{FF2B5EF4-FFF2-40B4-BE49-F238E27FC236}">
                <a16:creationId xmlns:a16="http://schemas.microsoft.com/office/drawing/2014/main" id="{B6A1AD66-FBB2-A299-5035-167423A220BF}"/>
              </a:ext>
            </a:extLst>
          </p:cNvPr>
          <p:cNvSpPr/>
          <p:nvPr/>
        </p:nvSpPr>
        <p:spPr>
          <a:xfrm>
            <a:off x="6227329" y="3553663"/>
            <a:ext cx="264546" cy="890120"/>
          </a:xfrm>
          <a:prstGeom prst="leftBrace">
            <a:avLst>
              <a:gd name="adj1" fmla="val 29049"/>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C28C2A73-35AF-2370-8C60-D045E38F9EC8}"/>
              </a:ext>
            </a:extLst>
          </p:cNvPr>
          <p:cNvSpPr txBox="1"/>
          <p:nvPr/>
        </p:nvSpPr>
        <p:spPr>
          <a:xfrm>
            <a:off x="7393953" y="3374296"/>
            <a:ext cx="949948" cy="1200329"/>
          </a:xfrm>
          <a:prstGeom prst="rect">
            <a:avLst/>
          </a:prstGeom>
          <a:noFill/>
        </p:spPr>
        <p:txBody>
          <a:bodyPr wrap="square">
            <a:spAutoFit/>
          </a:bodyPr>
          <a:lstStyle/>
          <a:p>
            <a:r>
              <a:rPr lang="en-US" altLang="zh-CN" sz="1800" dirty="0">
                <a:effectLst/>
                <a:latin typeface="Helvetica Neue" panose="02000503000000020004" pitchFamily="2" charset="0"/>
                <a:ea typeface="Helvetica Neue" panose="02000503000000020004" pitchFamily="2" charset="0"/>
                <a:cs typeface="Helvetica Neue" panose="02000503000000020004" pitchFamily="2" charset="0"/>
              </a:rPr>
              <a:t>p(w</a:t>
            </a:r>
            <a:r>
              <a:rPr lang="en-US" altLang="zh-CN" sz="1800" baseline="-25000" dirty="0">
                <a:effectLst/>
                <a:latin typeface="Helvetica Neue" panose="02000503000000020004" pitchFamily="2" charset="0"/>
                <a:ea typeface="Helvetica Neue" panose="02000503000000020004" pitchFamily="2" charset="0"/>
                <a:cs typeface="Helvetica Neue" panose="02000503000000020004" pitchFamily="2" charset="0"/>
              </a:rPr>
              <a:t>1</a:t>
            </a:r>
            <a:r>
              <a:rPr lang="en-US" altLang="zh-CN" sz="1800" dirty="0">
                <a:effectLst/>
                <a:latin typeface="Helvetica Neue" panose="02000503000000020004" pitchFamily="2" charset="0"/>
                <a:ea typeface="Helvetica Neue" panose="02000503000000020004" pitchFamily="2" charset="0"/>
                <a:cs typeface="Helvetica Neue" panose="02000503000000020004" pitchFamily="2" charset="0"/>
              </a:rPr>
              <a:t>)</a:t>
            </a:r>
          </a:p>
          <a:p>
            <a:r>
              <a:rPr lang="en-US" altLang="zh-CN" dirty="0">
                <a:latin typeface="Helvetica Neue" panose="02000503000000020004" pitchFamily="2" charset="0"/>
                <a:ea typeface="Helvetica Neue" panose="02000503000000020004" pitchFamily="2" charset="0"/>
                <a:cs typeface="Helvetica Neue" panose="02000503000000020004" pitchFamily="2" charset="0"/>
              </a:rPr>
              <a:t>p(w</a:t>
            </a:r>
            <a:r>
              <a:rPr lang="en-US" altLang="zh-CN"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US" altLang="zh-CN" dirty="0">
                <a:latin typeface="Helvetica Neue" panose="02000503000000020004" pitchFamily="2" charset="0"/>
                <a:ea typeface="Helvetica Neue" panose="02000503000000020004" pitchFamily="2" charset="0"/>
                <a:cs typeface="Helvetica Neue" panose="02000503000000020004" pitchFamily="2" charset="0"/>
              </a:rPr>
              <a:t>)</a:t>
            </a:r>
          </a:p>
          <a:p>
            <a:r>
              <a:rPr lang="en-US" altLang="zh-CN" dirty="0">
                <a:latin typeface="Helvetica Neue" panose="02000503000000020004" pitchFamily="2" charset="0"/>
                <a:ea typeface="Helvetica Neue" panose="02000503000000020004" pitchFamily="2" charset="0"/>
                <a:cs typeface="Helvetica Neue" panose="02000503000000020004" pitchFamily="2" charset="0"/>
              </a:rPr>
              <a:t>…</a:t>
            </a:r>
          </a:p>
          <a:p>
            <a:r>
              <a:rPr lang="en-US" altLang="zh-CN" dirty="0">
                <a:latin typeface="Helvetica Neue" panose="02000503000000020004" pitchFamily="2" charset="0"/>
                <a:ea typeface="Helvetica Neue" panose="02000503000000020004" pitchFamily="2" charset="0"/>
                <a:cs typeface="Helvetica Neue" panose="02000503000000020004" pitchFamily="2" charset="0"/>
              </a:rPr>
              <a:t>p(</a:t>
            </a:r>
            <a:r>
              <a:rPr lang="en-US" altLang="zh-CN" dirty="0" err="1">
                <a:latin typeface="Helvetica Neue" panose="02000503000000020004" pitchFamily="2" charset="0"/>
                <a:ea typeface="Helvetica Neue" panose="02000503000000020004" pitchFamily="2" charset="0"/>
                <a:cs typeface="Helvetica Neue" panose="02000503000000020004" pitchFamily="2" charset="0"/>
              </a:rPr>
              <a:t>w</a:t>
            </a:r>
            <a:r>
              <a:rPr lang="en-US" altLang="zh-CN" baseline="-25000" dirty="0" err="1">
                <a:latin typeface="Helvetica Neue" panose="02000503000000020004" pitchFamily="2" charset="0"/>
                <a:ea typeface="Helvetica Neue" panose="02000503000000020004" pitchFamily="2" charset="0"/>
                <a:cs typeface="Helvetica Neue" panose="02000503000000020004" pitchFamily="2" charset="0"/>
              </a:rPr>
              <a:t>n</a:t>
            </a:r>
            <a:r>
              <a:rPr lang="en-US" altLang="zh-CN" dirty="0">
                <a:latin typeface="Helvetica Neue" panose="02000503000000020004" pitchFamily="2" charset="0"/>
                <a:ea typeface="Helvetica Neue" panose="02000503000000020004" pitchFamily="2" charset="0"/>
                <a:cs typeface="Helvetica Neue" panose="02000503000000020004" pitchFamily="2" charset="0"/>
              </a:rPr>
              <a:t>)</a:t>
            </a:r>
            <a:endParaRPr lang="zh-CN" altLang="en-US" dirty="0"/>
          </a:p>
        </p:txBody>
      </p:sp>
      <p:sp>
        <p:nvSpPr>
          <p:cNvPr id="18" name="文本框 17">
            <a:extLst>
              <a:ext uri="{FF2B5EF4-FFF2-40B4-BE49-F238E27FC236}">
                <a16:creationId xmlns:a16="http://schemas.microsoft.com/office/drawing/2014/main" id="{D3EFC352-F2D6-657D-46F0-D5727B004ACC}"/>
              </a:ext>
            </a:extLst>
          </p:cNvPr>
          <p:cNvSpPr txBox="1"/>
          <p:nvPr/>
        </p:nvSpPr>
        <p:spPr>
          <a:xfrm>
            <a:off x="818474" y="1600200"/>
            <a:ext cx="2196189" cy="523220"/>
          </a:xfrm>
          <a:prstGeom prst="rect">
            <a:avLst/>
          </a:prstGeom>
          <a:noFill/>
        </p:spPr>
        <p:txBody>
          <a:bodyPr wrap="square" rtlCol="0">
            <a:spAutoFit/>
          </a:bodyPr>
          <a:lstStyle/>
          <a:p>
            <a:r>
              <a:rPr kumimoji="1" lang="en-US" altLang="zh-CN" sz="2800" b="1" u="sng" dirty="0">
                <a:latin typeface="+mn-ea"/>
              </a:rPr>
              <a:t>Example</a:t>
            </a:r>
            <a:endParaRPr kumimoji="1" lang="zh-CN" altLang="en-US" sz="2800" b="1" u="sng" dirty="0">
              <a:latin typeface="+mn-ea"/>
            </a:endParaRPr>
          </a:p>
        </p:txBody>
      </p:sp>
    </p:spTree>
    <p:extLst>
      <p:ext uri="{BB962C8B-B14F-4D97-AF65-F5344CB8AC3E}">
        <p14:creationId xmlns:p14="http://schemas.microsoft.com/office/powerpoint/2010/main" val="254355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animBg="1"/>
      <p:bldP spid="11" grpId="0" animBg="1"/>
      <p:bldP spid="12" grpId="0" animBg="1"/>
      <p:bldP spid="13" grpId="0"/>
      <p:bldP spid="14" grpId="0" animBg="1"/>
      <p:bldP spid="4" grpId="0"/>
      <p:bldP spid="15" grpId="0" animBg="1"/>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A0075-134F-E14B-B5EA-6DEF2A1996B3}"/>
              </a:ext>
            </a:extLst>
          </p:cNvPr>
          <p:cNvSpPr>
            <a:spLocks noGrp="1"/>
          </p:cNvSpPr>
          <p:nvPr>
            <p:ph type="title"/>
          </p:nvPr>
        </p:nvSpPr>
        <p:spPr/>
        <p:txBody>
          <a:bodyPr/>
          <a:lstStyle/>
          <a:p>
            <a:r>
              <a:rPr lang="en-US" altLang="zh-CN" dirty="0"/>
              <a:t>Step</a:t>
            </a:r>
            <a:r>
              <a:rPr lang="zh-CN" altLang="en-US" dirty="0"/>
              <a:t> </a:t>
            </a:r>
            <a:r>
              <a:rPr lang="en-US" altLang="zh-CN" dirty="0"/>
              <a:t>3.</a:t>
            </a:r>
            <a:r>
              <a:rPr lang="zh-CN" altLang="en-US" dirty="0"/>
              <a:t> </a:t>
            </a:r>
            <a:r>
              <a:rPr lang="en-US" altLang="zh-CN" dirty="0"/>
              <a:t>Select Expansion Positions</a:t>
            </a:r>
            <a:endParaRPr lang="zh-CN" altLang="en-US" dirty="0"/>
          </a:p>
        </p:txBody>
      </p:sp>
      <p:pic>
        <p:nvPicPr>
          <p:cNvPr id="5" name="图片 2">
            <a:extLst>
              <a:ext uri="{FF2B5EF4-FFF2-40B4-BE49-F238E27FC236}">
                <a16:creationId xmlns:a16="http://schemas.microsoft.com/office/drawing/2014/main" id="{37218F4B-BA12-A3A3-6DDD-8C138471DC03}"/>
              </a:ext>
            </a:extLst>
          </p:cNvPr>
          <p:cNvPicPr>
            <a:picLocks noChangeAspect="1"/>
          </p:cNvPicPr>
          <p:nvPr/>
        </p:nvPicPr>
        <p:blipFill>
          <a:blip r:embed="rId3"/>
          <a:stretch>
            <a:fillRect/>
          </a:stretch>
        </p:blipFill>
        <p:spPr>
          <a:xfrm>
            <a:off x="6095999" y="1892139"/>
            <a:ext cx="6013586" cy="4551267"/>
          </a:xfrm>
          <a:prstGeom prst="rect">
            <a:avLst/>
          </a:prstGeom>
        </p:spPr>
      </p:pic>
      <p:sp>
        <p:nvSpPr>
          <p:cNvPr id="6" name="内容占位符 5">
            <a:extLst>
              <a:ext uri="{FF2B5EF4-FFF2-40B4-BE49-F238E27FC236}">
                <a16:creationId xmlns:a16="http://schemas.microsoft.com/office/drawing/2014/main" id="{3D9A3C6F-CC11-2075-700F-5EAC319EA6AA}"/>
              </a:ext>
            </a:extLst>
          </p:cNvPr>
          <p:cNvSpPr>
            <a:spLocks noGrp="1"/>
          </p:cNvSpPr>
          <p:nvPr>
            <p:ph sz="quarter" idx="10"/>
          </p:nvPr>
        </p:nvSpPr>
        <p:spPr/>
        <p:txBody>
          <a:bodyPr/>
          <a:lstStyle/>
          <a:p>
            <a:endParaRPr lang="zh-CN" altLang="en-US"/>
          </a:p>
        </p:txBody>
      </p:sp>
    </p:spTree>
    <p:extLst>
      <p:ext uri="{BB962C8B-B14F-4D97-AF65-F5344CB8AC3E}">
        <p14:creationId xmlns:p14="http://schemas.microsoft.com/office/powerpoint/2010/main" val="194770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45E31DF-2450-1642-B585-78C7CC9DB1EB}"/>
              </a:ext>
            </a:extLst>
          </p:cNvPr>
          <p:cNvSpPr>
            <a:spLocks noGrp="1"/>
          </p:cNvSpPr>
          <p:nvPr>
            <p:ph type="title"/>
          </p:nvPr>
        </p:nvSpPr>
        <p:spPr>
          <a:xfrm>
            <a:off x="397164" y="832025"/>
            <a:ext cx="11162884" cy="574183"/>
          </a:xfrm>
        </p:spPr>
        <p:txBody>
          <a:bodyPr/>
          <a:lstStyle/>
          <a:p>
            <a:r>
              <a:rPr lang="en-US" altLang="zh-CN" dirty="0"/>
              <a:t>Outline</a:t>
            </a:r>
            <a:endParaRPr lang="zh-CN" altLang="en-US" dirty="0"/>
          </a:p>
        </p:txBody>
      </p:sp>
      <p:sp>
        <p:nvSpPr>
          <p:cNvPr id="7" name="Oval 6">
            <a:extLst>
              <a:ext uri="{FF2B5EF4-FFF2-40B4-BE49-F238E27FC236}">
                <a16:creationId xmlns:a16="http://schemas.microsoft.com/office/drawing/2014/main" id="{6C2FBDA2-95D3-B9DC-38AF-287577B04CEE}"/>
              </a:ext>
            </a:extLst>
          </p:cNvPr>
          <p:cNvSpPr/>
          <p:nvPr/>
        </p:nvSpPr>
        <p:spPr>
          <a:xfrm>
            <a:off x="1069324" y="2873829"/>
            <a:ext cx="1470853" cy="1470853"/>
          </a:xfrm>
          <a:prstGeom prst="ellipse">
            <a:avLst/>
          </a:prstGeom>
          <a:solidFill>
            <a:srgbClr val="BFBFBF"/>
          </a:solidFill>
        </p:spPr>
        <p:style>
          <a:lnRef idx="0">
            <a:schemeClr val="lt2">
              <a:alpha val="0"/>
              <a:hueOff val="0"/>
              <a:satOff val="0"/>
              <a:lumOff val="0"/>
              <a:alphaOff val="0"/>
            </a:schemeClr>
          </a:lnRef>
          <a:fillRef idx="1">
            <a:scrgbClr r="0" g="0" b="0"/>
          </a:fillRef>
          <a:effectRef idx="0">
            <a:schemeClr val="dk2">
              <a:hueOff val="0"/>
              <a:satOff val="0"/>
              <a:lumOff val="0"/>
              <a:alphaOff val="0"/>
            </a:schemeClr>
          </a:effectRef>
          <a:fontRef idx="minor"/>
        </p:style>
      </p:sp>
      <p:sp>
        <p:nvSpPr>
          <p:cNvPr id="8" name="Rectangle 7" descr="Books">
            <a:extLst>
              <a:ext uri="{FF2B5EF4-FFF2-40B4-BE49-F238E27FC236}">
                <a16:creationId xmlns:a16="http://schemas.microsoft.com/office/drawing/2014/main" id="{8E0D55B2-6FE4-3C26-815D-89269E503B46}"/>
              </a:ext>
            </a:extLst>
          </p:cNvPr>
          <p:cNvSpPr/>
          <p:nvPr/>
        </p:nvSpPr>
        <p:spPr>
          <a:xfrm>
            <a:off x="1382784" y="3187289"/>
            <a:ext cx="843932" cy="84393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0" name="TextBox 9">
            <a:extLst>
              <a:ext uri="{FF2B5EF4-FFF2-40B4-BE49-F238E27FC236}">
                <a16:creationId xmlns:a16="http://schemas.microsoft.com/office/drawing/2014/main" id="{73FC47E1-8615-E6AE-D2E4-B6D0693A8EE0}"/>
              </a:ext>
            </a:extLst>
          </p:cNvPr>
          <p:cNvSpPr txBox="1"/>
          <p:nvPr/>
        </p:nvSpPr>
        <p:spPr>
          <a:xfrm>
            <a:off x="640582" y="4617063"/>
            <a:ext cx="2411234" cy="48029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889000">
              <a:spcBef>
                <a:spcPct val="0"/>
              </a:spcBef>
              <a:defRPr cap="all"/>
            </a:pPr>
            <a:r>
              <a:rPr lang="en-US" altLang="zh-CN" sz="2400" b="1" cap="all"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Background</a:t>
            </a:r>
            <a:endParaRPr lang="en-US" sz="2400" b="1" cap="all"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Oval 10">
            <a:extLst>
              <a:ext uri="{FF2B5EF4-FFF2-40B4-BE49-F238E27FC236}">
                <a16:creationId xmlns:a16="http://schemas.microsoft.com/office/drawing/2014/main" id="{A561E3C3-65CB-6FB9-93B1-D3F0C48E1EC2}"/>
              </a:ext>
            </a:extLst>
          </p:cNvPr>
          <p:cNvSpPr/>
          <p:nvPr/>
        </p:nvSpPr>
        <p:spPr>
          <a:xfrm>
            <a:off x="3902524" y="2873829"/>
            <a:ext cx="1470853" cy="1470853"/>
          </a:xfrm>
          <a:prstGeom prst="ellipse">
            <a:avLst/>
          </a:prstGeom>
          <a:solidFill>
            <a:srgbClr val="BFBFBF"/>
          </a:solidFill>
        </p:spPr>
        <p:style>
          <a:lnRef idx="0">
            <a:schemeClr val="lt2">
              <a:alpha val="0"/>
              <a:hueOff val="0"/>
              <a:satOff val="0"/>
              <a:lumOff val="0"/>
              <a:alphaOff val="0"/>
            </a:schemeClr>
          </a:lnRef>
          <a:fillRef idx="1">
            <a:scrgbClr r="0" g="0" b="0"/>
          </a:fillRef>
          <a:effectRef idx="0">
            <a:schemeClr val="dk2">
              <a:hueOff val="0"/>
              <a:satOff val="0"/>
              <a:lumOff val="0"/>
              <a:alphaOff val="0"/>
            </a:schemeClr>
          </a:effectRef>
          <a:fontRef idx="minor"/>
        </p:style>
      </p:sp>
      <p:sp>
        <p:nvSpPr>
          <p:cNvPr id="13" name="TextBox 12">
            <a:extLst>
              <a:ext uri="{FF2B5EF4-FFF2-40B4-BE49-F238E27FC236}">
                <a16:creationId xmlns:a16="http://schemas.microsoft.com/office/drawing/2014/main" id="{5D475E36-D26B-09F0-CD12-985A4F87765D}"/>
              </a:ext>
            </a:extLst>
          </p:cNvPr>
          <p:cNvSpPr txBox="1"/>
          <p:nvPr/>
        </p:nvSpPr>
        <p:spPr>
          <a:xfrm>
            <a:off x="3473782" y="4617063"/>
            <a:ext cx="2411234" cy="48029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889000">
              <a:spcBef>
                <a:spcPct val="0"/>
              </a:spcBef>
              <a:defRPr cap="all"/>
            </a:pPr>
            <a:r>
              <a:rPr lang="en-US" sz="2400" b="1" cap="all"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SSQR</a:t>
            </a:r>
          </a:p>
        </p:txBody>
      </p:sp>
      <p:sp>
        <p:nvSpPr>
          <p:cNvPr id="14" name="Oval 13">
            <a:extLst>
              <a:ext uri="{FF2B5EF4-FFF2-40B4-BE49-F238E27FC236}">
                <a16:creationId xmlns:a16="http://schemas.microsoft.com/office/drawing/2014/main" id="{B9D3A3BD-0DFD-03FB-B1A3-04554E0A0586}"/>
              </a:ext>
            </a:extLst>
          </p:cNvPr>
          <p:cNvSpPr/>
          <p:nvPr/>
        </p:nvSpPr>
        <p:spPr>
          <a:xfrm>
            <a:off x="6735724" y="2873829"/>
            <a:ext cx="1470853" cy="1470853"/>
          </a:xfrm>
          <a:prstGeom prst="ellipse">
            <a:avLst/>
          </a:prstGeom>
          <a:solidFill>
            <a:srgbClr val="A94D51"/>
          </a:solidFill>
        </p:spPr>
        <p:style>
          <a:lnRef idx="0">
            <a:schemeClr val="lt2">
              <a:alpha val="0"/>
              <a:hueOff val="0"/>
              <a:satOff val="0"/>
              <a:lumOff val="0"/>
              <a:alphaOff val="0"/>
            </a:schemeClr>
          </a:lnRef>
          <a:fillRef idx="1">
            <a:scrgbClr r="0" g="0" b="0"/>
          </a:fillRef>
          <a:effectRef idx="0">
            <a:schemeClr val="dk2">
              <a:hueOff val="0"/>
              <a:satOff val="0"/>
              <a:lumOff val="0"/>
              <a:alphaOff val="0"/>
            </a:schemeClr>
          </a:effectRef>
          <a:fontRef idx="minor"/>
        </p:style>
      </p:sp>
      <p:sp>
        <p:nvSpPr>
          <p:cNvPr id="16" name="TextBox 15">
            <a:extLst>
              <a:ext uri="{FF2B5EF4-FFF2-40B4-BE49-F238E27FC236}">
                <a16:creationId xmlns:a16="http://schemas.microsoft.com/office/drawing/2014/main" id="{77CEDCF0-7DC3-B0F4-363E-775693CD6757}"/>
              </a:ext>
            </a:extLst>
          </p:cNvPr>
          <p:cNvSpPr txBox="1"/>
          <p:nvPr/>
        </p:nvSpPr>
        <p:spPr>
          <a:xfrm>
            <a:off x="6306982" y="4617063"/>
            <a:ext cx="2411234" cy="48029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spcBef>
                <a:spcPct val="0"/>
              </a:spcBef>
              <a:spcAft>
                <a:spcPts val="0"/>
              </a:spcAft>
              <a:buNone/>
              <a:defRPr cap="all"/>
            </a:pPr>
            <a:r>
              <a:rPr lang="en-US" altLang="zh-CN" sz="2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Evaluation</a:t>
            </a:r>
            <a:endParaRPr lang="en-US" sz="2400" b="1" kern="12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Oval 16">
            <a:extLst>
              <a:ext uri="{FF2B5EF4-FFF2-40B4-BE49-F238E27FC236}">
                <a16:creationId xmlns:a16="http://schemas.microsoft.com/office/drawing/2014/main" id="{9E391838-5B16-AA7E-5A3F-EC404EA7AA8A}"/>
              </a:ext>
            </a:extLst>
          </p:cNvPr>
          <p:cNvSpPr/>
          <p:nvPr/>
        </p:nvSpPr>
        <p:spPr>
          <a:xfrm>
            <a:off x="9568924" y="2873829"/>
            <a:ext cx="1470853" cy="1470853"/>
          </a:xfrm>
          <a:prstGeom prst="ellipse">
            <a:avLst/>
          </a:prstGeom>
          <a:solidFill>
            <a:schemeClr val="bg1">
              <a:lumMod val="75000"/>
            </a:schemeClr>
          </a:solidFill>
        </p:spPr>
        <p:style>
          <a:lnRef idx="0">
            <a:schemeClr val="lt2">
              <a:alpha val="0"/>
              <a:hueOff val="0"/>
              <a:satOff val="0"/>
              <a:lumOff val="0"/>
              <a:alphaOff val="0"/>
            </a:schemeClr>
          </a:lnRef>
          <a:fillRef idx="1">
            <a:scrgbClr r="0" g="0" b="0"/>
          </a:fillRef>
          <a:effectRef idx="0">
            <a:schemeClr val="dk2">
              <a:hueOff val="0"/>
              <a:satOff val="0"/>
              <a:lumOff val="0"/>
              <a:alphaOff val="0"/>
            </a:schemeClr>
          </a:effectRef>
          <a:fontRef idx="minor"/>
        </p:style>
      </p:sp>
      <p:sp>
        <p:nvSpPr>
          <p:cNvPr id="19" name="TextBox 18">
            <a:extLst>
              <a:ext uri="{FF2B5EF4-FFF2-40B4-BE49-F238E27FC236}">
                <a16:creationId xmlns:a16="http://schemas.microsoft.com/office/drawing/2014/main" id="{D7D64401-CE61-8281-C650-F139097E6C6F}"/>
              </a:ext>
            </a:extLst>
          </p:cNvPr>
          <p:cNvSpPr txBox="1"/>
          <p:nvPr/>
        </p:nvSpPr>
        <p:spPr>
          <a:xfrm>
            <a:off x="9140183" y="4617063"/>
            <a:ext cx="2411234" cy="48029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spcBef>
                <a:spcPct val="0"/>
              </a:spcBef>
              <a:spcAft>
                <a:spcPts val="0"/>
              </a:spcAft>
              <a:buNone/>
              <a:defRPr cap="all"/>
            </a:pPr>
            <a:r>
              <a:rPr lang="en-US" altLang="zh-CN" sz="2400" b="1" kern="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Summary</a:t>
            </a:r>
            <a:endParaRPr lang="en-US" sz="2400" b="1" kern="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20" name="Graphic 19" descr="Dental Tools with solid fill">
            <a:extLst>
              <a:ext uri="{FF2B5EF4-FFF2-40B4-BE49-F238E27FC236}">
                <a16:creationId xmlns:a16="http://schemas.microsoft.com/office/drawing/2014/main" id="{F7A3180A-438F-DB22-0F9F-70C4AEA1EE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56108" y="3146210"/>
            <a:ext cx="933266" cy="933266"/>
          </a:xfrm>
          <a:prstGeom prst="rect">
            <a:avLst/>
          </a:prstGeom>
        </p:spPr>
      </p:pic>
      <p:pic>
        <p:nvPicPr>
          <p:cNvPr id="21" name="Graphic 20" descr="Research with solid fill">
            <a:extLst>
              <a:ext uri="{FF2B5EF4-FFF2-40B4-BE49-F238E27FC236}">
                <a16:creationId xmlns:a16="http://schemas.microsoft.com/office/drawing/2014/main" id="{3D464BAF-E6FA-380F-9A0C-29A3AA55493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4876" y="3086460"/>
            <a:ext cx="1068529" cy="1068529"/>
          </a:xfrm>
          <a:prstGeom prst="rect">
            <a:avLst/>
          </a:prstGeom>
        </p:spPr>
      </p:pic>
      <p:pic>
        <p:nvPicPr>
          <p:cNvPr id="22" name="Graphic 21" descr="Postit Notes with solid fill">
            <a:extLst>
              <a:ext uri="{FF2B5EF4-FFF2-40B4-BE49-F238E27FC236}">
                <a16:creationId xmlns:a16="http://schemas.microsoft.com/office/drawing/2014/main" id="{8D2EBED1-9650-05B7-D799-4C958AC797D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785962" y="3097672"/>
            <a:ext cx="981804" cy="981804"/>
          </a:xfrm>
          <a:prstGeom prst="rect">
            <a:avLst/>
          </a:prstGeom>
        </p:spPr>
      </p:pic>
    </p:spTree>
    <p:extLst>
      <p:ext uri="{BB962C8B-B14F-4D97-AF65-F5344CB8AC3E}">
        <p14:creationId xmlns:p14="http://schemas.microsoft.com/office/powerpoint/2010/main" val="4292138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2" y="1992086"/>
            <a:ext cx="10762333" cy="4435798"/>
          </a:xfrm>
        </p:spPr>
        <p:txBody>
          <a:bodyPr>
            <a:noAutofit/>
          </a:bodyPr>
          <a:lstStyle/>
          <a:p>
            <a:pPr marL="900113" indent="-900113">
              <a:lnSpc>
                <a:spcPct val="100000"/>
              </a:lnSpc>
              <a:spcAft>
                <a:spcPts val="1200"/>
              </a:spcAft>
              <a:buNone/>
            </a:pPr>
            <a:r>
              <a:rPr lang="en-US" altLang="zh-CN" sz="2800" b="1"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rPr>
              <a:t>RQ1:</a:t>
            </a:r>
            <a:r>
              <a:rPr lang="zh-CN" altLang="en-US" sz="2800" b="1" dirty="0">
                <a:solidFill>
                  <a:srgbClr val="C00000"/>
                </a:solidFill>
                <a:latin typeface="Helvetica Neue" panose="02000503000000020004" pitchFamily="2" charset="0"/>
                <a:cs typeface="Helvetica Neue" panose="02000503000000020004" pitchFamily="2" charset="0"/>
              </a:rPr>
              <a:t> </a:t>
            </a:r>
            <a:r>
              <a:rPr lang="en-US" altLang="zh-CN" sz="2800" b="1" dirty="0">
                <a:latin typeface="+mn-ea"/>
              </a:rPr>
              <a:t>How effective is SSQR in query reformulation for code search?</a:t>
            </a:r>
            <a:endParaRPr lang="en-US" altLang="zh-CN" sz="2800" b="1" dirty="0">
              <a:solidFill>
                <a:schemeClr val="accent1">
                  <a:lumMod val="50000"/>
                </a:schemeClr>
              </a:solidFill>
              <a:latin typeface="+mn-ea"/>
            </a:endParaRPr>
          </a:p>
          <a:p>
            <a:pPr marL="900113" indent="-900113">
              <a:lnSpc>
                <a:spcPct val="100000"/>
              </a:lnSpc>
              <a:spcAft>
                <a:spcPts val="1200"/>
              </a:spcAft>
              <a:buNone/>
            </a:pPr>
            <a:r>
              <a:rPr lang="en-US" altLang="zh-CN" sz="2800" b="1"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rPr>
              <a:t>RQ2:</a:t>
            </a:r>
            <a:r>
              <a:rPr lang="en-US" altLang="zh-CN" sz="2800" b="1" dirty="0"/>
              <a:t> </a:t>
            </a:r>
            <a:r>
              <a:rPr lang="en-US" altLang="zh-CN" sz="2800" b="1" dirty="0">
                <a:latin typeface="+mn-ea"/>
              </a:rPr>
              <a:t>Whether the queries reformulated by SSQR are more </a:t>
            </a:r>
            <a:r>
              <a:rPr lang="en-US" altLang="zh-CN" sz="2800" b="1" dirty="0" err="1">
                <a:latin typeface="+mn-ea"/>
              </a:rPr>
              <a:t>contentful</a:t>
            </a:r>
            <a:r>
              <a:rPr lang="en-US" altLang="zh-CN" sz="2800" b="1" dirty="0">
                <a:latin typeface="+mn-ea"/>
              </a:rPr>
              <a:t> and easy to understand?</a:t>
            </a:r>
            <a:endParaRPr lang="en-US" altLang="zh-CN" sz="2800" b="1" dirty="0">
              <a:solidFill>
                <a:schemeClr val="accent1">
                  <a:lumMod val="50000"/>
                </a:schemeClr>
              </a:solidFill>
              <a:latin typeface="+mn-ea"/>
            </a:endParaRPr>
          </a:p>
          <a:p>
            <a:pPr marL="900113" indent="-900113">
              <a:lnSpc>
                <a:spcPct val="100000"/>
              </a:lnSpc>
              <a:spcAft>
                <a:spcPts val="1200"/>
              </a:spcAft>
              <a:buNone/>
            </a:pPr>
            <a:r>
              <a:rPr lang="en-US" altLang="zh-CN" sz="2800" b="1"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rPr>
              <a:t>RQ3:</a:t>
            </a:r>
            <a:r>
              <a:rPr lang="en-US" altLang="zh-CN" sz="2800" b="1" dirty="0"/>
              <a:t> </a:t>
            </a:r>
            <a:r>
              <a:rPr lang="en-US" altLang="zh-CN" sz="2800" b="1" dirty="0">
                <a:latin typeface="+mn-ea"/>
              </a:rPr>
              <a:t>How do different configurations impact the performance of SSQR?</a:t>
            </a:r>
            <a:endParaRPr lang="en-US" altLang="zh-CN" sz="2800" b="1" dirty="0">
              <a:solidFill>
                <a:schemeClr val="accent1">
                  <a:lumMod val="50000"/>
                </a:schemeClr>
              </a:solidFill>
              <a:latin typeface="+mn-ea"/>
            </a:endParaRPr>
          </a:p>
        </p:txBody>
      </p:sp>
      <p:sp>
        <p:nvSpPr>
          <p:cNvPr id="2" name="标题 1">
            <a:extLst>
              <a:ext uri="{FF2B5EF4-FFF2-40B4-BE49-F238E27FC236}">
                <a16:creationId xmlns:a16="http://schemas.microsoft.com/office/drawing/2014/main" id="{7521C184-66A3-0446-AA58-CCD1CEBFF4CE}"/>
              </a:ext>
            </a:extLst>
          </p:cNvPr>
          <p:cNvSpPr>
            <a:spLocks noGrp="1"/>
          </p:cNvSpPr>
          <p:nvPr>
            <p:ph type="title"/>
          </p:nvPr>
        </p:nvSpPr>
        <p:spPr/>
        <p:txBody>
          <a:bodyPr/>
          <a:lstStyle/>
          <a:p>
            <a:r>
              <a:rPr lang="en-US" altLang="zh-CN" b="0" dirty="0">
                <a:latin typeface="Helvetica Neue" panose="02000503000000020004" pitchFamily="2" charset="0"/>
                <a:ea typeface="Helvetica Neue" panose="02000503000000020004" pitchFamily="2" charset="0"/>
                <a:cs typeface="Helvetica Neue" panose="02000503000000020004" pitchFamily="2" charset="0"/>
              </a:rPr>
              <a:t>Research</a:t>
            </a:r>
            <a:r>
              <a:rPr lang="zh-CN" altLang="en-US" b="0" dirty="0">
                <a:latin typeface="Helvetica Neue" panose="02000503000000020004" pitchFamily="2" charset="0"/>
                <a:cs typeface="Helvetica Neue" panose="02000503000000020004" pitchFamily="2" charset="0"/>
              </a:rPr>
              <a:t> </a:t>
            </a:r>
            <a:r>
              <a:rPr lang="en-US" altLang="zh-CN" b="0" dirty="0">
                <a:latin typeface="Helvetica Neue" panose="02000503000000020004" pitchFamily="2" charset="0"/>
                <a:ea typeface="Helvetica Neue" panose="02000503000000020004" pitchFamily="2" charset="0"/>
                <a:cs typeface="Helvetica Neue" panose="02000503000000020004" pitchFamily="2" charset="0"/>
              </a:rPr>
              <a:t>Questions</a:t>
            </a:r>
            <a:endParaRPr lang="zh-CN" altLang="en-US" b="0" dirty="0">
              <a:latin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658567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3FA7E3E-6FA5-1041-A134-218CA5ACEDA7}"/>
              </a:ext>
            </a:extLst>
          </p:cNvPr>
          <p:cNvSpPr>
            <a:spLocks noGrp="1"/>
          </p:cNvSpPr>
          <p:nvPr>
            <p:ph sz="quarter" idx="10"/>
          </p:nvPr>
        </p:nvSpPr>
        <p:spPr>
          <a:xfrm>
            <a:off x="586981" y="1722477"/>
            <a:ext cx="10467461" cy="4063962"/>
          </a:xfrm>
        </p:spPr>
        <p:txBody>
          <a:bodyPr>
            <a:normAutofit/>
          </a:bodyPr>
          <a:lstStyle/>
          <a:p>
            <a:r>
              <a:rPr lang="en-US" altLang="zh-CN" sz="2400" b="1"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Dataset</a:t>
            </a:r>
          </a:p>
          <a:p>
            <a:pPr lvl="1"/>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Pretraining:</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err="1">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CODEnn</a:t>
            </a:r>
            <a:endPar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lvl="1"/>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Code</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search:</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CODEXGLUE</a:t>
            </a:r>
          </a:p>
          <a:p>
            <a:r>
              <a:rPr lang="en-US" altLang="zh-CN" sz="2400" b="1"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Baselines</a:t>
            </a:r>
          </a:p>
          <a:p>
            <a:pPr lvl="1"/>
            <a:r>
              <a:rPr lang="en-US" altLang="zh-CN" sz="2200" b="1"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SEQUER:</a:t>
            </a:r>
            <a:r>
              <a:rPr lang="zh-CN" altLang="en-US" sz="2200" b="1"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the</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SOTA</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supervised learning approach</a:t>
            </a:r>
          </a:p>
          <a:p>
            <a:pPr lvl="1"/>
            <a:r>
              <a:rPr lang="en-US" altLang="zh-CN" sz="2200" b="1"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NLP2API:</a:t>
            </a:r>
            <a:r>
              <a:rPr lang="zh-CN" altLang="en-US" sz="2200" b="1"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A</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feedback based approach using</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recommended APIs </a:t>
            </a:r>
            <a:endPar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lvl="1"/>
            <a:r>
              <a:rPr lang="en-US" altLang="zh-CN" sz="2200" b="1" dirty="0" err="1">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LuSearch</a:t>
            </a:r>
            <a:r>
              <a:rPr lang="en-US" altLang="zh-CN" sz="2200" b="1"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a:t>
            </a:r>
            <a:r>
              <a:rPr lang="zh-CN" altLang="en-US" sz="2200" b="1"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A</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knowledge-based approach using</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synonyms in WordNet </a:t>
            </a:r>
          </a:p>
          <a:p>
            <a:pPr lvl="1"/>
            <a:r>
              <a:rPr lang="en-US" altLang="zh-CN" sz="2200" b="1" dirty="0" err="1">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GooglePS</a:t>
            </a:r>
            <a:r>
              <a:rPr lang="en-US" altLang="zh-CN" sz="2200" b="1"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a:t>
            </a:r>
            <a:r>
              <a:rPr lang="zh-CN" altLang="en-US" sz="2200" b="1"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The Google</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online query prediction service</a:t>
            </a:r>
          </a:p>
        </p:txBody>
      </p:sp>
      <p:sp>
        <p:nvSpPr>
          <p:cNvPr id="2" name="标题 1">
            <a:extLst>
              <a:ext uri="{FF2B5EF4-FFF2-40B4-BE49-F238E27FC236}">
                <a16:creationId xmlns:a16="http://schemas.microsoft.com/office/drawing/2014/main" id="{1C7A0075-134F-E14B-B5EA-6DEF2A1996B3}"/>
              </a:ext>
            </a:extLst>
          </p:cNvPr>
          <p:cNvSpPr>
            <a:spLocks noGrp="1"/>
          </p:cNvSpPr>
          <p:nvPr>
            <p:ph type="title"/>
          </p:nvPr>
        </p:nvSpPr>
        <p:spPr/>
        <p:txBody>
          <a:bodyPr/>
          <a:lstStyle/>
          <a:p>
            <a:r>
              <a:rPr lang="en-US" altLang="zh-CN" dirty="0"/>
              <a:t>Experiment</a:t>
            </a:r>
            <a:r>
              <a:rPr lang="zh-CN" altLang="en-US" dirty="0"/>
              <a:t> </a:t>
            </a:r>
            <a:r>
              <a:rPr lang="en-US" altLang="zh-CN" dirty="0"/>
              <a:t>Settings</a:t>
            </a:r>
            <a:endParaRPr lang="zh-CN" altLang="en-US" dirty="0"/>
          </a:p>
        </p:txBody>
      </p:sp>
    </p:spTree>
    <p:extLst>
      <p:ext uri="{BB962C8B-B14F-4D97-AF65-F5344CB8AC3E}">
        <p14:creationId xmlns:p14="http://schemas.microsoft.com/office/powerpoint/2010/main" val="400536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3FA7E3E-6FA5-1041-A134-218CA5ACEDA7}"/>
              </a:ext>
            </a:extLst>
          </p:cNvPr>
          <p:cNvSpPr>
            <a:spLocks noGrp="1"/>
          </p:cNvSpPr>
          <p:nvPr>
            <p:ph sz="quarter" idx="10"/>
          </p:nvPr>
        </p:nvSpPr>
        <p:spPr>
          <a:xfrm>
            <a:off x="862300" y="5843588"/>
            <a:ext cx="10439113" cy="834797"/>
          </a:xfrm>
          <a:ln w="38100">
            <a:solidFill>
              <a:srgbClr val="C00000"/>
            </a:solidFill>
          </a:ln>
        </p:spPr>
        <p:txBody>
          <a:bodyPr>
            <a:normAutofit/>
          </a:bodyPr>
          <a:lstStyle/>
          <a:p>
            <a:pPr marL="0" indent="0">
              <a:buNone/>
            </a:pPr>
            <a:r>
              <a:rPr lang="en-US" altLang="zh-CN"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SSQR</a:t>
            </a:r>
            <a:r>
              <a:rPr lang="zh-CN" altLang="en-US"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outperforms</a:t>
            </a:r>
            <a:r>
              <a:rPr lang="zh-CN" altLang="en-US"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other</a:t>
            </a:r>
            <a:r>
              <a:rPr lang="zh-CN" altLang="en-US"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unsupervised</a:t>
            </a:r>
            <a:r>
              <a:rPr lang="zh-CN" altLang="en-US"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approaches,</a:t>
            </a:r>
            <a:r>
              <a:rPr lang="zh-CN" altLang="en-US"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achieving</a:t>
            </a:r>
            <a:r>
              <a:rPr lang="zh-CN" altLang="en-US"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competitive</a:t>
            </a:r>
            <a:r>
              <a:rPr lang="zh-CN" altLang="en-US"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performance</a:t>
            </a:r>
            <a:r>
              <a:rPr lang="zh-CN" altLang="en-US"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to</a:t>
            </a:r>
            <a:r>
              <a:rPr lang="zh-CN" altLang="en-US"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supervised</a:t>
            </a:r>
            <a:r>
              <a:rPr lang="zh-CN" altLang="en-US"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approaches</a:t>
            </a:r>
          </a:p>
        </p:txBody>
      </p:sp>
      <p:sp>
        <p:nvSpPr>
          <p:cNvPr id="2" name="标题 1">
            <a:extLst>
              <a:ext uri="{FF2B5EF4-FFF2-40B4-BE49-F238E27FC236}">
                <a16:creationId xmlns:a16="http://schemas.microsoft.com/office/drawing/2014/main" id="{1C7A0075-134F-E14B-B5EA-6DEF2A1996B3}"/>
              </a:ext>
            </a:extLst>
          </p:cNvPr>
          <p:cNvSpPr>
            <a:spLocks noGrp="1"/>
          </p:cNvSpPr>
          <p:nvPr>
            <p:ph type="title"/>
          </p:nvPr>
        </p:nvSpPr>
        <p:spPr/>
        <p:txBody>
          <a:bodyPr/>
          <a:lstStyle/>
          <a:p>
            <a:r>
              <a:rPr lang="en-US" altLang="zh-CN" dirty="0"/>
              <a:t>RQ1:</a:t>
            </a:r>
            <a:r>
              <a:rPr lang="zh-CN" altLang="en-US" dirty="0"/>
              <a:t> </a:t>
            </a:r>
            <a:r>
              <a:rPr lang="en-US" altLang="zh-CN" dirty="0"/>
              <a:t>Performance on Code Search </a:t>
            </a:r>
            <a:br>
              <a:rPr lang="en-US" altLang="zh-CN" dirty="0"/>
            </a:br>
            <a:endParaRPr lang="zh-CN" altLang="en-US" dirty="0"/>
          </a:p>
        </p:txBody>
      </p:sp>
      <p:pic>
        <p:nvPicPr>
          <p:cNvPr id="4" name="图片 6">
            <a:extLst>
              <a:ext uri="{FF2B5EF4-FFF2-40B4-BE49-F238E27FC236}">
                <a16:creationId xmlns:a16="http://schemas.microsoft.com/office/drawing/2014/main" id="{61891F2E-9E4B-95B5-7E7F-E922FE7C42DD}"/>
              </a:ext>
            </a:extLst>
          </p:cNvPr>
          <p:cNvPicPr>
            <a:picLocks noChangeAspect="1"/>
          </p:cNvPicPr>
          <p:nvPr/>
        </p:nvPicPr>
        <p:blipFill rotWithShape="1">
          <a:blip r:embed="rId3"/>
          <a:srcRect b="7391"/>
          <a:stretch/>
        </p:blipFill>
        <p:spPr>
          <a:xfrm>
            <a:off x="1174647" y="1537723"/>
            <a:ext cx="5489838" cy="4143179"/>
          </a:xfrm>
          <a:prstGeom prst="rect">
            <a:avLst/>
          </a:prstGeom>
        </p:spPr>
      </p:pic>
      <p:pic>
        <p:nvPicPr>
          <p:cNvPr id="5" name="Graphic 4" descr="Arrow: Straight with solid fill">
            <a:extLst>
              <a:ext uri="{FF2B5EF4-FFF2-40B4-BE49-F238E27FC236}">
                <a16:creationId xmlns:a16="http://schemas.microsoft.com/office/drawing/2014/main" id="{31ED6DA9-ED9E-BF91-B761-1A0522BE70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97718" y="3046893"/>
            <a:ext cx="1158879" cy="1158879"/>
          </a:xfrm>
          <a:prstGeom prst="rect">
            <a:avLst/>
          </a:prstGeom>
        </p:spPr>
      </p:pic>
      <p:pic>
        <p:nvPicPr>
          <p:cNvPr id="6" name="Graphic 5" descr="Arrow: Straight with solid fill">
            <a:extLst>
              <a:ext uri="{FF2B5EF4-FFF2-40B4-BE49-F238E27FC236}">
                <a16:creationId xmlns:a16="http://schemas.microsoft.com/office/drawing/2014/main" id="{0BD44109-2D02-BC28-A73A-A476C9B9FC1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02575" y="4851509"/>
            <a:ext cx="1158879" cy="1158879"/>
          </a:xfrm>
          <a:prstGeom prst="rect">
            <a:avLst/>
          </a:prstGeom>
        </p:spPr>
      </p:pic>
      <p:pic>
        <p:nvPicPr>
          <p:cNvPr id="7" name="Picture 6">
            <a:extLst>
              <a:ext uri="{FF2B5EF4-FFF2-40B4-BE49-F238E27FC236}">
                <a16:creationId xmlns:a16="http://schemas.microsoft.com/office/drawing/2014/main" id="{02F606F4-275D-D1DF-ABB6-1FFF4C756C39}"/>
              </a:ext>
            </a:extLst>
          </p:cNvPr>
          <p:cNvPicPr>
            <a:picLocks noChangeAspect="1"/>
          </p:cNvPicPr>
          <p:nvPr/>
        </p:nvPicPr>
        <p:blipFill>
          <a:blip r:embed="rId6"/>
          <a:stretch>
            <a:fillRect/>
          </a:stretch>
        </p:blipFill>
        <p:spPr>
          <a:xfrm>
            <a:off x="7556597" y="1858811"/>
            <a:ext cx="2401875" cy="834797"/>
          </a:xfrm>
          <a:prstGeom prst="rect">
            <a:avLst/>
          </a:prstGeom>
        </p:spPr>
      </p:pic>
    </p:spTree>
    <p:extLst>
      <p:ext uri="{BB962C8B-B14F-4D97-AF65-F5344CB8AC3E}">
        <p14:creationId xmlns:p14="http://schemas.microsoft.com/office/powerpoint/2010/main" val="386294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3FA7E3E-6FA5-1041-A134-218CA5ACEDA7}"/>
              </a:ext>
            </a:extLst>
          </p:cNvPr>
          <p:cNvSpPr>
            <a:spLocks noGrp="1"/>
          </p:cNvSpPr>
          <p:nvPr>
            <p:ph sz="quarter" idx="10"/>
          </p:nvPr>
        </p:nvSpPr>
        <p:spPr>
          <a:xfrm>
            <a:off x="1065840" y="5551101"/>
            <a:ext cx="8838944" cy="692772"/>
          </a:xfrm>
          <a:ln w="38100">
            <a:solidFill>
              <a:srgbClr val="C00000"/>
            </a:solidFill>
          </a:ln>
        </p:spPr>
        <p:txBody>
          <a:bodyPr>
            <a:normAutofit/>
          </a:bodyPr>
          <a:lstStyle/>
          <a:p>
            <a:pPr marL="0" indent="0">
              <a:buNone/>
            </a:pPr>
            <a:r>
              <a:rPr lang="en-US" altLang="zh-CN"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SSQR</a:t>
            </a:r>
            <a:r>
              <a:rPr lang="zh-CN" altLang="en-US"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improves</a:t>
            </a:r>
            <a:r>
              <a:rPr lang="zh-CN" altLang="en-US"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26%</a:t>
            </a:r>
            <a:r>
              <a:rPr lang="zh-CN" altLang="en-US"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informativeness</a:t>
            </a:r>
            <a:r>
              <a:rPr lang="zh-CN" altLang="en-US"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and</a:t>
            </a:r>
            <a:r>
              <a:rPr lang="zh-CN" altLang="en-US"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19%</a:t>
            </a:r>
            <a:r>
              <a:rPr lang="zh-CN" altLang="en-US"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naturalness.</a:t>
            </a:r>
            <a:endPar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标题 1">
            <a:extLst>
              <a:ext uri="{FF2B5EF4-FFF2-40B4-BE49-F238E27FC236}">
                <a16:creationId xmlns:a16="http://schemas.microsoft.com/office/drawing/2014/main" id="{1C7A0075-134F-E14B-B5EA-6DEF2A1996B3}"/>
              </a:ext>
            </a:extLst>
          </p:cNvPr>
          <p:cNvSpPr>
            <a:spLocks noGrp="1"/>
          </p:cNvSpPr>
          <p:nvPr>
            <p:ph type="title"/>
          </p:nvPr>
        </p:nvSpPr>
        <p:spPr/>
        <p:txBody>
          <a:bodyPr/>
          <a:lstStyle/>
          <a:p>
            <a:r>
              <a:rPr lang="en-US" altLang="zh-CN" dirty="0"/>
              <a:t>RQ2:</a:t>
            </a:r>
            <a:r>
              <a:rPr lang="zh-CN" altLang="en-US" dirty="0"/>
              <a:t> </a:t>
            </a:r>
            <a:r>
              <a:rPr lang="en-US" dirty="0"/>
              <a:t>Qualitative Evaluation </a:t>
            </a:r>
            <a:br>
              <a:rPr lang="en-US" dirty="0"/>
            </a:br>
            <a:br>
              <a:rPr lang="en-US" altLang="zh-CN" dirty="0"/>
            </a:br>
            <a:endParaRPr lang="zh-CN" altLang="en-US" dirty="0"/>
          </a:p>
        </p:txBody>
      </p:sp>
      <p:grpSp>
        <p:nvGrpSpPr>
          <p:cNvPr id="11" name="Group 10">
            <a:extLst>
              <a:ext uri="{FF2B5EF4-FFF2-40B4-BE49-F238E27FC236}">
                <a16:creationId xmlns:a16="http://schemas.microsoft.com/office/drawing/2014/main" id="{EE6FAD17-C6E0-49F7-92C6-2AD9D3F6B033}"/>
              </a:ext>
            </a:extLst>
          </p:cNvPr>
          <p:cNvGrpSpPr/>
          <p:nvPr/>
        </p:nvGrpSpPr>
        <p:grpSpPr>
          <a:xfrm>
            <a:off x="1065840" y="2053316"/>
            <a:ext cx="8226732" cy="3343923"/>
            <a:chOff x="1430228" y="1978104"/>
            <a:chExt cx="6332892" cy="2574133"/>
          </a:xfrm>
        </p:grpSpPr>
        <p:pic>
          <p:nvPicPr>
            <p:cNvPr id="9" name="图片 3">
              <a:extLst>
                <a:ext uri="{FF2B5EF4-FFF2-40B4-BE49-F238E27FC236}">
                  <a16:creationId xmlns:a16="http://schemas.microsoft.com/office/drawing/2014/main" id="{FB31F833-04AA-5AB8-6FF7-A243D9CCF1F2}"/>
                </a:ext>
              </a:extLst>
            </p:cNvPr>
            <p:cNvPicPr>
              <a:picLocks noChangeAspect="1"/>
            </p:cNvPicPr>
            <p:nvPr/>
          </p:nvPicPr>
          <p:blipFill>
            <a:blip r:embed="rId3"/>
            <a:stretch>
              <a:fillRect/>
            </a:stretch>
          </p:blipFill>
          <p:spPr>
            <a:xfrm>
              <a:off x="1430228" y="1978104"/>
              <a:ext cx="5372031" cy="2437086"/>
            </a:xfrm>
            <a:prstGeom prst="rect">
              <a:avLst/>
            </a:prstGeom>
          </p:spPr>
        </p:pic>
        <p:pic>
          <p:nvPicPr>
            <p:cNvPr id="10" name="Graphic 9" descr="Arrow: Straight with solid fill">
              <a:extLst>
                <a:ext uri="{FF2B5EF4-FFF2-40B4-BE49-F238E27FC236}">
                  <a16:creationId xmlns:a16="http://schemas.microsoft.com/office/drawing/2014/main" id="{B2D16406-521A-11BD-6C31-07717A235E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48720" y="3637837"/>
              <a:ext cx="914400" cy="914400"/>
            </a:xfrm>
            <a:prstGeom prst="rect">
              <a:avLst/>
            </a:prstGeom>
          </p:spPr>
        </p:pic>
      </p:grpSp>
    </p:spTree>
    <p:extLst>
      <p:ext uri="{BB962C8B-B14F-4D97-AF65-F5344CB8AC3E}">
        <p14:creationId xmlns:p14="http://schemas.microsoft.com/office/powerpoint/2010/main" val="235383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45E31DF-2450-1642-B585-78C7CC9DB1EB}"/>
              </a:ext>
            </a:extLst>
          </p:cNvPr>
          <p:cNvSpPr>
            <a:spLocks noGrp="1"/>
          </p:cNvSpPr>
          <p:nvPr>
            <p:ph type="title"/>
          </p:nvPr>
        </p:nvSpPr>
        <p:spPr>
          <a:xfrm>
            <a:off x="397164" y="832025"/>
            <a:ext cx="11162884" cy="574183"/>
          </a:xfrm>
        </p:spPr>
        <p:txBody>
          <a:bodyPr/>
          <a:lstStyle/>
          <a:p>
            <a:r>
              <a:rPr lang="en-US" altLang="zh-CN" dirty="0"/>
              <a:t>Outline</a:t>
            </a:r>
            <a:endParaRPr lang="zh-CN" altLang="en-US" dirty="0"/>
          </a:p>
        </p:txBody>
      </p:sp>
      <p:grpSp>
        <p:nvGrpSpPr>
          <p:cNvPr id="23" name="Group 22">
            <a:extLst>
              <a:ext uri="{FF2B5EF4-FFF2-40B4-BE49-F238E27FC236}">
                <a16:creationId xmlns:a16="http://schemas.microsoft.com/office/drawing/2014/main" id="{20E4A695-A6CA-3BC8-EF87-6F33E450B2A1}"/>
              </a:ext>
            </a:extLst>
          </p:cNvPr>
          <p:cNvGrpSpPr/>
          <p:nvPr/>
        </p:nvGrpSpPr>
        <p:grpSpPr>
          <a:xfrm>
            <a:off x="640582" y="2873829"/>
            <a:ext cx="10910835" cy="2223533"/>
            <a:chOff x="514971" y="2523082"/>
            <a:chExt cx="8145000" cy="1659880"/>
          </a:xfrm>
        </p:grpSpPr>
        <p:sp>
          <p:nvSpPr>
            <p:cNvPr id="7" name="Oval 6">
              <a:extLst>
                <a:ext uri="{FF2B5EF4-FFF2-40B4-BE49-F238E27FC236}">
                  <a16:creationId xmlns:a16="http://schemas.microsoft.com/office/drawing/2014/main" id="{6C2FBDA2-95D3-B9DC-38AF-287577B04CEE}"/>
                </a:ext>
              </a:extLst>
            </p:cNvPr>
            <p:cNvSpPr/>
            <p:nvPr/>
          </p:nvSpPr>
          <p:spPr>
            <a:xfrm>
              <a:off x="835029" y="2523082"/>
              <a:ext cx="1098000" cy="1098000"/>
            </a:xfrm>
            <a:prstGeom prst="ellipse">
              <a:avLst/>
            </a:prstGeom>
            <a:solidFill>
              <a:srgbClr val="A94D51"/>
            </a:solidFill>
          </p:spPr>
          <p:style>
            <a:lnRef idx="0">
              <a:schemeClr val="lt2">
                <a:alpha val="0"/>
                <a:hueOff val="0"/>
                <a:satOff val="0"/>
                <a:lumOff val="0"/>
                <a:alphaOff val="0"/>
              </a:schemeClr>
            </a:lnRef>
            <a:fillRef idx="1">
              <a:scrgbClr r="0" g="0" b="0"/>
            </a:fillRef>
            <a:effectRef idx="0">
              <a:schemeClr val="dk2">
                <a:hueOff val="0"/>
                <a:satOff val="0"/>
                <a:lumOff val="0"/>
                <a:alphaOff val="0"/>
              </a:schemeClr>
            </a:effectRef>
            <a:fontRef idx="minor"/>
          </p:style>
        </p:sp>
        <p:sp>
          <p:nvSpPr>
            <p:cNvPr id="8" name="Rectangle 7" descr="Books">
              <a:extLst>
                <a:ext uri="{FF2B5EF4-FFF2-40B4-BE49-F238E27FC236}">
                  <a16:creationId xmlns:a16="http://schemas.microsoft.com/office/drawing/2014/main" id="{8E0D55B2-6FE4-3C26-815D-89269E503B46}"/>
                </a:ext>
              </a:extLst>
            </p:cNvPr>
            <p:cNvSpPr/>
            <p:nvPr/>
          </p:nvSpPr>
          <p:spPr>
            <a:xfrm>
              <a:off x="1069029" y="2757082"/>
              <a:ext cx="630000" cy="630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0" name="TextBox 9">
              <a:extLst>
                <a:ext uri="{FF2B5EF4-FFF2-40B4-BE49-F238E27FC236}">
                  <a16:creationId xmlns:a16="http://schemas.microsoft.com/office/drawing/2014/main" id="{73FC47E1-8615-E6AE-D2E4-B6D0693A8EE0}"/>
                </a:ext>
              </a:extLst>
            </p:cNvPr>
            <p:cNvSpPr txBox="1"/>
            <p:nvPr/>
          </p:nvSpPr>
          <p:spPr>
            <a:xfrm>
              <a:off x="514971" y="3824416"/>
              <a:ext cx="1800000" cy="35854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spcBef>
                  <a:spcPct val="0"/>
                </a:spcBef>
                <a:spcAft>
                  <a:spcPts val="0"/>
                </a:spcAft>
                <a:buNone/>
                <a:defRPr cap="all"/>
              </a:pPr>
              <a:r>
                <a:rPr lang="en-US" altLang="zh-CN" sz="2400" b="1" dirty="0">
                  <a:latin typeface="Helvetica Neue" panose="02000503000000020004" pitchFamily="2" charset="0"/>
                  <a:ea typeface="Helvetica Neue" panose="02000503000000020004" pitchFamily="2" charset="0"/>
                  <a:cs typeface="Helvetica Neue" panose="02000503000000020004" pitchFamily="2" charset="0"/>
                </a:rPr>
                <a:t>Background</a:t>
              </a:r>
              <a:endParaRPr lang="en-US" sz="2400" b="1" kern="12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Oval 10">
              <a:extLst>
                <a:ext uri="{FF2B5EF4-FFF2-40B4-BE49-F238E27FC236}">
                  <a16:creationId xmlns:a16="http://schemas.microsoft.com/office/drawing/2014/main" id="{A561E3C3-65CB-6FB9-93B1-D3F0C48E1EC2}"/>
                </a:ext>
              </a:extLst>
            </p:cNvPr>
            <p:cNvSpPr/>
            <p:nvPr/>
          </p:nvSpPr>
          <p:spPr>
            <a:xfrm>
              <a:off x="2950029" y="2523082"/>
              <a:ext cx="1098000" cy="1098000"/>
            </a:xfrm>
            <a:prstGeom prst="ellipse">
              <a:avLst/>
            </a:prstGeom>
            <a:solidFill>
              <a:schemeClr val="bg1">
                <a:lumMod val="75000"/>
              </a:schemeClr>
            </a:solidFill>
          </p:spPr>
          <p:style>
            <a:lnRef idx="0">
              <a:schemeClr val="lt2">
                <a:alpha val="0"/>
                <a:hueOff val="0"/>
                <a:satOff val="0"/>
                <a:lumOff val="0"/>
                <a:alphaOff val="0"/>
              </a:schemeClr>
            </a:lnRef>
            <a:fillRef idx="1">
              <a:scrgbClr r="0" g="0" b="0"/>
            </a:fillRef>
            <a:effectRef idx="0">
              <a:schemeClr val="dk2">
                <a:hueOff val="0"/>
                <a:satOff val="0"/>
                <a:lumOff val="0"/>
                <a:alphaOff val="0"/>
              </a:schemeClr>
            </a:effectRef>
            <a:fontRef idx="minor"/>
          </p:style>
        </p:sp>
        <p:sp>
          <p:nvSpPr>
            <p:cNvPr id="13" name="TextBox 12">
              <a:extLst>
                <a:ext uri="{FF2B5EF4-FFF2-40B4-BE49-F238E27FC236}">
                  <a16:creationId xmlns:a16="http://schemas.microsoft.com/office/drawing/2014/main" id="{5D475E36-D26B-09F0-CD12-985A4F87765D}"/>
                </a:ext>
              </a:extLst>
            </p:cNvPr>
            <p:cNvSpPr txBox="1"/>
            <p:nvPr/>
          </p:nvSpPr>
          <p:spPr>
            <a:xfrm>
              <a:off x="2629971" y="3824416"/>
              <a:ext cx="1800000" cy="35854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spcBef>
                  <a:spcPct val="0"/>
                </a:spcBef>
                <a:spcAft>
                  <a:spcPts val="0"/>
                </a:spcAft>
                <a:buNone/>
                <a:defRPr cap="all"/>
              </a:pPr>
              <a:r>
                <a:rPr lang="en-US" sz="2400" b="1" kern="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SSQR</a:t>
              </a:r>
            </a:p>
          </p:txBody>
        </p:sp>
        <p:sp>
          <p:nvSpPr>
            <p:cNvPr id="14" name="Oval 13">
              <a:extLst>
                <a:ext uri="{FF2B5EF4-FFF2-40B4-BE49-F238E27FC236}">
                  <a16:creationId xmlns:a16="http://schemas.microsoft.com/office/drawing/2014/main" id="{B9D3A3BD-0DFD-03FB-B1A3-04554E0A0586}"/>
                </a:ext>
              </a:extLst>
            </p:cNvPr>
            <p:cNvSpPr/>
            <p:nvPr/>
          </p:nvSpPr>
          <p:spPr>
            <a:xfrm>
              <a:off x="5065029" y="2523082"/>
              <a:ext cx="1098000" cy="1098000"/>
            </a:xfrm>
            <a:prstGeom prst="ellipse">
              <a:avLst/>
            </a:prstGeom>
            <a:solidFill>
              <a:schemeClr val="bg1">
                <a:lumMod val="75000"/>
              </a:schemeClr>
            </a:solidFill>
          </p:spPr>
          <p:style>
            <a:lnRef idx="0">
              <a:schemeClr val="lt2">
                <a:alpha val="0"/>
                <a:hueOff val="0"/>
                <a:satOff val="0"/>
                <a:lumOff val="0"/>
                <a:alphaOff val="0"/>
              </a:schemeClr>
            </a:lnRef>
            <a:fillRef idx="1">
              <a:scrgbClr r="0" g="0" b="0"/>
            </a:fillRef>
            <a:effectRef idx="0">
              <a:schemeClr val="dk2">
                <a:hueOff val="0"/>
                <a:satOff val="0"/>
                <a:lumOff val="0"/>
                <a:alphaOff val="0"/>
              </a:schemeClr>
            </a:effectRef>
            <a:fontRef idx="minor"/>
          </p:style>
        </p:sp>
        <p:sp>
          <p:nvSpPr>
            <p:cNvPr id="16" name="TextBox 15">
              <a:extLst>
                <a:ext uri="{FF2B5EF4-FFF2-40B4-BE49-F238E27FC236}">
                  <a16:creationId xmlns:a16="http://schemas.microsoft.com/office/drawing/2014/main" id="{77CEDCF0-7DC3-B0F4-363E-775693CD6757}"/>
                </a:ext>
              </a:extLst>
            </p:cNvPr>
            <p:cNvSpPr txBox="1"/>
            <p:nvPr/>
          </p:nvSpPr>
          <p:spPr>
            <a:xfrm>
              <a:off x="4744971" y="3824416"/>
              <a:ext cx="1800000" cy="35854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spcBef>
                  <a:spcPct val="0"/>
                </a:spcBef>
                <a:spcAft>
                  <a:spcPts val="0"/>
                </a:spcAft>
                <a:buNone/>
                <a:defRPr cap="all"/>
              </a:pPr>
              <a:r>
                <a:rPr lang="en-US" altLang="zh-CN" sz="2400" b="1"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Evaluation</a:t>
              </a:r>
              <a:endParaRPr lang="en-US" sz="2400" b="1" kern="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Oval 16">
              <a:extLst>
                <a:ext uri="{FF2B5EF4-FFF2-40B4-BE49-F238E27FC236}">
                  <a16:creationId xmlns:a16="http://schemas.microsoft.com/office/drawing/2014/main" id="{9E391838-5B16-AA7E-5A3F-EC404EA7AA8A}"/>
                </a:ext>
              </a:extLst>
            </p:cNvPr>
            <p:cNvSpPr/>
            <p:nvPr/>
          </p:nvSpPr>
          <p:spPr>
            <a:xfrm>
              <a:off x="7180029" y="2523082"/>
              <a:ext cx="1098000" cy="1098000"/>
            </a:xfrm>
            <a:prstGeom prst="ellipse">
              <a:avLst/>
            </a:prstGeom>
            <a:solidFill>
              <a:schemeClr val="bg1">
                <a:lumMod val="75000"/>
              </a:schemeClr>
            </a:solidFill>
          </p:spPr>
          <p:style>
            <a:lnRef idx="0">
              <a:schemeClr val="lt2">
                <a:alpha val="0"/>
                <a:hueOff val="0"/>
                <a:satOff val="0"/>
                <a:lumOff val="0"/>
                <a:alphaOff val="0"/>
              </a:schemeClr>
            </a:lnRef>
            <a:fillRef idx="1">
              <a:scrgbClr r="0" g="0" b="0"/>
            </a:fillRef>
            <a:effectRef idx="0">
              <a:schemeClr val="dk2">
                <a:hueOff val="0"/>
                <a:satOff val="0"/>
                <a:lumOff val="0"/>
                <a:alphaOff val="0"/>
              </a:schemeClr>
            </a:effectRef>
            <a:fontRef idx="minor"/>
          </p:style>
        </p:sp>
        <p:sp>
          <p:nvSpPr>
            <p:cNvPr id="19" name="TextBox 18">
              <a:extLst>
                <a:ext uri="{FF2B5EF4-FFF2-40B4-BE49-F238E27FC236}">
                  <a16:creationId xmlns:a16="http://schemas.microsoft.com/office/drawing/2014/main" id="{D7D64401-CE61-8281-C650-F139097E6C6F}"/>
                </a:ext>
              </a:extLst>
            </p:cNvPr>
            <p:cNvSpPr txBox="1"/>
            <p:nvPr/>
          </p:nvSpPr>
          <p:spPr>
            <a:xfrm>
              <a:off x="6859971" y="3824416"/>
              <a:ext cx="1800000" cy="35854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spcBef>
                  <a:spcPct val="0"/>
                </a:spcBef>
                <a:spcAft>
                  <a:spcPts val="0"/>
                </a:spcAft>
                <a:buNone/>
                <a:defRPr cap="all"/>
              </a:pPr>
              <a:r>
                <a:rPr lang="en-US" altLang="zh-CN" sz="2400" b="1" kern="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Summary</a:t>
              </a:r>
              <a:endParaRPr lang="en-US" sz="2400" b="1" kern="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20" name="Graphic 19" descr="Dental Tools with solid fill">
              <a:extLst>
                <a:ext uri="{FF2B5EF4-FFF2-40B4-BE49-F238E27FC236}">
                  <a16:creationId xmlns:a16="http://schemas.microsoft.com/office/drawing/2014/main" id="{F7A3180A-438F-DB22-0F9F-70C4AEA1EE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39331" y="2726416"/>
              <a:ext cx="696688" cy="696688"/>
            </a:xfrm>
            <a:prstGeom prst="rect">
              <a:avLst/>
            </a:prstGeom>
          </p:spPr>
        </p:pic>
        <p:pic>
          <p:nvPicPr>
            <p:cNvPr id="21" name="Graphic 20" descr="Research with solid fill">
              <a:extLst>
                <a:ext uri="{FF2B5EF4-FFF2-40B4-BE49-F238E27FC236}">
                  <a16:creationId xmlns:a16="http://schemas.microsoft.com/office/drawing/2014/main" id="{3D464BAF-E6FA-380F-9A0C-29A3AA55493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36092" y="2681812"/>
              <a:ext cx="797663" cy="797663"/>
            </a:xfrm>
            <a:prstGeom prst="rect">
              <a:avLst/>
            </a:prstGeom>
          </p:spPr>
        </p:pic>
        <p:pic>
          <p:nvPicPr>
            <p:cNvPr id="22" name="Graphic 21" descr="Postit Notes with solid fill">
              <a:extLst>
                <a:ext uri="{FF2B5EF4-FFF2-40B4-BE49-F238E27FC236}">
                  <a16:creationId xmlns:a16="http://schemas.microsoft.com/office/drawing/2014/main" id="{8D2EBED1-9650-05B7-D799-4C958AC797D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42049" y="2690182"/>
              <a:ext cx="732922" cy="732922"/>
            </a:xfrm>
            <a:prstGeom prst="rect">
              <a:avLst/>
            </a:prstGeom>
          </p:spPr>
        </p:pic>
      </p:grpSp>
    </p:spTree>
    <p:extLst>
      <p:ext uri="{BB962C8B-B14F-4D97-AF65-F5344CB8AC3E}">
        <p14:creationId xmlns:p14="http://schemas.microsoft.com/office/powerpoint/2010/main" val="3550491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3FA7E3E-6FA5-1041-A134-218CA5ACEDA7}"/>
              </a:ext>
            </a:extLst>
          </p:cNvPr>
          <p:cNvSpPr>
            <a:spLocks noGrp="1"/>
          </p:cNvSpPr>
          <p:nvPr>
            <p:ph sz="quarter" idx="10"/>
          </p:nvPr>
        </p:nvSpPr>
        <p:spPr>
          <a:xfrm>
            <a:off x="546074" y="2109919"/>
            <a:ext cx="4878485" cy="4792532"/>
          </a:xfrm>
        </p:spPr>
        <p:txBody>
          <a:bodyPr>
            <a:normAutofit/>
          </a:bodyPr>
          <a:lstStyle/>
          <a:p>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Positioning Strategy</a:t>
            </a:r>
          </a:p>
          <a:p>
            <a:pPr lvl="1"/>
            <a:r>
              <a:rPr lang="en-US" altLang="zh-CN"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Selecting the top-k positions with</a:t>
            </a:r>
            <a:r>
              <a:rPr lang="zh-CN" altLang="en-US"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entropy</a:t>
            </a:r>
            <a:r>
              <a:rPr lang="zh-CN" altLang="en-US"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(ENTR)</a:t>
            </a:r>
            <a:r>
              <a:rPr lang="zh-CN" altLang="en-US"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achieves</a:t>
            </a:r>
            <a:r>
              <a:rPr lang="zh-CN" altLang="en-US"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highest</a:t>
            </a:r>
            <a:r>
              <a:rPr lang="zh-CN" altLang="en-US"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performance</a:t>
            </a:r>
          </a:p>
          <a:p>
            <a:pPr marL="457200" lvl="1" indent="0">
              <a:buNone/>
            </a:pPr>
            <a:endParaRPr lang="en-US" altLang="zh-CN"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marL="457200" lvl="1" indent="0">
              <a:buNone/>
            </a:pPr>
            <a:endParaRPr lang="en-US" altLang="zh-CN" sz="20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endParaRPr>
          </a:p>
          <a:p>
            <a:r>
              <a:rPr lang="en-US" altLang="zh-CN"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Candidate</a:t>
            </a:r>
            <a:r>
              <a:rPr lang="zh-CN" altLang="en-US"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Position</a:t>
            </a:r>
            <a:r>
              <a:rPr lang="zh-CN" altLang="en-US"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Numbers</a:t>
            </a:r>
          </a:p>
          <a:p>
            <a:pPr lvl="1"/>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Three</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candidates</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are</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sufficient</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for</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most</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code</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search</a:t>
            </a:r>
            <a:r>
              <a:rPr lang="zh-CN" altLang="en-US"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 </a:t>
            </a:r>
            <a:r>
              <a:rPr lang="en-US" altLang="zh-CN" sz="22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queries.</a:t>
            </a:r>
          </a:p>
        </p:txBody>
      </p:sp>
      <p:sp>
        <p:nvSpPr>
          <p:cNvPr id="2" name="标题 1">
            <a:extLst>
              <a:ext uri="{FF2B5EF4-FFF2-40B4-BE49-F238E27FC236}">
                <a16:creationId xmlns:a16="http://schemas.microsoft.com/office/drawing/2014/main" id="{1C7A0075-134F-E14B-B5EA-6DEF2A1996B3}"/>
              </a:ext>
            </a:extLst>
          </p:cNvPr>
          <p:cNvSpPr>
            <a:spLocks noGrp="1"/>
          </p:cNvSpPr>
          <p:nvPr>
            <p:ph type="title"/>
          </p:nvPr>
        </p:nvSpPr>
        <p:spPr/>
        <p:txBody>
          <a:bodyPr/>
          <a:lstStyle/>
          <a:p>
            <a:r>
              <a:rPr lang="en-US" altLang="zh-CN" dirty="0"/>
              <a:t>RQ3:</a:t>
            </a:r>
            <a:r>
              <a:rPr lang="zh-CN" altLang="en-US" dirty="0"/>
              <a:t> </a:t>
            </a:r>
            <a:r>
              <a:rPr lang="en-US" dirty="0"/>
              <a:t>Performance under Different Config</a:t>
            </a:r>
            <a:r>
              <a:rPr lang="en-US" altLang="zh-CN" dirty="0"/>
              <a:t>uration</a:t>
            </a:r>
            <a:r>
              <a:rPr lang="en-US" dirty="0"/>
              <a:t>s</a:t>
            </a:r>
            <a:endParaRPr lang="zh-CN" altLang="en-US" dirty="0"/>
          </a:p>
        </p:txBody>
      </p:sp>
      <p:grpSp>
        <p:nvGrpSpPr>
          <p:cNvPr id="4" name="Group 3">
            <a:extLst>
              <a:ext uri="{FF2B5EF4-FFF2-40B4-BE49-F238E27FC236}">
                <a16:creationId xmlns:a16="http://schemas.microsoft.com/office/drawing/2014/main" id="{A8BFAFA0-977A-D45C-C214-F9D540B9617B}"/>
              </a:ext>
            </a:extLst>
          </p:cNvPr>
          <p:cNvGrpSpPr/>
          <p:nvPr/>
        </p:nvGrpSpPr>
        <p:grpSpPr>
          <a:xfrm>
            <a:off x="5020031" y="1821725"/>
            <a:ext cx="7042553" cy="2340337"/>
            <a:chOff x="3631200" y="1043246"/>
            <a:chExt cx="5521852" cy="1834987"/>
          </a:xfrm>
        </p:grpSpPr>
        <p:pic>
          <p:nvPicPr>
            <p:cNvPr id="5" name="图片 5">
              <a:extLst>
                <a:ext uri="{FF2B5EF4-FFF2-40B4-BE49-F238E27FC236}">
                  <a16:creationId xmlns:a16="http://schemas.microsoft.com/office/drawing/2014/main" id="{A834C6C1-E754-F842-3D96-FC649099E498}"/>
                </a:ext>
              </a:extLst>
            </p:cNvPr>
            <p:cNvPicPr>
              <a:picLocks noChangeAspect="1"/>
            </p:cNvPicPr>
            <p:nvPr/>
          </p:nvPicPr>
          <p:blipFill>
            <a:blip r:embed="rId3"/>
            <a:stretch>
              <a:fillRect/>
            </a:stretch>
          </p:blipFill>
          <p:spPr>
            <a:xfrm>
              <a:off x="4071403" y="1409711"/>
              <a:ext cx="5081649" cy="1404735"/>
            </a:xfrm>
            <a:prstGeom prst="rect">
              <a:avLst/>
            </a:prstGeom>
          </p:spPr>
        </p:pic>
        <p:sp>
          <p:nvSpPr>
            <p:cNvPr id="6" name="文本框 6">
              <a:extLst>
                <a:ext uri="{FF2B5EF4-FFF2-40B4-BE49-F238E27FC236}">
                  <a16:creationId xmlns:a16="http://schemas.microsoft.com/office/drawing/2014/main" id="{EA22D8E9-26C2-BBE7-352F-6EE9BD076373}"/>
                </a:ext>
              </a:extLst>
            </p:cNvPr>
            <p:cNvSpPr txBox="1"/>
            <p:nvPr/>
          </p:nvSpPr>
          <p:spPr>
            <a:xfrm>
              <a:off x="4159403" y="1043246"/>
              <a:ext cx="4878484" cy="315624"/>
            </a:xfrm>
            <a:prstGeom prst="rect">
              <a:avLst/>
            </a:prstGeom>
            <a:noFill/>
          </p:spPr>
          <p:txBody>
            <a:bodyPr wrap="square" rtlCol="0">
              <a:spAutoFit/>
            </a:bodyPr>
            <a:lstStyle>
              <a:defPPr>
                <a:defRPr lang="zh-CN"/>
              </a:defPPr>
              <a:lvl1pPr marL="285750" indent="-285750" algn="just">
                <a:lnSpc>
                  <a:spcPct val="110000"/>
                </a:lnSpc>
                <a:spcBef>
                  <a:spcPts val="600"/>
                </a:spcBef>
                <a:spcAft>
                  <a:spcPts val="600"/>
                </a:spcAft>
                <a:buClr>
                  <a:srgbClr val="A94D51"/>
                </a:buClr>
                <a:buFont typeface="Wingdings" pitchFamily="2" charset="2"/>
                <a:buChar char="v"/>
                <a:defRPr sz="2000">
                  <a:solidFill>
                    <a:schemeClr val="tx1">
                      <a:lumMod val="75000"/>
                      <a:lumOff val="25000"/>
                    </a:schemeClr>
                  </a:solidFill>
                  <a:latin typeface="Lantinghei SC Extralight" panose="02000000000000000000" pitchFamily="2" charset="-122"/>
                  <a:ea typeface="Lantinghei SC Extralight" panose="02000000000000000000" pitchFamily="2" charset="-122"/>
                </a:defRPr>
              </a:lvl1pPr>
            </a:lstStyle>
            <a:p>
              <a:pPr marL="0" indent="0" algn="ctr">
                <a:buNone/>
              </a:pPr>
              <a:r>
                <a:rPr lang="en-US" altLang="zh-CN" dirty="0">
                  <a:latin typeface="Helvetica Neue" panose="02000503000000020004" pitchFamily="2" charset="0"/>
                  <a:ea typeface="Helvetica Neue" panose="02000503000000020004" pitchFamily="2" charset="0"/>
                  <a:cs typeface="Helvetica Neue" panose="02000503000000020004" pitchFamily="2" charset="0"/>
                </a:rPr>
                <a:t>SSQR</a:t>
              </a:r>
              <a:r>
                <a:rPr lang="zh-CN" altLang="en-US"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dirty="0">
                  <a:latin typeface="Helvetica Neue" panose="02000503000000020004" pitchFamily="2" charset="0"/>
                  <a:ea typeface="Helvetica Neue" panose="02000503000000020004" pitchFamily="2" charset="0"/>
                  <a:cs typeface="Helvetica Neue" panose="02000503000000020004" pitchFamily="2" charset="0"/>
                </a:rPr>
                <a:t>under Different Positioning Strategies </a:t>
              </a:r>
            </a:p>
          </p:txBody>
        </p:sp>
        <p:pic>
          <p:nvPicPr>
            <p:cNvPr id="7" name="Graphic 6" descr="Arrow: Straight with solid fill">
              <a:extLst>
                <a:ext uri="{FF2B5EF4-FFF2-40B4-BE49-F238E27FC236}">
                  <a16:creationId xmlns:a16="http://schemas.microsoft.com/office/drawing/2014/main" id="{1D3C3079-EF2A-959A-405E-3AC9B67FE4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278637">
              <a:off x="3631200" y="1963833"/>
              <a:ext cx="914400" cy="914400"/>
            </a:xfrm>
            <a:prstGeom prst="rect">
              <a:avLst/>
            </a:prstGeom>
          </p:spPr>
        </p:pic>
      </p:grpSp>
      <p:grpSp>
        <p:nvGrpSpPr>
          <p:cNvPr id="8" name="Group 7">
            <a:extLst>
              <a:ext uri="{FF2B5EF4-FFF2-40B4-BE49-F238E27FC236}">
                <a16:creationId xmlns:a16="http://schemas.microsoft.com/office/drawing/2014/main" id="{B1A5B96D-AEFD-EB75-11C6-B6016C7A3476}"/>
              </a:ext>
            </a:extLst>
          </p:cNvPr>
          <p:cNvGrpSpPr/>
          <p:nvPr/>
        </p:nvGrpSpPr>
        <p:grpSpPr>
          <a:xfrm>
            <a:off x="5291623" y="4506185"/>
            <a:ext cx="6802248" cy="2203491"/>
            <a:chOff x="3704452" y="3040610"/>
            <a:chExt cx="5333435" cy="1727690"/>
          </a:xfrm>
        </p:grpSpPr>
        <p:pic>
          <p:nvPicPr>
            <p:cNvPr id="12" name="图片 7">
              <a:extLst>
                <a:ext uri="{FF2B5EF4-FFF2-40B4-BE49-F238E27FC236}">
                  <a16:creationId xmlns:a16="http://schemas.microsoft.com/office/drawing/2014/main" id="{114FE56F-413C-9241-C92E-DA8DD89D14B5}"/>
                </a:ext>
              </a:extLst>
            </p:cNvPr>
            <p:cNvPicPr>
              <a:picLocks noChangeAspect="1"/>
            </p:cNvPicPr>
            <p:nvPr/>
          </p:nvPicPr>
          <p:blipFill>
            <a:blip r:embed="rId6"/>
            <a:stretch>
              <a:fillRect/>
            </a:stretch>
          </p:blipFill>
          <p:spPr>
            <a:xfrm>
              <a:off x="4460486" y="3456237"/>
              <a:ext cx="4454375" cy="1294830"/>
            </a:xfrm>
            <a:prstGeom prst="rect">
              <a:avLst/>
            </a:prstGeom>
            <a:noFill/>
          </p:spPr>
        </p:pic>
        <p:sp>
          <p:nvSpPr>
            <p:cNvPr id="13" name="文本框 8">
              <a:extLst>
                <a:ext uri="{FF2B5EF4-FFF2-40B4-BE49-F238E27FC236}">
                  <a16:creationId xmlns:a16="http://schemas.microsoft.com/office/drawing/2014/main" id="{4976D5C7-226F-012D-8D96-410359D6EE8C}"/>
                </a:ext>
              </a:extLst>
            </p:cNvPr>
            <p:cNvSpPr txBox="1"/>
            <p:nvPr/>
          </p:nvSpPr>
          <p:spPr>
            <a:xfrm>
              <a:off x="4335139" y="3040610"/>
              <a:ext cx="4702748" cy="701734"/>
            </a:xfrm>
            <a:prstGeom prst="rect">
              <a:avLst/>
            </a:prstGeom>
            <a:noFill/>
          </p:spPr>
          <p:txBody>
            <a:bodyPr wrap="square" rtlCol="0">
              <a:spAutoFit/>
            </a:bodyPr>
            <a:lstStyle>
              <a:defPPr>
                <a:defRPr lang="zh-CN"/>
              </a:defPPr>
              <a:lvl1pPr marL="285750" indent="-285750" algn="just">
                <a:lnSpc>
                  <a:spcPct val="110000"/>
                </a:lnSpc>
                <a:spcBef>
                  <a:spcPts val="600"/>
                </a:spcBef>
                <a:spcAft>
                  <a:spcPts val="600"/>
                </a:spcAft>
                <a:buClr>
                  <a:srgbClr val="A94D51"/>
                </a:buClr>
                <a:buFont typeface="Wingdings" pitchFamily="2" charset="2"/>
                <a:buChar char="v"/>
                <a:defRPr sz="2000">
                  <a:solidFill>
                    <a:schemeClr val="tx1">
                      <a:lumMod val="75000"/>
                      <a:lumOff val="25000"/>
                    </a:schemeClr>
                  </a:solidFill>
                  <a:latin typeface="Lantinghei SC Extralight" panose="02000000000000000000" pitchFamily="2" charset="-122"/>
                  <a:ea typeface="Lantinghei SC Extralight" panose="02000000000000000000" pitchFamily="2" charset="-122"/>
                </a:defRPr>
              </a:lvl1pPr>
            </a:lstStyle>
            <a:p>
              <a:pPr marL="0" indent="0" algn="ctr">
                <a:buNone/>
              </a:pPr>
              <a:r>
                <a:rPr lang="en-US" altLang="zh-CN" dirty="0">
                  <a:latin typeface="Helvetica Neue" panose="02000503000000020004" pitchFamily="2" charset="0"/>
                  <a:ea typeface="Helvetica Neue" panose="02000503000000020004" pitchFamily="2" charset="0"/>
                  <a:cs typeface="Helvetica Neue" panose="02000503000000020004" pitchFamily="2" charset="0"/>
                </a:rPr>
                <a:t>SSQR</a:t>
              </a:r>
              <a:r>
                <a:rPr lang="zh-CN" altLang="en-US"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dirty="0">
                  <a:latin typeface="Helvetica Neue" panose="02000503000000020004" pitchFamily="2" charset="0"/>
                  <a:cs typeface="Helvetica Neue" panose="02000503000000020004" pitchFamily="2" charset="0"/>
                </a:rPr>
                <a:t>under Different Candidate Position Numbers </a:t>
              </a:r>
            </a:p>
            <a:p>
              <a:pPr marL="0" indent="0" algn="ctr">
                <a:buNone/>
              </a:pPr>
              <a:endParaRPr lang="zh-CN" altLang="en-US" dirty="0">
                <a:latin typeface="Helvetica Neue" panose="02000503000000020004" pitchFamily="2" charset="0"/>
                <a:cs typeface="Helvetica Neue" panose="02000503000000020004" pitchFamily="2" charset="0"/>
              </a:endParaRPr>
            </a:p>
          </p:txBody>
        </p:sp>
        <p:pic>
          <p:nvPicPr>
            <p:cNvPr id="14" name="Graphic 13" descr="Arrow: Straight with solid fill">
              <a:extLst>
                <a:ext uri="{FF2B5EF4-FFF2-40B4-BE49-F238E27FC236}">
                  <a16:creationId xmlns:a16="http://schemas.microsoft.com/office/drawing/2014/main" id="{B1DEB333-617F-2DB5-CF10-69245C2D03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728136">
              <a:off x="3704452" y="3853900"/>
              <a:ext cx="914400" cy="914400"/>
            </a:xfrm>
            <a:prstGeom prst="rect">
              <a:avLst/>
            </a:prstGeom>
          </p:spPr>
        </p:pic>
      </p:grpSp>
    </p:spTree>
    <p:extLst>
      <p:ext uri="{BB962C8B-B14F-4D97-AF65-F5344CB8AC3E}">
        <p14:creationId xmlns:p14="http://schemas.microsoft.com/office/powerpoint/2010/main" val="374611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A0075-134F-E14B-B5EA-6DEF2A1996B3}"/>
              </a:ext>
            </a:extLst>
          </p:cNvPr>
          <p:cNvSpPr>
            <a:spLocks noGrp="1"/>
          </p:cNvSpPr>
          <p:nvPr>
            <p:ph type="title"/>
          </p:nvPr>
        </p:nvSpPr>
        <p:spPr/>
        <p:txBody>
          <a:bodyPr/>
          <a:lstStyle/>
          <a:p>
            <a:r>
              <a:rPr lang="en-US" altLang="zh-CN" dirty="0"/>
              <a:t>Case</a:t>
            </a:r>
            <a:r>
              <a:rPr lang="zh-CN" altLang="en-US" dirty="0"/>
              <a:t> </a:t>
            </a:r>
            <a:r>
              <a:rPr lang="en-US" altLang="zh-CN" dirty="0"/>
              <a:t>Study</a:t>
            </a:r>
            <a:endParaRPr lang="zh-CN" altLang="en-US" dirty="0"/>
          </a:p>
        </p:txBody>
      </p:sp>
      <p:pic>
        <p:nvPicPr>
          <p:cNvPr id="6" name="Picture 5" descr="A screenshot of a computer program&#10;&#10;Description automatically generated">
            <a:extLst>
              <a:ext uri="{FF2B5EF4-FFF2-40B4-BE49-F238E27FC236}">
                <a16:creationId xmlns:a16="http://schemas.microsoft.com/office/drawing/2014/main" id="{AA6619D9-446C-5253-5B1B-868E9C574CF2}"/>
              </a:ext>
            </a:extLst>
          </p:cNvPr>
          <p:cNvPicPr>
            <a:picLocks noChangeAspect="1"/>
          </p:cNvPicPr>
          <p:nvPr/>
        </p:nvPicPr>
        <p:blipFill rotWithShape="1">
          <a:blip r:embed="rId3"/>
          <a:srcRect l="983" t="53150" r="983"/>
          <a:stretch/>
        </p:blipFill>
        <p:spPr>
          <a:xfrm>
            <a:off x="674994" y="1784476"/>
            <a:ext cx="11162884" cy="1906877"/>
          </a:xfrm>
          <a:prstGeom prst="rect">
            <a:avLst/>
          </a:prstGeom>
        </p:spPr>
      </p:pic>
      <p:pic>
        <p:nvPicPr>
          <p:cNvPr id="7" name="Picture 6" descr="A close up of text&#10;&#10;Description automatically generated">
            <a:extLst>
              <a:ext uri="{FF2B5EF4-FFF2-40B4-BE49-F238E27FC236}">
                <a16:creationId xmlns:a16="http://schemas.microsoft.com/office/drawing/2014/main" id="{4439F38E-A81C-37EA-D6FC-FE7DC4508A6A}"/>
              </a:ext>
            </a:extLst>
          </p:cNvPr>
          <p:cNvPicPr>
            <a:picLocks noChangeAspect="1"/>
          </p:cNvPicPr>
          <p:nvPr/>
        </p:nvPicPr>
        <p:blipFill>
          <a:blip r:embed="rId4"/>
          <a:stretch>
            <a:fillRect/>
          </a:stretch>
        </p:blipFill>
        <p:spPr>
          <a:xfrm>
            <a:off x="674994" y="4270791"/>
            <a:ext cx="11381430" cy="2026368"/>
          </a:xfrm>
          <a:prstGeom prst="rect">
            <a:avLst/>
          </a:prstGeom>
        </p:spPr>
      </p:pic>
      <p:pic>
        <p:nvPicPr>
          <p:cNvPr id="3" name="Graphic 4" descr="Arrow: Straight with solid fill">
            <a:extLst>
              <a:ext uri="{FF2B5EF4-FFF2-40B4-BE49-F238E27FC236}">
                <a16:creationId xmlns:a16="http://schemas.microsoft.com/office/drawing/2014/main" id="{0640A03C-1EC0-9DEA-E32F-9E759308F8B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11931" y="3111912"/>
            <a:ext cx="1158879" cy="1158879"/>
          </a:xfrm>
          <a:prstGeom prst="rect">
            <a:avLst/>
          </a:prstGeom>
        </p:spPr>
      </p:pic>
      <p:pic>
        <p:nvPicPr>
          <p:cNvPr id="4" name="Graphic 4" descr="Arrow: Straight with solid fill">
            <a:extLst>
              <a:ext uri="{FF2B5EF4-FFF2-40B4-BE49-F238E27FC236}">
                <a16:creationId xmlns:a16="http://schemas.microsoft.com/office/drawing/2014/main" id="{71734F96-6627-5DB9-D219-877040E23FB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2143" y="5699121"/>
            <a:ext cx="1158879" cy="1158879"/>
          </a:xfrm>
          <a:prstGeom prst="rect">
            <a:avLst/>
          </a:prstGeom>
        </p:spPr>
      </p:pic>
    </p:spTree>
    <p:extLst>
      <p:ext uri="{BB962C8B-B14F-4D97-AF65-F5344CB8AC3E}">
        <p14:creationId xmlns:p14="http://schemas.microsoft.com/office/powerpoint/2010/main" val="416041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A0075-134F-E14B-B5EA-6DEF2A1996B3}"/>
              </a:ext>
            </a:extLst>
          </p:cNvPr>
          <p:cNvSpPr>
            <a:spLocks noGrp="1"/>
          </p:cNvSpPr>
          <p:nvPr>
            <p:ph type="title"/>
          </p:nvPr>
        </p:nvSpPr>
        <p:spPr/>
        <p:txBody>
          <a:bodyPr/>
          <a:lstStyle/>
          <a:p>
            <a:r>
              <a:rPr lang="en-US" altLang="zh-CN" dirty="0"/>
              <a:t>Case</a:t>
            </a:r>
            <a:r>
              <a:rPr lang="zh-CN" altLang="en-US" dirty="0"/>
              <a:t> </a:t>
            </a:r>
            <a:r>
              <a:rPr lang="en-US" altLang="zh-CN" dirty="0"/>
              <a:t>Study</a:t>
            </a:r>
            <a:endParaRPr lang="zh-CN" altLang="en-US" dirty="0"/>
          </a:p>
        </p:txBody>
      </p:sp>
      <p:pic>
        <p:nvPicPr>
          <p:cNvPr id="3" name="Picture 2">
            <a:extLst>
              <a:ext uri="{FF2B5EF4-FFF2-40B4-BE49-F238E27FC236}">
                <a16:creationId xmlns:a16="http://schemas.microsoft.com/office/drawing/2014/main" id="{38F26F92-493F-0912-01F9-EBCAE882236E}"/>
              </a:ext>
            </a:extLst>
          </p:cNvPr>
          <p:cNvPicPr>
            <a:picLocks noChangeAspect="1"/>
          </p:cNvPicPr>
          <p:nvPr/>
        </p:nvPicPr>
        <p:blipFill>
          <a:blip r:embed="rId3"/>
          <a:stretch>
            <a:fillRect/>
          </a:stretch>
        </p:blipFill>
        <p:spPr>
          <a:xfrm>
            <a:off x="0" y="2592369"/>
            <a:ext cx="12320981" cy="1979630"/>
          </a:xfrm>
          <a:prstGeom prst="rect">
            <a:avLst/>
          </a:prstGeom>
        </p:spPr>
      </p:pic>
    </p:spTree>
    <p:extLst>
      <p:ext uri="{BB962C8B-B14F-4D97-AF65-F5344CB8AC3E}">
        <p14:creationId xmlns:p14="http://schemas.microsoft.com/office/powerpoint/2010/main" val="1381198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45E31DF-2450-1642-B585-78C7CC9DB1EB}"/>
              </a:ext>
            </a:extLst>
          </p:cNvPr>
          <p:cNvSpPr>
            <a:spLocks noGrp="1"/>
          </p:cNvSpPr>
          <p:nvPr>
            <p:ph type="title"/>
          </p:nvPr>
        </p:nvSpPr>
        <p:spPr>
          <a:xfrm>
            <a:off x="397164" y="832025"/>
            <a:ext cx="11162884" cy="574183"/>
          </a:xfrm>
        </p:spPr>
        <p:txBody>
          <a:bodyPr/>
          <a:lstStyle/>
          <a:p>
            <a:r>
              <a:rPr lang="en-US" altLang="zh-CN" dirty="0"/>
              <a:t>Outline</a:t>
            </a:r>
            <a:endParaRPr lang="zh-CN" altLang="en-US" dirty="0"/>
          </a:p>
        </p:txBody>
      </p:sp>
      <p:sp>
        <p:nvSpPr>
          <p:cNvPr id="7" name="Oval 6">
            <a:extLst>
              <a:ext uri="{FF2B5EF4-FFF2-40B4-BE49-F238E27FC236}">
                <a16:creationId xmlns:a16="http://schemas.microsoft.com/office/drawing/2014/main" id="{6C2FBDA2-95D3-B9DC-38AF-287577B04CEE}"/>
              </a:ext>
            </a:extLst>
          </p:cNvPr>
          <p:cNvSpPr/>
          <p:nvPr/>
        </p:nvSpPr>
        <p:spPr>
          <a:xfrm>
            <a:off x="1069324" y="2873829"/>
            <a:ext cx="1470853" cy="1470853"/>
          </a:xfrm>
          <a:prstGeom prst="ellipse">
            <a:avLst/>
          </a:prstGeom>
          <a:solidFill>
            <a:srgbClr val="BFBFBF"/>
          </a:solidFill>
        </p:spPr>
        <p:style>
          <a:lnRef idx="0">
            <a:schemeClr val="lt2">
              <a:alpha val="0"/>
              <a:hueOff val="0"/>
              <a:satOff val="0"/>
              <a:lumOff val="0"/>
              <a:alphaOff val="0"/>
            </a:schemeClr>
          </a:lnRef>
          <a:fillRef idx="1">
            <a:scrgbClr r="0" g="0" b="0"/>
          </a:fillRef>
          <a:effectRef idx="0">
            <a:schemeClr val="dk2">
              <a:hueOff val="0"/>
              <a:satOff val="0"/>
              <a:lumOff val="0"/>
              <a:alphaOff val="0"/>
            </a:schemeClr>
          </a:effectRef>
          <a:fontRef idx="minor"/>
        </p:style>
      </p:sp>
      <p:sp>
        <p:nvSpPr>
          <p:cNvPr id="8" name="Rectangle 7" descr="Books">
            <a:extLst>
              <a:ext uri="{FF2B5EF4-FFF2-40B4-BE49-F238E27FC236}">
                <a16:creationId xmlns:a16="http://schemas.microsoft.com/office/drawing/2014/main" id="{8E0D55B2-6FE4-3C26-815D-89269E503B46}"/>
              </a:ext>
            </a:extLst>
          </p:cNvPr>
          <p:cNvSpPr/>
          <p:nvPr/>
        </p:nvSpPr>
        <p:spPr>
          <a:xfrm>
            <a:off x="1382784" y="3187289"/>
            <a:ext cx="843932" cy="84393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0" name="TextBox 9">
            <a:extLst>
              <a:ext uri="{FF2B5EF4-FFF2-40B4-BE49-F238E27FC236}">
                <a16:creationId xmlns:a16="http://schemas.microsoft.com/office/drawing/2014/main" id="{73FC47E1-8615-E6AE-D2E4-B6D0693A8EE0}"/>
              </a:ext>
            </a:extLst>
          </p:cNvPr>
          <p:cNvSpPr txBox="1"/>
          <p:nvPr/>
        </p:nvSpPr>
        <p:spPr>
          <a:xfrm>
            <a:off x="640582" y="4617063"/>
            <a:ext cx="2411234" cy="48029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889000">
              <a:spcBef>
                <a:spcPct val="0"/>
              </a:spcBef>
              <a:defRPr cap="all"/>
            </a:pPr>
            <a:r>
              <a:rPr lang="en-US" altLang="zh-CN" sz="2400" b="1" cap="all"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Background</a:t>
            </a:r>
            <a:endParaRPr lang="en-US" sz="2400" b="1" cap="all"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Oval 10">
            <a:extLst>
              <a:ext uri="{FF2B5EF4-FFF2-40B4-BE49-F238E27FC236}">
                <a16:creationId xmlns:a16="http://schemas.microsoft.com/office/drawing/2014/main" id="{A561E3C3-65CB-6FB9-93B1-D3F0C48E1EC2}"/>
              </a:ext>
            </a:extLst>
          </p:cNvPr>
          <p:cNvSpPr/>
          <p:nvPr/>
        </p:nvSpPr>
        <p:spPr>
          <a:xfrm>
            <a:off x="3902524" y="2873829"/>
            <a:ext cx="1470853" cy="1470853"/>
          </a:xfrm>
          <a:prstGeom prst="ellipse">
            <a:avLst/>
          </a:prstGeom>
          <a:solidFill>
            <a:srgbClr val="BFBFBF"/>
          </a:solidFill>
        </p:spPr>
        <p:style>
          <a:lnRef idx="0">
            <a:schemeClr val="lt2">
              <a:alpha val="0"/>
              <a:hueOff val="0"/>
              <a:satOff val="0"/>
              <a:lumOff val="0"/>
              <a:alphaOff val="0"/>
            </a:schemeClr>
          </a:lnRef>
          <a:fillRef idx="1">
            <a:scrgbClr r="0" g="0" b="0"/>
          </a:fillRef>
          <a:effectRef idx="0">
            <a:schemeClr val="dk2">
              <a:hueOff val="0"/>
              <a:satOff val="0"/>
              <a:lumOff val="0"/>
              <a:alphaOff val="0"/>
            </a:schemeClr>
          </a:effectRef>
          <a:fontRef idx="minor"/>
        </p:style>
      </p:sp>
      <p:sp>
        <p:nvSpPr>
          <p:cNvPr id="13" name="TextBox 12">
            <a:extLst>
              <a:ext uri="{FF2B5EF4-FFF2-40B4-BE49-F238E27FC236}">
                <a16:creationId xmlns:a16="http://schemas.microsoft.com/office/drawing/2014/main" id="{5D475E36-D26B-09F0-CD12-985A4F87765D}"/>
              </a:ext>
            </a:extLst>
          </p:cNvPr>
          <p:cNvSpPr txBox="1"/>
          <p:nvPr/>
        </p:nvSpPr>
        <p:spPr>
          <a:xfrm>
            <a:off x="3473782" y="4617063"/>
            <a:ext cx="2411234" cy="48029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889000">
              <a:spcBef>
                <a:spcPct val="0"/>
              </a:spcBef>
              <a:defRPr cap="all"/>
            </a:pPr>
            <a:r>
              <a:rPr lang="en-US" sz="2400" b="1" cap="all"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SSQR</a:t>
            </a:r>
          </a:p>
        </p:txBody>
      </p:sp>
      <p:sp>
        <p:nvSpPr>
          <p:cNvPr id="14" name="Oval 13">
            <a:extLst>
              <a:ext uri="{FF2B5EF4-FFF2-40B4-BE49-F238E27FC236}">
                <a16:creationId xmlns:a16="http://schemas.microsoft.com/office/drawing/2014/main" id="{B9D3A3BD-0DFD-03FB-B1A3-04554E0A0586}"/>
              </a:ext>
            </a:extLst>
          </p:cNvPr>
          <p:cNvSpPr/>
          <p:nvPr/>
        </p:nvSpPr>
        <p:spPr>
          <a:xfrm>
            <a:off x="6735724" y="2873829"/>
            <a:ext cx="1470853" cy="1470853"/>
          </a:xfrm>
          <a:prstGeom prst="ellipse">
            <a:avLst/>
          </a:prstGeom>
          <a:solidFill>
            <a:schemeClr val="bg1">
              <a:lumMod val="75000"/>
            </a:schemeClr>
          </a:solidFill>
        </p:spPr>
        <p:style>
          <a:lnRef idx="0">
            <a:schemeClr val="lt2">
              <a:alpha val="0"/>
              <a:hueOff val="0"/>
              <a:satOff val="0"/>
              <a:lumOff val="0"/>
              <a:alphaOff val="0"/>
            </a:schemeClr>
          </a:lnRef>
          <a:fillRef idx="1">
            <a:scrgbClr r="0" g="0" b="0"/>
          </a:fillRef>
          <a:effectRef idx="0">
            <a:schemeClr val="dk2">
              <a:hueOff val="0"/>
              <a:satOff val="0"/>
              <a:lumOff val="0"/>
              <a:alphaOff val="0"/>
            </a:schemeClr>
          </a:effectRef>
          <a:fontRef idx="minor"/>
        </p:style>
      </p:sp>
      <p:sp>
        <p:nvSpPr>
          <p:cNvPr id="16" name="TextBox 15">
            <a:extLst>
              <a:ext uri="{FF2B5EF4-FFF2-40B4-BE49-F238E27FC236}">
                <a16:creationId xmlns:a16="http://schemas.microsoft.com/office/drawing/2014/main" id="{77CEDCF0-7DC3-B0F4-363E-775693CD6757}"/>
              </a:ext>
            </a:extLst>
          </p:cNvPr>
          <p:cNvSpPr txBox="1"/>
          <p:nvPr/>
        </p:nvSpPr>
        <p:spPr>
          <a:xfrm>
            <a:off x="6306982" y="4617063"/>
            <a:ext cx="2411234" cy="48029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spcBef>
                <a:spcPct val="0"/>
              </a:spcBef>
              <a:spcAft>
                <a:spcPts val="0"/>
              </a:spcAft>
              <a:buNone/>
              <a:defRPr cap="all"/>
            </a:pPr>
            <a:r>
              <a:rPr lang="en-US" altLang="zh-CN" sz="2400" b="1"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Evaluation</a:t>
            </a:r>
            <a:endParaRPr lang="en-US" sz="2400" b="1" kern="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Oval 16">
            <a:extLst>
              <a:ext uri="{FF2B5EF4-FFF2-40B4-BE49-F238E27FC236}">
                <a16:creationId xmlns:a16="http://schemas.microsoft.com/office/drawing/2014/main" id="{9E391838-5B16-AA7E-5A3F-EC404EA7AA8A}"/>
              </a:ext>
            </a:extLst>
          </p:cNvPr>
          <p:cNvSpPr/>
          <p:nvPr/>
        </p:nvSpPr>
        <p:spPr>
          <a:xfrm>
            <a:off x="9568924" y="2873829"/>
            <a:ext cx="1470853" cy="1470853"/>
          </a:xfrm>
          <a:prstGeom prst="ellipse">
            <a:avLst/>
          </a:prstGeom>
          <a:solidFill>
            <a:srgbClr val="A94D51"/>
          </a:solidFill>
        </p:spPr>
        <p:style>
          <a:lnRef idx="0">
            <a:schemeClr val="lt2">
              <a:alpha val="0"/>
              <a:hueOff val="0"/>
              <a:satOff val="0"/>
              <a:lumOff val="0"/>
              <a:alphaOff val="0"/>
            </a:schemeClr>
          </a:lnRef>
          <a:fillRef idx="1">
            <a:scrgbClr r="0" g="0" b="0"/>
          </a:fillRef>
          <a:effectRef idx="0">
            <a:schemeClr val="dk2">
              <a:hueOff val="0"/>
              <a:satOff val="0"/>
              <a:lumOff val="0"/>
              <a:alphaOff val="0"/>
            </a:schemeClr>
          </a:effectRef>
          <a:fontRef idx="minor"/>
        </p:style>
      </p:sp>
      <p:sp>
        <p:nvSpPr>
          <p:cNvPr id="19" name="TextBox 18">
            <a:extLst>
              <a:ext uri="{FF2B5EF4-FFF2-40B4-BE49-F238E27FC236}">
                <a16:creationId xmlns:a16="http://schemas.microsoft.com/office/drawing/2014/main" id="{D7D64401-CE61-8281-C650-F139097E6C6F}"/>
              </a:ext>
            </a:extLst>
          </p:cNvPr>
          <p:cNvSpPr txBox="1"/>
          <p:nvPr/>
        </p:nvSpPr>
        <p:spPr>
          <a:xfrm>
            <a:off x="9140183" y="4617063"/>
            <a:ext cx="2411234" cy="48029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spcBef>
                <a:spcPct val="0"/>
              </a:spcBef>
              <a:spcAft>
                <a:spcPts val="0"/>
              </a:spcAft>
              <a:buNone/>
              <a:defRPr cap="all"/>
            </a:pPr>
            <a:r>
              <a:rPr lang="en-US" altLang="zh-CN" sz="2400" b="1" kern="12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Summary</a:t>
            </a:r>
            <a:endParaRPr lang="en-US" sz="2400" b="1" kern="12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20" name="Graphic 19" descr="Dental Tools with solid fill">
            <a:extLst>
              <a:ext uri="{FF2B5EF4-FFF2-40B4-BE49-F238E27FC236}">
                <a16:creationId xmlns:a16="http://schemas.microsoft.com/office/drawing/2014/main" id="{F7A3180A-438F-DB22-0F9F-70C4AEA1EE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56108" y="3146210"/>
            <a:ext cx="933266" cy="933266"/>
          </a:xfrm>
          <a:prstGeom prst="rect">
            <a:avLst/>
          </a:prstGeom>
        </p:spPr>
      </p:pic>
      <p:pic>
        <p:nvPicPr>
          <p:cNvPr id="21" name="Graphic 20" descr="Research with solid fill">
            <a:extLst>
              <a:ext uri="{FF2B5EF4-FFF2-40B4-BE49-F238E27FC236}">
                <a16:creationId xmlns:a16="http://schemas.microsoft.com/office/drawing/2014/main" id="{3D464BAF-E6FA-380F-9A0C-29A3AA55493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4876" y="3086460"/>
            <a:ext cx="1068529" cy="1068529"/>
          </a:xfrm>
          <a:prstGeom prst="rect">
            <a:avLst/>
          </a:prstGeom>
        </p:spPr>
      </p:pic>
      <p:pic>
        <p:nvPicPr>
          <p:cNvPr id="22" name="Graphic 21" descr="Postit Notes with solid fill">
            <a:extLst>
              <a:ext uri="{FF2B5EF4-FFF2-40B4-BE49-F238E27FC236}">
                <a16:creationId xmlns:a16="http://schemas.microsoft.com/office/drawing/2014/main" id="{8D2EBED1-9650-05B7-D799-4C958AC797D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785962" y="3097672"/>
            <a:ext cx="981804" cy="981804"/>
          </a:xfrm>
          <a:prstGeom prst="rect">
            <a:avLst/>
          </a:prstGeom>
        </p:spPr>
      </p:pic>
    </p:spTree>
    <p:extLst>
      <p:ext uri="{BB962C8B-B14F-4D97-AF65-F5344CB8AC3E}">
        <p14:creationId xmlns:p14="http://schemas.microsoft.com/office/powerpoint/2010/main" val="3913749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F95E4-B2A6-1C4F-8AD9-0B824C88289F}"/>
              </a:ext>
            </a:extLst>
          </p:cNvPr>
          <p:cNvSpPr>
            <a:spLocks noGrp="1"/>
          </p:cNvSpPr>
          <p:nvPr>
            <p:ph type="title"/>
          </p:nvPr>
        </p:nvSpPr>
        <p:spPr/>
        <p:txBody>
          <a:bodyPr/>
          <a:lstStyle/>
          <a:p>
            <a:r>
              <a:rPr lang="en-US" altLang="zh-CN" dirty="0"/>
              <a:t>Summary</a:t>
            </a:r>
            <a:endParaRPr lang="zh-CN" altLang="en-US" dirty="0"/>
          </a:p>
        </p:txBody>
      </p:sp>
      <p:graphicFrame>
        <p:nvGraphicFramePr>
          <p:cNvPr id="6" name="Diagram 5">
            <a:extLst>
              <a:ext uri="{FF2B5EF4-FFF2-40B4-BE49-F238E27FC236}">
                <a16:creationId xmlns:a16="http://schemas.microsoft.com/office/drawing/2014/main" id="{2F383453-883E-C45F-0629-85FD4A3E5183}"/>
              </a:ext>
            </a:extLst>
          </p:cNvPr>
          <p:cNvGraphicFramePr/>
          <p:nvPr>
            <p:extLst>
              <p:ext uri="{D42A27DB-BD31-4B8C-83A1-F6EECF244321}">
                <p14:modId xmlns:p14="http://schemas.microsoft.com/office/powerpoint/2010/main" val="3750990479"/>
              </p:ext>
            </p:extLst>
          </p:nvPr>
        </p:nvGraphicFramePr>
        <p:xfrm>
          <a:off x="658699" y="1796089"/>
          <a:ext cx="10548569" cy="3818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phic 6" descr="Folder Search with solid fill">
            <a:extLst>
              <a:ext uri="{FF2B5EF4-FFF2-40B4-BE49-F238E27FC236}">
                <a16:creationId xmlns:a16="http://schemas.microsoft.com/office/drawing/2014/main" id="{D8DBE0E4-5BEE-937D-5D4F-434EAEA4545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1552" y="1757576"/>
            <a:ext cx="1145436" cy="1145436"/>
          </a:xfrm>
          <a:prstGeom prst="rect">
            <a:avLst/>
          </a:prstGeom>
        </p:spPr>
      </p:pic>
      <p:pic>
        <p:nvPicPr>
          <p:cNvPr id="8" name="Graphic 7" descr="Excellent with solid fill">
            <a:extLst>
              <a:ext uri="{FF2B5EF4-FFF2-40B4-BE49-F238E27FC236}">
                <a16:creationId xmlns:a16="http://schemas.microsoft.com/office/drawing/2014/main" id="{919AF2D4-DECE-5E2E-516D-723AA5E7044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18747" y="4277691"/>
            <a:ext cx="991043" cy="991043"/>
          </a:xfrm>
          <a:prstGeom prst="rect">
            <a:avLst/>
          </a:prstGeom>
        </p:spPr>
      </p:pic>
      <p:pic>
        <p:nvPicPr>
          <p:cNvPr id="9" name="Graphic 8" descr="Move with solid fill">
            <a:extLst>
              <a:ext uri="{FF2B5EF4-FFF2-40B4-BE49-F238E27FC236}">
                <a16:creationId xmlns:a16="http://schemas.microsoft.com/office/drawing/2014/main" id="{50B14B3E-2D70-D98B-E5A8-1027F962210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52765" y="2982738"/>
            <a:ext cx="1145436" cy="1145436"/>
          </a:xfrm>
          <a:prstGeom prst="rect">
            <a:avLst/>
          </a:prstGeom>
        </p:spPr>
      </p:pic>
      <p:pic>
        <p:nvPicPr>
          <p:cNvPr id="10" name="Picture 9" descr="A cat silhouette in a circle&#10;&#10;Description automatically generated">
            <a:extLst>
              <a:ext uri="{FF2B5EF4-FFF2-40B4-BE49-F238E27FC236}">
                <a16:creationId xmlns:a16="http://schemas.microsoft.com/office/drawing/2014/main" id="{F2B0E56C-789B-0C06-8366-6E48A6773ADC}"/>
              </a:ext>
            </a:extLst>
          </p:cNvPr>
          <p:cNvPicPr>
            <a:picLocks noChangeAspect="1"/>
          </p:cNvPicPr>
          <p:nvPr/>
        </p:nvPicPr>
        <p:blipFill>
          <a:blip r:embed="rId14">
            <a:extLst>
              <a:ext uri="{BEBA8EAE-BF5A-486C-A8C5-ECC9F3942E4B}">
                <a14:imgProps xmlns:a14="http://schemas.microsoft.com/office/drawing/2010/main">
                  <a14:imgLayer r:embed="rId15">
                    <a14:imgEffect>
                      <a14:brightnessContrast bright="40000" contrast="-40000"/>
                    </a14:imgEffect>
                  </a14:imgLayer>
                </a14:imgProps>
              </a:ext>
            </a:extLst>
          </a:blip>
          <a:stretch>
            <a:fillRect/>
          </a:stretch>
        </p:blipFill>
        <p:spPr>
          <a:xfrm>
            <a:off x="984731" y="5502853"/>
            <a:ext cx="859077" cy="859077"/>
          </a:xfrm>
          <a:prstGeom prst="rect">
            <a:avLst/>
          </a:prstGeom>
        </p:spPr>
      </p:pic>
    </p:spTree>
    <p:extLst>
      <p:ext uri="{BB962C8B-B14F-4D97-AF65-F5344CB8AC3E}">
        <p14:creationId xmlns:p14="http://schemas.microsoft.com/office/powerpoint/2010/main" val="414100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DAB09191-BD3C-DF47-AD57-C9E0B3B864E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628EC061-2D12-CC45-A203-D973C4803ADE}"/>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1D6FAAF3-0998-6945-BFEB-E1F8DD32C57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B0926114-B857-0C41-846D-CF07B677E348}"/>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F6EFF8C5-698D-1C48-91E0-1A5DDF62297F}"/>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60C41367-D110-FC4C-8622-793F1B76CBC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1318" y="1683150"/>
            <a:ext cx="10515600" cy="2311400"/>
          </a:xfrm>
        </p:spPr>
        <p:txBody>
          <a:bodyPr>
            <a:noAutofit/>
          </a:bodyPr>
          <a:lstStyle/>
          <a:p>
            <a:pPr marL="0" indent="0" algn="ctr">
              <a:lnSpc>
                <a:spcPct val="100000"/>
              </a:lnSpc>
              <a:buNone/>
            </a:pPr>
            <a:r>
              <a:rPr lang="en-US" altLang="zh-CN" sz="8000" b="1"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rPr>
              <a:t>Thank</a:t>
            </a:r>
            <a:r>
              <a:rPr lang="zh-CN" altLang="en-US" sz="8000" b="1" dirty="0">
                <a:solidFill>
                  <a:srgbClr val="C00000"/>
                </a:solidFill>
                <a:latin typeface="Helvetica Neue" panose="02000503000000020004" pitchFamily="2" charset="0"/>
                <a:cs typeface="Helvetica Neue" panose="02000503000000020004" pitchFamily="2" charset="0"/>
              </a:rPr>
              <a:t> </a:t>
            </a:r>
            <a:r>
              <a:rPr lang="en-US" altLang="zh-CN" sz="8000" b="1"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rPr>
              <a:t>You!</a:t>
            </a:r>
            <a:endParaRPr lang="zh-CN" altLang="en-US" sz="4000" b="1" dirty="0">
              <a:solidFill>
                <a:srgbClr val="C00000"/>
              </a:solidFill>
              <a:latin typeface="Helvetica Neue" panose="02000503000000020004" pitchFamily="2" charset="0"/>
              <a:cs typeface="Helvetica Neue" panose="02000503000000020004" pitchFamily="2" charset="0"/>
            </a:endParaRPr>
          </a:p>
        </p:txBody>
      </p:sp>
      <p:sp>
        <p:nvSpPr>
          <p:cNvPr id="8" name="内容占位符 2"/>
          <p:cNvSpPr txBox="1">
            <a:spLocks/>
          </p:cNvSpPr>
          <p:nvPr/>
        </p:nvSpPr>
        <p:spPr>
          <a:xfrm>
            <a:off x="838201" y="4019150"/>
            <a:ext cx="10515600" cy="23116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altLang="zh-CN" sz="6000" b="1" dirty="0">
                <a:latin typeface="Calibri Light" panose="020F0302020204030204"/>
              </a:rPr>
              <a:t>Q&amp;A</a:t>
            </a:r>
            <a:endParaRPr lang="zh-CN" altLang="en-US" b="1" dirty="0"/>
          </a:p>
        </p:txBody>
      </p:sp>
    </p:spTree>
    <p:extLst>
      <p:ext uri="{BB962C8B-B14F-4D97-AF65-F5344CB8AC3E}">
        <p14:creationId xmlns:p14="http://schemas.microsoft.com/office/powerpoint/2010/main" val="420553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45E31DF-2450-1642-B585-78C7CC9DB1EB}"/>
              </a:ext>
            </a:extLst>
          </p:cNvPr>
          <p:cNvSpPr>
            <a:spLocks noGrp="1"/>
          </p:cNvSpPr>
          <p:nvPr>
            <p:ph type="title"/>
          </p:nvPr>
        </p:nvSpPr>
        <p:spPr>
          <a:xfrm>
            <a:off x="397164" y="832025"/>
            <a:ext cx="11162884" cy="574183"/>
          </a:xfrm>
        </p:spPr>
        <p:txBody>
          <a:bodyPr/>
          <a:lstStyle/>
          <a:p>
            <a:r>
              <a:rPr lang="en-US" altLang="zh-CN" dirty="0"/>
              <a:t>Code Search</a:t>
            </a:r>
            <a:endParaRPr lang="zh-CN" altLang="en-US" dirty="0"/>
          </a:p>
        </p:txBody>
      </p:sp>
      <p:sp>
        <p:nvSpPr>
          <p:cNvPr id="3" name="内容占位符 8">
            <a:extLst>
              <a:ext uri="{FF2B5EF4-FFF2-40B4-BE49-F238E27FC236}">
                <a16:creationId xmlns:a16="http://schemas.microsoft.com/office/drawing/2014/main" id="{61ED3135-D1AC-3DDD-737C-A03A3FEF1F57}"/>
              </a:ext>
            </a:extLst>
          </p:cNvPr>
          <p:cNvSpPr>
            <a:spLocks noGrp="1"/>
          </p:cNvSpPr>
          <p:nvPr>
            <p:ph sz="quarter" idx="10"/>
          </p:nvPr>
        </p:nvSpPr>
        <p:spPr>
          <a:xfrm>
            <a:off x="397164" y="1658256"/>
            <a:ext cx="10890429" cy="1083471"/>
          </a:xfrm>
        </p:spPr>
        <p:txBody>
          <a:bodyPr>
            <a:normAutofit/>
          </a:bodyPr>
          <a:lstStyle/>
          <a:p>
            <a:pPr>
              <a:lnSpc>
                <a:spcPct val="100000"/>
              </a:lnSpc>
              <a:spcBef>
                <a:spcPts val="600"/>
              </a:spcBef>
              <a:spcAft>
                <a:spcPts val="600"/>
              </a:spcAft>
            </a:pP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Search through a vast repository of source code</a:t>
            </a:r>
          </a:p>
          <a:p>
            <a:pPr>
              <a:lnSpc>
                <a:spcPct val="100000"/>
              </a:lnSpc>
              <a:spcBef>
                <a:spcPts val="600"/>
              </a:spcBef>
              <a:spcAft>
                <a:spcPts val="600"/>
              </a:spcAft>
            </a:pP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An essential step in software development</a:t>
            </a:r>
          </a:p>
        </p:txBody>
      </p:sp>
      <p:grpSp>
        <p:nvGrpSpPr>
          <p:cNvPr id="6" name="组合 1">
            <a:extLst>
              <a:ext uri="{FF2B5EF4-FFF2-40B4-BE49-F238E27FC236}">
                <a16:creationId xmlns:a16="http://schemas.microsoft.com/office/drawing/2014/main" id="{B9124169-AC0E-967A-9185-C2201FD7981C}"/>
              </a:ext>
            </a:extLst>
          </p:cNvPr>
          <p:cNvGrpSpPr/>
          <p:nvPr/>
        </p:nvGrpSpPr>
        <p:grpSpPr>
          <a:xfrm>
            <a:off x="8585880" y="2821637"/>
            <a:ext cx="1853844" cy="1853844"/>
            <a:chOff x="1218243" y="1414125"/>
            <a:chExt cx="2015999" cy="2015998"/>
          </a:xfrm>
        </p:grpSpPr>
        <p:sp>
          <p:nvSpPr>
            <p:cNvPr id="7" name="灰色圆形背景">
              <a:extLst>
                <a:ext uri="{FF2B5EF4-FFF2-40B4-BE49-F238E27FC236}">
                  <a16:creationId xmlns:a16="http://schemas.microsoft.com/office/drawing/2014/main" id="{632289CD-24A0-BBEF-22A4-E0194BAA28E9}"/>
                </a:ext>
              </a:extLst>
            </p:cNvPr>
            <p:cNvSpPr/>
            <p:nvPr/>
          </p:nvSpPr>
          <p:spPr>
            <a:xfrm>
              <a:off x="1218243" y="1414125"/>
              <a:ext cx="2015999" cy="2015998"/>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a:latin typeface="Lantinghei SC Heavy" panose="02000000000000000000" pitchFamily="2" charset="-122"/>
                <a:ea typeface="Lantinghei SC Heavy" panose="02000000000000000000" pitchFamily="2" charset="-122"/>
              </a:endParaRPr>
            </a:p>
          </p:txBody>
        </p:sp>
        <p:sp>
          <p:nvSpPr>
            <p:cNvPr id="8" name="空心弧 3">
              <a:extLst>
                <a:ext uri="{FF2B5EF4-FFF2-40B4-BE49-F238E27FC236}">
                  <a16:creationId xmlns:a16="http://schemas.microsoft.com/office/drawing/2014/main" id="{8BFEB227-5107-AB04-0C3B-B408CB822E1D}"/>
                </a:ext>
              </a:extLst>
            </p:cNvPr>
            <p:cNvSpPr/>
            <p:nvPr/>
          </p:nvSpPr>
          <p:spPr>
            <a:xfrm>
              <a:off x="1295782" y="1491664"/>
              <a:ext cx="1860922" cy="1860921"/>
            </a:xfrm>
            <a:prstGeom prst="blockArc">
              <a:avLst>
                <a:gd name="adj1" fmla="val 11591813"/>
                <a:gd name="adj2" fmla="val 16158815"/>
                <a:gd name="adj3" fmla="val 195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a:solidFill>
                  <a:schemeClr val="tx1"/>
                </a:solidFill>
                <a:latin typeface="Lantinghei SC Heavy" panose="02000000000000000000" pitchFamily="2" charset="-122"/>
                <a:ea typeface="Lantinghei SC Heavy" panose="02000000000000000000" pitchFamily="2" charset="-122"/>
              </a:endParaRPr>
            </a:p>
          </p:txBody>
        </p:sp>
        <p:sp>
          <p:nvSpPr>
            <p:cNvPr id="9" name="椭圆 46">
              <a:extLst>
                <a:ext uri="{FF2B5EF4-FFF2-40B4-BE49-F238E27FC236}">
                  <a16:creationId xmlns:a16="http://schemas.microsoft.com/office/drawing/2014/main" id="{604E3313-A49C-C897-8FE6-8770617ABFFA}"/>
                </a:ext>
              </a:extLst>
            </p:cNvPr>
            <p:cNvSpPr/>
            <p:nvPr/>
          </p:nvSpPr>
          <p:spPr>
            <a:xfrm>
              <a:off x="1497382" y="1693264"/>
              <a:ext cx="1457723" cy="1457722"/>
            </a:xfrm>
            <a:custGeom>
              <a:avLst/>
              <a:gdLst/>
              <a:ahLst/>
              <a:cxnLst/>
              <a:rect l="l" t="t" r="r" b="b"/>
              <a:pathLst>
                <a:path w="1692000" h="1692000">
                  <a:moveTo>
                    <a:pt x="846000" y="108822"/>
                  </a:moveTo>
                  <a:cubicBezTo>
                    <a:pt x="1253132" y="108822"/>
                    <a:pt x="1583178" y="438868"/>
                    <a:pt x="1583178" y="846000"/>
                  </a:cubicBezTo>
                  <a:cubicBezTo>
                    <a:pt x="1583178" y="1253132"/>
                    <a:pt x="1253132" y="1583178"/>
                    <a:pt x="846000" y="1583178"/>
                  </a:cubicBezTo>
                  <a:cubicBezTo>
                    <a:pt x="438868" y="1583178"/>
                    <a:pt x="108822" y="1253132"/>
                    <a:pt x="108822" y="846000"/>
                  </a:cubicBezTo>
                  <a:cubicBezTo>
                    <a:pt x="108822" y="438868"/>
                    <a:pt x="438868" y="108822"/>
                    <a:pt x="846000" y="108822"/>
                  </a:cubicBezTo>
                  <a:close/>
                  <a:moveTo>
                    <a:pt x="846000" y="54000"/>
                  </a:moveTo>
                  <a:cubicBezTo>
                    <a:pt x="408590" y="54000"/>
                    <a:pt x="54000" y="408590"/>
                    <a:pt x="54000" y="846000"/>
                  </a:cubicBezTo>
                  <a:cubicBezTo>
                    <a:pt x="54000" y="1283410"/>
                    <a:pt x="408590" y="1638000"/>
                    <a:pt x="846000" y="1638000"/>
                  </a:cubicBezTo>
                  <a:cubicBezTo>
                    <a:pt x="1283410" y="1638000"/>
                    <a:pt x="1638000" y="1283410"/>
                    <a:pt x="1638000" y="846000"/>
                  </a:cubicBezTo>
                  <a:cubicBezTo>
                    <a:pt x="1638000" y="408590"/>
                    <a:pt x="1283410" y="54000"/>
                    <a:pt x="846000" y="54000"/>
                  </a:cubicBezTo>
                  <a:close/>
                  <a:moveTo>
                    <a:pt x="846000" y="0"/>
                  </a:moveTo>
                  <a:cubicBezTo>
                    <a:pt x="1313233" y="0"/>
                    <a:pt x="1692000" y="378767"/>
                    <a:pt x="1692000" y="846000"/>
                  </a:cubicBezTo>
                  <a:cubicBezTo>
                    <a:pt x="1692000" y="1313233"/>
                    <a:pt x="1313233" y="1692000"/>
                    <a:pt x="846000" y="1692000"/>
                  </a:cubicBezTo>
                  <a:cubicBezTo>
                    <a:pt x="378767" y="1692000"/>
                    <a:pt x="0" y="1313233"/>
                    <a:pt x="0" y="846000"/>
                  </a:cubicBezTo>
                  <a:cubicBezTo>
                    <a:pt x="0" y="378767"/>
                    <a:pt x="378767" y="0"/>
                    <a:pt x="84600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a:latin typeface="Lantinghei SC Heavy" panose="02000000000000000000" pitchFamily="2" charset="-122"/>
                <a:ea typeface="Lantinghei SC Heavy" panose="02000000000000000000" pitchFamily="2" charset="-122"/>
              </a:endParaRPr>
            </a:p>
          </p:txBody>
        </p:sp>
        <p:sp>
          <p:nvSpPr>
            <p:cNvPr id="10" name="TextBox 50">
              <a:extLst>
                <a:ext uri="{FF2B5EF4-FFF2-40B4-BE49-F238E27FC236}">
                  <a16:creationId xmlns:a16="http://schemas.microsoft.com/office/drawing/2014/main" id="{CFA138A9-93D1-3D8F-8A75-8197FED655D7}"/>
                </a:ext>
              </a:extLst>
            </p:cNvPr>
            <p:cNvSpPr txBox="1"/>
            <p:nvPr/>
          </p:nvSpPr>
          <p:spPr>
            <a:xfrm>
              <a:off x="1694409" y="2070691"/>
              <a:ext cx="1260696" cy="702865"/>
            </a:xfrm>
            <a:prstGeom prst="rect">
              <a:avLst/>
            </a:prstGeom>
            <a:noFill/>
          </p:spPr>
          <p:txBody>
            <a:bodyPr wrap="none" rtlCol="0">
              <a:spAutoFit/>
            </a:bodyPr>
            <a:lstStyle/>
            <a:p>
              <a:pPr algn="ctr"/>
              <a:r>
                <a:rPr lang="en-US" altLang="zh-CN" sz="3600" b="1" dirty="0">
                  <a:latin typeface="Helvetica Neue" panose="02000503000000020004" pitchFamily="2" charset="0"/>
                  <a:ea typeface="Helvetica Neue" panose="02000503000000020004" pitchFamily="2" charset="0"/>
                  <a:cs typeface="Helvetica Neue" panose="02000503000000020004" pitchFamily="2" charset="0"/>
                </a:rPr>
                <a:t>19%</a:t>
              </a:r>
              <a:endParaRPr lang="zh-CN" altLang="en-US" sz="3600" b="1" dirty="0">
                <a:latin typeface="Helvetica Neue" panose="02000503000000020004" pitchFamily="2" charset="0"/>
                <a:cs typeface="Helvetica Neue" panose="02000503000000020004" pitchFamily="2" charset="0"/>
              </a:endParaRPr>
            </a:p>
          </p:txBody>
        </p:sp>
      </p:grpSp>
      <p:sp>
        <p:nvSpPr>
          <p:cNvPr id="11" name="Rectangle 24">
            <a:extLst>
              <a:ext uri="{FF2B5EF4-FFF2-40B4-BE49-F238E27FC236}">
                <a16:creationId xmlns:a16="http://schemas.microsoft.com/office/drawing/2014/main" id="{9D621C39-0EA3-983B-345D-837A1860F305}"/>
              </a:ext>
            </a:extLst>
          </p:cNvPr>
          <p:cNvSpPr/>
          <p:nvPr/>
        </p:nvSpPr>
        <p:spPr>
          <a:xfrm>
            <a:off x="7905716" y="4752799"/>
            <a:ext cx="3091186" cy="1569660"/>
          </a:xfrm>
          <a:prstGeom prst="rect">
            <a:avLst/>
          </a:prstGeom>
        </p:spPr>
        <p:txBody>
          <a:bodyPr wrap="square">
            <a:spAutoFit/>
          </a:bodyPr>
          <a:lstStyle/>
          <a:p>
            <a:pPr algn="ct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Developers spend 19% of time</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on</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code</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search</a:t>
            </a:r>
          </a:p>
          <a:p>
            <a:pPr algn="ctr"/>
            <a:endParaRPr lang="en-US" altLang="zh-CN" sz="2400" dirty="0" err="1">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2" name="Rounded Rectangle 9">
            <a:extLst>
              <a:ext uri="{FF2B5EF4-FFF2-40B4-BE49-F238E27FC236}">
                <a16:creationId xmlns:a16="http://schemas.microsoft.com/office/drawing/2014/main" id="{1744D8E0-0DED-447E-3C2C-F841E41F5ED5}"/>
              </a:ext>
            </a:extLst>
          </p:cNvPr>
          <p:cNvSpPr/>
          <p:nvPr/>
        </p:nvSpPr>
        <p:spPr>
          <a:xfrm>
            <a:off x="1123369" y="3788425"/>
            <a:ext cx="1738103" cy="372940"/>
          </a:xfrm>
          <a:prstGeom prst="roundRect">
            <a:avLst>
              <a:gd name="adj" fmla="val 33849"/>
            </a:avLst>
          </a:prstGeom>
          <a:noFill/>
          <a:ln w="9525">
            <a:solidFill>
              <a:schemeClr val="bg1"/>
            </a:solidFill>
          </a:ln>
          <a:effectLst>
            <a:glow rad="76200">
              <a:schemeClr val="tx1">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indent="142875"/>
            <a:r>
              <a:rPr lang="zh-CN" altLang="en-US" sz="1100" dirty="0">
                <a:solidFill>
                  <a:srgbClr val="7F7F7F"/>
                </a:solidFill>
                <a:latin typeface="Palatino Linotype" panose="02040502050505030304" pitchFamily="18" charset="0"/>
                <a:ea typeface="DengXian" panose="02010600030101010101" pitchFamily="2" charset="-122"/>
                <a:cs typeface="Times New Roman" panose="02020603050405020304" pitchFamily="18" charset="0"/>
              </a:rPr>
              <a:t>     </a:t>
            </a:r>
            <a:r>
              <a:rPr lang="en-US" altLang="zh-CN" sz="1100" dirty="0">
                <a:solidFill>
                  <a:schemeClr val="tx1">
                    <a:lumMod val="65000"/>
                    <a:lumOff val="35000"/>
                  </a:schemeClr>
                </a:solidFill>
                <a:latin typeface="Palatino Linotype" panose="02040502050505030304" pitchFamily="18" charset="0"/>
                <a:ea typeface="DengXian" panose="02010600030101010101" pitchFamily="2" charset="-122"/>
                <a:cs typeface="Times New Roman" panose="02020603050405020304" pitchFamily="18" charset="0"/>
              </a:rPr>
              <a:t>how</a:t>
            </a:r>
            <a:r>
              <a:rPr lang="zh-CN" altLang="en-US" sz="1100" dirty="0">
                <a:solidFill>
                  <a:schemeClr val="tx1">
                    <a:lumMod val="65000"/>
                    <a:lumOff val="35000"/>
                  </a:schemeClr>
                </a:solidFill>
                <a:latin typeface="Palatino Linotype" panose="02040502050505030304" pitchFamily="18" charset="0"/>
                <a:ea typeface="DengXian" panose="02010600030101010101" pitchFamily="2" charset="-122"/>
                <a:cs typeface="Times New Roman" panose="02020603050405020304" pitchFamily="18" charset="0"/>
              </a:rPr>
              <a:t> </a:t>
            </a:r>
            <a:r>
              <a:rPr lang="en-US" altLang="zh-CN" sz="1100" dirty="0">
                <a:solidFill>
                  <a:schemeClr val="tx1">
                    <a:lumMod val="65000"/>
                    <a:lumOff val="35000"/>
                  </a:schemeClr>
                </a:solidFill>
                <a:latin typeface="Palatino Linotype" panose="02040502050505030304" pitchFamily="18" charset="0"/>
                <a:ea typeface="DengXian" panose="02010600030101010101" pitchFamily="2" charset="-122"/>
                <a:cs typeface="Times New Roman" panose="02020603050405020304" pitchFamily="18" charset="0"/>
              </a:rPr>
              <a:t>to</a:t>
            </a:r>
            <a:r>
              <a:rPr lang="zh-CN" altLang="en-US" sz="1100" dirty="0">
                <a:solidFill>
                  <a:schemeClr val="tx1">
                    <a:lumMod val="65000"/>
                    <a:lumOff val="35000"/>
                  </a:schemeClr>
                </a:solidFill>
                <a:latin typeface="Palatino Linotype" panose="02040502050505030304" pitchFamily="18" charset="0"/>
                <a:ea typeface="DengXian" panose="02010600030101010101" pitchFamily="2" charset="-122"/>
                <a:cs typeface="Times New Roman" panose="02020603050405020304" pitchFamily="18" charset="0"/>
              </a:rPr>
              <a:t> </a:t>
            </a:r>
            <a:r>
              <a:rPr lang="en-US" altLang="zh-CN" sz="1100" dirty="0">
                <a:solidFill>
                  <a:schemeClr val="tx1">
                    <a:lumMod val="65000"/>
                    <a:lumOff val="35000"/>
                  </a:schemeClr>
                </a:solidFill>
                <a:latin typeface="Palatino Linotype" panose="02040502050505030304" pitchFamily="18" charset="0"/>
                <a:ea typeface="DengXian" panose="02010600030101010101" pitchFamily="2" charset="-122"/>
                <a:cs typeface="Times New Roman" panose="02020603050405020304" pitchFamily="18" charset="0"/>
              </a:rPr>
              <a:t>sort</a:t>
            </a:r>
            <a:r>
              <a:rPr lang="zh-CN" altLang="en-US" sz="1100" dirty="0">
                <a:solidFill>
                  <a:schemeClr val="tx1">
                    <a:lumMod val="65000"/>
                    <a:lumOff val="35000"/>
                  </a:schemeClr>
                </a:solidFill>
                <a:latin typeface="Palatino Linotype" panose="02040502050505030304" pitchFamily="18" charset="0"/>
                <a:ea typeface="DengXian" panose="02010600030101010101" pitchFamily="2" charset="-122"/>
                <a:cs typeface="Times New Roman" panose="02020603050405020304" pitchFamily="18" charset="0"/>
              </a:rPr>
              <a:t> </a:t>
            </a:r>
            <a:r>
              <a:rPr lang="en-US" altLang="zh-CN" sz="1100" dirty="0">
                <a:solidFill>
                  <a:schemeClr val="tx1">
                    <a:lumMod val="65000"/>
                    <a:lumOff val="35000"/>
                  </a:schemeClr>
                </a:solidFill>
                <a:latin typeface="Palatino Linotype" panose="02040502050505030304" pitchFamily="18" charset="0"/>
                <a:ea typeface="DengXian" panose="02010600030101010101" pitchFamily="2" charset="-122"/>
                <a:cs typeface="Times New Roman" panose="02020603050405020304" pitchFamily="18" charset="0"/>
              </a:rPr>
              <a:t>arrays</a:t>
            </a:r>
            <a:r>
              <a:rPr lang="en-US" sz="1100" dirty="0">
                <a:solidFill>
                  <a:schemeClr val="tx1">
                    <a:lumMod val="65000"/>
                    <a:lumOff val="35000"/>
                  </a:schemeClr>
                </a:solidFill>
                <a:latin typeface="Palatino Linotype" panose="02040502050505030304" pitchFamily="18" charset="0"/>
                <a:ea typeface="DengXian" panose="02010600030101010101" pitchFamily="2" charset="-122"/>
                <a:cs typeface="Times New Roman" panose="02020603050405020304" pitchFamily="18" charset="0"/>
              </a:rPr>
              <a:t>?</a:t>
            </a:r>
            <a:endParaRPr lang="zh-CN" altLang="en-US" sz="2400" dirty="0">
              <a:solidFill>
                <a:schemeClr val="tx1">
                  <a:lumMod val="65000"/>
                  <a:lumOff val="35000"/>
                </a:schemeClr>
              </a:solidFill>
              <a:latin typeface="Palatino Linotype" panose="02040502050505030304" pitchFamily="18" charset="0"/>
              <a:ea typeface="宋体" panose="02010600030101010101" pitchFamily="2" charset="-122"/>
              <a:cs typeface="宋体" panose="02010600030101010101" pitchFamily="2" charset="-122"/>
            </a:endParaRPr>
          </a:p>
        </p:txBody>
      </p:sp>
      <p:pic>
        <p:nvPicPr>
          <p:cNvPr id="13" name="Picture 2" descr="âmagnifier iconâçå¾çæç´¢ç»æ">
            <a:extLst>
              <a:ext uri="{FF2B5EF4-FFF2-40B4-BE49-F238E27FC236}">
                <a16:creationId xmlns:a16="http://schemas.microsoft.com/office/drawing/2014/main" id="{241B26A3-9A4D-38AD-11DF-C0EDAD40BA02}"/>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21171" y="3879822"/>
            <a:ext cx="199392" cy="188025"/>
          </a:xfrm>
          <a:prstGeom prst="rect">
            <a:avLst/>
          </a:prstGeom>
          <a:noFill/>
          <a:ln w="9525">
            <a:noFill/>
          </a:ln>
          <a:extLst>
            <a:ext uri="{909E8E84-426E-40DD-AFC4-6F175D3DCCD1}">
              <a14:hiddenFill xmlns:a14="http://schemas.microsoft.com/office/drawing/2010/main">
                <a:solidFill>
                  <a:srgbClr val="FFFFFF"/>
                </a:solidFill>
              </a14:hiddenFill>
            </a:ext>
          </a:extLst>
        </p:spPr>
      </p:pic>
      <p:sp>
        <p:nvSpPr>
          <p:cNvPr id="14" name="矩形: 圆角 10">
            <a:extLst>
              <a:ext uri="{FF2B5EF4-FFF2-40B4-BE49-F238E27FC236}">
                <a16:creationId xmlns:a16="http://schemas.microsoft.com/office/drawing/2014/main" id="{881A706B-ADAA-F2CE-A27E-DCFA777E6E8F}"/>
              </a:ext>
            </a:extLst>
          </p:cNvPr>
          <p:cNvSpPr/>
          <p:nvPr/>
        </p:nvSpPr>
        <p:spPr>
          <a:xfrm>
            <a:off x="1928275" y="5637421"/>
            <a:ext cx="3990310" cy="909786"/>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r>
              <a:rPr lang="zh-CN" altLang="en-US" sz="1200" dirty="0">
                <a:solidFill>
                  <a:srgbClr val="000000"/>
                </a:solidFill>
                <a:latin typeface="Palatino Linotype" panose="02040502050505030304" pitchFamily="18" charset="0"/>
                <a:ea typeface="黑体" panose="02010609060101010101" pitchFamily="49" charset="-122"/>
                <a:cs typeface="宋体" panose="02010600030101010101" pitchFamily="2" charset="-122"/>
              </a:rPr>
              <a:t>                                         </a:t>
            </a:r>
            <a:endParaRPr lang="zh-CN" altLang="en-US" sz="1200" dirty="0">
              <a:latin typeface="Palatino Linotype" panose="02040502050505030304" pitchFamily="18" charset="0"/>
              <a:ea typeface="宋体" panose="02010600030101010101" pitchFamily="2" charset="-122"/>
              <a:cs typeface="宋体" panose="02010600030101010101" pitchFamily="2" charset="-122"/>
            </a:endParaRPr>
          </a:p>
        </p:txBody>
      </p:sp>
      <p:sp>
        <p:nvSpPr>
          <p:cNvPr id="15" name="Rounded Rectangle 54">
            <a:extLst>
              <a:ext uri="{FF2B5EF4-FFF2-40B4-BE49-F238E27FC236}">
                <a16:creationId xmlns:a16="http://schemas.microsoft.com/office/drawing/2014/main" id="{CA95D401-0DE8-A1D6-4C82-79E85218AE48}"/>
              </a:ext>
            </a:extLst>
          </p:cNvPr>
          <p:cNvSpPr>
            <a:spLocks noChangeAspect="1"/>
          </p:cNvSpPr>
          <p:nvPr/>
        </p:nvSpPr>
        <p:spPr>
          <a:xfrm>
            <a:off x="2573441" y="5741693"/>
            <a:ext cx="829649" cy="553466"/>
          </a:xfrm>
          <a:prstGeom prst="roundRect">
            <a:avLst>
              <a:gd name="adj" fmla="val 850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a:p>
        </p:txBody>
      </p:sp>
      <p:sp>
        <p:nvSpPr>
          <p:cNvPr id="16" name="Rounded Rectangle 53">
            <a:extLst>
              <a:ext uri="{FF2B5EF4-FFF2-40B4-BE49-F238E27FC236}">
                <a16:creationId xmlns:a16="http://schemas.microsoft.com/office/drawing/2014/main" id="{7B8BD866-26BB-4232-A15B-2F83FCAD7D52}"/>
              </a:ext>
            </a:extLst>
          </p:cNvPr>
          <p:cNvSpPr>
            <a:spLocks noChangeAspect="1"/>
          </p:cNvSpPr>
          <p:nvPr/>
        </p:nvSpPr>
        <p:spPr>
          <a:xfrm>
            <a:off x="2489197" y="5815483"/>
            <a:ext cx="829649" cy="553466"/>
          </a:xfrm>
          <a:prstGeom prst="roundRect">
            <a:avLst>
              <a:gd name="adj" fmla="val 617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a:p>
        </p:txBody>
      </p:sp>
      <p:sp>
        <p:nvSpPr>
          <p:cNvPr id="17" name="Rounded Rectangle 8">
            <a:extLst>
              <a:ext uri="{FF2B5EF4-FFF2-40B4-BE49-F238E27FC236}">
                <a16:creationId xmlns:a16="http://schemas.microsoft.com/office/drawing/2014/main" id="{F19DA456-7A83-68EE-69E4-C82D46DA74E2}"/>
              </a:ext>
            </a:extLst>
          </p:cNvPr>
          <p:cNvSpPr>
            <a:spLocks noChangeAspect="1"/>
          </p:cNvSpPr>
          <p:nvPr/>
        </p:nvSpPr>
        <p:spPr>
          <a:xfrm>
            <a:off x="2404954" y="5909001"/>
            <a:ext cx="829649" cy="548225"/>
          </a:xfrm>
          <a:prstGeom prst="roundRect">
            <a:avLst>
              <a:gd name="adj" fmla="val 617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a:p>
        </p:txBody>
      </p:sp>
      <p:cxnSp>
        <p:nvCxnSpPr>
          <p:cNvPr id="18" name="Straight Connector 11">
            <a:extLst>
              <a:ext uri="{FF2B5EF4-FFF2-40B4-BE49-F238E27FC236}">
                <a16:creationId xmlns:a16="http://schemas.microsoft.com/office/drawing/2014/main" id="{7B45E515-DB27-6565-B62B-8741B1C07186}"/>
              </a:ext>
            </a:extLst>
          </p:cNvPr>
          <p:cNvCxnSpPr>
            <a:cxnSpLocks/>
          </p:cNvCxnSpPr>
          <p:nvPr/>
        </p:nvCxnSpPr>
        <p:spPr>
          <a:xfrm>
            <a:off x="2404954" y="6018109"/>
            <a:ext cx="8296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6" descr="Image result for source code icon">
            <a:extLst>
              <a:ext uri="{FF2B5EF4-FFF2-40B4-BE49-F238E27FC236}">
                <a16:creationId xmlns:a16="http://schemas.microsoft.com/office/drawing/2014/main" id="{D4658329-B521-1730-952B-4391F45AC6D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3483" y="6084086"/>
            <a:ext cx="318324" cy="313203"/>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1">
            <a:extLst>
              <a:ext uri="{FF2B5EF4-FFF2-40B4-BE49-F238E27FC236}">
                <a16:creationId xmlns:a16="http://schemas.microsoft.com/office/drawing/2014/main" id="{A28FAC1D-EE03-B221-FDA7-D93501A4EB92}"/>
              </a:ext>
            </a:extLst>
          </p:cNvPr>
          <p:cNvSpPr txBox="1"/>
          <p:nvPr/>
        </p:nvSpPr>
        <p:spPr>
          <a:xfrm>
            <a:off x="3906376" y="6169404"/>
            <a:ext cx="763592" cy="321244"/>
          </a:xfrm>
          <a:prstGeom prst="rect">
            <a:avLst/>
          </a:prstGeom>
          <a:solidFill>
            <a:schemeClr val="lt1"/>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r>
              <a:rPr lang="en-US" sz="1400" b="1" dirty="0">
                <a:latin typeface="Arial" panose="020B0604020202020204" pitchFamily="34" charset="0"/>
                <a:ea typeface="宋体" panose="02010600030101010101" pitchFamily="2" charset="-122"/>
                <a:cs typeface="宋体" panose="02010600030101010101" pitchFamily="2" charset="-122"/>
              </a:rPr>
              <a:t>GitHub</a:t>
            </a:r>
            <a:endParaRPr lang="zh-CN" altLang="en-US" sz="1400" dirty="0">
              <a:latin typeface="宋体" panose="02010600030101010101" pitchFamily="2" charset="-122"/>
              <a:ea typeface="宋体" panose="02010600030101010101" pitchFamily="2" charset="-122"/>
              <a:cs typeface="宋体" panose="02010600030101010101" pitchFamily="2" charset="-122"/>
            </a:endParaRPr>
          </a:p>
        </p:txBody>
      </p:sp>
      <p:pic>
        <p:nvPicPr>
          <p:cNvPr id="21" name="图片 20">
            <a:extLst>
              <a:ext uri="{FF2B5EF4-FFF2-40B4-BE49-F238E27FC236}">
                <a16:creationId xmlns:a16="http://schemas.microsoft.com/office/drawing/2014/main" id="{973EF653-2094-897C-3A29-94FBAA95793A}"/>
              </a:ext>
            </a:extLst>
          </p:cNvPr>
          <p:cNvPicPr>
            <a:picLocks noChangeAspect="1"/>
          </p:cNvPicPr>
          <p:nvPr/>
        </p:nvPicPr>
        <p:blipFill>
          <a:blip r:embed="rId5"/>
          <a:stretch>
            <a:fillRect/>
          </a:stretch>
        </p:blipFill>
        <p:spPr>
          <a:xfrm>
            <a:off x="3906377" y="5754857"/>
            <a:ext cx="1564481" cy="364772"/>
          </a:xfrm>
          <a:prstGeom prst="rect">
            <a:avLst/>
          </a:prstGeom>
        </p:spPr>
      </p:pic>
      <p:sp>
        <p:nvSpPr>
          <p:cNvPr id="22" name="文本框 71">
            <a:extLst>
              <a:ext uri="{FF2B5EF4-FFF2-40B4-BE49-F238E27FC236}">
                <a16:creationId xmlns:a16="http://schemas.microsoft.com/office/drawing/2014/main" id="{C933AA80-F893-E56B-02D3-926FAE9BAE79}"/>
              </a:ext>
            </a:extLst>
          </p:cNvPr>
          <p:cNvSpPr txBox="1"/>
          <p:nvPr/>
        </p:nvSpPr>
        <p:spPr>
          <a:xfrm>
            <a:off x="3179657" y="3964143"/>
            <a:ext cx="1417970" cy="321244"/>
          </a:xfrm>
          <a:prstGeom prst="rect">
            <a:avLst/>
          </a:prstGeom>
          <a:noFill/>
          <a:ln w="6350">
            <a:noFill/>
          </a:ln>
        </p:spPr>
        <p:txBody>
          <a:bodyPr rot="0" spcFirstLastPara="0" vert="horz" wrap="square" lIns="0" tIns="0" rIns="0" bIns="0" numCol="1" spcCol="0" rtlCol="0" fromWordArt="0" anchor="ctr" anchorCtr="0" forceAA="0" compatLnSpc="1">
            <a:prstTxWarp prst="textNoShape">
              <a:avLst/>
            </a:prstTxWarp>
            <a:noAutofit/>
          </a:bodyPr>
          <a:lstStyle/>
          <a:p>
            <a:pPr algn="ctr"/>
            <a:r>
              <a:rPr lang="en-US" altLang="zh-CN" sz="1400" dirty="0">
                <a:latin typeface="Helvetica" pitchFamily="2" charset="0"/>
                <a:ea typeface="黑体" panose="02010609060101010101" pitchFamily="49" charset="-122"/>
                <a:cs typeface="Arial" panose="020B0604020202020204" pitchFamily="34" charset="0"/>
              </a:rPr>
              <a:t>Search</a:t>
            </a:r>
            <a:r>
              <a:rPr lang="zh-CN" altLang="en-US" sz="1400" dirty="0">
                <a:latin typeface="Helvetica" pitchFamily="2" charset="0"/>
                <a:ea typeface="黑体" panose="02010609060101010101" pitchFamily="49" charset="-122"/>
                <a:cs typeface="Arial" panose="020B0604020202020204" pitchFamily="34" charset="0"/>
              </a:rPr>
              <a:t> </a:t>
            </a:r>
            <a:r>
              <a:rPr lang="en-US" altLang="zh-CN" sz="1400" dirty="0">
                <a:latin typeface="Helvetica" pitchFamily="2" charset="0"/>
                <a:ea typeface="黑体" panose="02010609060101010101" pitchFamily="49" charset="-122"/>
                <a:cs typeface="Arial" panose="020B0604020202020204" pitchFamily="34" charset="0"/>
              </a:rPr>
              <a:t>Engine</a:t>
            </a:r>
            <a:endParaRPr lang="zh-CN" altLang="en-US" sz="2400" dirty="0">
              <a:latin typeface="Helvetica" pitchFamily="2" charset="0"/>
              <a:ea typeface="宋体" panose="02010600030101010101" pitchFamily="2" charset="-122"/>
              <a:cs typeface="宋体" panose="02010600030101010101" pitchFamily="2" charset="-122"/>
            </a:endParaRPr>
          </a:p>
        </p:txBody>
      </p:sp>
      <p:sp>
        <p:nvSpPr>
          <p:cNvPr id="23" name="Rectangle 1">
            <a:extLst>
              <a:ext uri="{FF2B5EF4-FFF2-40B4-BE49-F238E27FC236}">
                <a16:creationId xmlns:a16="http://schemas.microsoft.com/office/drawing/2014/main" id="{848249A1-F813-F3A2-E2D9-169910A756AA}"/>
              </a:ext>
            </a:extLst>
          </p:cNvPr>
          <p:cNvSpPr>
            <a:spLocks noChangeArrowheads="1"/>
          </p:cNvSpPr>
          <p:nvPr/>
        </p:nvSpPr>
        <p:spPr bwMode="auto">
          <a:xfrm>
            <a:off x="4963419" y="3748558"/>
            <a:ext cx="2347086" cy="546970"/>
          </a:xfrm>
          <a:prstGeom prst="rect">
            <a:avLst/>
          </a:prstGeom>
          <a:noFill/>
          <a:ln w="3175">
            <a:solidFill>
              <a:schemeClr val="bg1"/>
            </a:solidFill>
            <a:miter lim="800000"/>
            <a:headEnd/>
            <a:tailEnd/>
          </a:ln>
          <a:effectLst>
            <a:glow rad="38100">
              <a:schemeClr val="tx1">
                <a:lumMod val="50000"/>
                <a:lumOff val="50000"/>
                <a:alpha val="40000"/>
              </a:schemeClr>
            </a:glow>
          </a:effectLst>
        </p:spPr>
        <p:txBody>
          <a:bodyPr vert="horz" wrap="square" lIns="0" tIns="27000" rIns="0" bIns="27000" numCol="1" anchor="ctr" anchorCtr="0" compatLnSpc="1">
            <a:prstTxWarp prst="textNoShape">
              <a:avLst/>
            </a:prstTxWarp>
            <a:spAutoFit/>
          </a:bodyPr>
          <a:lstStyle/>
          <a:p>
            <a:pPr eaLnBrk="0" fontAlgn="base" hangingPunct="0"/>
            <a:r>
              <a:rPr lang="zh-CN" altLang="en-US" sz="1050" dirty="0">
                <a:solidFill>
                  <a:srgbClr val="333333"/>
                </a:solidFill>
                <a:latin typeface="宋体" panose="02010600030101010101" pitchFamily="2" charset="-122"/>
                <a:ea typeface="Consolas" panose="020B0609020204030204" pitchFamily="49" charset="0"/>
                <a:cs typeface="宋体" panose="02010600030101010101" pitchFamily="2" charset="-122"/>
              </a:rPr>
              <a:t> </a:t>
            </a:r>
            <a:r>
              <a:rPr lang="en-US" sz="1050" dirty="0">
                <a:solidFill>
                  <a:srgbClr val="C00000"/>
                </a:solidFill>
                <a:latin typeface="Consolas" panose="020B0609020204030204" pitchFamily="49" charset="0"/>
                <a:ea typeface="DengXian" panose="02010600030101010101" pitchFamily="2" charset="-122"/>
                <a:cs typeface="宋体" panose="02010600030101010101" pitchFamily="2" charset="-122"/>
              </a:rPr>
              <a:t>public</a:t>
            </a:r>
            <a:r>
              <a:rPr lang="en-US" sz="1050" dirty="0">
                <a:solidFill>
                  <a:srgbClr val="333333"/>
                </a:solidFill>
                <a:latin typeface="Consolas" panose="020B0609020204030204" pitchFamily="49" charset="0"/>
                <a:ea typeface="Menlo" panose="020B0609030804020204" pitchFamily="49" charset="0"/>
                <a:cs typeface="宋体" panose="02010600030101010101" pitchFamily="2" charset="-122"/>
              </a:rPr>
              <a:t> </a:t>
            </a:r>
            <a:r>
              <a:rPr lang="en-US" sz="1050" dirty="0">
                <a:solidFill>
                  <a:srgbClr val="C00000"/>
                </a:solidFill>
                <a:latin typeface="Consolas" panose="020B0609020204030204" pitchFamily="49" charset="0"/>
                <a:ea typeface="Menlo" panose="020B0609030804020204" pitchFamily="49" charset="0"/>
                <a:cs typeface="宋体" panose="02010600030101010101" pitchFamily="2" charset="-122"/>
              </a:rPr>
              <a:t>void</a:t>
            </a:r>
            <a:r>
              <a:rPr lang="en-US" sz="1050" dirty="0">
                <a:solidFill>
                  <a:srgbClr val="333333"/>
                </a:solidFill>
                <a:latin typeface="Consolas" panose="020B0609020204030204" pitchFamily="49" charset="0"/>
                <a:ea typeface="Menlo" panose="020B0609030804020204" pitchFamily="49" charset="0"/>
                <a:cs typeface="宋体" panose="02010600030101010101" pitchFamily="2" charset="-122"/>
              </a:rPr>
              <a:t> </a:t>
            </a:r>
            <a:r>
              <a:rPr lang="en-US" sz="1050" dirty="0">
                <a:solidFill>
                  <a:srgbClr val="795DA3"/>
                </a:solidFill>
                <a:latin typeface="Consolas" panose="020B0609020204030204" pitchFamily="49" charset="0"/>
                <a:ea typeface="DengXian" panose="02010600030101010101" pitchFamily="2" charset="-122"/>
                <a:cs typeface="Times New Roman" panose="02020603050405020304" pitchFamily="18" charset="0"/>
              </a:rPr>
              <a:t>sort</a:t>
            </a:r>
            <a:r>
              <a:rPr lang="en-US" sz="1050" dirty="0">
                <a:solidFill>
                  <a:srgbClr val="333333"/>
                </a:solidFill>
                <a:latin typeface="Consolas" panose="020B0609020204030204" pitchFamily="49" charset="0"/>
                <a:ea typeface="DengXian" panose="02010600030101010101" pitchFamily="2" charset="-122"/>
                <a:cs typeface="宋体" panose="02010600030101010101" pitchFamily="2" charset="-122"/>
              </a:rPr>
              <a:t>(</a:t>
            </a:r>
            <a:r>
              <a:rPr lang="en-US" sz="1050" dirty="0">
                <a:solidFill>
                  <a:srgbClr val="C00000"/>
                </a:solidFill>
                <a:latin typeface="Consolas" panose="020B0609020204030204" pitchFamily="49" charset="0"/>
                <a:ea typeface="Menlo" panose="020B0609030804020204" pitchFamily="49" charset="0"/>
                <a:cs typeface="宋体" panose="02010600030101010101" pitchFamily="2" charset="-122"/>
              </a:rPr>
              <a:t>int[]</a:t>
            </a:r>
            <a:r>
              <a:rPr lang="en-US" sz="1050" dirty="0">
                <a:solidFill>
                  <a:srgbClr val="333333"/>
                </a:solidFill>
                <a:latin typeface="Consolas" panose="020B0609020204030204" pitchFamily="49" charset="0"/>
                <a:ea typeface="Menlo" panose="020B0609030804020204" pitchFamily="49" charset="0"/>
                <a:cs typeface="宋体" panose="02010600030101010101" pitchFamily="2" charset="-122"/>
              </a:rPr>
              <a:t> </a:t>
            </a:r>
            <a:r>
              <a:rPr lang="en-US" sz="1050" dirty="0">
                <a:latin typeface="Consolas" panose="020B0609020204030204" pitchFamily="49" charset="0"/>
              </a:rPr>
              <a:t>para</a:t>
            </a:r>
            <a:r>
              <a:rPr lang="en-US" sz="1050" dirty="0">
                <a:solidFill>
                  <a:srgbClr val="333333"/>
                </a:solidFill>
                <a:latin typeface="Consolas" panose="020B0609020204030204" pitchFamily="49" charset="0"/>
                <a:ea typeface="DengXian" panose="02010600030101010101" pitchFamily="2" charset="-122"/>
                <a:cs typeface="宋体" panose="02010600030101010101" pitchFamily="2" charset="-122"/>
              </a:rPr>
              <a:t>) {</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eaLnBrk="0" fontAlgn="base" hangingPunct="0"/>
            <a:r>
              <a:rPr lang="en-US" sz="1050" dirty="0">
                <a:solidFill>
                  <a:srgbClr val="333333"/>
                </a:solidFill>
                <a:latin typeface="Consolas" panose="020B0609020204030204" pitchFamily="49" charset="0"/>
                <a:ea typeface="Menlo" panose="020B0609030804020204" pitchFamily="49" charset="0"/>
                <a:cs typeface="宋体" panose="02010600030101010101" pitchFamily="2" charset="-122"/>
              </a:rPr>
              <a:t>    </a:t>
            </a:r>
            <a:r>
              <a:rPr lang="en-US" sz="1050" dirty="0">
                <a:solidFill>
                  <a:srgbClr val="C00000"/>
                </a:solidFill>
                <a:latin typeface="Consolas" panose="020B0609020204030204" pitchFamily="49" charset="0"/>
                <a:ea typeface="Menlo" panose="020B0609030804020204" pitchFamily="49" charset="0"/>
                <a:cs typeface="宋体" panose="02010600030101010101" pitchFamily="2" charset="-122"/>
              </a:rPr>
              <a:t>int</a:t>
            </a:r>
            <a:r>
              <a:rPr lang="en-US" sz="1050" dirty="0">
                <a:solidFill>
                  <a:srgbClr val="333333"/>
                </a:solidFill>
                <a:latin typeface="Consolas" panose="020B0609020204030204" pitchFamily="49" charset="0"/>
                <a:ea typeface="Menlo" panose="020B0609030804020204" pitchFamily="49" charset="0"/>
                <a:cs typeface="宋体" panose="02010600030101010101" pitchFamily="2" charset="-122"/>
              </a:rPr>
              <a:t> </a:t>
            </a:r>
            <a:r>
              <a:rPr lang="en-US" sz="1050" dirty="0">
                <a:latin typeface="Consolas" panose="020B0609020204030204" pitchFamily="49" charset="0"/>
                <a:ea typeface="DengXian" panose="02010600030101010101" pitchFamily="2" charset="-122"/>
                <a:cs typeface="宋体" panose="02010600030101010101" pitchFamily="2" charset="-122"/>
              </a:rPr>
              <a:t>ret</a:t>
            </a:r>
            <a:r>
              <a:rPr lang="en-US" sz="1050" dirty="0">
                <a:solidFill>
                  <a:srgbClr val="000000"/>
                </a:solidFill>
                <a:latin typeface="Consolas" panose="020B0609020204030204" pitchFamily="49" charset="0"/>
                <a:ea typeface="Menlo" panose="020B0609030804020204" pitchFamily="49" charset="0"/>
                <a:cs typeface="宋体" panose="02010600030101010101" pitchFamily="2" charset="-122"/>
              </a:rPr>
              <a:t> </a:t>
            </a:r>
            <a:r>
              <a:rPr lang="en-US" sz="1050" dirty="0">
                <a:solidFill>
                  <a:srgbClr val="A71D5D"/>
                </a:solidFill>
                <a:latin typeface="Consolas" panose="020B0609020204030204" pitchFamily="49" charset="0"/>
                <a:ea typeface="DengXian" panose="02010600030101010101" pitchFamily="2" charset="-122"/>
                <a:cs typeface="Times New Roman" panose="02020603050405020304" pitchFamily="18" charset="0"/>
              </a:rPr>
              <a:t>=</a:t>
            </a:r>
            <a:r>
              <a:rPr lang="en-US" sz="1050" dirty="0">
                <a:solidFill>
                  <a:srgbClr val="333333"/>
                </a:solidFill>
                <a:latin typeface="Consolas" panose="020B0609020204030204" pitchFamily="49" charset="0"/>
                <a:ea typeface="DengXian" panose="02010600030101010101" pitchFamily="2" charset="-122"/>
                <a:cs typeface="宋体" panose="02010600030101010101" pitchFamily="2" charset="-122"/>
              </a:rPr>
              <a:t> </a:t>
            </a:r>
            <a:r>
              <a:rPr lang="en-US" sz="1050" dirty="0" err="1">
                <a:latin typeface="Consolas" panose="020B0609020204030204" pitchFamily="49" charset="0"/>
                <a:ea typeface="DengXian" panose="02010600030101010101" pitchFamily="2" charset="-122"/>
                <a:cs typeface="宋体" panose="02010600030101010101" pitchFamily="2" charset="-122"/>
              </a:rPr>
              <a:t>Array</a:t>
            </a:r>
            <a:r>
              <a:rPr lang="en-US" sz="1050" dirty="0" err="1">
                <a:solidFill>
                  <a:srgbClr val="A71D5D"/>
                </a:solidFill>
                <a:latin typeface="Consolas" panose="020B0609020204030204" pitchFamily="49" charset="0"/>
                <a:ea typeface="DengXian" panose="02010600030101010101" pitchFamily="2" charset="-122"/>
                <a:cs typeface="Times New Roman" panose="02020603050405020304" pitchFamily="18" charset="0"/>
              </a:rPr>
              <a:t>.</a:t>
            </a:r>
            <a:r>
              <a:rPr lang="en-US" sz="1050" dirty="0" err="1">
                <a:latin typeface="Consolas" panose="020B0609020204030204" pitchFamily="49" charset="0"/>
                <a:ea typeface="DengXian" panose="02010600030101010101" pitchFamily="2" charset="-122"/>
                <a:cs typeface="宋体" panose="02010600030101010101" pitchFamily="2" charset="-122"/>
              </a:rPr>
              <a:t>sort</a:t>
            </a:r>
            <a:r>
              <a:rPr lang="en-US" sz="1050" dirty="0">
                <a:latin typeface="Consolas" panose="020B0609020204030204" pitchFamily="49" charset="0"/>
                <a:ea typeface="DengXian" panose="02010600030101010101" pitchFamily="2" charset="-122"/>
                <a:cs typeface="宋体" panose="02010600030101010101" pitchFamily="2" charset="-122"/>
              </a:rPr>
              <a:t>(para);</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eaLnBrk="0" fontAlgn="base" hangingPunct="0"/>
            <a:r>
              <a:rPr lang="en-US" sz="1050" dirty="0">
                <a:solidFill>
                  <a:srgbClr val="333333"/>
                </a:solidFill>
                <a:latin typeface="Consolas" panose="020B0609020204030204" pitchFamily="49" charset="0"/>
                <a:ea typeface="DengXian" panose="02010600030101010101" pitchFamily="2" charset="-122"/>
                <a:cs typeface="宋体" panose="02010600030101010101" pitchFamily="2" charset="-122"/>
              </a:rPr>
              <a:t> } </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24" name="文本框 73">
            <a:extLst>
              <a:ext uri="{FF2B5EF4-FFF2-40B4-BE49-F238E27FC236}">
                <a16:creationId xmlns:a16="http://schemas.microsoft.com/office/drawing/2014/main" id="{AC304CDE-6256-E3CA-67BE-9F22090F6451}"/>
              </a:ext>
            </a:extLst>
          </p:cNvPr>
          <p:cNvSpPr txBox="1"/>
          <p:nvPr/>
        </p:nvSpPr>
        <p:spPr>
          <a:xfrm>
            <a:off x="1135103" y="3415207"/>
            <a:ext cx="1195958" cy="32124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r>
              <a:rPr lang="en-US" altLang="zh-CN" sz="1400" dirty="0">
                <a:latin typeface="Helvetica" pitchFamily="2" charset="0"/>
                <a:ea typeface="黑体" panose="02010609060101010101" pitchFamily="49" charset="-122"/>
                <a:cs typeface="Arial" panose="020B0604020202020204" pitchFamily="34" charset="0"/>
              </a:rPr>
              <a:t>Query</a:t>
            </a:r>
            <a:endParaRPr lang="zh-CN" altLang="en-US" sz="2400" dirty="0">
              <a:latin typeface="Helvetica" pitchFamily="2" charset="0"/>
              <a:ea typeface="宋体" panose="02010600030101010101" pitchFamily="2" charset="-122"/>
              <a:cs typeface="宋体" panose="02010600030101010101" pitchFamily="2" charset="-122"/>
            </a:endParaRPr>
          </a:p>
        </p:txBody>
      </p:sp>
      <p:sp>
        <p:nvSpPr>
          <p:cNvPr id="25" name="文本框 74">
            <a:extLst>
              <a:ext uri="{FF2B5EF4-FFF2-40B4-BE49-F238E27FC236}">
                <a16:creationId xmlns:a16="http://schemas.microsoft.com/office/drawing/2014/main" id="{EE76F73B-2B97-BFE1-22E9-618243CE1A30}"/>
              </a:ext>
            </a:extLst>
          </p:cNvPr>
          <p:cNvSpPr txBox="1"/>
          <p:nvPr/>
        </p:nvSpPr>
        <p:spPr>
          <a:xfrm>
            <a:off x="4968535" y="3481738"/>
            <a:ext cx="1195958" cy="25960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r>
              <a:rPr lang="en-US" altLang="zh-CN" sz="1400" dirty="0">
                <a:latin typeface="Helvetica" pitchFamily="2" charset="0"/>
                <a:ea typeface="黑体" panose="02010609060101010101" pitchFamily="49" charset="-122"/>
                <a:cs typeface="Arial" panose="020B0604020202020204" pitchFamily="34" charset="0"/>
              </a:rPr>
              <a:t>Code</a:t>
            </a:r>
            <a:endParaRPr lang="zh-CN" altLang="en-US" sz="2400" dirty="0">
              <a:latin typeface="Helvetica" pitchFamily="2" charset="0"/>
              <a:ea typeface="宋体" panose="02010600030101010101" pitchFamily="2" charset="-122"/>
              <a:cs typeface="宋体" panose="02010600030101010101" pitchFamily="2" charset="-122"/>
            </a:endParaRPr>
          </a:p>
        </p:txBody>
      </p:sp>
      <p:cxnSp>
        <p:nvCxnSpPr>
          <p:cNvPr id="26" name="直接箭头连接符 18">
            <a:extLst>
              <a:ext uri="{FF2B5EF4-FFF2-40B4-BE49-F238E27FC236}">
                <a16:creationId xmlns:a16="http://schemas.microsoft.com/office/drawing/2014/main" id="{CAD7ED2E-2DB7-BD5F-9B6C-1AADE7AB5AD4}"/>
              </a:ext>
            </a:extLst>
          </p:cNvPr>
          <p:cNvCxnSpPr>
            <a:cxnSpLocks/>
            <a:stCxn id="14" idx="0"/>
            <a:endCxn id="32" idx="2"/>
          </p:cNvCxnSpPr>
          <p:nvPr/>
        </p:nvCxnSpPr>
        <p:spPr>
          <a:xfrm flipH="1" flipV="1">
            <a:off x="3918989" y="5241318"/>
            <a:ext cx="4442" cy="396102"/>
          </a:xfrm>
          <a:prstGeom prst="straightConnector1">
            <a:avLst/>
          </a:prstGeom>
          <a:ln w="28575">
            <a:solidFill>
              <a:schemeClr val="tx1"/>
            </a:solidFill>
            <a:tailEnd type="stealth" w="lg" len="med"/>
          </a:ln>
        </p:spPr>
        <p:style>
          <a:lnRef idx="1">
            <a:schemeClr val="accent1"/>
          </a:lnRef>
          <a:fillRef idx="0">
            <a:schemeClr val="accent1"/>
          </a:fillRef>
          <a:effectRef idx="0">
            <a:schemeClr val="accent1"/>
          </a:effectRef>
          <a:fontRef idx="minor">
            <a:schemeClr val="tx1"/>
          </a:fontRef>
        </p:style>
      </p:cxnSp>
      <p:pic>
        <p:nvPicPr>
          <p:cNvPr id="27" name="图片 26">
            <a:extLst>
              <a:ext uri="{FF2B5EF4-FFF2-40B4-BE49-F238E27FC236}">
                <a16:creationId xmlns:a16="http://schemas.microsoft.com/office/drawing/2014/main" id="{E91A6C94-49DB-77BF-FDAC-1F5EB2A4F324}"/>
              </a:ext>
            </a:extLst>
          </p:cNvPr>
          <p:cNvPicPr>
            <a:picLocks noChangeAspect="1"/>
          </p:cNvPicPr>
          <p:nvPr/>
        </p:nvPicPr>
        <p:blipFill>
          <a:blip r:embed="rId6"/>
          <a:stretch>
            <a:fillRect/>
          </a:stretch>
        </p:blipFill>
        <p:spPr>
          <a:xfrm>
            <a:off x="4765566" y="6161245"/>
            <a:ext cx="782241" cy="306772"/>
          </a:xfrm>
          <a:prstGeom prst="rect">
            <a:avLst/>
          </a:prstGeom>
        </p:spPr>
      </p:pic>
      <p:cxnSp>
        <p:nvCxnSpPr>
          <p:cNvPr id="28" name="连接符: 肘形 43">
            <a:extLst>
              <a:ext uri="{FF2B5EF4-FFF2-40B4-BE49-F238E27FC236}">
                <a16:creationId xmlns:a16="http://schemas.microsoft.com/office/drawing/2014/main" id="{C60B82A6-1F0A-7BD6-0116-94CF612803DF}"/>
              </a:ext>
            </a:extLst>
          </p:cNvPr>
          <p:cNvCxnSpPr>
            <a:cxnSpLocks/>
            <a:stCxn id="12" idx="2"/>
            <a:endCxn id="32" idx="1"/>
          </p:cNvCxnSpPr>
          <p:nvPr/>
        </p:nvCxnSpPr>
        <p:spPr>
          <a:xfrm rot="16200000" flipH="1">
            <a:off x="2367803" y="3785981"/>
            <a:ext cx="650775" cy="1401541"/>
          </a:xfrm>
          <a:prstGeom prst="bentConnector2">
            <a:avLst/>
          </a:prstGeom>
          <a:ln w="25400">
            <a:tailEnd type="triangle"/>
          </a:ln>
        </p:spPr>
        <p:style>
          <a:lnRef idx="1">
            <a:schemeClr val="dk1"/>
          </a:lnRef>
          <a:fillRef idx="0">
            <a:schemeClr val="dk1"/>
          </a:fillRef>
          <a:effectRef idx="0">
            <a:schemeClr val="dk1"/>
          </a:effectRef>
          <a:fontRef idx="minor">
            <a:schemeClr val="tx1"/>
          </a:fontRef>
        </p:style>
      </p:cxnSp>
      <p:cxnSp>
        <p:nvCxnSpPr>
          <p:cNvPr id="29" name="连接符: 肘形 55">
            <a:extLst>
              <a:ext uri="{FF2B5EF4-FFF2-40B4-BE49-F238E27FC236}">
                <a16:creationId xmlns:a16="http://schemas.microsoft.com/office/drawing/2014/main" id="{54D17089-CBF9-FBC0-B3D0-2B72CEFDCE4B}"/>
              </a:ext>
            </a:extLst>
          </p:cNvPr>
          <p:cNvCxnSpPr>
            <a:cxnSpLocks/>
            <a:stCxn id="32" idx="3"/>
            <a:endCxn id="23" idx="2"/>
          </p:cNvCxnSpPr>
          <p:nvPr/>
        </p:nvCxnSpPr>
        <p:spPr>
          <a:xfrm flipV="1">
            <a:off x="4444016" y="4295528"/>
            <a:ext cx="1692946" cy="516612"/>
          </a:xfrm>
          <a:prstGeom prst="bentConnector2">
            <a:avLst/>
          </a:prstGeom>
          <a:ln w="25400">
            <a:tailEnd type="triangle"/>
          </a:ln>
        </p:spPr>
        <p:style>
          <a:lnRef idx="1">
            <a:schemeClr val="dk1"/>
          </a:lnRef>
          <a:fillRef idx="0">
            <a:schemeClr val="dk1"/>
          </a:fillRef>
          <a:effectRef idx="0">
            <a:schemeClr val="dk1"/>
          </a:effectRef>
          <a:fontRef idx="minor">
            <a:schemeClr val="tx1"/>
          </a:fontRef>
        </p:style>
      </p:cxnSp>
      <p:sp>
        <p:nvSpPr>
          <p:cNvPr id="30" name="文本框 80">
            <a:extLst>
              <a:ext uri="{FF2B5EF4-FFF2-40B4-BE49-F238E27FC236}">
                <a16:creationId xmlns:a16="http://schemas.microsoft.com/office/drawing/2014/main" id="{64D1EA82-9379-A6B6-BD34-53EFBB462624}"/>
              </a:ext>
            </a:extLst>
          </p:cNvPr>
          <p:cNvSpPr txBox="1"/>
          <p:nvPr/>
        </p:nvSpPr>
        <p:spPr>
          <a:xfrm>
            <a:off x="4079103" y="5341547"/>
            <a:ext cx="1555597" cy="271784"/>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r>
              <a:rPr lang="en-US" altLang="zh-CN" sz="1200" dirty="0">
                <a:latin typeface="Palatino Linotype" panose="02040502050505030304" pitchFamily="18" charset="0"/>
                <a:ea typeface="KaiTi" panose="02010609060101010101" pitchFamily="49" charset="-122"/>
                <a:cs typeface="Arial" panose="020B0604020202020204" pitchFamily="34" charset="0"/>
              </a:rPr>
              <a:t>Indexing/Training</a:t>
            </a:r>
            <a:endParaRPr lang="zh-CN" altLang="en-US" sz="2000" dirty="0">
              <a:latin typeface="Palatino Linotype" panose="02040502050505030304" pitchFamily="18" charset="0"/>
              <a:ea typeface="宋体" panose="02010600030101010101" pitchFamily="2" charset="-122"/>
              <a:cs typeface="宋体" panose="02010600030101010101" pitchFamily="2" charset="-122"/>
            </a:endParaRPr>
          </a:p>
        </p:txBody>
      </p:sp>
      <p:sp>
        <p:nvSpPr>
          <p:cNvPr id="32" name="矩形 31">
            <a:extLst>
              <a:ext uri="{FF2B5EF4-FFF2-40B4-BE49-F238E27FC236}">
                <a16:creationId xmlns:a16="http://schemas.microsoft.com/office/drawing/2014/main" id="{ECD0EBF7-1335-DD52-5DCD-9EA8D8CD0362}"/>
              </a:ext>
            </a:extLst>
          </p:cNvPr>
          <p:cNvSpPr/>
          <p:nvPr/>
        </p:nvSpPr>
        <p:spPr>
          <a:xfrm>
            <a:off x="3393962" y="4382961"/>
            <a:ext cx="1050054" cy="858357"/>
          </a:xfrm>
          <a:prstGeom prst="rect">
            <a:avLst/>
          </a:prstGeom>
          <a:ln w="254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5397" tIns="87698" rIns="175397" bIns="87698" numCol="1" spcCol="0" rtlCol="0" fromWordArt="0" anchor="ctr" anchorCtr="0" forceAA="0" compatLnSpc="1">
            <a:prstTxWarp prst="textNoShape">
              <a:avLst/>
            </a:prstTxWarp>
            <a:noAutofit/>
          </a:bodyPr>
          <a:lstStyle/>
          <a:p>
            <a:pPr algn="ctr"/>
            <a:endParaRPr lang="zh-CN" altLang="en-US" sz="1600">
              <a:latin typeface="Palatino Linotype" panose="02040502050505030304" pitchFamily="18" charset="0"/>
            </a:endParaRPr>
          </a:p>
        </p:txBody>
      </p:sp>
      <p:sp>
        <p:nvSpPr>
          <p:cNvPr id="56" name="矩形 55">
            <a:extLst>
              <a:ext uri="{FF2B5EF4-FFF2-40B4-BE49-F238E27FC236}">
                <a16:creationId xmlns:a16="http://schemas.microsoft.com/office/drawing/2014/main" id="{0FC46B91-323A-DEB1-0ACE-A3EA4998553F}"/>
              </a:ext>
            </a:extLst>
          </p:cNvPr>
          <p:cNvSpPr/>
          <p:nvPr/>
        </p:nvSpPr>
        <p:spPr>
          <a:xfrm>
            <a:off x="2173484" y="5328185"/>
            <a:ext cx="1272845" cy="307777"/>
          </a:xfrm>
          <a:prstGeom prst="rect">
            <a:avLst/>
          </a:prstGeom>
        </p:spPr>
        <p:txBody>
          <a:bodyPr wrap="square">
            <a:spAutoFit/>
          </a:bodyPr>
          <a:lstStyle/>
          <a:p>
            <a:r>
              <a:rPr lang="en-US" altLang="zh-CN" sz="1400" dirty="0">
                <a:solidFill>
                  <a:srgbClr val="000000"/>
                </a:solidFill>
                <a:latin typeface="Helvetica" pitchFamily="2" charset="0"/>
                <a:ea typeface="黑体" panose="02010609060101010101" pitchFamily="49" charset="-122"/>
                <a:cs typeface="宋体" panose="02010600030101010101" pitchFamily="2" charset="-122"/>
              </a:rPr>
              <a:t>Code</a:t>
            </a:r>
            <a:r>
              <a:rPr lang="zh-CN" altLang="en-US" sz="1400" dirty="0">
                <a:solidFill>
                  <a:srgbClr val="000000"/>
                </a:solidFill>
                <a:latin typeface="Helvetica" pitchFamily="2" charset="0"/>
                <a:ea typeface="黑体" panose="02010609060101010101" pitchFamily="49" charset="-122"/>
                <a:cs typeface="宋体" panose="02010600030101010101" pitchFamily="2" charset="-122"/>
              </a:rPr>
              <a:t> </a:t>
            </a:r>
            <a:r>
              <a:rPr lang="en-US" altLang="zh-CN" sz="1400" dirty="0">
                <a:solidFill>
                  <a:srgbClr val="000000"/>
                </a:solidFill>
                <a:latin typeface="Helvetica" pitchFamily="2" charset="0"/>
                <a:ea typeface="黑体" panose="02010609060101010101" pitchFamily="49" charset="-122"/>
                <a:cs typeface="宋体" panose="02010600030101010101" pitchFamily="2" charset="-122"/>
              </a:rPr>
              <a:t>Corpus</a:t>
            </a:r>
            <a:endParaRPr lang="zh-CN" altLang="en-US" sz="1400" dirty="0">
              <a:latin typeface="Helvetica" pitchFamily="2" charset="0"/>
            </a:endParaRPr>
          </a:p>
        </p:txBody>
      </p:sp>
      <p:pic>
        <p:nvPicPr>
          <p:cNvPr id="3074" name="Picture 2" descr="Db Icon #101551 - Free Icons Library">
            <a:extLst>
              <a:ext uri="{FF2B5EF4-FFF2-40B4-BE49-F238E27FC236}">
                <a16:creationId xmlns:a16="http://schemas.microsoft.com/office/drawing/2014/main" id="{322A47ED-554E-FE7A-260E-DDC220D32F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3869" y="4282518"/>
            <a:ext cx="1033987" cy="1033987"/>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2" descr="Image result for developer icon">
            <a:extLst>
              <a:ext uri="{FF2B5EF4-FFF2-40B4-BE49-F238E27FC236}">
                <a16:creationId xmlns:a16="http://schemas.microsoft.com/office/drawing/2014/main" id="{ECC70902-A0DF-E55F-A5D0-23498FA21D5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79657" y="2523691"/>
            <a:ext cx="1485417" cy="1519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969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45E31DF-2450-1642-B585-78C7CC9DB1EB}"/>
              </a:ext>
            </a:extLst>
          </p:cNvPr>
          <p:cNvSpPr>
            <a:spLocks noGrp="1"/>
          </p:cNvSpPr>
          <p:nvPr>
            <p:ph type="title"/>
          </p:nvPr>
        </p:nvSpPr>
        <p:spPr>
          <a:xfrm>
            <a:off x="397164" y="832025"/>
            <a:ext cx="11162884" cy="574183"/>
          </a:xfrm>
        </p:spPr>
        <p:txBody>
          <a:bodyPr/>
          <a:lstStyle/>
          <a:p>
            <a:r>
              <a:rPr lang="en-US" altLang="zh-CN" dirty="0">
                <a:latin typeface="Helvetica" pitchFamily="2" charset="0"/>
              </a:rPr>
              <a:t>On the Ambiguity of Code Queries</a:t>
            </a:r>
            <a:endParaRPr lang="zh-CN" altLang="en-US" dirty="0">
              <a:latin typeface="Helvetica" pitchFamily="2" charset="0"/>
            </a:endParaRPr>
          </a:p>
        </p:txBody>
      </p:sp>
      <p:grpSp>
        <p:nvGrpSpPr>
          <p:cNvPr id="26" name="组合 1">
            <a:extLst>
              <a:ext uri="{FF2B5EF4-FFF2-40B4-BE49-F238E27FC236}">
                <a16:creationId xmlns:a16="http://schemas.microsoft.com/office/drawing/2014/main" id="{88B04433-6617-569D-4DE9-827253AA14FE}"/>
              </a:ext>
            </a:extLst>
          </p:cNvPr>
          <p:cNvGrpSpPr/>
          <p:nvPr/>
        </p:nvGrpSpPr>
        <p:grpSpPr>
          <a:xfrm>
            <a:off x="8994989" y="2234136"/>
            <a:ext cx="1853844" cy="1853844"/>
            <a:chOff x="1218243" y="1414125"/>
            <a:chExt cx="2015999" cy="2015998"/>
          </a:xfrm>
        </p:grpSpPr>
        <p:sp>
          <p:nvSpPr>
            <p:cNvPr id="27" name="灰色圆形背景">
              <a:extLst>
                <a:ext uri="{FF2B5EF4-FFF2-40B4-BE49-F238E27FC236}">
                  <a16:creationId xmlns:a16="http://schemas.microsoft.com/office/drawing/2014/main" id="{9E55E205-1B67-6513-1AD0-220D84797644}"/>
                </a:ext>
              </a:extLst>
            </p:cNvPr>
            <p:cNvSpPr/>
            <p:nvPr/>
          </p:nvSpPr>
          <p:spPr>
            <a:xfrm>
              <a:off x="1218243" y="1414125"/>
              <a:ext cx="2015999" cy="2015998"/>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a:latin typeface="Lantinghei SC Heavy" panose="02000000000000000000" pitchFamily="2" charset="-122"/>
                <a:ea typeface="Lantinghei SC Heavy" panose="02000000000000000000" pitchFamily="2" charset="-122"/>
              </a:endParaRPr>
            </a:p>
          </p:txBody>
        </p:sp>
        <p:sp>
          <p:nvSpPr>
            <p:cNvPr id="28" name="空心弧 3">
              <a:extLst>
                <a:ext uri="{FF2B5EF4-FFF2-40B4-BE49-F238E27FC236}">
                  <a16:creationId xmlns:a16="http://schemas.microsoft.com/office/drawing/2014/main" id="{894BB90F-1E43-8D0C-DF65-E249E1D17B74}"/>
                </a:ext>
              </a:extLst>
            </p:cNvPr>
            <p:cNvSpPr/>
            <p:nvPr/>
          </p:nvSpPr>
          <p:spPr>
            <a:xfrm>
              <a:off x="1295782" y="1491664"/>
              <a:ext cx="1860922" cy="1860921"/>
            </a:xfrm>
            <a:prstGeom prst="blockArc">
              <a:avLst>
                <a:gd name="adj1" fmla="val 20889246"/>
                <a:gd name="adj2" fmla="val 5090768"/>
                <a:gd name="adj3" fmla="val 1688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a:solidFill>
                  <a:schemeClr val="tx1"/>
                </a:solidFill>
                <a:latin typeface="Lantinghei SC Heavy" panose="02000000000000000000" pitchFamily="2" charset="-122"/>
                <a:ea typeface="Lantinghei SC Heavy" panose="02000000000000000000" pitchFamily="2" charset="-122"/>
              </a:endParaRPr>
            </a:p>
          </p:txBody>
        </p:sp>
        <p:sp>
          <p:nvSpPr>
            <p:cNvPr id="29" name="椭圆 46">
              <a:extLst>
                <a:ext uri="{FF2B5EF4-FFF2-40B4-BE49-F238E27FC236}">
                  <a16:creationId xmlns:a16="http://schemas.microsoft.com/office/drawing/2014/main" id="{74D3947F-EB7D-7DC2-4F5B-F716E2096406}"/>
                </a:ext>
              </a:extLst>
            </p:cNvPr>
            <p:cNvSpPr/>
            <p:nvPr/>
          </p:nvSpPr>
          <p:spPr>
            <a:xfrm>
              <a:off x="1497382" y="1693264"/>
              <a:ext cx="1457723" cy="1457722"/>
            </a:xfrm>
            <a:custGeom>
              <a:avLst/>
              <a:gdLst/>
              <a:ahLst/>
              <a:cxnLst/>
              <a:rect l="l" t="t" r="r" b="b"/>
              <a:pathLst>
                <a:path w="1692000" h="1692000">
                  <a:moveTo>
                    <a:pt x="846000" y="108822"/>
                  </a:moveTo>
                  <a:cubicBezTo>
                    <a:pt x="1253132" y="108822"/>
                    <a:pt x="1583178" y="438868"/>
                    <a:pt x="1583178" y="846000"/>
                  </a:cubicBezTo>
                  <a:cubicBezTo>
                    <a:pt x="1583178" y="1253132"/>
                    <a:pt x="1253132" y="1583178"/>
                    <a:pt x="846000" y="1583178"/>
                  </a:cubicBezTo>
                  <a:cubicBezTo>
                    <a:pt x="438868" y="1583178"/>
                    <a:pt x="108822" y="1253132"/>
                    <a:pt x="108822" y="846000"/>
                  </a:cubicBezTo>
                  <a:cubicBezTo>
                    <a:pt x="108822" y="438868"/>
                    <a:pt x="438868" y="108822"/>
                    <a:pt x="846000" y="108822"/>
                  </a:cubicBezTo>
                  <a:close/>
                  <a:moveTo>
                    <a:pt x="846000" y="54000"/>
                  </a:moveTo>
                  <a:cubicBezTo>
                    <a:pt x="408590" y="54000"/>
                    <a:pt x="54000" y="408590"/>
                    <a:pt x="54000" y="846000"/>
                  </a:cubicBezTo>
                  <a:cubicBezTo>
                    <a:pt x="54000" y="1283410"/>
                    <a:pt x="408590" y="1638000"/>
                    <a:pt x="846000" y="1638000"/>
                  </a:cubicBezTo>
                  <a:cubicBezTo>
                    <a:pt x="1283410" y="1638000"/>
                    <a:pt x="1638000" y="1283410"/>
                    <a:pt x="1638000" y="846000"/>
                  </a:cubicBezTo>
                  <a:cubicBezTo>
                    <a:pt x="1638000" y="408590"/>
                    <a:pt x="1283410" y="54000"/>
                    <a:pt x="846000" y="54000"/>
                  </a:cubicBezTo>
                  <a:close/>
                  <a:moveTo>
                    <a:pt x="846000" y="0"/>
                  </a:moveTo>
                  <a:cubicBezTo>
                    <a:pt x="1313233" y="0"/>
                    <a:pt x="1692000" y="378767"/>
                    <a:pt x="1692000" y="846000"/>
                  </a:cubicBezTo>
                  <a:cubicBezTo>
                    <a:pt x="1692000" y="1313233"/>
                    <a:pt x="1313233" y="1692000"/>
                    <a:pt x="846000" y="1692000"/>
                  </a:cubicBezTo>
                  <a:cubicBezTo>
                    <a:pt x="378767" y="1692000"/>
                    <a:pt x="0" y="1313233"/>
                    <a:pt x="0" y="846000"/>
                  </a:cubicBezTo>
                  <a:cubicBezTo>
                    <a:pt x="0" y="378767"/>
                    <a:pt x="378767" y="0"/>
                    <a:pt x="84600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a:latin typeface="Lantinghei SC Heavy" panose="02000000000000000000" pitchFamily="2" charset="-122"/>
                <a:ea typeface="Lantinghei SC Heavy" panose="02000000000000000000" pitchFamily="2" charset="-122"/>
              </a:endParaRPr>
            </a:p>
          </p:txBody>
        </p:sp>
        <p:sp>
          <p:nvSpPr>
            <p:cNvPr id="30" name="TextBox 50">
              <a:extLst>
                <a:ext uri="{FF2B5EF4-FFF2-40B4-BE49-F238E27FC236}">
                  <a16:creationId xmlns:a16="http://schemas.microsoft.com/office/drawing/2014/main" id="{678B5D37-F5AD-DF25-0B7A-8F053F5EE22A}"/>
                </a:ext>
              </a:extLst>
            </p:cNvPr>
            <p:cNvSpPr txBox="1"/>
            <p:nvPr/>
          </p:nvSpPr>
          <p:spPr>
            <a:xfrm>
              <a:off x="1694409" y="2044402"/>
              <a:ext cx="1260696" cy="702865"/>
            </a:xfrm>
            <a:prstGeom prst="rect">
              <a:avLst/>
            </a:prstGeom>
            <a:noFill/>
          </p:spPr>
          <p:txBody>
            <a:bodyPr wrap="none" rtlCol="0">
              <a:spAutoFit/>
            </a:bodyPr>
            <a:lstStyle/>
            <a:p>
              <a:pPr algn="ctr"/>
              <a:r>
                <a:rPr lang="en-US" altLang="zh-CN" sz="3600" b="1" dirty="0">
                  <a:latin typeface="Helvetica Neue" panose="02000503000000020004" pitchFamily="2" charset="0"/>
                  <a:ea typeface="Helvetica Neue" panose="02000503000000020004" pitchFamily="2" charset="0"/>
                  <a:cs typeface="Helvetica Neue" panose="02000503000000020004" pitchFamily="2" charset="0"/>
                </a:rPr>
                <a:t>24%</a:t>
              </a:r>
              <a:endParaRPr lang="zh-CN" altLang="en-US" sz="3600" b="1" dirty="0">
                <a:latin typeface="Helvetica Neue" panose="02000503000000020004" pitchFamily="2" charset="0"/>
                <a:cs typeface="Helvetica Neue" panose="02000503000000020004" pitchFamily="2" charset="0"/>
              </a:endParaRPr>
            </a:p>
          </p:txBody>
        </p:sp>
      </p:grpSp>
      <p:sp>
        <p:nvSpPr>
          <p:cNvPr id="31" name="Rectangle 30">
            <a:extLst>
              <a:ext uri="{FF2B5EF4-FFF2-40B4-BE49-F238E27FC236}">
                <a16:creationId xmlns:a16="http://schemas.microsoft.com/office/drawing/2014/main" id="{0C439556-C259-AF51-63B6-034D04735EAC}"/>
              </a:ext>
            </a:extLst>
          </p:cNvPr>
          <p:cNvSpPr/>
          <p:nvPr/>
        </p:nvSpPr>
        <p:spPr>
          <a:xfrm>
            <a:off x="8299298" y="4255969"/>
            <a:ext cx="3245225" cy="1569660"/>
          </a:xfrm>
          <a:prstGeom prst="rect">
            <a:avLst/>
          </a:prstGeom>
        </p:spPr>
        <p:txBody>
          <a:bodyPr wrap="square">
            <a:spAutoFit/>
          </a:bodyPr>
          <a:lstStyle/>
          <a:p>
            <a:pPr algn="ct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24% queries</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in</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Stack</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Overflow</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have</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undergone</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reformulation</a:t>
            </a:r>
            <a:endParaRPr lang="en-CN" sz="2400" dirty="0">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5" name="组合 4">
            <a:extLst>
              <a:ext uri="{FF2B5EF4-FFF2-40B4-BE49-F238E27FC236}">
                <a16:creationId xmlns:a16="http://schemas.microsoft.com/office/drawing/2014/main" id="{979DDC79-49E1-272A-84A3-2BC74912F10C}"/>
              </a:ext>
            </a:extLst>
          </p:cNvPr>
          <p:cNvGrpSpPr/>
          <p:nvPr/>
        </p:nvGrpSpPr>
        <p:grpSpPr>
          <a:xfrm>
            <a:off x="843141" y="2164943"/>
            <a:ext cx="5773548" cy="4136043"/>
            <a:chOff x="-3148655" y="2234136"/>
            <a:chExt cx="5265629" cy="3589566"/>
          </a:xfrm>
        </p:grpSpPr>
        <p:pic>
          <p:nvPicPr>
            <p:cNvPr id="2" name="图片 4" descr="图形用户界面, 文本, 应用程序&#10;&#10;描述已自动生成">
              <a:extLst>
                <a:ext uri="{FF2B5EF4-FFF2-40B4-BE49-F238E27FC236}">
                  <a16:creationId xmlns:a16="http://schemas.microsoft.com/office/drawing/2014/main" id="{67B325FC-F39E-9418-174E-56740B30A124}"/>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785991" y="2234136"/>
              <a:ext cx="1330983" cy="3589565"/>
            </a:xfrm>
            <a:prstGeom prst="rect">
              <a:avLst/>
            </a:prstGeom>
          </p:spPr>
        </p:pic>
        <p:pic>
          <p:nvPicPr>
            <p:cNvPr id="3" name="图片 2" descr="图形用户界面, 文本, 应用程序&#10;&#10;描述已自动生成">
              <a:extLst>
                <a:ext uri="{FF2B5EF4-FFF2-40B4-BE49-F238E27FC236}">
                  <a16:creationId xmlns:a16="http://schemas.microsoft.com/office/drawing/2014/main" id="{AC0CF631-6EE0-6B75-60A0-EDAA8DD85962}"/>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3148655" y="2234137"/>
              <a:ext cx="3931885" cy="3589565"/>
            </a:xfrm>
            <a:prstGeom prst="rect">
              <a:avLst/>
            </a:prstGeom>
          </p:spPr>
        </p:pic>
      </p:grpSp>
    </p:spTree>
    <p:extLst>
      <p:ext uri="{BB962C8B-B14F-4D97-AF65-F5344CB8AC3E}">
        <p14:creationId xmlns:p14="http://schemas.microsoft.com/office/powerpoint/2010/main" val="4165158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45E31DF-2450-1642-B585-78C7CC9DB1EB}"/>
              </a:ext>
            </a:extLst>
          </p:cNvPr>
          <p:cNvSpPr>
            <a:spLocks noGrp="1"/>
          </p:cNvSpPr>
          <p:nvPr>
            <p:ph type="title"/>
          </p:nvPr>
        </p:nvSpPr>
        <p:spPr>
          <a:xfrm>
            <a:off x="397164" y="832025"/>
            <a:ext cx="11162884" cy="574183"/>
          </a:xfrm>
        </p:spPr>
        <p:txBody>
          <a:bodyPr/>
          <a:lstStyle/>
          <a:p>
            <a:r>
              <a:rPr lang="en-US" altLang="zh-CN" dirty="0">
                <a:latin typeface="Helvetica" pitchFamily="2" charset="0"/>
              </a:rPr>
              <a:t>Query</a:t>
            </a:r>
            <a:r>
              <a:rPr lang="zh-CN" altLang="en-US" dirty="0">
                <a:latin typeface="Helvetica" pitchFamily="2" charset="0"/>
              </a:rPr>
              <a:t> </a:t>
            </a:r>
            <a:r>
              <a:rPr lang="en-US" altLang="zh-CN" dirty="0">
                <a:latin typeface="Helvetica" pitchFamily="2" charset="0"/>
              </a:rPr>
              <a:t>Reformulation</a:t>
            </a:r>
            <a:endParaRPr lang="zh-CN" altLang="en-US" dirty="0">
              <a:latin typeface="Helvetica" pitchFamily="2" charset="0"/>
            </a:endParaRPr>
          </a:p>
        </p:txBody>
      </p:sp>
      <p:sp>
        <p:nvSpPr>
          <p:cNvPr id="7" name="文本框 32">
            <a:extLst>
              <a:ext uri="{FF2B5EF4-FFF2-40B4-BE49-F238E27FC236}">
                <a16:creationId xmlns:a16="http://schemas.microsoft.com/office/drawing/2014/main" id="{CF23BACA-004D-CC11-0221-EB3031B7F322}"/>
              </a:ext>
            </a:extLst>
          </p:cNvPr>
          <p:cNvSpPr txBox="1"/>
          <p:nvPr/>
        </p:nvSpPr>
        <p:spPr>
          <a:xfrm>
            <a:off x="581606" y="2762840"/>
            <a:ext cx="2725120" cy="425758"/>
          </a:xfrm>
          <a:prstGeom prst="rect">
            <a:avLst/>
          </a:prstGeom>
          <a:solidFill>
            <a:schemeClr val="bg1">
              <a:lumMod val="65000"/>
            </a:schemeClr>
          </a:solidFill>
        </p:spPr>
        <p:txBody>
          <a:bodyPr wrap="square" rtlCol="0">
            <a:spAutoFit/>
          </a:bodyPr>
          <a:lstStyle/>
          <a:p>
            <a:pPr>
              <a:lnSpc>
                <a:spcPts val="2600"/>
              </a:lnSpc>
            </a:pPr>
            <a:r>
              <a:rPr kumimoji="1" lang="en-US" altLang="zh-CN" sz="2600" dirty="0">
                <a:solidFill>
                  <a:srgbClr val="FFFF00"/>
                </a:solidFill>
                <a:latin typeface="Helvetica Neue" panose="02000503000000020004" pitchFamily="2" charset="0"/>
                <a:ea typeface="兰亭黑-简 中黑" charset="-122"/>
                <a:cs typeface="Helvetica Neue" panose="02000503000000020004" pitchFamily="2" charset="0"/>
              </a:rPr>
              <a:t>Query</a:t>
            </a:r>
            <a:r>
              <a:rPr kumimoji="1" lang="zh-CN" altLang="en-US" sz="2600" dirty="0">
                <a:solidFill>
                  <a:srgbClr val="FFFF00"/>
                </a:solidFill>
                <a:latin typeface="Helvetica Neue" panose="02000503000000020004" pitchFamily="2" charset="0"/>
                <a:ea typeface="兰亭黑-简 中黑" charset="-122"/>
                <a:cs typeface="Helvetica Neue" panose="02000503000000020004" pitchFamily="2" charset="0"/>
              </a:rPr>
              <a:t> </a:t>
            </a:r>
            <a:r>
              <a:rPr kumimoji="1" lang="en-US" altLang="zh-CN" sz="2600" dirty="0">
                <a:solidFill>
                  <a:srgbClr val="FFFF00"/>
                </a:solidFill>
                <a:latin typeface="Helvetica Neue" panose="02000503000000020004" pitchFamily="2" charset="0"/>
                <a:ea typeface="兰亭黑-简 中黑" charset="-122"/>
                <a:cs typeface="Helvetica Neue" panose="02000503000000020004" pitchFamily="2" charset="0"/>
              </a:rPr>
              <a:t>Expansion</a:t>
            </a:r>
            <a:endParaRPr kumimoji="1" lang="en-US" altLang="zh-CN" sz="2600" dirty="0">
              <a:solidFill>
                <a:srgbClr val="FFFF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文本框 5">
            <a:extLst>
              <a:ext uri="{FF2B5EF4-FFF2-40B4-BE49-F238E27FC236}">
                <a16:creationId xmlns:a16="http://schemas.microsoft.com/office/drawing/2014/main" id="{B1BAD7CE-D07D-F5F4-2406-9A6FFF2AD89B}"/>
              </a:ext>
            </a:extLst>
          </p:cNvPr>
          <p:cNvSpPr txBox="1"/>
          <p:nvPr/>
        </p:nvSpPr>
        <p:spPr>
          <a:xfrm>
            <a:off x="3543544" y="2716106"/>
            <a:ext cx="3571812" cy="461665"/>
          </a:xfrm>
          <a:prstGeom prst="rect">
            <a:avLst/>
          </a:prstGeom>
          <a:noFill/>
        </p:spPr>
        <p:txBody>
          <a:bodyPr wrap="none" rtlCol="0">
            <a:spAutoFit/>
          </a:bodyPr>
          <a:lstStyle/>
          <a:p>
            <a:pPr marL="0" lvl="1"/>
            <a:r>
              <a:rPr kumimoji="1" lang="en-US" altLang="zh-CN" sz="2400" dirty="0">
                <a:latin typeface="+mn-ea"/>
                <a:cs typeface="Helvetica Neue" panose="02000503000000020004" pitchFamily="2" charset="0"/>
              </a:rPr>
              <a:t>Convert</a:t>
            </a:r>
            <a:r>
              <a:rPr kumimoji="1" lang="zh-CN" altLang="en-US" sz="2400" dirty="0">
                <a:latin typeface="+mn-ea"/>
                <a:cs typeface="Helvetica Neue" panose="02000503000000020004" pitchFamily="2" charset="0"/>
              </a:rPr>
              <a:t> </a:t>
            </a:r>
            <a:r>
              <a:rPr kumimoji="1" lang="en-US" altLang="zh-CN" sz="2400" dirty="0">
                <a:latin typeface="+mn-ea"/>
                <a:cs typeface="Helvetica Neue" panose="02000503000000020004" pitchFamily="2" charset="0"/>
              </a:rPr>
              <a:t>Integer</a:t>
            </a:r>
            <a:r>
              <a:rPr kumimoji="1" lang="zh-CN" altLang="en-US" sz="2400" dirty="0">
                <a:latin typeface="+mn-ea"/>
                <a:cs typeface="Helvetica Neue" panose="02000503000000020004" pitchFamily="2" charset="0"/>
              </a:rPr>
              <a:t> </a:t>
            </a:r>
            <a:r>
              <a:rPr kumimoji="1" lang="en-US" altLang="zh-CN" sz="2400" dirty="0">
                <a:latin typeface="+mn-ea"/>
                <a:cs typeface="Helvetica Neue" panose="02000503000000020004" pitchFamily="2" charset="0"/>
              </a:rPr>
              <a:t>to</a:t>
            </a:r>
            <a:r>
              <a:rPr kumimoji="1" lang="zh-CN" altLang="en-US" sz="2400" dirty="0">
                <a:latin typeface="+mn-ea"/>
                <a:cs typeface="Helvetica Neue" panose="02000503000000020004" pitchFamily="2" charset="0"/>
              </a:rPr>
              <a:t> </a:t>
            </a:r>
            <a:r>
              <a:rPr kumimoji="1" lang="en-US" altLang="zh-CN" sz="2400" dirty="0">
                <a:latin typeface="+mn-ea"/>
                <a:cs typeface="Helvetica Neue" panose="02000503000000020004" pitchFamily="2" charset="0"/>
              </a:rPr>
              <a:t>String</a:t>
            </a:r>
            <a:endParaRPr kumimoji="1" lang="en-US" altLang="zh-CN" sz="2400" dirty="0">
              <a:solidFill>
                <a:srgbClr val="FF0000"/>
              </a:solidFill>
              <a:latin typeface="+mn-ea"/>
              <a:cs typeface="Helvetica Neue" panose="02000503000000020004" pitchFamily="2" charset="0"/>
            </a:endParaRPr>
          </a:p>
        </p:txBody>
      </p:sp>
      <p:sp>
        <p:nvSpPr>
          <p:cNvPr id="12" name="文本框 7">
            <a:extLst>
              <a:ext uri="{FF2B5EF4-FFF2-40B4-BE49-F238E27FC236}">
                <a16:creationId xmlns:a16="http://schemas.microsoft.com/office/drawing/2014/main" id="{5C3B019D-1367-DDDC-ED94-5C9499BD4499}"/>
              </a:ext>
            </a:extLst>
          </p:cNvPr>
          <p:cNvSpPr txBox="1"/>
          <p:nvPr/>
        </p:nvSpPr>
        <p:spPr>
          <a:xfrm>
            <a:off x="6918525" y="2726081"/>
            <a:ext cx="2045725" cy="461665"/>
          </a:xfrm>
          <a:prstGeom prst="rect">
            <a:avLst/>
          </a:prstGeom>
          <a:noFill/>
        </p:spPr>
        <p:txBody>
          <a:bodyPr wrap="square" rtlCol="0">
            <a:spAutoFit/>
          </a:bodyPr>
          <a:lstStyle/>
          <a:p>
            <a:r>
              <a:rPr kumimoji="1" lang="en-US" altLang="zh-CN" sz="2400" dirty="0">
                <a:solidFill>
                  <a:srgbClr val="FF0000"/>
                </a:solidFill>
                <a:latin typeface="Helvetica" pitchFamily="2" charset="0"/>
                <a:ea typeface="Helvetica Neue" panose="02000503000000020004" pitchFamily="2" charset="0"/>
                <a:cs typeface="Helvetica Neue" panose="02000503000000020004" pitchFamily="2" charset="0"/>
              </a:rPr>
              <a:t>in</a:t>
            </a:r>
            <a:r>
              <a:rPr kumimoji="1" lang="zh-CN" altLang="en-US" sz="2400" dirty="0">
                <a:solidFill>
                  <a:srgbClr val="FF0000"/>
                </a:solidFill>
                <a:latin typeface="Helvetica" pitchFamily="2" charset="0"/>
                <a:ea typeface="Lantinghei SC Extralight" panose="02000000000000000000" pitchFamily="2" charset="-122"/>
                <a:cs typeface="Helvetica Neue" panose="02000503000000020004" pitchFamily="2" charset="0"/>
              </a:rPr>
              <a:t> </a:t>
            </a:r>
            <a:r>
              <a:rPr kumimoji="1" lang="en-US" altLang="zh-CN" sz="2400" dirty="0">
                <a:solidFill>
                  <a:srgbClr val="FF0000"/>
                </a:solidFill>
                <a:latin typeface="Helvetica" pitchFamily="2" charset="0"/>
                <a:ea typeface="Helvetica Neue" panose="02000503000000020004" pitchFamily="2" charset="0"/>
                <a:cs typeface="Helvetica Neue" panose="02000503000000020004" pitchFamily="2" charset="0"/>
              </a:rPr>
              <a:t>JAVA</a:t>
            </a:r>
            <a:endParaRPr kumimoji="1" lang="zh-CN" altLang="en-US" sz="2400" dirty="0">
              <a:solidFill>
                <a:srgbClr val="FF0000"/>
              </a:solidFill>
              <a:latin typeface="Helvetica" pitchFamily="2" charset="0"/>
              <a:ea typeface="Lantinghei SC Extralight" panose="02000000000000000000" pitchFamily="2" charset="-122"/>
              <a:cs typeface="Helvetica Neue" panose="02000503000000020004" pitchFamily="2" charset="0"/>
            </a:endParaRPr>
          </a:p>
        </p:txBody>
      </p:sp>
      <p:sp>
        <p:nvSpPr>
          <p:cNvPr id="8" name="文本框 32">
            <a:extLst>
              <a:ext uri="{FF2B5EF4-FFF2-40B4-BE49-F238E27FC236}">
                <a16:creationId xmlns:a16="http://schemas.microsoft.com/office/drawing/2014/main" id="{84D3C1ED-6E65-E5E1-C7C6-6D0BABC7D1A3}"/>
              </a:ext>
            </a:extLst>
          </p:cNvPr>
          <p:cNvSpPr txBox="1"/>
          <p:nvPr/>
        </p:nvSpPr>
        <p:spPr>
          <a:xfrm>
            <a:off x="581606" y="3904972"/>
            <a:ext cx="2725120" cy="438133"/>
          </a:xfrm>
          <a:prstGeom prst="rect">
            <a:avLst/>
          </a:prstGeom>
          <a:solidFill>
            <a:schemeClr val="bg1">
              <a:lumMod val="65000"/>
            </a:schemeClr>
          </a:solidFill>
        </p:spPr>
        <p:txBody>
          <a:bodyPr wrap="square" rtlCol="0">
            <a:spAutoFit/>
          </a:bodyPr>
          <a:lstStyle/>
          <a:p>
            <a:pPr>
              <a:lnSpc>
                <a:spcPts val="2600"/>
              </a:lnSpc>
            </a:pPr>
            <a:r>
              <a:rPr kumimoji="1" lang="en-US" altLang="zh-CN" sz="2600" dirty="0">
                <a:solidFill>
                  <a:srgbClr val="FFFF00"/>
                </a:solidFill>
                <a:latin typeface="Helvetica Neue" panose="02000503000000020004" pitchFamily="2" charset="0"/>
                <a:ea typeface="兰亭黑-简 中黑" charset="-122"/>
                <a:cs typeface="Helvetica Neue" panose="02000503000000020004" pitchFamily="2" charset="0"/>
              </a:rPr>
              <a:t>Query</a:t>
            </a:r>
            <a:r>
              <a:rPr kumimoji="1" lang="zh-CN" altLang="en-US" sz="2600" dirty="0">
                <a:solidFill>
                  <a:srgbClr val="FFFF00"/>
                </a:solidFill>
                <a:latin typeface="Helvetica Neue" panose="02000503000000020004" pitchFamily="2" charset="0"/>
                <a:ea typeface="兰亭黑-简 中黑" charset="-122"/>
                <a:cs typeface="Helvetica Neue" panose="02000503000000020004" pitchFamily="2" charset="0"/>
              </a:rPr>
              <a:t> </a:t>
            </a:r>
            <a:r>
              <a:rPr kumimoji="1" lang="en-US" altLang="zh-CN" sz="2600" dirty="0">
                <a:solidFill>
                  <a:srgbClr val="FFFF00"/>
                </a:solidFill>
                <a:latin typeface="Helvetica Neue" panose="02000503000000020004" pitchFamily="2" charset="0"/>
                <a:ea typeface="兰亭黑-简 中黑" charset="-122"/>
                <a:cs typeface="Helvetica Neue" panose="02000503000000020004" pitchFamily="2" charset="0"/>
              </a:rPr>
              <a:t>Revision</a:t>
            </a:r>
            <a:endParaRPr kumimoji="1" lang="en-US" altLang="zh-CN" sz="2600" dirty="0">
              <a:solidFill>
                <a:srgbClr val="FFFF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3" name="文本框 8">
            <a:extLst>
              <a:ext uri="{FF2B5EF4-FFF2-40B4-BE49-F238E27FC236}">
                <a16:creationId xmlns:a16="http://schemas.microsoft.com/office/drawing/2014/main" id="{CB0B04F9-E70F-77E2-AE18-23CD020629BE}"/>
              </a:ext>
            </a:extLst>
          </p:cNvPr>
          <p:cNvSpPr txBox="1"/>
          <p:nvPr/>
        </p:nvSpPr>
        <p:spPr>
          <a:xfrm>
            <a:off x="3543544" y="3865856"/>
            <a:ext cx="6097656" cy="461665"/>
          </a:xfrm>
          <a:prstGeom prst="rect">
            <a:avLst/>
          </a:prstGeom>
          <a:noFill/>
        </p:spPr>
        <p:txBody>
          <a:bodyPr wrap="square">
            <a:spAutoFit/>
          </a:bodyPr>
          <a:lstStyle/>
          <a:p>
            <a:pPr marL="0" lvl="1"/>
            <a:r>
              <a:rPr kumimoji="1" lang="en-US" altLang="zh-CN" sz="2400" dirty="0">
                <a:latin typeface="+mn-ea"/>
                <a:cs typeface="Helvetica Neue" panose="02000503000000020004" pitchFamily="2" charset="0"/>
              </a:rPr>
              <a:t>Sort</a:t>
            </a:r>
            <a:r>
              <a:rPr kumimoji="1" lang="zh-CN" altLang="en-US" sz="2400" dirty="0">
                <a:latin typeface="+mn-ea"/>
                <a:cs typeface="Helvetica Neue" panose="02000503000000020004" pitchFamily="2" charset="0"/>
              </a:rPr>
              <a:t> </a:t>
            </a:r>
            <a:r>
              <a:rPr kumimoji="1" lang="en-US" altLang="zh-CN" sz="2400" dirty="0">
                <a:latin typeface="+mn-ea"/>
                <a:cs typeface="Helvetica Neue" panose="02000503000000020004" pitchFamily="2" charset="0"/>
              </a:rPr>
              <a:t>an</a:t>
            </a:r>
            <a:r>
              <a:rPr kumimoji="1" lang="zh-CN" altLang="en-US" sz="2400" dirty="0">
                <a:latin typeface="+mn-ea"/>
                <a:cs typeface="Helvetica Neue" panose="02000503000000020004" pitchFamily="2" charset="0"/>
              </a:rPr>
              <a:t> </a:t>
            </a:r>
            <a:r>
              <a:rPr kumimoji="1" lang="en-US" altLang="zh-CN" sz="2400" dirty="0">
                <a:latin typeface="+mn-ea"/>
                <a:cs typeface="Helvetica Neue" panose="02000503000000020004" pitchFamily="2" charset="0"/>
              </a:rPr>
              <a:t>array</a:t>
            </a:r>
            <a:r>
              <a:rPr kumimoji="1" lang="zh-CN" altLang="en-US" sz="2400" dirty="0">
                <a:latin typeface="+mn-ea"/>
                <a:cs typeface="Helvetica Neue" panose="02000503000000020004" pitchFamily="2" charset="0"/>
              </a:rPr>
              <a:t> </a:t>
            </a:r>
            <a:r>
              <a:rPr kumimoji="1" lang="en-US" altLang="zh-CN" sz="2400" dirty="0">
                <a:latin typeface="+mn-ea"/>
                <a:cs typeface="Helvetica Neue" panose="02000503000000020004" pitchFamily="2" charset="0"/>
              </a:rPr>
              <a:t>in</a:t>
            </a:r>
            <a:r>
              <a:rPr kumimoji="1" lang="zh-CN" altLang="en-US" sz="2400" dirty="0">
                <a:latin typeface="+mn-ea"/>
                <a:cs typeface="Helvetica Neue" panose="02000503000000020004" pitchFamily="2" charset="0"/>
              </a:rPr>
              <a:t> </a:t>
            </a:r>
            <a:r>
              <a:rPr kumimoji="1" lang="en-US" altLang="zh-CN" sz="2400" dirty="0">
                <a:latin typeface="+mn-ea"/>
                <a:cs typeface="Helvetica Neue" panose="02000503000000020004" pitchFamily="2" charset="0"/>
              </a:rPr>
              <a:t>desk</a:t>
            </a:r>
            <a:r>
              <a:rPr kumimoji="1" lang="zh-CN" altLang="en-US" sz="2400" dirty="0">
                <a:latin typeface="+mn-ea"/>
                <a:cs typeface="Helvetica Neue" panose="02000503000000020004" pitchFamily="2" charset="0"/>
              </a:rPr>
              <a:t> </a:t>
            </a:r>
            <a:r>
              <a:rPr kumimoji="1" lang="en-US" altLang="zh-CN" sz="2400" dirty="0">
                <a:solidFill>
                  <a:srgbClr val="FF0000"/>
                </a:solidFill>
                <a:latin typeface="Helvetica" pitchFamily="2" charset="0"/>
                <a:cs typeface="Helvetica Neue" panose="02000503000000020004" pitchFamily="2" charset="0"/>
              </a:rPr>
              <a:t>desc</a:t>
            </a:r>
            <a:r>
              <a:rPr kumimoji="1" lang="zh-CN" altLang="en-US" sz="2400" dirty="0">
                <a:latin typeface="+mn-ea"/>
                <a:cs typeface="Helvetica Neue" panose="02000503000000020004" pitchFamily="2" charset="0"/>
              </a:rPr>
              <a:t> </a:t>
            </a:r>
            <a:r>
              <a:rPr kumimoji="1" lang="en-US" altLang="zh-CN" sz="2400" dirty="0">
                <a:latin typeface="+mn-ea"/>
                <a:cs typeface="Helvetica Neue" panose="02000503000000020004" pitchFamily="2" charset="0"/>
              </a:rPr>
              <a:t>order</a:t>
            </a:r>
          </a:p>
        </p:txBody>
      </p:sp>
      <p:cxnSp>
        <p:nvCxnSpPr>
          <p:cNvPr id="16" name="直线连接符 13">
            <a:extLst>
              <a:ext uri="{FF2B5EF4-FFF2-40B4-BE49-F238E27FC236}">
                <a16:creationId xmlns:a16="http://schemas.microsoft.com/office/drawing/2014/main" id="{6E8D3E00-2E76-EEA0-E504-8FDE3804EA24}"/>
              </a:ext>
            </a:extLst>
          </p:cNvPr>
          <p:cNvCxnSpPr>
            <a:cxnSpLocks/>
          </p:cNvCxnSpPr>
          <p:nvPr/>
        </p:nvCxnSpPr>
        <p:spPr>
          <a:xfrm>
            <a:off x="5648550" y="4124844"/>
            <a:ext cx="720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32">
            <a:extLst>
              <a:ext uri="{FF2B5EF4-FFF2-40B4-BE49-F238E27FC236}">
                <a16:creationId xmlns:a16="http://schemas.microsoft.com/office/drawing/2014/main" id="{C411618B-3B7E-E64A-4274-C100BEE9E7E2}"/>
              </a:ext>
            </a:extLst>
          </p:cNvPr>
          <p:cNvSpPr txBox="1"/>
          <p:nvPr/>
        </p:nvSpPr>
        <p:spPr>
          <a:xfrm>
            <a:off x="581606" y="5077772"/>
            <a:ext cx="2725120" cy="438133"/>
          </a:xfrm>
          <a:prstGeom prst="rect">
            <a:avLst/>
          </a:prstGeom>
          <a:solidFill>
            <a:schemeClr val="bg1">
              <a:lumMod val="65000"/>
            </a:schemeClr>
          </a:solidFill>
        </p:spPr>
        <p:txBody>
          <a:bodyPr wrap="square" rtlCol="0">
            <a:spAutoFit/>
          </a:bodyPr>
          <a:lstStyle/>
          <a:p>
            <a:pPr>
              <a:lnSpc>
                <a:spcPts val="2600"/>
              </a:lnSpc>
            </a:pPr>
            <a:r>
              <a:rPr kumimoji="1" lang="en-US" altLang="zh-CN" sz="2600" dirty="0">
                <a:solidFill>
                  <a:srgbClr val="FFFF00"/>
                </a:solidFill>
                <a:latin typeface="Helvetica Neue" panose="02000503000000020004" pitchFamily="2" charset="0"/>
                <a:ea typeface="兰亭黑-简 中黑" charset="-122"/>
                <a:cs typeface="Helvetica Neue" panose="02000503000000020004" pitchFamily="2" charset="0"/>
              </a:rPr>
              <a:t>Query</a:t>
            </a:r>
            <a:r>
              <a:rPr kumimoji="1" lang="zh-CN" altLang="en-US" sz="2600" dirty="0">
                <a:solidFill>
                  <a:srgbClr val="A51E36"/>
                </a:solidFill>
                <a:latin typeface="Helvetica Neue" panose="02000503000000020004" pitchFamily="2" charset="0"/>
                <a:ea typeface="兰亭黑-简 中黑" charset="-122"/>
                <a:cs typeface="Helvetica Neue" panose="02000503000000020004" pitchFamily="2" charset="0"/>
              </a:rPr>
              <a:t> </a:t>
            </a:r>
            <a:r>
              <a:rPr kumimoji="1" lang="en-US" altLang="zh-CN" sz="2600" dirty="0">
                <a:solidFill>
                  <a:srgbClr val="FFFF00"/>
                </a:solidFill>
                <a:latin typeface="Helvetica Neue" panose="02000503000000020004" pitchFamily="2" charset="0"/>
                <a:ea typeface="兰亭黑-简 中黑" charset="-122"/>
                <a:cs typeface="Helvetica Neue" panose="02000503000000020004" pitchFamily="2" charset="0"/>
              </a:rPr>
              <a:t>Pruning</a:t>
            </a:r>
            <a:endParaRPr kumimoji="1" lang="en-US" altLang="zh-CN" sz="2600" dirty="0">
              <a:solidFill>
                <a:srgbClr val="FFFF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 name="文本框 12">
            <a:extLst>
              <a:ext uri="{FF2B5EF4-FFF2-40B4-BE49-F238E27FC236}">
                <a16:creationId xmlns:a16="http://schemas.microsoft.com/office/drawing/2014/main" id="{48EB7195-8ECD-631D-AFE3-2CB89370D297}"/>
              </a:ext>
            </a:extLst>
          </p:cNvPr>
          <p:cNvSpPr txBox="1"/>
          <p:nvPr/>
        </p:nvSpPr>
        <p:spPr>
          <a:xfrm>
            <a:off x="3543544" y="5053293"/>
            <a:ext cx="5211349" cy="461665"/>
          </a:xfrm>
          <a:prstGeom prst="rect">
            <a:avLst/>
          </a:prstGeom>
          <a:noFill/>
        </p:spPr>
        <p:txBody>
          <a:bodyPr wrap="square">
            <a:spAutoFit/>
          </a:bodyPr>
          <a:lstStyle>
            <a:defPPr>
              <a:defRPr lang="zh-CN"/>
            </a:defPPr>
            <a:lvl2pPr marL="0" lvl="1">
              <a:defRPr kumimoji="1" sz="2400" strike="sngStrike">
                <a:latin typeface="Lantinghei SC Extralight" panose="02000000000000000000" pitchFamily="2" charset="-122"/>
                <a:ea typeface="Lantinghei SC Extralight" panose="02000000000000000000" pitchFamily="2" charset="-122"/>
                <a:cs typeface="Segoe UI" panose="020B0502040204020203" pitchFamily="34" charset="0"/>
              </a:defRPr>
            </a:lvl2pPr>
          </a:lstStyle>
          <a:p>
            <a:pPr lvl="1"/>
            <a:r>
              <a:rPr lang="en-US" altLang="zh-CN" strike="noStrike" dirty="0">
                <a:latin typeface="+mn-ea"/>
                <a:ea typeface="+mn-ea"/>
                <a:cs typeface="Helvetica Neue" panose="02000503000000020004" pitchFamily="2" charset="0"/>
              </a:rPr>
              <a:t>Create</a:t>
            </a:r>
            <a:r>
              <a:rPr lang="zh-CN" altLang="en-US" strike="noStrike" dirty="0">
                <a:latin typeface="+mn-ea"/>
                <a:ea typeface="+mn-ea"/>
                <a:cs typeface="Helvetica Neue" panose="02000503000000020004" pitchFamily="2" charset="0"/>
              </a:rPr>
              <a:t> </a:t>
            </a:r>
            <a:r>
              <a:rPr lang="en-US" altLang="zh-CN" strike="noStrike" dirty="0">
                <a:latin typeface="+mn-ea"/>
                <a:ea typeface="+mn-ea"/>
                <a:cs typeface="Helvetica Neue" panose="02000503000000020004" pitchFamily="2" charset="0"/>
              </a:rPr>
              <a:t>a</a:t>
            </a:r>
            <a:r>
              <a:rPr lang="zh-CN" altLang="en-US" strike="noStrike" dirty="0">
                <a:latin typeface="+mn-ea"/>
                <a:ea typeface="+mn-ea"/>
                <a:cs typeface="Helvetica Neue" panose="02000503000000020004" pitchFamily="2" charset="0"/>
              </a:rPr>
              <a:t> </a:t>
            </a:r>
            <a:r>
              <a:rPr lang="en-US" altLang="zh-CN" strike="noStrike" dirty="0" err="1">
                <a:latin typeface="+mn-ea"/>
                <a:ea typeface="+mn-ea"/>
                <a:cs typeface="Helvetica Neue" panose="02000503000000020004" pitchFamily="2" charset="0"/>
              </a:rPr>
              <a:t>hashmap</a:t>
            </a:r>
            <a:r>
              <a:rPr lang="zh-CN" altLang="en-US" strike="noStrike" dirty="0">
                <a:latin typeface="+mn-ea"/>
                <a:ea typeface="+mn-ea"/>
                <a:cs typeface="Helvetica Neue" panose="02000503000000020004" pitchFamily="2" charset="0"/>
              </a:rPr>
              <a:t> </a:t>
            </a:r>
            <a:r>
              <a:rPr lang="en-US" altLang="zh-CN" strike="noStrike" dirty="0">
                <a:latin typeface="+mn-ea"/>
                <a:ea typeface="+mn-ea"/>
                <a:cs typeface="Helvetica Neue" panose="02000503000000020004" pitchFamily="2" charset="0"/>
              </a:rPr>
              <a:t>named</a:t>
            </a:r>
            <a:r>
              <a:rPr lang="zh-CN" altLang="en-US" strike="noStrike" dirty="0">
                <a:latin typeface="+mn-ea"/>
                <a:ea typeface="+mn-ea"/>
                <a:cs typeface="Helvetica Neue" panose="02000503000000020004" pitchFamily="2" charset="0"/>
              </a:rPr>
              <a:t> </a:t>
            </a:r>
            <a:r>
              <a:rPr lang="en-US" altLang="zh-CN" strike="noStrike" dirty="0" err="1">
                <a:latin typeface="+mn-ea"/>
                <a:ea typeface="+mn-ea"/>
                <a:cs typeface="Helvetica Neue" panose="02000503000000020004" pitchFamily="2" charset="0"/>
              </a:rPr>
              <a:t>hmap</a:t>
            </a:r>
            <a:endParaRPr lang="zh-CN" altLang="en-US" strike="noStrike" dirty="0">
              <a:latin typeface="+mn-ea"/>
              <a:ea typeface="+mn-ea"/>
              <a:cs typeface="Helvetica Neue" panose="02000503000000020004" pitchFamily="2" charset="0"/>
            </a:endParaRPr>
          </a:p>
        </p:txBody>
      </p:sp>
      <p:cxnSp>
        <p:nvCxnSpPr>
          <p:cNvPr id="17" name="直线连接符 14">
            <a:extLst>
              <a:ext uri="{FF2B5EF4-FFF2-40B4-BE49-F238E27FC236}">
                <a16:creationId xmlns:a16="http://schemas.microsoft.com/office/drawing/2014/main" id="{CE3F2B3F-5FDB-861A-ED0B-DBA6870A321F}"/>
              </a:ext>
            </a:extLst>
          </p:cNvPr>
          <p:cNvCxnSpPr>
            <a:cxnSpLocks/>
          </p:cNvCxnSpPr>
          <p:nvPr/>
        </p:nvCxnSpPr>
        <p:spPr>
          <a:xfrm>
            <a:off x="6053037" y="5319928"/>
            <a:ext cx="1872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0">
            <a:extLst>
              <a:ext uri="{FF2B5EF4-FFF2-40B4-BE49-F238E27FC236}">
                <a16:creationId xmlns:a16="http://schemas.microsoft.com/office/drawing/2014/main" id="{4D24DDDD-7BD2-4F5D-755E-5B643C878DFC}"/>
              </a:ext>
            </a:extLst>
          </p:cNvPr>
          <p:cNvSpPr txBox="1"/>
          <p:nvPr/>
        </p:nvSpPr>
        <p:spPr>
          <a:xfrm>
            <a:off x="9367567" y="2571954"/>
            <a:ext cx="923680" cy="464551"/>
          </a:xfrm>
          <a:prstGeom prst="rect">
            <a:avLst/>
          </a:prstGeom>
          <a:noFill/>
        </p:spPr>
        <p:txBody>
          <a:bodyPr wrap="square" rtlCol="0">
            <a:spAutoFit/>
          </a:bodyPr>
          <a:lstStyle/>
          <a:p>
            <a:pPr algn="ctr">
              <a:lnSpc>
                <a:spcPct val="110000"/>
              </a:lnSpc>
              <a:spcAft>
                <a:spcPts val="600"/>
              </a:spcAft>
              <a:buClr>
                <a:srgbClr val="A94D51"/>
              </a:buClr>
            </a:pPr>
            <a:r>
              <a:rPr lang="en-US" altLang="zh-CN"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83%</a:t>
            </a:r>
          </a:p>
        </p:txBody>
      </p:sp>
      <p:pic>
        <p:nvPicPr>
          <p:cNvPr id="3" name="Graphic 2" descr="Harvey Balls 80% with solid fill">
            <a:extLst>
              <a:ext uri="{FF2B5EF4-FFF2-40B4-BE49-F238E27FC236}">
                <a16:creationId xmlns:a16="http://schemas.microsoft.com/office/drawing/2014/main" id="{FFE5115F-4305-FF2E-6953-3AD9066EC6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07050" y="2378244"/>
            <a:ext cx="914400" cy="914400"/>
          </a:xfrm>
          <a:prstGeom prst="rect">
            <a:avLst/>
          </a:prstGeom>
        </p:spPr>
      </p:pic>
      <p:pic>
        <p:nvPicPr>
          <p:cNvPr id="5" name="Graphic 4" descr="Harvey Balls 15% with solid fill">
            <a:extLst>
              <a:ext uri="{FF2B5EF4-FFF2-40B4-BE49-F238E27FC236}">
                <a16:creationId xmlns:a16="http://schemas.microsoft.com/office/drawing/2014/main" id="{ECB84C33-1217-DDD1-16D6-8094285250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07050" y="3664990"/>
            <a:ext cx="914400" cy="914400"/>
          </a:xfrm>
          <a:prstGeom prst="rect">
            <a:avLst/>
          </a:prstGeom>
        </p:spPr>
      </p:pic>
      <p:pic>
        <p:nvPicPr>
          <p:cNvPr id="6" name="Graphic 5" descr="Harvey Balls 5% with solid fill">
            <a:extLst>
              <a:ext uri="{FF2B5EF4-FFF2-40B4-BE49-F238E27FC236}">
                <a16:creationId xmlns:a16="http://schemas.microsoft.com/office/drawing/2014/main" id="{512F9C92-E74B-4BB2-75DE-0869E80F8A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07050" y="4928930"/>
            <a:ext cx="914400" cy="914400"/>
          </a:xfrm>
          <a:prstGeom prst="rect">
            <a:avLst/>
          </a:prstGeom>
        </p:spPr>
      </p:pic>
      <p:sp>
        <p:nvSpPr>
          <p:cNvPr id="21" name="文本框 10">
            <a:extLst>
              <a:ext uri="{FF2B5EF4-FFF2-40B4-BE49-F238E27FC236}">
                <a16:creationId xmlns:a16="http://schemas.microsoft.com/office/drawing/2014/main" id="{D4ED1CA7-BD6F-A8AB-1568-96A91AB0B50E}"/>
              </a:ext>
            </a:extLst>
          </p:cNvPr>
          <p:cNvSpPr txBox="1"/>
          <p:nvPr/>
        </p:nvSpPr>
        <p:spPr>
          <a:xfrm>
            <a:off x="9367567" y="3914376"/>
            <a:ext cx="923680" cy="464551"/>
          </a:xfrm>
          <a:prstGeom prst="rect">
            <a:avLst/>
          </a:prstGeom>
          <a:noFill/>
        </p:spPr>
        <p:txBody>
          <a:bodyPr wrap="square" rtlCol="0">
            <a:spAutoFit/>
          </a:bodyPr>
          <a:lstStyle/>
          <a:p>
            <a:pPr algn="ctr">
              <a:lnSpc>
                <a:spcPct val="110000"/>
              </a:lnSpc>
              <a:spcAft>
                <a:spcPts val="600"/>
              </a:spcAft>
              <a:buClr>
                <a:srgbClr val="A94D51"/>
              </a:buClr>
            </a:pPr>
            <a:r>
              <a:rPr lang="en-US" altLang="zh-CN"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13%</a:t>
            </a:r>
          </a:p>
        </p:txBody>
      </p:sp>
      <p:sp>
        <p:nvSpPr>
          <p:cNvPr id="22" name="文本框 10">
            <a:extLst>
              <a:ext uri="{FF2B5EF4-FFF2-40B4-BE49-F238E27FC236}">
                <a16:creationId xmlns:a16="http://schemas.microsoft.com/office/drawing/2014/main" id="{51C63C94-85BD-1479-65A5-C007CDBB28A9}"/>
              </a:ext>
            </a:extLst>
          </p:cNvPr>
          <p:cNvSpPr txBox="1"/>
          <p:nvPr/>
        </p:nvSpPr>
        <p:spPr>
          <a:xfrm>
            <a:off x="9367567" y="5169896"/>
            <a:ext cx="923680" cy="464551"/>
          </a:xfrm>
          <a:prstGeom prst="rect">
            <a:avLst/>
          </a:prstGeom>
          <a:noFill/>
        </p:spPr>
        <p:txBody>
          <a:bodyPr wrap="square" rtlCol="0">
            <a:spAutoFit/>
          </a:bodyPr>
          <a:lstStyle/>
          <a:p>
            <a:pPr algn="ctr">
              <a:lnSpc>
                <a:spcPct val="110000"/>
              </a:lnSpc>
              <a:spcAft>
                <a:spcPts val="600"/>
              </a:spcAft>
              <a:buClr>
                <a:srgbClr val="A94D51"/>
              </a:buClr>
            </a:pPr>
            <a:r>
              <a:rPr lang="en-US" altLang="zh-CN" sz="2400" dirty="0">
                <a:solidFill>
                  <a:schemeClr val="tx1">
                    <a:lumMod val="75000"/>
                    <a:lumOff val="25000"/>
                  </a:schemeClr>
                </a:solidFill>
                <a:latin typeface="Helvetica Neue" panose="02000503000000020004" pitchFamily="2" charset="0"/>
                <a:ea typeface="Helvetica Neue" panose="02000503000000020004" pitchFamily="2" charset="0"/>
                <a:cs typeface="Helvetica Neue" panose="02000503000000020004" pitchFamily="2" charset="0"/>
              </a:rPr>
              <a:t>4%</a:t>
            </a:r>
          </a:p>
        </p:txBody>
      </p:sp>
      <p:sp>
        <p:nvSpPr>
          <p:cNvPr id="24" name="文本框 23">
            <a:extLst>
              <a:ext uri="{FF2B5EF4-FFF2-40B4-BE49-F238E27FC236}">
                <a16:creationId xmlns:a16="http://schemas.microsoft.com/office/drawing/2014/main" id="{DEFA2601-F70D-6E02-91DA-7998D65EAD4E}"/>
              </a:ext>
            </a:extLst>
          </p:cNvPr>
          <p:cNvSpPr txBox="1"/>
          <p:nvPr/>
        </p:nvSpPr>
        <p:spPr>
          <a:xfrm>
            <a:off x="432107" y="1637642"/>
            <a:ext cx="10446302" cy="523220"/>
          </a:xfrm>
          <a:prstGeom prst="rect">
            <a:avLst/>
          </a:prstGeom>
          <a:noFill/>
        </p:spPr>
        <p:txBody>
          <a:bodyPr wrap="square">
            <a:spAutoFit/>
          </a:bodyPr>
          <a:lstStyle/>
          <a:p>
            <a:r>
              <a:rPr lang="en-US" altLang="zh-CN" sz="2800" dirty="0">
                <a:latin typeface="Arial" panose="020B0604020202020204" pitchFamily="34" charset="0"/>
              </a:rPr>
              <a:t>R</a:t>
            </a:r>
            <a:r>
              <a:rPr lang="en-US" altLang="zh-CN" sz="2800" b="0" i="0" dirty="0">
                <a:effectLst/>
                <a:latin typeface="Arial" panose="020B0604020202020204" pitchFamily="34" charset="0"/>
              </a:rPr>
              <a:t>ephrase a </a:t>
            </a:r>
            <a:r>
              <a:rPr lang="en-US" altLang="zh-CN" sz="2800" dirty="0">
                <a:latin typeface="Arial" panose="020B0604020202020204" pitchFamily="34" charset="0"/>
              </a:rPr>
              <a:t>code</a:t>
            </a:r>
            <a:r>
              <a:rPr lang="en-US" altLang="zh-CN" sz="2800" b="0" i="0" dirty="0">
                <a:effectLst/>
                <a:latin typeface="Arial" panose="020B0604020202020204" pitchFamily="34" charset="0"/>
              </a:rPr>
              <a:t> query into a more comprehensive alternative</a:t>
            </a:r>
            <a:endParaRPr lang="zh-CN" altLang="en-US" sz="2800" dirty="0"/>
          </a:p>
        </p:txBody>
      </p:sp>
      <p:sp>
        <p:nvSpPr>
          <p:cNvPr id="25" name="右中括号 24">
            <a:extLst>
              <a:ext uri="{FF2B5EF4-FFF2-40B4-BE49-F238E27FC236}">
                <a16:creationId xmlns:a16="http://schemas.microsoft.com/office/drawing/2014/main" id="{F3AC2BD0-6412-8340-981F-C08C92ED2ADF}"/>
              </a:ext>
            </a:extLst>
          </p:cNvPr>
          <p:cNvSpPr/>
          <p:nvPr/>
        </p:nvSpPr>
        <p:spPr>
          <a:xfrm>
            <a:off x="6799392" y="2726081"/>
            <a:ext cx="119133" cy="512419"/>
          </a:xfrm>
          <a:prstGeom prst="rightBracket">
            <a:avLst>
              <a:gd name="adj" fmla="val 26352"/>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6" name="左中括号 25">
            <a:extLst>
              <a:ext uri="{FF2B5EF4-FFF2-40B4-BE49-F238E27FC236}">
                <a16:creationId xmlns:a16="http://schemas.microsoft.com/office/drawing/2014/main" id="{B3819138-70E8-E871-50BC-4ACA697D024F}"/>
              </a:ext>
            </a:extLst>
          </p:cNvPr>
          <p:cNvSpPr/>
          <p:nvPr/>
        </p:nvSpPr>
        <p:spPr>
          <a:xfrm>
            <a:off x="6959070" y="2722674"/>
            <a:ext cx="119133" cy="515826"/>
          </a:xfrm>
          <a:prstGeom prst="leftBracket">
            <a:avLst>
              <a:gd name="adj" fmla="val 37321"/>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88343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45E31DF-2450-1642-B585-78C7CC9DB1EB}"/>
              </a:ext>
            </a:extLst>
          </p:cNvPr>
          <p:cNvSpPr>
            <a:spLocks noGrp="1"/>
          </p:cNvSpPr>
          <p:nvPr>
            <p:ph type="title"/>
          </p:nvPr>
        </p:nvSpPr>
        <p:spPr>
          <a:xfrm>
            <a:off x="397164" y="832025"/>
            <a:ext cx="11162884" cy="574183"/>
          </a:xfrm>
        </p:spPr>
        <p:txBody>
          <a:bodyPr/>
          <a:lstStyle/>
          <a:p>
            <a:r>
              <a:rPr lang="en-US" altLang="zh-CN" dirty="0"/>
              <a:t>Existing</a:t>
            </a:r>
            <a:r>
              <a:rPr lang="zh-CN" altLang="en-US" dirty="0"/>
              <a:t> </a:t>
            </a:r>
            <a:r>
              <a:rPr lang="en-US" altLang="zh-CN" dirty="0"/>
              <a:t>Works</a:t>
            </a:r>
            <a:endParaRPr lang="zh-CN" altLang="en-US" dirty="0"/>
          </a:p>
        </p:txBody>
      </p:sp>
      <p:sp>
        <p:nvSpPr>
          <p:cNvPr id="30" name="Rounded Rectangle 4">
            <a:extLst>
              <a:ext uri="{FF2B5EF4-FFF2-40B4-BE49-F238E27FC236}">
                <a16:creationId xmlns:a16="http://schemas.microsoft.com/office/drawing/2014/main" id="{9EDCDB7C-4B56-5747-B477-2B5B485A3066}"/>
              </a:ext>
            </a:extLst>
          </p:cNvPr>
          <p:cNvSpPr txBox="1"/>
          <p:nvPr/>
        </p:nvSpPr>
        <p:spPr>
          <a:xfrm>
            <a:off x="952958" y="1650352"/>
            <a:ext cx="2722890" cy="936227"/>
          </a:xfrm>
          <a:prstGeom prst="roundRect">
            <a:avLst/>
          </a:prstGeom>
          <a:solidFill>
            <a:schemeClr val="accent6">
              <a:lumMod val="40000"/>
              <a:lumOff val="60000"/>
            </a:schemeClr>
          </a:solidFill>
        </p:spPr>
        <p:style>
          <a:lnRef idx="0">
            <a:scrgbClr r="0" g="0" b="0"/>
          </a:lnRef>
          <a:fillRef idx="0">
            <a:scrgbClr r="0" g="0" b="0"/>
          </a:fillRef>
          <a:effectRef idx="0">
            <a:scrgbClr r="0" g="0" b="0"/>
          </a:effectRef>
          <a:fontRef idx="minor">
            <a:schemeClr val="lt1"/>
          </a:fontRef>
        </p:style>
        <p:txBody>
          <a:bodyPr spcFirstLastPara="0" vert="horz" wrap="square" lIns="215053" tIns="0" rIns="215053" bIns="0" numCol="1" spcCol="1270" anchor="ctr" anchorCtr="0">
            <a:noAutofit/>
          </a:bodyPr>
          <a:lstStyle/>
          <a:p>
            <a:pPr marL="0" lvl="0" indent="0" algn="l" defTabSz="1244600">
              <a:lnSpc>
                <a:spcPct val="90000"/>
              </a:lnSpc>
              <a:spcBef>
                <a:spcPct val="0"/>
              </a:spcBef>
              <a:spcAft>
                <a:spcPct val="35000"/>
              </a:spcAft>
              <a:buNone/>
            </a:pPr>
            <a:r>
              <a:rPr lang="en-US" altLang="zh-CN" sz="2000" kern="1200" dirty="0">
                <a:latin typeface="Helvetica Neue" panose="02000503000000020004" pitchFamily="2" charset="0"/>
                <a:ea typeface="Helvetica Neue" panose="02000503000000020004" pitchFamily="2" charset="0"/>
                <a:cs typeface="Helvetica Neue" panose="02000503000000020004" pitchFamily="2" charset="0"/>
              </a:rPr>
              <a:t>K</a:t>
            </a:r>
            <a:r>
              <a:rPr lang="en-US" sz="2000" kern="1200" dirty="0">
                <a:latin typeface="Helvetica Neue" panose="02000503000000020004" pitchFamily="2" charset="0"/>
                <a:ea typeface="Helvetica Neue" panose="02000503000000020004" pitchFamily="2" charset="0"/>
                <a:cs typeface="Helvetica Neue" panose="02000503000000020004" pitchFamily="2" charset="0"/>
              </a:rPr>
              <a:t>nowledge-</a:t>
            </a:r>
            <a:r>
              <a:rPr lang="en-US" altLang="zh-CN" sz="2000" kern="1200" dirty="0">
                <a:latin typeface="Helvetica Neue" panose="02000503000000020004" pitchFamily="2" charset="0"/>
                <a:ea typeface="Helvetica Neue" panose="02000503000000020004" pitchFamily="2" charset="0"/>
                <a:cs typeface="Helvetica Neue" panose="02000503000000020004" pitchFamily="2" charset="0"/>
              </a:rPr>
              <a:t>B</a:t>
            </a:r>
            <a:r>
              <a:rPr lang="en-US" sz="2000" kern="1200" dirty="0">
                <a:latin typeface="Helvetica Neue" panose="02000503000000020004" pitchFamily="2" charset="0"/>
                <a:ea typeface="Helvetica Neue" panose="02000503000000020004" pitchFamily="2" charset="0"/>
                <a:cs typeface="Helvetica Neue" panose="02000503000000020004" pitchFamily="2" charset="0"/>
              </a:rPr>
              <a:t>ased Approach </a:t>
            </a:r>
          </a:p>
        </p:txBody>
      </p:sp>
      <p:sp>
        <p:nvSpPr>
          <p:cNvPr id="28" name="Rounded Rectangle 6">
            <a:extLst>
              <a:ext uri="{FF2B5EF4-FFF2-40B4-BE49-F238E27FC236}">
                <a16:creationId xmlns:a16="http://schemas.microsoft.com/office/drawing/2014/main" id="{E2E59765-91C0-CBD3-2713-7B755835D64D}"/>
              </a:ext>
            </a:extLst>
          </p:cNvPr>
          <p:cNvSpPr txBox="1"/>
          <p:nvPr/>
        </p:nvSpPr>
        <p:spPr>
          <a:xfrm>
            <a:off x="4841874" y="1686589"/>
            <a:ext cx="2451766" cy="891596"/>
          </a:xfrm>
          <a:prstGeom prst="roundRect">
            <a:avLst/>
          </a:prstGeom>
          <a:solidFill>
            <a:schemeClr val="accent6">
              <a:lumMod val="40000"/>
              <a:lumOff val="60000"/>
            </a:schemeClr>
          </a:solidFill>
        </p:spPr>
        <p:style>
          <a:lnRef idx="0">
            <a:scrgbClr r="0" g="0" b="0"/>
          </a:lnRef>
          <a:fillRef idx="0">
            <a:scrgbClr r="0" g="0" b="0"/>
          </a:fillRef>
          <a:effectRef idx="0">
            <a:scrgbClr r="0" g="0" b="0"/>
          </a:effectRef>
          <a:fontRef idx="minor">
            <a:schemeClr val="lt1"/>
          </a:fontRef>
        </p:style>
        <p:txBody>
          <a:bodyPr spcFirstLastPara="0" vert="horz" wrap="square" lIns="215053" tIns="0" rIns="215053" bIns="0" numCol="1" spcCol="1270" anchor="ctr" anchorCtr="0">
            <a:noAutofit/>
          </a:bodyPr>
          <a:lstStyle/>
          <a:p>
            <a:pPr marL="0" lvl="0" indent="0" algn="l" defTabSz="1244600">
              <a:lnSpc>
                <a:spcPct val="90000"/>
              </a:lnSpc>
              <a:spcBef>
                <a:spcPct val="0"/>
              </a:spcBef>
              <a:spcAft>
                <a:spcPct val="35000"/>
              </a:spcAft>
              <a:buNone/>
            </a:pPr>
            <a:r>
              <a:rPr lang="en-US" altLang="zh-CN" sz="2000" kern="1200" dirty="0">
                <a:latin typeface="Helvetica Neue" panose="02000503000000020004" pitchFamily="2" charset="0"/>
                <a:ea typeface="Helvetica Neue" panose="02000503000000020004" pitchFamily="2" charset="0"/>
                <a:cs typeface="Helvetica Neue" panose="02000503000000020004" pitchFamily="2" charset="0"/>
              </a:rPr>
              <a:t>Feedback</a:t>
            </a:r>
            <a:r>
              <a:rPr lang="en-US" sz="2000" kern="1200" dirty="0">
                <a:latin typeface="Helvetica Neue" panose="02000503000000020004" pitchFamily="2" charset="0"/>
                <a:ea typeface="Helvetica Neue" panose="02000503000000020004" pitchFamily="2" charset="0"/>
                <a:cs typeface="Helvetica Neue" panose="02000503000000020004" pitchFamily="2" charset="0"/>
              </a:rPr>
              <a:t>-Based Approach </a:t>
            </a:r>
          </a:p>
        </p:txBody>
      </p:sp>
      <p:sp>
        <p:nvSpPr>
          <p:cNvPr id="26" name="Rounded Rectangle 8">
            <a:extLst>
              <a:ext uri="{FF2B5EF4-FFF2-40B4-BE49-F238E27FC236}">
                <a16:creationId xmlns:a16="http://schemas.microsoft.com/office/drawing/2014/main" id="{4D6D6D88-3895-37CF-5D10-C7494E6EAD16}"/>
              </a:ext>
            </a:extLst>
          </p:cNvPr>
          <p:cNvSpPr txBox="1"/>
          <p:nvPr/>
        </p:nvSpPr>
        <p:spPr>
          <a:xfrm>
            <a:off x="8547203" y="1686588"/>
            <a:ext cx="2565035" cy="936227"/>
          </a:xfrm>
          <a:prstGeom prst="roundRect">
            <a:avLst/>
          </a:prstGeom>
          <a:solidFill>
            <a:schemeClr val="accent6">
              <a:lumMod val="40000"/>
              <a:lumOff val="60000"/>
            </a:schemeClr>
          </a:solidFill>
        </p:spPr>
        <p:style>
          <a:lnRef idx="0">
            <a:scrgbClr r="0" g="0" b="0"/>
          </a:lnRef>
          <a:fillRef idx="0">
            <a:scrgbClr r="0" g="0" b="0"/>
          </a:fillRef>
          <a:effectRef idx="0">
            <a:scrgbClr r="0" g="0" b="0"/>
          </a:effectRef>
          <a:fontRef idx="minor">
            <a:schemeClr val="lt1"/>
          </a:fontRef>
        </p:style>
        <p:txBody>
          <a:bodyPr spcFirstLastPara="0" vert="horz" wrap="square" lIns="215053" tIns="0" rIns="215053" bIns="0" numCol="1" spcCol="1270" anchor="ctr" anchorCtr="0">
            <a:noAutofit/>
          </a:bodyPr>
          <a:lstStyle/>
          <a:p>
            <a:pPr marL="0" lvl="0" indent="0" algn="l" defTabSz="1244600">
              <a:lnSpc>
                <a:spcPct val="90000"/>
              </a:lnSpc>
              <a:spcBef>
                <a:spcPct val="0"/>
              </a:spcBef>
              <a:spcAft>
                <a:spcPct val="35000"/>
              </a:spcAft>
              <a:buNone/>
            </a:pPr>
            <a:r>
              <a:rPr lang="en-US" altLang="zh-CN" sz="2000" kern="1200" dirty="0">
                <a:latin typeface="Helvetica Neue" panose="02000503000000020004" pitchFamily="2" charset="0"/>
                <a:ea typeface="Helvetica Neue" panose="02000503000000020004" pitchFamily="2" charset="0"/>
                <a:cs typeface="Helvetica Neue" panose="02000503000000020004" pitchFamily="2" charset="0"/>
              </a:rPr>
              <a:t>Deep</a:t>
            </a:r>
            <a:r>
              <a:rPr lang="zh-CN" altLang="en-US" sz="2000" kern="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000" kern="1200" dirty="0">
                <a:latin typeface="Helvetica Neue" panose="02000503000000020004" pitchFamily="2" charset="0"/>
                <a:ea typeface="Helvetica Neue" panose="02000503000000020004" pitchFamily="2" charset="0"/>
                <a:cs typeface="Helvetica Neue" panose="02000503000000020004" pitchFamily="2" charset="0"/>
              </a:rPr>
              <a:t>Learning-Based</a:t>
            </a:r>
            <a:r>
              <a:rPr lang="zh-CN" altLang="en-US" sz="2000" kern="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000" kern="1200" dirty="0">
                <a:latin typeface="Helvetica Neue" panose="02000503000000020004" pitchFamily="2" charset="0"/>
                <a:ea typeface="Helvetica Neue" panose="02000503000000020004" pitchFamily="2" charset="0"/>
                <a:cs typeface="Helvetica Neue" panose="02000503000000020004" pitchFamily="2" charset="0"/>
              </a:rPr>
              <a:t>Approach</a:t>
            </a:r>
            <a:endParaRPr lang="en-US" sz="2000" kern="120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44" name="Graphic 43" descr="Thumbs Down with solid fill">
            <a:extLst>
              <a:ext uri="{FF2B5EF4-FFF2-40B4-BE49-F238E27FC236}">
                <a16:creationId xmlns:a16="http://schemas.microsoft.com/office/drawing/2014/main" id="{9D793709-42B0-BA38-62D0-6E6B798B53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0960" y="5254751"/>
            <a:ext cx="620272" cy="620272"/>
          </a:xfrm>
          <a:prstGeom prst="rect">
            <a:avLst/>
          </a:prstGeom>
        </p:spPr>
      </p:pic>
      <p:sp>
        <p:nvSpPr>
          <p:cNvPr id="45" name="内容占位符 8">
            <a:extLst>
              <a:ext uri="{FF2B5EF4-FFF2-40B4-BE49-F238E27FC236}">
                <a16:creationId xmlns:a16="http://schemas.microsoft.com/office/drawing/2014/main" id="{44F75525-D045-8983-9090-89F43543B823}"/>
              </a:ext>
            </a:extLst>
          </p:cNvPr>
          <p:cNvSpPr>
            <a:spLocks noGrp="1"/>
          </p:cNvSpPr>
          <p:nvPr>
            <p:ph sz="quarter" idx="10"/>
          </p:nvPr>
        </p:nvSpPr>
        <p:spPr>
          <a:xfrm>
            <a:off x="997117" y="5254750"/>
            <a:ext cx="3394529" cy="1118341"/>
          </a:xfrm>
        </p:spPr>
        <p:txBody>
          <a:bodyPr>
            <a:noAutofit/>
          </a:bodyPr>
          <a:lstStyle/>
          <a:p>
            <a:pPr>
              <a:lnSpc>
                <a:spcPct val="100000"/>
              </a:lnSpc>
              <a:spcBef>
                <a:spcPts val="600"/>
              </a:spcBef>
              <a:spcAft>
                <a:spcPts val="600"/>
              </a:spcAft>
            </a:pPr>
            <a:r>
              <a:rPr lang="en-US" altLang="zh-CN" sz="1800" dirty="0">
                <a:latin typeface="Helvetica Neue" panose="02000503000000020004" pitchFamily="2" charset="0"/>
                <a:ea typeface="Helvetica Neue" panose="02000503000000020004" pitchFamily="2" charset="0"/>
                <a:cs typeface="Helvetica Neue" panose="02000503000000020004" pitchFamily="2" charset="0"/>
              </a:rPr>
              <a:t>Word-level</a:t>
            </a:r>
            <a:r>
              <a:rPr lang="zh-CN" altLang="en-US" sz="18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latin typeface="Helvetica Neue" panose="02000503000000020004" pitchFamily="2" charset="0"/>
                <a:ea typeface="Helvetica Neue" panose="02000503000000020004" pitchFamily="2" charset="0"/>
                <a:cs typeface="Helvetica Neue" panose="02000503000000020004" pitchFamily="2" charset="0"/>
              </a:rPr>
              <a:t>expansion</a:t>
            </a:r>
          </a:p>
          <a:p>
            <a:pPr>
              <a:lnSpc>
                <a:spcPct val="100000"/>
              </a:lnSpc>
              <a:spcBef>
                <a:spcPts val="600"/>
              </a:spcBef>
              <a:spcAft>
                <a:spcPts val="600"/>
              </a:spcAft>
            </a:pPr>
            <a:r>
              <a:rPr lang="en-US" altLang="zh-CN" sz="1800" dirty="0">
                <a:latin typeface="Helvetica Neue" panose="02000503000000020004" pitchFamily="2" charset="0"/>
                <a:ea typeface="Helvetica Neue" panose="02000503000000020004" pitchFamily="2" charset="0"/>
                <a:cs typeface="Helvetica Neue" panose="02000503000000020004" pitchFamily="2" charset="0"/>
              </a:rPr>
              <a:t>Too</a:t>
            </a:r>
            <a:r>
              <a:rPr lang="zh-CN" altLang="en-US" sz="18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latin typeface="Helvetica Neue" panose="02000503000000020004" pitchFamily="2" charset="0"/>
                <a:ea typeface="Helvetica Neue" panose="02000503000000020004" pitchFamily="2" charset="0"/>
                <a:cs typeface="Helvetica Neue" panose="02000503000000020004" pitchFamily="2" charset="0"/>
              </a:rPr>
              <a:t>expensive</a:t>
            </a:r>
            <a:r>
              <a:rPr lang="zh-CN" altLang="en-US" sz="18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latin typeface="Helvetica Neue" panose="02000503000000020004" pitchFamily="2" charset="0"/>
                <a:ea typeface="Helvetica Neue" panose="02000503000000020004" pitchFamily="2" charset="0"/>
                <a:cs typeface="Helvetica Neue" panose="02000503000000020004" pitchFamily="2" charset="0"/>
              </a:rPr>
              <a:t>to</a:t>
            </a:r>
            <a:r>
              <a:rPr lang="zh-CN" altLang="en-US" sz="18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latin typeface="Helvetica Neue" panose="02000503000000020004" pitchFamily="2" charset="0"/>
                <a:ea typeface="Helvetica Neue" panose="02000503000000020004" pitchFamily="2" charset="0"/>
                <a:cs typeface="Helvetica Neue" panose="02000503000000020004" pitchFamily="2" charset="0"/>
              </a:rPr>
              <a:t>maintain</a:t>
            </a:r>
            <a:r>
              <a:rPr lang="zh-CN" altLang="en-US" sz="18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latin typeface="Helvetica Neue" panose="02000503000000020004" pitchFamily="2" charset="0"/>
                <a:ea typeface="Helvetica Neue" panose="02000503000000020004" pitchFamily="2" charset="0"/>
                <a:cs typeface="Helvetica Neue" panose="02000503000000020004" pitchFamily="2" charset="0"/>
              </a:rPr>
              <a:t>the</a:t>
            </a:r>
            <a:r>
              <a:rPr lang="zh-CN" altLang="en-US" sz="18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latin typeface="Helvetica Neue" panose="02000503000000020004" pitchFamily="2" charset="0"/>
                <a:ea typeface="Helvetica Neue" panose="02000503000000020004" pitchFamily="2" charset="0"/>
                <a:cs typeface="Helvetica Neue" panose="02000503000000020004" pitchFamily="2" charset="0"/>
              </a:rPr>
              <a:t>knowledge</a:t>
            </a:r>
            <a:r>
              <a:rPr lang="zh-CN" altLang="en-US" sz="18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latin typeface="Helvetica Neue" panose="02000503000000020004" pitchFamily="2" charset="0"/>
                <a:ea typeface="Helvetica Neue" panose="02000503000000020004" pitchFamily="2" charset="0"/>
                <a:cs typeface="Helvetica Neue" panose="02000503000000020004" pitchFamily="2" charset="0"/>
              </a:rPr>
              <a:t>base</a:t>
            </a:r>
          </a:p>
        </p:txBody>
      </p:sp>
      <p:pic>
        <p:nvPicPr>
          <p:cNvPr id="46" name="Graphic 45" descr="Thumbs Down with solid fill">
            <a:extLst>
              <a:ext uri="{FF2B5EF4-FFF2-40B4-BE49-F238E27FC236}">
                <a16:creationId xmlns:a16="http://schemas.microsoft.com/office/drawing/2014/main" id="{61781189-2D77-F3AE-9BD1-4455155E00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35203" y="5263023"/>
            <a:ext cx="612000" cy="612000"/>
          </a:xfrm>
          <a:prstGeom prst="rect">
            <a:avLst/>
          </a:prstGeom>
        </p:spPr>
      </p:pic>
      <p:sp>
        <p:nvSpPr>
          <p:cNvPr id="47" name="内容占位符 8">
            <a:extLst>
              <a:ext uri="{FF2B5EF4-FFF2-40B4-BE49-F238E27FC236}">
                <a16:creationId xmlns:a16="http://schemas.microsoft.com/office/drawing/2014/main" id="{E8E72785-5445-8F9A-E89A-3C167ABD9097}"/>
              </a:ext>
            </a:extLst>
          </p:cNvPr>
          <p:cNvSpPr txBox="1">
            <a:spLocks/>
          </p:cNvSpPr>
          <p:nvPr/>
        </p:nvSpPr>
        <p:spPr>
          <a:xfrm>
            <a:off x="4704020" y="5254750"/>
            <a:ext cx="3394529" cy="159396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spcAft>
                <a:spcPts val="600"/>
              </a:spcAft>
            </a:pPr>
            <a:r>
              <a:rPr lang="en-US" altLang="zh-CN" sz="1800" dirty="0">
                <a:latin typeface="Helvetica Neue" panose="02000503000000020004" pitchFamily="2" charset="0"/>
                <a:ea typeface="Helvetica Neue" panose="02000503000000020004" pitchFamily="2" charset="0"/>
                <a:cs typeface="Helvetica Neue" panose="02000503000000020004" pitchFamily="2" charset="0"/>
              </a:rPr>
              <a:t>Fail</a:t>
            </a:r>
            <a:r>
              <a:rPr lang="zh-CN" altLang="en-US" sz="18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latin typeface="Helvetica Neue" panose="02000503000000020004" pitchFamily="2" charset="0"/>
                <a:ea typeface="Helvetica Neue" panose="02000503000000020004" pitchFamily="2" charset="0"/>
                <a:cs typeface="Helvetica Neue" panose="02000503000000020004" pitchFamily="2" charset="0"/>
              </a:rPr>
              <a:t>to</a:t>
            </a:r>
            <a:r>
              <a:rPr lang="zh-CN" altLang="en-US" sz="18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latin typeface="Helvetica Neue" panose="02000503000000020004" pitchFamily="2" charset="0"/>
                <a:ea typeface="Helvetica Neue" panose="02000503000000020004" pitchFamily="2" charset="0"/>
                <a:cs typeface="Helvetica Neue" panose="02000503000000020004" pitchFamily="2" charset="0"/>
              </a:rPr>
              <a:t>capture</a:t>
            </a:r>
            <a:r>
              <a:rPr lang="zh-CN" altLang="en-US" sz="18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latin typeface="Helvetica Neue" panose="02000503000000020004" pitchFamily="2" charset="0"/>
                <a:ea typeface="Helvetica Neue" panose="02000503000000020004" pitchFamily="2" charset="0"/>
                <a:cs typeface="Helvetica Neue" panose="02000503000000020004" pitchFamily="2" charset="0"/>
              </a:rPr>
              <a:t>semantic</a:t>
            </a:r>
            <a:r>
              <a:rPr lang="zh-CN" altLang="en-US" sz="18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latin typeface="Helvetica Neue" panose="02000503000000020004" pitchFamily="2" charset="0"/>
                <a:ea typeface="Helvetica Neue" panose="02000503000000020004" pitchFamily="2" charset="0"/>
                <a:cs typeface="Helvetica Neue" panose="02000503000000020004" pitchFamily="2" charset="0"/>
              </a:rPr>
              <a:t>correlation</a:t>
            </a:r>
            <a:r>
              <a:rPr lang="zh-CN" altLang="en-US" sz="18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latin typeface="Helvetica Neue" panose="02000503000000020004" pitchFamily="2" charset="0"/>
                <a:ea typeface="Helvetica Neue" panose="02000503000000020004" pitchFamily="2" charset="0"/>
                <a:cs typeface="Helvetica Neue" panose="02000503000000020004" pitchFamily="2" charset="0"/>
              </a:rPr>
              <a:t>of</a:t>
            </a:r>
            <a:r>
              <a:rPr lang="zh-CN" altLang="en-US" sz="18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latin typeface="Helvetica Neue" panose="02000503000000020004" pitchFamily="2" charset="0"/>
                <a:ea typeface="Helvetica Neue" panose="02000503000000020004" pitchFamily="2" charset="0"/>
                <a:cs typeface="Helvetica Neue" panose="02000503000000020004" pitchFamily="2" charset="0"/>
              </a:rPr>
              <a:t>queries</a:t>
            </a:r>
          </a:p>
          <a:p>
            <a:pPr>
              <a:lnSpc>
                <a:spcPct val="100000"/>
              </a:lnSpc>
              <a:spcBef>
                <a:spcPts val="600"/>
              </a:spcBef>
              <a:spcAft>
                <a:spcPts val="600"/>
              </a:spcAft>
            </a:pPr>
            <a:r>
              <a:rPr lang="en-US" altLang="zh-CN" sz="1800" dirty="0">
                <a:latin typeface="Helvetica Neue" panose="02000503000000020004" pitchFamily="2" charset="0"/>
                <a:ea typeface="Helvetica Neue" panose="02000503000000020004" pitchFamily="2" charset="0"/>
                <a:cs typeface="Helvetica Neue" panose="02000503000000020004" pitchFamily="2" charset="0"/>
              </a:rPr>
              <a:t>Reformulations</a:t>
            </a:r>
            <a:r>
              <a:rPr lang="zh-CN" altLang="en-US" sz="18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latin typeface="Helvetica Neue" panose="02000503000000020004" pitchFamily="2" charset="0"/>
                <a:ea typeface="Helvetica Neue" panose="02000503000000020004" pitchFamily="2" charset="0"/>
                <a:cs typeface="Helvetica Neue" panose="02000503000000020004" pitchFamily="2" charset="0"/>
              </a:rPr>
              <a:t>may</a:t>
            </a:r>
            <a:r>
              <a:rPr lang="zh-CN" altLang="en-US" sz="18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latin typeface="Helvetica Neue" panose="02000503000000020004" pitchFamily="2" charset="0"/>
                <a:ea typeface="Helvetica Neue" panose="02000503000000020004" pitchFamily="2" charset="0"/>
                <a:cs typeface="Helvetica Neue" panose="02000503000000020004" pitchFamily="2" charset="0"/>
              </a:rPr>
              <a:t>not</a:t>
            </a:r>
            <a:r>
              <a:rPr lang="zh-CN" altLang="en-US" sz="18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latin typeface="Helvetica Neue" panose="02000503000000020004" pitchFamily="2" charset="0"/>
                <a:ea typeface="Helvetica Neue" panose="02000503000000020004" pitchFamily="2" charset="0"/>
                <a:cs typeface="Helvetica Neue" panose="02000503000000020004" pitchFamily="2" charset="0"/>
              </a:rPr>
              <a:t>reflect</a:t>
            </a:r>
            <a:r>
              <a:rPr lang="zh-CN" altLang="en-US" sz="18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latin typeface="Helvetica Neue" panose="02000503000000020004" pitchFamily="2" charset="0"/>
                <a:ea typeface="Helvetica Neue" panose="02000503000000020004" pitchFamily="2" charset="0"/>
                <a:cs typeface="Helvetica Neue" panose="02000503000000020004" pitchFamily="2" charset="0"/>
              </a:rPr>
              <a:t>user’s</a:t>
            </a:r>
            <a:r>
              <a:rPr lang="zh-CN" altLang="en-US" sz="18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1800" dirty="0">
                <a:latin typeface="Helvetica Neue" panose="02000503000000020004" pitchFamily="2" charset="0"/>
                <a:ea typeface="Helvetica Neue" panose="02000503000000020004" pitchFamily="2" charset="0"/>
                <a:cs typeface="Helvetica Neue" panose="02000503000000020004" pitchFamily="2" charset="0"/>
              </a:rPr>
              <a:t>intent</a:t>
            </a:r>
          </a:p>
        </p:txBody>
      </p:sp>
      <p:pic>
        <p:nvPicPr>
          <p:cNvPr id="51" name="Graphic 50" descr="Thumbs Down with solid fill">
            <a:extLst>
              <a:ext uri="{FF2B5EF4-FFF2-40B4-BE49-F238E27FC236}">
                <a16:creationId xmlns:a16="http://schemas.microsoft.com/office/drawing/2014/main" id="{058EC93A-3872-9EEE-8D70-DB4ED70C67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69897" y="5263023"/>
            <a:ext cx="612000" cy="612000"/>
          </a:xfrm>
          <a:prstGeom prst="rect">
            <a:avLst/>
          </a:prstGeom>
        </p:spPr>
      </p:pic>
      <p:sp>
        <p:nvSpPr>
          <p:cNvPr id="52" name="内容占位符 8">
            <a:extLst>
              <a:ext uri="{FF2B5EF4-FFF2-40B4-BE49-F238E27FC236}">
                <a16:creationId xmlns:a16="http://schemas.microsoft.com/office/drawing/2014/main" id="{822A2E5F-3B9F-1EFF-D9C3-AFCE879BF5D9}"/>
              </a:ext>
            </a:extLst>
          </p:cNvPr>
          <p:cNvSpPr txBox="1">
            <a:spLocks/>
          </p:cNvSpPr>
          <p:nvPr/>
        </p:nvSpPr>
        <p:spPr>
          <a:xfrm>
            <a:off x="8547203" y="5004955"/>
            <a:ext cx="3394529" cy="1411058"/>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spcAft>
                <a:spcPts val="600"/>
              </a:spcAft>
            </a:pPr>
            <a:r>
              <a:rPr lang="en-US" altLang="zh-CN" dirty="0">
                <a:latin typeface="Helvetica Neue" panose="02000503000000020004" pitchFamily="2" charset="0"/>
                <a:ea typeface="Helvetica Neue" panose="02000503000000020004" pitchFamily="2" charset="0"/>
                <a:cs typeface="Helvetica Neue" panose="02000503000000020004" pitchFamily="2" charset="0"/>
              </a:rPr>
              <a:t>Rely</a:t>
            </a:r>
            <a:r>
              <a:rPr lang="zh-CN" altLang="en-US"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dirty="0">
                <a:latin typeface="Helvetica Neue" panose="02000503000000020004" pitchFamily="2" charset="0"/>
                <a:ea typeface="Helvetica Neue" panose="02000503000000020004" pitchFamily="2" charset="0"/>
                <a:cs typeface="Helvetica Neue" panose="02000503000000020004" pitchFamily="2" charset="0"/>
              </a:rPr>
              <a:t>on</a:t>
            </a:r>
            <a:r>
              <a:rPr lang="zh-CN" altLang="en-US"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dirty="0">
                <a:latin typeface="Helvetica Neue" panose="02000503000000020004" pitchFamily="2" charset="0"/>
                <a:ea typeface="Helvetica Neue" panose="02000503000000020004" pitchFamily="2" charset="0"/>
                <a:cs typeface="Helvetica Neue" panose="02000503000000020004" pitchFamily="2" charset="0"/>
              </a:rPr>
              <a:t>large</a:t>
            </a:r>
            <a:r>
              <a:rPr lang="zh-CN" altLang="en-US"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parallel</a:t>
            </a:r>
            <a:r>
              <a:rPr lang="zh-CN" altLang="en-US"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dirty="0">
                <a:latin typeface="Helvetica Neue" panose="02000503000000020004" pitchFamily="2" charset="0"/>
                <a:ea typeface="Helvetica Neue" panose="02000503000000020004" pitchFamily="2" charset="0"/>
                <a:cs typeface="Helvetica Neue" panose="02000503000000020004" pitchFamily="2" charset="0"/>
              </a:rPr>
              <a:t>queries</a:t>
            </a:r>
            <a:r>
              <a:rPr lang="zh-CN" altLang="en-US"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dirty="0">
                <a:latin typeface="Helvetica Neue" panose="02000503000000020004" pitchFamily="2" charset="0"/>
                <a:ea typeface="Helvetica Neue" panose="02000503000000020004" pitchFamily="2" charset="0"/>
                <a:cs typeface="Helvetica Neue" panose="02000503000000020004" pitchFamily="2" charset="0"/>
              </a:rPr>
              <a:t>which</a:t>
            </a:r>
            <a:r>
              <a:rPr lang="zh-CN" altLang="en-US"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dirty="0">
                <a:latin typeface="Helvetica Neue" panose="02000503000000020004" pitchFamily="2" charset="0"/>
                <a:ea typeface="Helvetica Neue" panose="02000503000000020004" pitchFamily="2" charset="0"/>
                <a:cs typeface="Helvetica Neue" panose="02000503000000020004" pitchFamily="2" charset="0"/>
              </a:rPr>
              <a:t>is</a:t>
            </a:r>
            <a:r>
              <a:rPr lang="zh-CN" altLang="en-US"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dirty="0">
                <a:latin typeface="Helvetica Neue" panose="02000503000000020004" pitchFamily="2" charset="0"/>
                <a:ea typeface="Helvetica Neue" panose="02000503000000020004" pitchFamily="2" charset="0"/>
                <a:cs typeface="Helvetica Neue" panose="02000503000000020004" pitchFamily="2" charset="0"/>
              </a:rPr>
              <a:t>invisible</a:t>
            </a:r>
            <a:r>
              <a:rPr lang="zh-CN" altLang="en-US"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dirty="0">
                <a:latin typeface="Helvetica Neue" panose="02000503000000020004" pitchFamily="2" charset="0"/>
                <a:ea typeface="Helvetica Neue" panose="02000503000000020004" pitchFamily="2" charset="0"/>
                <a:cs typeface="Helvetica Neue" panose="02000503000000020004" pitchFamily="2" charset="0"/>
              </a:rPr>
              <a:t>to</a:t>
            </a:r>
            <a:r>
              <a:rPr lang="zh-CN" altLang="en-US"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dirty="0">
                <a:latin typeface="Helvetica Neue" panose="02000503000000020004" pitchFamily="2" charset="0"/>
                <a:ea typeface="Helvetica Neue" panose="02000503000000020004" pitchFamily="2" charset="0"/>
                <a:cs typeface="Helvetica Neue" panose="02000503000000020004" pitchFamily="2" charset="0"/>
              </a:rPr>
              <a:t>other</a:t>
            </a:r>
            <a:r>
              <a:rPr lang="zh-CN" altLang="en-US"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dirty="0">
                <a:latin typeface="Helvetica Neue" panose="02000503000000020004" pitchFamily="2" charset="0"/>
                <a:ea typeface="Helvetica Neue" panose="02000503000000020004" pitchFamily="2" charset="0"/>
                <a:cs typeface="Helvetica Neue" panose="02000503000000020004" pitchFamily="2" charset="0"/>
              </a:rPr>
              <a:t>researchers</a:t>
            </a:r>
          </a:p>
        </p:txBody>
      </p:sp>
      <p:pic>
        <p:nvPicPr>
          <p:cNvPr id="1026" name="Picture 2" descr="Dictionary - Free education icons">
            <a:extLst>
              <a:ext uri="{FF2B5EF4-FFF2-40B4-BE49-F238E27FC236}">
                <a16:creationId xmlns:a16="http://schemas.microsoft.com/office/drawing/2014/main" id="{B455220B-B34A-9BD9-5D81-B8940899A6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7359" y="3429000"/>
            <a:ext cx="936227" cy="936227"/>
          </a:xfrm>
          <a:prstGeom prst="rect">
            <a:avLst/>
          </a:prstGeom>
          <a:noFill/>
          <a:extLst>
            <a:ext uri="{909E8E84-426E-40DD-AFC4-6F175D3DCCD1}">
              <a14:hiddenFill xmlns:a14="http://schemas.microsoft.com/office/drawing/2010/main">
                <a:solidFill>
                  <a:srgbClr val="FFFFFF"/>
                </a:solidFill>
              </a14:hiddenFill>
            </a:ext>
          </a:extLst>
        </p:spPr>
      </p:pic>
      <p:sp>
        <p:nvSpPr>
          <p:cNvPr id="3" name="圆角矩形 2">
            <a:extLst>
              <a:ext uri="{FF2B5EF4-FFF2-40B4-BE49-F238E27FC236}">
                <a16:creationId xmlns:a16="http://schemas.microsoft.com/office/drawing/2014/main" id="{79C54E21-16DB-87C5-C863-0ABFE7CFFC22}"/>
              </a:ext>
            </a:extLst>
          </p:cNvPr>
          <p:cNvSpPr/>
          <p:nvPr/>
        </p:nvSpPr>
        <p:spPr>
          <a:xfrm>
            <a:off x="5058876" y="3685084"/>
            <a:ext cx="2049859" cy="396000"/>
          </a:xfrm>
          <a:prstGeom prst="roundRect">
            <a:avLst>
              <a:gd name="adj" fmla="val 34160"/>
            </a:avLst>
          </a:prstGeom>
          <a:noFill/>
          <a:ln>
            <a:solidFill>
              <a:schemeClr val="tx1">
                <a:lumMod val="50000"/>
                <a:lumOff val="50000"/>
              </a:schemeClr>
            </a:solidFill>
          </a:ln>
          <a:effectLst>
            <a:glow rad="63500">
              <a:schemeClr val="bg1">
                <a:lumMod val="6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lumMod val="50000"/>
                    <a:lumOff val="50000"/>
                  </a:schemeClr>
                </a:solidFill>
              </a:rPr>
              <a:t>  </a:t>
            </a:r>
            <a:r>
              <a:rPr kumimoji="1" lang="en-US" altLang="zh-CN" b="1" dirty="0">
                <a:solidFill>
                  <a:schemeClr val="tx1">
                    <a:lumMod val="50000"/>
                    <a:lumOff val="50000"/>
                  </a:schemeClr>
                </a:solidFill>
              </a:rPr>
              <a:t>Search</a:t>
            </a:r>
            <a:r>
              <a:rPr kumimoji="1" lang="zh-CN" altLang="en-US" b="1" dirty="0">
                <a:solidFill>
                  <a:schemeClr val="tx1">
                    <a:lumMod val="50000"/>
                    <a:lumOff val="50000"/>
                  </a:schemeClr>
                </a:solidFill>
              </a:rPr>
              <a:t> </a:t>
            </a:r>
            <a:r>
              <a:rPr kumimoji="1" lang="en-US" altLang="zh-CN" b="1" dirty="0">
                <a:solidFill>
                  <a:schemeClr val="tx1">
                    <a:lumMod val="50000"/>
                    <a:lumOff val="50000"/>
                  </a:schemeClr>
                </a:solidFill>
              </a:rPr>
              <a:t>Engine</a:t>
            </a:r>
            <a:endParaRPr kumimoji="1" lang="zh-CN" altLang="en-US" b="1" dirty="0">
              <a:solidFill>
                <a:schemeClr val="tx1">
                  <a:lumMod val="50000"/>
                  <a:lumOff val="50000"/>
                </a:schemeClr>
              </a:solidFill>
            </a:endParaRPr>
          </a:p>
        </p:txBody>
      </p:sp>
      <p:pic>
        <p:nvPicPr>
          <p:cNvPr id="5" name="Picture 2" descr="âmagnifier iconâçå¾çæç´¢ç»æ">
            <a:extLst>
              <a:ext uri="{FF2B5EF4-FFF2-40B4-BE49-F238E27FC236}">
                <a16:creationId xmlns:a16="http://schemas.microsoft.com/office/drawing/2014/main" id="{E7A893C1-F2B4-35C4-B5DE-65994034EA50}"/>
              </a:ext>
            </a:extLst>
          </p:cNvPr>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50221" y="3780104"/>
            <a:ext cx="199392" cy="188025"/>
          </a:xfrm>
          <a:prstGeom prst="rect">
            <a:avLst/>
          </a:prstGeom>
          <a:noFill/>
          <a:ln w="9525">
            <a:noFill/>
          </a:ln>
          <a:extLst>
            <a:ext uri="{909E8E84-426E-40DD-AFC4-6F175D3DCCD1}">
              <a14:hiddenFill xmlns:a14="http://schemas.microsoft.com/office/drawing/2010/main">
                <a:solidFill>
                  <a:srgbClr val="FFFFFF"/>
                </a:solidFill>
              </a14:hiddenFill>
            </a:ext>
          </a:extLst>
        </p:spPr>
      </p:pic>
      <p:pic>
        <p:nvPicPr>
          <p:cNvPr id="1030" name="Picture 6" descr="Search Engine Results Page Icon For Web Design Apps Software Print Usage  Stock Illustration - Download Image Now - iStock">
            <a:extLst>
              <a:ext uri="{FF2B5EF4-FFF2-40B4-BE49-F238E27FC236}">
                <a16:creationId xmlns:a16="http://schemas.microsoft.com/office/drawing/2014/main" id="{AC6874AB-6269-1785-C1AD-6EC79D099B3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162" t="32121" r="36054" b="36349"/>
          <a:stretch/>
        </p:blipFill>
        <p:spPr bwMode="auto">
          <a:xfrm>
            <a:off x="5625759" y="4296180"/>
            <a:ext cx="936227" cy="825713"/>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 5">
            <a:extLst>
              <a:ext uri="{FF2B5EF4-FFF2-40B4-BE49-F238E27FC236}">
                <a16:creationId xmlns:a16="http://schemas.microsoft.com/office/drawing/2014/main" id="{B2AEAE89-D6D3-96BC-8F2A-CA9A95CFD212}"/>
              </a:ext>
            </a:extLst>
          </p:cNvPr>
          <p:cNvSpPr/>
          <p:nvPr/>
        </p:nvSpPr>
        <p:spPr>
          <a:xfrm>
            <a:off x="1172429" y="2917997"/>
            <a:ext cx="2049859" cy="396000"/>
          </a:xfrm>
          <a:prstGeom prst="roundRect">
            <a:avLst>
              <a:gd name="adj" fmla="val 34160"/>
            </a:avLst>
          </a:prstGeom>
          <a:noFill/>
          <a:ln>
            <a:solidFill>
              <a:schemeClr val="tx1">
                <a:lumMod val="50000"/>
                <a:lumOff val="50000"/>
              </a:schemeClr>
            </a:solidFill>
          </a:ln>
          <a:effectLst>
            <a:glow rad="63500">
              <a:schemeClr val="bg1">
                <a:lumMod val="6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lumMod val="50000"/>
                    <a:lumOff val="50000"/>
                  </a:schemeClr>
                </a:solidFill>
              </a:rPr>
              <a:t>convert</a:t>
            </a:r>
            <a:r>
              <a:rPr kumimoji="1" lang="zh-CN" altLang="en-US" b="1" dirty="0">
                <a:solidFill>
                  <a:schemeClr val="tx1">
                    <a:lumMod val="50000"/>
                    <a:lumOff val="50000"/>
                  </a:schemeClr>
                </a:solidFill>
              </a:rPr>
              <a:t> </a:t>
            </a:r>
            <a:r>
              <a:rPr kumimoji="1" lang="en-US" altLang="zh-CN" b="1" dirty="0">
                <a:solidFill>
                  <a:schemeClr val="tx1">
                    <a:lumMod val="50000"/>
                    <a:lumOff val="50000"/>
                  </a:schemeClr>
                </a:solidFill>
                <a:highlight>
                  <a:srgbClr val="FFFF00"/>
                </a:highlight>
              </a:rPr>
              <a:t>int</a:t>
            </a:r>
            <a:r>
              <a:rPr kumimoji="1" lang="zh-CN" altLang="en-US" b="1" dirty="0">
                <a:solidFill>
                  <a:schemeClr val="tx1">
                    <a:lumMod val="50000"/>
                    <a:lumOff val="50000"/>
                  </a:schemeClr>
                </a:solidFill>
              </a:rPr>
              <a:t> </a:t>
            </a:r>
            <a:r>
              <a:rPr kumimoji="1" lang="en-US" altLang="zh-CN" b="1" dirty="0">
                <a:solidFill>
                  <a:schemeClr val="tx1">
                    <a:lumMod val="50000"/>
                    <a:lumOff val="50000"/>
                  </a:schemeClr>
                </a:solidFill>
              </a:rPr>
              <a:t>…</a:t>
            </a:r>
            <a:endParaRPr kumimoji="1" lang="zh-CN" altLang="en-US" b="1" dirty="0">
              <a:solidFill>
                <a:schemeClr val="tx1">
                  <a:lumMod val="50000"/>
                  <a:lumOff val="50000"/>
                </a:schemeClr>
              </a:solidFill>
            </a:endParaRPr>
          </a:p>
        </p:txBody>
      </p:sp>
      <p:pic>
        <p:nvPicPr>
          <p:cNvPr id="7" name="Picture 2" descr="âmagnifier iconâçå¾çæç´¢ç»æ">
            <a:extLst>
              <a:ext uri="{FF2B5EF4-FFF2-40B4-BE49-F238E27FC236}">
                <a16:creationId xmlns:a16="http://schemas.microsoft.com/office/drawing/2014/main" id="{3A2C86BE-DC04-0A7F-0E4E-F7A35D596645}"/>
              </a:ext>
            </a:extLst>
          </p:cNvPr>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63774" y="3013017"/>
            <a:ext cx="199392" cy="188025"/>
          </a:xfrm>
          <a:prstGeom prst="rect">
            <a:avLst/>
          </a:prstGeom>
          <a:noFill/>
          <a:ln w="9525">
            <a:noFill/>
          </a:ln>
          <a:extLst>
            <a:ext uri="{909E8E84-426E-40DD-AFC4-6F175D3DCCD1}">
              <a14:hiddenFill xmlns:a14="http://schemas.microsoft.com/office/drawing/2010/main">
                <a:solidFill>
                  <a:srgbClr val="FFFFFF"/>
                </a:solidFill>
              </a14:hiddenFill>
            </a:ext>
          </a:extLst>
        </p:spPr>
      </p:pic>
      <p:sp>
        <p:nvSpPr>
          <p:cNvPr id="8" name="圆角矩形 7">
            <a:extLst>
              <a:ext uri="{FF2B5EF4-FFF2-40B4-BE49-F238E27FC236}">
                <a16:creationId xmlns:a16="http://schemas.microsoft.com/office/drawing/2014/main" id="{06DC6829-6F7B-02F1-452A-4F33709FCBAE}"/>
              </a:ext>
            </a:extLst>
          </p:cNvPr>
          <p:cNvSpPr/>
          <p:nvPr/>
        </p:nvSpPr>
        <p:spPr>
          <a:xfrm>
            <a:off x="1172429" y="4480230"/>
            <a:ext cx="2049859" cy="396000"/>
          </a:xfrm>
          <a:prstGeom prst="roundRect">
            <a:avLst>
              <a:gd name="adj" fmla="val 34160"/>
            </a:avLst>
          </a:prstGeom>
          <a:noFill/>
          <a:ln>
            <a:solidFill>
              <a:schemeClr val="tx1">
                <a:lumMod val="50000"/>
                <a:lumOff val="50000"/>
              </a:schemeClr>
            </a:solidFill>
          </a:ln>
          <a:effectLst>
            <a:glow rad="63500">
              <a:schemeClr val="bg1">
                <a:lumMod val="6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lumMod val="50000"/>
                    <a:lumOff val="50000"/>
                  </a:schemeClr>
                </a:solidFill>
              </a:rPr>
              <a:t>  </a:t>
            </a:r>
            <a:r>
              <a:rPr kumimoji="1" lang="en-US" altLang="zh-CN" b="1" dirty="0">
                <a:solidFill>
                  <a:schemeClr val="tx1">
                    <a:lumMod val="50000"/>
                    <a:lumOff val="50000"/>
                  </a:schemeClr>
                </a:solidFill>
              </a:rPr>
              <a:t>convert</a:t>
            </a:r>
            <a:r>
              <a:rPr kumimoji="1" lang="zh-CN" altLang="en-US" b="1" dirty="0">
                <a:solidFill>
                  <a:schemeClr val="tx1">
                    <a:lumMod val="50000"/>
                    <a:lumOff val="50000"/>
                  </a:schemeClr>
                </a:solidFill>
              </a:rPr>
              <a:t> </a:t>
            </a:r>
            <a:r>
              <a:rPr kumimoji="1" lang="en-US" altLang="zh-CN" b="1" dirty="0">
                <a:solidFill>
                  <a:schemeClr val="tx1">
                    <a:lumMod val="50000"/>
                    <a:lumOff val="50000"/>
                  </a:schemeClr>
                </a:solidFill>
                <a:highlight>
                  <a:srgbClr val="FFFF00"/>
                </a:highlight>
              </a:rPr>
              <a:t>integer</a:t>
            </a:r>
            <a:r>
              <a:rPr kumimoji="1" lang="zh-CN" altLang="en-US" b="1" dirty="0">
                <a:solidFill>
                  <a:schemeClr val="tx1">
                    <a:lumMod val="50000"/>
                    <a:lumOff val="50000"/>
                  </a:schemeClr>
                </a:solidFill>
              </a:rPr>
              <a:t> </a:t>
            </a:r>
            <a:r>
              <a:rPr kumimoji="1" lang="en-US" altLang="zh-CN" b="1" dirty="0">
                <a:solidFill>
                  <a:schemeClr val="tx1">
                    <a:lumMod val="50000"/>
                    <a:lumOff val="50000"/>
                  </a:schemeClr>
                </a:solidFill>
              </a:rPr>
              <a:t>.</a:t>
            </a:r>
            <a:endParaRPr kumimoji="1" lang="zh-CN" altLang="en-US" b="1" dirty="0">
              <a:solidFill>
                <a:schemeClr val="tx1">
                  <a:lumMod val="50000"/>
                  <a:lumOff val="50000"/>
                </a:schemeClr>
              </a:solidFill>
            </a:endParaRPr>
          </a:p>
        </p:txBody>
      </p:sp>
      <p:pic>
        <p:nvPicPr>
          <p:cNvPr id="9" name="Picture 2" descr="âmagnifier iconâçå¾çæç´¢ç»æ">
            <a:extLst>
              <a:ext uri="{FF2B5EF4-FFF2-40B4-BE49-F238E27FC236}">
                <a16:creationId xmlns:a16="http://schemas.microsoft.com/office/drawing/2014/main" id="{CEBA3303-0729-C31B-4A31-E4753DEA96E7}"/>
              </a:ext>
            </a:extLst>
          </p:cNvPr>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63774" y="4575250"/>
            <a:ext cx="199392" cy="188025"/>
          </a:xfrm>
          <a:prstGeom prst="rect">
            <a:avLst/>
          </a:prstGeom>
          <a:noFill/>
          <a:ln w="9525">
            <a:noFill/>
          </a:ln>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D13310EB-B720-C630-3B28-466EC6779A83}"/>
              </a:ext>
            </a:extLst>
          </p:cNvPr>
          <p:cNvSpPr txBox="1"/>
          <p:nvPr/>
        </p:nvSpPr>
        <p:spPr>
          <a:xfrm>
            <a:off x="1031232" y="3545848"/>
            <a:ext cx="1257472" cy="646331"/>
          </a:xfrm>
          <a:prstGeom prst="rect">
            <a:avLst/>
          </a:prstGeom>
          <a:noFill/>
        </p:spPr>
        <p:txBody>
          <a:bodyPr wrap="square" rtlCol="0">
            <a:spAutoFit/>
          </a:bodyPr>
          <a:lstStyle/>
          <a:p>
            <a:r>
              <a:rPr kumimoji="1" lang="en-US" altLang="zh-CN" dirty="0"/>
              <a:t>Look</a:t>
            </a:r>
            <a:r>
              <a:rPr kumimoji="1" lang="zh-CN" altLang="en-US" dirty="0"/>
              <a:t> </a:t>
            </a:r>
            <a:r>
              <a:rPr kumimoji="1" lang="en-US" altLang="zh-CN" dirty="0"/>
              <a:t>up</a:t>
            </a:r>
            <a:r>
              <a:rPr kumimoji="1" lang="zh-CN" altLang="en-US" dirty="0"/>
              <a:t> </a:t>
            </a:r>
            <a:r>
              <a:rPr kumimoji="1" lang="en-US" altLang="zh-CN" dirty="0"/>
              <a:t>a</a:t>
            </a:r>
            <a:r>
              <a:rPr kumimoji="1" lang="zh-CN" altLang="en-US" dirty="0"/>
              <a:t> </a:t>
            </a:r>
            <a:r>
              <a:rPr kumimoji="1" lang="en-US" altLang="zh-CN" dirty="0"/>
              <a:t>dictionary</a:t>
            </a:r>
            <a:endParaRPr kumimoji="1" lang="zh-CN" altLang="en-US" dirty="0"/>
          </a:p>
        </p:txBody>
      </p:sp>
      <p:cxnSp>
        <p:nvCxnSpPr>
          <p:cNvPr id="12" name="曲线连接符 11">
            <a:extLst>
              <a:ext uri="{FF2B5EF4-FFF2-40B4-BE49-F238E27FC236}">
                <a16:creationId xmlns:a16="http://schemas.microsoft.com/office/drawing/2014/main" id="{9C34137B-CADE-328A-B177-3F48AB0B68B9}"/>
              </a:ext>
            </a:extLst>
          </p:cNvPr>
          <p:cNvCxnSpPr>
            <a:endCxn id="1026" idx="0"/>
          </p:cNvCxnSpPr>
          <p:nvPr/>
        </p:nvCxnSpPr>
        <p:spPr>
          <a:xfrm rot="16200000" flipH="1">
            <a:off x="2479521" y="3243048"/>
            <a:ext cx="227958" cy="143946"/>
          </a:xfrm>
          <a:prstGeom prst="curved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曲线连接符 13">
            <a:extLst>
              <a:ext uri="{FF2B5EF4-FFF2-40B4-BE49-F238E27FC236}">
                <a16:creationId xmlns:a16="http://schemas.microsoft.com/office/drawing/2014/main" id="{EC9EBBD1-7285-D315-A887-8200567920A8}"/>
              </a:ext>
            </a:extLst>
          </p:cNvPr>
          <p:cNvCxnSpPr>
            <a:stCxn id="1026" idx="2"/>
          </p:cNvCxnSpPr>
          <p:nvPr/>
        </p:nvCxnSpPr>
        <p:spPr>
          <a:xfrm rot="5400000">
            <a:off x="2521012" y="4430788"/>
            <a:ext cx="210023" cy="7890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15" name="圆角矩形 14">
            <a:extLst>
              <a:ext uri="{FF2B5EF4-FFF2-40B4-BE49-F238E27FC236}">
                <a16:creationId xmlns:a16="http://schemas.microsoft.com/office/drawing/2014/main" id="{BF74539D-136B-C1A6-ACDD-037180888732}"/>
              </a:ext>
            </a:extLst>
          </p:cNvPr>
          <p:cNvSpPr/>
          <p:nvPr/>
        </p:nvSpPr>
        <p:spPr>
          <a:xfrm>
            <a:off x="4967531" y="2928619"/>
            <a:ext cx="2236958" cy="396000"/>
          </a:xfrm>
          <a:prstGeom prst="roundRect">
            <a:avLst>
              <a:gd name="adj" fmla="val 34160"/>
            </a:avLst>
          </a:prstGeom>
          <a:noFill/>
          <a:ln>
            <a:solidFill>
              <a:schemeClr val="tx1">
                <a:lumMod val="50000"/>
                <a:lumOff val="50000"/>
              </a:schemeClr>
            </a:solidFill>
          </a:ln>
          <a:effectLst>
            <a:glow rad="63500">
              <a:schemeClr val="bg1">
                <a:lumMod val="6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lumMod val="50000"/>
                    <a:lumOff val="50000"/>
                  </a:schemeClr>
                </a:solidFill>
              </a:rPr>
              <a:t>  </a:t>
            </a:r>
            <a:r>
              <a:rPr kumimoji="1" lang="en-US" altLang="zh-CN" b="1" dirty="0">
                <a:solidFill>
                  <a:schemeClr val="tx1">
                    <a:lumMod val="50000"/>
                    <a:lumOff val="50000"/>
                  </a:schemeClr>
                </a:solidFill>
              </a:rPr>
              <a:t>convert</a:t>
            </a:r>
            <a:r>
              <a:rPr kumimoji="1" lang="zh-CN" altLang="en-US" b="1" dirty="0">
                <a:solidFill>
                  <a:schemeClr val="tx1">
                    <a:lumMod val="50000"/>
                    <a:lumOff val="50000"/>
                  </a:schemeClr>
                </a:solidFill>
              </a:rPr>
              <a:t> </a:t>
            </a:r>
            <a:r>
              <a:rPr kumimoji="1" lang="en-US" altLang="zh-CN" b="1" dirty="0">
                <a:solidFill>
                  <a:schemeClr val="tx1">
                    <a:lumMod val="50000"/>
                    <a:lumOff val="50000"/>
                  </a:schemeClr>
                </a:solidFill>
              </a:rPr>
              <a:t>int</a:t>
            </a:r>
            <a:r>
              <a:rPr kumimoji="1" lang="zh-CN" altLang="en-US" b="1" dirty="0">
                <a:solidFill>
                  <a:schemeClr val="tx1">
                    <a:lumMod val="50000"/>
                    <a:lumOff val="50000"/>
                  </a:schemeClr>
                </a:solidFill>
              </a:rPr>
              <a:t> </a:t>
            </a:r>
            <a:r>
              <a:rPr kumimoji="1" lang="en-US" altLang="zh-CN" b="1" dirty="0">
                <a:solidFill>
                  <a:schemeClr val="tx1">
                    <a:lumMod val="50000"/>
                    <a:lumOff val="50000"/>
                  </a:schemeClr>
                </a:solidFill>
              </a:rPr>
              <a:t>to</a:t>
            </a:r>
            <a:r>
              <a:rPr kumimoji="1" lang="zh-CN" altLang="en-US" b="1" dirty="0">
                <a:solidFill>
                  <a:schemeClr val="tx1">
                    <a:lumMod val="50000"/>
                    <a:lumOff val="50000"/>
                  </a:schemeClr>
                </a:solidFill>
              </a:rPr>
              <a:t> </a:t>
            </a:r>
            <a:r>
              <a:rPr kumimoji="1" lang="en-US" altLang="zh-CN" b="1" dirty="0">
                <a:solidFill>
                  <a:schemeClr val="tx1">
                    <a:lumMod val="50000"/>
                    <a:lumOff val="50000"/>
                  </a:schemeClr>
                </a:solidFill>
              </a:rPr>
              <a:t>str</a:t>
            </a:r>
            <a:endParaRPr kumimoji="1" lang="zh-CN" altLang="en-US" b="1" dirty="0">
              <a:solidFill>
                <a:schemeClr val="tx1">
                  <a:lumMod val="50000"/>
                  <a:lumOff val="50000"/>
                </a:schemeClr>
              </a:solidFill>
            </a:endParaRPr>
          </a:p>
        </p:txBody>
      </p:sp>
      <p:pic>
        <p:nvPicPr>
          <p:cNvPr id="16" name="Picture 2" descr="âmagnifier iconâçå¾çæç´¢ç»æ">
            <a:extLst>
              <a:ext uri="{FF2B5EF4-FFF2-40B4-BE49-F238E27FC236}">
                <a16:creationId xmlns:a16="http://schemas.microsoft.com/office/drawing/2014/main" id="{BEB95E62-0ACD-223E-B8C4-E143FFB57DA9}"/>
              </a:ext>
            </a:extLst>
          </p:cNvPr>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876" y="3023639"/>
            <a:ext cx="199392" cy="188025"/>
          </a:xfrm>
          <a:prstGeom prst="rect">
            <a:avLst/>
          </a:prstGeom>
          <a:noFill/>
          <a:ln w="9525">
            <a:noFill/>
          </a:ln>
          <a:extLst>
            <a:ext uri="{909E8E84-426E-40DD-AFC4-6F175D3DCCD1}">
              <a14:hiddenFill xmlns:a14="http://schemas.microsoft.com/office/drawing/2010/main">
                <a:solidFill>
                  <a:srgbClr val="FFFFFF"/>
                </a:solidFill>
              </a14:hiddenFill>
            </a:ext>
          </a:extLst>
        </p:spPr>
      </p:pic>
      <p:sp>
        <p:nvSpPr>
          <p:cNvPr id="18" name="矩形 17">
            <a:extLst>
              <a:ext uri="{FF2B5EF4-FFF2-40B4-BE49-F238E27FC236}">
                <a16:creationId xmlns:a16="http://schemas.microsoft.com/office/drawing/2014/main" id="{48FD142D-7AF3-7422-9F9B-85E8D7E62375}"/>
              </a:ext>
            </a:extLst>
          </p:cNvPr>
          <p:cNvSpPr/>
          <p:nvPr/>
        </p:nvSpPr>
        <p:spPr>
          <a:xfrm>
            <a:off x="6197413" y="4892957"/>
            <a:ext cx="249382" cy="11295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0" name="曲线连接符 19">
            <a:extLst>
              <a:ext uri="{FF2B5EF4-FFF2-40B4-BE49-F238E27FC236}">
                <a16:creationId xmlns:a16="http://schemas.microsoft.com/office/drawing/2014/main" id="{F398C1F6-FCF8-D86F-A677-67C9CF9412C2}"/>
              </a:ext>
            </a:extLst>
          </p:cNvPr>
          <p:cNvCxnSpPr>
            <a:cxnSpLocks/>
            <a:stCxn id="18" idx="3"/>
          </p:cNvCxnSpPr>
          <p:nvPr/>
        </p:nvCxnSpPr>
        <p:spPr>
          <a:xfrm flipV="1">
            <a:off x="6446795" y="3344336"/>
            <a:ext cx="319563" cy="1605099"/>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E1E620D2-9C4F-BEF6-E9D2-4F680BC98DA7}"/>
              </a:ext>
            </a:extLst>
          </p:cNvPr>
          <p:cNvCxnSpPr>
            <a:stCxn id="15" idx="2"/>
            <a:endCxn id="3" idx="0"/>
          </p:cNvCxnSpPr>
          <p:nvPr/>
        </p:nvCxnSpPr>
        <p:spPr>
          <a:xfrm flipH="1">
            <a:off x="6083806" y="3324619"/>
            <a:ext cx="2204" cy="3604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259FDA37-BDB9-B2DF-85BE-CDD47497E905}"/>
              </a:ext>
            </a:extLst>
          </p:cNvPr>
          <p:cNvSpPr txBox="1"/>
          <p:nvPr/>
        </p:nvSpPr>
        <p:spPr>
          <a:xfrm>
            <a:off x="4866147" y="4296180"/>
            <a:ext cx="841016" cy="584775"/>
          </a:xfrm>
          <a:prstGeom prst="rect">
            <a:avLst/>
          </a:prstGeom>
          <a:noFill/>
        </p:spPr>
        <p:txBody>
          <a:bodyPr wrap="square" rtlCol="0">
            <a:spAutoFit/>
          </a:bodyPr>
          <a:lstStyle/>
          <a:p>
            <a:r>
              <a:rPr kumimoji="1" lang="en-US" altLang="zh-CN" sz="1600" b="1" dirty="0"/>
              <a:t>search</a:t>
            </a:r>
          </a:p>
          <a:p>
            <a:r>
              <a:rPr kumimoji="1" lang="en-US" altLang="zh-CN" sz="1600" b="1" dirty="0"/>
              <a:t>results</a:t>
            </a:r>
            <a:endParaRPr kumimoji="1" lang="zh-CN" altLang="en-US" sz="1600" b="1" dirty="0"/>
          </a:p>
        </p:txBody>
      </p:sp>
      <p:cxnSp>
        <p:nvCxnSpPr>
          <p:cNvPr id="37" name="直线连接符 36">
            <a:extLst>
              <a:ext uri="{FF2B5EF4-FFF2-40B4-BE49-F238E27FC236}">
                <a16:creationId xmlns:a16="http://schemas.microsoft.com/office/drawing/2014/main" id="{E28A2294-DC21-2754-C1E4-550BC20EC571}"/>
              </a:ext>
            </a:extLst>
          </p:cNvPr>
          <p:cNvCxnSpPr/>
          <p:nvPr/>
        </p:nvCxnSpPr>
        <p:spPr>
          <a:xfrm>
            <a:off x="6446795" y="3260842"/>
            <a:ext cx="4337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C365F1BF-06F1-F0AD-159F-AEBB52FEADC7}"/>
              </a:ext>
            </a:extLst>
          </p:cNvPr>
          <p:cNvSpPr txBox="1"/>
          <p:nvPr/>
        </p:nvSpPr>
        <p:spPr>
          <a:xfrm>
            <a:off x="8373390" y="4111351"/>
            <a:ext cx="1271003" cy="369332"/>
          </a:xfrm>
          <a:prstGeom prst="rect">
            <a:avLst/>
          </a:prstGeom>
          <a:noFill/>
        </p:spPr>
        <p:txBody>
          <a:bodyPr wrap="square">
            <a:spAutoFit/>
          </a:bodyPr>
          <a:lstStyle/>
          <a:p>
            <a:r>
              <a:rPr kumimoji="1" lang="en-US" altLang="zh-CN" b="1" dirty="0">
                <a:solidFill>
                  <a:schemeClr val="tx1">
                    <a:lumMod val="50000"/>
                    <a:lumOff val="50000"/>
                  </a:schemeClr>
                </a:solidFill>
              </a:rPr>
              <a:t>convert</a:t>
            </a:r>
            <a:r>
              <a:rPr kumimoji="1" lang="zh-CN" altLang="en-US" b="1" dirty="0">
                <a:solidFill>
                  <a:schemeClr val="tx1">
                    <a:lumMod val="50000"/>
                    <a:lumOff val="50000"/>
                  </a:schemeClr>
                </a:solidFill>
              </a:rPr>
              <a:t> </a:t>
            </a:r>
            <a:r>
              <a:rPr kumimoji="1" lang="en-US" altLang="zh-CN" b="1" dirty="0">
                <a:solidFill>
                  <a:schemeClr val="tx1">
                    <a:lumMod val="50000"/>
                    <a:lumOff val="50000"/>
                  </a:schemeClr>
                </a:solidFill>
              </a:rPr>
              <a:t>int</a:t>
            </a:r>
            <a:endParaRPr lang="zh-CN" altLang="en-US" dirty="0"/>
          </a:p>
        </p:txBody>
      </p:sp>
      <p:sp>
        <p:nvSpPr>
          <p:cNvPr id="40" name="文本框 39">
            <a:extLst>
              <a:ext uri="{FF2B5EF4-FFF2-40B4-BE49-F238E27FC236}">
                <a16:creationId xmlns:a16="http://schemas.microsoft.com/office/drawing/2014/main" id="{81B9BDA7-5D74-2D86-7665-3DAF91901A64}"/>
              </a:ext>
            </a:extLst>
          </p:cNvPr>
          <p:cNvSpPr txBox="1"/>
          <p:nvPr/>
        </p:nvSpPr>
        <p:spPr>
          <a:xfrm>
            <a:off x="9485396" y="2979956"/>
            <a:ext cx="1902955" cy="369332"/>
          </a:xfrm>
          <a:prstGeom prst="rect">
            <a:avLst/>
          </a:prstGeom>
          <a:noFill/>
        </p:spPr>
        <p:txBody>
          <a:bodyPr wrap="square">
            <a:spAutoFit/>
          </a:bodyPr>
          <a:lstStyle/>
          <a:p>
            <a:r>
              <a:rPr kumimoji="1" lang="en-US" altLang="zh-CN" b="1" dirty="0">
                <a:solidFill>
                  <a:schemeClr val="tx1">
                    <a:lumMod val="50000"/>
                    <a:lumOff val="50000"/>
                  </a:schemeClr>
                </a:solidFill>
              </a:rPr>
              <a:t>convert</a:t>
            </a:r>
            <a:r>
              <a:rPr kumimoji="1" lang="zh-CN" altLang="en-US" b="1" dirty="0">
                <a:solidFill>
                  <a:schemeClr val="tx1">
                    <a:lumMod val="50000"/>
                    <a:lumOff val="50000"/>
                  </a:schemeClr>
                </a:solidFill>
              </a:rPr>
              <a:t> </a:t>
            </a:r>
            <a:r>
              <a:rPr kumimoji="1" lang="en-US" altLang="zh-CN" b="1" dirty="0">
                <a:solidFill>
                  <a:schemeClr val="tx1">
                    <a:lumMod val="50000"/>
                    <a:lumOff val="50000"/>
                  </a:schemeClr>
                </a:solidFill>
              </a:rPr>
              <a:t>int</a:t>
            </a:r>
            <a:r>
              <a:rPr kumimoji="1" lang="zh-CN" altLang="en-US" b="1" dirty="0">
                <a:solidFill>
                  <a:schemeClr val="tx1">
                    <a:lumMod val="50000"/>
                    <a:lumOff val="50000"/>
                  </a:schemeClr>
                </a:solidFill>
              </a:rPr>
              <a:t> </a:t>
            </a:r>
            <a:r>
              <a:rPr kumimoji="1" lang="en-US" altLang="zh-CN" b="1" dirty="0">
                <a:solidFill>
                  <a:schemeClr val="tx1">
                    <a:lumMod val="50000"/>
                    <a:lumOff val="50000"/>
                  </a:schemeClr>
                </a:solidFill>
              </a:rPr>
              <a:t>to</a:t>
            </a:r>
            <a:r>
              <a:rPr kumimoji="1" lang="zh-CN" altLang="en-US" b="1" dirty="0">
                <a:solidFill>
                  <a:schemeClr val="tx1">
                    <a:lumMod val="50000"/>
                    <a:lumOff val="50000"/>
                  </a:schemeClr>
                </a:solidFill>
              </a:rPr>
              <a:t> </a:t>
            </a:r>
            <a:r>
              <a:rPr kumimoji="1" lang="en-US" altLang="zh-CN" b="1" dirty="0">
                <a:solidFill>
                  <a:schemeClr val="tx1">
                    <a:lumMod val="50000"/>
                    <a:lumOff val="50000"/>
                  </a:schemeClr>
                </a:solidFill>
              </a:rPr>
              <a:t>str</a:t>
            </a:r>
            <a:endParaRPr lang="zh-CN" altLang="en-US" dirty="0"/>
          </a:p>
        </p:txBody>
      </p:sp>
      <p:sp>
        <p:nvSpPr>
          <p:cNvPr id="1039" name="圆角矩形 1038">
            <a:extLst>
              <a:ext uri="{FF2B5EF4-FFF2-40B4-BE49-F238E27FC236}">
                <a16:creationId xmlns:a16="http://schemas.microsoft.com/office/drawing/2014/main" id="{402DCF8C-F869-5FC5-2E6B-33BCC3C5BB65}"/>
              </a:ext>
            </a:extLst>
          </p:cNvPr>
          <p:cNvSpPr/>
          <p:nvPr/>
        </p:nvSpPr>
        <p:spPr>
          <a:xfrm>
            <a:off x="9041626" y="3489521"/>
            <a:ext cx="1022725" cy="4235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seq2seq</a:t>
            </a:r>
            <a:endParaRPr kumimoji="1" lang="zh-CN" altLang="en-US" dirty="0"/>
          </a:p>
        </p:txBody>
      </p:sp>
      <p:cxnSp>
        <p:nvCxnSpPr>
          <p:cNvPr id="1041" name="曲线连接符 1040">
            <a:extLst>
              <a:ext uri="{FF2B5EF4-FFF2-40B4-BE49-F238E27FC236}">
                <a16:creationId xmlns:a16="http://schemas.microsoft.com/office/drawing/2014/main" id="{506A849E-A3E3-56FA-EF92-8E53C4021422}"/>
              </a:ext>
            </a:extLst>
          </p:cNvPr>
          <p:cNvCxnSpPr>
            <a:cxnSpLocks/>
            <a:stCxn id="39" idx="0"/>
            <a:endCxn id="1039" idx="2"/>
          </p:cNvCxnSpPr>
          <p:nvPr/>
        </p:nvCxnSpPr>
        <p:spPr>
          <a:xfrm rot="5400000" flipH="1" flipV="1">
            <a:off x="9181789" y="3740152"/>
            <a:ext cx="198303" cy="54409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5" name="曲线连接符 1044">
            <a:extLst>
              <a:ext uri="{FF2B5EF4-FFF2-40B4-BE49-F238E27FC236}">
                <a16:creationId xmlns:a16="http://schemas.microsoft.com/office/drawing/2014/main" id="{81D9D936-246A-4410-D09F-F3A50A41846D}"/>
              </a:ext>
            </a:extLst>
          </p:cNvPr>
          <p:cNvCxnSpPr>
            <a:stCxn id="1039" idx="0"/>
            <a:endCxn id="40" idx="2"/>
          </p:cNvCxnSpPr>
          <p:nvPr/>
        </p:nvCxnSpPr>
        <p:spPr>
          <a:xfrm rot="5400000" flipH="1" flipV="1">
            <a:off x="9924815" y="2977463"/>
            <a:ext cx="140233" cy="8838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 name="文本框 1047">
            <a:extLst>
              <a:ext uri="{FF2B5EF4-FFF2-40B4-BE49-F238E27FC236}">
                <a16:creationId xmlns:a16="http://schemas.microsoft.com/office/drawing/2014/main" id="{402785DC-ACD1-5529-8B22-B6F66043D082}"/>
              </a:ext>
            </a:extLst>
          </p:cNvPr>
          <p:cNvSpPr txBox="1"/>
          <p:nvPr/>
        </p:nvSpPr>
        <p:spPr>
          <a:xfrm>
            <a:off x="6737561" y="4279816"/>
            <a:ext cx="1094573" cy="338554"/>
          </a:xfrm>
          <a:prstGeom prst="rect">
            <a:avLst/>
          </a:prstGeom>
          <a:noFill/>
        </p:spPr>
        <p:txBody>
          <a:bodyPr wrap="square" rtlCol="0">
            <a:spAutoFit/>
          </a:bodyPr>
          <a:lstStyle/>
          <a:p>
            <a:r>
              <a:rPr kumimoji="1" lang="en-US" altLang="zh-CN" sz="1600" b="1" dirty="0"/>
              <a:t>feedback</a:t>
            </a:r>
            <a:endParaRPr kumimoji="1" lang="zh-CN" altLang="en-US" sz="1600" b="1" dirty="0"/>
          </a:p>
        </p:txBody>
      </p:sp>
      <p:cxnSp>
        <p:nvCxnSpPr>
          <p:cNvPr id="1052" name="直线连接符 1051">
            <a:extLst>
              <a:ext uri="{FF2B5EF4-FFF2-40B4-BE49-F238E27FC236}">
                <a16:creationId xmlns:a16="http://schemas.microsoft.com/office/drawing/2014/main" id="{8DAF4399-5CA2-FF45-592F-52207F0F8B79}"/>
              </a:ext>
            </a:extLst>
          </p:cNvPr>
          <p:cNvCxnSpPr/>
          <p:nvPr/>
        </p:nvCxnSpPr>
        <p:spPr>
          <a:xfrm>
            <a:off x="4085646" y="1686588"/>
            <a:ext cx="0" cy="4557050"/>
          </a:xfrm>
          <a:prstGeom prst="lin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3" name="直线连接符 1052">
            <a:extLst>
              <a:ext uri="{FF2B5EF4-FFF2-40B4-BE49-F238E27FC236}">
                <a16:creationId xmlns:a16="http://schemas.microsoft.com/office/drawing/2014/main" id="{140453AF-C063-FB1B-8713-B74A1A4A9645}"/>
              </a:ext>
            </a:extLst>
          </p:cNvPr>
          <p:cNvCxnSpPr/>
          <p:nvPr/>
        </p:nvCxnSpPr>
        <p:spPr>
          <a:xfrm>
            <a:off x="7906049" y="1725654"/>
            <a:ext cx="0" cy="4557050"/>
          </a:xfrm>
          <a:prstGeom prst="lin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748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45E31DF-2450-1642-B585-78C7CC9DB1EB}"/>
              </a:ext>
            </a:extLst>
          </p:cNvPr>
          <p:cNvSpPr>
            <a:spLocks noGrp="1"/>
          </p:cNvSpPr>
          <p:nvPr>
            <p:ph type="title"/>
          </p:nvPr>
        </p:nvSpPr>
        <p:spPr>
          <a:xfrm>
            <a:off x="397164" y="832025"/>
            <a:ext cx="11162884" cy="574183"/>
          </a:xfrm>
        </p:spPr>
        <p:txBody>
          <a:bodyPr/>
          <a:lstStyle/>
          <a:p>
            <a:r>
              <a:rPr lang="en-US" altLang="zh-CN" dirty="0"/>
              <a:t>Existing</a:t>
            </a:r>
            <a:r>
              <a:rPr lang="zh-CN" altLang="en-US" dirty="0"/>
              <a:t> </a:t>
            </a:r>
            <a:r>
              <a:rPr lang="en-US" altLang="zh-CN" dirty="0"/>
              <a:t>Work</a:t>
            </a:r>
            <a:endParaRPr lang="zh-CN" altLang="en-US" dirty="0"/>
          </a:p>
        </p:txBody>
      </p:sp>
      <p:grpSp>
        <p:nvGrpSpPr>
          <p:cNvPr id="22" name="Group 21">
            <a:extLst>
              <a:ext uri="{FF2B5EF4-FFF2-40B4-BE49-F238E27FC236}">
                <a16:creationId xmlns:a16="http://schemas.microsoft.com/office/drawing/2014/main" id="{CA678FC7-5AF3-3F46-8A51-D06B4AC7D252}"/>
              </a:ext>
            </a:extLst>
          </p:cNvPr>
          <p:cNvGrpSpPr/>
          <p:nvPr/>
        </p:nvGrpSpPr>
        <p:grpSpPr>
          <a:xfrm>
            <a:off x="491668" y="1994691"/>
            <a:ext cx="3394529" cy="1037523"/>
            <a:chOff x="406400" y="39973"/>
            <a:chExt cx="5689599" cy="974160"/>
          </a:xfrm>
        </p:grpSpPr>
        <p:sp>
          <p:nvSpPr>
            <p:cNvPr id="29" name="Rounded Rectangle 28">
              <a:extLst>
                <a:ext uri="{FF2B5EF4-FFF2-40B4-BE49-F238E27FC236}">
                  <a16:creationId xmlns:a16="http://schemas.microsoft.com/office/drawing/2014/main" id="{455A4CFB-5DF6-7EDC-A0AF-43131424FA9B}"/>
                </a:ext>
              </a:extLst>
            </p:cNvPr>
            <p:cNvSpPr/>
            <p:nvPr/>
          </p:nvSpPr>
          <p:spPr>
            <a:xfrm>
              <a:off x="406400" y="39973"/>
              <a:ext cx="5689599" cy="974160"/>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0" name="Rounded Rectangle 4">
              <a:extLst>
                <a:ext uri="{FF2B5EF4-FFF2-40B4-BE49-F238E27FC236}">
                  <a16:creationId xmlns:a16="http://schemas.microsoft.com/office/drawing/2014/main" id="{9EDCDB7C-4B56-5747-B477-2B5B485A3066}"/>
                </a:ext>
              </a:extLst>
            </p:cNvPr>
            <p:cNvSpPr txBox="1"/>
            <p:nvPr/>
          </p:nvSpPr>
          <p:spPr>
            <a:xfrm>
              <a:off x="453955" y="87528"/>
              <a:ext cx="5594489" cy="879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053" tIns="0" rIns="215053" bIns="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Helvetica Neue" panose="02000503000000020004" pitchFamily="2" charset="0"/>
                  <a:ea typeface="Helvetica Neue" panose="02000503000000020004" pitchFamily="2" charset="0"/>
                  <a:cs typeface="Helvetica Neue" panose="02000503000000020004" pitchFamily="2" charset="0"/>
                </a:rPr>
                <a:t>K</a:t>
              </a:r>
              <a:r>
                <a:rPr lang="en-US" sz="2800" kern="1200" dirty="0">
                  <a:latin typeface="Helvetica Neue" panose="02000503000000020004" pitchFamily="2" charset="0"/>
                  <a:ea typeface="Helvetica Neue" panose="02000503000000020004" pitchFamily="2" charset="0"/>
                  <a:cs typeface="Helvetica Neue" panose="02000503000000020004" pitchFamily="2" charset="0"/>
                </a:rPr>
                <a:t>nowledge-</a:t>
              </a:r>
              <a:r>
                <a:rPr lang="en-US" altLang="zh-CN" sz="2800" kern="1200" dirty="0">
                  <a:latin typeface="Helvetica Neue" panose="02000503000000020004" pitchFamily="2" charset="0"/>
                  <a:ea typeface="Helvetica Neue" panose="02000503000000020004" pitchFamily="2" charset="0"/>
                  <a:cs typeface="Helvetica Neue" panose="02000503000000020004" pitchFamily="2" charset="0"/>
                </a:rPr>
                <a:t>B</a:t>
              </a:r>
              <a:r>
                <a:rPr lang="en-US" sz="2800" kern="1200" dirty="0">
                  <a:latin typeface="Helvetica Neue" panose="02000503000000020004" pitchFamily="2" charset="0"/>
                  <a:ea typeface="Helvetica Neue" panose="02000503000000020004" pitchFamily="2" charset="0"/>
                  <a:cs typeface="Helvetica Neue" panose="02000503000000020004" pitchFamily="2" charset="0"/>
                </a:rPr>
                <a:t>ased Approach </a:t>
              </a:r>
            </a:p>
          </p:txBody>
        </p:sp>
      </p:grpSp>
      <p:grpSp>
        <p:nvGrpSpPr>
          <p:cNvPr id="23" name="Group 22">
            <a:extLst>
              <a:ext uri="{FF2B5EF4-FFF2-40B4-BE49-F238E27FC236}">
                <a16:creationId xmlns:a16="http://schemas.microsoft.com/office/drawing/2014/main" id="{2D1038C2-CE74-1128-D756-FF2D689F1752}"/>
              </a:ext>
            </a:extLst>
          </p:cNvPr>
          <p:cNvGrpSpPr/>
          <p:nvPr/>
        </p:nvGrpSpPr>
        <p:grpSpPr>
          <a:xfrm>
            <a:off x="491668" y="3491571"/>
            <a:ext cx="3394529" cy="1037523"/>
            <a:chOff x="406400" y="1536853"/>
            <a:chExt cx="5689599" cy="974160"/>
          </a:xfrm>
        </p:grpSpPr>
        <p:sp>
          <p:nvSpPr>
            <p:cNvPr id="27" name="Rounded Rectangle 26">
              <a:extLst>
                <a:ext uri="{FF2B5EF4-FFF2-40B4-BE49-F238E27FC236}">
                  <a16:creationId xmlns:a16="http://schemas.microsoft.com/office/drawing/2014/main" id="{60C70C89-6B86-05EC-5D40-939EEE96CC88}"/>
                </a:ext>
              </a:extLst>
            </p:cNvPr>
            <p:cNvSpPr/>
            <p:nvPr/>
          </p:nvSpPr>
          <p:spPr>
            <a:xfrm>
              <a:off x="406400" y="1536853"/>
              <a:ext cx="5689599" cy="974160"/>
            </a:xfrm>
            <a:prstGeom prst="roundRect">
              <a:avLst/>
            </a:prstGeom>
          </p:spPr>
          <p:style>
            <a:lnRef idx="2">
              <a:schemeClr val="lt1">
                <a:hueOff val="0"/>
                <a:satOff val="0"/>
                <a:lumOff val="0"/>
                <a:alphaOff val="0"/>
              </a:schemeClr>
            </a:lnRef>
            <a:fillRef idx="1">
              <a:schemeClr val="accent5">
                <a:hueOff val="396173"/>
                <a:satOff val="0"/>
                <a:lumOff val="-5588"/>
                <a:alphaOff val="0"/>
              </a:schemeClr>
            </a:fillRef>
            <a:effectRef idx="0">
              <a:schemeClr val="accent5">
                <a:hueOff val="396173"/>
                <a:satOff val="0"/>
                <a:lumOff val="-5588"/>
                <a:alphaOff val="0"/>
              </a:schemeClr>
            </a:effectRef>
            <a:fontRef idx="minor">
              <a:schemeClr val="lt1"/>
            </a:fontRef>
          </p:style>
        </p:sp>
        <p:sp>
          <p:nvSpPr>
            <p:cNvPr id="28" name="Rounded Rectangle 6">
              <a:extLst>
                <a:ext uri="{FF2B5EF4-FFF2-40B4-BE49-F238E27FC236}">
                  <a16:creationId xmlns:a16="http://schemas.microsoft.com/office/drawing/2014/main" id="{E2E59765-91C0-CBD3-2713-7B755835D64D}"/>
                </a:ext>
              </a:extLst>
            </p:cNvPr>
            <p:cNvSpPr txBox="1"/>
            <p:nvPr/>
          </p:nvSpPr>
          <p:spPr>
            <a:xfrm>
              <a:off x="453955" y="1584408"/>
              <a:ext cx="5594489" cy="879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053" tIns="0" rIns="215053" bIns="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Helvetica Neue" panose="02000503000000020004" pitchFamily="2" charset="0"/>
                  <a:ea typeface="Helvetica Neue" panose="02000503000000020004" pitchFamily="2" charset="0"/>
                  <a:cs typeface="Helvetica Neue" panose="02000503000000020004" pitchFamily="2" charset="0"/>
                </a:rPr>
                <a:t>Feedback</a:t>
              </a:r>
              <a:r>
                <a:rPr lang="en-US" sz="2800" kern="1200" dirty="0">
                  <a:latin typeface="Helvetica Neue" panose="02000503000000020004" pitchFamily="2" charset="0"/>
                  <a:ea typeface="Helvetica Neue" panose="02000503000000020004" pitchFamily="2" charset="0"/>
                  <a:cs typeface="Helvetica Neue" panose="02000503000000020004" pitchFamily="2" charset="0"/>
                </a:rPr>
                <a:t>-Based Approach </a:t>
              </a:r>
            </a:p>
          </p:txBody>
        </p:sp>
      </p:grpSp>
      <p:grpSp>
        <p:nvGrpSpPr>
          <p:cNvPr id="24" name="Group 23">
            <a:extLst>
              <a:ext uri="{FF2B5EF4-FFF2-40B4-BE49-F238E27FC236}">
                <a16:creationId xmlns:a16="http://schemas.microsoft.com/office/drawing/2014/main" id="{B2284824-004E-C806-235E-00D1CF7764ED}"/>
              </a:ext>
            </a:extLst>
          </p:cNvPr>
          <p:cNvGrpSpPr/>
          <p:nvPr/>
        </p:nvGrpSpPr>
        <p:grpSpPr>
          <a:xfrm>
            <a:off x="491668" y="4988451"/>
            <a:ext cx="3394529" cy="1037523"/>
            <a:chOff x="406400" y="3033733"/>
            <a:chExt cx="5689599" cy="974160"/>
          </a:xfrm>
        </p:grpSpPr>
        <p:sp>
          <p:nvSpPr>
            <p:cNvPr id="25" name="Rounded Rectangle 24">
              <a:extLst>
                <a:ext uri="{FF2B5EF4-FFF2-40B4-BE49-F238E27FC236}">
                  <a16:creationId xmlns:a16="http://schemas.microsoft.com/office/drawing/2014/main" id="{822D1439-0BAF-4555-05D3-C0EC99770A4C}"/>
                </a:ext>
              </a:extLst>
            </p:cNvPr>
            <p:cNvSpPr/>
            <p:nvPr/>
          </p:nvSpPr>
          <p:spPr>
            <a:xfrm>
              <a:off x="406400" y="3033733"/>
              <a:ext cx="5689599" cy="974160"/>
            </a:xfrm>
            <a:prstGeom prst="roundRect">
              <a:avLst/>
            </a:prstGeom>
          </p:spPr>
          <p:style>
            <a:lnRef idx="2">
              <a:schemeClr val="lt1">
                <a:hueOff val="0"/>
                <a:satOff val="0"/>
                <a:lumOff val="0"/>
                <a:alphaOff val="0"/>
              </a:schemeClr>
            </a:lnRef>
            <a:fillRef idx="1">
              <a:schemeClr val="accent5">
                <a:hueOff val="792346"/>
                <a:satOff val="0"/>
                <a:lumOff val="-11176"/>
                <a:alphaOff val="0"/>
              </a:schemeClr>
            </a:fillRef>
            <a:effectRef idx="0">
              <a:schemeClr val="accent5">
                <a:hueOff val="792346"/>
                <a:satOff val="0"/>
                <a:lumOff val="-11176"/>
                <a:alphaOff val="0"/>
              </a:schemeClr>
            </a:effectRef>
            <a:fontRef idx="minor">
              <a:schemeClr val="lt1"/>
            </a:fontRef>
          </p:style>
        </p:sp>
        <p:sp>
          <p:nvSpPr>
            <p:cNvPr id="26" name="Rounded Rectangle 8">
              <a:extLst>
                <a:ext uri="{FF2B5EF4-FFF2-40B4-BE49-F238E27FC236}">
                  <a16:creationId xmlns:a16="http://schemas.microsoft.com/office/drawing/2014/main" id="{4D6D6D88-3895-37CF-5D10-C7494E6EAD16}"/>
                </a:ext>
              </a:extLst>
            </p:cNvPr>
            <p:cNvSpPr txBox="1"/>
            <p:nvPr/>
          </p:nvSpPr>
          <p:spPr>
            <a:xfrm>
              <a:off x="453955" y="3081288"/>
              <a:ext cx="5594489" cy="879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053" tIns="0" rIns="215053" bIns="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Helvetica Neue" panose="02000503000000020004" pitchFamily="2" charset="0"/>
                  <a:ea typeface="Helvetica Neue" panose="02000503000000020004" pitchFamily="2" charset="0"/>
                  <a:cs typeface="Helvetica Neue" panose="02000503000000020004" pitchFamily="2" charset="0"/>
                </a:rPr>
                <a:t>Deep-Learning-Based</a:t>
              </a:r>
              <a:r>
                <a:rPr lang="zh-CN" altLang="en-US" sz="2800" kern="1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800" kern="1200" dirty="0">
                  <a:latin typeface="Helvetica Neue" panose="02000503000000020004" pitchFamily="2" charset="0"/>
                  <a:ea typeface="Helvetica Neue" panose="02000503000000020004" pitchFamily="2" charset="0"/>
                  <a:cs typeface="Helvetica Neue" panose="02000503000000020004" pitchFamily="2" charset="0"/>
                </a:rPr>
                <a:t>Approach</a:t>
              </a:r>
              <a:endParaRPr lang="en-US" sz="2800" kern="1200" dirty="0">
                <a:latin typeface="Helvetica Neue" panose="02000503000000020004" pitchFamily="2" charset="0"/>
                <a:ea typeface="Helvetica Neue" panose="02000503000000020004" pitchFamily="2" charset="0"/>
                <a:cs typeface="Helvetica Neue" panose="02000503000000020004" pitchFamily="2" charset="0"/>
              </a:endParaRPr>
            </a:p>
          </p:txBody>
        </p:sp>
      </p:grpSp>
      <p:pic>
        <p:nvPicPr>
          <p:cNvPr id="44" name="Graphic 43" descr="Thumbs Down with solid fill">
            <a:extLst>
              <a:ext uri="{FF2B5EF4-FFF2-40B4-BE49-F238E27FC236}">
                <a16:creationId xmlns:a16="http://schemas.microsoft.com/office/drawing/2014/main" id="{9D793709-42B0-BA38-62D0-6E6B798B53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98710" y="2117814"/>
            <a:ext cx="914400" cy="914400"/>
          </a:xfrm>
          <a:prstGeom prst="rect">
            <a:avLst/>
          </a:prstGeom>
        </p:spPr>
      </p:pic>
      <p:sp>
        <p:nvSpPr>
          <p:cNvPr id="45" name="内容占位符 8">
            <a:extLst>
              <a:ext uri="{FF2B5EF4-FFF2-40B4-BE49-F238E27FC236}">
                <a16:creationId xmlns:a16="http://schemas.microsoft.com/office/drawing/2014/main" id="{44F75525-D045-8983-9090-89F43543B823}"/>
              </a:ext>
            </a:extLst>
          </p:cNvPr>
          <p:cNvSpPr>
            <a:spLocks noGrp="1"/>
          </p:cNvSpPr>
          <p:nvPr>
            <p:ph sz="quarter" idx="10"/>
          </p:nvPr>
        </p:nvSpPr>
        <p:spPr>
          <a:xfrm>
            <a:off x="5029201" y="2045339"/>
            <a:ext cx="7244444" cy="1205709"/>
          </a:xfrm>
        </p:spPr>
        <p:txBody>
          <a:bodyPr>
            <a:normAutofit/>
          </a:bodyPr>
          <a:lstStyle/>
          <a:p>
            <a:pPr>
              <a:lnSpc>
                <a:spcPct val="100000"/>
              </a:lnSpc>
              <a:spcBef>
                <a:spcPts val="600"/>
              </a:spcBef>
              <a:spcAft>
                <a:spcPts val="600"/>
              </a:spcAft>
            </a:pP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Fail</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to</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capture</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semantic</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correlation</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of</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queries</a:t>
            </a:r>
          </a:p>
          <a:p>
            <a:pPr>
              <a:lnSpc>
                <a:spcPct val="100000"/>
              </a:lnSpc>
              <a:spcBef>
                <a:spcPts val="600"/>
              </a:spcBef>
              <a:spcAft>
                <a:spcPts val="600"/>
              </a:spcAft>
            </a:pP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Too</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expensive</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to</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maintain</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the</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knowledge</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base</a:t>
            </a:r>
          </a:p>
          <a:p>
            <a:pPr>
              <a:lnSpc>
                <a:spcPct val="100000"/>
              </a:lnSpc>
              <a:spcBef>
                <a:spcPts val="600"/>
              </a:spcBef>
              <a:spcAft>
                <a:spcPts val="600"/>
              </a:spcAft>
            </a:pPr>
            <a:endParaRPr lang="en-US" altLang="zh-CN" sz="240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46" name="Graphic 45" descr="Thumbs Down with solid fill">
            <a:extLst>
              <a:ext uri="{FF2B5EF4-FFF2-40B4-BE49-F238E27FC236}">
                <a16:creationId xmlns:a16="http://schemas.microsoft.com/office/drawing/2014/main" id="{61781189-2D77-F3AE-9BD1-4455155E00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98710" y="3602788"/>
            <a:ext cx="914400" cy="914400"/>
          </a:xfrm>
          <a:prstGeom prst="rect">
            <a:avLst/>
          </a:prstGeom>
        </p:spPr>
      </p:pic>
      <p:sp>
        <p:nvSpPr>
          <p:cNvPr id="47" name="内容占位符 8">
            <a:extLst>
              <a:ext uri="{FF2B5EF4-FFF2-40B4-BE49-F238E27FC236}">
                <a16:creationId xmlns:a16="http://schemas.microsoft.com/office/drawing/2014/main" id="{E8E72785-5445-8F9A-E89A-3C167ABD9097}"/>
              </a:ext>
            </a:extLst>
          </p:cNvPr>
          <p:cNvSpPr txBox="1">
            <a:spLocks/>
          </p:cNvSpPr>
          <p:nvPr/>
        </p:nvSpPr>
        <p:spPr>
          <a:xfrm>
            <a:off x="5029201" y="3530313"/>
            <a:ext cx="7244444" cy="12057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spcAft>
                <a:spcPts val="600"/>
              </a:spcAft>
            </a:pP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Fail</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to</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capture</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semantic</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correlation</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of</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queries</a:t>
            </a:r>
          </a:p>
          <a:p>
            <a:pPr>
              <a:lnSpc>
                <a:spcPct val="100000"/>
              </a:lnSpc>
              <a:spcBef>
                <a:spcPts val="600"/>
              </a:spcBef>
              <a:spcAft>
                <a:spcPts val="600"/>
              </a:spcAft>
            </a:pP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Reformulated</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queries</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do</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not</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reflect</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user</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intention</a:t>
            </a:r>
          </a:p>
          <a:p>
            <a:pPr>
              <a:lnSpc>
                <a:spcPct val="100000"/>
              </a:lnSpc>
              <a:spcBef>
                <a:spcPts val="600"/>
              </a:spcBef>
              <a:spcAft>
                <a:spcPts val="600"/>
              </a:spcAft>
            </a:pPr>
            <a:endParaRPr lang="en-US" altLang="zh-CN" sz="240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51" name="Graphic 50" descr="Thumbs Down with solid fill">
            <a:extLst>
              <a:ext uri="{FF2B5EF4-FFF2-40B4-BE49-F238E27FC236}">
                <a16:creationId xmlns:a16="http://schemas.microsoft.com/office/drawing/2014/main" id="{058EC93A-3872-9EEE-8D70-DB4ED70C67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98710" y="5060926"/>
            <a:ext cx="914400" cy="914400"/>
          </a:xfrm>
          <a:prstGeom prst="rect">
            <a:avLst/>
          </a:prstGeom>
        </p:spPr>
      </p:pic>
      <p:sp>
        <p:nvSpPr>
          <p:cNvPr id="52" name="内容占位符 8">
            <a:extLst>
              <a:ext uri="{FF2B5EF4-FFF2-40B4-BE49-F238E27FC236}">
                <a16:creationId xmlns:a16="http://schemas.microsoft.com/office/drawing/2014/main" id="{822A2E5F-3B9F-1EFF-D9C3-AFCE879BF5D9}"/>
              </a:ext>
            </a:extLst>
          </p:cNvPr>
          <p:cNvSpPr txBox="1">
            <a:spLocks/>
          </p:cNvSpPr>
          <p:nvPr/>
        </p:nvSpPr>
        <p:spPr>
          <a:xfrm>
            <a:off x="5029201" y="4988451"/>
            <a:ext cx="7244444" cy="1037523"/>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spcAft>
                <a:spcPts val="600"/>
              </a:spcAft>
            </a:pP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Rely</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on</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high</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quality</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query-pair</a:t>
            </a:r>
            <a:r>
              <a:rPr lang="zh-CN" alt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2400" dirty="0">
                <a:latin typeface="Helvetica Neue" panose="02000503000000020004" pitchFamily="2" charset="0"/>
                <a:ea typeface="Helvetica Neue" panose="02000503000000020004" pitchFamily="2" charset="0"/>
                <a:cs typeface="Helvetica Neue" panose="02000503000000020004" pitchFamily="2" charset="0"/>
              </a:rPr>
              <a:t>dataset</a:t>
            </a:r>
          </a:p>
        </p:txBody>
      </p:sp>
      <p:sp>
        <p:nvSpPr>
          <p:cNvPr id="55" name="Rectangle 54">
            <a:extLst>
              <a:ext uri="{FF2B5EF4-FFF2-40B4-BE49-F238E27FC236}">
                <a16:creationId xmlns:a16="http://schemas.microsoft.com/office/drawing/2014/main" id="{70227667-1DE5-7509-ED19-84A23E79A56A}"/>
              </a:ext>
            </a:extLst>
          </p:cNvPr>
          <p:cNvSpPr/>
          <p:nvPr/>
        </p:nvSpPr>
        <p:spPr>
          <a:xfrm>
            <a:off x="0" y="1994691"/>
            <a:ext cx="12192000" cy="4422438"/>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pic>
        <p:nvPicPr>
          <p:cNvPr id="58" name="Graphic 57" descr="Bullseye with solid fill">
            <a:extLst>
              <a:ext uri="{FF2B5EF4-FFF2-40B4-BE49-F238E27FC236}">
                <a16:creationId xmlns:a16="http://schemas.microsoft.com/office/drawing/2014/main" id="{9E5EA106-1F89-8858-B92B-F8EA0E9D473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0190" y="3243973"/>
            <a:ext cx="1529607" cy="1529607"/>
          </a:xfrm>
          <a:prstGeom prst="rect">
            <a:avLst/>
          </a:prstGeom>
        </p:spPr>
      </p:pic>
      <p:sp>
        <p:nvSpPr>
          <p:cNvPr id="59" name="内容占位符 8">
            <a:extLst>
              <a:ext uri="{FF2B5EF4-FFF2-40B4-BE49-F238E27FC236}">
                <a16:creationId xmlns:a16="http://schemas.microsoft.com/office/drawing/2014/main" id="{22860EA0-6F0C-436D-B46B-CC0681F225AA}"/>
              </a:ext>
            </a:extLst>
          </p:cNvPr>
          <p:cNvSpPr txBox="1">
            <a:spLocks/>
          </p:cNvSpPr>
          <p:nvPr/>
        </p:nvSpPr>
        <p:spPr>
          <a:xfrm>
            <a:off x="1765888" y="3312116"/>
            <a:ext cx="10074974" cy="2062103"/>
          </a:xfrm>
          <a:prstGeom prst="rect">
            <a:avLst/>
          </a:prstGeom>
          <a:solidFill>
            <a:srgbClr val="E3A9A7">
              <a:alpha val="21176"/>
            </a:srgbClr>
          </a:solidFill>
          <a:ln w="28575">
            <a:solidFill>
              <a:srgbClr val="A51E36"/>
            </a:solidFill>
          </a:ln>
        </p:spPr>
        <p:txBody>
          <a:bodyPr wrap="square" rtlCol="0">
            <a:spAutoFit/>
          </a:bodyPr>
          <a:lstStyle>
            <a:defPPr>
              <a:defRPr lang="en-US"/>
            </a:defPPr>
            <a:lvl1pPr defTabSz="457200">
              <a:defRPr sz="2000">
                <a:latin typeface="Lantinghei SC Extralight" panose="02000000000000000000" pitchFamily="2" charset="-122"/>
                <a:ea typeface="Lantinghei SC Extralight" panose="02000000000000000000" pitchFamily="2" charset="-122"/>
              </a:defRPr>
            </a:lvl1pPr>
            <a:lvl2pPr defTabSz="457200"/>
            <a:lvl3pPr defTabSz="457200"/>
            <a:lvl4pPr defTabSz="457200"/>
            <a:lvl5pPr defTabSz="457200"/>
            <a:lvl6pPr defTabSz="457200"/>
            <a:lvl7pPr defTabSz="457200"/>
            <a:lvl8pPr defTabSz="457200"/>
            <a:lvl9pPr defTabSz="457200"/>
          </a:lstStyle>
          <a:p>
            <a:r>
              <a:rPr lang="en-US" altLang="zh-CN" sz="3200" b="1" dirty="0">
                <a:latin typeface="Helvetica Neue" panose="02000503000000020004" pitchFamily="2" charset="0"/>
                <a:ea typeface="Helvetica Neue" panose="02000503000000020004" pitchFamily="2" charset="0"/>
                <a:cs typeface="Helvetica Neue" panose="02000503000000020004" pitchFamily="2" charset="0"/>
              </a:rPr>
              <a:t>Our</a:t>
            </a:r>
            <a:r>
              <a:rPr lang="zh-CN" altLang="en-US" sz="3200" b="1" dirty="0">
                <a:latin typeface="Helvetica Neue" panose="02000503000000020004" pitchFamily="2" charset="0"/>
                <a:cs typeface="Helvetica Neue" panose="02000503000000020004" pitchFamily="2" charset="0"/>
              </a:rPr>
              <a:t> </a:t>
            </a:r>
            <a:r>
              <a:rPr lang="en-US" altLang="zh-CN" sz="3200" b="1" dirty="0">
                <a:latin typeface="Helvetica Neue" panose="02000503000000020004" pitchFamily="2" charset="0"/>
                <a:ea typeface="Helvetica Neue" panose="02000503000000020004" pitchFamily="2" charset="0"/>
                <a:cs typeface="Helvetica Neue" panose="02000503000000020004" pitchFamily="2" charset="0"/>
              </a:rPr>
              <a:t>goal:</a:t>
            </a:r>
            <a:r>
              <a:rPr lang="zh-CN" altLang="en-US" sz="3200" b="1" dirty="0">
                <a:latin typeface="Helvetica Neue" panose="02000503000000020004" pitchFamily="2" charset="0"/>
                <a:cs typeface="Helvetica Neue" panose="02000503000000020004" pitchFamily="2" charset="0"/>
              </a:rPr>
              <a:t> </a:t>
            </a:r>
            <a:r>
              <a:rPr lang="en-US" altLang="zh-CN" sz="3200" dirty="0">
                <a:latin typeface="Helvetica Neue" panose="02000503000000020004" pitchFamily="2" charset="0"/>
                <a:ea typeface="Helvetica Neue" panose="02000503000000020004" pitchFamily="2" charset="0"/>
                <a:cs typeface="Helvetica Neue" panose="02000503000000020004" pitchFamily="2" charset="0"/>
              </a:rPr>
              <a:t>A </a:t>
            </a:r>
            <a:r>
              <a:rPr lang="en-US" altLang="zh-CN" sz="3200" b="1" dirty="0">
                <a:solidFill>
                  <a:srgbClr val="A51E36"/>
                </a:solidFill>
                <a:latin typeface="Helvetica Neue" panose="02000503000000020004" pitchFamily="2" charset="0"/>
                <a:ea typeface="Helvetica Neue" panose="02000503000000020004" pitchFamily="2" charset="0"/>
                <a:cs typeface="Helvetica Neue" panose="02000503000000020004" pitchFamily="2" charset="0"/>
              </a:rPr>
              <a:t>self-supervised</a:t>
            </a:r>
            <a:r>
              <a:rPr lang="en-US" altLang="zh-CN" sz="3200" dirty="0">
                <a:latin typeface="Helvetica Neue" panose="02000503000000020004" pitchFamily="2" charset="0"/>
                <a:ea typeface="Helvetica Neue" panose="02000503000000020004" pitchFamily="2" charset="0"/>
                <a:cs typeface="Helvetica Neue" panose="02000503000000020004" pitchFamily="2" charset="0"/>
              </a:rPr>
              <a:t> query reformulation method that does</a:t>
            </a:r>
            <a:r>
              <a:rPr lang="zh-CN" altLang="en-US" sz="3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3200" dirty="0">
                <a:latin typeface="Helvetica Neue" panose="02000503000000020004" pitchFamily="2" charset="0"/>
                <a:ea typeface="Helvetica Neue" panose="02000503000000020004" pitchFamily="2" charset="0"/>
                <a:cs typeface="Helvetica Neue" panose="02000503000000020004" pitchFamily="2" charset="0"/>
              </a:rPr>
              <a:t>not</a:t>
            </a:r>
            <a:r>
              <a:rPr lang="zh-CN" altLang="en-US" sz="3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3200" dirty="0">
                <a:latin typeface="Helvetica Neue" panose="02000503000000020004" pitchFamily="2" charset="0"/>
                <a:ea typeface="Helvetica Neue" panose="02000503000000020004" pitchFamily="2" charset="0"/>
                <a:cs typeface="Helvetica Neue" panose="02000503000000020004" pitchFamily="2" charset="0"/>
              </a:rPr>
              <a:t>rely</a:t>
            </a:r>
            <a:r>
              <a:rPr lang="zh-CN" altLang="en-US" sz="3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3200" dirty="0">
                <a:latin typeface="Helvetica Neue" panose="02000503000000020004" pitchFamily="2" charset="0"/>
                <a:ea typeface="Helvetica Neue" panose="02000503000000020004" pitchFamily="2" charset="0"/>
                <a:cs typeface="Helvetica Neue" panose="02000503000000020004" pitchFamily="2" charset="0"/>
              </a:rPr>
              <a:t>on</a:t>
            </a:r>
            <a:r>
              <a:rPr lang="zh-CN" altLang="en-US" sz="3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3200" dirty="0">
                <a:latin typeface="Helvetica Neue" panose="02000503000000020004" pitchFamily="2" charset="0"/>
                <a:ea typeface="Helvetica Neue" panose="02000503000000020004" pitchFamily="2" charset="0"/>
                <a:cs typeface="Helvetica Neue" panose="02000503000000020004" pitchFamily="2" charset="0"/>
              </a:rPr>
              <a:t>any</a:t>
            </a:r>
            <a:r>
              <a:rPr lang="zh-CN" altLang="en-US" sz="3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3200" dirty="0">
                <a:latin typeface="Helvetica Neue" panose="02000503000000020004" pitchFamily="2" charset="0"/>
                <a:ea typeface="Helvetica Neue" panose="02000503000000020004" pitchFamily="2" charset="0"/>
                <a:cs typeface="Helvetica Neue" panose="02000503000000020004" pitchFamily="2" charset="0"/>
              </a:rPr>
              <a:t>parallel</a:t>
            </a:r>
            <a:r>
              <a:rPr lang="zh-CN" altLang="en-US" sz="3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3200" dirty="0">
                <a:latin typeface="Helvetica Neue" panose="02000503000000020004" pitchFamily="2" charset="0"/>
                <a:ea typeface="Helvetica Neue" panose="02000503000000020004" pitchFamily="2" charset="0"/>
                <a:cs typeface="Helvetica Neue" panose="02000503000000020004" pitchFamily="2" charset="0"/>
              </a:rPr>
              <a:t>queries</a:t>
            </a:r>
            <a:r>
              <a:rPr lang="zh-CN" altLang="en-US" sz="3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3200" dirty="0">
                <a:latin typeface="Helvetica Neue" panose="02000503000000020004" pitchFamily="2" charset="0"/>
                <a:ea typeface="Helvetica Neue" panose="02000503000000020004" pitchFamily="2" charset="0"/>
                <a:cs typeface="Helvetica Neue" panose="02000503000000020004" pitchFamily="2" charset="0"/>
              </a:rPr>
              <a:t>while</a:t>
            </a:r>
            <a:r>
              <a:rPr lang="zh-CN" altLang="en-US" sz="3200" dirty="0">
                <a:latin typeface="Helvetica Neue" panose="02000503000000020004" pitchFamily="2" charset="0"/>
                <a:ea typeface="Helvetica Neue" panose="02000503000000020004" pitchFamily="2" charset="0"/>
                <a:cs typeface="Helvetica Neue" panose="02000503000000020004" pitchFamily="2" charset="0"/>
              </a:rPr>
              <a:t> </a:t>
            </a:r>
            <a:r>
              <a:rPr lang="en-US" altLang="zh-CN" sz="3200" dirty="0">
                <a:latin typeface="Helvetica Neue" panose="02000503000000020004" pitchFamily="2" charset="0"/>
                <a:ea typeface="Helvetica Neue" panose="02000503000000020004" pitchFamily="2" charset="0"/>
                <a:cs typeface="Helvetica Neue" panose="02000503000000020004" pitchFamily="2" charset="0"/>
              </a:rPr>
              <a:t>achieving competitive performance to supervised approaches </a:t>
            </a:r>
          </a:p>
        </p:txBody>
      </p:sp>
    </p:spTree>
    <p:extLst>
      <p:ext uri="{BB962C8B-B14F-4D97-AF65-F5344CB8AC3E}">
        <p14:creationId xmlns:p14="http://schemas.microsoft.com/office/powerpoint/2010/main" val="1383404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45E31DF-2450-1642-B585-78C7CC9DB1EB}"/>
              </a:ext>
            </a:extLst>
          </p:cNvPr>
          <p:cNvSpPr>
            <a:spLocks noGrp="1"/>
          </p:cNvSpPr>
          <p:nvPr>
            <p:ph type="title"/>
          </p:nvPr>
        </p:nvSpPr>
        <p:spPr>
          <a:xfrm>
            <a:off x="397164" y="832025"/>
            <a:ext cx="11162884" cy="574183"/>
          </a:xfrm>
        </p:spPr>
        <p:txBody>
          <a:bodyPr/>
          <a:lstStyle/>
          <a:p>
            <a:r>
              <a:rPr lang="en-US" altLang="zh-CN" dirty="0"/>
              <a:t>Outline</a:t>
            </a:r>
            <a:endParaRPr lang="zh-CN" altLang="en-US" dirty="0"/>
          </a:p>
        </p:txBody>
      </p:sp>
      <p:sp>
        <p:nvSpPr>
          <p:cNvPr id="7" name="Oval 6">
            <a:extLst>
              <a:ext uri="{FF2B5EF4-FFF2-40B4-BE49-F238E27FC236}">
                <a16:creationId xmlns:a16="http://schemas.microsoft.com/office/drawing/2014/main" id="{6C2FBDA2-95D3-B9DC-38AF-287577B04CEE}"/>
              </a:ext>
            </a:extLst>
          </p:cNvPr>
          <p:cNvSpPr/>
          <p:nvPr/>
        </p:nvSpPr>
        <p:spPr>
          <a:xfrm>
            <a:off x="1069324" y="2873829"/>
            <a:ext cx="1470853" cy="1470853"/>
          </a:xfrm>
          <a:prstGeom prst="ellipse">
            <a:avLst/>
          </a:prstGeom>
          <a:solidFill>
            <a:srgbClr val="BFBFBF"/>
          </a:solidFill>
        </p:spPr>
        <p:style>
          <a:lnRef idx="0">
            <a:schemeClr val="lt2">
              <a:alpha val="0"/>
              <a:hueOff val="0"/>
              <a:satOff val="0"/>
              <a:lumOff val="0"/>
              <a:alphaOff val="0"/>
            </a:schemeClr>
          </a:lnRef>
          <a:fillRef idx="1">
            <a:scrgbClr r="0" g="0" b="0"/>
          </a:fillRef>
          <a:effectRef idx="0">
            <a:schemeClr val="dk2">
              <a:hueOff val="0"/>
              <a:satOff val="0"/>
              <a:lumOff val="0"/>
              <a:alphaOff val="0"/>
            </a:schemeClr>
          </a:effectRef>
          <a:fontRef idx="minor"/>
        </p:style>
      </p:sp>
      <p:sp>
        <p:nvSpPr>
          <p:cNvPr id="8" name="Rectangle 7" descr="Books">
            <a:extLst>
              <a:ext uri="{FF2B5EF4-FFF2-40B4-BE49-F238E27FC236}">
                <a16:creationId xmlns:a16="http://schemas.microsoft.com/office/drawing/2014/main" id="{8E0D55B2-6FE4-3C26-815D-89269E503B46}"/>
              </a:ext>
            </a:extLst>
          </p:cNvPr>
          <p:cNvSpPr/>
          <p:nvPr/>
        </p:nvSpPr>
        <p:spPr>
          <a:xfrm>
            <a:off x="1382784" y="3187289"/>
            <a:ext cx="843932" cy="84393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0" name="TextBox 9">
            <a:extLst>
              <a:ext uri="{FF2B5EF4-FFF2-40B4-BE49-F238E27FC236}">
                <a16:creationId xmlns:a16="http://schemas.microsoft.com/office/drawing/2014/main" id="{73FC47E1-8615-E6AE-D2E4-B6D0693A8EE0}"/>
              </a:ext>
            </a:extLst>
          </p:cNvPr>
          <p:cNvSpPr txBox="1"/>
          <p:nvPr/>
        </p:nvSpPr>
        <p:spPr>
          <a:xfrm>
            <a:off x="640582" y="4617063"/>
            <a:ext cx="2411234" cy="48029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889000">
              <a:spcBef>
                <a:spcPct val="0"/>
              </a:spcBef>
              <a:defRPr cap="all"/>
            </a:pPr>
            <a:r>
              <a:rPr lang="en-US" altLang="zh-CN" sz="2400" b="1" cap="all"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Background</a:t>
            </a:r>
            <a:endParaRPr lang="en-US" sz="2400" b="1" cap="all"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Oval 10">
            <a:extLst>
              <a:ext uri="{FF2B5EF4-FFF2-40B4-BE49-F238E27FC236}">
                <a16:creationId xmlns:a16="http://schemas.microsoft.com/office/drawing/2014/main" id="{A561E3C3-65CB-6FB9-93B1-D3F0C48E1EC2}"/>
              </a:ext>
            </a:extLst>
          </p:cNvPr>
          <p:cNvSpPr/>
          <p:nvPr/>
        </p:nvSpPr>
        <p:spPr>
          <a:xfrm>
            <a:off x="3902524" y="2873829"/>
            <a:ext cx="1470853" cy="1470853"/>
          </a:xfrm>
          <a:prstGeom prst="ellipse">
            <a:avLst/>
          </a:prstGeom>
          <a:solidFill>
            <a:srgbClr val="A94D51"/>
          </a:solidFill>
        </p:spPr>
        <p:style>
          <a:lnRef idx="0">
            <a:schemeClr val="lt2">
              <a:alpha val="0"/>
              <a:hueOff val="0"/>
              <a:satOff val="0"/>
              <a:lumOff val="0"/>
              <a:alphaOff val="0"/>
            </a:schemeClr>
          </a:lnRef>
          <a:fillRef idx="1">
            <a:scrgbClr r="0" g="0" b="0"/>
          </a:fillRef>
          <a:effectRef idx="0">
            <a:schemeClr val="dk2">
              <a:hueOff val="0"/>
              <a:satOff val="0"/>
              <a:lumOff val="0"/>
              <a:alphaOff val="0"/>
            </a:schemeClr>
          </a:effectRef>
          <a:fontRef idx="minor"/>
        </p:style>
      </p:sp>
      <p:sp>
        <p:nvSpPr>
          <p:cNvPr id="13" name="TextBox 12">
            <a:extLst>
              <a:ext uri="{FF2B5EF4-FFF2-40B4-BE49-F238E27FC236}">
                <a16:creationId xmlns:a16="http://schemas.microsoft.com/office/drawing/2014/main" id="{5D475E36-D26B-09F0-CD12-985A4F87765D}"/>
              </a:ext>
            </a:extLst>
          </p:cNvPr>
          <p:cNvSpPr txBox="1"/>
          <p:nvPr/>
        </p:nvSpPr>
        <p:spPr>
          <a:xfrm>
            <a:off x="3473782" y="4617063"/>
            <a:ext cx="2411234" cy="48029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spcBef>
                <a:spcPct val="0"/>
              </a:spcBef>
              <a:spcAft>
                <a:spcPts val="0"/>
              </a:spcAft>
              <a:buNone/>
              <a:defRPr cap="all"/>
            </a:pPr>
            <a:r>
              <a:rPr lang="en-US" sz="2400" b="1" kern="12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SSQR</a:t>
            </a:r>
          </a:p>
        </p:txBody>
      </p:sp>
      <p:sp>
        <p:nvSpPr>
          <p:cNvPr id="14" name="Oval 13">
            <a:extLst>
              <a:ext uri="{FF2B5EF4-FFF2-40B4-BE49-F238E27FC236}">
                <a16:creationId xmlns:a16="http://schemas.microsoft.com/office/drawing/2014/main" id="{B9D3A3BD-0DFD-03FB-B1A3-04554E0A0586}"/>
              </a:ext>
            </a:extLst>
          </p:cNvPr>
          <p:cNvSpPr/>
          <p:nvPr/>
        </p:nvSpPr>
        <p:spPr>
          <a:xfrm>
            <a:off x="6735724" y="2873829"/>
            <a:ext cx="1470853" cy="1470853"/>
          </a:xfrm>
          <a:prstGeom prst="ellipse">
            <a:avLst/>
          </a:prstGeom>
          <a:solidFill>
            <a:schemeClr val="bg1">
              <a:lumMod val="75000"/>
            </a:schemeClr>
          </a:solidFill>
        </p:spPr>
        <p:style>
          <a:lnRef idx="0">
            <a:schemeClr val="lt2">
              <a:alpha val="0"/>
              <a:hueOff val="0"/>
              <a:satOff val="0"/>
              <a:lumOff val="0"/>
              <a:alphaOff val="0"/>
            </a:schemeClr>
          </a:lnRef>
          <a:fillRef idx="1">
            <a:scrgbClr r="0" g="0" b="0"/>
          </a:fillRef>
          <a:effectRef idx="0">
            <a:schemeClr val="dk2">
              <a:hueOff val="0"/>
              <a:satOff val="0"/>
              <a:lumOff val="0"/>
              <a:alphaOff val="0"/>
            </a:schemeClr>
          </a:effectRef>
          <a:fontRef idx="minor"/>
        </p:style>
      </p:sp>
      <p:sp>
        <p:nvSpPr>
          <p:cNvPr id="16" name="TextBox 15">
            <a:extLst>
              <a:ext uri="{FF2B5EF4-FFF2-40B4-BE49-F238E27FC236}">
                <a16:creationId xmlns:a16="http://schemas.microsoft.com/office/drawing/2014/main" id="{77CEDCF0-7DC3-B0F4-363E-775693CD6757}"/>
              </a:ext>
            </a:extLst>
          </p:cNvPr>
          <p:cNvSpPr txBox="1"/>
          <p:nvPr/>
        </p:nvSpPr>
        <p:spPr>
          <a:xfrm>
            <a:off x="6306982" y="4617063"/>
            <a:ext cx="2411234" cy="48029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spcBef>
                <a:spcPct val="0"/>
              </a:spcBef>
              <a:spcAft>
                <a:spcPts val="0"/>
              </a:spcAft>
              <a:buNone/>
              <a:defRPr cap="all"/>
            </a:pPr>
            <a:r>
              <a:rPr lang="en-US" altLang="zh-CN" sz="2400" b="1"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Evaluation</a:t>
            </a:r>
            <a:endParaRPr lang="en-US" sz="2400" b="1" kern="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Oval 16">
            <a:extLst>
              <a:ext uri="{FF2B5EF4-FFF2-40B4-BE49-F238E27FC236}">
                <a16:creationId xmlns:a16="http://schemas.microsoft.com/office/drawing/2014/main" id="{9E391838-5B16-AA7E-5A3F-EC404EA7AA8A}"/>
              </a:ext>
            </a:extLst>
          </p:cNvPr>
          <p:cNvSpPr/>
          <p:nvPr/>
        </p:nvSpPr>
        <p:spPr>
          <a:xfrm>
            <a:off x="9568924" y="2873829"/>
            <a:ext cx="1470853" cy="1470853"/>
          </a:xfrm>
          <a:prstGeom prst="ellipse">
            <a:avLst/>
          </a:prstGeom>
          <a:solidFill>
            <a:schemeClr val="bg1">
              <a:lumMod val="75000"/>
            </a:schemeClr>
          </a:solidFill>
        </p:spPr>
        <p:style>
          <a:lnRef idx="0">
            <a:schemeClr val="lt2">
              <a:alpha val="0"/>
              <a:hueOff val="0"/>
              <a:satOff val="0"/>
              <a:lumOff val="0"/>
              <a:alphaOff val="0"/>
            </a:schemeClr>
          </a:lnRef>
          <a:fillRef idx="1">
            <a:scrgbClr r="0" g="0" b="0"/>
          </a:fillRef>
          <a:effectRef idx="0">
            <a:schemeClr val="dk2">
              <a:hueOff val="0"/>
              <a:satOff val="0"/>
              <a:lumOff val="0"/>
              <a:alphaOff val="0"/>
            </a:schemeClr>
          </a:effectRef>
          <a:fontRef idx="minor"/>
        </p:style>
      </p:sp>
      <p:sp>
        <p:nvSpPr>
          <p:cNvPr id="19" name="TextBox 18">
            <a:extLst>
              <a:ext uri="{FF2B5EF4-FFF2-40B4-BE49-F238E27FC236}">
                <a16:creationId xmlns:a16="http://schemas.microsoft.com/office/drawing/2014/main" id="{D7D64401-CE61-8281-C650-F139097E6C6F}"/>
              </a:ext>
            </a:extLst>
          </p:cNvPr>
          <p:cNvSpPr txBox="1"/>
          <p:nvPr/>
        </p:nvSpPr>
        <p:spPr>
          <a:xfrm>
            <a:off x="9140183" y="4617063"/>
            <a:ext cx="2411234" cy="48029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spcBef>
                <a:spcPct val="0"/>
              </a:spcBef>
              <a:spcAft>
                <a:spcPts val="0"/>
              </a:spcAft>
              <a:buNone/>
              <a:defRPr cap="all"/>
            </a:pPr>
            <a:r>
              <a:rPr lang="en-US" altLang="zh-CN" sz="2400" b="1" kern="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Summary</a:t>
            </a:r>
            <a:endParaRPr lang="en-US" sz="2400" b="1" kern="1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20" name="Graphic 19" descr="Dental Tools with solid fill">
            <a:extLst>
              <a:ext uri="{FF2B5EF4-FFF2-40B4-BE49-F238E27FC236}">
                <a16:creationId xmlns:a16="http://schemas.microsoft.com/office/drawing/2014/main" id="{F7A3180A-438F-DB22-0F9F-70C4AEA1EE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56108" y="3146210"/>
            <a:ext cx="933266" cy="933266"/>
          </a:xfrm>
          <a:prstGeom prst="rect">
            <a:avLst/>
          </a:prstGeom>
        </p:spPr>
      </p:pic>
      <p:pic>
        <p:nvPicPr>
          <p:cNvPr id="21" name="Graphic 20" descr="Research with solid fill">
            <a:extLst>
              <a:ext uri="{FF2B5EF4-FFF2-40B4-BE49-F238E27FC236}">
                <a16:creationId xmlns:a16="http://schemas.microsoft.com/office/drawing/2014/main" id="{3D464BAF-E6FA-380F-9A0C-29A3AA55493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4876" y="3086460"/>
            <a:ext cx="1068529" cy="1068529"/>
          </a:xfrm>
          <a:prstGeom prst="rect">
            <a:avLst/>
          </a:prstGeom>
        </p:spPr>
      </p:pic>
      <p:pic>
        <p:nvPicPr>
          <p:cNvPr id="22" name="Graphic 21" descr="Postit Notes with solid fill">
            <a:extLst>
              <a:ext uri="{FF2B5EF4-FFF2-40B4-BE49-F238E27FC236}">
                <a16:creationId xmlns:a16="http://schemas.microsoft.com/office/drawing/2014/main" id="{8D2EBED1-9650-05B7-D799-4C958AC797D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785962" y="3097672"/>
            <a:ext cx="981804" cy="981804"/>
          </a:xfrm>
          <a:prstGeom prst="rect">
            <a:avLst/>
          </a:prstGeom>
        </p:spPr>
      </p:pic>
    </p:spTree>
    <p:extLst>
      <p:ext uri="{BB962C8B-B14F-4D97-AF65-F5344CB8AC3E}">
        <p14:creationId xmlns:p14="http://schemas.microsoft.com/office/powerpoint/2010/main" val="1552362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3360CBE-734D-8A4F-8DD1-E0F9A78CDA05}"/>
              </a:ext>
            </a:extLst>
          </p:cNvPr>
          <p:cNvSpPr>
            <a:spLocks noGrp="1"/>
          </p:cNvSpPr>
          <p:nvPr>
            <p:ph type="title"/>
          </p:nvPr>
        </p:nvSpPr>
        <p:spPr>
          <a:xfrm>
            <a:off x="586983" y="800854"/>
            <a:ext cx="11162884" cy="574183"/>
          </a:xfrm>
        </p:spPr>
        <p:txBody>
          <a:bodyPr/>
          <a:lstStyle/>
          <a:p>
            <a:r>
              <a:rPr lang="en-US" altLang="zh-CN" dirty="0"/>
              <a:t>SSQR: Self-Supervised Query Reformulation</a:t>
            </a:r>
            <a:endParaRPr lang="zh-CN" altLang="en-US" dirty="0"/>
          </a:p>
        </p:txBody>
      </p:sp>
      <p:pic>
        <p:nvPicPr>
          <p:cNvPr id="2" name="图形 1" descr="文档 轮廓">
            <a:extLst>
              <a:ext uri="{FF2B5EF4-FFF2-40B4-BE49-F238E27FC236}">
                <a16:creationId xmlns:a16="http://schemas.microsoft.com/office/drawing/2014/main" id="{ADAD8585-0BAF-EA1F-C105-0AF9C65ADB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8363" y="2469552"/>
            <a:ext cx="813580" cy="813580"/>
          </a:xfrm>
          <a:prstGeom prst="rect">
            <a:avLst/>
          </a:prstGeom>
        </p:spPr>
      </p:pic>
      <p:sp>
        <p:nvSpPr>
          <p:cNvPr id="3" name="文本框 2">
            <a:extLst>
              <a:ext uri="{FF2B5EF4-FFF2-40B4-BE49-F238E27FC236}">
                <a16:creationId xmlns:a16="http://schemas.microsoft.com/office/drawing/2014/main" id="{0BC2F5E3-9AAD-465A-6C92-D14DCED5BDE1}"/>
              </a:ext>
            </a:extLst>
          </p:cNvPr>
          <p:cNvSpPr txBox="1"/>
          <p:nvPr/>
        </p:nvSpPr>
        <p:spPr>
          <a:xfrm>
            <a:off x="1072276" y="3284273"/>
            <a:ext cx="1150664" cy="523220"/>
          </a:xfrm>
          <a:prstGeom prst="rect">
            <a:avLst/>
          </a:prstGeom>
          <a:solidFill>
            <a:schemeClr val="bg1">
              <a:lumMod val="95000"/>
            </a:schemeClr>
          </a:solidFill>
        </p:spPr>
        <p:txBody>
          <a:bodyPr wrap="square" lIns="0" rIns="0" rtlCol="0">
            <a:spAutoFit/>
          </a:bodyPr>
          <a:lstStyle/>
          <a:p>
            <a:pPr algn="ct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Code</a:t>
            </a:r>
            <a:r>
              <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Query</a:t>
            </a:r>
          </a:p>
          <a:p>
            <a:pPr algn="ct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Corpus </a:t>
            </a:r>
            <a:r>
              <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4" name="文本框 3">
            <a:extLst>
              <a:ext uri="{FF2B5EF4-FFF2-40B4-BE49-F238E27FC236}">
                <a16:creationId xmlns:a16="http://schemas.microsoft.com/office/drawing/2014/main" id="{8D953766-041A-CA94-A17F-A67DC0B489A0}"/>
              </a:ext>
            </a:extLst>
          </p:cNvPr>
          <p:cNvSpPr txBox="1"/>
          <p:nvPr/>
        </p:nvSpPr>
        <p:spPr>
          <a:xfrm>
            <a:off x="712480" y="4862206"/>
            <a:ext cx="1166742" cy="307777"/>
          </a:xfrm>
          <a:prstGeom prst="rect">
            <a:avLst/>
          </a:prstGeom>
          <a:solidFill>
            <a:schemeClr val="bg1">
              <a:lumMod val="95000"/>
            </a:schemeClr>
          </a:solidFill>
        </p:spPr>
        <p:txBody>
          <a:bodyPr wrap="square" lIns="36000" rIns="0" rtlCol="0">
            <a:spAutoFit/>
          </a:bodyPr>
          <a:lstStyle/>
          <a:p>
            <a:pPr algn="ct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Initial</a:t>
            </a:r>
            <a:r>
              <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Query</a:t>
            </a:r>
            <a:endPar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 name="文本框 5">
            <a:extLst>
              <a:ext uri="{FF2B5EF4-FFF2-40B4-BE49-F238E27FC236}">
                <a16:creationId xmlns:a16="http://schemas.microsoft.com/office/drawing/2014/main" id="{82482E6E-E735-CE55-14DC-66DD691708CF}"/>
              </a:ext>
            </a:extLst>
          </p:cNvPr>
          <p:cNvSpPr txBox="1"/>
          <p:nvPr/>
        </p:nvSpPr>
        <p:spPr>
          <a:xfrm>
            <a:off x="2333966" y="3292506"/>
            <a:ext cx="2940500" cy="584775"/>
          </a:xfrm>
          <a:prstGeom prst="rect">
            <a:avLst/>
          </a:prstGeom>
          <a:noFill/>
        </p:spPr>
        <p:txBody>
          <a:bodyPr wrap="square" rtlCol="0">
            <a:spAutoFit/>
          </a:bodyPr>
          <a:lstStyle/>
          <a:p>
            <a:pPr algn="ctr"/>
            <a:r>
              <a:rPr kumimoji="1"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rPr>
              <a:t>Pre-training</a:t>
            </a:r>
          </a:p>
          <a:p>
            <a:pPr algn="ctr"/>
            <a:r>
              <a:rPr kumimoji="1"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rPr>
              <a:t>(Corrupted Query Completion) </a:t>
            </a:r>
            <a:endParaRPr kumimoji="1"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8" name="直线箭头连接符 7">
            <a:extLst>
              <a:ext uri="{FF2B5EF4-FFF2-40B4-BE49-F238E27FC236}">
                <a16:creationId xmlns:a16="http://schemas.microsoft.com/office/drawing/2014/main" id="{5CBD0B60-43BE-5C92-DE50-E9591792001A}"/>
              </a:ext>
            </a:extLst>
          </p:cNvPr>
          <p:cNvCxnSpPr>
            <a:cxnSpLocks/>
          </p:cNvCxnSpPr>
          <p:nvPr/>
        </p:nvCxnSpPr>
        <p:spPr>
          <a:xfrm>
            <a:off x="5282990" y="5451573"/>
            <a:ext cx="53008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627202A-C04B-AFEC-CCA8-A3053C921366}"/>
              </a:ext>
            </a:extLst>
          </p:cNvPr>
          <p:cNvSpPr txBox="1"/>
          <p:nvPr/>
        </p:nvSpPr>
        <p:spPr>
          <a:xfrm>
            <a:off x="787850" y="5237309"/>
            <a:ext cx="1415772" cy="369332"/>
          </a:xfrm>
          <a:prstGeom prst="rect">
            <a:avLst/>
          </a:prstGeom>
          <a:noFill/>
        </p:spPr>
        <p:txBody>
          <a:bodyPr wrap="none" rtlCol="0">
            <a:spAutoFit/>
          </a:bodyPr>
          <a:lstStyle/>
          <a:p>
            <a:r>
              <a:rPr kumimoji="1" lang="en-US" altLang="zh-CN"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print</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a:t>
            </a:r>
            <a:r>
              <a:rPr kumimoji="1" lang="en-US" altLang="zh-CN"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kumimoji="1" lang="zh-CN" altLang="en-US"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 name="文本框 9">
            <a:extLst>
              <a:ext uri="{FF2B5EF4-FFF2-40B4-BE49-F238E27FC236}">
                <a16:creationId xmlns:a16="http://schemas.microsoft.com/office/drawing/2014/main" id="{271D54B8-70CA-BEF0-D455-327F6461A4F9}"/>
              </a:ext>
            </a:extLst>
          </p:cNvPr>
          <p:cNvSpPr txBox="1"/>
          <p:nvPr/>
        </p:nvSpPr>
        <p:spPr>
          <a:xfrm>
            <a:off x="2867541" y="4829630"/>
            <a:ext cx="2415450" cy="369332"/>
          </a:xfrm>
          <a:prstGeom prst="rect">
            <a:avLst/>
          </a:prstGeom>
          <a:noFill/>
        </p:spPr>
        <p:txBody>
          <a:bodyPr wrap="square" rtlCol="0">
            <a:spAutoFit/>
          </a:bodyPr>
          <a:lstStyle/>
          <a:p>
            <a:r>
              <a:rPr kumimoji="1" lang="en-US" altLang="zh-CN"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r>
              <a:rPr kumimoji="1" lang="en-US" altLang="zh-CN"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&lt;MASK&gt; </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print</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a:t>
            </a:r>
            <a:endPar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文本框 10">
            <a:extLst>
              <a:ext uri="{FF2B5EF4-FFF2-40B4-BE49-F238E27FC236}">
                <a16:creationId xmlns:a16="http://schemas.microsoft.com/office/drawing/2014/main" id="{2CF4294F-16A5-264D-67BB-10F79505B93A}"/>
              </a:ext>
            </a:extLst>
          </p:cNvPr>
          <p:cNvSpPr txBox="1"/>
          <p:nvPr/>
        </p:nvSpPr>
        <p:spPr>
          <a:xfrm>
            <a:off x="7920371" y="3335636"/>
            <a:ext cx="2742876" cy="369332"/>
          </a:xfrm>
          <a:prstGeom prst="rect">
            <a:avLst/>
          </a:prstGeom>
          <a:noFill/>
        </p:spPr>
        <p:txBody>
          <a:bodyPr wrap="square" rtlCol="0">
            <a:spAutoFit/>
          </a:bodyPr>
          <a:lstStyle/>
          <a:p>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“print</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u="sng"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in</a:t>
            </a:r>
            <a:r>
              <a:rPr kumimoji="1" lang="zh-CN" altLang="en-US" u="sng"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u="sng"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console</a:t>
            </a:r>
            <a:r>
              <a:rPr kumimoji="1"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a:t>
            </a:r>
            <a:endParaRPr kumimoji="1"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2" name="图形 11">
            <a:extLst>
              <a:ext uri="{FF2B5EF4-FFF2-40B4-BE49-F238E27FC236}">
                <a16:creationId xmlns:a16="http://schemas.microsoft.com/office/drawing/2014/main" id="{65985527-F562-1CD8-FAF6-A98BB9E569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99030" y="3326276"/>
            <a:ext cx="388450" cy="388450"/>
          </a:xfrm>
          <a:prstGeom prst="rect">
            <a:avLst/>
          </a:prstGeom>
        </p:spPr>
      </p:pic>
      <p:sp>
        <p:nvSpPr>
          <p:cNvPr id="13" name="文本框 12">
            <a:extLst>
              <a:ext uri="{FF2B5EF4-FFF2-40B4-BE49-F238E27FC236}">
                <a16:creationId xmlns:a16="http://schemas.microsoft.com/office/drawing/2014/main" id="{27F593A2-6E71-6D8E-91D8-CDE23811D08A}"/>
              </a:ext>
            </a:extLst>
          </p:cNvPr>
          <p:cNvSpPr txBox="1"/>
          <p:nvPr/>
        </p:nvSpPr>
        <p:spPr>
          <a:xfrm>
            <a:off x="9396615" y="2701110"/>
            <a:ext cx="1723549" cy="369332"/>
          </a:xfrm>
          <a:prstGeom prst="rect">
            <a:avLst/>
          </a:prstGeom>
          <a:noFill/>
        </p:spPr>
        <p:txBody>
          <a:bodyPr wrap="none" rtlCol="0">
            <a:spAutoFit/>
          </a:bodyPr>
          <a:lstStyle/>
          <a:p>
            <a:r>
              <a:rPr kumimoji="1"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4.Code</a:t>
            </a:r>
            <a:r>
              <a:rPr kumimoji="1"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Search</a:t>
            </a:r>
            <a:endParaRPr kumimoji="1"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文本框 13">
            <a:extLst>
              <a:ext uri="{FF2B5EF4-FFF2-40B4-BE49-F238E27FC236}">
                <a16:creationId xmlns:a16="http://schemas.microsoft.com/office/drawing/2014/main" id="{34570CC9-0F8E-7858-3F2B-78BA73BF30C3}"/>
              </a:ext>
            </a:extLst>
          </p:cNvPr>
          <p:cNvSpPr txBox="1"/>
          <p:nvPr/>
        </p:nvSpPr>
        <p:spPr>
          <a:xfrm>
            <a:off x="7382420" y="1784677"/>
            <a:ext cx="1282210" cy="307777"/>
          </a:xfrm>
          <a:prstGeom prst="rect">
            <a:avLst/>
          </a:prstGeom>
          <a:solidFill>
            <a:schemeClr val="bg1">
              <a:lumMod val="95000"/>
            </a:schemeClr>
          </a:solidFill>
        </p:spPr>
        <p:txBody>
          <a:bodyPr wrap="square" lIns="0" rIns="0" rtlCol="0">
            <a:spAutoFit/>
          </a:bodyPr>
          <a:lstStyle/>
          <a:p>
            <a:pPr algn="ct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Search</a:t>
            </a:r>
            <a:r>
              <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Results</a:t>
            </a:r>
            <a:endPar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15" name="直线箭头连接符 14">
            <a:extLst>
              <a:ext uri="{FF2B5EF4-FFF2-40B4-BE49-F238E27FC236}">
                <a16:creationId xmlns:a16="http://schemas.microsoft.com/office/drawing/2014/main" id="{309993B0-1FB9-6FA9-3A8B-5256D32D39D5}"/>
              </a:ext>
            </a:extLst>
          </p:cNvPr>
          <p:cNvCxnSpPr>
            <a:cxnSpLocks/>
          </p:cNvCxnSpPr>
          <p:nvPr/>
        </p:nvCxnSpPr>
        <p:spPr>
          <a:xfrm flipV="1">
            <a:off x="9218023" y="2628411"/>
            <a:ext cx="0" cy="5244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C8948EF2-B42E-E0DF-3153-2D6129D63EB6}"/>
              </a:ext>
            </a:extLst>
          </p:cNvPr>
          <p:cNvSpPr/>
          <p:nvPr/>
        </p:nvSpPr>
        <p:spPr>
          <a:xfrm>
            <a:off x="831542" y="1829438"/>
            <a:ext cx="6358895" cy="2503197"/>
          </a:xfrm>
          <a:prstGeom prst="rect">
            <a:avLst/>
          </a:prstGeom>
          <a:noFill/>
          <a:ln w="19050" cap="flat">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7" name="文本框 16">
            <a:extLst>
              <a:ext uri="{FF2B5EF4-FFF2-40B4-BE49-F238E27FC236}">
                <a16:creationId xmlns:a16="http://schemas.microsoft.com/office/drawing/2014/main" id="{C1DFAB93-1BDB-F8AD-ACC9-E87BA52365C3}"/>
              </a:ext>
            </a:extLst>
          </p:cNvPr>
          <p:cNvSpPr txBox="1"/>
          <p:nvPr/>
        </p:nvSpPr>
        <p:spPr>
          <a:xfrm>
            <a:off x="874480" y="1895598"/>
            <a:ext cx="1723549" cy="369332"/>
          </a:xfrm>
          <a:prstGeom prst="rect">
            <a:avLst/>
          </a:prstGeom>
          <a:noFill/>
        </p:spPr>
        <p:txBody>
          <a:bodyPr wrap="none" rtlCol="0">
            <a:spAutoFit/>
          </a:bodyPr>
          <a:lstStyle/>
          <a:p>
            <a:r>
              <a:rPr kumimoji="1"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 1. Pre-train T5</a:t>
            </a:r>
            <a:endParaRPr kumimoji="1"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8" name="文本框 17">
            <a:extLst>
              <a:ext uri="{FF2B5EF4-FFF2-40B4-BE49-F238E27FC236}">
                <a16:creationId xmlns:a16="http://schemas.microsoft.com/office/drawing/2014/main" id="{31392F25-F585-B1F0-BDAC-CD46DC671C24}"/>
              </a:ext>
            </a:extLst>
          </p:cNvPr>
          <p:cNvSpPr txBox="1"/>
          <p:nvPr/>
        </p:nvSpPr>
        <p:spPr>
          <a:xfrm>
            <a:off x="4863124" y="6320301"/>
            <a:ext cx="3057247" cy="369332"/>
          </a:xfrm>
          <a:prstGeom prst="rect">
            <a:avLst/>
          </a:prstGeom>
          <a:noFill/>
        </p:spPr>
        <p:txBody>
          <a:bodyPr wrap="none" rtlCol="0">
            <a:spAutoFit/>
          </a:bodyPr>
          <a:lstStyle/>
          <a:p>
            <a:pPr algn="r"/>
            <a:r>
              <a:rPr kumimoji="1"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2. Expand Candidate</a:t>
            </a:r>
            <a:r>
              <a:rPr kumimoji="1"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Spans</a:t>
            </a:r>
            <a:endParaRPr kumimoji="1"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19" name="直线箭头连接符 18">
            <a:extLst>
              <a:ext uri="{FF2B5EF4-FFF2-40B4-BE49-F238E27FC236}">
                <a16:creationId xmlns:a16="http://schemas.microsoft.com/office/drawing/2014/main" id="{839E5A89-7B80-9CA1-3BA5-26A3F39C72BD}"/>
              </a:ext>
            </a:extLst>
          </p:cNvPr>
          <p:cNvCxnSpPr>
            <a:cxnSpLocks/>
            <a:stCxn id="2" idx="3"/>
          </p:cNvCxnSpPr>
          <p:nvPr/>
        </p:nvCxnSpPr>
        <p:spPr>
          <a:xfrm>
            <a:off x="2051943" y="2876342"/>
            <a:ext cx="12043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0903E6FC-2F23-A053-4BB0-3CBC75976466}"/>
              </a:ext>
            </a:extLst>
          </p:cNvPr>
          <p:cNvPicPr>
            <a:picLocks noChangeAspect="1"/>
          </p:cNvPicPr>
          <p:nvPr/>
        </p:nvPicPr>
        <p:blipFill>
          <a:blip r:embed="rId7"/>
          <a:stretch>
            <a:fillRect/>
          </a:stretch>
        </p:blipFill>
        <p:spPr>
          <a:xfrm>
            <a:off x="8713111" y="1696976"/>
            <a:ext cx="1134736" cy="918975"/>
          </a:xfrm>
          <a:prstGeom prst="rect">
            <a:avLst/>
          </a:prstGeom>
        </p:spPr>
      </p:pic>
      <p:sp>
        <p:nvSpPr>
          <p:cNvPr id="21" name="矩形 20">
            <a:extLst>
              <a:ext uri="{FF2B5EF4-FFF2-40B4-BE49-F238E27FC236}">
                <a16:creationId xmlns:a16="http://schemas.microsoft.com/office/drawing/2014/main" id="{8B968728-F149-D3F8-8F41-3AC44F19E9DC}"/>
              </a:ext>
            </a:extLst>
          </p:cNvPr>
          <p:cNvSpPr/>
          <p:nvPr/>
        </p:nvSpPr>
        <p:spPr>
          <a:xfrm>
            <a:off x="9101491" y="3987581"/>
            <a:ext cx="3188477" cy="369332"/>
          </a:xfrm>
          <a:prstGeom prst="rect">
            <a:avLst/>
          </a:prstGeom>
          <a:noFill/>
        </p:spPr>
        <p:txBody>
          <a:bodyPr wrap="square" rtlCol="0">
            <a:spAutoFit/>
          </a:bodyPr>
          <a:lstStyle/>
          <a:p>
            <a:pPr algn="r"/>
            <a:r>
              <a:rPr kumimoji="1"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3. Select Expansion Position </a:t>
            </a:r>
            <a:endParaRPr kumimoji="1"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22" name="直线箭头连接符 96">
            <a:extLst>
              <a:ext uri="{FF2B5EF4-FFF2-40B4-BE49-F238E27FC236}">
                <a16:creationId xmlns:a16="http://schemas.microsoft.com/office/drawing/2014/main" id="{2023C74A-C102-B475-E7DD-3A23D004289A}"/>
              </a:ext>
            </a:extLst>
          </p:cNvPr>
          <p:cNvCxnSpPr>
            <a:cxnSpLocks/>
          </p:cNvCxnSpPr>
          <p:nvPr/>
        </p:nvCxnSpPr>
        <p:spPr>
          <a:xfrm>
            <a:off x="4420134" y="2876341"/>
            <a:ext cx="11084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4035A35C-CA31-D86C-C2CB-DE15B0F9DCBF}"/>
              </a:ext>
            </a:extLst>
          </p:cNvPr>
          <p:cNvSpPr txBox="1"/>
          <p:nvPr/>
        </p:nvSpPr>
        <p:spPr>
          <a:xfrm>
            <a:off x="6069757" y="3514851"/>
            <a:ext cx="423514" cy="338554"/>
          </a:xfrm>
          <a:prstGeom prst="rect">
            <a:avLst/>
          </a:prstGeom>
          <a:noFill/>
        </p:spPr>
        <p:txBody>
          <a:bodyPr wrap="none" rtlCol="0">
            <a:spAutoFit/>
          </a:bodyPr>
          <a:lstStyle/>
          <a:p>
            <a:r>
              <a:rPr kumimoji="1" lang="en-US" altLang="zh-CN" sz="1600" b="1" dirty="0">
                <a:latin typeface="Arial Unicode MS" panose="020B0604020202020204" pitchFamily="34" charset="-122"/>
                <a:ea typeface="Arial Unicode MS" panose="020B0604020202020204" pitchFamily="34" charset="-122"/>
                <a:cs typeface="Arial Unicode MS" panose="020B0604020202020204" pitchFamily="34" charset="-122"/>
              </a:rPr>
              <a:t>T5</a:t>
            </a:r>
            <a:endParaRPr kumimoji="1" lang="zh-CN" altLang="en-US" sz="16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4" name="文本框 23">
            <a:extLst>
              <a:ext uri="{FF2B5EF4-FFF2-40B4-BE49-F238E27FC236}">
                <a16:creationId xmlns:a16="http://schemas.microsoft.com/office/drawing/2014/main" id="{C0BC6BA5-C28F-FB6A-A079-9E4730A8EF4F}"/>
              </a:ext>
            </a:extLst>
          </p:cNvPr>
          <p:cNvSpPr txBox="1"/>
          <p:nvPr/>
        </p:nvSpPr>
        <p:spPr>
          <a:xfrm>
            <a:off x="2839442" y="4444790"/>
            <a:ext cx="1689317" cy="307777"/>
          </a:xfrm>
          <a:prstGeom prst="rect">
            <a:avLst/>
          </a:prstGeom>
          <a:solidFill>
            <a:schemeClr val="bg1">
              <a:lumMod val="95000"/>
            </a:schemeClr>
          </a:solidFill>
        </p:spPr>
        <p:txBody>
          <a:bodyPr wrap="square" lIns="36000" rIns="0" rtlCol="0">
            <a:spAutoFit/>
          </a:bodyPr>
          <a:lstStyle/>
          <a:p>
            <a:pPr algn="ct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Incomplete</a:t>
            </a:r>
            <a:r>
              <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Queries</a:t>
            </a:r>
            <a:endPar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5" name="文本框 24">
            <a:extLst>
              <a:ext uri="{FF2B5EF4-FFF2-40B4-BE49-F238E27FC236}">
                <a16:creationId xmlns:a16="http://schemas.microsoft.com/office/drawing/2014/main" id="{21B79E74-E8E3-1B0F-9A1D-C23AA8DBE9B4}"/>
              </a:ext>
            </a:extLst>
          </p:cNvPr>
          <p:cNvSpPr txBox="1"/>
          <p:nvPr/>
        </p:nvSpPr>
        <p:spPr>
          <a:xfrm>
            <a:off x="7338802" y="2884690"/>
            <a:ext cx="1761617" cy="307777"/>
          </a:xfrm>
          <a:prstGeom prst="rect">
            <a:avLst/>
          </a:prstGeom>
          <a:solidFill>
            <a:schemeClr val="bg1">
              <a:lumMod val="95000"/>
            </a:schemeClr>
          </a:solidFill>
        </p:spPr>
        <p:txBody>
          <a:bodyPr wrap="square" lIns="36000" rIns="0" rtlCol="0">
            <a:spAutoFit/>
          </a:bodyPr>
          <a:lstStyle/>
          <a:p>
            <a:pPr algn="ct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Reformulated</a:t>
            </a:r>
            <a:r>
              <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Query</a:t>
            </a:r>
            <a:endPar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26" name="直线箭头连接符 25">
            <a:extLst>
              <a:ext uri="{FF2B5EF4-FFF2-40B4-BE49-F238E27FC236}">
                <a16:creationId xmlns:a16="http://schemas.microsoft.com/office/drawing/2014/main" id="{B5A03CCB-F681-B23C-A6F3-1BABE20BE2FF}"/>
              </a:ext>
            </a:extLst>
          </p:cNvPr>
          <p:cNvCxnSpPr>
            <a:cxnSpLocks/>
            <a:stCxn id="23" idx="2"/>
            <a:endCxn id="27" idx="0"/>
          </p:cNvCxnSpPr>
          <p:nvPr/>
        </p:nvCxnSpPr>
        <p:spPr>
          <a:xfrm flipH="1">
            <a:off x="6278280" y="3853405"/>
            <a:ext cx="3234" cy="11418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7" name="图形 26">
            <a:extLst>
              <a:ext uri="{FF2B5EF4-FFF2-40B4-BE49-F238E27FC236}">
                <a16:creationId xmlns:a16="http://schemas.microsoft.com/office/drawing/2014/main" id="{5795232E-6579-ACCB-0441-87BD93313D1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88299" y="4995255"/>
            <a:ext cx="779962" cy="864000"/>
          </a:xfrm>
          <a:prstGeom prst="rect">
            <a:avLst/>
          </a:prstGeom>
        </p:spPr>
      </p:pic>
      <p:sp>
        <p:nvSpPr>
          <p:cNvPr id="28" name="文本框 27">
            <a:extLst>
              <a:ext uri="{FF2B5EF4-FFF2-40B4-BE49-F238E27FC236}">
                <a16:creationId xmlns:a16="http://schemas.microsoft.com/office/drawing/2014/main" id="{F0968588-6E9B-51C8-9D20-42AE137280F8}"/>
              </a:ext>
            </a:extLst>
          </p:cNvPr>
          <p:cNvSpPr txBox="1"/>
          <p:nvPr/>
        </p:nvSpPr>
        <p:spPr>
          <a:xfrm>
            <a:off x="6034161" y="5896553"/>
            <a:ext cx="423514" cy="338554"/>
          </a:xfrm>
          <a:prstGeom prst="rect">
            <a:avLst/>
          </a:prstGeom>
          <a:noFill/>
        </p:spPr>
        <p:txBody>
          <a:bodyPr wrap="none" rtlCol="0">
            <a:spAutoFit/>
          </a:bodyPr>
          <a:lstStyle/>
          <a:p>
            <a:r>
              <a:rPr kumimoji="1" lang="en-US" altLang="zh-CN" sz="1600" b="1" dirty="0">
                <a:latin typeface="Arial Unicode MS" panose="020B0604020202020204" pitchFamily="34" charset="-122"/>
                <a:ea typeface="Arial Unicode MS" panose="020B0604020202020204" pitchFamily="34" charset="-122"/>
                <a:cs typeface="Arial Unicode MS" panose="020B0604020202020204" pitchFamily="34" charset="-122"/>
              </a:rPr>
              <a:t>T5</a:t>
            </a:r>
            <a:endParaRPr kumimoji="1" lang="zh-CN" altLang="en-US" sz="16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文本框 28">
            <a:extLst>
              <a:ext uri="{FF2B5EF4-FFF2-40B4-BE49-F238E27FC236}">
                <a16:creationId xmlns:a16="http://schemas.microsoft.com/office/drawing/2014/main" id="{7E46FE77-E15C-3798-8758-2F862982BB3F}"/>
              </a:ext>
            </a:extLst>
          </p:cNvPr>
          <p:cNvSpPr txBox="1"/>
          <p:nvPr/>
        </p:nvSpPr>
        <p:spPr>
          <a:xfrm>
            <a:off x="6069757" y="1898105"/>
            <a:ext cx="1045029" cy="400110"/>
          </a:xfrm>
          <a:prstGeom prst="rect">
            <a:avLst/>
          </a:prstGeom>
          <a:noFill/>
        </p:spPr>
        <p:txBody>
          <a:bodyPr wrap="square" rtlCol="0">
            <a:spAutoFit/>
          </a:bodyPr>
          <a:lstStyle/>
          <a:p>
            <a:pPr algn="ctr"/>
            <a:r>
              <a:rPr kumimoji="1" lang="en-US" altLang="zh-CN" sz="2000" dirty="0">
                <a:latin typeface="Helvetica" pitchFamily="2" charset="0"/>
              </a:rPr>
              <a:t>offline</a:t>
            </a:r>
            <a:endParaRPr kumimoji="1" lang="zh-CN" altLang="en-US" sz="2000" dirty="0">
              <a:latin typeface="Helvetica" pitchFamily="2" charset="0"/>
            </a:endParaRPr>
          </a:p>
        </p:txBody>
      </p:sp>
      <p:pic>
        <p:nvPicPr>
          <p:cNvPr id="30" name="图形 29">
            <a:extLst>
              <a:ext uri="{FF2B5EF4-FFF2-40B4-BE49-F238E27FC236}">
                <a16:creationId xmlns:a16="http://schemas.microsoft.com/office/drawing/2014/main" id="{20610EC9-31D8-777A-2291-C18B21DDE3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16652" y="2551987"/>
            <a:ext cx="250740" cy="250740"/>
          </a:xfrm>
          <a:prstGeom prst="rect">
            <a:avLst/>
          </a:prstGeom>
        </p:spPr>
      </p:pic>
      <p:sp>
        <p:nvSpPr>
          <p:cNvPr id="31" name="圆角矩形 30">
            <a:extLst>
              <a:ext uri="{FF2B5EF4-FFF2-40B4-BE49-F238E27FC236}">
                <a16:creationId xmlns:a16="http://schemas.microsoft.com/office/drawing/2014/main" id="{116C44F7-C0F9-39E9-9923-D7E216132BAF}"/>
              </a:ext>
            </a:extLst>
          </p:cNvPr>
          <p:cNvSpPr/>
          <p:nvPr/>
        </p:nvSpPr>
        <p:spPr>
          <a:xfrm>
            <a:off x="3357851" y="2709907"/>
            <a:ext cx="971884" cy="27966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文本框 31">
            <a:extLst>
              <a:ext uri="{FF2B5EF4-FFF2-40B4-BE49-F238E27FC236}">
                <a16:creationId xmlns:a16="http://schemas.microsoft.com/office/drawing/2014/main" id="{73538E6D-7555-74CF-D8D9-3272372ED57A}"/>
              </a:ext>
            </a:extLst>
          </p:cNvPr>
          <p:cNvSpPr txBox="1"/>
          <p:nvPr/>
        </p:nvSpPr>
        <p:spPr>
          <a:xfrm>
            <a:off x="3402434" y="2897783"/>
            <a:ext cx="997226" cy="369332"/>
          </a:xfrm>
          <a:prstGeom prst="rect">
            <a:avLst/>
          </a:prstGeom>
          <a:noFill/>
        </p:spPr>
        <p:txBody>
          <a:bodyPr wrap="square" rtlCol="0">
            <a:spAutoFit/>
          </a:bodyPr>
          <a:lstStyle/>
          <a:p>
            <a:r>
              <a:rPr kumimoji="1" lang="en-US" altLang="zh-CN" dirty="0"/>
              <a:t>x</a:t>
            </a:r>
            <a:r>
              <a:rPr kumimoji="1" lang="zh-CN" altLang="en-US" dirty="0"/>
              <a:t> </a:t>
            </a:r>
            <a:r>
              <a:rPr kumimoji="1" lang="en-US" altLang="zh-CN" dirty="0"/>
              <a:t>_</a:t>
            </a:r>
            <a:r>
              <a:rPr kumimoji="1" lang="zh-CN" altLang="en-US" dirty="0"/>
              <a:t> </a:t>
            </a:r>
            <a:r>
              <a:rPr kumimoji="1" lang="en-US" altLang="zh-CN" dirty="0"/>
              <a:t>x</a:t>
            </a:r>
            <a:r>
              <a:rPr kumimoji="1" lang="zh-CN" altLang="en-US" dirty="0"/>
              <a:t> </a:t>
            </a:r>
            <a:r>
              <a:rPr kumimoji="1" lang="en-US" altLang="zh-CN" dirty="0"/>
              <a:t>x</a:t>
            </a:r>
            <a:r>
              <a:rPr kumimoji="1" lang="zh-CN" altLang="en-US" dirty="0"/>
              <a:t> </a:t>
            </a:r>
            <a:r>
              <a:rPr kumimoji="1" lang="en-US" altLang="zh-CN" dirty="0"/>
              <a:t>x</a:t>
            </a:r>
            <a:endParaRPr kumimoji="1" lang="zh-CN" altLang="en-US" dirty="0"/>
          </a:p>
        </p:txBody>
      </p:sp>
      <p:sp>
        <p:nvSpPr>
          <p:cNvPr id="33" name="文本框 32">
            <a:extLst>
              <a:ext uri="{FF2B5EF4-FFF2-40B4-BE49-F238E27FC236}">
                <a16:creationId xmlns:a16="http://schemas.microsoft.com/office/drawing/2014/main" id="{6D664C9C-F465-6837-842E-8E9E80F1E56B}"/>
              </a:ext>
            </a:extLst>
          </p:cNvPr>
          <p:cNvSpPr txBox="1"/>
          <p:nvPr/>
        </p:nvSpPr>
        <p:spPr>
          <a:xfrm>
            <a:off x="3569608" y="2385371"/>
            <a:ext cx="291558" cy="369332"/>
          </a:xfrm>
          <a:prstGeom prst="rect">
            <a:avLst/>
          </a:prstGeom>
          <a:noFill/>
        </p:spPr>
        <p:txBody>
          <a:bodyPr wrap="square" rtlCol="0">
            <a:spAutoFit/>
          </a:bodyPr>
          <a:lstStyle/>
          <a:p>
            <a:r>
              <a:rPr kumimoji="1" lang="en-US" altLang="zh-CN" dirty="0"/>
              <a:t>?</a:t>
            </a:r>
            <a:r>
              <a:rPr kumimoji="1" lang="zh-CN" altLang="en-US" dirty="0"/>
              <a:t> </a:t>
            </a:r>
          </a:p>
        </p:txBody>
      </p:sp>
      <p:sp>
        <p:nvSpPr>
          <p:cNvPr id="34" name="椭圆 33">
            <a:extLst>
              <a:ext uri="{FF2B5EF4-FFF2-40B4-BE49-F238E27FC236}">
                <a16:creationId xmlns:a16="http://schemas.microsoft.com/office/drawing/2014/main" id="{BE4B322A-CB28-78F9-8E55-FDB2D80330A0}"/>
              </a:ext>
            </a:extLst>
          </p:cNvPr>
          <p:cNvSpPr/>
          <p:nvPr/>
        </p:nvSpPr>
        <p:spPr>
          <a:xfrm>
            <a:off x="3496879" y="2781697"/>
            <a:ext cx="45719" cy="45719"/>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a:extLst>
              <a:ext uri="{FF2B5EF4-FFF2-40B4-BE49-F238E27FC236}">
                <a16:creationId xmlns:a16="http://schemas.microsoft.com/office/drawing/2014/main" id="{6ED23FF1-821D-68D7-D0FA-6EF414013012}"/>
              </a:ext>
            </a:extLst>
          </p:cNvPr>
          <p:cNvSpPr/>
          <p:nvPr/>
        </p:nvSpPr>
        <p:spPr>
          <a:xfrm>
            <a:off x="3649279" y="2781697"/>
            <a:ext cx="45719" cy="45719"/>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a:extLst>
              <a:ext uri="{FF2B5EF4-FFF2-40B4-BE49-F238E27FC236}">
                <a16:creationId xmlns:a16="http://schemas.microsoft.com/office/drawing/2014/main" id="{78865051-B7CE-518A-D436-E5766A9B9583}"/>
              </a:ext>
            </a:extLst>
          </p:cNvPr>
          <p:cNvSpPr/>
          <p:nvPr/>
        </p:nvSpPr>
        <p:spPr>
          <a:xfrm>
            <a:off x="3801679" y="2781697"/>
            <a:ext cx="45719" cy="45719"/>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a:extLst>
              <a:ext uri="{FF2B5EF4-FFF2-40B4-BE49-F238E27FC236}">
                <a16:creationId xmlns:a16="http://schemas.microsoft.com/office/drawing/2014/main" id="{25DCD3C0-9914-2AE9-03FB-A2C1BDB07089}"/>
              </a:ext>
            </a:extLst>
          </p:cNvPr>
          <p:cNvSpPr/>
          <p:nvPr/>
        </p:nvSpPr>
        <p:spPr>
          <a:xfrm>
            <a:off x="3947729" y="2781697"/>
            <a:ext cx="45719" cy="45719"/>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a:extLst>
              <a:ext uri="{FF2B5EF4-FFF2-40B4-BE49-F238E27FC236}">
                <a16:creationId xmlns:a16="http://schemas.microsoft.com/office/drawing/2014/main" id="{A4A6485C-D9CE-40B6-4A6A-971A5DC6776B}"/>
              </a:ext>
            </a:extLst>
          </p:cNvPr>
          <p:cNvSpPr/>
          <p:nvPr/>
        </p:nvSpPr>
        <p:spPr>
          <a:xfrm>
            <a:off x="4112829" y="2784872"/>
            <a:ext cx="45719" cy="45719"/>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a:extLst>
              <a:ext uri="{FF2B5EF4-FFF2-40B4-BE49-F238E27FC236}">
                <a16:creationId xmlns:a16="http://schemas.microsoft.com/office/drawing/2014/main" id="{2952CDB8-7C52-3ECD-5A9A-B6449A1CB95C}"/>
              </a:ext>
            </a:extLst>
          </p:cNvPr>
          <p:cNvSpPr/>
          <p:nvPr/>
        </p:nvSpPr>
        <p:spPr>
          <a:xfrm>
            <a:off x="3579429" y="2902347"/>
            <a:ext cx="45719" cy="45719"/>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a:extLst>
              <a:ext uri="{FF2B5EF4-FFF2-40B4-BE49-F238E27FC236}">
                <a16:creationId xmlns:a16="http://schemas.microsoft.com/office/drawing/2014/main" id="{D57B323E-BF9F-75F6-5DEB-A3206FB637AC}"/>
              </a:ext>
            </a:extLst>
          </p:cNvPr>
          <p:cNvSpPr/>
          <p:nvPr/>
        </p:nvSpPr>
        <p:spPr>
          <a:xfrm>
            <a:off x="3744529" y="2902347"/>
            <a:ext cx="45719" cy="45719"/>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a:extLst>
              <a:ext uri="{FF2B5EF4-FFF2-40B4-BE49-F238E27FC236}">
                <a16:creationId xmlns:a16="http://schemas.microsoft.com/office/drawing/2014/main" id="{DA5B8367-9625-F22D-95F6-8CD30CF8AC32}"/>
              </a:ext>
            </a:extLst>
          </p:cNvPr>
          <p:cNvSpPr/>
          <p:nvPr/>
        </p:nvSpPr>
        <p:spPr>
          <a:xfrm>
            <a:off x="3903279" y="2902347"/>
            <a:ext cx="45719" cy="45719"/>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a:extLst>
              <a:ext uri="{FF2B5EF4-FFF2-40B4-BE49-F238E27FC236}">
                <a16:creationId xmlns:a16="http://schemas.microsoft.com/office/drawing/2014/main" id="{DB5CEBCE-9CC4-E549-9491-CB6C7C38E14A}"/>
              </a:ext>
            </a:extLst>
          </p:cNvPr>
          <p:cNvSpPr/>
          <p:nvPr/>
        </p:nvSpPr>
        <p:spPr>
          <a:xfrm>
            <a:off x="4052504" y="2902347"/>
            <a:ext cx="45719" cy="45719"/>
          </a:xfrm>
          <a:prstGeom prst="ellipse">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3" name="直线连接符 42">
            <a:extLst>
              <a:ext uri="{FF2B5EF4-FFF2-40B4-BE49-F238E27FC236}">
                <a16:creationId xmlns:a16="http://schemas.microsoft.com/office/drawing/2014/main" id="{57047848-AD13-A6CA-C084-D574EC03BE4F}"/>
              </a:ext>
            </a:extLst>
          </p:cNvPr>
          <p:cNvCxnSpPr>
            <a:stCxn id="34" idx="4"/>
            <a:endCxn id="39" idx="1"/>
          </p:cNvCxnSpPr>
          <p:nvPr/>
        </p:nvCxnSpPr>
        <p:spPr>
          <a:xfrm>
            <a:off x="3519739" y="2827416"/>
            <a:ext cx="66385" cy="81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线连接符 43">
            <a:extLst>
              <a:ext uri="{FF2B5EF4-FFF2-40B4-BE49-F238E27FC236}">
                <a16:creationId xmlns:a16="http://schemas.microsoft.com/office/drawing/2014/main" id="{C8A9E3FC-C65D-BF79-9834-A2D53E8BD9D9}"/>
              </a:ext>
            </a:extLst>
          </p:cNvPr>
          <p:cNvCxnSpPr>
            <a:stCxn id="35" idx="4"/>
            <a:endCxn id="39" idx="7"/>
          </p:cNvCxnSpPr>
          <p:nvPr/>
        </p:nvCxnSpPr>
        <p:spPr>
          <a:xfrm flipH="1">
            <a:off x="3618453" y="2827416"/>
            <a:ext cx="53686" cy="81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线连接符 44">
            <a:extLst>
              <a:ext uri="{FF2B5EF4-FFF2-40B4-BE49-F238E27FC236}">
                <a16:creationId xmlns:a16="http://schemas.microsoft.com/office/drawing/2014/main" id="{07608E0F-0577-60B8-26CD-FD0A55FCDE78}"/>
              </a:ext>
            </a:extLst>
          </p:cNvPr>
          <p:cNvCxnSpPr>
            <a:stCxn id="35" idx="5"/>
            <a:endCxn id="40" idx="0"/>
          </p:cNvCxnSpPr>
          <p:nvPr/>
        </p:nvCxnSpPr>
        <p:spPr>
          <a:xfrm>
            <a:off x="3688303" y="2820721"/>
            <a:ext cx="79086" cy="81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线连接符 45">
            <a:extLst>
              <a:ext uri="{FF2B5EF4-FFF2-40B4-BE49-F238E27FC236}">
                <a16:creationId xmlns:a16="http://schemas.microsoft.com/office/drawing/2014/main" id="{49FD5F71-3936-8B7A-54DC-2A2DDEC0CDF0}"/>
              </a:ext>
            </a:extLst>
          </p:cNvPr>
          <p:cNvCxnSpPr>
            <a:cxnSpLocks/>
            <a:stCxn id="40" idx="0"/>
            <a:endCxn id="36" idx="4"/>
          </p:cNvCxnSpPr>
          <p:nvPr/>
        </p:nvCxnSpPr>
        <p:spPr>
          <a:xfrm flipV="1">
            <a:off x="3767389" y="2827416"/>
            <a:ext cx="57150" cy="74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线连接符 46">
            <a:extLst>
              <a:ext uri="{FF2B5EF4-FFF2-40B4-BE49-F238E27FC236}">
                <a16:creationId xmlns:a16="http://schemas.microsoft.com/office/drawing/2014/main" id="{2FD32BBB-FBBD-EA7D-6552-6EC26C0D2733}"/>
              </a:ext>
            </a:extLst>
          </p:cNvPr>
          <p:cNvCxnSpPr>
            <a:cxnSpLocks/>
            <a:stCxn id="36" idx="5"/>
            <a:endCxn id="41" idx="1"/>
          </p:cNvCxnSpPr>
          <p:nvPr/>
        </p:nvCxnSpPr>
        <p:spPr>
          <a:xfrm>
            <a:off x="3840703" y="2820721"/>
            <a:ext cx="69271" cy="883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线连接符 47">
            <a:extLst>
              <a:ext uri="{FF2B5EF4-FFF2-40B4-BE49-F238E27FC236}">
                <a16:creationId xmlns:a16="http://schemas.microsoft.com/office/drawing/2014/main" id="{E5BCAC45-7CAF-F7E5-35D2-61F3B319068A}"/>
              </a:ext>
            </a:extLst>
          </p:cNvPr>
          <p:cNvCxnSpPr>
            <a:stCxn id="41" idx="7"/>
            <a:endCxn id="37" idx="5"/>
          </p:cNvCxnSpPr>
          <p:nvPr/>
        </p:nvCxnSpPr>
        <p:spPr>
          <a:xfrm flipV="1">
            <a:off x="3942303" y="2820721"/>
            <a:ext cx="44450" cy="883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线连接符 48">
            <a:extLst>
              <a:ext uri="{FF2B5EF4-FFF2-40B4-BE49-F238E27FC236}">
                <a16:creationId xmlns:a16="http://schemas.microsoft.com/office/drawing/2014/main" id="{92074830-B7F0-74B0-625E-0F99D4A2F3E5}"/>
              </a:ext>
            </a:extLst>
          </p:cNvPr>
          <p:cNvCxnSpPr>
            <a:cxnSpLocks/>
            <a:stCxn id="37" idx="5"/>
            <a:endCxn id="42" idx="0"/>
          </p:cNvCxnSpPr>
          <p:nvPr/>
        </p:nvCxnSpPr>
        <p:spPr>
          <a:xfrm>
            <a:off x="3986753" y="2820721"/>
            <a:ext cx="88611" cy="81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线连接符 49">
            <a:extLst>
              <a:ext uri="{FF2B5EF4-FFF2-40B4-BE49-F238E27FC236}">
                <a16:creationId xmlns:a16="http://schemas.microsoft.com/office/drawing/2014/main" id="{3CB582C0-9C40-658E-045B-A4D13403EE53}"/>
              </a:ext>
            </a:extLst>
          </p:cNvPr>
          <p:cNvCxnSpPr>
            <a:endCxn id="38" idx="3"/>
          </p:cNvCxnSpPr>
          <p:nvPr/>
        </p:nvCxnSpPr>
        <p:spPr>
          <a:xfrm flipV="1">
            <a:off x="4090259" y="2823896"/>
            <a:ext cx="29265" cy="78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线连接符 50">
            <a:extLst>
              <a:ext uri="{FF2B5EF4-FFF2-40B4-BE49-F238E27FC236}">
                <a16:creationId xmlns:a16="http://schemas.microsoft.com/office/drawing/2014/main" id="{8D48DCCB-4206-A56A-363D-29FFA91CCD37}"/>
              </a:ext>
            </a:extLst>
          </p:cNvPr>
          <p:cNvCxnSpPr>
            <a:endCxn id="40" idx="1"/>
          </p:cNvCxnSpPr>
          <p:nvPr/>
        </p:nvCxnSpPr>
        <p:spPr>
          <a:xfrm>
            <a:off x="3536248" y="2827416"/>
            <a:ext cx="214976" cy="81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线连接符 51">
            <a:extLst>
              <a:ext uri="{FF2B5EF4-FFF2-40B4-BE49-F238E27FC236}">
                <a16:creationId xmlns:a16="http://schemas.microsoft.com/office/drawing/2014/main" id="{F7B2B9E3-195E-0F62-2BF1-579931797DA7}"/>
              </a:ext>
            </a:extLst>
          </p:cNvPr>
          <p:cNvCxnSpPr>
            <a:endCxn id="41" idx="1"/>
          </p:cNvCxnSpPr>
          <p:nvPr/>
        </p:nvCxnSpPr>
        <p:spPr>
          <a:xfrm>
            <a:off x="3694864" y="2816838"/>
            <a:ext cx="215110" cy="92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线连接符 52">
            <a:extLst>
              <a:ext uri="{FF2B5EF4-FFF2-40B4-BE49-F238E27FC236}">
                <a16:creationId xmlns:a16="http://schemas.microsoft.com/office/drawing/2014/main" id="{88FA70EC-8CAE-BAB4-A2A4-2E617F996C52}"/>
              </a:ext>
            </a:extLst>
          </p:cNvPr>
          <p:cNvCxnSpPr>
            <a:stCxn id="37" idx="3"/>
            <a:endCxn id="40" idx="7"/>
          </p:cNvCxnSpPr>
          <p:nvPr/>
        </p:nvCxnSpPr>
        <p:spPr>
          <a:xfrm flipH="1">
            <a:off x="3783553" y="2820721"/>
            <a:ext cx="170871" cy="883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线连接符 53">
            <a:extLst>
              <a:ext uri="{FF2B5EF4-FFF2-40B4-BE49-F238E27FC236}">
                <a16:creationId xmlns:a16="http://schemas.microsoft.com/office/drawing/2014/main" id="{955390DB-6902-ED49-1C53-D3C7F511757D}"/>
              </a:ext>
            </a:extLst>
          </p:cNvPr>
          <p:cNvCxnSpPr>
            <a:stCxn id="36" idx="6"/>
            <a:endCxn id="42" idx="0"/>
          </p:cNvCxnSpPr>
          <p:nvPr/>
        </p:nvCxnSpPr>
        <p:spPr>
          <a:xfrm>
            <a:off x="3847398" y="2804557"/>
            <a:ext cx="227966" cy="97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线连接符 54">
            <a:extLst>
              <a:ext uri="{FF2B5EF4-FFF2-40B4-BE49-F238E27FC236}">
                <a16:creationId xmlns:a16="http://schemas.microsoft.com/office/drawing/2014/main" id="{E354EA84-652E-5515-EF6F-7359A7D7C867}"/>
              </a:ext>
            </a:extLst>
          </p:cNvPr>
          <p:cNvCxnSpPr>
            <a:stCxn id="38" idx="2"/>
            <a:endCxn id="41" idx="7"/>
          </p:cNvCxnSpPr>
          <p:nvPr/>
        </p:nvCxnSpPr>
        <p:spPr>
          <a:xfrm flipH="1">
            <a:off x="3942303" y="2807732"/>
            <a:ext cx="170526" cy="101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线连接符 55">
            <a:extLst>
              <a:ext uri="{FF2B5EF4-FFF2-40B4-BE49-F238E27FC236}">
                <a16:creationId xmlns:a16="http://schemas.microsoft.com/office/drawing/2014/main" id="{F4B3AF06-C188-C82E-85F2-EE4780FB9998}"/>
              </a:ext>
            </a:extLst>
          </p:cNvPr>
          <p:cNvCxnSpPr>
            <a:stCxn id="36" idx="3"/>
            <a:endCxn id="39" idx="6"/>
          </p:cNvCxnSpPr>
          <p:nvPr/>
        </p:nvCxnSpPr>
        <p:spPr>
          <a:xfrm flipH="1">
            <a:off x="3625148" y="2820721"/>
            <a:ext cx="183226" cy="104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DC74C0AB-7C6A-31EE-ACB8-D5F7FA968057}"/>
              </a:ext>
            </a:extLst>
          </p:cNvPr>
          <p:cNvSpPr txBox="1"/>
          <p:nvPr/>
        </p:nvSpPr>
        <p:spPr>
          <a:xfrm>
            <a:off x="2862255" y="5251518"/>
            <a:ext cx="2374473" cy="369332"/>
          </a:xfrm>
          <a:prstGeom prst="rect">
            <a:avLst/>
          </a:prstGeom>
          <a:noFill/>
        </p:spPr>
        <p:txBody>
          <a:bodyPr wrap="square" rtlCol="0">
            <a:spAutoFit/>
          </a:bodyPr>
          <a:lstStyle/>
          <a:p>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“print</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&lt;MASK&gt; </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a:t>
            </a:r>
            <a:endPar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8" name="文本框 57">
            <a:extLst>
              <a:ext uri="{FF2B5EF4-FFF2-40B4-BE49-F238E27FC236}">
                <a16:creationId xmlns:a16="http://schemas.microsoft.com/office/drawing/2014/main" id="{A3B5A6E4-8A7A-B7A6-AB39-71D038D652EC}"/>
              </a:ext>
            </a:extLst>
          </p:cNvPr>
          <p:cNvSpPr txBox="1"/>
          <p:nvPr/>
        </p:nvSpPr>
        <p:spPr>
          <a:xfrm>
            <a:off x="2868483" y="5665653"/>
            <a:ext cx="2575134" cy="369332"/>
          </a:xfrm>
          <a:prstGeom prst="rect">
            <a:avLst/>
          </a:prstGeom>
          <a:noFill/>
        </p:spPr>
        <p:txBody>
          <a:bodyPr wrap="square" rtlCol="0">
            <a:spAutoFit/>
          </a:bodyPr>
          <a:lstStyle/>
          <a:p>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“print</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&lt;MASK&gt;</a:t>
            </a:r>
            <a:r>
              <a:rPr kumimoji="1"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a:t>
            </a:r>
            <a:endParaRPr kumimoji="1"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9" name="文本框 58">
            <a:extLst>
              <a:ext uri="{FF2B5EF4-FFF2-40B4-BE49-F238E27FC236}">
                <a16:creationId xmlns:a16="http://schemas.microsoft.com/office/drawing/2014/main" id="{C6CEA7A9-C292-7F2F-65ED-79EE0B13D436}"/>
              </a:ext>
            </a:extLst>
          </p:cNvPr>
          <p:cNvSpPr txBox="1"/>
          <p:nvPr/>
        </p:nvSpPr>
        <p:spPr>
          <a:xfrm>
            <a:off x="7387984" y="4830835"/>
            <a:ext cx="2380144" cy="369332"/>
          </a:xfrm>
          <a:prstGeom prst="rect">
            <a:avLst/>
          </a:prstGeom>
          <a:noFill/>
        </p:spPr>
        <p:txBody>
          <a:bodyPr wrap="square" rtlCol="0">
            <a:spAutoFit/>
          </a:bodyPr>
          <a:lstStyle/>
          <a:p>
            <a:r>
              <a:rPr kumimoji="1" lang="en-US" altLang="zh-CN"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r>
              <a:rPr kumimoji="1" lang="en-US" altLang="zh-CN"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android </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print</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a:t>
            </a:r>
            <a:r>
              <a:rPr kumimoji="1" lang="en-US" altLang="zh-CN"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kumimoji="1" lang="zh-CN" altLang="en-US"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0" name="文本框 59">
            <a:extLst>
              <a:ext uri="{FF2B5EF4-FFF2-40B4-BE49-F238E27FC236}">
                <a16:creationId xmlns:a16="http://schemas.microsoft.com/office/drawing/2014/main" id="{C4FF7C63-5A95-D0F9-DF7A-8BD590C927AF}"/>
              </a:ext>
            </a:extLst>
          </p:cNvPr>
          <p:cNvSpPr txBox="1"/>
          <p:nvPr/>
        </p:nvSpPr>
        <p:spPr>
          <a:xfrm>
            <a:off x="7388207" y="5252300"/>
            <a:ext cx="2081505" cy="369332"/>
          </a:xfrm>
          <a:prstGeom prst="rect">
            <a:avLst/>
          </a:prstGeom>
          <a:noFill/>
        </p:spPr>
        <p:txBody>
          <a:bodyPr wrap="square" rtlCol="0">
            <a:spAutoFit/>
          </a:bodyPr>
          <a:lstStyle/>
          <a:p>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“print</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Java </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a:t>
            </a:r>
            <a:r>
              <a:rPr kumimoji="1" lang="en-US" altLang="zh-CN"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kumimoji="1" lang="zh-CN" altLang="en-US"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1" name="文本框 60">
            <a:extLst>
              <a:ext uri="{FF2B5EF4-FFF2-40B4-BE49-F238E27FC236}">
                <a16:creationId xmlns:a16="http://schemas.microsoft.com/office/drawing/2014/main" id="{21069CE9-3E58-1105-C340-A4E4DEDFFDAC}"/>
              </a:ext>
            </a:extLst>
          </p:cNvPr>
          <p:cNvSpPr txBox="1"/>
          <p:nvPr/>
        </p:nvSpPr>
        <p:spPr>
          <a:xfrm>
            <a:off x="7382420" y="5687814"/>
            <a:ext cx="2742876" cy="369332"/>
          </a:xfrm>
          <a:prstGeom prst="rect">
            <a:avLst/>
          </a:prstGeom>
          <a:noFill/>
        </p:spPr>
        <p:txBody>
          <a:bodyPr wrap="square" rtlCol="0">
            <a:spAutoFit/>
          </a:bodyPr>
          <a:lstStyle/>
          <a:p>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“print</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a:t>
            </a:r>
            <a:r>
              <a:rPr kumimoji="1" lang="zh-CN" altLang="en-US"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in</a:t>
            </a:r>
            <a:r>
              <a:rPr kumimoji="1" lang="zh-CN" altLang="en-US"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console</a:t>
            </a:r>
            <a:r>
              <a:rPr kumimoji="1" lang="en-US" altLang="zh-CN"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kumimoji="1" lang="zh-CN" altLang="en-US"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62" name="直线箭头连接符 61">
            <a:extLst>
              <a:ext uri="{FF2B5EF4-FFF2-40B4-BE49-F238E27FC236}">
                <a16:creationId xmlns:a16="http://schemas.microsoft.com/office/drawing/2014/main" id="{DBED618C-5264-79FE-36C1-A4839EAAED43}"/>
              </a:ext>
            </a:extLst>
          </p:cNvPr>
          <p:cNvCxnSpPr>
            <a:cxnSpLocks/>
          </p:cNvCxnSpPr>
          <p:nvPr/>
        </p:nvCxnSpPr>
        <p:spPr>
          <a:xfrm>
            <a:off x="6717751" y="5421975"/>
            <a:ext cx="540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圆角矩形 62">
            <a:extLst>
              <a:ext uri="{FF2B5EF4-FFF2-40B4-BE49-F238E27FC236}">
                <a16:creationId xmlns:a16="http://schemas.microsoft.com/office/drawing/2014/main" id="{A5A43B8C-4684-5069-2AA1-7024D7E9DD05}"/>
              </a:ext>
            </a:extLst>
          </p:cNvPr>
          <p:cNvSpPr/>
          <p:nvPr/>
        </p:nvSpPr>
        <p:spPr>
          <a:xfrm>
            <a:off x="7417619" y="3289222"/>
            <a:ext cx="3188477" cy="453667"/>
          </a:xfrm>
          <a:prstGeom prst="roundRect">
            <a:avLst>
              <a:gd name="adj" fmla="val 27564"/>
            </a:avLst>
          </a:pr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圆角矩形 63">
            <a:extLst>
              <a:ext uri="{FF2B5EF4-FFF2-40B4-BE49-F238E27FC236}">
                <a16:creationId xmlns:a16="http://schemas.microsoft.com/office/drawing/2014/main" id="{90BF0B34-6F02-7AB0-FE4A-6BD3586827EF}"/>
              </a:ext>
            </a:extLst>
          </p:cNvPr>
          <p:cNvSpPr/>
          <p:nvPr/>
        </p:nvSpPr>
        <p:spPr>
          <a:xfrm>
            <a:off x="505168" y="5237055"/>
            <a:ext cx="1787408" cy="400111"/>
          </a:xfrm>
          <a:prstGeom prst="roundRect">
            <a:avLst>
              <a:gd name="adj" fmla="val 28094"/>
            </a:avLst>
          </a:pr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5" name="图形 64">
            <a:extLst>
              <a:ext uri="{FF2B5EF4-FFF2-40B4-BE49-F238E27FC236}">
                <a16:creationId xmlns:a16="http://schemas.microsoft.com/office/drawing/2014/main" id="{4E021D9A-72A2-E655-970B-7446BCEC4B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0480" y="5282641"/>
            <a:ext cx="324000" cy="324000"/>
          </a:xfrm>
          <a:prstGeom prst="rect">
            <a:avLst/>
          </a:prstGeom>
        </p:spPr>
      </p:pic>
      <p:pic>
        <p:nvPicPr>
          <p:cNvPr id="66" name="Picture 4" descr="Select-all Icons - Free SVG &amp; PNG Select-all Images - Noun Project">
            <a:extLst>
              <a:ext uri="{FF2B5EF4-FFF2-40B4-BE49-F238E27FC236}">
                <a16:creationId xmlns:a16="http://schemas.microsoft.com/office/drawing/2014/main" id="{A584EE8B-4442-BD5B-F086-9C2614507CFA}"/>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5551" r="1"/>
          <a:stretch/>
        </p:blipFill>
        <p:spPr bwMode="auto">
          <a:xfrm>
            <a:off x="11333024" y="5764619"/>
            <a:ext cx="212806" cy="252000"/>
          </a:xfrm>
          <a:prstGeom prst="rect">
            <a:avLst/>
          </a:prstGeom>
          <a:noFill/>
          <a:extLst>
            <a:ext uri="{909E8E84-426E-40DD-AFC4-6F175D3DCCD1}">
              <a14:hiddenFill xmlns:a14="http://schemas.microsoft.com/office/drawing/2010/main">
                <a:solidFill>
                  <a:srgbClr val="FFFFFF"/>
                </a:solidFill>
              </a14:hiddenFill>
            </a:ext>
          </a:extLst>
        </p:spPr>
      </p:pic>
      <p:sp>
        <p:nvSpPr>
          <p:cNvPr id="67" name="文本框 66">
            <a:extLst>
              <a:ext uri="{FF2B5EF4-FFF2-40B4-BE49-F238E27FC236}">
                <a16:creationId xmlns:a16="http://schemas.microsoft.com/office/drawing/2014/main" id="{FE09FE91-7730-EFD2-CBF8-BE293FACCCF5}"/>
              </a:ext>
            </a:extLst>
          </p:cNvPr>
          <p:cNvSpPr txBox="1"/>
          <p:nvPr/>
        </p:nvSpPr>
        <p:spPr>
          <a:xfrm>
            <a:off x="10626242" y="5758754"/>
            <a:ext cx="801720"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IG=-0.1</a:t>
            </a:r>
            <a:endParaRPr kumimoji="1" lang="zh-CN" altLang="en-US" sz="1400" dirty="0">
              <a:latin typeface="Times New Roman" panose="02020603050405020304" pitchFamily="18" charset="0"/>
              <a:cs typeface="Times New Roman" panose="02020603050405020304" pitchFamily="18" charset="0"/>
            </a:endParaRPr>
          </a:p>
        </p:txBody>
      </p:sp>
      <p:sp>
        <p:nvSpPr>
          <p:cNvPr id="68" name="文本框 67">
            <a:extLst>
              <a:ext uri="{FF2B5EF4-FFF2-40B4-BE49-F238E27FC236}">
                <a16:creationId xmlns:a16="http://schemas.microsoft.com/office/drawing/2014/main" id="{98B9CFAE-7F68-D722-7644-3E389CBA922F}"/>
              </a:ext>
            </a:extLst>
          </p:cNvPr>
          <p:cNvSpPr txBox="1"/>
          <p:nvPr/>
        </p:nvSpPr>
        <p:spPr>
          <a:xfrm>
            <a:off x="10611411" y="5291294"/>
            <a:ext cx="821316"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IG=-0.3</a:t>
            </a:r>
            <a:endParaRPr kumimoji="1" lang="zh-CN" altLang="en-US" sz="1400" dirty="0">
              <a:latin typeface="Times New Roman" panose="02020603050405020304" pitchFamily="18" charset="0"/>
              <a:cs typeface="Times New Roman" panose="02020603050405020304" pitchFamily="18" charset="0"/>
            </a:endParaRPr>
          </a:p>
        </p:txBody>
      </p:sp>
      <p:sp>
        <p:nvSpPr>
          <p:cNvPr id="69" name="文本框 68">
            <a:extLst>
              <a:ext uri="{FF2B5EF4-FFF2-40B4-BE49-F238E27FC236}">
                <a16:creationId xmlns:a16="http://schemas.microsoft.com/office/drawing/2014/main" id="{B1C95D94-9E38-BDBA-7D62-9790AC141E58}"/>
              </a:ext>
            </a:extLst>
          </p:cNvPr>
          <p:cNvSpPr txBox="1"/>
          <p:nvPr/>
        </p:nvSpPr>
        <p:spPr>
          <a:xfrm>
            <a:off x="10618149" y="4818238"/>
            <a:ext cx="927679"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IG=-1.2</a:t>
            </a:r>
            <a:endParaRPr kumimoji="1" lang="zh-CN" altLang="en-US" sz="1400" dirty="0">
              <a:latin typeface="Times New Roman" panose="02020603050405020304" pitchFamily="18" charset="0"/>
              <a:cs typeface="Times New Roman" panose="02020603050405020304" pitchFamily="18" charset="0"/>
            </a:endParaRPr>
          </a:p>
        </p:txBody>
      </p:sp>
      <p:cxnSp>
        <p:nvCxnSpPr>
          <p:cNvPr id="70" name="直线箭头连接符 69">
            <a:extLst>
              <a:ext uri="{FF2B5EF4-FFF2-40B4-BE49-F238E27FC236}">
                <a16:creationId xmlns:a16="http://schemas.microsoft.com/office/drawing/2014/main" id="{8E86CFA8-9735-6224-543F-2751B18FD40B}"/>
              </a:ext>
            </a:extLst>
          </p:cNvPr>
          <p:cNvCxnSpPr/>
          <p:nvPr/>
        </p:nvCxnSpPr>
        <p:spPr>
          <a:xfrm>
            <a:off x="9969231" y="5085890"/>
            <a:ext cx="65701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1" name="直线箭头连接符 70">
            <a:extLst>
              <a:ext uri="{FF2B5EF4-FFF2-40B4-BE49-F238E27FC236}">
                <a16:creationId xmlns:a16="http://schemas.microsoft.com/office/drawing/2014/main" id="{DCFAD5C9-D4F2-E587-016E-E7FFD8A5E15A}"/>
              </a:ext>
            </a:extLst>
          </p:cNvPr>
          <p:cNvCxnSpPr/>
          <p:nvPr/>
        </p:nvCxnSpPr>
        <p:spPr>
          <a:xfrm>
            <a:off x="9972586" y="5571913"/>
            <a:ext cx="65701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2" name="直线箭头连接符 71">
            <a:extLst>
              <a:ext uri="{FF2B5EF4-FFF2-40B4-BE49-F238E27FC236}">
                <a16:creationId xmlns:a16="http://schemas.microsoft.com/office/drawing/2014/main" id="{1B174BB2-F7B9-869E-D2BC-C01B635E42F1}"/>
              </a:ext>
            </a:extLst>
          </p:cNvPr>
          <p:cNvCxnSpPr/>
          <p:nvPr/>
        </p:nvCxnSpPr>
        <p:spPr>
          <a:xfrm>
            <a:off x="9972081" y="6049278"/>
            <a:ext cx="65701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3" name="直线箭头连接符 72">
            <a:extLst>
              <a:ext uri="{FF2B5EF4-FFF2-40B4-BE49-F238E27FC236}">
                <a16:creationId xmlns:a16="http://schemas.microsoft.com/office/drawing/2014/main" id="{70541162-6F66-E340-A546-490F849B9E58}"/>
              </a:ext>
            </a:extLst>
          </p:cNvPr>
          <p:cNvCxnSpPr>
            <a:cxnSpLocks/>
          </p:cNvCxnSpPr>
          <p:nvPr/>
        </p:nvCxnSpPr>
        <p:spPr>
          <a:xfrm flipV="1">
            <a:off x="9969231" y="4847883"/>
            <a:ext cx="0" cy="242978"/>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4" name="直线箭头连接符 73">
            <a:extLst>
              <a:ext uri="{FF2B5EF4-FFF2-40B4-BE49-F238E27FC236}">
                <a16:creationId xmlns:a16="http://schemas.microsoft.com/office/drawing/2014/main" id="{732D3E6E-01D7-C9CE-632C-C7067920D80D}"/>
              </a:ext>
            </a:extLst>
          </p:cNvPr>
          <p:cNvCxnSpPr>
            <a:cxnSpLocks/>
          </p:cNvCxnSpPr>
          <p:nvPr/>
        </p:nvCxnSpPr>
        <p:spPr>
          <a:xfrm flipV="1">
            <a:off x="9971992" y="5321086"/>
            <a:ext cx="0" cy="242978"/>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5" name="直线箭头连接符 74">
            <a:extLst>
              <a:ext uri="{FF2B5EF4-FFF2-40B4-BE49-F238E27FC236}">
                <a16:creationId xmlns:a16="http://schemas.microsoft.com/office/drawing/2014/main" id="{7F7F183D-BC09-BC80-C182-116CA0CD0BDC}"/>
              </a:ext>
            </a:extLst>
          </p:cNvPr>
          <p:cNvCxnSpPr>
            <a:cxnSpLocks/>
          </p:cNvCxnSpPr>
          <p:nvPr/>
        </p:nvCxnSpPr>
        <p:spPr>
          <a:xfrm flipV="1">
            <a:off x="9976594" y="5772824"/>
            <a:ext cx="0" cy="267276"/>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6" name="直线连接符 75">
            <a:extLst>
              <a:ext uri="{FF2B5EF4-FFF2-40B4-BE49-F238E27FC236}">
                <a16:creationId xmlns:a16="http://schemas.microsoft.com/office/drawing/2014/main" id="{0C08844D-4C9B-F489-9AC7-69FBB52B9936}"/>
              </a:ext>
            </a:extLst>
          </p:cNvPr>
          <p:cNvCxnSpPr>
            <a:cxnSpLocks/>
          </p:cNvCxnSpPr>
          <p:nvPr/>
        </p:nvCxnSpPr>
        <p:spPr>
          <a:xfrm flipV="1">
            <a:off x="10062546" y="4938005"/>
            <a:ext cx="0" cy="151941"/>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线连接符 76">
            <a:extLst>
              <a:ext uri="{FF2B5EF4-FFF2-40B4-BE49-F238E27FC236}">
                <a16:creationId xmlns:a16="http://schemas.microsoft.com/office/drawing/2014/main" id="{A52DC931-3735-C79F-15F2-4B4AE4D4877B}"/>
              </a:ext>
            </a:extLst>
          </p:cNvPr>
          <p:cNvCxnSpPr>
            <a:cxnSpLocks/>
          </p:cNvCxnSpPr>
          <p:nvPr/>
        </p:nvCxnSpPr>
        <p:spPr>
          <a:xfrm flipV="1">
            <a:off x="10147314" y="4994247"/>
            <a:ext cx="0" cy="916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8" name="直线连接符 77">
            <a:extLst>
              <a:ext uri="{FF2B5EF4-FFF2-40B4-BE49-F238E27FC236}">
                <a16:creationId xmlns:a16="http://schemas.microsoft.com/office/drawing/2014/main" id="{F517B5CF-DCB8-35EB-8EEA-6899699D2795}"/>
              </a:ext>
            </a:extLst>
          </p:cNvPr>
          <p:cNvCxnSpPr/>
          <p:nvPr/>
        </p:nvCxnSpPr>
        <p:spPr>
          <a:xfrm flipV="1">
            <a:off x="10242255" y="4862206"/>
            <a:ext cx="0" cy="226003"/>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线连接符 78">
            <a:extLst>
              <a:ext uri="{FF2B5EF4-FFF2-40B4-BE49-F238E27FC236}">
                <a16:creationId xmlns:a16="http://schemas.microsoft.com/office/drawing/2014/main" id="{91EDD1E4-5043-8541-26CE-21D736FE57FE}"/>
              </a:ext>
            </a:extLst>
          </p:cNvPr>
          <p:cNvCxnSpPr>
            <a:cxnSpLocks/>
          </p:cNvCxnSpPr>
          <p:nvPr/>
        </p:nvCxnSpPr>
        <p:spPr>
          <a:xfrm flipV="1">
            <a:off x="10443846" y="4965505"/>
            <a:ext cx="0" cy="121204"/>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4651B0AB-916D-1DE4-251C-5085FD69FEB8}"/>
              </a:ext>
            </a:extLst>
          </p:cNvPr>
          <p:cNvSpPr txBox="1"/>
          <p:nvPr/>
        </p:nvSpPr>
        <p:spPr>
          <a:xfrm>
            <a:off x="10265721" y="4898070"/>
            <a:ext cx="143663" cy="166184"/>
          </a:xfrm>
          <a:prstGeom prst="rect">
            <a:avLst/>
          </a:prstGeom>
          <a:noFill/>
          <a:ln>
            <a:noFill/>
          </a:ln>
        </p:spPr>
        <p:txBody>
          <a:bodyPr wrap="square" lIns="0" tIns="0" rIns="0" bIns="0" rtlCol="0">
            <a:spAutoFit/>
          </a:bodyPr>
          <a:lstStyle/>
          <a:p>
            <a:pPr algn="ctr"/>
            <a:r>
              <a:rPr kumimoji="1" lang="en-US" altLang="zh-CN" sz="1600" dirty="0"/>
              <a:t>…</a:t>
            </a:r>
            <a:endParaRPr kumimoji="1" lang="zh-CN" altLang="en-US" sz="1600" dirty="0"/>
          </a:p>
        </p:txBody>
      </p:sp>
      <p:cxnSp>
        <p:nvCxnSpPr>
          <p:cNvPr id="81" name="直线连接符 80">
            <a:extLst>
              <a:ext uri="{FF2B5EF4-FFF2-40B4-BE49-F238E27FC236}">
                <a16:creationId xmlns:a16="http://schemas.microsoft.com/office/drawing/2014/main" id="{4703991F-8D76-8D76-8B42-683FB9B847F8}"/>
              </a:ext>
            </a:extLst>
          </p:cNvPr>
          <p:cNvCxnSpPr>
            <a:cxnSpLocks/>
          </p:cNvCxnSpPr>
          <p:nvPr/>
        </p:nvCxnSpPr>
        <p:spPr>
          <a:xfrm flipV="1">
            <a:off x="10060527" y="5475044"/>
            <a:ext cx="0" cy="95385"/>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2" name="直线连接符 81">
            <a:extLst>
              <a:ext uri="{FF2B5EF4-FFF2-40B4-BE49-F238E27FC236}">
                <a16:creationId xmlns:a16="http://schemas.microsoft.com/office/drawing/2014/main" id="{14B79136-B359-77B2-3F98-1D287247DABA}"/>
              </a:ext>
            </a:extLst>
          </p:cNvPr>
          <p:cNvCxnSpPr>
            <a:cxnSpLocks/>
          </p:cNvCxnSpPr>
          <p:nvPr/>
        </p:nvCxnSpPr>
        <p:spPr>
          <a:xfrm flipV="1">
            <a:off x="10153312" y="5482579"/>
            <a:ext cx="0" cy="87851"/>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3" name="直线连接符 82">
            <a:extLst>
              <a:ext uri="{FF2B5EF4-FFF2-40B4-BE49-F238E27FC236}">
                <a16:creationId xmlns:a16="http://schemas.microsoft.com/office/drawing/2014/main" id="{B7B735C3-22AD-7A36-F3E9-99291563F110}"/>
              </a:ext>
            </a:extLst>
          </p:cNvPr>
          <p:cNvCxnSpPr>
            <a:cxnSpLocks/>
          </p:cNvCxnSpPr>
          <p:nvPr/>
        </p:nvCxnSpPr>
        <p:spPr>
          <a:xfrm flipV="1">
            <a:off x="10248252" y="5478571"/>
            <a:ext cx="0" cy="92411"/>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线连接符 83">
            <a:extLst>
              <a:ext uri="{FF2B5EF4-FFF2-40B4-BE49-F238E27FC236}">
                <a16:creationId xmlns:a16="http://schemas.microsoft.com/office/drawing/2014/main" id="{3E30ED86-8468-E376-CFDC-466359226B4A}"/>
              </a:ext>
            </a:extLst>
          </p:cNvPr>
          <p:cNvCxnSpPr/>
          <p:nvPr/>
        </p:nvCxnSpPr>
        <p:spPr>
          <a:xfrm flipV="1">
            <a:off x="10445574" y="5348434"/>
            <a:ext cx="0" cy="226003"/>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70DDBA79-21C7-11F2-4569-8334DEA18016}"/>
              </a:ext>
            </a:extLst>
          </p:cNvPr>
          <p:cNvSpPr txBox="1"/>
          <p:nvPr/>
        </p:nvSpPr>
        <p:spPr>
          <a:xfrm>
            <a:off x="10291865" y="5353480"/>
            <a:ext cx="143663" cy="166184"/>
          </a:xfrm>
          <a:prstGeom prst="rect">
            <a:avLst/>
          </a:prstGeom>
          <a:noFill/>
          <a:ln>
            <a:noFill/>
          </a:ln>
        </p:spPr>
        <p:txBody>
          <a:bodyPr wrap="square" lIns="0" tIns="0" rIns="0" bIns="0" rtlCol="0">
            <a:spAutoFit/>
          </a:bodyPr>
          <a:lstStyle/>
          <a:p>
            <a:r>
              <a:rPr kumimoji="1" lang="en-US" altLang="zh-CN" sz="1600" dirty="0"/>
              <a:t>…</a:t>
            </a:r>
            <a:endParaRPr kumimoji="1" lang="zh-CN" altLang="en-US" sz="1600" dirty="0"/>
          </a:p>
        </p:txBody>
      </p:sp>
      <p:cxnSp>
        <p:nvCxnSpPr>
          <p:cNvPr id="86" name="直线连接符 85">
            <a:extLst>
              <a:ext uri="{FF2B5EF4-FFF2-40B4-BE49-F238E27FC236}">
                <a16:creationId xmlns:a16="http://schemas.microsoft.com/office/drawing/2014/main" id="{61F09775-52D2-729E-5A96-B5698173DC2E}"/>
              </a:ext>
            </a:extLst>
          </p:cNvPr>
          <p:cNvCxnSpPr>
            <a:cxnSpLocks/>
          </p:cNvCxnSpPr>
          <p:nvPr/>
        </p:nvCxnSpPr>
        <p:spPr>
          <a:xfrm flipV="1">
            <a:off x="10063133" y="5990734"/>
            <a:ext cx="0" cy="5878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线连接符 86">
            <a:extLst>
              <a:ext uri="{FF2B5EF4-FFF2-40B4-BE49-F238E27FC236}">
                <a16:creationId xmlns:a16="http://schemas.microsoft.com/office/drawing/2014/main" id="{8D973C8B-87DB-2D58-01A5-17C2B65B3631}"/>
              </a:ext>
            </a:extLst>
          </p:cNvPr>
          <p:cNvCxnSpPr>
            <a:cxnSpLocks/>
          </p:cNvCxnSpPr>
          <p:nvPr/>
        </p:nvCxnSpPr>
        <p:spPr>
          <a:xfrm flipV="1">
            <a:off x="10155918" y="5759916"/>
            <a:ext cx="0" cy="28559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8" name="直线连接符 87">
            <a:extLst>
              <a:ext uri="{FF2B5EF4-FFF2-40B4-BE49-F238E27FC236}">
                <a16:creationId xmlns:a16="http://schemas.microsoft.com/office/drawing/2014/main" id="{B9DD4493-7A09-B0CB-4EB8-4FBF661BFEB0}"/>
              </a:ext>
            </a:extLst>
          </p:cNvPr>
          <p:cNvCxnSpPr>
            <a:cxnSpLocks/>
          </p:cNvCxnSpPr>
          <p:nvPr/>
        </p:nvCxnSpPr>
        <p:spPr>
          <a:xfrm flipV="1">
            <a:off x="10250858" y="6009400"/>
            <a:ext cx="0" cy="3665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直线连接符 88">
            <a:extLst>
              <a:ext uri="{FF2B5EF4-FFF2-40B4-BE49-F238E27FC236}">
                <a16:creationId xmlns:a16="http://schemas.microsoft.com/office/drawing/2014/main" id="{09636B50-7164-8002-3805-EABBF33E66D5}"/>
              </a:ext>
            </a:extLst>
          </p:cNvPr>
          <p:cNvCxnSpPr>
            <a:cxnSpLocks/>
          </p:cNvCxnSpPr>
          <p:nvPr/>
        </p:nvCxnSpPr>
        <p:spPr>
          <a:xfrm flipV="1">
            <a:off x="10454164" y="5999999"/>
            <a:ext cx="0" cy="48596"/>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0" name="文本框 89">
            <a:extLst>
              <a:ext uri="{FF2B5EF4-FFF2-40B4-BE49-F238E27FC236}">
                <a16:creationId xmlns:a16="http://schemas.microsoft.com/office/drawing/2014/main" id="{E90EC0FB-A85C-77F1-A72A-37D30DDC34C2}"/>
              </a:ext>
            </a:extLst>
          </p:cNvPr>
          <p:cNvSpPr txBox="1"/>
          <p:nvPr/>
        </p:nvSpPr>
        <p:spPr>
          <a:xfrm>
            <a:off x="10282447" y="5816534"/>
            <a:ext cx="143663" cy="166184"/>
          </a:xfrm>
          <a:prstGeom prst="rect">
            <a:avLst/>
          </a:prstGeom>
          <a:noFill/>
          <a:ln>
            <a:noFill/>
          </a:ln>
        </p:spPr>
        <p:txBody>
          <a:bodyPr wrap="square" lIns="0" tIns="0" rIns="0" bIns="0" rtlCol="0">
            <a:spAutoFit/>
          </a:bodyPr>
          <a:lstStyle/>
          <a:p>
            <a:r>
              <a:rPr kumimoji="1" lang="en-US" altLang="zh-CN" sz="1600" dirty="0"/>
              <a:t>…</a:t>
            </a:r>
            <a:endParaRPr kumimoji="1" lang="zh-CN" altLang="en-US" sz="1600" dirty="0"/>
          </a:p>
        </p:txBody>
      </p:sp>
      <p:cxnSp>
        <p:nvCxnSpPr>
          <p:cNvPr id="91" name="直线箭头连接符 90">
            <a:extLst>
              <a:ext uri="{FF2B5EF4-FFF2-40B4-BE49-F238E27FC236}">
                <a16:creationId xmlns:a16="http://schemas.microsoft.com/office/drawing/2014/main" id="{9198812E-F949-3A5D-A40F-01E1D2FD8343}"/>
              </a:ext>
            </a:extLst>
          </p:cNvPr>
          <p:cNvCxnSpPr>
            <a:cxnSpLocks/>
          </p:cNvCxnSpPr>
          <p:nvPr/>
        </p:nvCxnSpPr>
        <p:spPr>
          <a:xfrm flipV="1">
            <a:off x="9232719" y="3869338"/>
            <a:ext cx="0" cy="6124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3DF322B9-8FC2-D6B4-C85E-CF73D1942ADD}"/>
              </a:ext>
            </a:extLst>
          </p:cNvPr>
          <p:cNvSpPr txBox="1"/>
          <p:nvPr/>
        </p:nvSpPr>
        <p:spPr>
          <a:xfrm>
            <a:off x="7365885" y="4470925"/>
            <a:ext cx="1611745" cy="307777"/>
          </a:xfrm>
          <a:prstGeom prst="rect">
            <a:avLst/>
          </a:prstGeom>
          <a:solidFill>
            <a:schemeClr val="bg1">
              <a:lumMod val="95000"/>
            </a:schemeClr>
          </a:solidFill>
        </p:spPr>
        <p:txBody>
          <a:bodyPr wrap="square" lIns="36000" rIns="0" rtlCol="0">
            <a:spAutoFit/>
          </a:bodyPr>
          <a:lstStyle/>
          <a:p>
            <a:pPr algn="ct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Expanded</a:t>
            </a:r>
            <a:r>
              <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Queries</a:t>
            </a:r>
            <a:endParaRPr kumimoji="1" lang="zh-CN" altLang="en-US" sz="14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93" name="图形 44">
            <a:extLst>
              <a:ext uri="{FF2B5EF4-FFF2-40B4-BE49-F238E27FC236}">
                <a16:creationId xmlns:a16="http://schemas.microsoft.com/office/drawing/2014/main" id="{01E69F3C-EA98-4CB2-548B-ECBF49473C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75659" y="2502984"/>
            <a:ext cx="779962" cy="864000"/>
          </a:xfrm>
          <a:prstGeom prst="rect">
            <a:avLst/>
          </a:prstGeom>
        </p:spPr>
      </p:pic>
      <p:cxnSp>
        <p:nvCxnSpPr>
          <p:cNvPr id="94" name="曲线连接符 93">
            <a:extLst>
              <a:ext uri="{FF2B5EF4-FFF2-40B4-BE49-F238E27FC236}">
                <a16:creationId xmlns:a16="http://schemas.microsoft.com/office/drawing/2014/main" id="{2294D8E7-4268-6AE3-B091-F512610447E5}"/>
              </a:ext>
            </a:extLst>
          </p:cNvPr>
          <p:cNvCxnSpPr>
            <a:stCxn id="64" idx="3"/>
            <a:endCxn id="10" idx="1"/>
          </p:cNvCxnSpPr>
          <p:nvPr/>
        </p:nvCxnSpPr>
        <p:spPr>
          <a:xfrm flipV="1">
            <a:off x="2292576" y="5014296"/>
            <a:ext cx="574965" cy="422815"/>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95" name="曲线连接符 94">
            <a:extLst>
              <a:ext uri="{FF2B5EF4-FFF2-40B4-BE49-F238E27FC236}">
                <a16:creationId xmlns:a16="http://schemas.microsoft.com/office/drawing/2014/main" id="{41454F75-BC46-797B-C230-3DF0DB1E8FC3}"/>
              </a:ext>
            </a:extLst>
          </p:cNvPr>
          <p:cNvCxnSpPr>
            <a:stCxn id="64" idx="3"/>
            <a:endCxn id="58" idx="1"/>
          </p:cNvCxnSpPr>
          <p:nvPr/>
        </p:nvCxnSpPr>
        <p:spPr>
          <a:xfrm>
            <a:off x="2292576" y="5437111"/>
            <a:ext cx="575907" cy="413208"/>
          </a:xfrm>
          <a:prstGeom prst="curvedConnector3">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6" name="曲线连接符 95">
            <a:extLst>
              <a:ext uri="{FF2B5EF4-FFF2-40B4-BE49-F238E27FC236}">
                <a16:creationId xmlns:a16="http://schemas.microsoft.com/office/drawing/2014/main" id="{DD7E9E74-1721-CFEB-6E25-89ACF56327D9}"/>
              </a:ext>
            </a:extLst>
          </p:cNvPr>
          <p:cNvCxnSpPr>
            <a:stCxn id="64" idx="3"/>
            <a:endCxn id="57" idx="1"/>
          </p:cNvCxnSpPr>
          <p:nvPr/>
        </p:nvCxnSpPr>
        <p:spPr>
          <a:xfrm flipV="1">
            <a:off x="2292576" y="5436184"/>
            <a:ext cx="569679" cy="927"/>
          </a:xfrm>
          <a:prstGeom prst="curved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299188"/>
      </p:ext>
    </p:extLst>
  </p:cSld>
  <p:clrMapOvr>
    <a:masterClrMapping/>
  </p:clrMapOvr>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4536</TotalTime>
  <Words>4930</Words>
  <Application>Microsoft Macintosh PowerPoint</Application>
  <PresentationFormat>宽屏</PresentationFormat>
  <Paragraphs>415</Paragraphs>
  <Slides>25</Slides>
  <Notes>25</Notes>
  <HiddenSlides>2</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25</vt:i4>
      </vt:variant>
    </vt:vector>
  </HeadingPairs>
  <TitlesOfParts>
    <vt:vector size="50" baseType="lpstr">
      <vt:lpstr>等线</vt:lpstr>
      <vt:lpstr>等线 Light</vt:lpstr>
      <vt:lpstr>兰亭黑-简 中黑</vt:lpstr>
      <vt:lpstr>宋体</vt:lpstr>
      <vt:lpstr>微软雅黑</vt:lpstr>
      <vt:lpstr>Arial Unicode MS</vt:lpstr>
      <vt:lpstr>FandolSong-Regular-Identity-H</vt:lpstr>
      <vt:lpstr>Lantinghei SC Extralight</vt:lpstr>
      <vt:lpstr>Lantinghei SC Heavy</vt:lpstr>
      <vt:lpstr>LibertineMathMI</vt:lpstr>
      <vt:lpstr>LinLibertineT</vt:lpstr>
      <vt:lpstr>LinLibertineTI</vt:lpstr>
      <vt:lpstr>NimbusRomNo9L</vt:lpstr>
      <vt:lpstr>system-ui</vt:lpstr>
      <vt:lpstr>Arial</vt:lpstr>
      <vt:lpstr>Bell MT</vt:lpstr>
      <vt:lpstr>Calibri</vt:lpstr>
      <vt:lpstr>Calibri Light</vt:lpstr>
      <vt:lpstr>Consolas</vt:lpstr>
      <vt:lpstr>Helvetica</vt:lpstr>
      <vt:lpstr>Helvetica Neue</vt:lpstr>
      <vt:lpstr>Palatino Linotype</vt:lpstr>
      <vt:lpstr>Times New Roman</vt:lpstr>
      <vt:lpstr>Wingdings</vt:lpstr>
      <vt:lpstr>2016-VI主题</vt:lpstr>
      <vt:lpstr>Self-Supervised Query Reformulation for Code Search </vt:lpstr>
      <vt:lpstr>Outline</vt:lpstr>
      <vt:lpstr>Code Search</vt:lpstr>
      <vt:lpstr>On the Ambiguity of Code Queries</vt:lpstr>
      <vt:lpstr>Query Reformulation</vt:lpstr>
      <vt:lpstr>Existing Works</vt:lpstr>
      <vt:lpstr>Existing Work</vt:lpstr>
      <vt:lpstr>Outline</vt:lpstr>
      <vt:lpstr>SSQR: Self-Supervised Query Reformulation</vt:lpstr>
      <vt:lpstr>Step 1. Pre-Training Language Model</vt:lpstr>
      <vt:lpstr>Step 2. Expand Candidate Spans</vt:lpstr>
      <vt:lpstr>Step 3. Select Expansion Positions</vt:lpstr>
      <vt:lpstr>Step 3. Select Expansion Positions</vt:lpstr>
      <vt:lpstr>Step 3. Select Expansion Positions</vt:lpstr>
      <vt:lpstr>Outline</vt:lpstr>
      <vt:lpstr>Research Questions</vt:lpstr>
      <vt:lpstr>Experiment Settings</vt:lpstr>
      <vt:lpstr>RQ1: Performance on Code Search  </vt:lpstr>
      <vt:lpstr>RQ2: Qualitative Evaluation   </vt:lpstr>
      <vt:lpstr>RQ3: Performance under Different Configurations</vt:lpstr>
      <vt:lpstr>Case Study</vt:lpstr>
      <vt:lpstr>Case Study</vt:lpstr>
      <vt:lpstr>Outline</vt:lpstr>
      <vt:lpstr>Summary</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Cross-Domain Deep Code Search with Few-Shot Meta Learning</dc:title>
  <dc:creator>chaiyitian-PC</dc:creator>
  <cp:lastModifiedBy>Xiaodong Gu</cp:lastModifiedBy>
  <cp:revision>918</cp:revision>
  <dcterms:created xsi:type="dcterms:W3CDTF">2022-01-16T03:51:04Z</dcterms:created>
  <dcterms:modified xsi:type="dcterms:W3CDTF">2023-11-25T13:32:21Z</dcterms:modified>
</cp:coreProperties>
</file>