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0" r:id="rId2"/>
    <p:sldId id="359" r:id="rId3"/>
    <p:sldId id="367" r:id="rId4"/>
    <p:sldId id="368" r:id="rId5"/>
    <p:sldId id="337" r:id="rId6"/>
    <p:sldId id="322" r:id="rId7"/>
    <p:sldId id="323" r:id="rId8"/>
    <p:sldId id="331" r:id="rId9"/>
    <p:sldId id="332" r:id="rId10"/>
    <p:sldId id="334" r:id="rId11"/>
    <p:sldId id="366" r:id="rId12"/>
    <p:sldId id="362" r:id="rId13"/>
    <p:sldId id="364" r:id="rId14"/>
    <p:sldId id="365" r:id="rId15"/>
    <p:sldId id="335" r:id="rId16"/>
    <p:sldId id="336" r:id="rId17"/>
    <p:sldId id="354" r:id="rId18"/>
    <p:sldId id="353" r:id="rId19"/>
    <p:sldId id="356" r:id="rId20"/>
    <p:sldId id="357" r:id="rId21"/>
    <p:sldId id="339" r:id="rId2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85802" autoAdjust="0"/>
  </p:normalViewPr>
  <p:slideViewPr>
    <p:cSldViewPr snapToGrid="0">
      <p:cViewPr varScale="1">
        <p:scale>
          <a:sx n="100" d="100"/>
          <a:sy n="100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FD043-4B89-4E04-9F85-15868C1798B1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3223-88DA-436F-8A4E-831192C0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8FE9-4A22-453B-98AE-72D164B70D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our approach,</a:t>
            </a:r>
            <a:r>
              <a:rPr lang="en-US" baseline="0" dirty="0" smtClean="0"/>
              <a:t> we apply </a:t>
            </a:r>
            <a:r>
              <a:rPr lang="en-US" baseline="0" dirty="0" err="1" smtClean="0"/>
              <a:t>DeepCS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code search.  </a:t>
            </a:r>
            <a:r>
              <a:rPr lang="en-US" altLang="zh-CN" baseline="0" dirty="0" smtClean="0"/>
              <a:t>We collect Java repositories from </a:t>
            </a:r>
            <a:r>
              <a:rPr lang="en-US" altLang="zh-CN" baseline="0" dirty="0" err="1" smtClean="0"/>
              <a:t>Github</a:t>
            </a:r>
            <a:r>
              <a:rPr lang="en-US" altLang="zh-CN" baseline="0" dirty="0" smtClean="0"/>
              <a:t> as the search codebase, and perform code search with 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top 50 Java-tagged questions from Stack Overflow.</a:t>
            </a:r>
          </a:p>
          <a:p>
            <a:r>
              <a:rPr lang="en-US" baseline="0" dirty="0" smtClean="0"/>
              <a:t>We compare </a:t>
            </a:r>
            <a:r>
              <a:rPr lang="en-US" baseline="0" dirty="0" err="1" smtClean="0"/>
              <a:t>DeepCS</a:t>
            </a:r>
            <a:r>
              <a:rPr lang="en-US" baseline="0" dirty="0" smtClean="0"/>
              <a:t> with two baselines. </a:t>
            </a:r>
            <a:r>
              <a:rPr lang="en-US" baseline="0" dirty="0" err="1" smtClean="0"/>
              <a:t>CodeHow</a:t>
            </a:r>
            <a:r>
              <a:rPr lang="en-US" baseline="0" dirty="0" smtClean="0"/>
              <a:t>, which is a state-of-the-art tool for general code search. It combines multiple code aspects such as method name and APIs using an extended Boolean model. </a:t>
            </a:r>
          </a:p>
          <a:p>
            <a:r>
              <a:rPr lang="en-US" baseline="0" dirty="0" smtClean="0"/>
              <a:t>The other is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which is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performance.</a:t>
            </a:r>
            <a:r>
              <a:rPr lang="zh-CN" altLang="en-US" dirty="0" smtClean="0"/>
              <a:t> </a:t>
            </a:r>
            <a:r>
              <a:rPr lang="en-US" altLang="zh-CN" dirty="0" smtClean="0"/>
              <a:t>MRR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reciprocal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results for</a:t>
            </a:r>
            <a:r>
              <a:rPr lang="en-US" baseline="0" dirty="0" smtClean="0"/>
              <a:t> the 50 Stack Overflow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en-US" dirty="0" smtClean="0"/>
              <a:t>e know </a:t>
            </a:r>
            <a:r>
              <a:rPr lang="en-US" dirty="0"/>
              <a:t>programming is sometimes hard, either because programmers </a:t>
            </a:r>
            <a:r>
              <a:rPr lang="en-US" altLang="zh-CN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little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dirty="0" smtClean="0"/>
              <a:t>the </a:t>
            </a:r>
            <a:r>
              <a:rPr lang="en-US" altLang="zh-CN" dirty="0" smtClean="0"/>
              <a:t>task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dirty="0" smtClean="0"/>
              <a:t>unfamiliar </a:t>
            </a:r>
            <a:r>
              <a:rPr lang="en-US" dirty="0"/>
              <a:t>with the </a:t>
            </a:r>
            <a:r>
              <a:rPr lang="en-US" altLang="zh-CN" dirty="0" smtClean="0"/>
              <a:t>programming</a:t>
            </a:r>
            <a:r>
              <a:rPr lang="zh-CN" altLang="en-US" baseline="0" dirty="0" smtClean="0"/>
              <a:t> </a:t>
            </a:r>
            <a:r>
              <a:rPr lang="en-US" dirty="0" smtClean="0"/>
              <a:t>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4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So, 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en-US" altLang="zh-CN" dirty="0" smtClean="0"/>
              <a:t> difficulty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task?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The first 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their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mind could be search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 engines such as Google.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However, 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</a:t>
            </a:r>
            <a:r>
              <a:rPr lang="en-US" altLang="zh-CN" dirty="0" smtClean="0"/>
              <a:t>eneral search engines are not designed for source</a:t>
            </a:r>
            <a:r>
              <a:rPr lang="en-US" altLang="zh-CN" baseline="0" dirty="0" smtClean="0"/>
              <a:t> code and could have many irrelevant results such as discussions and programming experience. Besides, developers have to brows many web pages to check the results.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9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way to obtain code examples is from code search engines such as </a:t>
            </a:r>
            <a:r>
              <a:rPr lang="en-US" dirty="0" err="1"/>
              <a:t>Github</a:t>
            </a:r>
            <a:r>
              <a:rPr lang="en-US" dirty="0"/>
              <a:t> Search. However, </a:t>
            </a:r>
            <a:r>
              <a:rPr lang="en-US" altLang="zh-CN" baseline="0" dirty="0" smtClean="0"/>
              <a:t>Existing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engines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keyword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matching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difficult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represent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complicated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tasks.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2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</a:t>
            </a:r>
            <a:r>
              <a:rPr lang="en-US" dirty="0" smtClean="0"/>
              <a:t>code</a:t>
            </a:r>
            <a:r>
              <a:rPr lang="en-US" baseline="0" dirty="0" smtClean="0"/>
              <a:t> search</a:t>
            </a:r>
            <a:r>
              <a:rPr lang="en-US" dirty="0" smtClean="0"/>
              <a:t> </a:t>
            </a:r>
            <a:r>
              <a:rPr lang="en-US" dirty="0"/>
              <a:t>has always</a:t>
            </a:r>
            <a:r>
              <a:rPr lang="en-US" baseline="0" dirty="0"/>
              <a:t> been an active research. </a:t>
            </a:r>
            <a:r>
              <a:rPr lang="en-US" baseline="0" dirty="0" smtClean="0"/>
              <a:t>And most of the ideas are based on Information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3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language queries and code snippets are heterogeneous and cannot be easily matched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lexical tokens.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snippets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similarities?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a deep neural network named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(Code-Description Embedding Neural Network)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embed source code and natural language description with deep neural networks.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neural network consists of three modules: a code embedding network (CEN) to embed source code into vectors; a description embedding network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embed natural language descriptions into vectors; and a similarity module that measures the similari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code and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training time, we construct each training instance as a triple ⟨C,D+,D-⟩: for each code snippet C, there is a positive description D+ (a correct description of C) as well as a negative description (an incorrect description of C) D- randomly chosen from the pool of all D+’s. When trained on the set of ⟨C,D+,D-⟩ triples,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predicts the cosine similarities of both ⟨C,D+⟩ and ⟨C,D-⟩ pairs and minimizes the ranking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53223-88DA-436F-8A4E-831192C0F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3C15-67BF-436E-A5EB-E5876C6837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683-D07C-4776-AC24-FA8BE79032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9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8776-66EA-4D09-848D-695E3BC8CE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5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890D-A2DF-4A42-B107-71BE8E7BB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4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698-9E7D-420C-9731-CBAABEEC8F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97A3-73A1-4C23-89BC-E8D2FD1393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76F1-E2A8-47BC-BF3A-F3805D4EC9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81BA-0871-4BBB-B3BE-148FA55553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43B1-30CB-4D26-8309-391F2DB76A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F9B5-7EF9-4B26-9549-7A39D5FE57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3B1C-6995-4D04-B1A7-71F62D91CD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B73B-BCC8-44BE-A8B3-F9B187A585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0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xd/deep-code-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922" y="2209336"/>
            <a:ext cx="7102913" cy="92489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6600" dirty="0" smtClean="0">
                <a:latin typeface="Gill Sans MT" panose="020B0502020104020203" pitchFamily="34" charset="0"/>
              </a:rPr>
              <a:t>Deep </a:t>
            </a:r>
            <a:r>
              <a:rPr lang="en-US" sz="6600" dirty="0" smtClean="0">
                <a:latin typeface="Gill Sans MT" panose="020B0502020104020203" pitchFamily="34" charset="0"/>
              </a:rPr>
              <a:t>Code Search</a:t>
            </a:r>
            <a:endParaRPr lang="en-US" sz="66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935" y="3571623"/>
            <a:ext cx="2794000" cy="1847044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Gill Sans MT" panose="020B0502020104020203" pitchFamily="34" charset="0"/>
              </a:rPr>
              <a:t>Xiaodong</a:t>
            </a:r>
            <a:r>
              <a:rPr lang="en-US" sz="3600" dirty="0">
                <a:latin typeface="Gill Sans MT" panose="020B0502020104020203" pitchFamily="34" charset="0"/>
              </a:rPr>
              <a:t> </a:t>
            </a:r>
            <a:r>
              <a:rPr lang="en-US" sz="3600" dirty="0" err="1">
                <a:latin typeface="Gill Sans MT" panose="020B0502020104020203" pitchFamily="34" charset="0"/>
              </a:rPr>
              <a:t>Gu</a:t>
            </a:r>
            <a:r>
              <a:rPr lang="en-US" sz="3600" dirty="0">
                <a:latin typeface="Gill Sans MT" panose="020B0502020104020203" pitchFamily="34" charset="0"/>
              </a:rPr>
              <a:t> </a:t>
            </a:r>
            <a:r>
              <a:rPr lang="en-US" sz="3600" dirty="0" smtClean="0">
                <a:latin typeface="Gill Sans MT" panose="020B0502020104020203" pitchFamily="34" charset="0"/>
              </a:rPr>
              <a:t>     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Hong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Kong University of Science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Technology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96"/>
          <a:stretch/>
        </p:blipFill>
        <p:spPr>
          <a:xfrm>
            <a:off x="406707" y="152240"/>
            <a:ext cx="2718949" cy="1354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79CC-CE35-4488-8715-FFB1E4782B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235" y="152240"/>
            <a:ext cx="2465077" cy="120728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655326" y="3605490"/>
            <a:ext cx="3226748" cy="1457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Gill Sans MT" panose="020B0502020104020203" pitchFamily="34" charset="0"/>
              </a:rPr>
              <a:t>Hongyu</a:t>
            </a:r>
            <a:r>
              <a:rPr lang="en-US" sz="3600" dirty="0" smtClean="0">
                <a:latin typeface="Gill Sans MT" panose="020B0502020104020203" pitchFamily="34" charset="0"/>
              </a:rPr>
              <a:t> Zhang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The University of Newcastle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906444" y="3605491"/>
            <a:ext cx="2845748" cy="1719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Gill Sans MT" panose="020B0502020104020203" pitchFamily="34" charset="0"/>
              </a:rPr>
              <a:t>Sunghun</a:t>
            </a:r>
            <a:r>
              <a:rPr lang="en-US" sz="3600" dirty="0" smtClean="0">
                <a:latin typeface="Gill Sans MT" panose="020B0502020104020203" pitchFamily="34" charset="0"/>
              </a:rPr>
              <a:t> Kim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Hong Kong University of Science and Technology</a:t>
            </a:r>
          </a:p>
        </p:txBody>
      </p:sp>
      <p:pic>
        <p:nvPicPr>
          <p:cNvPr id="1028" name="Picture 4" descr="âuniversity of newcastle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1405"/>
            <a:ext cx="1023407" cy="9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naver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26" y="1177441"/>
            <a:ext cx="844195" cy="18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¸å³å¾ç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4" r="19966"/>
          <a:stretch/>
        </p:blipFill>
        <p:spPr bwMode="auto">
          <a:xfrm>
            <a:off x="4670676" y="371405"/>
            <a:ext cx="759788" cy="7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64628" y="145388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DeepCS</a:t>
            </a:r>
            <a:r>
              <a:rPr lang="en-US" dirty="0" smtClean="0">
                <a:latin typeface="Gill Sans MT" panose="020B0502020104020203" pitchFamily="34" charset="0"/>
              </a:rPr>
              <a:t> – Deep Learning based Code Search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Text Box 279"/>
          <p:cNvSpPr txBox="1"/>
          <p:nvPr/>
        </p:nvSpPr>
        <p:spPr>
          <a:xfrm>
            <a:off x="8030681" y="5008345"/>
            <a:ext cx="1182034" cy="32463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 Vectors</a:t>
            </a:r>
            <a:endParaRPr 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283"/>
          <p:cNvSpPr txBox="1"/>
          <p:nvPr/>
        </p:nvSpPr>
        <p:spPr>
          <a:xfrm>
            <a:off x="9294152" y="1394586"/>
            <a:ext cx="1827255" cy="5685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Recommen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 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92" idx="0"/>
            <a:endCxn id="85" idx="4"/>
          </p:cNvCxnSpPr>
          <p:nvPr/>
        </p:nvCxnSpPr>
        <p:spPr>
          <a:xfrm flipV="1">
            <a:off x="6013319" y="3561066"/>
            <a:ext cx="2667" cy="542314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69442">
            <a:off x="6784103" y="3630903"/>
            <a:ext cx="1115222" cy="262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embedding</a:t>
            </a:r>
          </a:p>
        </p:txBody>
      </p:sp>
      <p:sp>
        <p:nvSpPr>
          <p:cNvPr id="46" name="Text Box 159"/>
          <p:cNvSpPr txBox="1"/>
          <p:nvPr/>
        </p:nvSpPr>
        <p:spPr>
          <a:xfrm>
            <a:off x="6450621" y="5157345"/>
            <a:ext cx="958229" cy="6008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</a:t>
            </a:r>
            <a:r>
              <a:rPr 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Codebase</a:t>
            </a:r>
            <a:endParaRPr 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7" name="Picture 2" descr="http://icons.iconarchive.com/icons/mart/glaze/128/binar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63" y="3955513"/>
            <a:ext cx="996870" cy="9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9552249" y="2451735"/>
            <a:ext cx="1317103" cy="915285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Similarity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Lookup</a:t>
            </a:r>
            <a:endParaRPr 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283"/>
          <p:cNvSpPr txBox="1"/>
          <p:nvPr/>
        </p:nvSpPr>
        <p:spPr>
          <a:xfrm>
            <a:off x="5660088" y="1452479"/>
            <a:ext cx="706636" cy="2825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283"/>
          <p:cNvSpPr txBox="1"/>
          <p:nvPr/>
        </p:nvSpPr>
        <p:spPr>
          <a:xfrm>
            <a:off x="7878762" y="3114213"/>
            <a:ext cx="1198165" cy="30045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Vector</a:t>
            </a:r>
            <a:endParaRPr 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8827" y="2573411"/>
            <a:ext cx="1104353" cy="262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embedding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05526" y="2755825"/>
            <a:ext cx="1005522" cy="31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 0101010</a:t>
            </a:r>
          </a:p>
        </p:txBody>
      </p:sp>
      <p:cxnSp>
        <p:nvCxnSpPr>
          <p:cNvPr id="54" name="Elbow Connector 53"/>
          <p:cNvCxnSpPr>
            <a:stCxn id="47" idx="3"/>
            <a:endCxn id="48" idx="2"/>
          </p:cNvCxnSpPr>
          <p:nvPr/>
        </p:nvCxnSpPr>
        <p:spPr>
          <a:xfrm flipV="1">
            <a:off x="9002833" y="3367020"/>
            <a:ext cx="1207968" cy="1086929"/>
          </a:xfrm>
          <a:prstGeom prst="bentConnector2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59"/>
          <p:cNvSpPr txBox="1"/>
          <p:nvPr/>
        </p:nvSpPr>
        <p:spPr>
          <a:xfrm>
            <a:off x="1147518" y="5126571"/>
            <a:ext cx="1243498" cy="65259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Commented Code Snippets</a:t>
            </a:r>
            <a:endParaRPr 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76" idx="0"/>
            <a:endCxn id="88" idx="2"/>
          </p:cNvCxnSpPr>
          <p:nvPr/>
        </p:nvCxnSpPr>
        <p:spPr>
          <a:xfrm flipV="1">
            <a:off x="2918254" y="4392726"/>
            <a:ext cx="367361" cy="59139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8" idx="3"/>
            <a:endCxn id="85" idx="2"/>
          </p:cNvCxnSpPr>
          <p:nvPr/>
        </p:nvCxnSpPr>
        <p:spPr>
          <a:xfrm>
            <a:off x="3248487" y="2909359"/>
            <a:ext cx="2119499" cy="370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 descr="C:\Users\Xiaodong\Desktop\FSE-Paper Writing\Latex\figures\d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70" y="2505659"/>
            <a:ext cx="865017" cy="8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 Box 275"/>
          <p:cNvSpPr txBox="1"/>
          <p:nvPr/>
        </p:nvSpPr>
        <p:spPr>
          <a:xfrm>
            <a:off x="2373921" y="1987616"/>
            <a:ext cx="945573" cy="5186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Training</a:t>
            </a:r>
            <a:endParaRPr 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Instances</a:t>
            </a:r>
            <a:endParaRPr 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stCxn id="88" idx="0"/>
            <a:endCxn id="58" idx="2"/>
          </p:cNvCxnSpPr>
          <p:nvPr/>
        </p:nvCxnSpPr>
        <p:spPr>
          <a:xfrm flipH="1" flipV="1">
            <a:off x="2815979" y="3313058"/>
            <a:ext cx="469636" cy="5070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63590" y="2582696"/>
            <a:ext cx="1024128" cy="35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93132" y="1498854"/>
            <a:ext cx="1532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/>
              <a:t>Offline Training </a:t>
            </a:r>
            <a:endParaRPr lang="en-US" sz="1800" dirty="0"/>
          </a:p>
        </p:txBody>
      </p:sp>
      <p:sp>
        <p:nvSpPr>
          <p:cNvPr id="63" name="Text Box 287"/>
          <p:cNvSpPr txBox="1"/>
          <p:nvPr/>
        </p:nvSpPr>
        <p:spPr>
          <a:xfrm>
            <a:off x="4777397" y="4319780"/>
            <a:ext cx="966313" cy="36235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 </a:t>
            </a:r>
            <a:r>
              <a:rPr lang="en-US" altLang="zh-CN" sz="1400" spc="-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nippets </a:t>
            </a:r>
          </a:p>
          <a:p>
            <a:pPr algn="ctr">
              <a:lnSpc>
                <a:spcPts val="1400"/>
              </a:lnSpc>
            </a:pP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(Java methods)</a:t>
            </a:r>
            <a:endParaRPr lang="en-US" sz="1400" spc="-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>
            <a:stCxn id="76" idx="0"/>
            <a:endCxn id="90" idx="2"/>
          </p:cNvCxnSpPr>
          <p:nvPr/>
        </p:nvCxnSpPr>
        <p:spPr>
          <a:xfrm flipH="1" flipV="1">
            <a:off x="2420727" y="4436324"/>
            <a:ext cx="497527" cy="54780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0" idx="0"/>
            <a:endCxn id="58" idx="2"/>
          </p:cNvCxnSpPr>
          <p:nvPr/>
        </p:nvCxnSpPr>
        <p:spPr>
          <a:xfrm flipV="1">
            <a:off x="2420727" y="3313058"/>
            <a:ext cx="395252" cy="4543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125420" y="1450862"/>
            <a:ext cx="3494493" cy="45882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 descr="http://12factor.net/images/codebase-deploy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0" r="56403" b="26371"/>
          <a:stretch/>
        </p:blipFill>
        <p:spPr bwMode="auto">
          <a:xfrm>
            <a:off x="5541403" y="4999173"/>
            <a:ext cx="937851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4777397" y="3783296"/>
            <a:ext cx="5104980" cy="22342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30681" y="5706878"/>
            <a:ext cx="1831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/>
              <a:t>Offline </a:t>
            </a:r>
            <a:r>
              <a:rPr lang="en-US" altLang="zh-CN" sz="1800" dirty="0" smtClean="0"/>
              <a:t>Embedding</a:t>
            </a:r>
            <a:endParaRPr lang="en-US" sz="1600" dirty="0"/>
          </a:p>
        </p:txBody>
      </p:sp>
      <p:cxnSp>
        <p:nvCxnSpPr>
          <p:cNvPr id="73" name="Straight Arrow Connector 72"/>
          <p:cNvCxnSpPr>
            <a:stCxn id="68" idx="0"/>
          </p:cNvCxnSpPr>
          <p:nvPr/>
        </p:nvCxnSpPr>
        <p:spPr>
          <a:xfrm flipV="1">
            <a:off x="6010329" y="4706547"/>
            <a:ext cx="168" cy="292626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6136" y="3214659"/>
            <a:ext cx="8604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a</a:t>
            </a:r>
            <a:r>
              <a:rPr lang="en-US" sz="1400" b="1" dirty="0" smtClean="0"/>
              <a:t>spect extraction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191700" y="3723340"/>
            <a:ext cx="8604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a</a:t>
            </a:r>
            <a:r>
              <a:rPr lang="en-US" sz="1400" b="1" dirty="0" smtClean="0"/>
              <a:t>spect extraction</a:t>
            </a:r>
            <a:endParaRPr lang="en-US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523875" y="4984125"/>
            <a:ext cx="788757" cy="598484"/>
          </a:xfrm>
          <a:prstGeom prst="roundRect">
            <a:avLst>
              <a:gd name="adj" fmla="val 85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452330" y="5047817"/>
            <a:ext cx="788757" cy="598484"/>
          </a:xfrm>
          <a:prstGeom prst="roundRect">
            <a:avLst>
              <a:gd name="adj" fmla="val 61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380785" y="5128538"/>
            <a:ext cx="788757" cy="598484"/>
          </a:xfrm>
          <a:prstGeom prst="roundRect">
            <a:avLst>
              <a:gd name="adj" fmla="val 61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380785" y="5227527"/>
            <a:ext cx="788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16" descr="Image result for source cod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81" y="5279663"/>
            <a:ext cx="429296" cy="4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github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40" y="5340301"/>
            <a:ext cx="705294" cy="58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618143" y="5727022"/>
            <a:ext cx="430518" cy="118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18" descr="Image result for source cod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93" y="5227234"/>
            <a:ext cx="585817" cy="59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Image result for machine learning model icon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6" t="16317" r="16870" b="16356"/>
          <a:stretch/>
        </p:blipFill>
        <p:spPr bwMode="auto">
          <a:xfrm>
            <a:off x="5483746" y="2361847"/>
            <a:ext cx="1075925" cy="10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/>
          <p:cNvSpPr/>
          <p:nvPr/>
        </p:nvSpPr>
        <p:spPr>
          <a:xfrm>
            <a:off x="5367986" y="2265066"/>
            <a:ext cx="1296000" cy="12960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CODEnn</a:t>
            </a:r>
            <a:r>
              <a:rPr lang="en-US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odel</a:t>
            </a:r>
            <a:endParaRPr lang="en-US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/>
          <p:cNvCxnSpPr>
            <a:stCxn id="85" idx="5"/>
            <a:endCxn id="47" idx="1"/>
          </p:cNvCxnSpPr>
          <p:nvPr/>
        </p:nvCxnSpPr>
        <p:spPr>
          <a:xfrm>
            <a:off x="6474191" y="3371271"/>
            <a:ext cx="1531772" cy="1082678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http://www.policy.unimelb.edu.au/assets/images/document.png"/>
          <p:cNvPicPr>
            <a:picLocks noChangeAspect="1" noChangeArrowheads="1"/>
          </p:cNvPicPr>
          <p:nvPr/>
        </p:nvPicPr>
        <p:blipFill rotWithShape="1"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7796" r="14409" b="9282"/>
          <a:stretch/>
        </p:blipFill>
        <p:spPr bwMode="auto">
          <a:xfrm>
            <a:off x="3033760" y="3820133"/>
            <a:ext cx="503710" cy="57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 Box 287"/>
          <p:cNvSpPr txBox="1"/>
          <p:nvPr/>
        </p:nvSpPr>
        <p:spPr>
          <a:xfrm>
            <a:off x="3563587" y="3878996"/>
            <a:ext cx="882978" cy="6092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natural language descriptions</a:t>
            </a:r>
            <a:endParaRPr lang="en-US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0" name="Picture 28" descr="Image result for source cod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44" y="3767358"/>
            <a:ext cx="668966" cy="6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6" descr="Image result for source cod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23" y="3897429"/>
            <a:ext cx="177442" cy="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8" descr="Image result for source cod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36" y="4103380"/>
            <a:ext cx="668966" cy="6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6" descr="Image result for source cod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00" y="4248461"/>
            <a:ext cx="177442" cy="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 Box 287"/>
          <p:cNvSpPr txBox="1"/>
          <p:nvPr/>
        </p:nvSpPr>
        <p:spPr>
          <a:xfrm>
            <a:off x="1187903" y="3910484"/>
            <a:ext cx="966313" cy="36235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400" spc="-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ode </a:t>
            </a:r>
            <a:r>
              <a:rPr lang="en-US" altLang="zh-CN" sz="1400" spc="-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nippets </a:t>
            </a:r>
          </a:p>
          <a:p>
            <a:pPr algn="ctr">
              <a:lnSpc>
                <a:spcPts val="1400"/>
              </a:lnSpc>
            </a:pPr>
            <a:r>
              <a:rPr lang="en-US" altLang="zh-CN" sz="1400" spc="-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(Java methods)</a:t>
            </a:r>
            <a:endParaRPr lang="en-US" sz="1400" spc="-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73067" y="1803988"/>
            <a:ext cx="252000" cy="3600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/>
          <p:cNvSpPr/>
          <p:nvPr/>
        </p:nvSpPr>
        <p:spPr>
          <a:xfrm rot="16200000">
            <a:off x="7154279" y="2421732"/>
            <a:ext cx="234000" cy="10627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下箭头 85"/>
          <p:cNvSpPr/>
          <p:nvPr/>
        </p:nvSpPr>
        <p:spPr>
          <a:xfrm rot="16200000">
            <a:off x="9114588" y="2735706"/>
            <a:ext cx="250817" cy="4288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下箭头 94"/>
          <p:cNvSpPr/>
          <p:nvPr/>
        </p:nvSpPr>
        <p:spPr>
          <a:xfrm rot="10800000">
            <a:off x="10161797" y="2009120"/>
            <a:ext cx="220157" cy="39662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2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Step1 – </a:t>
            </a:r>
            <a:r>
              <a:rPr lang="en-US" dirty="0" smtClean="0">
                <a:latin typeface="Gill Sans MT" panose="020B0502020104020203" pitchFamily="34" charset="0"/>
              </a:rPr>
              <a:t>Prepar</a:t>
            </a:r>
            <a:r>
              <a:rPr lang="en-US" altLang="zh-CN" dirty="0" smtClean="0">
                <a:latin typeface="Gill Sans MT" panose="020B0502020104020203" pitchFamily="34" charset="0"/>
              </a:rPr>
              <a:t>e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a Training Corpus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914"/>
            <a:ext cx="10515600" cy="4351338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Training </a:t>
            </a:r>
            <a:r>
              <a:rPr lang="en-US" dirty="0" smtClean="0">
                <a:latin typeface="Gill Sans MT" panose="020B0502020104020203" pitchFamily="34" charset="0"/>
              </a:rPr>
              <a:t>Instances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&lt;C,D+,D-&gt; 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(&lt;method name,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api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seq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tokens, correct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desc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incorrect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desc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&gt;)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260192"/>
                  </p:ext>
                </p:extLst>
              </p:nvPr>
            </p:nvGraphicFramePr>
            <p:xfrm>
              <a:off x="1349174" y="2424189"/>
              <a:ext cx="10004626" cy="170749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45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2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676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802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3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21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211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711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Name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API Sequence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Tokens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(correct)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(incorrect)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file reader</a:t>
                          </a: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InputStream.read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OutputStream.write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input, output, stream, write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copy a </a:t>
                          </a: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9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pen</a:t>
                          </a: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URL.new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URL.openConnection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open, conn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open a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0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test exists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File.new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File.exists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file, create, exists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681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test file 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681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copy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7112">
                    <a:tc>
                      <a:txBody>
                        <a:bodyPr/>
                        <a:lstStyle/>
                        <a:p>
                          <a:pPr marL="0" marR="0" lvl="0" indent="0" algn="ctr" defTabSz="2681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/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260192"/>
                  </p:ext>
                </p:extLst>
              </p:nvPr>
            </p:nvGraphicFramePr>
            <p:xfrm>
              <a:off x="1349174" y="2424189"/>
              <a:ext cx="10004626" cy="170749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4593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1220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6761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38028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563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5211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521129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Name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API Sequence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Tokens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(correct)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(incorrect)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file reader</a:t>
                          </a: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InputStream.read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OutputStream.write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input, output, stream, write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copy a </a:t>
                          </a: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739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pen</a:t>
                          </a:r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URL.new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URL.openConnection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open, conn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open a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00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test exists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File.new</a:t>
                          </a:r>
                          <a:r>
                            <a:rPr lang="zh-CN" alt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File.exists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file, create, exists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681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test file exists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681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copy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file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2971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500" t="-477551" r="-4010000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699" t="-477551" r="-866265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8547" t="-477551" r="-167784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90769" t="-477551" r="-131026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459438" t="-477551" r="-101205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80439" y="4211864"/>
            <a:ext cx="10475164" cy="180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ill Sans MT" panose="020B0502020104020203" pitchFamily="34" charset="0"/>
              </a:rPr>
              <a:t>Collect Java projects from Git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H</a:t>
            </a:r>
            <a:r>
              <a:rPr lang="en-US" sz="2000" dirty="0" smtClean="0">
                <a:latin typeface="Gill Sans MT" panose="020B0502020104020203" pitchFamily="34" charset="0"/>
              </a:rPr>
              <a:t>ub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Parse source files into ASTs using Eclipse JDT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Extract an API sequence, method name, tokens and a</a:t>
            </a:r>
            <a:r>
              <a:rPr lang="zh-CN" altLang="en-US" sz="2000" dirty="0" smtClean="0">
                <a:latin typeface="Gill Sans MT" panose="020B0502020104020203" pitchFamily="34" charset="0"/>
              </a:rPr>
              <a:t> 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description</a:t>
            </a:r>
            <a:r>
              <a:rPr lang="en-US" sz="2000" dirty="0" smtClean="0">
                <a:latin typeface="Gill Sans MT" panose="020B0502020104020203" pitchFamily="34" charset="0"/>
              </a:rPr>
              <a:t> for each method body (when Javadoc comment exists)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944675" y="412801"/>
            <a:ext cx="5034301" cy="265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36000" rIns="36000" bIns="3600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read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 file line by line. 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 void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readContent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(String path){</a:t>
            </a:r>
          </a:p>
          <a:p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reader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((line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reader.close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16739" y="3679181"/>
            <a:ext cx="851770" cy="35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Body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51850" y="4313222"/>
            <a:ext cx="939452" cy="38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Statement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749027" y="4313457"/>
            <a:ext cx="876823" cy="38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While Statement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37824" y="4962994"/>
            <a:ext cx="973899" cy="354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Variable Declaration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343245" y="4964220"/>
            <a:ext cx="1002082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Constructor Invocation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98774" y="4972403"/>
            <a:ext cx="926928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Method Invocation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550920" y="4962993"/>
            <a:ext cx="951980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Block Statement</a:t>
            </a:r>
          </a:p>
        </p:txBody>
      </p:sp>
      <p:cxnSp>
        <p:nvCxnSpPr>
          <p:cNvPr id="133" name="Straight Arrow Connector 132"/>
          <p:cNvCxnSpPr>
            <a:stCxn id="126" idx="2"/>
            <a:endCxn id="127" idx="0"/>
          </p:cNvCxnSpPr>
          <p:nvPr/>
        </p:nvCxnSpPr>
        <p:spPr>
          <a:xfrm flipH="1">
            <a:off x="2421576" y="4029909"/>
            <a:ext cx="1121048" cy="283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6" idx="2"/>
            <a:endCxn id="128" idx="0"/>
          </p:cNvCxnSpPr>
          <p:nvPr/>
        </p:nvCxnSpPr>
        <p:spPr>
          <a:xfrm>
            <a:off x="3542624" y="4029909"/>
            <a:ext cx="644815" cy="28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8" idx="2"/>
            <a:endCxn id="131" idx="0"/>
          </p:cNvCxnSpPr>
          <p:nvPr/>
        </p:nvCxnSpPr>
        <p:spPr>
          <a:xfrm flipH="1">
            <a:off x="3962238" y="4696702"/>
            <a:ext cx="225201" cy="275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8" idx="2"/>
            <a:endCxn id="132" idx="0"/>
          </p:cNvCxnSpPr>
          <p:nvPr/>
        </p:nvCxnSpPr>
        <p:spPr>
          <a:xfrm>
            <a:off x="4187439" y="4696702"/>
            <a:ext cx="839471" cy="26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2"/>
            <a:endCxn id="129" idx="0"/>
          </p:cNvCxnSpPr>
          <p:nvPr/>
        </p:nvCxnSpPr>
        <p:spPr>
          <a:xfrm flipH="1">
            <a:off x="1724774" y="4694922"/>
            <a:ext cx="696802" cy="26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130" idx="0"/>
          </p:cNvCxnSpPr>
          <p:nvPr/>
        </p:nvCxnSpPr>
        <p:spPr>
          <a:xfrm>
            <a:off x="2421576" y="4694922"/>
            <a:ext cx="422710" cy="26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12478" y="5627156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Type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061451" y="5625800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Variable</a:t>
            </a:r>
          </a:p>
        </p:txBody>
      </p:sp>
      <p:cxnSp>
        <p:nvCxnSpPr>
          <p:cNvPr id="141" name="Straight Arrow Connector 140"/>
          <p:cNvCxnSpPr>
            <a:stCxn id="129" idx="2"/>
            <a:endCxn id="139" idx="0"/>
          </p:cNvCxnSpPr>
          <p:nvPr/>
        </p:nvCxnSpPr>
        <p:spPr>
          <a:xfrm flipH="1">
            <a:off x="1444461" y="5317325"/>
            <a:ext cx="280313" cy="30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2"/>
            <a:endCxn id="140" idx="0"/>
          </p:cNvCxnSpPr>
          <p:nvPr/>
        </p:nvCxnSpPr>
        <p:spPr>
          <a:xfrm>
            <a:off x="1724774" y="5317325"/>
            <a:ext cx="696802" cy="30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43168" y="6193594"/>
            <a:ext cx="1202584" cy="28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prstClr val="black"/>
                </a:solidFill>
              </a:rPr>
              <a:t>BufferedReader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89594" y="6193594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reader</a:t>
            </a:r>
          </a:p>
        </p:txBody>
      </p:sp>
      <p:cxnSp>
        <p:nvCxnSpPr>
          <p:cNvPr id="145" name="Straight Arrow Connector 144"/>
          <p:cNvCxnSpPr>
            <a:stCxn id="139" idx="2"/>
            <a:endCxn id="143" idx="0"/>
          </p:cNvCxnSpPr>
          <p:nvPr/>
        </p:nvCxnSpPr>
        <p:spPr>
          <a:xfrm flipH="1">
            <a:off x="1444460" y="5905585"/>
            <a:ext cx="1" cy="28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2"/>
            <a:endCxn id="144" idx="0"/>
          </p:cNvCxnSpPr>
          <p:nvPr/>
        </p:nvCxnSpPr>
        <p:spPr>
          <a:xfrm>
            <a:off x="2421576" y="5904229"/>
            <a:ext cx="1" cy="28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384982" y="5627156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prstClr val="black"/>
                </a:solidFill>
              </a:rPr>
              <a:t>readLine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72151" y="5627156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Variable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472151" y="6193594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reader</a:t>
            </a:r>
          </a:p>
        </p:txBody>
      </p:sp>
      <p:cxnSp>
        <p:nvCxnSpPr>
          <p:cNvPr id="150" name="Straight Arrow Connector 149"/>
          <p:cNvCxnSpPr>
            <a:stCxn id="131" idx="2"/>
            <a:endCxn id="148" idx="0"/>
          </p:cNvCxnSpPr>
          <p:nvPr/>
        </p:nvCxnSpPr>
        <p:spPr>
          <a:xfrm flipH="1">
            <a:off x="3832276" y="5326735"/>
            <a:ext cx="129962" cy="30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1" idx="2"/>
            <a:endCxn id="147" idx="0"/>
          </p:cNvCxnSpPr>
          <p:nvPr/>
        </p:nvCxnSpPr>
        <p:spPr>
          <a:xfrm>
            <a:off x="3962238" y="5326735"/>
            <a:ext cx="782869" cy="30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8" idx="2"/>
            <a:endCxn id="149" idx="0"/>
          </p:cNvCxnSpPr>
          <p:nvPr/>
        </p:nvCxnSpPr>
        <p:spPr>
          <a:xfrm>
            <a:off x="3832276" y="5905585"/>
            <a:ext cx="0" cy="28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 152"/>
          <p:cNvSpPr/>
          <p:nvPr/>
        </p:nvSpPr>
        <p:spPr>
          <a:xfrm>
            <a:off x="2477912" y="6466306"/>
            <a:ext cx="1277655" cy="226325"/>
          </a:xfrm>
          <a:custGeom>
            <a:avLst/>
            <a:gdLst>
              <a:gd name="connsiteX0" fmla="*/ 0 w 1277655"/>
              <a:gd name="connsiteY0" fmla="*/ 0 h 226325"/>
              <a:gd name="connsiteX1" fmla="*/ 626301 w 1277655"/>
              <a:gd name="connsiteY1" fmla="*/ 225468 h 226325"/>
              <a:gd name="connsiteX2" fmla="*/ 1277655 w 1277655"/>
              <a:gd name="connsiteY2" fmla="*/ 62630 h 2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655" h="226325">
                <a:moveTo>
                  <a:pt x="0" y="0"/>
                </a:moveTo>
                <a:cubicBezTo>
                  <a:pt x="206679" y="107515"/>
                  <a:pt x="413359" y="215030"/>
                  <a:pt x="626301" y="225468"/>
                </a:cubicBezTo>
                <a:cubicBezTo>
                  <a:pt x="839243" y="235906"/>
                  <a:pt x="1058449" y="149268"/>
                  <a:pt x="1277655" y="6263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4034509" y="2897289"/>
            <a:ext cx="275572" cy="23014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566921" y="4840571"/>
            <a:ext cx="4327051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BufferedReader.new</a:t>
            </a:r>
            <a:r>
              <a:rPr lang="en-US" sz="1600" dirty="0" smtClean="0">
                <a:solidFill>
                  <a:prstClr val="black"/>
                </a:solidFill>
              </a:rPr>
              <a:t>      </a:t>
            </a:r>
            <a:r>
              <a:rPr lang="en-US" sz="1600" dirty="0" err="1" smtClean="0">
                <a:solidFill>
                  <a:prstClr val="black"/>
                </a:solidFill>
              </a:rPr>
              <a:t>BufferedReader.readLine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                   </a:t>
            </a:r>
            <a:r>
              <a:rPr lang="en-US" sz="1600" dirty="0" err="1">
                <a:solidFill>
                  <a:prstClr val="black"/>
                </a:solidFill>
              </a:rPr>
              <a:t>BufferedReader.close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8360501" y="4964061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926800" y="5223271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26" idx="2"/>
          </p:cNvCxnSpPr>
          <p:nvPr/>
        </p:nvCxnSpPr>
        <p:spPr>
          <a:xfrm>
            <a:off x="3542624" y="4029909"/>
            <a:ext cx="2122460" cy="24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5531076" y="4325293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6294" y="6099490"/>
            <a:ext cx="2743200" cy="365125"/>
          </a:xfrm>
        </p:spPr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7546" y="3157827"/>
            <a:ext cx="1348851" cy="34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prstClr val="black"/>
                </a:solidFill>
              </a:rPr>
              <a:t>MethodDefinition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3614" y="3625410"/>
            <a:ext cx="939452" cy="381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Javadoc Comment</a:t>
            </a:r>
          </a:p>
        </p:txBody>
      </p:sp>
      <p:cxnSp>
        <p:nvCxnSpPr>
          <p:cNvPr id="45" name="Straight Arrow Connector 44"/>
          <p:cNvCxnSpPr>
            <a:stCxn id="42" idx="2"/>
            <a:endCxn id="43" idx="0"/>
          </p:cNvCxnSpPr>
          <p:nvPr/>
        </p:nvCxnSpPr>
        <p:spPr>
          <a:xfrm>
            <a:off x="4211972" y="3503817"/>
            <a:ext cx="941368" cy="12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126" idx="0"/>
          </p:cNvCxnSpPr>
          <p:nvPr/>
        </p:nvCxnSpPr>
        <p:spPr>
          <a:xfrm flipH="1">
            <a:off x="3542624" y="3503817"/>
            <a:ext cx="669348" cy="17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66922" y="590999"/>
            <a:ext cx="3280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file line by line.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Down Arrow 49"/>
          <p:cNvSpPr/>
          <p:nvPr/>
        </p:nvSpPr>
        <p:spPr>
          <a:xfrm rot="16200000">
            <a:off x="6100307" y="4889606"/>
            <a:ext cx="252000" cy="3903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6923" y="1385132"/>
            <a:ext cx="3280101" cy="32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600" b="1" dirty="0" smtClean="0">
                <a:cs typeface="Courier New" panose="02070309020205020404" pitchFamily="49" charset="0"/>
              </a:rPr>
              <a:t>read     </a:t>
            </a:r>
            <a:r>
              <a:rPr lang="zh-CN" altLang="en-US" sz="1600" b="1" dirty="0" smtClean="0"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cs typeface="Courier New" panose="02070309020205020404" pitchFamily="49" charset="0"/>
              </a:rPr>
              <a:t>context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66921" y="2146744"/>
            <a:ext cx="43270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600" b="1" dirty="0" smtClean="0">
                <a:cs typeface="Courier New" panose="02070309020205020404" pitchFamily="49" charset="0"/>
              </a:rPr>
              <a:t>{read, context, string, buffer, reader, line, close}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53763" y="157209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 rot="16200000">
            <a:off x="6135083" y="2158236"/>
            <a:ext cx="225649" cy="3903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0502" y="4443354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cs typeface="Courier New" panose="02070309020205020404" pitchFamily="49" charset="0"/>
              </a:rPr>
              <a:t>API Sequence</a:t>
            </a:r>
            <a:r>
              <a:rPr lang="en-US" altLang="zh-CN" b="1" dirty="0">
                <a:solidFill>
                  <a:srgbClr val="002060"/>
                </a:solidFill>
              </a:rPr>
              <a:t>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0384" y="1807534"/>
            <a:ext cx="95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Tokens: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4618" y="1003050"/>
            <a:ext cx="166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  <a:cs typeface="Courier New" panose="02070309020205020404" pitchFamily="49" charset="0"/>
              </a:rPr>
              <a:t>Method name: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85143" y="265335"/>
            <a:ext cx="13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  <a:cs typeface="Courier New" panose="02070309020205020404" pitchFamily="49" charset="0"/>
              </a:rPr>
              <a:t>Description: </a:t>
            </a:r>
            <a:endParaRPr lang="zh-CN" altLang="en-US" dirty="0"/>
          </a:p>
        </p:txBody>
      </p:sp>
      <p:cxnSp>
        <p:nvCxnSpPr>
          <p:cNvPr id="20" name="直线箭头连接符 19"/>
          <p:cNvCxnSpPr>
            <a:endCxn id="48" idx="1"/>
          </p:cNvCxnSpPr>
          <p:nvPr/>
        </p:nvCxnSpPr>
        <p:spPr>
          <a:xfrm>
            <a:off x="4279003" y="774082"/>
            <a:ext cx="2287919" cy="1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56" idx="1"/>
          </p:cNvCxnSpPr>
          <p:nvPr/>
        </p:nvCxnSpPr>
        <p:spPr>
          <a:xfrm>
            <a:off x="3151927" y="1549472"/>
            <a:ext cx="34149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8"/>
    </mc:Choice>
    <mc:Fallback xmlns="">
      <p:transition spd="slow" advTm="256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407"/>
            <a:ext cx="10156031" cy="10421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0"/>
              </a:rPr>
              <a:t>Step2 – Training </a:t>
            </a:r>
            <a:r>
              <a:rPr lang="en-US" sz="4000" dirty="0" err="1" smtClean="0">
                <a:latin typeface="Gill Sans MT" panose="020B0502020104020203" pitchFamily="34" charset="0"/>
              </a:rPr>
              <a:t>CODEnn</a:t>
            </a:r>
            <a:r>
              <a:rPr lang="en-US" sz="4000" dirty="0" smtClean="0">
                <a:latin typeface="Gill Sans MT" panose="020B0502020104020203" pitchFamily="34" charset="0"/>
              </a:rPr>
              <a:t> Model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Neural </a:t>
            </a:r>
            <a:r>
              <a:rPr lang="en-US" dirty="0">
                <a:latin typeface="Gill Sans MT" panose="020B0502020104020203" pitchFamily="34" charset="0"/>
              </a:rPr>
              <a:t>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Bi-LSTM, 200 </a:t>
            </a:r>
            <a:r>
              <a:rPr lang="en-US" dirty="0">
                <a:latin typeface="Gill Sans MT" panose="020B0502020104020203" pitchFamily="34" charset="0"/>
              </a:rPr>
              <a:t>hidden </a:t>
            </a:r>
            <a:r>
              <a:rPr lang="en-US" dirty="0" smtClean="0">
                <a:latin typeface="Gill Sans MT" panose="020B0502020104020203" pitchFamily="34" charset="0"/>
              </a:rPr>
              <a:t>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MLP: 100 hidden units for embedding and 400 for fusing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ill Sans MT" panose="020B0502020104020203" pitchFamily="34" charset="0"/>
              </a:rPr>
              <a:t>Word Embedding: </a:t>
            </a:r>
            <a:r>
              <a:rPr lang="en-US" dirty="0" smtClean="0">
                <a:latin typeface="Gill Sans MT" panose="020B0502020104020203" pitchFamily="34" charset="0"/>
              </a:rPr>
              <a:t>100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Training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Adadelta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ill Sans MT" panose="020B0502020104020203" pitchFamily="34" charset="0"/>
              </a:rPr>
              <a:t>Batch size: </a:t>
            </a:r>
            <a:r>
              <a:rPr lang="en-US" dirty="0" smtClean="0">
                <a:latin typeface="Gill Sans MT" panose="020B0502020104020203" pitchFamily="34" charset="0"/>
              </a:rPr>
              <a:t>128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Vocabulary size: 10,000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28"/>
    </mc:Choice>
    <mc:Fallback xmlns="">
      <p:transition spd="slow" advTm="3562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Step3 – Searching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49" y="1421523"/>
            <a:ext cx="9624879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s://cdn-images-1.medium.com/max/1600/1*gKYwthXU10bSc2mxvhcZ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8" y="2690019"/>
            <a:ext cx="105060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6987" y="3657595"/>
            <a:ext cx="1664775" cy="3659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43200" y="2948152"/>
            <a:ext cx="1970690" cy="7094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9849" y="2903515"/>
            <a:ext cx="1455682" cy="7094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13834" y="2690019"/>
            <a:ext cx="396766" cy="213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16183" y="2088000"/>
            <a:ext cx="2024723" cy="78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7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5"/>
            <a:ext cx="10515600" cy="1211427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Search </a:t>
            </a:r>
            <a:r>
              <a:rPr lang="en-US" dirty="0">
                <a:latin typeface="Gill Sans MT" panose="020B0502020104020203" pitchFamily="34" charset="0"/>
              </a:rPr>
              <a:t>Codebase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ill Sans MT" panose="020B0502020104020203" pitchFamily="34" charset="0"/>
              </a:rPr>
              <a:t>Java </a:t>
            </a:r>
            <a:r>
              <a:rPr lang="en-US" dirty="0" smtClean="0">
                <a:latin typeface="Gill Sans MT" panose="020B0502020104020203" pitchFamily="34" charset="0"/>
              </a:rPr>
              <a:t>repositories </a:t>
            </a:r>
            <a:r>
              <a:rPr lang="en-US" dirty="0">
                <a:latin typeface="Gill Sans MT" panose="020B0502020104020203" pitchFamily="34" charset="0"/>
              </a:rPr>
              <a:t>from GitHub</a:t>
            </a:r>
          </a:p>
          <a:p>
            <a:r>
              <a:rPr lang="en-US" dirty="0">
                <a:latin typeface="Gill Sans MT" panose="020B0502020104020203" pitchFamily="34" charset="0"/>
              </a:rPr>
              <a:t>Query Subjects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ill Sans MT" panose="020B0502020104020203" pitchFamily="34" charset="0"/>
              </a:rPr>
              <a:t>Top 50 </a:t>
            </a:r>
            <a:r>
              <a:rPr lang="en-US" dirty="0" smtClean="0">
                <a:latin typeface="Gill Sans MT" panose="020B0502020104020203" pitchFamily="34" charset="0"/>
              </a:rPr>
              <a:t>Java-tagged </a:t>
            </a:r>
            <a:r>
              <a:rPr lang="en-US" dirty="0">
                <a:latin typeface="Gill Sans MT" panose="020B0502020104020203" pitchFamily="34" charset="0"/>
              </a:rPr>
              <a:t>Questions from Stack </a:t>
            </a:r>
            <a:r>
              <a:rPr lang="en-US" dirty="0" smtClean="0">
                <a:latin typeface="Gill Sans MT" panose="020B0502020104020203" pitchFamily="34" charset="0"/>
              </a:rPr>
              <a:t>Overflow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Baselines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CodeHow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[</a:t>
            </a:r>
            <a:r>
              <a:rPr lang="en-US" dirty="0" err="1">
                <a:latin typeface="Candara" panose="020E0502030303020204" pitchFamily="34" charset="0"/>
              </a:rPr>
              <a:t>Lv</a:t>
            </a:r>
            <a:r>
              <a:rPr lang="en-US" dirty="0">
                <a:latin typeface="Candara" panose="020E0502030303020204" pitchFamily="34" charset="0"/>
              </a:rPr>
              <a:t> et al. ASE’15]:</a:t>
            </a:r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combines multiple code aspects such </a:t>
            </a:r>
            <a:r>
              <a:rPr lang="en-US" dirty="0">
                <a:latin typeface="Gill Sans MT" panose="020B0502020104020203" pitchFamily="34" charset="0"/>
              </a:rPr>
              <a:t>as method name and </a:t>
            </a:r>
            <a:r>
              <a:rPr lang="en-US" dirty="0" smtClean="0">
                <a:latin typeface="Gill Sans MT" panose="020B0502020104020203" pitchFamily="34" charset="0"/>
              </a:rPr>
              <a:t>APIs </a:t>
            </a:r>
            <a:r>
              <a:rPr lang="en-US" dirty="0">
                <a:latin typeface="Gill Sans MT" panose="020B0502020104020203" pitchFamily="34" charset="0"/>
              </a:rPr>
              <a:t>using an </a:t>
            </a:r>
            <a:r>
              <a:rPr lang="en-US" dirty="0" smtClean="0">
                <a:latin typeface="Gill Sans MT" panose="020B0502020104020203" pitchFamily="34" charset="0"/>
              </a:rPr>
              <a:t>extended </a:t>
            </a:r>
            <a:r>
              <a:rPr lang="en-US" dirty="0" err="1">
                <a:latin typeface="Gill Sans MT" panose="020B0502020104020203" pitchFamily="34" charset="0"/>
              </a:rPr>
              <a:t>b</a:t>
            </a:r>
            <a:r>
              <a:rPr lang="en-US" dirty="0" err="1" smtClean="0">
                <a:latin typeface="Gill Sans MT" panose="020B0502020104020203" pitchFamily="34" charset="0"/>
              </a:rPr>
              <a:t>oolean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m</a:t>
            </a:r>
            <a:r>
              <a:rPr lang="en-US" dirty="0" smtClean="0">
                <a:latin typeface="Gill Sans MT" panose="020B0502020104020203" pitchFamily="34" charset="0"/>
              </a:rPr>
              <a:t>odel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Lucene: </a:t>
            </a:r>
            <a:r>
              <a:rPr lang="en-US" dirty="0">
                <a:latin typeface="Gill Sans MT" panose="020B0502020104020203" pitchFamily="34" charset="0"/>
              </a:rPr>
              <a:t>a </a:t>
            </a:r>
            <a:r>
              <a:rPr lang="en-US" dirty="0" smtClean="0">
                <a:latin typeface="Gill Sans MT" panose="020B0502020104020203" pitchFamily="34" charset="0"/>
              </a:rPr>
              <a:t>conventional search </a:t>
            </a:r>
            <a:r>
              <a:rPr lang="en-US" dirty="0">
                <a:latin typeface="Gill Sans MT" panose="020B0502020104020203" pitchFamily="34" charset="0"/>
              </a:rPr>
              <a:t>engine </a:t>
            </a:r>
            <a:r>
              <a:rPr lang="en-US" dirty="0" smtClean="0">
                <a:latin typeface="Gill Sans MT" panose="020B0502020104020203" pitchFamily="34" charset="0"/>
              </a:rPr>
              <a:t>behind many </a:t>
            </a:r>
            <a:r>
              <a:rPr lang="en-US" dirty="0">
                <a:latin typeface="Gill Sans MT" panose="020B0502020104020203" pitchFamily="34" charset="0"/>
              </a:rPr>
              <a:t>existing code search tools such as </a:t>
            </a:r>
            <a:r>
              <a:rPr lang="en-US" dirty="0" err="1" smtClean="0">
                <a:latin typeface="Gill Sans MT" panose="020B0502020104020203" pitchFamily="34" charset="0"/>
              </a:rPr>
              <a:t>Sourcerer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[</a:t>
            </a:r>
            <a:r>
              <a:rPr lang="en-US" dirty="0" err="1" smtClean="0">
                <a:latin typeface="Candara" panose="020E0502030303020204" pitchFamily="34" charset="0"/>
              </a:rPr>
              <a:t>Linstead</a:t>
            </a:r>
            <a:r>
              <a:rPr lang="en-US" dirty="0" smtClean="0">
                <a:latin typeface="Candara" panose="020E0502030303020204" pitchFamily="34" charset="0"/>
              </a:rPr>
              <a:t> et al. DMKD’09]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Me</a:t>
            </a:r>
            <a:r>
              <a:rPr lang="en-US" altLang="zh-CN" dirty="0" smtClean="0">
                <a:latin typeface="Gill Sans MT" panose="020B0502020104020203" pitchFamily="34" charset="0"/>
              </a:rPr>
              <a:t>tric</a:t>
            </a:r>
            <a:r>
              <a:rPr lang="en-US" dirty="0" smtClean="0">
                <a:latin typeface="Gill Sans MT" panose="020B0502020104020203" pitchFamily="34" charset="0"/>
              </a:rPr>
              <a:t>s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84" y="2807836"/>
            <a:ext cx="4792522" cy="846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84" y="3785058"/>
            <a:ext cx="5623795" cy="55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817" y="4454115"/>
            <a:ext cx="2873094" cy="874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6798" y="2276616"/>
            <a:ext cx="7273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rank of the first hit result in the result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8" y="365126"/>
            <a:ext cx="10515600" cy="6564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94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29" t="14287" r="2619"/>
          <a:stretch/>
        </p:blipFill>
        <p:spPr>
          <a:xfrm>
            <a:off x="576775" y="1012822"/>
            <a:ext cx="5691645" cy="5423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379"/>
          <a:stretch/>
        </p:blipFill>
        <p:spPr>
          <a:xfrm>
            <a:off x="6187746" y="1134741"/>
            <a:ext cx="5618427" cy="53442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99746" y="1282714"/>
            <a:ext cx="324000" cy="518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69447" y="1123345"/>
            <a:ext cx="288000" cy="532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091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4" y="3964951"/>
            <a:ext cx="2473853" cy="1925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278" y="3964950"/>
            <a:ext cx="2493351" cy="1927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096" y="3964950"/>
            <a:ext cx="2472849" cy="1925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893" y="3964949"/>
            <a:ext cx="2470846" cy="1925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714" y="1542188"/>
            <a:ext cx="8316113" cy="20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1882" y="1568408"/>
            <a:ext cx="4925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400" b="1" dirty="0">
                <a:latin typeface="Gill Sans MT" panose="020B0502020104020203" pitchFamily="34" charset="0"/>
              </a:rPr>
              <a:t>Query</a:t>
            </a:r>
            <a:r>
              <a:rPr lang="en-US" sz="2400" dirty="0">
                <a:latin typeface="Gill Sans MT" panose="020B0502020104020203" pitchFamily="34" charset="0"/>
              </a:rPr>
              <a:t>:  “read an object from an xml”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4061" y="395270"/>
            <a:ext cx="10515600" cy="10252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Example – Associative 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8830" y="2177920"/>
            <a:ext cx="8013508" cy="27308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D5764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&lt;S&gt;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 </a:t>
            </a:r>
            <a:r>
              <a:rPr lang="en-US" altLang="en-US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deserialize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(Class c, File xml)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try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context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newInstance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context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createUnmarshaller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S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(S)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(xml);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catch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JAXBException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ex)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log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error</a:t>
            </a:r>
            <a:r>
              <a:rPr lang="en-US" altLang="en-US" sz="1600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"Error-</a:t>
            </a:r>
            <a:r>
              <a:rPr lang="en-US" altLang="en-US" sz="1600" dirty="0" err="1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deserializing</a:t>
            </a:r>
            <a:r>
              <a:rPr lang="en-US" altLang="en-US" sz="16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-object-from-XML"</a:t>
            </a:r>
            <a:r>
              <a:rPr lang="en-US" altLang="en-US" sz="1600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 null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}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0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067" y="993766"/>
            <a:ext cx="36184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Programming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067" y="2673079"/>
            <a:ext cx="3622155" cy="116628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Lack of experience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Unfamiliar </a:t>
            </a:r>
            <a:r>
              <a:rPr lang="en-US" dirty="0" smtClean="0">
                <a:latin typeface="Gill Sans MT" panose="020B0502020104020203" pitchFamily="34" charset="0"/>
              </a:rPr>
              <a:t>libraries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993766"/>
            <a:ext cx="6671761" cy="49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9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35"/>
    </mc:Choice>
    <mc:Fallback xmlns="">
      <p:transition spd="slow" advTm="5763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6258" y="1678358"/>
            <a:ext cx="520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/>
            <a:r>
              <a:rPr lang="en-US" sz="2000" b="1" dirty="0">
                <a:latin typeface="Gill Sans MT" panose="020B0502020104020203" pitchFamily="34" charset="0"/>
              </a:rPr>
              <a:t>Query</a:t>
            </a:r>
            <a:r>
              <a:rPr lang="en-US" sz="2000" dirty="0">
                <a:latin typeface="Gill Sans MT" panose="020B0502020104020203" pitchFamily="34" charset="0"/>
              </a:rPr>
              <a:t>:  “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queue</a:t>
            </a:r>
            <a:r>
              <a:rPr lang="en-US" sz="2000" dirty="0">
                <a:latin typeface="Gill Sans MT" panose="020B0502020104020203" pitchFamily="34" charset="0"/>
              </a:rPr>
              <a:t> an event to be run on a thread”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5656" y="1659123"/>
            <a:ext cx="458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/>
            <a:r>
              <a:rPr lang="en-US" sz="2000" b="1" dirty="0">
                <a:latin typeface="Gill Sans MT" panose="020B0502020104020203" pitchFamily="34" charset="0"/>
              </a:rPr>
              <a:t>Query</a:t>
            </a:r>
            <a:r>
              <a:rPr lang="en-US" sz="2000" dirty="0">
                <a:latin typeface="Gill Sans MT" panose="020B0502020104020203" pitchFamily="34" charset="0"/>
              </a:rPr>
              <a:t>:  “run an event on a thread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queue</a:t>
            </a:r>
            <a:r>
              <a:rPr lang="en-US" sz="2000" dirty="0"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3237" y="284908"/>
            <a:ext cx="1040507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Example – Query Understanding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33331" y="2169801"/>
            <a:ext cx="4879678" cy="32665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6506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public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b="1" dirty="0">
                <a:solidFill>
                  <a:srgbClr val="BC7A78"/>
                </a:solidFill>
                <a:latin typeface="Consolas-Bold"/>
              </a:rPr>
              <a:t> </a:t>
            </a:r>
            <a:r>
              <a:rPr lang="en-US" sz="1600" dirty="0" err="1" smtClean="0">
                <a:solidFill>
                  <a:srgbClr val="795DA3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EventHandler</a:t>
            </a:r>
            <a:endParaRPr lang="en-US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handler, Event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event) {</a:t>
            </a:r>
          </a:p>
          <a:p>
            <a:r>
              <a:rPr lang="en-US" sz="1600" b="1" dirty="0">
                <a:solidFill>
                  <a:srgbClr val="A81D5D"/>
                </a:solidFill>
                <a:latin typeface="Consolas-Bold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(monitor) {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••••••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handlers[tail] 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handler;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events[tail] 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event;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tail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A81D5D"/>
                </a:solidFill>
                <a:latin typeface="Consolas-Bold"/>
              </a:rPr>
              <a:t>     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A81D5D"/>
                </a:solidFill>
                <a:latin typeface="Consolas-Bold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handlers</a:t>
            </a:r>
            <a:r>
              <a:rPr 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tail)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tail </a:t>
            </a:r>
            <a:r>
              <a:rPr 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notify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A81D5D"/>
                </a:solidFill>
                <a:latin typeface="Consolas-Bold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936566" y="2185827"/>
            <a:ext cx="5417234" cy="3234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795DA3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while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stop)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DynamicModelEvent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evt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    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while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evt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eventQueue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poll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())</a:t>
            </a:r>
            <a:r>
              <a:rPr lang="en-US" altLang="en-US" sz="16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!=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null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 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DynamicModelListener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l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rgbClr val="333333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      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listeners</a:t>
            </a:r>
            <a:r>
              <a:rPr lang="en-US" altLang="en-US" sz="1600" dirty="0" err="1" smtClean="0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toArray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                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</a:t>
            </a:r>
            <a:r>
              <a:rPr lang="en-US" altLang="en-US" sz="1600" b="1" dirty="0" smtClean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DynamicModelListener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]))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      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dynamicModelChanged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evt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   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       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••••••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}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5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51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Gill Sans MT" panose="020B0502020104020203" pitchFamily="34" charset="0"/>
              </a:rPr>
              <a:t>DeepCS</a:t>
            </a:r>
            <a:r>
              <a:rPr lang="en-US" dirty="0" smtClean="0">
                <a:latin typeface="Gill Sans MT" panose="020B0502020104020203" pitchFamily="34" charset="0"/>
              </a:rPr>
              <a:t> –</a:t>
            </a:r>
            <a:r>
              <a:rPr lang="en-US" altLang="zh-CN" dirty="0" smtClean="0">
                <a:latin typeface="Gill Sans MT" panose="020B0502020104020203" pitchFamily="34" charset="0"/>
              </a:rPr>
              <a:t>De</a:t>
            </a:r>
            <a:r>
              <a:rPr lang="en-US" dirty="0" smtClean="0">
                <a:latin typeface="Gill Sans MT" panose="020B0502020104020203" pitchFamily="34" charset="0"/>
              </a:rPr>
              <a:t>e</a:t>
            </a:r>
            <a:r>
              <a:rPr lang="en-US" altLang="zh-CN" dirty="0" smtClean="0">
                <a:latin typeface="Gill Sans MT" panose="020B0502020104020203" pitchFamily="34" charset="0"/>
              </a:rPr>
              <a:t>p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Learning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based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Code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Search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SzPct val="60000"/>
              <a:buFont typeface="Gill Sans MT" panose="020B0502020104020203" pitchFamily="34" charset="0"/>
              <a:buChar char="–"/>
            </a:pPr>
            <a:r>
              <a:rPr lang="en-US" altLang="zh-CN" dirty="0" smtClean="0">
                <a:latin typeface="Gill Sans MT" panose="020B0502020104020203" pitchFamily="34" charset="0"/>
              </a:rPr>
              <a:t>Learns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the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r</a:t>
            </a:r>
            <a:r>
              <a:rPr lang="en-US" dirty="0" smtClean="0">
                <a:latin typeface="Gill Sans MT" panose="020B0502020104020203" pitchFamily="34" charset="0"/>
              </a:rPr>
              <a:t>epresent</a:t>
            </a:r>
            <a:r>
              <a:rPr lang="en-US" altLang="zh-CN" dirty="0" smtClean="0">
                <a:latin typeface="Gill Sans MT" panose="020B0502020104020203" pitchFamily="34" charset="0"/>
              </a:rPr>
              <a:t>ation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of</a:t>
            </a:r>
            <a:r>
              <a:rPr lang="en-US" dirty="0" smtClean="0">
                <a:latin typeface="Gill Sans MT" panose="020B0502020104020203" pitchFamily="34" charset="0"/>
              </a:rPr>
              <a:t> source code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and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NL</a:t>
            </a:r>
            <a:r>
              <a:rPr lang="en-US" dirty="0" smtClean="0">
                <a:latin typeface="Gill Sans MT" panose="020B0502020104020203" pitchFamily="34" charset="0"/>
              </a:rPr>
              <a:t> with deep neural network</a:t>
            </a:r>
            <a:r>
              <a:rPr lang="en-US" altLang="zh-CN" dirty="0" smtClean="0">
                <a:latin typeface="Gill Sans MT" panose="020B0502020104020203" pitchFamily="34" charset="0"/>
              </a:rPr>
              <a:t>s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SzPct val="60000"/>
              <a:buFont typeface="Gill Sans MT" panose="020B0502020104020203" pitchFamily="34" charset="0"/>
              <a:buChar char="–"/>
            </a:pPr>
            <a:r>
              <a:rPr lang="en-US" altLang="zh-CN" dirty="0">
                <a:latin typeface="Gill Sans MT" panose="020B0502020104020203" pitchFamily="34" charset="0"/>
              </a:rPr>
              <a:t>J</a:t>
            </a:r>
            <a:r>
              <a:rPr lang="en-US" dirty="0" smtClean="0">
                <a:latin typeface="Gill Sans MT" panose="020B0502020104020203" pitchFamily="34" charset="0"/>
              </a:rPr>
              <a:t>ointly embed</a:t>
            </a:r>
            <a:r>
              <a:rPr lang="en-US" altLang="zh-CN" dirty="0" smtClean="0">
                <a:latin typeface="Gill Sans MT" panose="020B0502020104020203" pitchFamily="34" charset="0"/>
              </a:rPr>
              <a:t>s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source code and natural </a:t>
            </a:r>
            <a:r>
              <a:rPr lang="en-US" dirty="0" smtClean="0">
                <a:latin typeface="Gill Sans MT" panose="020B0502020104020203" pitchFamily="34" charset="0"/>
              </a:rPr>
              <a:t>language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into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a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unified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vector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space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SzPct val="60000"/>
              <a:buFont typeface="Gill Sans MT" panose="020B0502020104020203" pitchFamily="34" charset="0"/>
              <a:buChar char="–"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457200" lvl="1" indent="-444500">
              <a:buSzPct val="60000"/>
              <a:buNone/>
            </a:pPr>
            <a:r>
              <a:rPr lang="en-US" sz="2800" dirty="0" smtClean="0">
                <a:latin typeface="Gill Sans MT" panose="020B0502020104020203" pitchFamily="34" charset="0"/>
              </a:rPr>
              <a:t>Future Work</a:t>
            </a:r>
          </a:p>
          <a:p>
            <a:pPr lvl="1">
              <a:buSzPct val="60000"/>
              <a:buFont typeface="Gill Sans MT" panose="020B0502020104020203" pitchFamily="34" charset="0"/>
              <a:buChar char="–"/>
            </a:pPr>
            <a:r>
              <a:rPr lang="en-US" dirty="0">
                <a:latin typeface="Gill Sans MT" panose="020B0502020104020203" pitchFamily="34" charset="0"/>
              </a:rPr>
              <a:t>C</a:t>
            </a:r>
            <a:r>
              <a:rPr lang="en-US" dirty="0" smtClean="0">
                <a:latin typeface="Gill Sans MT" panose="020B0502020104020203" pitchFamily="34" charset="0"/>
              </a:rPr>
              <a:t>ode embedding with more aspects (e.g., structures)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>
              <a:hlinkClick r:id="rId2"/>
            </a:endParaRPr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altLang="zh-CN" dirty="0" smtClean="0">
                <a:latin typeface="Gill Sans MT" panose="020B0502020104020203" pitchFamily="34" charset="0"/>
                <a:hlinkClick r:id="rId2"/>
              </a:rPr>
              <a:t>https</a:t>
            </a:r>
            <a:r>
              <a:rPr lang="en-US" altLang="zh-CN" dirty="0">
                <a:latin typeface="Gill Sans MT" panose="020B0502020104020203" pitchFamily="34" charset="0"/>
                <a:hlinkClick r:id="rId2"/>
              </a:rPr>
              <a:t>://github.com/guxd/deep-code-search</a:t>
            </a:r>
            <a:endParaRPr lang="en-US" altLang="zh-CN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43" y="576176"/>
            <a:ext cx="10515600" cy="110904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ill Sans MT" panose="020B0502020104020203" pitchFamily="34" charset="0"/>
              </a:rPr>
              <a:t>Why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N</a:t>
            </a:r>
            <a:r>
              <a:rPr lang="en-US" altLang="zh-CN" dirty="0" smtClean="0">
                <a:latin typeface="Gill Sans MT" panose="020B0502020104020203" pitchFamily="34" charset="0"/>
              </a:rPr>
              <a:t>ot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S</a:t>
            </a:r>
            <a:r>
              <a:rPr lang="en-US" altLang="zh-CN" dirty="0" smtClean="0">
                <a:latin typeface="Gill Sans MT" panose="020B0502020104020203" pitchFamily="34" charset="0"/>
              </a:rPr>
              <a:t>earch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for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It?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://www.techverse.net/wp-content/uploads/2013/09/googl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0" y="1481497"/>
            <a:ext cx="3389695" cy="220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gok.org/wp-content/uploads/2014/09/Bing-logo-2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0" y="2612401"/>
            <a:ext cx="3134894" cy="23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1559"/>
          <a:stretch/>
        </p:blipFill>
        <p:spPr>
          <a:xfrm>
            <a:off x="4784252" y="1867788"/>
            <a:ext cx="5011945" cy="46711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896976" y="4813530"/>
            <a:ext cx="337721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Not</a:t>
            </a:r>
            <a:r>
              <a:rPr lang="zh-CN" altLang="en-US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designed</a:t>
            </a:r>
            <a:r>
              <a:rPr lang="zh-CN" altLang="en-US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for</a:t>
            </a:r>
            <a:r>
              <a:rPr lang="zh-CN" altLang="en-US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Gill Sans MT" panose="020B0502020104020203" pitchFamily="34" charset="0"/>
              </a:rPr>
              <a:t>s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ource</a:t>
            </a:r>
            <a:r>
              <a:rPr lang="zh-CN" altLang="en-US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Gill Sans MT" panose="020B0502020104020203" pitchFamily="34" charset="0"/>
              </a:rPr>
              <a:t>c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ode</a:t>
            </a:r>
            <a:endParaRPr lang="en-US" sz="32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9"/>
    </mc:Choice>
    <mc:Fallback xmlns="">
      <p:transition spd="slow" advTm="41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43" y="273797"/>
            <a:ext cx="10515600" cy="110904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latin typeface="Gill Sans MT" panose="020B0502020104020203" pitchFamily="34" charset="0"/>
              </a:rPr>
              <a:t>Code</a:t>
            </a:r>
            <a:r>
              <a:rPr lang="zh-CN" altLang="en-US" sz="4800" dirty="0" smtClean="0">
                <a:latin typeface="Gill Sans MT" panose="020B0502020104020203" pitchFamily="34" charset="0"/>
              </a:rPr>
              <a:t> </a:t>
            </a:r>
            <a:r>
              <a:rPr lang="en-US" altLang="zh-CN" sz="4800" dirty="0" smtClean="0">
                <a:latin typeface="Gill Sans MT" panose="020B0502020104020203" pitchFamily="34" charset="0"/>
              </a:rPr>
              <a:t>Search</a:t>
            </a:r>
            <a:r>
              <a:rPr lang="zh-CN" altLang="en-US" sz="4800" dirty="0" smtClean="0">
                <a:latin typeface="Gill Sans MT" panose="020B0502020104020203" pitchFamily="34" charset="0"/>
              </a:rPr>
              <a:t> </a:t>
            </a:r>
            <a:r>
              <a:rPr lang="en-US" altLang="zh-CN" sz="4800" dirty="0" smtClean="0">
                <a:latin typeface="Gill Sans MT" panose="020B0502020104020203" pitchFamily="34" charset="0"/>
              </a:rPr>
              <a:t>Engines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pic>
        <p:nvPicPr>
          <p:cNvPr id="13" name="Picture 10" descr="http://2.bp.blogspot.com/-ATprx_hf0-w/UTAOmyGkYII/AAAAAAAAAkI/BIRSR99EzhY/s1600/github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29" y="1539941"/>
            <a:ext cx="1475467" cy="6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396" y="1602948"/>
            <a:ext cx="2390799" cy="524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13501"/>
          <a:stretch/>
        </p:blipFill>
        <p:spPr>
          <a:xfrm>
            <a:off x="839124" y="2359235"/>
            <a:ext cx="5473824" cy="38050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4997" y="3188978"/>
            <a:ext cx="468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black"/>
                </a:solidFill>
                <a:latin typeface="Gill Sans MT" panose="020B0502020104020203" pitchFamily="34" charset="0"/>
              </a:rPr>
              <a:t>Keyword Matching!</a:t>
            </a:r>
            <a:endParaRPr lang="en-US" sz="4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1041" y="4081662"/>
            <a:ext cx="4851479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Hard</a:t>
            </a:r>
            <a:r>
              <a:rPr lang="zh-CN" altLang="en-US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to</a:t>
            </a:r>
            <a:r>
              <a:rPr lang="zh-CN" altLang="en-US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represent</a:t>
            </a:r>
            <a:r>
              <a:rPr lang="zh-CN" altLang="en-US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complicated</a:t>
            </a:r>
            <a:r>
              <a:rPr lang="zh-CN" altLang="en-US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tasks</a:t>
            </a:r>
            <a:endParaRPr lang="en-US" sz="280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2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4"/>
    </mc:Choice>
    <mc:Fallback xmlns="">
      <p:transition spd="slow" advTm="32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617" y="273797"/>
            <a:ext cx="9722425" cy="110904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ill Sans MT" panose="020B0502020104020203" pitchFamily="34" charset="0"/>
              </a:rPr>
              <a:t>Information </a:t>
            </a:r>
            <a:r>
              <a:rPr lang="en-US" altLang="zh-CN" dirty="0" smtClean="0">
                <a:latin typeface="Gill Sans MT" panose="020B0502020104020203" pitchFamily="34" charset="0"/>
              </a:rPr>
              <a:t>Retrieval </a:t>
            </a:r>
            <a:r>
              <a:rPr lang="mr-IN" altLang="zh-CN" dirty="0" smtClean="0">
                <a:latin typeface="Gill Sans MT" panose="020B0502020104020203" pitchFamily="34" charset="0"/>
              </a:rPr>
              <a:t>–</a:t>
            </a:r>
            <a:r>
              <a:rPr lang="en-US" altLang="zh-CN" dirty="0" smtClean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Related </a:t>
            </a:r>
            <a:r>
              <a:rPr lang="en-US" dirty="0">
                <a:latin typeface="Gill Sans MT" panose="020B0502020104020203" pitchFamily="34" charset="0"/>
              </a:rPr>
              <a:t>Work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25321" y="16710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Consider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source code as plain text and apply IR techniques (e.g., Lucene)</a:t>
            </a:r>
          </a:p>
          <a:p>
            <a:r>
              <a:rPr lang="en-US" dirty="0">
                <a:latin typeface="Gill Sans MT" panose="020B0502020104020203" pitchFamily="34" charset="0"/>
              </a:rPr>
              <a:t>Augment IR approaches by considering properties of source code and NL </a:t>
            </a:r>
            <a:r>
              <a:rPr lang="en-US" dirty="0" smtClean="0">
                <a:latin typeface="Gill Sans MT" panose="020B0502020104020203" pitchFamily="34" charset="0"/>
              </a:rPr>
              <a:t>queries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Typical Techniques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buSzPct val="70000"/>
              <a:buFont typeface="Wingdings" panose="05000000000000000000" pitchFamily="2" charset="2"/>
              <a:buChar char="p"/>
            </a:pPr>
            <a:r>
              <a:rPr lang="en-US" dirty="0" err="1" smtClean="0">
                <a:latin typeface="Gill Sans MT" panose="020B0502020104020203" pitchFamily="34" charset="0"/>
              </a:rPr>
              <a:t>Sourcerer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</a:rPr>
              <a:t>[</a:t>
            </a:r>
            <a:r>
              <a:rPr lang="en-US" altLang="zh-CN" dirty="0" err="1">
                <a:latin typeface="Candara" panose="020E0502030303020204" pitchFamily="34" charset="0"/>
              </a:rPr>
              <a:t>Linstead</a:t>
            </a:r>
            <a:r>
              <a:rPr lang="en-US" altLang="zh-CN" dirty="0">
                <a:latin typeface="Candara" panose="020E0502030303020204" pitchFamily="34" charset="0"/>
              </a:rPr>
              <a:t> DMKD’09</a:t>
            </a:r>
            <a:r>
              <a:rPr lang="en-US" altLang="zh-CN" dirty="0" smtClean="0">
                <a:latin typeface="Candara" panose="020E0502030303020204" pitchFamily="34" charset="0"/>
              </a:rPr>
              <a:t>]</a:t>
            </a:r>
            <a:r>
              <a:rPr lang="en-US" dirty="0" smtClean="0">
                <a:latin typeface="Gill Sans MT" panose="020B0502020104020203" pitchFamily="34" charset="0"/>
              </a:rPr>
              <a:t>: </a:t>
            </a:r>
            <a:r>
              <a:rPr lang="en-US" altLang="zh-CN" dirty="0" smtClean="0">
                <a:latin typeface="Gill Sans MT" panose="020B0502020104020203" pitchFamily="34" charset="0"/>
              </a:rPr>
              <a:t>augments</a:t>
            </a:r>
            <a:r>
              <a:rPr lang="en-US" dirty="0" smtClean="0">
                <a:latin typeface="Gill Sans MT" panose="020B0502020104020203" pitchFamily="34" charset="0"/>
              </a:rPr>
              <a:t> Lucene </a:t>
            </a:r>
            <a:r>
              <a:rPr lang="en-US" altLang="zh-CN" dirty="0" smtClean="0">
                <a:latin typeface="Gill Sans MT" panose="020B0502020104020203" pitchFamily="34" charset="0"/>
              </a:rPr>
              <a:t>by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considering</a:t>
            </a:r>
            <a:r>
              <a:rPr lang="en-US" dirty="0" smtClean="0">
                <a:latin typeface="Gill Sans MT" panose="020B0502020104020203" pitchFamily="34" charset="0"/>
              </a:rPr>
              <a:t> method name</a:t>
            </a:r>
            <a:r>
              <a:rPr lang="en-US" altLang="zh-CN" dirty="0" smtClean="0">
                <a:latin typeface="Gill Sans MT" panose="020B0502020104020203" pitchFamily="34" charset="0"/>
              </a:rPr>
              <a:t>s</a:t>
            </a:r>
            <a:r>
              <a:rPr lang="en-US" dirty="0" smtClean="0">
                <a:latin typeface="Gill Sans MT" panose="020B0502020104020203" pitchFamily="34" charset="0"/>
              </a:rPr>
              <a:t> and code </a:t>
            </a:r>
            <a:r>
              <a:rPr lang="en-US" dirty="0">
                <a:latin typeface="Gill Sans MT" panose="020B0502020104020203" pitchFamily="34" charset="0"/>
              </a:rPr>
              <a:t>p</a:t>
            </a:r>
            <a:r>
              <a:rPr lang="en-US" dirty="0" smtClean="0">
                <a:latin typeface="Gill Sans MT" panose="020B0502020104020203" pitchFamily="34" charset="0"/>
              </a:rPr>
              <a:t>opularity </a:t>
            </a:r>
          </a:p>
          <a:p>
            <a:pPr lvl="1">
              <a:buSzPct val="70000"/>
              <a:buFont typeface="Wingdings" panose="05000000000000000000" pitchFamily="2" charset="2"/>
              <a:buChar char="p"/>
            </a:pPr>
            <a:r>
              <a:rPr lang="en-US" dirty="0" err="1" smtClean="0">
                <a:latin typeface="Gill Sans MT" panose="020B0502020104020203" pitchFamily="34" charset="0"/>
              </a:rPr>
              <a:t>Portforlio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</a:rPr>
              <a:t>[</a:t>
            </a:r>
            <a:r>
              <a:rPr lang="en-US" altLang="zh-CN" dirty="0">
                <a:latin typeface="Candara" panose="020E0502030303020204" pitchFamily="34" charset="0"/>
              </a:rPr>
              <a:t>McMillan, ICSE’11</a:t>
            </a:r>
            <a:r>
              <a:rPr lang="en-US" altLang="zh-CN" dirty="0" smtClean="0">
                <a:latin typeface="Candara" panose="020E0502030303020204" pitchFamily="34" charset="0"/>
              </a:rPr>
              <a:t>]</a:t>
            </a:r>
            <a:r>
              <a:rPr lang="en-US" dirty="0" smtClean="0">
                <a:latin typeface="Gill Sans MT" panose="020B0502020104020203" pitchFamily="34" charset="0"/>
              </a:rPr>
              <a:t>: considers </a:t>
            </a:r>
            <a:r>
              <a:rPr lang="en-US" dirty="0">
                <a:latin typeface="Gill Sans MT" panose="020B0502020104020203" pitchFamily="34" charset="0"/>
              </a:rPr>
              <a:t>relationships between </a:t>
            </a:r>
            <a:r>
              <a:rPr lang="en-US" dirty="0" smtClean="0">
                <a:latin typeface="Gill Sans MT" panose="020B0502020104020203" pitchFamily="34" charset="0"/>
              </a:rPr>
              <a:t>functions</a:t>
            </a:r>
          </a:p>
          <a:p>
            <a:pPr lvl="1">
              <a:buSzPct val="70000"/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Gill Sans MT" panose="020B0502020104020203" pitchFamily="34" charset="0"/>
              </a:rPr>
              <a:t>[Lu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et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al.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SANER’15]: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q</a:t>
            </a:r>
            <a:r>
              <a:rPr lang="en-US" altLang="zh-CN" dirty="0" smtClean="0">
                <a:latin typeface="Gill Sans MT" panose="020B0502020104020203" pitchFamily="34" charset="0"/>
              </a:rPr>
              <a:t>uery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expansion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with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</a:rPr>
              <a:t>WordNet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</a:p>
          <a:p>
            <a:pPr lvl="1">
              <a:buSzPct val="70000"/>
              <a:buFont typeface="Wingdings" panose="05000000000000000000" pitchFamily="2" charset="2"/>
              <a:buChar char="p"/>
            </a:pPr>
            <a:r>
              <a:rPr lang="en-US" altLang="zh-CN" dirty="0" err="1" smtClean="0">
                <a:latin typeface="Gill Sans MT" panose="020B0502020104020203" pitchFamily="34" charset="0"/>
              </a:rPr>
              <a:t>CodeHow</a:t>
            </a:r>
            <a:r>
              <a:rPr lang="zh-CN" altLang="en-US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</a:rPr>
              <a:t>[</a:t>
            </a:r>
            <a:r>
              <a:rPr lang="en-US" altLang="zh-CN" dirty="0" err="1">
                <a:latin typeface="Candara" panose="020E0502030303020204" pitchFamily="34" charset="0"/>
              </a:rPr>
              <a:t>Lv</a:t>
            </a:r>
            <a:r>
              <a:rPr lang="en-US" altLang="zh-CN" dirty="0">
                <a:latin typeface="Candara" panose="020E0502030303020204" pitchFamily="34" charset="0"/>
              </a:rPr>
              <a:t> et al. ASE’15</a:t>
            </a:r>
            <a:r>
              <a:rPr lang="en-US" altLang="zh-CN" dirty="0" smtClean="0">
                <a:latin typeface="Candara" panose="020E0502030303020204" pitchFamily="34" charset="0"/>
              </a:rPr>
              <a:t>]</a:t>
            </a:r>
            <a:r>
              <a:rPr lang="en-US" altLang="zh-CN" dirty="0" smtClean="0">
                <a:latin typeface="Gill Sans MT" panose="020B0502020104020203" pitchFamily="34" charset="0"/>
              </a:rPr>
              <a:t>: </a:t>
            </a:r>
            <a:r>
              <a:rPr lang="en-US" dirty="0" smtClean="0">
                <a:latin typeface="Gill Sans MT" panose="020B0502020104020203" pitchFamily="34" charset="0"/>
              </a:rPr>
              <a:t>API matching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7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4"/>
    </mc:Choice>
    <mc:Fallback xmlns="">
      <p:transition spd="slow" advTm="327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65125"/>
            <a:ext cx="1131993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 fundamental problem of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IR based code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451" y="2067047"/>
            <a:ext cx="639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Query</a:t>
            </a:r>
            <a:r>
              <a:rPr lang="en-US" sz="2400" dirty="0">
                <a:latin typeface="Gill Sans MT" panose="020B0502020104020203" pitchFamily="34" charset="0"/>
              </a:rPr>
              <a:t>:  “how to read an object from an xml”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8620" y="5409996"/>
            <a:ext cx="9634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Mismatch between the high-level intent reflected in the queries and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low-level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implementation details in the source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601" y="1426197"/>
            <a:ext cx="10685745" cy="4308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Source code and natural language have heterogeneous representations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39946" y="2640185"/>
            <a:ext cx="6732000" cy="241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5764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&lt;S&gt;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 </a:t>
            </a:r>
            <a:r>
              <a:rPr lang="en-US" altLang="en-US" sz="1400" dirty="0" err="1">
                <a:solidFill>
                  <a:srgbClr val="795DA3"/>
                </a:solidFill>
                <a:latin typeface="Consolas" panose="020B0609020204030204" pitchFamily="49" charset="0"/>
              </a:rPr>
              <a:t>deserialize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(Class c, File xml)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try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context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</a:t>
            </a: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newInstance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context</a:t>
            </a: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createUnmarshaller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S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(S)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(xml);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 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catch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JAXBException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ex)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log</a:t>
            </a: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error</a:t>
            </a:r>
            <a:r>
              <a:rPr lang="en-US" altLang="en-US" sz="1400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"Error-</a:t>
            </a:r>
            <a:r>
              <a:rPr lang="en-US" altLang="en-US" sz="1400" dirty="0" err="1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deserializing</a:t>
            </a:r>
            <a:r>
              <a:rPr lang="en-US" altLang="en-US" sz="14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-object-from-XML"</a:t>
            </a:r>
            <a:r>
              <a:rPr lang="en-US" altLang="en-US" sz="1400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5CC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ex);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 null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}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9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Proposed Approach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8702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Joint Embedding of both Code and Natural Language into a unified vector representation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662821" y="3196631"/>
            <a:ext cx="996129" cy="660115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0" idx="2"/>
          </p:cNvCxnSpPr>
          <p:nvPr/>
        </p:nvCxnSpPr>
        <p:spPr>
          <a:xfrm>
            <a:off x="3665065" y="3381125"/>
            <a:ext cx="1396141" cy="77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61206" y="4110469"/>
            <a:ext cx="90481" cy="904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/>
          <p:cNvSpPr/>
          <p:nvPr/>
        </p:nvSpPr>
        <p:spPr>
          <a:xfrm>
            <a:off x="5092820" y="4155700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5243507" y="4608788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5230257" y="4643264"/>
            <a:ext cx="90481" cy="904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62821" y="4693887"/>
            <a:ext cx="996129" cy="86452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7701" y="3888420"/>
            <a:ext cx="90481" cy="904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5229006" y="4859804"/>
            <a:ext cx="90481" cy="904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4664624" y="3778620"/>
            <a:ext cx="90481" cy="904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/>
          <p:cNvSpPr/>
          <p:nvPr/>
        </p:nvSpPr>
        <p:spPr>
          <a:xfrm>
            <a:off x="4726758" y="3688139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Oval 18"/>
          <p:cNvSpPr/>
          <p:nvPr/>
        </p:nvSpPr>
        <p:spPr>
          <a:xfrm>
            <a:off x="5202180" y="3906317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4984404" y="5006299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Oval 20"/>
          <p:cNvSpPr/>
          <p:nvPr/>
        </p:nvSpPr>
        <p:spPr>
          <a:xfrm>
            <a:off x="5229006" y="4970065"/>
            <a:ext cx="90481" cy="904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Parallelogram 23"/>
          <p:cNvSpPr/>
          <p:nvPr/>
        </p:nvSpPr>
        <p:spPr>
          <a:xfrm rot="11549457" flipH="1">
            <a:off x="4415704" y="3438769"/>
            <a:ext cx="1454902" cy="1746156"/>
          </a:xfrm>
          <a:prstGeom prst="parallelogram">
            <a:avLst>
              <a:gd name="adj" fmla="val 268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5" name="Straight Connector 24"/>
          <p:cNvCxnSpPr>
            <a:stCxn id="10" idx="7"/>
          </p:cNvCxnSpPr>
          <p:nvPr/>
        </p:nvCxnSpPr>
        <p:spPr>
          <a:xfrm flipV="1">
            <a:off x="5138436" y="3864826"/>
            <a:ext cx="524385" cy="25889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</p:cNvCxnSpPr>
          <p:nvPr/>
        </p:nvCxnSpPr>
        <p:spPr>
          <a:xfrm>
            <a:off x="5333988" y="4654029"/>
            <a:ext cx="328833" cy="3985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9556" y="3104126"/>
            <a:ext cx="169318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dirty="0"/>
              <a:t>“read a text file line by line”</a:t>
            </a:r>
          </a:p>
        </p:txBody>
      </p:sp>
      <p:cxnSp>
        <p:nvCxnSpPr>
          <p:cNvPr id="35" name="Straight Arrow Connector 34"/>
          <p:cNvCxnSpPr>
            <a:endCxn id="12" idx="3"/>
          </p:cNvCxnSpPr>
          <p:nvPr/>
        </p:nvCxnSpPr>
        <p:spPr>
          <a:xfrm flipV="1">
            <a:off x="3650586" y="4686018"/>
            <a:ext cx="1606172" cy="26426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2" idx="1"/>
          </p:cNvCxnSpPr>
          <p:nvPr/>
        </p:nvCxnSpPr>
        <p:spPr>
          <a:xfrm>
            <a:off x="7236108" y="3302097"/>
            <a:ext cx="523550" cy="8531"/>
          </a:xfrm>
          <a:prstGeom prst="straightConnector1">
            <a:avLst/>
          </a:prstGeom>
          <a:ln w="3175">
            <a:solidFill>
              <a:schemeClr val="tx1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9556" y="4729114"/>
            <a:ext cx="169318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0" rIns="0" bIns="0" rtlCol="0">
            <a:spAutoFit/>
          </a:bodyPr>
          <a:lstStyle/>
          <a:p>
            <a:r>
              <a:rPr lang="en-US" dirty="0"/>
              <a:t>“read an object from an xml file”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4700" y="2889931"/>
            <a:ext cx="868169" cy="243166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Query/Description</a:t>
            </a:r>
          </a:p>
          <a:p>
            <a:pPr algn="ctr"/>
            <a:r>
              <a:rPr lang="en-US" dirty="0"/>
              <a:t> Embedding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59450" y="2889931"/>
            <a:ext cx="776658" cy="246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 Embedding</a:t>
            </a:r>
          </a:p>
        </p:txBody>
      </p:sp>
      <p:cxnSp>
        <p:nvCxnSpPr>
          <p:cNvPr id="45" name="Straight Arrow Connector 44"/>
          <p:cNvCxnSpPr>
            <a:stCxn id="31" idx="3"/>
          </p:cNvCxnSpPr>
          <p:nvPr/>
        </p:nvCxnSpPr>
        <p:spPr>
          <a:xfrm>
            <a:off x="2682741" y="3381125"/>
            <a:ext cx="36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682741" y="5051539"/>
            <a:ext cx="367954" cy="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59658" y="2695075"/>
            <a:ext cx="379418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void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readText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(String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textFile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BufferedReader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=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BufferedReader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	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new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FileInputStream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helpFile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String line =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null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while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((line =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br.readLine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()) !=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null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System.out.println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(line);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••••••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br.close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}</a:t>
            </a:r>
            <a:r>
              <a:rPr lang="en-US" alt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59658" y="4206516"/>
            <a:ext cx="379418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public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static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&lt; S &gt; S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(Class c, File xml)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try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context =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JAXBContext.newInstance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=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context.createUnmarshaller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S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= (S)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unmarshaller.unmarshal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(xml);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deserialized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catch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(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JAXBException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ex)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log.error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(</a:t>
            </a:r>
            <a:r>
              <a:rPr lang="en-US" altLang="en-US" sz="800" dirty="0">
                <a:solidFill>
                  <a:srgbClr val="0000E6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"Error-</a:t>
            </a:r>
            <a:r>
              <a:rPr lang="en-US" altLang="en-US" sz="800" dirty="0" err="1">
                <a:solidFill>
                  <a:srgbClr val="0000E6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deserializing</a:t>
            </a:r>
            <a:r>
              <a:rPr lang="en-US" altLang="en-US" sz="800" dirty="0">
                <a:solidFill>
                  <a:srgbClr val="0000E6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-object-from-XML"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, ex);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    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return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sz="800" b="1" dirty="0">
                <a:solidFill>
                  <a:srgbClr val="A71D5D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null</a:t>
            </a: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}</a:t>
            </a:r>
            <a:r>
              <a:rPr lang="en-US" alt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236108" y="4780339"/>
            <a:ext cx="523550" cy="0"/>
          </a:xfrm>
          <a:prstGeom prst="straightConnector1">
            <a:avLst/>
          </a:prstGeom>
          <a:ln w="3175">
            <a:solidFill>
              <a:schemeClr val="tx1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CODEnn</a:t>
            </a:r>
            <a:r>
              <a:rPr lang="en-US" dirty="0" smtClean="0">
                <a:latin typeface="Gill Sans MT" panose="020B0502020104020203" pitchFamily="34" charset="0"/>
              </a:rPr>
              <a:t> (Code-Description </a:t>
            </a:r>
            <a:r>
              <a:rPr lang="en-US" dirty="0">
                <a:latin typeface="Gill Sans MT" panose="020B0502020104020203" pitchFamily="34" charset="0"/>
              </a:rPr>
              <a:t>Embedding Neural Network</a:t>
            </a:r>
            <a:r>
              <a:rPr lang="en-US" dirty="0" smtClean="0">
                <a:latin typeface="Gill Sans MT" panose="020B0502020104020203" pitchFamily="34" charset="0"/>
              </a:rPr>
              <a:t>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6724"/>
            <a:ext cx="10515600" cy="30053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Code Embedding Network (</a:t>
            </a:r>
            <a:r>
              <a:rPr lang="en-US" sz="2400" dirty="0" err="1" smtClean="0">
                <a:latin typeface="Gill Sans MT" panose="020B0502020104020203" pitchFamily="34" charset="0"/>
              </a:rPr>
              <a:t>CoNN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Description Embedding Network (</a:t>
            </a:r>
            <a:r>
              <a:rPr lang="en-US" sz="2400" dirty="0" err="1" smtClean="0">
                <a:latin typeface="Gill Sans MT" panose="020B0502020104020203" pitchFamily="34" charset="0"/>
              </a:rPr>
              <a:t>DeNN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Similarity Module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74904" y="3856250"/>
            <a:ext cx="1672909" cy="5274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Code Embedding Network 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CoNN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188688" y="3856250"/>
            <a:ext cx="1885710" cy="5274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pc="-100" dirty="0">
                <a:solidFill>
                  <a:schemeClr val="tx1"/>
                </a:solidFill>
              </a:rPr>
              <a:t>Description Embedding </a:t>
            </a:r>
            <a:endParaRPr lang="en-US" altLang="zh-CN" sz="1600" spc="-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Network(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DeNN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7493" y="5787944"/>
            <a:ext cx="5877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0569" y="5756606"/>
            <a:ext cx="13019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Description</a:t>
            </a:r>
          </a:p>
        </p:txBody>
      </p:sp>
      <p:cxnSp>
        <p:nvCxnSpPr>
          <p:cNvPr id="27" name="Elbow Connector 26"/>
          <p:cNvCxnSpPr>
            <a:stCxn id="43" idx="0"/>
            <a:endCxn id="40" idx="2"/>
          </p:cNvCxnSpPr>
          <p:nvPr/>
        </p:nvCxnSpPr>
        <p:spPr>
          <a:xfrm rot="5400000" flipH="1" flipV="1">
            <a:off x="7468200" y="1751037"/>
            <a:ext cx="958411" cy="1225338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3" idx="0"/>
            <a:endCxn id="40" idx="6"/>
          </p:cNvCxnSpPr>
          <p:nvPr/>
        </p:nvCxnSpPr>
        <p:spPr>
          <a:xfrm rot="16200000" flipV="1">
            <a:off x="9173208" y="1847367"/>
            <a:ext cx="959599" cy="1033866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14" y="4903519"/>
            <a:ext cx="953871" cy="70304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9867383" y="5032275"/>
            <a:ext cx="528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869579" y="5093235"/>
            <a:ext cx="528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67383" y="5153429"/>
            <a:ext cx="528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67383" y="5265189"/>
            <a:ext cx="264160" cy="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867383" y="5214389"/>
            <a:ext cx="528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9" idx="0"/>
            <a:endCxn id="23" idx="2"/>
          </p:cNvCxnSpPr>
          <p:nvPr/>
        </p:nvCxnSpPr>
        <p:spPr>
          <a:xfrm flipH="1" flipV="1">
            <a:off x="7411359" y="4383721"/>
            <a:ext cx="1" cy="5142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0"/>
            <a:endCxn id="24" idx="2"/>
          </p:cNvCxnSpPr>
          <p:nvPr/>
        </p:nvCxnSpPr>
        <p:spPr>
          <a:xfrm flipH="1" flipV="1">
            <a:off x="10131543" y="4383721"/>
            <a:ext cx="2207" cy="5197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74814" y="1619484"/>
            <a:ext cx="1044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Code Vector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11664" y="1619483"/>
            <a:ext cx="14342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/>
              <a:t>Description</a:t>
            </a:r>
            <a:r>
              <a:rPr lang="en-US" sz="1600" dirty="0"/>
              <a:t> Vector</a:t>
            </a:r>
          </a:p>
        </p:txBody>
      </p:sp>
      <p:pic>
        <p:nvPicPr>
          <p:cNvPr id="39" name="Picture 38" descr="Image result for source cod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33" y="4898011"/>
            <a:ext cx="816653" cy="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/>
          <p:cNvSpPr/>
          <p:nvPr/>
        </p:nvSpPr>
        <p:spPr>
          <a:xfrm>
            <a:off x="8560074" y="1596500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441616" y="2218289"/>
            <a:ext cx="812917" cy="390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/>
              <a:t>Cosine Similarity</a:t>
            </a:r>
            <a:endParaRPr lang="en-US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782386" y="2842911"/>
            <a:ext cx="1080000" cy="936000"/>
            <a:chOff x="518628" y="1389851"/>
            <a:chExt cx="843237" cy="758880"/>
          </a:xfrm>
        </p:grpSpPr>
        <p:sp>
          <p:nvSpPr>
            <p:cNvPr id="43" name="Oval 42"/>
            <p:cNvSpPr/>
            <p:nvPr/>
          </p:nvSpPr>
          <p:spPr>
            <a:xfrm>
              <a:off x="895889" y="1389851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8628" y="1601467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95889" y="1721923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253865" y="1601467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31500" y="1880644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253865" y="1869628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95889" y="2040731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4" idx="7"/>
              <a:endCxn id="43" idx="2"/>
            </p:cNvCxnSpPr>
            <p:nvPr/>
          </p:nvCxnSpPr>
          <p:spPr>
            <a:xfrm flipV="1">
              <a:off x="610812" y="1443851"/>
              <a:ext cx="285077" cy="1734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6"/>
              <a:endCxn id="46" idx="1"/>
            </p:cNvCxnSpPr>
            <p:nvPr/>
          </p:nvCxnSpPr>
          <p:spPr>
            <a:xfrm>
              <a:off x="1003889" y="1443851"/>
              <a:ext cx="265792" cy="1734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2"/>
              <a:endCxn id="45" idx="6"/>
            </p:cNvCxnSpPr>
            <p:nvPr/>
          </p:nvCxnSpPr>
          <p:spPr>
            <a:xfrm flipH="1">
              <a:off x="1003889" y="1655467"/>
              <a:ext cx="249976" cy="120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3"/>
              <a:endCxn id="47" idx="7"/>
            </p:cNvCxnSpPr>
            <p:nvPr/>
          </p:nvCxnSpPr>
          <p:spPr>
            <a:xfrm flipH="1">
              <a:off x="623684" y="1814107"/>
              <a:ext cx="288021" cy="8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7" idx="0"/>
            </p:cNvCxnSpPr>
            <p:nvPr/>
          </p:nvCxnSpPr>
          <p:spPr>
            <a:xfrm flipH="1">
              <a:off x="585500" y="1482035"/>
              <a:ext cx="326205" cy="3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5"/>
              <a:endCxn id="48" idx="1"/>
            </p:cNvCxnSpPr>
            <p:nvPr/>
          </p:nvCxnSpPr>
          <p:spPr>
            <a:xfrm>
              <a:off x="988073" y="1482035"/>
              <a:ext cx="281608" cy="40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4" idx="5"/>
              <a:endCxn id="45" idx="2"/>
            </p:cNvCxnSpPr>
            <p:nvPr/>
          </p:nvCxnSpPr>
          <p:spPr>
            <a:xfrm>
              <a:off x="610812" y="1693651"/>
              <a:ext cx="285077" cy="82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5"/>
              <a:endCxn id="48" idx="2"/>
            </p:cNvCxnSpPr>
            <p:nvPr/>
          </p:nvCxnSpPr>
          <p:spPr>
            <a:xfrm>
              <a:off x="988073" y="1814107"/>
              <a:ext cx="265792" cy="109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7" idx="6"/>
              <a:endCxn id="49" idx="2"/>
            </p:cNvCxnSpPr>
            <p:nvPr/>
          </p:nvCxnSpPr>
          <p:spPr>
            <a:xfrm>
              <a:off x="639500" y="1934644"/>
              <a:ext cx="256389" cy="1600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6"/>
              <a:endCxn id="48" idx="3"/>
            </p:cNvCxnSpPr>
            <p:nvPr/>
          </p:nvCxnSpPr>
          <p:spPr>
            <a:xfrm flipV="1">
              <a:off x="1003889" y="1961812"/>
              <a:ext cx="265792" cy="132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5"/>
              <a:endCxn id="49" idx="1"/>
            </p:cNvCxnSpPr>
            <p:nvPr/>
          </p:nvCxnSpPr>
          <p:spPr>
            <a:xfrm>
              <a:off x="610812" y="1693651"/>
              <a:ext cx="300893" cy="362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6" idx="3"/>
              <a:endCxn id="49" idx="7"/>
            </p:cNvCxnSpPr>
            <p:nvPr/>
          </p:nvCxnSpPr>
          <p:spPr>
            <a:xfrm flipH="1">
              <a:off x="988073" y="1693651"/>
              <a:ext cx="281608" cy="362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617590" y="2844099"/>
            <a:ext cx="1080000" cy="936000"/>
            <a:chOff x="518628" y="1389851"/>
            <a:chExt cx="843237" cy="758880"/>
          </a:xfrm>
        </p:grpSpPr>
        <p:sp>
          <p:nvSpPr>
            <p:cNvPr id="63" name="Oval 62"/>
            <p:cNvSpPr/>
            <p:nvPr/>
          </p:nvSpPr>
          <p:spPr>
            <a:xfrm>
              <a:off x="895889" y="1389851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8628" y="1601467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95889" y="1721923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53865" y="1601467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31500" y="1880644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253865" y="1869628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895889" y="2040731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7"/>
              <a:endCxn id="63" idx="2"/>
            </p:cNvCxnSpPr>
            <p:nvPr/>
          </p:nvCxnSpPr>
          <p:spPr>
            <a:xfrm flipV="1">
              <a:off x="610812" y="1443851"/>
              <a:ext cx="285077" cy="1734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6"/>
              <a:endCxn id="66" idx="1"/>
            </p:cNvCxnSpPr>
            <p:nvPr/>
          </p:nvCxnSpPr>
          <p:spPr>
            <a:xfrm>
              <a:off x="1003889" y="1443851"/>
              <a:ext cx="265792" cy="1734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2"/>
              <a:endCxn id="65" idx="6"/>
            </p:cNvCxnSpPr>
            <p:nvPr/>
          </p:nvCxnSpPr>
          <p:spPr>
            <a:xfrm flipH="1">
              <a:off x="1003889" y="1655467"/>
              <a:ext cx="249976" cy="120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5" idx="3"/>
              <a:endCxn id="67" idx="7"/>
            </p:cNvCxnSpPr>
            <p:nvPr/>
          </p:nvCxnSpPr>
          <p:spPr>
            <a:xfrm flipH="1">
              <a:off x="623684" y="1814107"/>
              <a:ext cx="288021" cy="8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3" idx="3"/>
              <a:endCxn id="67" idx="0"/>
            </p:cNvCxnSpPr>
            <p:nvPr/>
          </p:nvCxnSpPr>
          <p:spPr>
            <a:xfrm flipH="1">
              <a:off x="585500" y="1482035"/>
              <a:ext cx="326205" cy="3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5"/>
              <a:endCxn id="68" idx="1"/>
            </p:cNvCxnSpPr>
            <p:nvPr/>
          </p:nvCxnSpPr>
          <p:spPr>
            <a:xfrm>
              <a:off x="988073" y="1482035"/>
              <a:ext cx="281608" cy="40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4" idx="5"/>
              <a:endCxn id="65" idx="2"/>
            </p:cNvCxnSpPr>
            <p:nvPr/>
          </p:nvCxnSpPr>
          <p:spPr>
            <a:xfrm>
              <a:off x="610812" y="1693651"/>
              <a:ext cx="285077" cy="82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5"/>
              <a:endCxn id="68" idx="2"/>
            </p:cNvCxnSpPr>
            <p:nvPr/>
          </p:nvCxnSpPr>
          <p:spPr>
            <a:xfrm>
              <a:off x="988073" y="1814107"/>
              <a:ext cx="265792" cy="109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7" idx="6"/>
              <a:endCxn id="69" idx="2"/>
            </p:cNvCxnSpPr>
            <p:nvPr/>
          </p:nvCxnSpPr>
          <p:spPr>
            <a:xfrm>
              <a:off x="639500" y="1934644"/>
              <a:ext cx="256389" cy="1600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9" idx="6"/>
              <a:endCxn id="68" idx="3"/>
            </p:cNvCxnSpPr>
            <p:nvPr/>
          </p:nvCxnSpPr>
          <p:spPr>
            <a:xfrm flipV="1">
              <a:off x="1003889" y="1961812"/>
              <a:ext cx="265792" cy="132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4" idx="5"/>
              <a:endCxn id="69" idx="1"/>
            </p:cNvCxnSpPr>
            <p:nvPr/>
          </p:nvCxnSpPr>
          <p:spPr>
            <a:xfrm>
              <a:off x="610812" y="1693651"/>
              <a:ext cx="300893" cy="362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6" idx="3"/>
              <a:endCxn id="69" idx="7"/>
            </p:cNvCxnSpPr>
            <p:nvPr/>
          </p:nvCxnSpPr>
          <p:spPr>
            <a:xfrm flipH="1">
              <a:off x="988073" y="1693651"/>
              <a:ext cx="281608" cy="362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650348" y="1684051"/>
            <a:ext cx="395451" cy="400898"/>
            <a:chOff x="2289266" y="236499"/>
            <a:chExt cx="395451" cy="400898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37732" y="236499"/>
              <a:ext cx="194133" cy="3489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337732" y="236499"/>
              <a:ext cx="0" cy="4008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337732" y="422377"/>
              <a:ext cx="321569" cy="163078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2397075" y="484423"/>
              <a:ext cx="39247" cy="51176"/>
            </a:xfrm>
            <a:custGeom>
              <a:avLst/>
              <a:gdLst>
                <a:gd name="connsiteX0" fmla="*/ 0 w 176429"/>
                <a:gd name="connsiteY0" fmla="*/ 3710 h 179980"/>
                <a:gd name="connsiteX1" fmla="*/ 104660 w 176429"/>
                <a:gd name="connsiteY1" fmla="*/ 3710 h 179980"/>
                <a:gd name="connsiteX2" fmla="*/ 165253 w 176429"/>
                <a:gd name="connsiteY2" fmla="*/ 42269 h 179980"/>
                <a:gd name="connsiteX3" fmla="*/ 176270 w 176429"/>
                <a:gd name="connsiteY3" fmla="*/ 124895 h 179980"/>
                <a:gd name="connsiteX4" fmla="*/ 170762 w 176429"/>
                <a:gd name="connsiteY4" fmla="*/ 179980 h 17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29" h="179980">
                  <a:moveTo>
                    <a:pt x="0" y="3710"/>
                  </a:moveTo>
                  <a:cubicBezTo>
                    <a:pt x="38559" y="496"/>
                    <a:pt x="77118" y="-2717"/>
                    <a:pt x="104660" y="3710"/>
                  </a:cubicBezTo>
                  <a:cubicBezTo>
                    <a:pt x="132202" y="10137"/>
                    <a:pt x="153318" y="22072"/>
                    <a:pt x="165253" y="42269"/>
                  </a:cubicBezTo>
                  <a:cubicBezTo>
                    <a:pt x="177188" y="62466"/>
                    <a:pt x="175352" y="101943"/>
                    <a:pt x="176270" y="124895"/>
                  </a:cubicBezTo>
                  <a:cubicBezTo>
                    <a:pt x="177188" y="147847"/>
                    <a:pt x="173975" y="163913"/>
                    <a:pt x="170762" y="17998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289266" y="585456"/>
              <a:ext cx="3954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val 168"/>
          <p:cNvSpPr/>
          <p:nvPr/>
        </p:nvSpPr>
        <p:spPr>
          <a:xfrm>
            <a:off x="6621517" y="236448"/>
            <a:ext cx="780971" cy="78648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-100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17423" y="4669247"/>
            <a:ext cx="5877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Code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788274" y="4629493"/>
            <a:ext cx="13019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Description</a:t>
            </a:r>
          </a:p>
        </p:txBody>
      </p:sp>
      <p:grpSp>
        <p:nvGrpSpPr>
          <p:cNvPr id="172" name="Group 171"/>
          <p:cNvGrpSpPr/>
          <p:nvPr/>
        </p:nvGrpSpPr>
        <p:grpSpPr>
          <a:xfrm rot="16200000" flipH="1">
            <a:off x="10247001" y="2908483"/>
            <a:ext cx="822960" cy="457200"/>
            <a:chOff x="4360985" y="822960"/>
            <a:chExt cx="1069144" cy="475488"/>
          </a:xfrm>
        </p:grpSpPr>
        <p:sp>
          <p:nvSpPr>
            <p:cNvPr id="173" name="Rectangle 172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rapezoid 178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rapezoid 179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 rot="16200000" flipH="1">
            <a:off x="9357203" y="2907842"/>
            <a:ext cx="822960" cy="457200"/>
            <a:chOff x="4360985" y="822960"/>
            <a:chExt cx="1069144" cy="475488"/>
          </a:xfrm>
        </p:grpSpPr>
        <p:sp>
          <p:nvSpPr>
            <p:cNvPr id="182" name="Rectangle 181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rapezoid 187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apezoid 188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 rot="16200000" flipH="1">
            <a:off x="8487174" y="2908394"/>
            <a:ext cx="822960" cy="457200"/>
            <a:chOff x="4360985" y="822960"/>
            <a:chExt cx="1069144" cy="475488"/>
          </a:xfrm>
        </p:grpSpPr>
        <p:sp>
          <p:nvSpPr>
            <p:cNvPr id="191" name="Rectangle 190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rapezoid 196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Trapezoid 197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9" name="Cube 198"/>
          <p:cNvSpPr/>
          <p:nvPr/>
        </p:nvSpPr>
        <p:spPr>
          <a:xfrm rot="10800000" flipH="1" flipV="1">
            <a:off x="7802840" y="2057478"/>
            <a:ext cx="3404470" cy="409220"/>
          </a:xfrm>
          <a:prstGeom prst="cube">
            <a:avLst>
              <a:gd name="adj" fmla="val 699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8774558" y="2060700"/>
            <a:ext cx="1159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max pooling</a:t>
            </a:r>
          </a:p>
        </p:txBody>
      </p:sp>
      <p:cxnSp>
        <p:nvCxnSpPr>
          <p:cNvPr id="201" name="Straight Arrow Connector 200"/>
          <p:cNvCxnSpPr>
            <a:stCxn id="182" idx="2"/>
            <a:endCxn id="173" idx="0"/>
          </p:cNvCxnSpPr>
          <p:nvPr/>
        </p:nvCxnSpPr>
        <p:spPr>
          <a:xfrm>
            <a:off x="9997283" y="3136442"/>
            <a:ext cx="432598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1" idx="2"/>
            <a:endCxn id="182" idx="0"/>
          </p:cNvCxnSpPr>
          <p:nvPr/>
        </p:nvCxnSpPr>
        <p:spPr>
          <a:xfrm flipV="1">
            <a:off x="9127254" y="3136442"/>
            <a:ext cx="412829" cy="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857361" y="3833595"/>
            <a:ext cx="3813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844521" y="3833595"/>
            <a:ext cx="1166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600751" y="3833595"/>
            <a:ext cx="3418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grpSp>
        <p:nvGrpSpPr>
          <p:cNvPr id="206" name="Group 205"/>
          <p:cNvGrpSpPr/>
          <p:nvPr/>
        </p:nvGrpSpPr>
        <p:grpSpPr>
          <a:xfrm rot="16200000" flipH="1">
            <a:off x="7635324" y="2909837"/>
            <a:ext cx="822960" cy="457200"/>
            <a:chOff x="4360985" y="822960"/>
            <a:chExt cx="1069144" cy="475488"/>
          </a:xfrm>
        </p:grpSpPr>
        <p:sp>
          <p:nvSpPr>
            <p:cNvPr id="207" name="Rectangle 206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rapezoid 212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rapezoid 213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5" name="Straight Arrow Connector 214"/>
          <p:cNvCxnSpPr>
            <a:stCxn id="207" idx="2"/>
            <a:endCxn id="191" idx="0"/>
          </p:cNvCxnSpPr>
          <p:nvPr/>
        </p:nvCxnSpPr>
        <p:spPr>
          <a:xfrm flipV="1">
            <a:off x="8275404" y="3136994"/>
            <a:ext cx="394650" cy="1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0512963" y="3833595"/>
            <a:ext cx="292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rot="21540000" flipV="1">
            <a:off x="10658482" y="2466077"/>
            <a:ext cx="2105" cy="25952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2" idx="1"/>
          </p:cNvCxnSpPr>
          <p:nvPr/>
        </p:nvCxnSpPr>
        <p:spPr>
          <a:xfrm flipV="1">
            <a:off x="9768683" y="2458418"/>
            <a:ext cx="0" cy="26654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91" idx="1"/>
          </p:cNvCxnSpPr>
          <p:nvPr/>
        </p:nvCxnSpPr>
        <p:spPr>
          <a:xfrm flipV="1">
            <a:off x="8898654" y="2457072"/>
            <a:ext cx="2078" cy="26844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7" idx="1"/>
          </p:cNvCxnSpPr>
          <p:nvPr/>
        </p:nvCxnSpPr>
        <p:spPr>
          <a:xfrm flipH="1" flipV="1">
            <a:off x="8042824" y="2459659"/>
            <a:ext cx="3980" cy="2672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 rot="5400000" flipV="1">
            <a:off x="743697" y="2944238"/>
            <a:ext cx="822960" cy="457200"/>
            <a:chOff x="4360985" y="822960"/>
            <a:chExt cx="1069144" cy="475488"/>
          </a:xfrm>
        </p:grpSpPr>
        <p:sp>
          <p:nvSpPr>
            <p:cNvPr id="226" name="Rectangle 225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rapezoid 231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Trapezoid 232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 rot="5400000" flipV="1">
            <a:off x="1637708" y="2945808"/>
            <a:ext cx="822960" cy="457200"/>
            <a:chOff x="4360985" y="822960"/>
            <a:chExt cx="1069144" cy="475488"/>
          </a:xfrm>
        </p:grpSpPr>
        <p:sp>
          <p:nvSpPr>
            <p:cNvPr id="235" name="Rectangle 234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rapezoid 240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Trapezoid 241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3" name="Cube 242"/>
          <p:cNvSpPr/>
          <p:nvPr/>
        </p:nvSpPr>
        <p:spPr>
          <a:xfrm rot="10800000" flipH="1" flipV="1">
            <a:off x="965191" y="2070952"/>
            <a:ext cx="1602740" cy="385672"/>
          </a:xfrm>
          <a:prstGeom prst="cube">
            <a:avLst>
              <a:gd name="adj" fmla="val 699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1153522" y="2054401"/>
            <a:ext cx="11451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max pooling</a:t>
            </a:r>
          </a:p>
        </p:txBody>
      </p:sp>
      <p:sp>
        <p:nvSpPr>
          <p:cNvPr id="245" name="Cube 244"/>
          <p:cNvSpPr/>
          <p:nvPr/>
        </p:nvSpPr>
        <p:spPr>
          <a:xfrm>
            <a:off x="7054083" y="2732514"/>
            <a:ext cx="365760" cy="822960"/>
          </a:xfrm>
          <a:prstGeom prst="cube">
            <a:avLst>
              <a:gd name="adj" fmla="val 137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MLP</a:t>
            </a:r>
            <a:endParaRPr lang="en-US" sz="1800" baseline="3800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26" idx="2"/>
            <a:endCxn id="235" idx="0"/>
          </p:cNvCxnSpPr>
          <p:nvPr/>
        </p:nvCxnSpPr>
        <p:spPr>
          <a:xfrm>
            <a:off x="1383777" y="3172838"/>
            <a:ext cx="436811" cy="1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5" idx="1"/>
          </p:cNvCxnSpPr>
          <p:nvPr/>
        </p:nvCxnSpPr>
        <p:spPr>
          <a:xfrm flipH="1" flipV="1">
            <a:off x="2048118" y="2448998"/>
            <a:ext cx="1070" cy="31393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26" idx="1"/>
          </p:cNvCxnSpPr>
          <p:nvPr/>
        </p:nvCxnSpPr>
        <p:spPr>
          <a:xfrm flipH="1" flipV="1">
            <a:off x="1154941" y="2455350"/>
            <a:ext cx="236" cy="3060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51" idx="0"/>
            <a:endCxn id="226" idx="3"/>
          </p:cNvCxnSpPr>
          <p:nvPr/>
        </p:nvCxnSpPr>
        <p:spPr>
          <a:xfrm flipV="1">
            <a:off x="1150709" y="3584318"/>
            <a:ext cx="4468" cy="24927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2" idx="0"/>
            <a:endCxn id="235" idx="3"/>
          </p:cNvCxnSpPr>
          <p:nvPr/>
        </p:nvCxnSpPr>
        <p:spPr>
          <a:xfrm flipH="1" flipV="1">
            <a:off x="2049188" y="3585888"/>
            <a:ext cx="612" cy="24770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977297" y="3833595"/>
            <a:ext cx="3468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770963" y="3833595"/>
            <a:ext cx="557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reader</a:t>
            </a:r>
          </a:p>
        </p:txBody>
      </p:sp>
      <p:grpSp>
        <p:nvGrpSpPr>
          <p:cNvPr id="253" name="Group 252"/>
          <p:cNvGrpSpPr/>
          <p:nvPr/>
        </p:nvGrpSpPr>
        <p:grpSpPr>
          <a:xfrm rot="5400000" flipV="1">
            <a:off x="2549544" y="2941145"/>
            <a:ext cx="822960" cy="457200"/>
            <a:chOff x="4360985" y="822960"/>
            <a:chExt cx="1069144" cy="475488"/>
          </a:xfrm>
        </p:grpSpPr>
        <p:sp>
          <p:nvSpPr>
            <p:cNvPr id="254" name="Rectangle 253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rapezoid 259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Trapezoid 260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 rot="5400000" flipV="1">
            <a:off x="3534416" y="2941146"/>
            <a:ext cx="822960" cy="457200"/>
            <a:chOff x="4360985" y="822960"/>
            <a:chExt cx="1069144" cy="475488"/>
          </a:xfrm>
        </p:grpSpPr>
        <p:sp>
          <p:nvSpPr>
            <p:cNvPr id="263" name="Rectangle 262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rapezoid 268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Trapezoid 269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 rot="5400000" flipV="1">
            <a:off x="4577537" y="2945099"/>
            <a:ext cx="822960" cy="457200"/>
            <a:chOff x="4360985" y="822960"/>
            <a:chExt cx="1069144" cy="475488"/>
          </a:xfrm>
        </p:grpSpPr>
        <p:sp>
          <p:nvSpPr>
            <p:cNvPr id="272" name="Rectangle 271"/>
            <p:cNvSpPr/>
            <p:nvPr/>
          </p:nvSpPr>
          <p:spPr>
            <a:xfrm>
              <a:off x="4360985" y="822960"/>
              <a:ext cx="1069144" cy="475488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417255" y="900332"/>
              <a:ext cx="956603" cy="329184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D8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RNN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4" name="Straight Connector 273"/>
            <p:cNvCxnSpPr/>
            <p:nvPr/>
          </p:nvCxnSpPr>
          <p:spPr>
            <a:xfrm flipV="1">
              <a:off x="5373858" y="822960"/>
              <a:ext cx="56271" cy="7737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5373858" y="1223890"/>
              <a:ext cx="56271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60985" y="831400"/>
              <a:ext cx="56270" cy="68932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4360985" y="1223890"/>
              <a:ext cx="56270" cy="74558"/>
            </a:xfrm>
            <a:prstGeom prst="line">
              <a:avLst/>
            </a:prstGeom>
            <a:ln w="12700">
              <a:solidFill>
                <a:srgbClr val="D89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rapezoid 277"/>
            <p:cNvSpPr/>
            <p:nvPr/>
          </p:nvSpPr>
          <p:spPr>
            <a:xfrm rot="16200000">
              <a:off x="5179789" y="1041992"/>
              <a:ext cx="448144" cy="45719"/>
            </a:xfrm>
            <a:prstGeom prst="trapezoid">
              <a:avLst>
                <a:gd name="adj" fmla="val 1406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Trapezoid 278"/>
            <p:cNvSpPr/>
            <p:nvPr/>
          </p:nvSpPr>
          <p:spPr>
            <a:xfrm>
              <a:off x="4375119" y="1236659"/>
              <a:ext cx="1042416" cy="54864"/>
            </a:xfrm>
            <a:prstGeom prst="trapezoid">
              <a:avLst>
                <a:gd name="adj" fmla="val 765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0" name="Cube 279"/>
          <p:cNvSpPr/>
          <p:nvPr/>
        </p:nvSpPr>
        <p:spPr>
          <a:xfrm rot="10800000" flipH="1" flipV="1">
            <a:off x="2721065" y="2063322"/>
            <a:ext cx="2730062" cy="385672"/>
          </a:xfrm>
          <a:prstGeom prst="cube">
            <a:avLst>
              <a:gd name="adj" fmla="val 699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3555897" y="2064388"/>
            <a:ext cx="1238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max pooling</a:t>
            </a:r>
          </a:p>
        </p:txBody>
      </p:sp>
      <p:cxnSp>
        <p:nvCxnSpPr>
          <p:cNvPr id="282" name="Straight Arrow Connector 281"/>
          <p:cNvCxnSpPr>
            <a:stCxn id="254" idx="2"/>
            <a:endCxn id="263" idx="0"/>
          </p:cNvCxnSpPr>
          <p:nvPr/>
        </p:nvCxnSpPr>
        <p:spPr>
          <a:xfrm>
            <a:off x="3189624" y="3169745"/>
            <a:ext cx="5276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63" idx="2"/>
            <a:endCxn id="272" idx="0"/>
          </p:cNvCxnSpPr>
          <p:nvPr/>
        </p:nvCxnSpPr>
        <p:spPr>
          <a:xfrm>
            <a:off x="4174496" y="3169746"/>
            <a:ext cx="585921" cy="3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4" idx="1"/>
          </p:cNvCxnSpPr>
          <p:nvPr/>
        </p:nvCxnSpPr>
        <p:spPr>
          <a:xfrm flipH="1" flipV="1">
            <a:off x="2960248" y="2449007"/>
            <a:ext cx="776" cy="30925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2" idx="1"/>
          </p:cNvCxnSpPr>
          <p:nvPr/>
        </p:nvCxnSpPr>
        <p:spPr>
          <a:xfrm flipH="1" flipV="1">
            <a:off x="4987995" y="2452959"/>
            <a:ext cx="1022" cy="30926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3" idx="1"/>
          </p:cNvCxnSpPr>
          <p:nvPr/>
        </p:nvCxnSpPr>
        <p:spPr>
          <a:xfrm flipV="1">
            <a:off x="3945896" y="2452168"/>
            <a:ext cx="3574" cy="30609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90" idx="0"/>
            <a:endCxn id="254" idx="3"/>
          </p:cNvCxnSpPr>
          <p:nvPr/>
        </p:nvCxnSpPr>
        <p:spPr>
          <a:xfrm flipV="1">
            <a:off x="2957744" y="3581225"/>
            <a:ext cx="3280" cy="25237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endCxn id="269" idx="2"/>
          </p:cNvCxnSpPr>
          <p:nvPr/>
        </p:nvCxnSpPr>
        <p:spPr>
          <a:xfrm flipV="1">
            <a:off x="3948568" y="3578603"/>
            <a:ext cx="1316" cy="25069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endCxn id="272" idx="3"/>
          </p:cNvCxnSpPr>
          <p:nvPr/>
        </p:nvCxnSpPr>
        <p:spPr>
          <a:xfrm flipH="1" flipV="1">
            <a:off x="4989018" y="3585180"/>
            <a:ext cx="2089" cy="2441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2477129" y="3833595"/>
            <a:ext cx="96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Scanner.new</a:t>
            </a:r>
            <a:endParaRPr lang="en-US" sz="16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493972" y="3833595"/>
            <a:ext cx="9684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Scanner.next</a:t>
            </a:r>
            <a:endParaRPr lang="en-US" sz="16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500265" y="3833595"/>
            <a:ext cx="965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Scanner.close</a:t>
            </a:r>
            <a:endParaRPr lang="en-US" sz="16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3" name="Cube 292"/>
          <p:cNvSpPr/>
          <p:nvPr/>
        </p:nvSpPr>
        <p:spPr>
          <a:xfrm rot="10800000" flipH="1" flipV="1">
            <a:off x="5504176" y="2063321"/>
            <a:ext cx="2123960" cy="385672"/>
          </a:xfrm>
          <a:prstGeom prst="cube">
            <a:avLst>
              <a:gd name="adj" fmla="val 699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5969337" y="2063141"/>
            <a:ext cx="11925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max pooling</a:t>
            </a:r>
          </a:p>
        </p:txBody>
      </p:sp>
      <p:cxnSp>
        <p:nvCxnSpPr>
          <p:cNvPr id="295" name="Straight Arrow Connector 294"/>
          <p:cNvCxnSpPr>
            <a:stCxn id="306" idx="0"/>
          </p:cNvCxnSpPr>
          <p:nvPr/>
        </p:nvCxnSpPr>
        <p:spPr>
          <a:xfrm flipV="1">
            <a:off x="5767106" y="2446365"/>
            <a:ext cx="4604" cy="30017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rot="300000" flipH="1" flipV="1">
            <a:off x="7238511" y="2452958"/>
            <a:ext cx="23577" cy="27955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304" idx="0"/>
          </p:cNvCxnSpPr>
          <p:nvPr/>
        </p:nvCxnSpPr>
        <p:spPr>
          <a:xfrm flipH="1" flipV="1">
            <a:off x="6528556" y="2449055"/>
            <a:ext cx="1678" cy="28346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301" idx="0"/>
            <a:endCxn id="306" idx="3"/>
          </p:cNvCxnSpPr>
          <p:nvPr/>
        </p:nvCxnSpPr>
        <p:spPr>
          <a:xfrm flipH="1" flipV="1">
            <a:off x="5716858" y="3569503"/>
            <a:ext cx="321" cy="26409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302" idx="0"/>
            <a:endCxn id="304" idx="3"/>
          </p:cNvCxnSpPr>
          <p:nvPr/>
        </p:nvCxnSpPr>
        <p:spPr>
          <a:xfrm flipH="1" flipV="1">
            <a:off x="6479986" y="3555477"/>
            <a:ext cx="3944" cy="2781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303" idx="0"/>
            <a:endCxn id="245" idx="3"/>
          </p:cNvCxnSpPr>
          <p:nvPr/>
        </p:nvCxnSpPr>
        <p:spPr>
          <a:xfrm flipV="1">
            <a:off x="7209084" y="3555474"/>
            <a:ext cx="2755" cy="27812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593930" y="3833595"/>
            <a:ext cx="2464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305797" y="3833595"/>
            <a:ext cx="3562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buff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993298" y="3833595"/>
            <a:ext cx="4315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</a:t>
            </a:r>
          </a:p>
        </p:txBody>
      </p:sp>
      <p:sp>
        <p:nvSpPr>
          <p:cNvPr id="304" name="Cube 303"/>
          <p:cNvSpPr/>
          <p:nvPr/>
        </p:nvSpPr>
        <p:spPr>
          <a:xfrm>
            <a:off x="6322230" y="2732517"/>
            <a:ext cx="365760" cy="822960"/>
          </a:xfrm>
          <a:prstGeom prst="cube">
            <a:avLst>
              <a:gd name="adj" fmla="val 137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MLP</a:t>
            </a:r>
            <a:endParaRPr lang="en-US" sz="1800" baseline="38000" dirty="0">
              <a:solidFill>
                <a:schemeClr val="tx1"/>
              </a:solidFill>
            </a:endParaRPr>
          </a:p>
        </p:txBody>
      </p:sp>
      <p:sp>
        <p:nvSpPr>
          <p:cNvPr id="305" name="Cube 304"/>
          <p:cNvSpPr/>
          <p:nvPr/>
        </p:nvSpPr>
        <p:spPr>
          <a:xfrm rot="10800000" flipH="1" flipV="1">
            <a:off x="2979669" y="1159704"/>
            <a:ext cx="3153132" cy="558093"/>
          </a:xfrm>
          <a:prstGeom prst="cube">
            <a:avLst>
              <a:gd name="adj" fmla="val 47156"/>
            </a:avLst>
          </a:prstGeom>
          <a:solidFill>
            <a:srgbClr val="DEEBF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Fus</a:t>
            </a:r>
            <a:r>
              <a:rPr lang="en-US" altLang="zh-CN" sz="2000" dirty="0" smtClean="0">
                <a:solidFill>
                  <a:schemeClr val="tx1"/>
                </a:solidFill>
              </a:rPr>
              <a:t>ion</a:t>
            </a:r>
            <a:endParaRPr lang="en-US" sz="1800" baseline="38000" dirty="0">
              <a:solidFill>
                <a:schemeClr val="tx1"/>
              </a:solidFill>
            </a:endParaRPr>
          </a:p>
        </p:txBody>
      </p:sp>
      <p:sp>
        <p:nvSpPr>
          <p:cNvPr id="306" name="Cube 305"/>
          <p:cNvSpPr/>
          <p:nvPr/>
        </p:nvSpPr>
        <p:spPr>
          <a:xfrm>
            <a:off x="5559102" y="2746543"/>
            <a:ext cx="365760" cy="822960"/>
          </a:xfrm>
          <a:prstGeom prst="cube">
            <a:avLst>
              <a:gd name="adj" fmla="val 137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MLP</a:t>
            </a:r>
            <a:endParaRPr lang="en-US" sz="1800" baseline="38000" dirty="0">
              <a:solidFill>
                <a:schemeClr val="tx1"/>
              </a:solidFill>
            </a:endParaRPr>
          </a:p>
        </p:txBody>
      </p:sp>
      <p:cxnSp>
        <p:nvCxnSpPr>
          <p:cNvPr id="307" name="Straight Arrow Connector 306"/>
          <p:cNvCxnSpPr>
            <a:stCxn id="244" idx="0"/>
            <a:endCxn id="305" idx="3"/>
          </p:cNvCxnSpPr>
          <p:nvPr/>
        </p:nvCxnSpPr>
        <p:spPr>
          <a:xfrm flipV="1">
            <a:off x="1726075" y="1717797"/>
            <a:ext cx="2698573" cy="33660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1" idx="0"/>
            <a:endCxn id="305" idx="3"/>
          </p:cNvCxnSpPr>
          <p:nvPr/>
        </p:nvCxnSpPr>
        <p:spPr>
          <a:xfrm flipV="1">
            <a:off x="4175368" y="1717797"/>
            <a:ext cx="249281" cy="34659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94" idx="0"/>
            <a:endCxn id="305" idx="3"/>
          </p:cNvCxnSpPr>
          <p:nvPr/>
        </p:nvCxnSpPr>
        <p:spPr>
          <a:xfrm flipH="1" flipV="1">
            <a:off x="4424648" y="1717796"/>
            <a:ext cx="2140952" cy="34534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871662" y="4235193"/>
            <a:ext cx="164884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spc="-100" dirty="0"/>
              <a:t>method name </a:t>
            </a:r>
            <a:r>
              <a:rPr lang="en-US" sz="1800" spc="-100" dirty="0" smtClean="0"/>
              <a:t>[M]</a:t>
            </a:r>
            <a:endParaRPr lang="en-US" sz="1800" spc="-1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316269" y="4223593"/>
            <a:ext cx="15569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spc="-100" dirty="0"/>
              <a:t>API sequence </a:t>
            </a:r>
            <a:r>
              <a:rPr lang="en-US" sz="1800" spc="-100" dirty="0" smtClean="0"/>
              <a:t>[A]</a:t>
            </a:r>
            <a:endParaRPr lang="en-US" sz="1800" spc="-100" dirty="0"/>
          </a:p>
        </p:txBody>
      </p:sp>
      <p:sp>
        <p:nvSpPr>
          <p:cNvPr id="312" name="TextBox 311"/>
          <p:cNvSpPr txBox="1"/>
          <p:nvPr/>
        </p:nvSpPr>
        <p:spPr>
          <a:xfrm>
            <a:off x="6024129" y="4228428"/>
            <a:ext cx="102995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Tokens </a:t>
            </a:r>
            <a:r>
              <a:rPr lang="en-US" sz="1800" dirty="0" smtClean="0"/>
              <a:t>[</a:t>
            </a:r>
            <a:r>
              <a:rPr lang="el-GR" sz="1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Γ</a:t>
            </a:r>
            <a:r>
              <a:rPr lang="en-US" sz="1800" dirty="0" smtClean="0"/>
              <a:t>]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5211496" y="332142"/>
                <a:ext cx="114721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600" spc="-100" dirty="0"/>
                  <a:t>code vector 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pc="-1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spc="-10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1600" spc="-100" dirty="0"/>
                  <a:t>]</a:t>
                </a:r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6" y="332142"/>
                <a:ext cx="1147217" cy="246221"/>
              </a:xfrm>
              <a:prstGeom prst="rect">
                <a:avLst/>
              </a:prstGeom>
              <a:blipFill>
                <a:blip r:embed="rId2"/>
                <a:stretch>
                  <a:fillRect l="-7447" t="-36585" r="-20745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/>
              <p:cNvSpPr txBox="1"/>
              <p:nvPr/>
            </p:nvSpPr>
            <p:spPr>
              <a:xfrm>
                <a:off x="7665292" y="300185"/>
                <a:ext cx="1474404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600" spc="-100" dirty="0"/>
                  <a:t>description vector 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pc="-1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spc="-10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US" altLang="zh-CN" sz="1600" spc="-100" dirty="0"/>
                  <a:t>]</a:t>
                </a:r>
                <a:endParaRPr lang="en-US" sz="1600" spc="-100" dirty="0"/>
              </a:p>
            </p:txBody>
          </p:sp>
        </mc:Choice>
        <mc:Fallback xmlns="">
          <p:sp>
            <p:nvSpPr>
              <p:cNvPr id="314" name="TextBox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92" y="300185"/>
                <a:ext cx="1474404" cy="282641"/>
              </a:xfrm>
              <a:prstGeom prst="rect">
                <a:avLst/>
              </a:prstGeom>
              <a:blipFill>
                <a:blip r:embed="rId3"/>
                <a:stretch>
                  <a:fillRect l="-9917" t="-8511" r="-10331" b="-4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Elbow Connector 314"/>
          <p:cNvCxnSpPr>
            <a:stCxn id="305" idx="0"/>
            <a:endCxn id="169" idx="2"/>
          </p:cNvCxnSpPr>
          <p:nvPr/>
        </p:nvCxnSpPr>
        <p:spPr>
          <a:xfrm rot="5400000" flipH="1" flipV="1">
            <a:off x="5389663" y="-72149"/>
            <a:ext cx="530012" cy="193369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199" idx="0"/>
            <a:endCxn id="169" idx="6"/>
          </p:cNvCxnSpPr>
          <p:nvPr/>
        </p:nvCxnSpPr>
        <p:spPr>
          <a:xfrm rot="16200000" flipV="1">
            <a:off x="7811499" y="220681"/>
            <a:ext cx="1427786" cy="224580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03" idx="0"/>
            <a:endCxn id="207" idx="3"/>
          </p:cNvCxnSpPr>
          <p:nvPr/>
        </p:nvCxnSpPr>
        <p:spPr>
          <a:xfrm flipH="1" flipV="1">
            <a:off x="8046804" y="3549917"/>
            <a:ext cx="1250" cy="28367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04" idx="0"/>
            <a:endCxn id="197" idx="2"/>
          </p:cNvCxnSpPr>
          <p:nvPr/>
        </p:nvCxnSpPr>
        <p:spPr>
          <a:xfrm flipH="1" flipV="1">
            <a:off x="8902642" y="3545851"/>
            <a:ext cx="181" cy="28774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05" idx="0"/>
            <a:endCxn id="182" idx="3"/>
          </p:cNvCxnSpPr>
          <p:nvPr/>
        </p:nvCxnSpPr>
        <p:spPr>
          <a:xfrm flipH="1" flipV="1">
            <a:off x="9768683" y="3547922"/>
            <a:ext cx="2984" cy="2856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216" idx="0"/>
            <a:endCxn id="173" idx="3"/>
          </p:cNvCxnSpPr>
          <p:nvPr/>
        </p:nvCxnSpPr>
        <p:spPr>
          <a:xfrm flipH="1" flipV="1">
            <a:off x="10658481" y="3548563"/>
            <a:ext cx="855" cy="28503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Left Brace 320"/>
          <p:cNvSpPr/>
          <p:nvPr/>
        </p:nvSpPr>
        <p:spPr>
          <a:xfrm rot="16200000">
            <a:off x="3960170" y="2453672"/>
            <a:ext cx="97011" cy="4276587"/>
          </a:xfrm>
          <a:prstGeom prst="leftBrace">
            <a:avLst>
              <a:gd name="adj1" fmla="val 62947"/>
              <a:gd name="adj2" fmla="val 489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2322279" y="1725680"/>
                <a:ext cx="23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800" i="1" spc="-10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spc="-100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sz="1800" spc="-100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79" y="1725680"/>
                <a:ext cx="234965" cy="276999"/>
              </a:xfrm>
              <a:prstGeom prst="rect">
                <a:avLst/>
              </a:prstGeom>
              <a:blipFill>
                <a:blip r:embed="rId4"/>
                <a:stretch>
                  <a:fillRect l="-26316" r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4305153" y="1812267"/>
                <a:ext cx="23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800" b="1" i="1" spc="-10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spc="-100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1800" b="1" spc="-100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53" y="1812267"/>
                <a:ext cx="234965" cy="276999"/>
              </a:xfrm>
              <a:prstGeom prst="rect">
                <a:avLst/>
              </a:prstGeom>
              <a:blipFill>
                <a:blip r:embed="rId5"/>
                <a:stretch>
                  <a:fillRect l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6057502" y="1743845"/>
                <a:ext cx="234965" cy="296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800" i="1" spc="-10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spc="-100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</m:oMath>
                  </m:oMathPara>
                </a14:m>
                <a:endParaRPr lang="en-US" sz="1800" spc="-100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02" y="1743845"/>
                <a:ext cx="234965" cy="296748"/>
              </a:xfrm>
              <a:prstGeom prst="rect">
                <a:avLst/>
              </a:prstGeom>
              <a:blipFill>
                <a:blip r:embed="rId6"/>
                <a:stretch>
                  <a:fillRect l="-26316" t="-44898" r="-84211" b="-6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ectangle 324"/>
          <p:cNvSpPr/>
          <p:nvPr/>
        </p:nvSpPr>
        <p:spPr>
          <a:xfrm>
            <a:off x="9088311" y="4192814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[D]</a:t>
            </a:r>
            <a:endParaRPr lang="en-US" sz="1800" dirty="0"/>
          </a:p>
        </p:txBody>
      </p:sp>
      <p:grpSp>
        <p:nvGrpSpPr>
          <p:cNvPr id="326" name="Group 325"/>
          <p:cNvGrpSpPr/>
          <p:nvPr/>
        </p:nvGrpSpPr>
        <p:grpSpPr>
          <a:xfrm>
            <a:off x="6717320" y="382700"/>
            <a:ext cx="556906" cy="493985"/>
            <a:chOff x="2289266" y="236499"/>
            <a:chExt cx="395451" cy="400898"/>
          </a:xfrm>
        </p:grpSpPr>
        <p:cxnSp>
          <p:nvCxnSpPr>
            <p:cNvPr id="327" name="Straight Arrow Connector 326"/>
            <p:cNvCxnSpPr/>
            <p:nvPr/>
          </p:nvCxnSpPr>
          <p:spPr>
            <a:xfrm flipV="1">
              <a:off x="2337732" y="236499"/>
              <a:ext cx="194133" cy="3489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2337732" y="236499"/>
              <a:ext cx="0" cy="4008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V="1">
              <a:off x="2337732" y="422377"/>
              <a:ext cx="321569" cy="163078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Freeform 329"/>
            <p:cNvSpPr/>
            <p:nvPr/>
          </p:nvSpPr>
          <p:spPr>
            <a:xfrm>
              <a:off x="2397075" y="484423"/>
              <a:ext cx="39247" cy="51176"/>
            </a:xfrm>
            <a:custGeom>
              <a:avLst/>
              <a:gdLst>
                <a:gd name="connsiteX0" fmla="*/ 0 w 176429"/>
                <a:gd name="connsiteY0" fmla="*/ 3710 h 179980"/>
                <a:gd name="connsiteX1" fmla="*/ 104660 w 176429"/>
                <a:gd name="connsiteY1" fmla="*/ 3710 h 179980"/>
                <a:gd name="connsiteX2" fmla="*/ 165253 w 176429"/>
                <a:gd name="connsiteY2" fmla="*/ 42269 h 179980"/>
                <a:gd name="connsiteX3" fmla="*/ 176270 w 176429"/>
                <a:gd name="connsiteY3" fmla="*/ 124895 h 179980"/>
                <a:gd name="connsiteX4" fmla="*/ 170762 w 176429"/>
                <a:gd name="connsiteY4" fmla="*/ 179980 h 17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29" h="179980">
                  <a:moveTo>
                    <a:pt x="0" y="3710"/>
                  </a:moveTo>
                  <a:cubicBezTo>
                    <a:pt x="38559" y="496"/>
                    <a:pt x="77118" y="-2717"/>
                    <a:pt x="104660" y="3710"/>
                  </a:cubicBezTo>
                  <a:cubicBezTo>
                    <a:pt x="132202" y="10137"/>
                    <a:pt x="153318" y="22072"/>
                    <a:pt x="165253" y="42269"/>
                  </a:cubicBezTo>
                  <a:cubicBezTo>
                    <a:pt x="177188" y="62466"/>
                    <a:pt x="175352" y="101943"/>
                    <a:pt x="176270" y="124895"/>
                  </a:cubicBezTo>
                  <a:cubicBezTo>
                    <a:pt x="177188" y="147847"/>
                    <a:pt x="173975" y="163913"/>
                    <a:pt x="170762" y="17998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/>
            <p:cNvCxnSpPr/>
            <p:nvPr/>
          </p:nvCxnSpPr>
          <p:spPr>
            <a:xfrm>
              <a:off x="2289266" y="585456"/>
              <a:ext cx="3954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2" name="TextBox 331"/>
          <p:cNvSpPr txBox="1"/>
          <p:nvPr/>
        </p:nvSpPr>
        <p:spPr>
          <a:xfrm>
            <a:off x="6591875" y="1018178"/>
            <a:ext cx="8611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spc="-100" dirty="0" smtClean="0"/>
              <a:t>Cosine Similarity</a:t>
            </a:r>
            <a:endParaRPr lang="en-US" sz="1600" spc="-100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553" y="5593211"/>
            <a:ext cx="9606119" cy="10377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1661" y="5124153"/>
            <a:ext cx="396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Training with Ranking Loss: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2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2|12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28479</TotalTime>
  <Words>1517</Words>
  <Application>Microsoft Office PowerPoint</Application>
  <PresentationFormat>Widescreen</PresentationFormat>
  <Paragraphs>348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Batang</vt:lpstr>
      <vt:lpstr>Consolas-Bold</vt:lpstr>
      <vt:lpstr>Menlo</vt:lpstr>
      <vt:lpstr>宋体</vt:lpstr>
      <vt:lpstr>Arial</vt:lpstr>
      <vt:lpstr>Calibri</vt:lpstr>
      <vt:lpstr>Calibri Light</vt:lpstr>
      <vt:lpstr>Cambria Math</vt:lpstr>
      <vt:lpstr>Candara</vt:lpstr>
      <vt:lpstr>Consolas</vt:lpstr>
      <vt:lpstr>Courier New</vt:lpstr>
      <vt:lpstr>Gill Sans MT</vt:lpstr>
      <vt:lpstr>Mangal</vt:lpstr>
      <vt:lpstr>Times New Roman</vt:lpstr>
      <vt:lpstr>Verdana</vt:lpstr>
      <vt:lpstr>Wingdings</vt:lpstr>
      <vt:lpstr>1_Office Theme</vt:lpstr>
      <vt:lpstr>Deep Code Search</vt:lpstr>
      <vt:lpstr>Programming is hard</vt:lpstr>
      <vt:lpstr>Why Not Search for It?</vt:lpstr>
      <vt:lpstr>Code Search Engines</vt:lpstr>
      <vt:lpstr>Information Retrieval – Related Work</vt:lpstr>
      <vt:lpstr>A fundamental problem of IR based code search</vt:lpstr>
      <vt:lpstr>Proposed Approach</vt:lpstr>
      <vt:lpstr>CODEnn (Code-Description Embedding Neural Network)</vt:lpstr>
      <vt:lpstr>PowerPoint Presentation</vt:lpstr>
      <vt:lpstr>DeepCS – Deep Learning based Code Search</vt:lpstr>
      <vt:lpstr>Step1 – Prepare a Training Corpus </vt:lpstr>
      <vt:lpstr>PowerPoint Presentation</vt:lpstr>
      <vt:lpstr>Step2 – Training CODEnn Model</vt:lpstr>
      <vt:lpstr>Step3 – Searching Code Snippets</vt:lpstr>
      <vt:lpstr>Evaluation</vt:lpstr>
      <vt:lpstr>Evaluation</vt:lpstr>
      <vt:lpstr>Results</vt:lpstr>
      <vt:lpstr>Results</vt:lpstr>
      <vt:lpstr>Example – Associative Search</vt:lpstr>
      <vt:lpstr>Example – Query Understanding</vt:lpstr>
      <vt:lpstr>Conclusion</vt:lpstr>
    </vt:vector>
  </TitlesOfParts>
  <Company>MSRA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Deep Semantic Learning of Source Code</dc:title>
  <dc:creator>Xiaodong Gu (MSR Student-Person Consulting)</dc:creator>
  <cp:lastModifiedBy>d</cp:lastModifiedBy>
  <cp:revision>779</cp:revision>
  <cp:lastPrinted>2017-06-30T02:59:07Z</cp:lastPrinted>
  <dcterms:created xsi:type="dcterms:W3CDTF">2016-09-26T08:44:42Z</dcterms:created>
  <dcterms:modified xsi:type="dcterms:W3CDTF">2018-06-10T03:44:56Z</dcterms:modified>
</cp:coreProperties>
</file>