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381" r:id="rId2"/>
    <p:sldId id="382" r:id="rId3"/>
    <p:sldId id="298" r:id="rId4"/>
    <p:sldId id="299" r:id="rId5"/>
    <p:sldId id="359" r:id="rId6"/>
    <p:sldId id="384" r:id="rId7"/>
    <p:sldId id="343" r:id="rId8"/>
    <p:sldId id="386" r:id="rId9"/>
    <p:sldId id="385" r:id="rId10"/>
    <p:sldId id="380" r:id="rId11"/>
    <p:sldId id="383" r:id="rId12"/>
    <p:sldId id="388" r:id="rId13"/>
    <p:sldId id="365" r:id="rId14"/>
    <p:sldId id="366" r:id="rId15"/>
    <p:sldId id="389" r:id="rId16"/>
    <p:sldId id="370" r:id="rId17"/>
    <p:sldId id="373" r:id="rId18"/>
    <p:sldId id="374" r:id="rId19"/>
    <p:sldId id="375" r:id="rId20"/>
    <p:sldId id="377" r:id="rId21"/>
    <p:sldId id="387" r:id="rId22"/>
    <p:sldId id="378" r:id="rId23"/>
    <p:sldId id="339" r:id="rId24"/>
    <p:sldId id="286" r:id="rId25"/>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9E7"/>
    <a:srgbClr val="590BE5"/>
    <a:srgbClr val="BC0AA3"/>
    <a:srgbClr val="FF33CC"/>
    <a:srgbClr val="FDF2B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8" autoAdjust="0"/>
    <p:restoredTop sz="83317" autoAdjust="0"/>
  </p:normalViewPr>
  <p:slideViewPr>
    <p:cSldViewPr snapToGrid="0">
      <p:cViewPr>
        <p:scale>
          <a:sx n="100" d="100"/>
          <a:sy n="100"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54747058093751"/>
          <c:y val="0.36699475065616799"/>
          <c:w val="0.70190764916440951"/>
          <c:h val="0.1603041807274090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Sheet1!$A$2:$A$8</c:f>
              <c:strCache>
                <c:ptCount val="7"/>
                <c:pt idx="0">
                  <c:v>StringBuffer.new</c:v>
                </c:pt>
                <c:pt idx="1">
                  <c:v>StringBuffer</c:v>
                </c:pt>
                <c:pt idx="2">
                  <c:v>FileReader.new</c:v>
                </c:pt>
                <c:pt idx="3">
                  <c:v>.</c:v>
                </c:pt>
                <c:pt idx="4">
                  <c:v>while</c:v>
                </c:pt>
                <c:pt idx="5">
                  <c:v>StringBuffer.append</c:v>
                </c:pt>
                <c:pt idx="6">
                  <c:v>BufferedReader.close</c:v>
                </c:pt>
              </c:strCache>
            </c:strRef>
          </c:cat>
          <c:val>
            <c:numRef>
              <c:f>Sheet1!$B$2:$B$8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0-216E-4A90-830E-F84EC3129E1B}"/>
            </c:ext>
          </c:extLst>
        </c:ser>
        <c:dLbls>
          <c:showLegendKey val="0"/>
          <c:showVal val="0"/>
          <c:showCatName val="0"/>
          <c:showSerName val="0"/>
          <c:showPercent val="0"/>
          <c:showBubbleSize val="0"/>
        </c:dLbls>
        <c:gapWidth val="219"/>
        <c:overlap val="-27"/>
        <c:axId val="364247552"/>
        <c:axId val="364247944"/>
      </c:barChart>
      <c:catAx>
        <c:axId val="364247552"/>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t" anchorCtr="0"/>
          <a:lstStyle/>
          <a:p>
            <a:pPr>
              <a:defRPr sz="800" b="0" i="0" u="none" strike="noStrike" kern="1200" baseline="0">
                <a:solidFill>
                  <a:srgbClr val="002060"/>
                </a:solidFill>
                <a:latin typeface="+mn-lt"/>
                <a:ea typeface="+mn-ea"/>
                <a:cs typeface="+mn-cs"/>
              </a:defRPr>
            </a:pPr>
            <a:endParaRPr lang="ko-KR"/>
          </a:p>
        </c:txPr>
        <c:crossAx val="364247944"/>
        <c:crosses val="autoZero"/>
        <c:auto val="1"/>
        <c:lblAlgn val="ctr"/>
        <c:lblOffset val="100"/>
        <c:noMultiLvlLbl val="0"/>
      </c:catAx>
      <c:valAx>
        <c:axId val="364247944"/>
        <c:scaling>
          <c:orientation val="minMax"/>
        </c:scaling>
        <c:delete val="1"/>
        <c:axPos val="l"/>
        <c:numFmt formatCode="General" sourceLinked="1"/>
        <c:majorTickMark val="none"/>
        <c:minorTickMark val="none"/>
        <c:tickLblPos val="nextTo"/>
        <c:crossAx val="364247552"/>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CodeKernel</c:v>
                </c:pt>
              </c:strCache>
            </c:strRef>
          </c:tx>
          <c:spPr>
            <a:solidFill>
              <a:schemeClr val="tx1">
                <a:lumMod val="65000"/>
                <a:lumOff val="35000"/>
              </a:schemeClr>
            </a:solid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Sheet1!$B$2:$B$11</c:f>
              <c:numCache>
                <c:formatCode>General</c:formatCode>
                <c:ptCount val="10"/>
                <c:pt idx="0">
                  <c:v>18</c:v>
                </c:pt>
                <c:pt idx="1">
                  <c:v>19</c:v>
                </c:pt>
                <c:pt idx="2">
                  <c:v>22</c:v>
                </c:pt>
                <c:pt idx="3">
                  <c:v>16</c:v>
                </c:pt>
                <c:pt idx="4">
                  <c:v>17</c:v>
                </c:pt>
                <c:pt idx="5">
                  <c:v>18</c:v>
                </c:pt>
                <c:pt idx="6">
                  <c:v>7</c:v>
                </c:pt>
                <c:pt idx="7">
                  <c:v>20</c:v>
                </c:pt>
                <c:pt idx="8">
                  <c:v>15</c:v>
                </c:pt>
                <c:pt idx="9">
                  <c:v>21</c:v>
                </c:pt>
              </c:numCache>
            </c:numRef>
          </c:val>
          <c:extLst>
            <c:ext xmlns:c16="http://schemas.microsoft.com/office/drawing/2014/chart" uri="{C3380CC4-5D6E-409C-BE32-E72D297353CC}">
              <c16:uniqueId val="{00000000-CC4F-4880-940A-4F8CBEFD6DC4}"/>
            </c:ext>
          </c:extLst>
        </c:ser>
        <c:ser>
          <c:idx val="1"/>
          <c:order val="1"/>
          <c:tx>
            <c:strRef>
              <c:f>Sheet1!$C$1</c:f>
              <c:strCache>
                <c:ptCount val="1"/>
                <c:pt idx="0">
                  <c:v>eXoaDoc</c:v>
                </c:pt>
              </c:strCache>
            </c:strRef>
          </c:tx>
          <c:spPr>
            <a:pattFill prst="wdUpDiag">
              <a:fgClr>
                <a:schemeClr val="tx1">
                  <a:lumMod val="50000"/>
                  <a:lumOff val="50000"/>
                </a:schemeClr>
              </a:fgClr>
              <a:bgClr>
                <a:schemeClr val="bg1"/>
              </a:bgClr>
            </a:patt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Sheet1!$C$2:$C$11</c:f>
              <c:numCache>
                <c:formatCode>General</c:formatCode>
                <c:ptCount val="10"/>
                <c:pt idx="0">
                  <c:v>4</c:v>
                </c:pt>
                <c:pt idx="1">
                  <c:v>4</c:v>
                </c:pt>
                <c:pt idx="2">
                  <c:v>3</c:v>
                </c:pt>
                <c:pt idx="3">
                  <c:v>1</c:v>
                </c:pt>
                <c:pt idx="4">
                  <c:v>5</c:v>
                </c:pt>
                <c:pt idx="5">
                  <c:v>3</c:v>
                </c:pt>
                <c:pt idx="6">
                  <c:v>15</c:v>
                </c:pt>
                <c:pt idx="7">
                  <c:v>2</c:v>
                </c:pt>
                <c:pt idx="8">
                  <c:v>5</c:v>
                </c:pt>
                <c:pt idx="9">
                  <c:v>3</c:v>
                </c:pt>
              </c:numCache>
            </c:numRef>
          </c:val>
          <c:extLst>
            <c:ext xmlns:c16="http://schemas.microsoft.com/office/drawing/2014/chart" uri="{C3380CC4-5D6E-409C-BE32-E72D297353CC}">
              <c16:uniqueId val="{00000001-CC4F-4880-940A-4F8CBEFD6DC4}"/>
            </c:ext>
          </c:extLst>
        </c:ser>
        <c:ser>
          <c:idx val="2"/>
          <c:order val="2"/>
          <c:tx>
            <c:strRef>
              <c:f>Sheet1!$D$1</c:f>
              <c:strCache>
                <c:ptCount val="1"/>
                <c:pt idx="0">
                  <c:v>Similar</c:v>
                </c:pt>
              </c:strCache>
            </c:strRef>
          </c:tx>
          <c:spPr>
            <a:solidFill>
              <a:schemeClr val="bg1">
                <a:lumMod val="75000"/>
              </a:schemeClr>
            </a:solidFill>
            <a:ln>
              <a:noFill/>
            </a:ln>
            <a:effectLst/>
          </c:spPr>
          <c:invertIfNegative val="0"/>
          <c:cat>
            <c:strRef>
              <c:f>Sheet1!$A$2:$A$11</c:f>
              <c:strCache>
                <c:ptCount val="10"/>
                <c:pt idx="0">
                  <c:v>ClassLoader.getResource</c:v>
                </c:pt>
                <c:pt idx="1">
                  <c:v>ClassLoader.loadClass</c:v>
                </c:pt>
                <c:pt idx="2">
                  <c:v>URL.openConnection</c:v>
                </c:pt>
                <c:pt idx="3">
                  <c:v>DataInputStream.readLine</c:v>
                </c:pt>
                <c:pt idx="4">
                  <c:v>URI.getFragment</c:v>
                </c:pt>
                <c:pt idx="5">
                  <c:v>DateFormat.format</c:v>
                </c:pt>
                <c:pt idx="6">
                  <c:v>Lock.lock</c:v>
                </c:pt>
                <c:pt idx="7">
                  <c:v>Runtime.freeMemory</c:v>
                </c:pt>
                <c:pt idx="8">
                  <c:v>ServerSocket.bind</c:v>
                </c:pt>
                <c:pt idx="9">
                  <c:v>Timestamp.compareTo</c:v>
                </c:pt>
              </c:strCache>
            </c:strRef>
          </c:cat>
          <c:val>
            <c:numRef>
              <c:f>Sheet1!$D$2:$D$11</c:f>
              <c:numCache>
                <c:formatCode>General</c:formatCode>
                <c:ptCount val="10"/>
                <c:pt idx="0">
                  <c:v>3</c:v>
                </c:pt>
                <c:pt idx="1">
                  <c:v>2</c:v>
                </c:pt>
                <c:pt idx="2">
                  <c:v>0</c:v>
                </c:pt>
                <c:pt idx="3">
                  <c:v>8</c:v>
                </c:pt>
                <c:pt idx="4">
                  <c:v>3</c:v>
                </c:pt>
                <c:pt idx="5">
                  <c:v>4</c:v>
                </c:pt>
                <c:pt idx="6">
                  <c:v>3</c:v>
                </c:pt>
                <c:pt idx="7">
                  <c:v>3</c:v>
                </c:pt>
                <c:pt idx="8">
                  <c:v>5</c:v>
                </c:pt>
                <c:pt idx="9">
                  <c:v>1</c:v>
                </c:pt>
              </c:numCache>
            </c:numRef>
          </c:val>
          <c:extLst>
            <c:ext xmlns:c16="http://schemas.microsoft.com/office/drawing/2014/chart" uri="{C3380CC4-5D6E-409C-BE32-E72D297353CC}">
              <c16:uniqueId val="{00000002-CC4F-4880-940A-4F8CBEFD6DC4}"/>
            </c:ext>
          </c:extLst>
        </c:ser>
        <c:dLbls>
          <c:showLegendKey val="0"/>
          <c:showVal val="0"/>
          <c:showCatName val="0"/>
          <c:showSerName val="0"/>
          <c:showPercent val="0"/>
          <c:showBubbleSize val="0"/>
        </c:dLbls>
        <c:gapWidth val="219"/>
        <c:overlap val="-27"/>
        <c:axId val="653831792"/>
        <c:axId val="653834144"/>
      </c:barChart>
      <c:catAx>
        <c:axId val="65383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653834144"/>
        <c:crosses val="autoZero"/>
        <c:auto val="1"/>
        <c:lblAlgn val="ctr"/>
        <c:lblOffset val="100"/>
        <c:noMultiLvlLbl val="0"/>
      </c:catAx>
      <c:valAx>
        <c:axId val="653834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1" dirty="0" smtClean="0"/>
                  <a:t>votes</a:t>
                </a:r>
                <a:endParaRPr lang="en-US" b="1"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653831792"/>
        <c:crosses val="autoZero"/>
        <c:crossBetween val="between"/>
      </c:valAx>
      <c:spPr>
        <a:noFill/>
        <a:ln>
          <a:noFill/>
        </a:ln>
        <a:effectLst/>
      </c:spPr>
    </c:plotArea>
    <c:legend>
      <c:legendPos val="b"/>
      <c:layout>
        <c:manualLayout>
          <c:xMode val="edge"/>
          <c:yMode val="edge"/>
          <c:x val="0.29509384939593453"/>
          <c:y val="0.89141653194979853"/>
          <c:w val="0.50711796693092259"/>
          <c:h val="7.0359035269427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ltLang="ko-KR" dirty="0">
                <a:latin typeface="Arial" panose="020B0604020202020204" pitchFamily="34" charset="0"/>
                <a:cs typeface="Arial" panose="020B0604020202020204" pitchFamily="34" charset="0"/>
              </a:rPr>
              <a:t>Usefulness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ko-KR"/>
        </a:p>
      </c:txPr>
    </c:title>
    <c:autoTitleDeleted val="0"/>
    <c:plotArea>
      <c:layout/>
      <c:pieChart>
        <c:varyColors val="1"/>
        <c:ser>
          <c:idx val="0"/>
          <c:order val="0"/>
          <c:tx>
            <c:strRef>
              <c:f>Sheet1!$B$1</c:f>
              <c:strCache>
                <c:ptCount val="1"/>
                <c:pt idx="0">
                  <c:v>Usefulness</c:v>
                </c:pt>
              </c:strCache>
            </c:strRef>
          </c:tx>
          <c:spPr>
            <a:solidFill>
              <a:schemeClr val="bg1">
                <a:lumMod val="75000"/>
              </a:schemeClr>
            </a:solidFill>
          </c:spPr>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53E6-479A-B683-75367C90299B}"/>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53E6-479A-B683-75367C90299B}"/>
              </c:ext>
            </c:extLst>
          </c:dPt>
          <c:dPt>
            <c:idx val="2"/>
            <c:bubble3D val="0"/>
            <c:spPr>
              <a:pattFill prst="smCheck">
                <a:fgClr>
                  <a:schemeClr val="bg1">
                    <a:lumMod val="85000"/>
                  </a:schemeClr>
                </a:fgClr>
                <a:bgClr>
                  <a:schemeClr val="bg1"/>
                </a:bgClr>
              </a:pattFill>
              <a:ln w="19050">
                <a:solidFill>
                  <a:schemeClr val="lt1"/>
                </a:solidFill>
              </a:ln>
              <a:effectLst/>
            </c:spPr>
            <c:extLst>
              <c:ext xmlns:c16="http://schemas.microsoft.com/office/drawing/2014/chart" uri="{C3380CC4-5D6E-409C-BE32-E72D297353CC}">
                <c16:uniqueId val="{00000005-53E6-479A-B683-75367C90299B}"/>
              </c:ext>
            </c:extLst>
          </c:dPt>
          <c:dLbls>
            <c:dLbl>
              <c:idx val="0"/>
              <c:layout>
                <c:manualLayout>
                  <c:x val="-0.22331250609005787"/>
                  <c:y val="0.1125760105920541"/>
                </c:manualLayout>
              </c:layout>
              <c:spPr>
                <a:noFill/>
                <a:ln>
                  <a:noFill/>
                </a:ln>
                <a:effectLst/>
              </c:spPr>
              <c:txPr>
                <a:bodyPr rot="0" spcFirstLastPara="1" vertOverflow="clip" horzOverflow="clip" vert="horz" wrap="square" lIns="0" tIns="0" rIns="0" bIns="0" anchor="ctr" anchorCtr="1">
                  <a:spAutoFit/>
                </a:bodyPr>
                <a:lstStyle/>
                <a:p>
                  <a:pPr>
                    <a:defRPr sz="1100" b="0" i="0" u="none" strike="noStrike" kern="1200" baseline="0">
                      <a:solidFill>
                        <a:schemeClr val="tx1"/>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1-53E6-479A-B683-75367C90299B}"/>
                </c:ext>
              </c:extLst>
            </c:dLbl>
            <c:dLbl>
              <c:idx val="1"/>
              <c:layout>
                <c:manualLayout>
                  <c:x val="0.24094460465246009"/>
                  <c:y val="-0.14220589674277423"/>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53E6-479A-B683-75367C90299B}"/>
                </c:ext>
              </c:extLst>
            </c:dLbl>
            <c:dLbl>
              <c:idx val="2"/>
              <c:layout>
                <c:manualLayout>
                  <c:x val="8.2763207320602744E-2"/>
                  <c:y val="0.245716283925846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1961880675073633"/>
                      <c:h val="0.22224321723270457"/>
                    </c:manualLayout>
                  </c15:layout>
                </c:ext>
                <c:ext xmlns:c16="http://schemas.microsoft.com/office/drawing/2014/chart" uri="{C3380CC4-5D6E-409C-BE32-E72D297353CC}">
                  <c16:uniqueId val="{00000005-53E6-479A-B683-75367C90299B}"/>
                </c:ext>
              </c:extLst>
            </c:dLbl>
            <c:spPr>
              <a:noFill/>
              <a:ln>
                <a:no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ko-KR"/>
              </a:p>
            </c:txPr>
            <c:dLblPos val="ct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Very Useful</c:v>
                </c:pt>
                <c:pt idx="1">
                  <c:v>Useful</c:v>
                </c:pt>
                <c:pt idx="2">
                  <c:v>Not Useful</c:v>
                </c:pt>
              </c:strCache>
            </c:strRef>
          </c:cat>
          <c:val>
            <c:numRef>
              <c:f>Sheet1!$B$2:$B$4</c:f>
              <c:numCache>
                <c:formatCode>General</c:formatCode>
                <c:ptCount val="3"/>
                <c:pt idx="0">
                  <c:v>8</c:v>
                </c:pt>
                <c:pt idx="1">
                  <c:v>12</c:v>
                </c:pt>
                <c:pt idx="2">
                  <c:v>1</c:v>
                </c:pt>
              </c:numCache>
            </c:numRef>
          </c:val>
          <c:extLst>
            <c:ext xmlns:c16="http://schemas.microsoft.com/office/drawing/2014/chart" uri="{C3380CC4-5D6E-409C-BE32-E72D297353CC}">
              <c16:uniqueId val="{00000006-53E6-479A-B683-75367C90299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2E8FD043-4B89-4E04-9F85-15868C1798B1}" type="datetimeFigureOut">
              <a:rPr lang="en-US" smtClean="0"/>
              <a:t>11/1/2019</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2653223-88DA-436F-8A4E-831192C0FDA3}" type="slidenum">
              <a:rPr lang="en-US" smtClean="0"/>
              <a:t>‹#›</a:t>
            </a:fld>
            <a:endParaRPr lang="en-US"/>
          </a:p>
        </p:txBody>
      </p:sp>
    </p:spTree>
    <p:extLst>
      <p:ext uri="{BB962C8B-B14F-4D97-AF65-F5344CB8AC3E}">
        <p14:creationId xmlns:p14="http://schemas.microsoft.com/office/powerpoint/2010/main" val="402106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smtClean="0"/>
              <a:t>Hi,</a:t>
            </a:r>
            <a:r>
              <a:rPr lang="zh-CN" altLang="en-US" dirty="0" smtClean="0"/>
              <a:t> </a:t>
            </a:r>
            <a:r>
              <a:rPr lang="en-US" altLang="zh-CN" baseline="0" dirty="0" smtClean="0"/>
              <a:t>m</a:t>
            </a:r>
            <a:r>
              <a:rPr lang="en-US" baseline="0" dirty="0" smtClean="0"/>
              <a:t>y </a:t>
            </a:r>
            <a:r>
              <a:rPr lang="en-US" baseline="0" dirty="0"/>
              <a:t>name is </a:t>
            </a:r>
            <a:r>
              <a:rPr lang="en-US" baseline="0" dirty="0" err="1"/>
              <a:t>Xiaodong</a:t>
            </a:r>
            <a:r>
              <a:rPr lang="en-US" baseline="0" dirty="0"/>
              <a:t> </a:t>
            </a:r>
            <a:r>
              <a:rPr lang="en-US" baseline="0" dirty="0" err="1"/>
              <a:t>Gu</a:t>
            </a:r>
            <a:r>
              <a:rPr lang="en-US" baseline="0" dirty="0"/>
              <a:t>. </a:t>
            </a:r>
            <a:r>
              <a:rPr lang="en-US" altLang="zh-CN" baseline="0" dirty="0" smtClean="0"/>
              <a:t>From</a:t>
            </a:r>
            <a:r>
              <a:rPr lang="zh-CN" altLang="en-US" baseline="0" dirty="0" smtClean="0"/>
              <a:t> </a:t>
            </a:r>
            <a:r>
              <a:rPr lang="en-US" altLang="zh-CN" baseline="0" dirty="0" smtClean="0"/>
              <a:t>Hong</a:t>
            </a:r>
            <a:r>
              <a:rPr lang="zh-CN" altLang="en-US" baseline="0" dirty="0" smtClean="0"/>
              <a:t> </a:t>
            </a:r>
            <a:r>
              <a:rPr lang="en-US" altLang="zh-CN" baseline="0" dirty="0" smtClean="0"/>
              <a:t>Kong</a:t>
            </a:r>
            <a:r>
              <a:rPr lang="zh-CN" altLang="en-US" baseline="0" dirty="0" smtClean="0"/>
              <a:t> </a:t>
            </a:r>
            <a:r>
              <a:rPr lang="en-US" altLang="zh-CN" baseline="0" dirty="0" smtClean="0"/>
              <a:t>UST,</a:t>
            </a:r>
            <a:r>
              <a:rPr lang="zh-CN" altLang="en-US" baseline="0" dirty="0" smtClean="0"/>
              <a:t> </a:t>
            </a:r>
            <a:r>
              <a:rPr lang="en-US" altLang="zh-CN" baseline="0" dirty="0" smtClean="0"/>
              <a:t>the</a:t>
            </a:r>
            <a:r>
              <a:rPr lang="zh-CN" altLang="en-US" baseline="0" dirty="0" smtClean="0"/>
              <a:t> </a:t>
            </a:r>
            <a:r>
              <a:rPr lang="en-US" altLang="zh-CN" baseline="0" dirty="0" smtClean="0"/>
              <a:t>paper</a:t>
            </a:r>
            <a:r>
              <a:rPr lang="zh-CN" altLang="en-US" baseline="0" dirty="0" smtClean="0"/>
              <a:t> </a:t>
            </a:r>
            <a:r>
              <a:rPr lang="en-US" altLang="zh-CN" baseline="0" dirty="0" smtClean="0"/>
              <a:t>I</a:t>
            </a:r>
            <a:r>
              <a:rPr lang="zh-CN" altLang="en-US" baseline="0" dirty="0" smtClean="0"/>
              <a:t> </a:t>
            </a:r>
            <a:r>
              <a:rPr lang="en-US" altLang="zh-CN" baseline="0" dirty="0" smtClean="0"/>
              <a:t>am</a:t>
            </a:r>
            <a:r>
              <a:rPr lang="zh-CN" altLang="en-US" baseline="0" dirty="0" smtClean="0"/>
              <a:t> </a:t>
            </a:r>
            <a:r>
              <a:rPr lang="en-US" altLang="zh-CN" baseline="0" dirty="0" err="1" smtClean="0"/>
              <a:t>gonna</a:t>
            </a:r>
            <a:r>
              <a:rPr lang="zh-CN" altLang="en-US" baseline="0" dirty="0" smtClean="0"/>
              <a:t> </a:t>
            </a:r>
            <a:r>
              <a:rPr lang="en-US" altLang="zh-CN" baseline="0" dirty="0" smtClean="0"/>
              <a:t>present</a:t>
            </a:r>
            <a:r>
              <a:rPr lang="zh-CN" altLang="en-US" baseline="0" dirty="0" smtClean="0"/>
              <a:t> </a:t>
            </a:r>
            <a:r>
              <a:rPr lang="en-US" altLang="zh-CN" baseline="0" dirty="0" smtClean="0"/>
              <a:t>is</a:t>
            </a:r>
            <a:r>
              <a:rPr lang="zh-CN" altLang="en-US" baseline="0" dirty="0" smtClean="0"/>
              <a:t> </a:t>
            </a:r>
            <a:r>
              <a:rPr lang="en-US" altLang="zh-CN" baseline="0" dirty="0" smtClean="0"/>
              <a:t>deep</a:t>
            </a:r>
            <a:r>
              <a:rPr lang="zh-CN" altLang="en-US" baseline="0" dirty="0" smtClean="0"/>
              <a:t> </a:t>
            </a:r>
            <a:r>
              <a:rPr lang="en-US" altLang="zh-CN" baseline="0" dirty="0" smtClean="0"/>
              <a:t>code</a:t>
            </a:r>
            <a:r>
              <a:rPr lang="zh-CN" altLang="en-US" baseline="0" dirty="0" smtClean="0"/>
              <a:t> </a:t>
            </a:r>
            <a:r>
              <a:rPr lang="en-US" altLang="zh-CN" baseline="0" dirty="0" smtClean="0"/>
              <a:t>search,</a:t>
            </a:r>
            <a:r>
              <a:rPr lang="zh-CN" altLang="en-US" baseline="0" dirty="0" smtClean="0"/>
              <a:t> </a:t>
            </a:r>
            <a:r>
              <a:rPr lang="en-US" altLang="zh-CN" baseline="0" dirty="0" smtClean="0"/>
              <a:t>which</a:t>
            </a:r>
            <a:r>
              <a:rPr lang="zh-CN" altLang="en-US" baseline="0" dirty="0" smtClean="0"/>
              <a:t> </a:t>
            </a:r>
            <a:r>
              <a:rPr lang="en-US" altLang="zh-CN" baseline="0" dirty="0" smtClean="0"/>
              <a:t>means</a:t>
            </a:r>
            <a:r>
              <a:rPr lang="zh-CN" altLang="en-US" baseline="0" dirty="0" smtClean="0"/>
              <a:t> </a:t>
            </a:r>
            <a:r>
              <a:rPr lang="en-US" altLang="zh-CN" baseline="0" dirty="0" smtClean="0"/>
              <a:t>deep</a:t>
            </a:r>
            <a:r>
              <a:rPr lang="zh-CN" altLang="en-US" baseline="0" dirty="0" smtClean="0"/>
              <a:t> </a:t>
            </a:r>
            <a:r>
              <a:rPr lang="en-US" altLang="zh-CN" baseline="0" dirty="0" smtClean="0"/>
              <a:t>learning</a:t>
            </a:r>
            <a:r>
              <a:rPr lang="zh-CN" altLang="en-US" baseline="0" dirty="0" smtClean="0"/>
              <a:t> </a:t>
            </a:r>
            <a:r>
              <a:rPr lang="en-US" altLang="zh-CN" baseline="0" dirty="0" smtClean="0"/>
              <a:t>based</a:t>
            </a:r>
            <a:r>
              <a:rPr lang="zh-CN" altLang="en-US" baseline="0" dirty="0" smtClean="0"/>
              <a:t> </a:t>
            </a:r>
            <a:r>
              <a:rPr lang="en-US" altLang="zh-CN" baseline="0" dirty="0" smtClean="0"/>
              <a:t>code</a:t>
            </a:r>
            <a:r>
              <a:rPr lang="zh-CN" altLang="en-US" baseline="0" dirty="0" smtClean="0"/>
              <a:t> </a:t>
            </a:r>
            <a:r>
              <a:rPr lang="en-US" altLang="zh-CN" baseline="0" dirty="0" smtClean="0"/>
              <a:t>search.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68FE9-4A22-453B-98AE-72D164B70D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21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So, we propose </a:t>
            </a:r>
            <a:r>
              <a:rPr lang="en-US" dirty="0" err="1" smtClean="0"/>
              <a:t>CodeKernel</a:t>
            </a:r>
            <a:r>
              <a:rPr lang="en-US" dirty="0" smtClean="0"/>
              <a:t>, which</a:t>
            </a:r>
            <a:r>
              <a:rPr lang="en-US" baseline="0" dirty="0" smtClean="0"/>
              <a:t> tries to better </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13</a:t>
            </a:fld>
            <a:endParaRPr lang="en-US"/>
          </a:p>
        </p:txBody>
      </p:sp>
    </p:spTree>
    <p:extLst>
      <p:ext uri="{BB962C8B-B14F-4D97-AF65-F5344CB8AC3E}">
        <p14:creationId xmlns:p14="http://schemas.microsoft.com/office/powerpoint/2010/main" val="25169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smtClean="0">
                <a:latin typeface="Gill Sans MT" panose="020B0502020104020203" pitchFamily="34" charset="0"/>
              </a:rPr>
              <a:t>the whole picture of usages (more information of code)</a:t>
            </a:r>
          </a:p>
          <a:p>
            <a:endParaRPr lang="zh-CN" altLang="en-US" dirty="0"/>
          </a:p>
        </p:txBody>
      </p:sp>
      <p:sp>
        <p:nvSpPr>
          <p:cNvPr id="4" name="灯片编号占位符 3"/>
          <p:cNvSpPr>
            <a:spLocks noGrp="1"/>
          </p:cNvSpPr>
          <p:nvPr>
            <p:ph type="sldNum" sz="quarter" idx="10"/>
          </p:nvPr>
        </p:nvSpPr>
        <p:spPr/>
        <p:txBody>
          <a:bodyPr/>
          <a:lstStyle/>
          <a:p>
            <a:fld id="{A2653223-88DA-436F-8A4E-831192C0FDA3}" type="slidenum">
              <a:rPr lang="en-US" smtClean="0"/>
              <a:t>14</a:t>
            </a:fld>
            <a:endParaRPr lang="en-US"/>
          </a:p>
        </p:txBody>
      </p:sp>
    </p:spTree>
    <p:extLst>
      <p:ext uri="{BB962C8B-B14F-4D97-AF65-F5344CB8AC3E}">
        <p14:creationId xmlns:p14="http://schemas.microsoft.com/office/powerpoint/2010/main" val="45526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OK,</a:t>
            </a:r>
            <a:r>
              <a:rPr lang="en-US" baseline="0" dirty="0" smtClean="0"/>
              <a:t> now  we can easily measure the graph similarities, our next step is to cluster these graphs. </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16</a:t>
            </a:fld>
            <a:endParaRPr lang="en-US"/>
          </a:p>
        </p:txBody>
      </p:sp>
    </p:spTree>
    <p:extLst>
      <p:ext uri="{BB962C8B-B14F-4D97-AF65-F5344CB8AC3E}">
        <p14:creationId xmlns:p14="http://schemas.microsoft.com/office/powerpoint/2010/main" val="1457645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Having these clusters, we rank</a:t>
            </a:r>
            <a:r>
              <a:rPr lang="en-US" baseline="0" dirty="0" smtClean="0"/>
              <a:t> examples in each cluster and select the most typical example from each cluster.</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17</a:t>
            </a:fld>
            <a:endParaRPr lang="en-US"/>
          </a:p>
        </p:txBody>
      </p:sp>
    </p:spTree>
    <p:extLst>
      <p:ext uri="{BB962C8B-B14F-4D97-AF65-F5344CB8AC3E}">
        <p14:creationId xmlns:p14="http://schemas.microsoft.com/office/powerpoint/2010/main" val="139371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a:t>[1] </a:t>
            </a:r>
            <a:r>
              <a:rPr lang="en-US" sz="1200" b="0" i="0" kern="1200" dirty="0" err="1">
                <a:solidFill>
                  <a:schemeClr val="tx1"/>
                </a:solidFill>
                <a:effectLst/>
                <a:latin typeface="+mn-lt"/>
                <a:ea typeface="+mn-ea"/>
                <a:cs typeface="+mn-cs"/>
              </a:rPr>
              <a:t>Cai</a:t>
            </a:r>
            <a:r>
              <a:rPr lang="en-US" sz="1200" b="0" i="0" kern="1200" dirty="0">
                <a:solidFill>
                  <a:schemeClr val="tx1"/>
                </a:solidFill>
                <a:effectLst/>
                <a:latin typeface="+mn-lt"/>
                <a:ea typeface="+mn-ea"/>
                <a:cs typeface="+mn-cs"/>
              </a:rPr>
              <a:t>, Deng, </a:t>
            </a:r>
            <a:r>
              <a:rPr lang="en-US" sz="1200" b="0" i="0" kern="1200" dirty="0" err="1">
                <a:solidFill>
                  <a:schemeClr val="tx1"/>
                </a:solidFill>
                <a:effectLst/>
                <a:latin typeface="+mn-lt"/>
                <a:ea typeface="+mn-ea"/>
                <a:cs typeface="+mn-cs"/>
              </a:rPr>
              <a:t>Xiaofei</a:t>
            </a:r>
            <a:r>
              <a:rPr lang="en-US" sz="1200" b="0" i="0" kern="1200" dirty="0">
                <a:solidFill>
                  <a:schemeClr val="tx1"/>
                </a:solidFill>
                <a:effectLst/>
                <a:latin typeface="+mn-lt"/>
                <a:ea typeface="+mn-ea"/>
                <a:cs typeface="+mn-cs"/>
              </a:rPr>
              <a:t> He, and </a:t>
            </a:r>
            <a:r>
              <a:rPr lang="en-US" sz="1200" b="0" i="0" kern="1200" dirty="0" err="1">
                <a:solidFill>
                  <a:schemeClr val="tx1"/>
                </a:solidFill>
                <a:effectLst/>
                <a:latin typeface="+mn-lt"/>
                <a:ea typeface="+mn-ea"/>
                <a:cs typeface="+mn-cs"/>
              </a:rPr>
              <a:t>Jiawei</a:t>
            </a:r>
            <a:r>
              <a:rPr lang="en-US" sz="1200" b="0" i="0" kern="1200" dirty="0">
                <a:solidFill>
                  <a:schemeClr val="tx1"/>
                </a:solidFill>
                <a:effectLst/>
                <a:latin typeface="+mn-lt"/>
                <a:ea typeface="+mn-ea"/>
                <a:cs typeface="+mn-cs"/>
              </a:rPr>
              <a:t> Han. "Document clustering using locality preserving indexing." </a:t>
            </a:r>
            <a:r>
              <a:rPr lang="en-US" sz="1200" b="0" i="1" kern="1200" dirty="0">
                <a:solidFill>
                  <a:schemeClr val="tx1"/>
                </a:solidFill>
                <a:effectLst/>
                <a:latin typeface="+mn-lt"/>
                <a:ea typeface="+mn-ea"/>
                <a:cs typeface="+mn-cs"/>
              </a:rPr>
              <a:t>Knowledge and Data Engineering, IEEE Transactions on</a:t>
            </a:r>
            <a:r>
              <a:rPr lang="en-US" sz="1200" b="0" i="0" kern="1200" dirty="0">
                <a:solidFill>
                  <a:schemeClr val="tx1"/>
                </a:solidFill>
                <a:effectLst/>
                <a:latin typeface="+mn-lt"/>
                <a:ea typeface="+mn-ea"/>
                <a:cs typeface="+mn-cs"/>
              </a:rPr>
              <a:t>17.12 (2005): 1624-1637.</a:t>
            </a:r>
            <a:endParaRPr lang="en-US" dirty="0"/>
          </a:p>
        </p:txBody>
      </p:sp>
      <p:sp>
        <p:nvSpPr>
          <p:cNvPr id="4" name="Slide Number Placeholder 3"/>
          <p:cNvSpPr>
            <a:spLocks noGrp="1"/>
          </p:cNvSpPr>
          <p:nvPr>
            <p:ph type="sldNum" sz="quarter" idx="10"/>
          </p:nvPr>
        </p:nvSpPr>
        <p:spPr/>
        <p:txBody>
          <a:bodyPr/>
          <a:lstStyle/>
          <a:p>
            <a:fld id="{59B25389-BDE8-48A6-A759-82F1247889B0}" type="slidenum">
              <a:rPr lang="en-US" smtClean="0"/>
              <a:t>19</a:t>
            </a:fld>
            <a:endParaRPr lang="en-US"/>
          </a:p>
        </p:txBody>
      </p:sp>
    </p:spTree>
    <p:extLst>
      <p:ext uri="{BB962C8B-B14F-4D97-AF65-F5344CB8AC3E}">
        <p14:creationId xmlns:p14="http://schemas.microsoft.com/office/powerpoint/2010/main" val="96652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B25389-BDE8-48A6-A759-82F1247889B0}" type="slidenum">
              <a:rPr lang="en-US" smtClean="0"/>
              <a:t>20</a:t>
            </a:fld>
            <a:endParaRPr lang="en-US"/>
          </a:p>
        </p:txBody>
      </p:sp>
    </p:spTree>
    <p:extLst>
      <p:ext uri="{BB962C8B-B14F-4D97-AF65-F5344CB8AC3E}">
        <p14:creationId xmlns:p14="http://schemas.microsoft.com/office/powerpoint/2010/main" val="61939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Graph embedding could also be applied to other tasks that require feature extraction on source code, such as code retrieval</a:t>
            </a:r>
            <a:r>
              <a:rPr lang="en-US" altLang="ko-KR" baseline="0" dirty="0" smtClean="0"/>
              <a:t> </a:t>
            </a:r>
            <a:r>
              <a:rPr lang="en-US" altLang="ko-KR" dirty="0" smtClean="0"/>
              <a:t>and code clone detection, which will be our future work. In the future, we will also investigate deep learning based techniques to further improve the completeness and readability of the code examples.</a:t>
            </a:r>
            <a:endParaRPr lang="ko-KR" alt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23</a:t>
            </a:fld>
            <a:endParaRPr lang="en-US"/>
          </a:p>
        </p:txBody>
      </p:sp>
    </p:spTree>
    <p:extLst>
      <p:ext uri="{BB962C8B-B14F-4D97-AF65-F5344CB8AC3E}">
        <p14:creationId xmlns:p14="http://schemas.microsoft.com/office/powerpoint/2010/main" val="1288537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24</a:t>
            </a:fld>
            <a:endParaRPr lang="en-US"/>
          </a:p>
        </p:txBody>
      </p:sp>
    </p:spTree>
    <p:extLst>
      <p:ext uri="{BB962C8B-B14F-4D97-AF65-F5344CB8AC3E}">
        <p14:creationId xmlns:p14="http://schemas.microsoft.com/office/powerpoint/2010/main" val="267991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smtClean="0"/>
              <a:t>As</a:t>
            </a:r>
            <a:r>
              <a:rPr lang="zh-CN" altLang="en-US" dirty="0" smtClean="0"/>
              <a:t> </a:t>
            </a:r>
            <a:r>
              <a:rPr lang="en-US" altLang="zh-CN" dirty="0" smtClean="0"/>
              <a:t>w</a:t>
            </a:r>
            <a:r>
              <a:rPr lang="en-US" dirty="0" smtClean="0"/>
              <a:t>e know </a:t>
            </a:r>
            <a:r>
              <a:rPr lang="en-US" dirty="0"/>
              <a:t>programming is sometimes hard, either because programmers </a:t>
            </a:r>
            <a:r>
              <a:rPr lang="en-US" altLang="zh-CN" dirty="0" smtClean="0"/>
              <a:t>have</a:t>
            </a:r>
            <a:r>
              <a:rPr lang="zh-CN" altLang="en-US" baseline="0" dirty="0" smtClean="0"/>
              <a:t> </a:t>
            </a:r>
            <a:r>
              <a:rPr lang="en-US" altLang="zh-CN" baseline="0" dirty="0" smtClean="0"/>
              <a:t>little</a:t>
            </a:r>
            <a:r>
              <a:rPr lang="zh-CN" altLang="en-US" baseline="0" dirty="0" smtClean="0"/>
              <a:t> </a:t>
            </a:r>
            <a:r>
              <a:rPr lang="en-US" altLang="zh-CN" baseline="0" dirty="0" smtClean="0"/>
              <a:t>experience</a:t>
            </a:r>
            <a:r>
              <a:rPr lang="zh-CN" altLang="en-US" baseline="0" dirty="0" smtClean="0"/>
              <a:t> </a:t>
            </a:r>
            <a:r>
              <a:rPr lang="en-US" altLang="zh-CN" baseline="0" dirty="0" smtClean="0"/>
              <a:t>on</a:t>
            </a:r>
            <a:r>
              <a:rPr lang="zh-CN" altLang="en-US" baseline="0" dirty="0" smtClean="0"/>
              <a:t> </a:t>
            </a:r>
            <a:r>
              <a:rPr lang="en-US" dirty="0" smtClean="0"/>
              <a:t>the </a:t>
            </a:r>
            <a:r>
              <a:rPr lang="en-US" altLang="zh-CN" dirty="0" smtClean="0"/>
              <a:t>task</a:t>
            </a:r>
            <a:r>
              <a:rPr lang="en-US" dirty="0" smtClean="0"/>
              <a:t> </a:t>
            </a:r>
            <a:r>
              <a:rPr lang="en-US" dirty="0"/>
              <a:t>or </a:t>
            </a:r>
            <a:r>
              <a:rPr lang="en-US" dirty="0" smtClean="0"/>
              <a:t>because they </a:t>
            </a:r>
            <a:r>
              <a:rPr lang="en-US" altLang="zh-CN" dirty="0" smtClean="0"/>
              <a:t>are</a:t>
            </a:r>
            <a:r>
              <a:rPr lang="zh-CN" altLang="en-US" dirty="0" smtClean="0"/>
              <a:t> </a:t>
            </a:r>
            <a:r>
              <a:rPr lang="en-US" dirty="0" smtClean="0"/>
              <a:t>unfamiliar </a:t>
            </a:r>
            <a:r>
              <a:rPr lang="en-US" dirty="0"/>
              <a:t>with the </a:t>
            </a:r>
            <a:r>
              <a:rPr lang="en-US" altLang="zh-CN" dirty="0" smtClean="0"/>
              <a:t>programming</a:t>
            </a:r>
            <a:r>
              <a:rPr lang="zh-CN" altLang="en-US" baseline="0" dirty="0" smtClean="0"/>
              <a:t> </a:t>
            </a:r>
            <a:r>
              <a:rPr lang="en-US" dirty="0" smtClean="0"/>
              <a:t>libraries.</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61642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altLang="zh-CN" dirty="0" smtClean="0"/>
              <a:t>So , how developers obtain</a:t>
            </a:r>
            <a:r>
              <a:rPr lang="en-US" altLang="zh-CN" baseline="0" dirty="0" smtClean="0"/>
              <a:t> these code examples? The first choice should be </a:t>
            </a:r>
            <a:r>
              <a:rPr lang="en-US" altLang="zh-CN" baseline="0" dirty="0" smtClean="0"/>
              <a:t>the API documentation. </a:t>
            </a:r>
            <a:r>
              <a:rPr lang="en-US" altLang="zh-CN" baseline="0" dirty="0" smtClean="0"/>
              <a:t>However, </a:t>
            </a:r>
            <a:r>
              <a:rPr lang="en-US" altLang="ko-KR" sz="1200" b="0" i="0" kern="1200" dirty="0" smtClean="0">
                <a:solidFill>
                  <a:schemeClr val="tx1"/>
                </a:solidFill>
                <a:effectLst/>
                <a:latin typeface="+mn-lt"/>
                <a:ea typeface="+mn-ea"/>
                <a:cs typeface="+mn-cs"/>
              </a:rPr>
              <a:t>these usage patterns are often not well documented</a:t>
            </a:r>
            <a:r>
              <a:rPr lang="en-US" altLang="zh-CN" baseline="0" dirty="0" smtClean="0"/>
              <a:t>. </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917662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Another way to obtain code examples is from code search engines such as </a:t>
            </a:r>
            <a:r>
              <a:rPr lang="en-US" dirty="0" err="1" smtClean="0"/>
              <a:t>Github</a:t>
            </a:r>
            <a:r>
              <a:rPr lang="en-US" dirty="0" smtClean="0"/>
              <a:t> Search. However, …</a:t>
            </a:r>
            <a:endParaRPr lang="en-US" dirty="0"/>
          </a:p>
        </p:txBody>
      </p:sp>
      <p:sp>
        <p:nvSpPr>
          <p:cNvPr id="4" name="Slide Number Placeholder 3"/>
          <p:cNvSpPr>
            <a:spLocks noGrp="1"/>
          </p:cNvSpPr>
          <p:nvPr>
            <p:ph type="sldNum" sz="quarter" idx="10"/>
          </p:nvPr>
        </p:nvSpPr>
        <p:spPr/>
        <p:txBody>
          <a:bodyPr/>
          <a:lstStyle/>
          <a:p>
            <a:fld id="{C8B1A802-6643-4965-81CA-516DB2BD81E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23852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baseline="0" dirty="0" smtClean="0"/>
              <a:t>Following this idea, t</a:t>
            </a:r>
            <a:r>
              <a:rPr lang="en-US" dirty="0" smtClean="0"/>
              <a:t>here have</a:t>
            </a:r>
            <a:r>
              <a:rPr lang="en-US" baseline="0" dirty="0" smtClean="0"/>
              <a:t> been</a:t>
            </a:r>
            <a:r>
              <a:rPr lang="en-US" dirty="0" smtClean="0"/>
              <a:t> many techniques</a:t>
            </a:r>
            <a:r>
              <a:rPr lang="en-US" baseline="0" dirty="0" smtClean="0"/>
              <a:t> proposed for code example selection. Basically, there are three categories of techniques,…</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5</a:t>
            </a:fld>
            <a:endParaRPr lang="en-US"/>
          </a:p>
        </p:txBody>
      </p:sp>
    </p:spTree>
    <p:extLst>
      <p:ext uri="{BB962C8B-B14F-4D97-AF65-F5344CB8AC3E}">
        <p14:creationId xmlns:p14="http://schemas.microsoft.com/office/powerpoint/2010/main" val="76333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Let’s look at some typical techniques</a:t>
            </a:r>
            <a:r>
              <a:rPr lang="en-US" baseline="0" dirty="0" smtClean="0"/>
              <a:t> for code clustering</a:t>
            </a:r>
            <a:endParaRPr lang="en-US" dirty="0"/>
          </a:p>
        </p:txBody>
      </p:sp>
      <p:sp>
        <p:nvSpPr>
          <p:cNvPr id="4" name="Slide Number Placeholder 3"/>
          <p:cNvSpPr>
            <a:spLocks noGrp="1"/>
          </p:cNvSpPr>
          <p:nvPr>
            <p:ph type="sldNum" sz="quarter" idx="10"/>
          </p:nvPr>
        </p:nvSpPr>
        <p:spPr/>
        <p:txBody>
          <a:bodyPr/>
          <a:lstStyle/>
          <a:p>
            <a:fld id="{0F168FE9-4A22-453B-98AE-72D164B70D7C}" type="slidenum">
              <a:rPr lang="en-US" smtClean="0"/>
              <a:t>7</a:t>
            </a:fld>
            <a:endParaRPr lang="en-US"/>
          </a:p>
        </p:txBody>
      </p:sp>
    </p:spTree>
    <p:extLst>
      <p:ext uri="{BB962C8B-B14F-4D97-AF65-F5344CB8AC3E}">
        <p14:creationId xmlns:p14="http://schemas.microsoft.com/office/powerpoint/2010/main" val="134573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Similarity heuristics</a:t>
            </a:r>
            <a:endParaRPr lang="ko-KR" alt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8</a:t>
            </a:fld>
            <a:endParaRPr lang="en-US"/>
          </a:p>
        </p:txBody>
      </p:sp>
    </p:spTree>
    <p:extLst>
      <p:ext uri="{BB962C8B-B14F-4D97-AF65-F5344CB8AC3E}">
        <p14:creationId xmlns:p14="http://schemas.microsoft.com/office/powerpoint/2010/main" val="231123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US" dirty="0" smtClean="0"/>
              <a:t>So </a:t>
            </a:r>
            <a:r>
              <a:rPr lang="en-US" dirty="0" smtClean="0"/>
              <a:t>first let’s see what </a:t>
            </a:r>
            <a:r>
              <a:rPr lang="en-US" dirty="0" smtClean="0"/>
              <a:t>is kernel </a:t>
            </a:r>
            <a:r>
              <a:rPr lang="en-US" dirty="0" smtClean="0"/>
              <a:t>method? Suppose we have data</a:t>
            </a:r>
            <a:r>
              <a:rPr lang="en-US" baseline="0" dirty="0" smtClean="0"/>
              <a:t> that is hard to compute, for example, they are non-linear for classification, or they are non-vector at all so that we need to extract features. similarity is hard to measure. What we want to do is to map the data into a vector space where linear relations exists. So we can apply simple linear algorithm for to the transformed data. How to do that? All we need to do is to define a function called kernel function. Now with a simple function, we do not need any feature selection and transformation. Everything we need is a predefined function. Perfect!  </a:t>
            </a:r>
            <a:r>
              <a:rPr lang="en-US" dirty="0" smtClean="0"/>
              <a:t>A </a:t>
            </a:r>
            <a:r>
              <a:rPr lang="en-US" dirty="0" smtClean="0"/>
              <a:t>kernel function </a:t>
            </a:r>
            <a:r>
              <a:rPr lang="en-US" dirty="0" smtClean="0"/>
              <a:t>is a function that satisfies</a:t>
            </a:r>
            <a:r>
              <a:rPr lang="en-US" baseline="0" dirty="0" smtClean="0"/>
              <a:t> mercer’s condition. </a:t>
            </a:r>
            <a:r>
              <a:rPr lang="en-US" baseline="0" dirty="0" smtClean="0"/>
              <a:t>For example, an RBF kernel is defined as a normalized distance between two vectors. </a:t>
            </a:r>
          </a:p>
          <a:p>
            <a:r>
              <a:rPr lang="en-US" baseline="0" dirty="0" smtClean="0"/>
              <a:t>A graph kernel,…</a:t>
            </a:r>
            <a:endParaRPr lang="en-US" dirty="0"/>
          </a:p>
        </p:txBody>
      </p:sp>
      <p:sp>
        <p:nvSpPr>
          <p:cNvPr id="4" name="Slide Number Placeholder 3"/>
          <p:cNvSpPr>
            <a:spLocks noGrp="1"/>
          </p:cNvSpPr>
          <p:nvPr>
            <p:ph type="sldNum" sz="quarter" idx="10"/>
          </p:nvPr>
        </p:nvSpPr>
        <p:spPr/>
        <p:txBody>
          <a:bodyPr/>
          <a:lstStyle/>
          <a:p>
            <a:fld id="{A2653223-88DA-436F-8A4E-831192C0FDA3}" type="slidenum">
              <a:rPr lang="en-US" smtClean="0"/>
              <a:t>11</a:t>
            </a:fld>
            <a:endParaRPr lang="en-US"/>
          </a:p>
        </p:txBody>
      </p:sp>
    </p:spTree>
    <p:extLst>
      <p:ext uri="{BB962C8B-B14F-4D97-AF65-F5344CB8AC3E}">
        <p14:creationId xmlns:p14="http://schemas.microsoft.com/office/powerpoint/2010/main" val="57928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pPr marL="85725" lvl="1" indent="0">
              <a:buSzPct val="70000"/>
              <a:buFont typeface="Wingdings" panose="05000000000000000000" pitchFamily="2" charset="2"/>
              <a:buNone/>
            </a:pPr>
            <a:r>
              <a:rPr lang="en-US" altLang="zh-CN" dirty="0" smtClean="0">
                <a:latin typeface="Gill Sans MT" panose="020B0502020104020203" pitchFamily="34" charset="0"/>
              </a:rPr>
              <a:t>Graph computation</a:t>
            </a:r>
            <a:r>
              <a:rPr lang="en-US" altLang="zh-CN" baseline="0" dirty="0" smtClean="0">
                <a:latin typeface="Gill Sans MT" panose="020B0502020104020203" pitchFamily="34" charset="0"/>
              </a:rPr>
              <a:t> especially comparing graphs is an NP hard problem. Even we can s</a:t>
            </a:r>
            <a:r>
              <a:rPr lang="en-US" altLang="zh-CN" dirty="0" smtClean="0">
                <a:latin typeface="Gill Sans MT" panose="020B0502020104020203" pitchFamily="34" charset="0"/>
              </a:rPr>
              <a:t>implify</a:t>
            </a:r>
            <a:r>
              <a:rPr lang="en-US" altLang="zh-CN" baseline="0" dirty="0" smtClean="0">
                <a:latin typeface="Gill Sans MT" panose="020B0502020104020203" pitchFamily="34" charset="0"/>
              </a:rPr>
              <a:t> the problem</a:t>
            </a:r>
            <a:r>
              <a:rPr lang="en-US" altLang="zh-CN" dirty="0" smtClean="0">
                <a:latin typeface="Gill Sans MT" panose="020B0502020104020203" pitchFamily="34" charset="0"/>
              </a:rPr>
              <a:t> by feature extraction (e.g., n-gram),</a:t>
            </a:r>
            <a:r>
              <a:rPr lang="en-US" altLang="zh-CN" baseline="0" dirty="0" smtClean="0">
                <a:latin typeface="Gill Sans MT" panose="020B0502020104020203" pitchFamily="34" charset="0"/>
              </a:rPr>
              <a:t> it suffers from</a:t>
            </a:r>
            <a:r>
              <a:rPr lang="en-US" altLang="zh-CN" dirty="0" smtClean="0">
                <a:latin typeface="Gill Sans MT" panose="020B0502020104020203" pitchFamily="34" charset="0"/>
              </a:rPr>
              <a:t> information loss, resulting</a:t>
            </a:r>
            <a:r>
              <a:rPr lang="en-US" altLang="zh-CN" baseline="0" dirty="0" smtClean="0">
                <a:latin typeface="Gill Sans MT" panose="020B0502020104020203" pitchFamily="34" charset="0"/>
              </a:rPr>
              <a:t> in </a:t>
            </a:r>
            <a:r>
              <a:rPr lang="en-US" altLang="zh-CN" dirty="0" smtClean="0">
                <a:latin typeface="Gill Sans MT" panose="020B0502020104020203" pitchFamily="34" charset="0"/>
              </a:rPr>
              <a:t>inaccurate results. </a:t>
            </a:r>
          </a:p>
          <a:p>
            <a:pPr marL="85725" lvl="1" indent="0">
              <a:buSzPct val="70000"/>
              <a:buFont typeface="Wingdings" panose="05000000000000000000" pitchFamily="2" charset="2"/>
              <a:buNone/>
            </a:pPr>
            <a:r>
              <a:rPr lang="en-US" altLang="ko-KR" dirty="0" smtClean="0">
                <a:latin typeface="Gill Sans MT" panose="020B0502020104020203" pitchFamily="34" charset="0"/>
              </a:rPr>
              <a:t>Graph kernel, …</a:t>
            </a:r>
            <a:endParaRPr lang="en-US" altLang="ko-KR"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fld id="{A2653223-88DA-436F-8A4E-831192C0FDA3}" type="slidenum">
              <a:rPr lang="en-US" smtClean="0"/>
              <a:t>12</a:t>
            </a:fld>
            <a:endParaRPr lang="en-US"/>
          </a:p>
        </p:txBody>
      </p:sp>
    </p:spTree>
    <p:extLst>
      <p:ext uri="{BB962C8B-B14F-4D97-AF65-F5344CB8AC3E}">
        <p14:creationId xmlns:p14="http://schemas.microsoft.com/office/powerpoint/2010/main" val="238427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ko-KR"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p>
            <a:fld id="{6E493C15-67BF-436E-A5EB-E5876C683784}"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537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8FEF7683-D07C-4776-AC24-FA8BE79032EB}"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4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E9C18776-66EA-4D09-848D-695E3BC8CE5E}"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241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p:nvPr>
        </p:nvSpPr>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A195890D-A2DF-4A42-B107-71BE8E7BB672}"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12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Edit Master text styles</a:t>
            </a:r>
          </a:p>
        </p:txBody>
      </p:sp>
      <p:sp>
        <p:nvSpPr>
          <p:cNvPr id="4" name="Date Placeholder 3"/>
          <p:cNvSpPr>
            <a:spLocks noGrp="1"/>
          </p:cNvSpPr>
          <p:nvPr>
            <p:ph type="dt" sz="half" idx="10"/>
          </p:nvPr>
        </p:nvSpPr>
        <p:spPr/>
        <p:txBody>
          <a:bodyPr/>
          <a:lstStyle/>
          <a:p>
            <a:fld id="{E43D1698-9E7D-420C-9731-CBAABEEC8F76}"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664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p>
            <a:fld id="{FA3797A3-73A1-4C23-89BC-E8D2FD13939F}" type="datetime1">
              <a:rPr lang="en-US" smtClean="0">
                <a:solidFill>
                  <a:prstClr val="black">
                    <a:tint val="75000"/>
                  </a:prstClr>
                </a:solidFill>
              </a:rPr>
              <a:t>11/1/2019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472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7" name="Date Placeholder 6"/>
          <p:cNvSpPr>
            <a:spLocks noGrp="1"/>
          </p:cNvSpPr>
          <p:nvPr>
            <p:ph type="dt" sz="half" idx="10"/>
          </p:nvPr>
        </p:nvSpPr>
        <p:spPr/>
        <p:txBody>
          <a:bodyPr/>
          <a:lstStyle/>
          <a:p>
            <a:fld id="{720B76F1-E2A8-47BC-BF3A-F3805D4EC9A4}" type="datetime1">
              <a:rPr lang="en-US" smtClean="0">
                <a:solidFill>
                  <a:prstClr val="black">
                    <a:tint val="75000"/>
                  </a:prstClr>
                </a:solidFill>
              </a:rPr>
              <a:t>11/1/2019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08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Date Placeholder 2"/>
          <p:cNvSpPr>
            <a:spLocks noGrp="1"/>
          </p:cNvSpPr>
          <p:nvPr>
            <p:ph type="dt" sz="half" idx="10"/>
          </p:nvPr>
        </p:nvSpPr>
        <p:spPr/>
        <p:txBody>
          <a:bodyPr/>
          <a:lstStyle/>
          <a:p>
            <a:fld id="{1C9981BA-0871-4BBB-B3BE-148FA5555379}" type="datetime1">
              <a:rPr lang="en-US" smtClean="0">
                <a:solidFill>
                  <a:prstClr val="black">
                    <a:tint val="75000"/>
                  </a:prstClr>
                </a:solidFill>
              </a:rPr>
              <a:t>11/1/2019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3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F43B1-30CB-4D26-8309-391F2DB76AF4}" type="datetime1">
              <a:rPr lang="en-US" smtClean="0">
                <a:solidFill>
                  <a:prstClr val="black">
                    <a:tint val="75000"/>
                  </a:prstClr>
                </a:solidFill>
              </a:rPr>
              <a:t>11/1/2019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037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0B17F9B5-7EF9-4B26-9549-7A39D5FE57E1}" type="datetime1">
              <a:rPr lang="en-US" smtClean="0">
                <a:solidFill>
                  <a:prstClr val="black">
                    <a:tint val="75000"/>
                  </a:prstClr>
                </a:solidFill>
              </a:rPr>
              <a:t>11/1/2019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612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892A3B1C-6995-4D04-B1A7-71F62D91CD10}" type="datetime1">
              <a:rPr lang="en-US" smtClean="0">
                <a:solidFill>
                  <a:prstClr val="black">
                    <a:tint val="75000"/>
                  </a:prstClr>
                </a:solidFill>
              </a:rPr>
              <a:t>11/1/2019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9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1B73B-BCC8-44BE-A8B3-F9B187A58568}" type="datetime1">
              <a:rPr lang="en-US" smtClean="0">
                <a:solidFill>
                  <a:prstClr val="black">
                    <a:tint val="75000"/>
                  </a:prstClr>
                </a:solidFill>
              </a:rPr>
              <a:t>11/1/2019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20B07-BDDC-4D04-8605-14FADEF213F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484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7.png"/><Relationship Id="rId7" Type="http://schemas.openxmlformats.org/officeDocument/2006/relationships/image" Target="../media/image15.jpeg"/><Relationship Id="rId12"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4.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45" y="1905721"/>
            <a:ext cx="9048618" cy="1343310"/>
          </a:xfrm>
        </p:spPr>
        <p:txBody>
          <a:bodyPr>
            <a:noAutofit/>
          </a:bodyPr>
          <a:lstStyle/>
          <a:p>
            <a:pPr>
              <a:spcBef>
                <a:spcPts val="600"/>
              </a:spcBef>
            </a:pPr>
            <a:r>
              <a:rPr lang="en-US" altLang="zh-CN" sz="3200" dirty="0" err="1">
                <a:latin typeface="Arial" panose="020B0604020202020204" pitchFamily="34" charset="0"/>
                <a:cs typeface="Arial" panose="020B0604020202020204" pitchFamily="34" charset="0"/>
              </a:rPr>
              <a:t>CodeKernel</a:t>
            </a:r>
            <a:r>
              <a:rPr lang="en-US" altLang="zh-CN" sz="3200" dirty="0" smtClean="0">
                <a:latin typeface="Arial" panose="020B0604020202020204" pitchFamily="34" charset="0"/>
                <a:cs typeface="Arial" panose="020B0604020202020204" pitchFamily="34" charset="0"/>
              </a:rPr>
              <a:t>: </a:t>
            </a:r>
            <a:r>
              <a:rPr lang="en-US" altLang="ko-KR" sz="3200" dirty="0">
                <a:latin typeface="Arial" panose="020B0604020202020204" pitchFamily="34" charset="0"/>
                <a:cs typeface="Arial" panose="020B0604020202020204" pitchFamily="34" charset="0"/>
              </a:rPr>
              <a:t>A </a:t>
            </a:r>
            <a:r>
              <a:rPr lang="en-US" altLang="ko-KR" sz="3200" dirty="0">
                <a:latin typeface="Arial" panose="020B0604020202020204" pitchFamily="34" charset="0"/>
                <a:cs typeface="Arial" panose="020B0604020202020204" pitchFamily="34" charset="0"/>
              </a:rPr>
              <a:t>Graph Kernel </a:t>
            </a:r>
            <a:r>
              <a:rPr lang="en-US" altLang="ko-KR" sz="3200" dirty="0" smtClean="0">
                <a:latin typeface="Arial" panose="020B0604020202020204" pitchFamily="34" charset="0"/>
                <a:cs typeface="Arial" panose="020B0604020202020204" pitchFamily="34" charset="0"/>
              </a:rPr>
              <a:t>Based </a:t>
            </a:r>
            <a:r>
              <a:rPr lang="en-US" altLang="ko-KR" sz="3200" dirty="0">
                <a:latin typeface="Arial" panose="020B0604020202020204" pitchFamily="34" charset="0"/>
                <a:cs typeface="Arial" panose="020B0604020202020204" pitchFamily="34" charset="0"/>
              </a:rPr>
              <a:t>Approach to the Selection of API Usage Examples</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883417" y="4090544"/>
            <a:ext cx="2223049" cy="441941"/>
          </a:xfrm>
        </p:spPr>
        <p:txBody>
          <a:bodyPr>
            <a:noAutofit/>
          </a:bodyPr>
          <a:lstStyle/>
          <a:p>
            <a:r>
              <a:rPr lang="en-US" dirty="0" err="1"/>
              <a:t>Xiaodong</a:t>
            </a:r>
            <a:r>
              <a:rPr lang="en-US" dirty="0"/>
              <a:t> </a:t>
            </a:r>
            <a:r>
              <a:rPr lang="en-US" dirty="0" err="1"/>
              <a:t>Gu</a:t>
            </a:r>
            <a:r>
              <a:rPr lang="en-US" dirty="0"/>
              <a:t> </a:t>
            </a:r>
            <a:r>
              <a:rPr lang="en-US" dirty="0"/>
              <a:t>      </a:t>
            </a:r>
          </a:p>
        </p:txBody>
      </p:sp>
      <p:sp>
        <p:nvSpPr>
          <p:cNvPr id="5" name="Slide Number Placeholder 4"/>
          <p:cNvSpPr>
            <a:spLocks noGrp="1"/>
          </p:cNvSpPr>
          <p:nvPr>
            <p:ph type="sldNum" sz="quarter" idx="12"/>
          </p:nvPr>
        </p:nvSpPr>
        <p:spPr/>
        <p:txBody>
          <a:bodyPr/>
          <a:lstStyle/>
          <a:p>
            <a:fld id="{7E2279CC-CE35-4488-8715-FFB1E4782B30}" type="slidenum">
              <a:rPr lang="en-US">
                <a:solidFill>
                  <a:prstClr val="black">
                    <a:tint val="75000"/>
                  </a:prstClr>
                </a:solidFill>
                <a:latin typeface="Calibri" panose="020F0502020204030204"/>
              </a:rPr>
              <a:pPr/>
              <a:t>1</a:t>
            </a:fld>
            <a:endParaRPr lang="en-US">
              <a:solidFill>
                <a:prstClr val="black">
                  <a:tint val="75000"/>
                </a:prstClr>
              </a:solidFill>
              <a:latin typeface="Calibri" panose="020F0502020204030204"/>
            </a:endParaRPr>
          </a:p>
        </p:txBody>
      </p:sp>
      <p:sp>
        <p:nvSpPr>
          <p:cNvPr id="7" name="Subtitle 2"/>
          <p:cNvSpPr txBox="1">
            <a:spLocks/>
          </p:cNvSpPr>
          <p:nvPr/>
        </p:nvSpPr>
        <p:spPr>
          <a:xfrm>
            <a:off x="3398706" y="4090544"/>
            <a:ext cx="2582994" cy="4419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prstClr val="black"/>
                </a:solidFill>
              </a:rPr>
              <a:t>Hongyu</a:t>
            </a:r>
            <a:r>
              <a:rPr lang="en-US" dirty="0">
                <a:solidFill>
                  <a:prstClr val="black"/>
                </a:solidFill>
              </a:rPr>
              <a:t> </a:t>
            </a:r>
            <a:r>
              <a:rPr lang="en-US" dirty="0" smtClean="0">
                <a:solidFill>
                  <a:prstClr val="black"/>
                </a:solidFill>
              </a:rPr>
              <a:t>Zhang</a:t>
            </a:r>
            <a:endParaRPr lang="en-US" dirty="0">
              <a:solidFill>
                <a:prstClr val="black"/>
              </a:solidFill>
            </a:endParaRPr>
          </a:p>
        </p:txBody>
      </p:sp>
      <p:sp>
        <p:nvSpPr>
          <p:cNvPr id="8" name="Subtitle 2"/>
          <p:cNvSpPr txBox="1">
            <a:spLocks/>
          </p:cNvSpPr>
          <p:nvPr/>
        </p:nvSpPr>
        <p:spPr>
          <a:xfrm>
            <a:off x="6085569" y="4090545"/>
            <a:ext cx="2161038" cy="4419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prstClr val="black"/>
                </a:solidFill>
              </a:rPr>
              <a:t>Sunghun</a:t>
            </a:r>
            <a:r>
              <a:rPr lang="en-US" dirty="0">
                <a:solidFill>
                  <a:prstClr val="black"/>
                </a:solidFill>
              </a:rPr>
              <a:t> </a:t>
            </a:r>
            <a:r>
              <a:rPr lang="en-US" dirty="0" smtClean="0">
                <a:solidFill>
                  <a:prstClr val="black"/>
                </a:solidFill>
              </a:rPr>
              <a:t>Kim</a:t>
            </a:r>
            <a:endParaRPr lang="en-US" dirty="0">
              <a:solidFill>
                <a:prstClr val="black"/>
              </a:solidFill>
            </a:endParaRPr>
          </a:p>
        </p:txBody>
      </p:sp>
      <p:pic>
        <p:nvPicPr>
          <p:cNvPr id="1028" name="Picture 4" descr="âuniversity of newcastle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0916" y="239908"/>
            <a:ext cx="853739" cy="82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ver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1175" y="915348"/>
            <a:ext cx="690172" cy="148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å³å¾ç"/>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214" r="19966"/>
          <a:stretch/>
        </p:blipFill>
        <p:spPr bwMode="auto">
          <a:xfrm>
            <a:off x="8361175" y="239908"/>
            <a:ext cx="634159" cy="5952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400306" y="280364"/>
            <a:ext cx="1288869" cy="369332"/>
          </a:xfrm>
          <a:prstGeom prst="rect">
            <a:avLst/>
          </a:prstGeom>
          <a:noFill/>
        </p:spPr>
        <p:txBody>
          <a:bodyPr wrap="square" rtlCol="0">
            <a:spAutoFit/>
          </a:bodyPr>
          <a:lstStyle/>
          <a:p>
            <a:endParaRPr lang="ko-KR" altLang="en-US" dirty="0"/>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4161" y="337670"/>
            <a:ext cx="2574215" cy="624052"/>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6941" y="4552128"/>
            <a:ext cx="1296000" cy="12960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0168" y="4552128"/>
            <a:ext cx="1296000" cy="12960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8088" y="4555136"/>
            <a:ext cx="1296000" cy="1296000"/>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61221" y="6988528"/>
            <a:ext cx="706214" cy="814223"/>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6900" y="7090128"/>
            <a:ext cx="649750" cy="814223"/>
          </a:xfrm>
          <a:prstGeom prst="rect">
            <a:avLst/>
          </a:prstGeom>
        </p:spPr>
      </p:pic>
    </p:spTree>
    <p:extLst>
      <p:ext uri="{BB962C8B-B14F-4D97-AF65-F5344CB8AC3E}">
        <p14:creationId xmlns:p14="http://schemas.microsoft.com/office/powerpoint/2010/main" val="309544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34" y="380468"/>
            <a:ext cx="8012466" cy="1325563"/>
          </a:xfrm>
        </p:spPr>
        <p:txBody>
          <a:bodyPr>
            <a:normAutofit/>
          </a:bodyPr>
          <a:lstStyle/>
          <a:p>
            <a:r>
              <a:rPr lang="en-US" altLang="ko-KR" sz="3600" dirty="0" err="1" smtClean="0">
                <a:latin typeface="Gill Sans MT" panose="020B0502020104020203" pitchFamily="34" charset="0"/>
              </a:rPr>
              <a:t>CodeKernel</a:t>
            </a:r>
            <a:r>
              <a:rPr lang="en-US" altLang="ko-KR" sz="3600" dirty="0" smtClean="0">
                <a:latin typeface="Gill Sans MT" panose="020B0502020104020203" pitchFamily="34" charset="0"/>
              </a:rPr>
              <a:t> – A Kernel Method </a:t>
            </a:r>
            <a:r>
              <a:rPr lang="en-US" altLang="ko-KR" sz="3600" dirty="0">
                <a:latin typeface="Gill Sans MT" panose="020B0502020104020203" pitchFamily="34" charset="0"/>
              </a:rPr>
              <a:t>to Cluster Source Code </a:t>
            </a:r>
            <a:r>
              <a:rPr lang="en-US" altLang="ko-KR" sz="3600" dirty="0" smtClean="0">
                <a:latin typeface="Gill Sans MT" panose="020B0502020104020203" pitchFamily="34" charset="0"/>
              </a:rPr>
              <a:t>Directly</a:t>
            </a:r>
            <a:endParaRPr lang="ko-KR" altLang="en-US" sz="3600" dirty="0">
              <a:latin typeface="Gill Sans MT" panose="020B0502020104020203" pitchFamily="34" charset="0"/>
            </a:endParaRPr>
          </a:p>
        </p:txBody>
      </p:sp>
      <p:sp>
        <p:nvSpPr>
          <p:cNvPr id="4" name="Slide Number Placeholder 3"/>
          <p:cNvSpPr>
            <a:spLocks noGrp="1"/>
          </p:cNvSpPr>
          <p:nvPr>
            <p:ph type="sldNum" sz="quarter" idx="12"/>
          </p:nvPr>
        </p:nvSpPr>
        <p:spPr>
          <a:xfrm>
            <a:off x="5962650" y="6125225"/>
            <a:ext cx="2743200" cy="365125"/>
          </a:xfrm>
        </p:spPr>
        <p:txBody>
          <a:bodyPr/>
          <a:lstStyle/>
          <a:p>
            <a:fld id="{E5D20B07-BDDC-4D04-8605-14FADEF213F7}" type="slidenum">
              <a:rPr lang="en-US" smtClean="0">
                <a:solidFill>
                  <a:schemeClr val="tx1"/>
                </a:solidFill>
              </a:rPr>
              <a:pPr/>
              <a:t>10</a:t>
            </a:fld>
            <a:endParaRPr lang="en-US" dirty="0">
              <a:solidFill>
                <a:schemeClr val="tx1"/>
              </a:solidFill>
            </a:endParaRPr>
          </a:p>
        </p:txBody>
      </p:sp>
      <p:pic>
        <p:nvPicPr>
          <p:cNvPr id="5" name="Picture 10" descr="Image result for code repositor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43" y="4128896"/>
            <a:ext cx="1068713" cy="1093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87"/>
          <p:cNvSpPr txBox="1"/>
          <p:nvPr/>
        </p:nvSpPr>
        <p:spPr>
          <a:xfrm>
            <a:off x="713801" y="2648378"/>
            <a:ext cx="1138290" cy="2851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b="1" dirty="0">
                <a:latin typeface="Times New Roman" panose="02020603050405020304" pitchFamily="18" charset="0"/>
                <a:ea typeface="宋体" panose="02010600030101010101" pitchFamily="2" charset="-122"/>
                <a:cs typeface="Times New Roman" panose="02020603050405020304" pitchFamily="18" charset="0"/>
              </a:rPr>
              <a:t>API List</a:t>
            </a:r>
            <a:endParaRPr lang="en-US" dirty="0">
              <a:ea typeface="宋体" panose="02010600030101010101" pitchFamily="2" charset="-122"/>
              <a:cs typeface="Times New Roman" panose="02020603050405020304" pitchFamily="18" charset="0"/>
            </a:endParaRPr>
          </a:p>
        </p:txBody>
      </p:sp>
      <p:cxnSp>
        <p:nvCxnSpPr>
          <p:cNvPr id="9" name="Straight Arrow Connector 8"/>
          <p:cNvCxnSpPr/>
          <p:nvPr/>
        </p:nvCxnSpPr>
        <p:spPr>
          <a:xfrm flipV="1">
            <a:off x="3907399" y="4021828"/>
            <a:ext cx="687556" cy="9056"/>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0" name="Text Box 275"/>
          <p:cNvSpPr txBox="1"/>
          <p:nvPr/>
        </p:nvSpPr>
        <p:spPr>
          <a:xfrm>
            <a:off x="713801" y="5215495"/>
            <a:ext cx="1666232" cy="2235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b="1" dirty="0">
                <a:latin typeface="Times New Roman" panose="02020603050405020304" pitchFamily="18" charset="0"/>
                <a:ea typeface="宋体" panose="02010600030101010101" pitchFamily="2" charset="-122"/>
                <a:cs typeface="Times New Roman" panose="02020603050405020304" pitchFamily="18" charset="0"/>
              </a:rPr>
              <a:t>Code Repo</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en-US" b="1" dirty="0">
                <a:latin typeface="Times New Roman" panose="02020603050405020304" pitchFamily="18" charset="0"/>
                <a:ea typeface="宋体" panose="02010600030101010101" pitchFamily="2" charset="-122"/>
                <a:cs typeface="Times New Roman" panose="02020603050405020304" pitchFamily="18" charset="0"/>
              </a:rPr>
              <a:t>itory</a:t>
            </a:r>
            <a:endParaRPr lang="en-US" dirty="0">
              <a:ea typeface="宋体" panose="02010600030101010101" pitchFamily="2" charset="-122"/>
              <a:cs typeface="Times New Roman" panose="02020603050405020304" pitchFamily="18" charset="0"/>
            </a:endParaRPr>
          </a:p>
        </p:txBody>
      </p:sp>
      <p:cxnSp>
        <p:nvCxnSpPr>
          <p:cNvPr id="11" name="Straight Arrow Connector 10"/>
          <p:cNvCxnSpPr/>
          <p:nvPr/>
        </p:nvCxnSpPr>
        <p:spPr>
          <a:xfrm>
            <a:off x="1826765" y="3428637"/>
            <a:ext cx="565288" cy="62872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 Box 287"/>
          <p:cNvSpPr txBox="1"/>
          <p:nvPr/>
        </p:nvSpPr>
        <p:spPr>
          <a:xfrm>
            <a:off x="2458402" y="4711837"/>
            <a:ext cx="1452889" cy="63517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sz="1600" dirty="0">
                <a:ea typeface="宋体" panose="02010600030101010101" pitchFamily="2" charset="-122"/>
                <a:cs typeface="Times New Roman" panose="02020603050405020304" pitchFamily="18" charset="0"/>
              </a:rPr>
              <a:t>Code Snippets for Each API</a:t>
            </a:r>
          </a:p>
        </p:txBody>
      </p:sp>
      <p:cxnSp>
        <p:nvCxnSpPr>
          <p:cNvPr id="13" name="Straight Arrow Connector 12"/>
          <p:cNvCxnSpPr>
            <a:endCxn id="74" idx="2"/>
          </p:cNvCxnSpPr>
          <p:nvPr/>
        </p:nvCxnSpPr>
        <p:spPr>
          <a:xfrm flipV="1">
            <a:off x="1826775" y="4210192"/>
            <a:ext cx="572285" cy="471732"/>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1970" y="2438444"/>
            <a:ext cx="5834861" cy="31099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
          </a:p>
        </p:txBody>
      </p:sp>
      <p:sp>
        <p:nvSpPr>
          <p:cNvPr id="15" name="TextBox 14"/>
          <p:cNvSpPr txBox="1"/>
          <p:nvPr/>
        </p:nvSpPr>
        <p:spPr>
          <a:xfrm>
            <a:off x="4437724" y="2509655"/>
            <a:ext cx="2038798" cy="307777"/>
          </a:xfrm>
          <a:prstGeom prst="rect">
            <a:avLst/>
          </a:prstGeom>
          <a:noFill/>
        </p:spPr>
        <p:txBody>
          <a:bodyPr wrap="square" lIns="0" tIns="0" rIns="0" bIns="0" rtlCol="0">
            <a:spAutoFit/>
          </a:bodyPr>
          <a:lstStyle/>
          <a:p>
            <a:r>
              <a:rPr lang="en-US" altLang="zh-CN" sz="2000" dirty="0"/>
              <a:t>Offline</a:t>
            </a:r>
            <a:r>
              <a:rPr lang="en-US" altLang="zh-CN" sz="400" dirty="0"/>
              <a:t> </a:t>
            </a:r>
            <a:r>
              <a:rPr lang="en-US" altLang="zh-CN" sz="2000" dirty="0"/>
              <a:t> Processing</a:t>
            </a:r>
            <a:endParaRPr lang="en-US" sz="400" dirty="0"/>
          </a:p>
        </p:txBody>
      </p:sp>
      <p:cxnSp>
        <p:nvCxnSpPr>
          <p:cNvPr id="16" name="Straight Arrow Connector 15"/>
          <p:cNvCxnSpPr>
            <a:stCxn id="82" idx="2"/>
            <a:endCxn id="19" idx="1"/>
          </p:cNvCxnSpPr>
          <p:nvPr/>
        </p:nvCxnSpPr>
        <p:spPr>
          <a:xfrm flipH="1">
            <a:off x="7686228" y="3174270"/>
            <a:ext cx="3712" cy="41312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4" idx="0"/>
          </p:cNvCxnSpPr>
          <p:nvPr/>
        </p:nvCxnSpPr>
        <p:spPr>
          <a:xfrm>
            <a:off x="7686228" y="4470782"/>
            <a:ext cx="4404" cy="22234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2"/>
          </p:cNvCxnSpPr>
          <p:nvPr/>
        </p:nvCxnSpPr>
        <p:spPr>
          <a:xfrm flipV="1">
            <a:off x="6071653" y="4000511"/>
            <a:ext cx="861898" cy="296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9" name="Flowchart: Magnetic Disk 18"/>
          <p:cNvSpPr/>
          <p:nvPr/>
        </p:nvSpPr>
        <p:spPr>
          <a:xfrm>
            <a:off x="6933552" y="3587390"/>
            <a:ext cx="1505351" cy="82624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lang="en-US" altLang="zh-CN" sz="1600" dirty="0">
                <a:solidFill>
                  <a:schemeClr val="tx1"/>
                </a:solidFill>
                <a:cs typeface="Times New Roman" panose="02020603050405020304" pitchFamily="18" charset="0"/>
              </a:rPr>
              <a:t>Code Example </a:t>
            </a:r>
            <a:r>
              <a:rPr lang="en-US" altLang="zh-CN" sz="1600" dirty="0">
                <a:solidFill>
                  <a:schemeClr val="tx1"/>
                </a:solidFill>
                <a:cs typeface="Times New Roman" panose="02020603050405020304" pitchFamily="18" charset="0"/>
              </a:rPr>
              <a:t>Repository</a:t>
            </a:r>
            <a:endParaRPr lang="en-US" sz="1600" dirty="0">
              <a:solidFill>
                <a:schemeClr val="tx1"/>
              </a:solidFill>
              <a:ea typeface="宋体" panose="02010600030101010101" pitchFamily="2" charset="-122"/>
              <a:cs typeface="Times New Roman" panose="02020603050405020304" pitchFamily="18" charset="0"/>
            </a:endParaRPr>
          </a:p>
        </p:txBody>
      </p:sp>
      <p:grpSp>
        <p:nvGrpSpPr>
          <p:cNvPr id="20" name="Group 19"/>
          <p:cNvGrpSpPr/>
          <p:nvPr/>
        </p:nvGrpSpPr>
        <p:grpSpPr>
          <a:xfrm>
            <a:off x="4542280" y="3348505"/>
            <a:ext cx="1589662" cy="1273681"/>
            <a:chOff x="-4731628" y="2074343"/>
            <a:chExt cx="4293714" cy="3352010"/>
          </a:xfrm>
        </p:grpSpPr>
        <p:sp>
          <p:nvSpPr>
            <p:cNvPr id="21" name="Parallelogram 20"/>
            <p:cNvSpPr/>
            <p:nvPr/>
          </p:nvSpPr>
          <p:spPr>
            <a:xfrm rot="20300823" flipV="1">
              <a:off x="-4731628" y="3307897"/>
              <a:ext cx="4293714" cy="572129"/>
            </a:xfrm>
            <a:prstGeom prst="parallelogram">
              <a:avLst>
                <a:gd name="adj" fmla="val 131502"/>
              </a:avLst>
            </a:prstGeom>
            <a:solidFill>
              <a:schemeClr val="bg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315082" y="2175153"/>
              <a:ext cx="32512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15082" y="2074343"/>
              <a:ext cx="3251200" cy="3240000"/>
            </a:xfrm>
            <a:prstGeom prst="ellipse">
              <a:avLst/>
            </a:prstGeom>
            <a:noFill/>
            <a:ln>
              <a:solidFill>
                <a:schemeClr val="tx1"/>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6200000">
              <a:off x="-4328410" y="2180753"/>
              <a:ext cx="3251200" cy="3240000"/>
            </a:xfrm>
            <a:prstGeom prst="ellipse">
              <a:avLst/>
            </a:prstGeom>
            <a:noFill/>
            <a:ln>
              <a:solidFill>
                <a:schemeClr val="tx1"/>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80095" y="4296105"/>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19232" y="3991965"/>
              <a:ext cx="144000" cy="144000"/>
            </a:xfrm>
            <a:prstGeom prst="ellipse">
              <a:avLst/>
            </a:prstGeom>
            <a:solidFill>
              <a:schemeClr val="accent1">
                <a:lumMod val="5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638049" y="38240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307492" y="38240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511907" y="4171965"/>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962854" y="425673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03141" y="471660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84682" y="5006070"/>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24294" y="4763574"/>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035447" y="4858193"/>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146641" y="5139002"/>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59128" y="4795957"/>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375056" y="4438531"/>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30405" y="4536831"/>
              <a:ext cx="144000" cy="144000"/>
            </a:xfrm>
            <a:prstGeom prst="ellipse">
              <a:avLst/>
            </a:prstGeom>
            <a:solidFill>
              <a:schemeClr val="accent1">
                <a:lumMod val="5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3594173" y="2452676"/>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3711893" y="2797414"/>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4103281" y="2955171"/>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4111294" y="3228748"/>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3684173" y="3138748"/>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3350273" y="2624623"/>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3388432" y="2925912"/>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3880457" y="2620083"/>
              <a:ext cx="180000" cy="180000"/>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 Box 287"/>
          <p:cNvSpPr txBox="1"/>
          <p:nvPr/>
        </p:nvSpPr>
        <p:spPr>
          <a:xfrm>
            <a:off x="4599912" y="4861371"/>
            <a:ext cx="1440062" cy="2980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en-US" altLang="zh-CN" b="1"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CodeKernel</a:t>
            </a:r>
            <a:endParaRPr lang="en-US"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8" name="Straight Connector 47"/>
          <p:cNvCxnSpPr>
            <a:stCxn id="39" idx="3"/>
            <a:endCxn id="44" idx="0"/>
          </p:cNvCxnSpPr>
          <p:nvPr/>
        </p:nvCxnSpPr>
        <p:spPr>
          <a:xfrm>
            <a:off x="5030041" y="3526460"/>
            <a:ext cx="56979" cy="3113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0"/>
            <a:endCxn id="39" idx="1"/>
          </p:cNvCxnSpPr>
          <p:nvPr/>
        </p:nvCxnSpPr>
        <p:spPr>
          <a:xfrm flipV="1">
            <a:off x="4890730" y="3526460"/>
            <a:ext cx="72670" cy="2941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2"/>
            <a:endCxn id="42" idx="0"/>
          </p:cNvCxnSpPr>
          <p:nvPr/>
        </p:nvCxnSpPr>
        <p:spPr>
          <a:xfrm flipH="1">
            <a:off x="4805268" y="3751594"/>
            <a:ext cx="2967" cy="3555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3" idx="0"/>
            <a:endCxn id="45" idx="1"/>
          </p:cNvCxnSpPr>
          <p:nvPr/>
        </p:nvCxnSpPr>
        <p:spPr>
          <a:xfrm flipV="1">
            <a:off x="4963400" y="3706278"/>
            <a:ext cx="76171" cy="4667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7" idx="6"/>
            <a:endCxn id="28" idx="2"/>
          </p:cNvCxnSpPr>
          <p:nvPr/>
        </p:nvCxnSpPr>
        <p:spPr>
          <a:xfrm>
            <a:off x="5740930" y="4040718"/>
            <a:ext cx="69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7" idx="4"/>
            <a:endCxn id="29" idx="0"/>
          </p:cNvCxnSpPr>
          <p:nvPr/>
        </p:nvCxnSpPr>
        <p:spPr>
          <a:xfrm>
            <a:off x="5714274" y="4068075"/>
            <a:ext cx="46701" cy="7747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8" idx="4"/>
            <a:endCxn id="29" idx="7"/>
          </p:cNvCxnSpPr>
          <p:nvPr/>
        </p:nvCxnSpPr>
        <p:spPr>
          <a:xfrm flipH="1">
            <a:off x="5779823" y="4068076"/>
            <a:ext cx="56832" cy="8548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5" idx="7"/>
            <a:endCxn id="26" idx="3"/>
          </p:cNvCxnSpPr>
          <p:nvPr/>
        </p:nvCxnSpPr>
        <p:spPr>
          <a:xfrm flipV="1">
            <a:off x="5458395" y="4123857"/>
            <a:ext cx="95904" cy="7687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5"/>
            <a:endCxn id="30" idx="0"/>
          </p:cNvCxnSpPr>
          <p:nvPr/>
        </p:nvCxnSpPr>
        <p:spPr>
          <a:xfrm>
            <a:off x="5591996" y="4123856"/>
            <a:ext cx="2024" cy="5390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4"/>
            <a:endCxn id="33" idx="7"/>
          </p:cNvCxnSpPr>
          <p:nvPr/>
        </p:nvCxnSpPr>
        <p:spPr>
          <a:xfrm flipH="1">
            <a:off x="5479054" y="4232474"/>
            <a:ext cx="114967" cy="14588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5" idx="5"/>
            <a:endCxn id="33" idx="0"/>
          </p:cNvCxnSpPr>
          <p:nvPr/>
        </p:nvCxnSpPr>
        <p:spPr>
          <a:xfrm>
            <a:off x="5458394" y="4239423"/>
            <a:ext cx="1810" cy="13092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8" idx="4"/>
            <a:endCxn id="36" idx="1"/>
          </p:cNvCxnSpPr>
          <p:nvPr/>
        </p:nvCxnSpPr>
        <p:spPr>
          <a:xfrm>
            <a:off x="5680081" y="4338905"/>
            <a:ext cx="44563" cy="517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8" idx="6"/>
            <a:endCxn id="37" idx="2"/>
          </p:cNvCxnSpPr>
          <p:nvPr/>
        </p:nvCxnSpPr>
        <p:spPr>
          <a:xfrm flipV="1">
            <a:off x="5706737" y="4274196"/>
            <a:ext cx="78247" cy="37352"/>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7" idx="3"/>
            <a:endCxn id="36" idx="7"/>
          </p:cNvCxnSpPr>
          <p:nvPr/>
        </p:nvCxnSpPr>
        <p:spPr>
          <a:xfrm flipH="1">
            <a:off x="5762340" y="4293540"/>
            <a:ext cx="30451" cy="9712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1" idx="4"/>
            <a:endCxn id="32" idx="1"/>
          </p:cNvCxnSpPr>
          <p:nvPr/>
        </p:nvCxnSpPr>
        <p:spPr>
          <a:xfrm>
            <a:off x="5319944" y="4407213"/>
            <a:ext cx="25008" cy="632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2" idx="5"/>
            <a:endCxn id="35" idx="2"/>
          </p:cNvCxnSpPr>
          <p:nvPr/>
        </p:nvCxnSpPr>
        <p:spPr>
          <a:xfrm>
            <a:off x="5382650" y="4509191"/>
            <a:ext cx="116670" cy="3116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4" idx="3"/>
            <a:endCxn id="35" idx="7"/>
          </p:cNvCxnSpPr>
          <p:nvPr/>
        </p:nvCxnSpPr>
        <p:spPr>
          <a:xfrm flipH="1">
            <a:off x="5544825" y="4453002"/>
            <a:ext cx="3469" cy="6801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6" idx="2"/>
            <a:endCxn id="40" idx="1"/>
          </p:cNvCxnSpPr>
          <p:nvPr/>
        </p:nvCxnSpPr>
        <p:spPr>
          <a:xfrm>
            <a:off x="4890730" y="3624268"/>
            <a:ext cx="29086" cy="33184"/>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9" idx="2"/>
            <a:endCxn id="40" idx="3"/>
          </p:cNvCxnSpPr>
          <p:nvPr/>
        </p:nvCxnSpPr>
        <p:spPr>
          <a:xfrm flipH="1">
            <a:off x="4986459" y="3560658"/>
            <a:ext cx="10263" cy="96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47407" y="2871970"/>
            <a:ext cx="885321" cy="784661"/>
            <a:chOff x="19292" y="123000"/>
            <a:chExt cx="678401" cy="697594"/>
          </a:xfrm>
        </p:grpSpPr>
        <p:sp>
          <p:nvSpPr>
            <p:cNvPr id="68"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69"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0"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a = list();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71" name="Group 70"/>
          <p:cNvGrpSpPr/>
          <p:nvPr/>
        </p:nvGrpSpPr>
        <p:grpSpPr>
          <a:xfrm>
            <a:off x="2399060" y="3763188"/>
            <a:ext cx="785787" cy="804528"/>
            <a:chOff x="20010" y="122640"/>
            <a:chExt cx="677315" cy="702264"/>
          </a:xfrm>
        </p:grpSpPr>
        <p:sp>
          <p:nvSpPr>
            <p:cNvPr id="72"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3"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4"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 array();</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75" name="Group 74"/>
          <p:cNvGrpSpPr/>
          <p:nvPr/>
        </p:nvGrpSpPr>
        <p:grpSpPr>
          <a:xfrm>
            <a:off x="3268045" y="3737920"/>
            <a:ext cx="818951" cy="802437"/>
            <a:chOff x="20009" y="122808"/>
            <a:chExt cx="677823" cy="699501"/>
          </a:xfrm>
        </p:grpSpPr>
        <p:sp>
          <p:nvSpPr>
            <p:cNvPr id="76"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7"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8"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pic>
        <p:nvPicPr>
          <p:cNvPr id="79" name="Picture 4" descr="Image result for github"/>
          <p:cNvPicPr>
            <a:picLocks noChangeAspect="1" noChangeArrowheads="1"/>
          </p:cNvPicPr>
          <p:nvPr/>
        </p:nvPicPr>
        <p:blipFill rotWithShape="1">
          <a:blip r:embed="rId3">
            <a:extLst>
              <a:ext uri="{28A0092B-C50C-407E-A947-70E740481C1C}">
                <a14:useLocalDpi xmlns:a14="http://schemas.microsoft.com/office/drawing/2010/main" val="0"/>
              </a:ext>
            </a:extLst>
          </a:blip>
          <a:srcRect l="24751" t="3029" r="23792" b="2999"/>
          <a:stretch/>
        </p:blipFill>
        <p:spPr bwMode="auto">
          <a:xfrm>
            <a:off x="1108557" y="4275446"/>
            <a:ext cx="440510" cy="4320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Image result for api doc icon"/>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2701" y="2880692"/>
            <a:ext cx="1009485" cy="103254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82" y="3642186"/>
            <a:ext cx="949838" cy="971535"/>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6883579" y="2778392"/>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smtClean="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83" name="Picture 2" descr="âmagnifier iconâçå¾çæç´¢ç»æ"/>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1607" y="2871970"/>
            <a:ext cx="207380" cy="212118"/>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1"/>
          <p:cNvSpPr>
            <a:spLocks noChangeArrowheads="1"/>
          </p:cNvSpPr>
          <p:nvPr/>
        </p:nvSpPr>
        <p:spPr bwMode="auto">
          <a:xfrm>
            <a:off x="6675414" y="4693131"/>
            <a:ext cx="2030436" cy="749812"/>
          </a:xfrm>
          <a:prstGeom prst="rect">
            <a:avLst/>
          </a:prstGeom>
          <a:solidFill>
            <a:schemeClr val="bg1">
              <a:lumMod val="95000"/>
            </a:schemeClr>
          </a:solidFill>
          <a:ln w="3175">
            <a:solidFill>
              <a:schemeClr val="tx1"/>
            </a:solid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void</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795DA3"/>
                </a:solidFill>
                <a:latin typeface="Consolas" panose="020B0609020204030204" pitchFamily="49" charset="0"/>
              </a:rPr>
              <a:t>read</a:t>
            </a:r>
            <a:r>
              <a:rPr lang="en-US" altLang="en-US" sz="1100" dirty="0">
                <a:solidFill>
                  <a:srgbClr val="333333"/>
                </a:solidFill>
                <a:latin typeface="Consolas" panose="020B0609020204030204" pitchFamily="49" charset="0"/>
                <a:cs typeface="Consolas" panose="020B0609020204030204" pitchFamily="49" charset="0"/>
              </a:rPr>
              <a:t>(</a:t>
            </a:r>
            <a:r>
              <a:rPr lang="en-US" altLang="en-US" sz="1100" dirty="0">
                <a:solidFill>
                  <a:srgbClr val="C00000"/>
                </a:solidFill>
                <a:latin typeface="Consolas" panose="020B0609020204030204" pitchFamily="49" charset="0"/>
                <a:cs typeface="Consolas" panose="020B0609020204030204" pitchFamily="49" charset="0"/>
              </a:rPr>
              <a:t>String</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a:t>
            </a:r>
            <a:r>
              <a:rPr lang="en-US" altLang="en-US" sz="1100" dirty="0" err="1">
                <a:solidFill>
                  <a:srgbClr val="333333"/>
                </a:solidFill>
                <a:latin typeface="Consolas" panose="020B0609020204030204" pitchFamily="49" charset="0"/>
                <a:cs typeface="Consolas" panose="020B0609020204030204" pitchFamily="49" charset="0"/>
              </a:rPr>
              <a:t>name</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cs typeface="Consolas" panose="020B0609020204030204" pitchFamily="49" charset="0"/>
              </a:rPr>
              <a:t>new</a:t>
            </a: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FileReader</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err="1">
                <a:solidFill>
                  <a:srgbClr val="333333"/>
                </a:solidFill>
                <a:latin typeface="Consolas" panose="020B0609020204030204" pitchFamily="49" charset="0"/>
                <a:ea typeface="Menlo"/>
                <a:cs typeface="Consolas" panose="020B0609020204030204" pitchFamily="49" charset="0"/>
              </a:rPr>
              <a:t>fname</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read();</a:t>
            </a:r>
            <a:r>
              <a:rPr lang="en-US" altLang="en-US" sz="1100" dirty="0">
                <a:solidFill>
                  <a:srgbClr val="333333"/>
                </a:solidFill>
                <a:latin typeface="Consolas" panose="020B0609020204030204" pitchFamily="49" charset="0"/>
                <a:ea typeface="Menlo"/>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cs typeface="Consolas" panose="020B0609020204030204" pitchFamily="49" charset="0"/>
            </a:endParaRPr>
          </a:p>
        </p:txBody>
      </p:sp>
      <p:sp>
        <p:nvSpPr>
          <p:cNvPr id="90" name="Rounded Rectangle 89"/>
          <p:cNvSpPr/>
          <p:nvPr/>
        </p:nvSpPr>
        <p:spPr>
          <a:xfrm>
            <a:off x="4558258" y="3174270"/>
            <a:ext cx="1557706" cy="1533269"/>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Content Placeholder 2"/>
          <p:cNvSpPr>
            <a:spLocks noGrp="1"/>
          </p:cNvSpPr>
          <p:nvPr>
            <p:ph idx="1"/>
          </p:nvPr>
        </p:nvSpPr>
        <p:spPr>
          <a:xfrm>
            <a:off x="581653" y="1800224"/>
            <a:ext cx="7886700" cy="4186547"/>
          </a:xfrm>
        </p:spPr>
        <p:txBody>
          <a:bodyPr>
            <a:normAutofit/>
          </a:bodyPr>
          <a:lstStyle/>
          <a:p>
            <a:r>
              <a:rPr lang="en-US" altLang="ko-KR" dirty="0" smtClean="0">
                <a:solidFill>
                  <a:srgbClr val="002060"/>
                </a:solidFill>
              </a:rPr>
              <a:t>Clustering code with </a:t>
            </a:r>
            <a:r>
              <a:rPr lang="en-US" altLang="ko-KR" dirty="0">
                <a:solidFill>
                  <a:srgbClr val="002060"/>
                </a:solidFill>
              </a:rPr>
              <a:t>kernel </a:t>
            </a:r>
            <a:r>
              <a:rPr lang="en-US" altLang="ko-KR" dirty="0" smtClean="0">
                <a:solidFill>
                  <a:srgbClr val="002060"/>
                </a:solidFill>
              </a:rPr>
              <a:t>methods</a:t>
            </a:r>
            <a:endParaRPr lang="ko-KR" altLang="en-US" dirty="0">
              <a:solidFill>
                <a:srgbClr val="002060"/>
              </a:solidFill>
            </a:endParaRPr>
          </a:p>
        </p:txBody>
      </p:sp>
    </p:spTree>
    <p:extLst>
      <p:ext uri="{BB962C8B-B14F-4D97-AF65-F5344CB8AC3E}">
        <p14:creationId xmlns:p14="http://schemas.microsoft.com/office/powerpoint/2010/main" val="829515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8777"/>
          </a:xfrm>
        </p:spPr>
        <p:txBody>
          <a:bodyPr>
            <a:normAutofit/>
          </a:bodyPr>
          <a:lstStyle/>
          <a:p>
            <a:r>
              <a:rPr lang="en-US" sz="4000" dirty="0" smtClean="0">
                <a:latin typeface="Gill Sans MT" panose="020B0502020104020203" pitchFamily="34" charset="0"/>
              </a:rPr>
              <a:t>Kernel Method</a:t>
            </a:r>
            <a:endParaRPr lang="en-US" sz="4000"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8038" y="4674009"/>
                <a:ext cx="7578725" cy="1475939"/>
              </a:xfrm>
            </p:spPr>
            <p:txBody>
              <a:bodyPr>
                <a:normAutofit/>
              </a:bodyPr>
              <a:lstStyle/>
              <a:p>
                <a:pPr marL="0" indent="0">
                  <a:buNone/>
                </a:pPr>
                <a:r>
                  <a:rPr lang="en-US" sz="2400" dirty="0" smtClean="0">
                    <a:latin typeface="Gill Sans MT" panose="020B0502020104020203" pitchFamily="34" charset="0"/>
                  </a:rPr>
                  <a:t>Kernel Functions</a:t>
                </a:r>
              </a:p>
              <a:p>
                <a:pPr marL="533400" lvl="1" indent="-266700">
                  <a:spcBef>
                    <a:spcPts val="0"/>
                  </a:spcBef>
                  <a:buSzPct val="100000"/>
                  <a:buFont typeface="Gill Sans MT" panose="020B0502020104020203" pitchFamily="34" charset="0"/>
                  <a:buChar char="–"/>
                </a:pPr>
                <a:r>
                  <a:rPr lang="en-US" sz="2000" dirty="0" smtClean="0">
                    <a:latin typeface="Gill Sans MT" panose="020B0502020104020203" pitchFamily="34" charset="0"/>
                  </a:rPr>
                  <a:t>e.g</a:t>
                </a:r>
                <a:r>
                  <a:rPr lang="en-US" sz="2000" dirty="0">
                    <a:latin typeface="Gill Sans MT" panose="020B0502020104020203" pitchFamily="34" charset="0"/>
                  </a:rPr>
                  <a:t>., RBF </a:t>
                </a:r>
                <a:r>
                  <a:rPr lang="en-US" sz="2000" dirty="0" smtClean="0">
                    <a:latin typeface="Gill Sans MT" panose="020B0502020104020203" pitchFamily="34" charset="0"/>
                  </a:rPr>
                  <a:t>Kernel: </a:t>
                </a:r>
                <a14:m>
                  <m:oMath xmlns:m="http://schemas.openxmlformats.org/officeDocument/2006/math">
                    <m:r>
                      <a:rPr lang="en-US" sz="2000" i="1">
                        <a:latin typeface="Cambria Math" panose="02040503050406030204" pitchFamily="18" charset="0"/>
                      </a:rPr>
                      <m:t>𝐾</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r>
                      <a:rPr lang="en-US" altLang="zh-CN" sz="2000" i="1">
                        <a:latin typeface="Cambria Math" panose="02040503050406030204" pitchFamily="18" charset="0"/>
                      </a:rPr>
                      <m:t>=</m:t>
                    </m:r>
                    <m:r>
                      <m:rPr>
                        <m:sty m:val="p"/>
                      </m:rPr>
                      <a:rPr lang="en-US" altLang="zh-CN" sz="2000">
                        <a:latin typeface="Cambria Math" panose="02040503050406030204" pitchFamily="18" charset="0"/>
                      </a:rPr>
                      <m:t>exp</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e>
                          <m:sub>
                            <m:r>
                              <a:rPr lang="en-US" altLang="zh-CN" sz="2000" i="1">
                                <a:latin typeface="Cambria Math" panose="02040503050406030204" pitchFamily="18" charset="0"/>
                              </a:rPr>
                              <m:t>2</m:t>
                            </m:r>
                          </m:sub>
                          <m:sup>
                            <m:r>
                              <a:rPr lang="en-US" altLang="zh-CN" sz="2000" i="1">
                                <a:latin typeface="Cambria Math" panose="02040503050406030204" pitchFamily="18" charset="0"/>
                              </a:rPr>
                              <m:t>2</m:t>
                            </m:r>
                          </m:sup>
                        </m:sSub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r>
                      <a:rPr lang="en-US" altLang="zh-CN" sz="2000" i="1">
                        <a:latin typeface="Cambria Math" panose="02040503050406030204" pitchFamily="18" charset="0"/>
                      </a:rPr>
                      <m:t>)</m:t>
                    </m:r>
                  </m:oMath>
                </a14:m>
                <a:endParaRPr lang="en-US" dirty="0">
                  <a:latin typeface="Gill Sans MT" panose="020B0502020104020203"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8038" y="4674009"/>
                <a:ext cx="7578725" cy="1475939"/>
              </a:xfrm>
              <a:blipFill>
                <a:blip r:embed="rId3"/>
                <a:stretch>
                  <a:fillRect l="-1287" t="-5785"/>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11</a:t>
            </a:fld>
            <a:endParaRPr lang="en-US" dirty="0">
              <a:solidFill>
                <a:schemeClr val="tx1"/>
              </a:solidFill>
            </a:endParaRPr>
          </a:p>
        </p:txBody>
      </p:sp>
      <p:sp>
        <p:nvSpPr>
          <p:cNvPr id="5" name="Rectangle 4"/>
          <p:cNvSpPr/>
          <p:nvPr/>
        </p:nvSpPr>
        <p:spPr>
          <a:xfrm>
            <a:off x="676274" y="1193935"/>
            <a:ext cx="8302625" cy="1077218"/>
          </a:xfrm>
          <a:prstGeom prst="rect">
            <a:avLst/>
          </a:prstGeom>
        </p:spPr>
        <p:txBody>
          <a:bodyPr wrap="square">
            <a:spAutoFit/>
          </a:bodyPr>
          <a:lstStyle/>
          <a:p>
            <a:r>
              <a:rPr lang="en-US" altLang="zh-CN" sz="2400" dirty="0" smtClean="0">
                <a:latin typeface="Gill Sans MT" panose="020B0502020104020203" pitchFamily="34" charset="0"/>
              </a:rPr>
              <a:t>We have data that is hard to compute, </a:t>
            </a:r>
            <a:r>
              <a:rPr lang="en-US" altLang="zh-CN" sz="2000" dirty="0" smtClean="0">
                <a:latin typeface="Gill Sans MT" panose="020B0502020104020203" pitchFamily="34" charset="0"/>
              </a:rPr>
              <a:t>e.g., measuring similarities</a:t>
            </a:r>
            <a:endParaRPr lang="en-US" altLang="zh-CN" sz="2400" dirty="0" smtClean="0">
              <a:latin typeface="Gill Sans MT" panose="020B0502020104020203" pitchFamily="34" charset="0"/>
            </a:endParaRPr>
          </a:p>
          <a:p>
            <a:pPr marL="266700" indent="-85725">
              <a:buFont typeface="Arial" panose="020B0604020202020204" pitchFamily="34" charset="0"/>
              <a:buChar char="•"/>
            </a:pPr>
            <a:r>
              <a:rPr lang="en-US" altLang="zh-CN" sz="2000" dirty="0"/>
              <a:t>	</a:t>
            </a:r>
            <a:r>
              <a:rPr lang="en-US" altLang="zh-CN" sz="2000" dirty="0">
                <a:solidFill>
                  <a:srgbClr val="002060"/>
                </a:solidFill>
              </a:rPr>
              <a:t>n</a:t>
            </a:r>
            <a:r>
              <a:rPr lang="en-US" altLang="zh-CN" sz="2000" dirty="0" smtClean="0">
                <a:solidFill>
                  <a:srgbClr val="002060"/>
                </a:solidFill>
              </a:rPr>
              <a:t>on-linear</a:t>
            </a:r>
            <a:r>
              <a:rPr lang="en-US" altLang="zh-CN" sz="2000" dirty="0" smtClean="0"/>
              <a:t> for classification</a:t>
            </a:r>
          </a:p>
          <a:p>
            <a:pPr marL="266700" indent="-85725">
              <a:buFont typeface="Arial" panose="020B0604020202020204" pitchFamily="34" charset="0"/>
              <a:buChar char="•"/>
            </a:pPr>
            <a:r>
              <a:rPr lang="en-US" altLang="zh-CN" sz="2000" dirty="0"/>
              <a:t>	</a:t>
            </a:r>
            <a:r>
              <a:rPr lang="en-US" altLang="zh-CN" sz="2000" dirty="0">
                <a:solidFill>
                  <a:srgbClr val="002060"/>
                </a:solidFill>
              </a:rPr>
              <a:t>n</a:t>
            </a:r>
            <a:r>
              <a:rPr lang="en-US" altLang="zh-CN" sz="2000" dirty="0" smtClean="0">
                <a:solidFill>
                  <a:srgbClr val="002060"/>
                </a:solidFill>
              </a:rPr>
              <a:t>on-vector</a:t>
            </a:r>
            <a:r>
              <a:rPr lang="en-US" altLang="zh-CN" sz="2000" dirty="0" smtClean="0"/>
              <a:t> at all (needs feature engineering)</a:t>
            </a:r>
          </a:p>
        </p:txBody>
      </p:sp>
      <p:pic>
        <p:nvPicPr>
          <p:cNvPr id="6" name="Picture 5"/>
          <p:cNvPicPr>
            <a:picLocks noChangeAspect="1"/>
          </p:cNvPicPr>
          <p:nvPr/>
        </p:nvPicPr>
        <p:blipFill rotWithShape="1">
          <a:blip r:embed="rId4"/>
          <a:srcRect t="34745"/>
          <a:stretch/>
        </p:blipFill>
        <p:spPr>
          <a:xfrm>
            <a:off x="806449" y="-1601845"/>
            <a:ext cx="4391638" cy="1591408"/>
          </a:xfrm>
          <a:prstGeom prst="rect">
            <a:avLst/>
          </a:prstGeom>
        </p:spPr>
      </p:pic>
      <p:sp>
        <p:nvSpPr>
          <p:cNvPr id="7" name="Rectangle 6"/>
          <p:cNvSpPr/>
          <p:nvPr/>
        </p:nvSpPr>
        <p:spPr>
          <a:xfrm>
            <a:off x="927100" y="3821475"/>
            <a:ext cx="7459663" cy="646331"/>
          </a:xfrm>
          <a:prstGeom prst="rect">
            <a:avLst/>
          </a:prstGeom>
        </p:spPr>
        <p:txBody>
          <a:bodyPr wrap="square">
            <a:spAutoFit/>
          </a:bodyPr>
          <a:lstStyle/>
          <a:p>
            <a:r>
              <a:rPr lang="en-US" altLang="zh-CN" dirty="0">
                <a:solidFill>
                  <a:schemeClr val="accent2">
                    <a:lumMod val="50000"/>
                  </a:schemeClr>
                </a:solidFill>
                <a:latin typeface="Arial" panose="020B0604020202020204" pitchFamily="34" charset="0"/>
                <a:cs typeface="Arial" panose="020B0604020202020204" pitchFamily="34" charset="0"/>
              </a:rPr>
              <a:t>S</a:t>
            </a:r>
            <a:r>
              <a:rPr lang="en-US" altLang="zh-CN" dirty="0" smtClean="0">
                <a:solidFill>
                  <a:schemeClr val="accent2">
                    <a:lumMod val="50000"/>
                  </a:schemeClr>
                </a:solidFill>
                <a:latin typeface="Arial" panose="020B0604020202020204" pitchFamily="34" charset="0"/>
                <a:cs typeface="Arial" panose="020B0604020202020204" pitchFamily="34" charset="0"/>
              </a:rPr>
              <a:t>olution</a:t>
            </a:r>
            <a:r>
              <a:rPr lang="en-US" altLang="zh-CN" dirty="0">
                <a:solidFill>
                  <a:schemeClr val="accent2">
                    <a:lumMod val="50000"/>
                  </a:schemeClr>
                </a:solidFill>
                <a:latin typeface="Arial" panose="020B0604020202020204" pitchFamily="34" charset="0"/>
                <a:cs typeface="Arial" panose="020B0604020202020204" pitchFamily="34" charset="0"/>
              </a:rPr>
              <a:t>: </a:t>
            </a:r>
            <a:r>
              <a:rPr lang="en-US" altLang="zh-CN" dirty="0">
                <a:solidFill>
                  <a:srgbClr val="002060"/>
                </a:solidFill>
                <a:latin typeface="Arial" panose="020B0604020202020204" pitchFamily="34" charset="0"/>
                <a:cs typeface="Arial" panose="020B0604020202020204" pitchFamily="34" charset="0"/>
              </a:rPr>
              <a:t>map the data into a vector space where linear relations exist among the data, then apply a linear algorithm in this space.</a:t>
            </a:r>
          </a:p>
        </p:txBody>
      </p:sp>
      <p:sp>
        <p:nvSpPr>
          <p:cNvPr id="9" name="Rounded Rectangular Callout 8"/>
          <p:cNvSpPr/>
          <p:nvPr/>
        </p:nvSpPr>
        <p:spPr>
          <a:xfrm>
            <a:off x="5584825" y="2242982"/>
            <a:ext cx="3082925" cy="1406484"/>
          </a:xfrm>
          <a:prstGeom prst="wedgeRoundRectCallout">
            <a:avLst>
              <a:gd name="adj1" fmla="val -64374"/>
              <a:gd name="adj2" fmla="val -12235"/>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solidFill>
                  <a:schemeClr val="tx1"/>
                </a:solidFill>
              </a:rPr>
              <a:t>kernel </a:t>
            </a:r>
            <a:r>
              <a:rPr lang="en-US" altLang="ko-KR" sz="1600" b="1" dirty="0">
                <a:solidFill>
                  <a:schemeClr val="tx1"/>
                </a:solidFill>
              </a:rPr>
              <a:t>trick</a:t>
            </a:r>
            <a:r>
              <a:rPr lang="en-US" altLang="ko-KR" sz="1600" dirty="0"/>
              <a:t>"</a:t>
            </a:r>
            <a:endParaRPr lang="en-US" altLang="ko-KR" sz="1600" dirty="0" smtClean="0">
              <a:solidFill>
                <a:schemeClr val="tx1"/>
              </a:solidFill>
            </a:endParaRPr>
          </a:p>
          <a:p>
            <a:r>
              <a:rPr lang="en-US" altLang="ko-KR" sz="1400" b="1" dirty="0" smtClean="0">
                <a:solidFill>
                  <a:schemeClr val="tx1"/>
                </a:solidFill>
                <a:effectLst>
                  <a:outerShdw blurRad="38100" dist="38100" dir="2700000" algn="tl">
                    <a:srgbClr val="000000">
                      <a:alpha val="43137"/>
                    </a:srgbClr>
                  </a:outerShdw>
                </a:effectLst>
              </a:rPr>
              <a:t>Inner </a:t>
            </a:r>
            <a:r>
              <a:rPr lang="en-US" altLang="ko-KR" sz="1400" b="1" dirty="0">
                <a:solidFill>
                  <a:schemeClr val="tx1"/>
                </a:solidFill>
                <a:effectLst>
                  <a:outerShdw blurRad="38100" dist="38100" dir="2700000" algn="tl">
                    <a:srgbClr val="000000">
                      <a:alpha val="43137"/>
                    </a:srgbClr>
                  </a:outerShdw>
                </a:effectLst>
              </a:rPr>
              <a:t>products </a:t>
            </a:r>
            <a:r>
              <a:rPr lang="en-US" altLang="ko-KR" sz="1400" dirty="0">
                <a:solidFill>
                  <a:schemeClr val="tx1"/>
                </a:solidFill>
              </a:rPr>
              <a:t>in the new space can be computed </a:t>
            </a:r>
            <a:r>
              <a:rPr lang="en-US" altLang="ko-KR" sz="1400" dirty="0" smtClean="0">
                <a:solidFill>
                  <a:schemeClr val="tx1"/>
                </a:solidFill>
              </a:rPr>
              <a:t>via </a:t>
            </a:r>
            <a:r>
              <a:rPr lang="en-US" altLang="ko-KR" sz="1400" dirty="0">
                <a:solidFill>
                  <a:schemeClr val="tx1"/>
                </a:solidFill>
              </a:rPr>
              <a:t>a </a:t>
            </a:r>
            <a:r>
              <a:rPr lang="en-US" altLang="ko-KR" sz="1400" b="1" dirty="0">
                <a:solidFill>
                  <a:schemeClr val="tx1"/>
                </a:solidFill>
                <a:effectLst>
                  <a:outerShdw blurRad="38100" dist="38100" dir="2700000" algn="tl">
                    <a:srgbClr val="000000">
                      <a:alpha val="43137"/>
                    </a:srgbClr>
                  </a:outerShdw>
                </a:effectLst>
              </a:rPr>
              <a:t>kernel function </a:t>
            </a:r>
            <a:r>
              <a:rPr lang="en-US" altLang="ko-KR" sz="1400" dirty="0">
                <a:solidFill>
                  <a:schemeClr val="tx1"/>
                </a:solidFill>
              </a:rPr>
              <a:t>in the original space</a:t>
            </a:r>
            <a:r>
              <a:rPr lang="en-US" altLang="ko-KR" sz="1400" dirty="0" smtClean="0">
                <a:solidFill>
                  <a:schemeClr val="tx1"/>
                </a:solidFill>
              </a:rPr>
              <a:t>!</a:t>
            </a:r>
            <a:r>
              <a:rPr lang="en-US" altLang="ko-KR" sz="1400" dirty="0"/>
              <a:t> </a:t>
            </a:r>
            <a:r>
              <a:rPr lang="en-US" altLang="ko-KR" sz="1400" dirty="0">
                <a:solidFill>
                  <a:schemeClr val="tx1"/>
                </a:solidFill>
              </a:rPr>
              <a:t>This </a:t>
            </a:r>
            <a:r>
              <a:rPr lang="en-US" altLang="ko-KR" sz="1400" dirty="0" smtClean="0">
                <a:solidFill>
                  <a:schemeClr val="tx1"/>
                </a:solidFill>
              </a:rPr>
              <a:t>is </a:t>
            </a:r>
            <a:r>
              <a:rPr lang="en-US" altLang="ko-KR" sz="1400" dirty="0">
                <a:solidFill>
                  <a:schemeClr val="tx1"/>
                </a:solidFill>
              </a:rPr>
              <a:t>often </a:t>
            </a:r>
            <a:r>
              <a:rPr lang="en-US" altLang="ko-KR" sz="1400" b="1" dirty="0">
                <a:solidFill>
                  <a:schemeClr val="tx1"/>
                </a:solidFill>
                <a:effectLst>
                  <a:outerShdw blurRad="38100" dist="38100" dir="2700000" algn="tl">
                    <a:srgbClr val="000000">
                      <a:alpha val="43137"/>
                    </a:srgbClr>
                  </a:outerShdw>
                </a:effectLst>
              </a:rPr>
              <a:t>computationally cheaper </a:t>
            </a:r>
            <a:r>
              <a:rPr lang="en-US" altLang="ko-KR" sz="1400" dirty="0">
                <a:solidFill>
                  <a:schemeClr val="tx1"/>
                </a:solidFill>
              </a:rPr>
              <a:t>than the explicit </a:t>
            </a:r>
            <a:r>
              <a:rPr lang="en-US" altLang="ko-KR" sz="1400" dirty="0" smtClean="0">
                <a:solidFill>
                  <a:schemeClr val="tx1"/>
                </a:solidFill>
              </a:rPr>
              <a:t>computation. </a:t>
            </a:r>
            <a:endParaRPr lang="en-US" altLang="ko-KR" sz="1400" dirty="0">
              <a:solidFill>
                <a:schemeClr val="tx1"/>
              </a:solidFill>
            </a:endParaRPr>
          </a:p>
        </p:txBody>
      </p:sp>
      <p:cxnSp>
        <p:nvCxnSpPr>
          <p:cNvPr id="11" name="Straight Arrow Connector 10"/>
          <p:cNvCxnSpPr/>
          <p:nvPr/>
        </p:nvCxnSpPr>
        <p:spPr>
          <a:xfrm>
            <a:off x="1397000" y="3623823"/>
            <a:ext cx="149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396999" y="2535131"/>
            <a:ext cx="1"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3262" y="2313664"/>
            <a:ext cx="288925" cy="369332"/>
          </a:xfrm>
          <a:prstGeom prst="rect">
            <a:avLst/>
          </a:prstGeom>
          <a:noFill/>
        </p:spPr>
        <p:txBody>
          <a:bodyPr wrap="square" rtlCol="0">
            <a:spAutoFit/>
          </a:bodyPr>
          <a:lstStyle/>
          <a:p>
            <a:r>
              <a:rPr lang="en-US" altLang="ko-KR" i="1" dirty="0" smtClean="0"/>
              <a:t>X</a:t>
            </a:r>
            <a:endParaRPr lang="ko-KR" altLang="en-US" i="1" dirty="0"/>
          </a:p>
        </p:txBody>
      </p:sp>
      <p:sp>
        <p:nvSpPr>
          <p:cNvPr id="16" name="TextBox 15"/>
          <p:cNvSpPr txBox="1"/>
          <p:nvPr/>
        </p:nvSpPr>
        <p:spPr>
          <a:xfrm>
            <a:off x="1676400" y="2717801"/>
            <a:ext cx="114300" cy="215444"/>
          </a:xfrm>
          <a:prstGeom prst="rect">
            <a:avLst/>
          </a:prstGeom>
          <a:noFill/>
        </p:spPr>
        <p:txBody>
          <a:bodyPr wrap="square" lIns="0" tIns="0" rIns="0" bIns="0" rtlCol="0">
            <a:spAutoFit/>
          </a:bodyPr>
          <a:lstStyle/>
          <a:p>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968500" y="2819401"/>
            <a:ext cx="114300" cy="215444"/>
          </a:xfrm>
          <a:prstGeom prst="rect">
            <a:avLst/>
          </a:prstGeom>
          <a:noFill/>
        </p:spPr>
        <p:txBody>
          <a:bodyPr wrap="square" lIns="0" tIns="0" rIns="0" bIns="0" rtlCol="0">
            <a:spAutoFit/>
          </a:bodyPr>
          <a:lstStyle/>
          <a:p>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146300" y="3035301"/>
            <a:ext cx="114300" cy="215444"/>
          </a:xfrm>
          <a:prstGeom prst="rect">
            <a:avLst/>
          </a:prstGeom>
          <a:noFill/>
        </p:spPr>
        <p:txBody>
          <a:bodyPr wrap="square" lIns="0" tIns="0" rIns="0" bIns="0" rtlCol="0">
            <a:spAutoFit/>
          </a:bodyPr>
          <a:lstStyle/>
          <a:p>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387600" y="3225801"/>
            <a:ext cx="114300" cy="215444"/>
          </a:xfrm>
          <a:prstGeom prst="rect">
            <a:avLst/>
          </a:prstGeom>
          <a:noFill/>
        </p:spPr>
        <p:txBody>
          <a:bodyPr wrap="square" lIns="0" tIns="0" rIns="0" bIns="0" rtlCol="0">
            <a:spAutoFit/>
          </a:bodyPr>
          <a:lstStyle/>
          <a:p>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439861" y="28833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795461" y="29976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884361" y="32897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2354261" y="3416757"/>
            <a:ext cx="163514" cy="215444"/>
          </a:xfrm>
          <a:prstGeom prst="rect">
            <a:avLst/>
          </a:prstGeom>
          <a:noFill/>
        </p:spPr>
        <p:txBody>
          <a:bodyPr wrap="square" lIns="0" tIns="0" rIns="0" bIns="0" rtlCol="0">
            <a:spAutoFit/>
          </a:bodyPr>
          <a:lstStyle/>
          <a:p>
            <a:r>
              <a:rPr lang="en-US" altLang="ko-KR" sz="1400" dirty="0">
                <a:latin typeface="Times New Roman" panose="02020603050405020304" pitchFamily="18" charset="0"/>
                <a:cs typeface="Times New Roman" panose="02020603050405020304" pitchFamily="18" charset="0"/>
              </a:rPr>
              <a:t>O</a:t>
            </a:r>
            <a:endParaRPr lang="ko-KR" altLang="en-US" sz="1400" dirty="0">
              <a:latin typeface="Times New Roman" panose="02020603050405020304" pitchFamily="18" charset="0"/>
              <a:cs typeface="Times New Roman" panose="02020603050405020304" pitchFamily="18" charset="0"/>
            </a:endParaRPr>
          </a:p>
        </p:txBody>
      </p:sp>
      <p:sp>
        <p:nvSpPr>
          <p:cNvPr id="18" name="Freeform 17"/>
          <p:cNvSpPr/>
          <p:nvPr/>
        </p:nvSpPr>
        <p:spPr>
          <a:xfrm>
            <a:off x="1524000" y="2755900"/>
            <a:ext cx="1016000" cy="708823"/>
          </a:xfrm>
          <a:custGeom>
            <a:avLst/>
            <a:gdLst>
              <a:gd name="connsiteX0" fmla="*/ 0 w 1016000"/>
              <a:gd name="connsiteY0" fmla="*/ 0 h 708823"/>
              <a:gd name="connsiteX1" fmla="*/ 101600 w 1016000"/>
              <a:gd name="connsiteY1" fmla="*/ 190500 h 708823"/>
              <a:gd name="connsiteX2" fmla="*/ 431800 w 1016000"/>
              <a:gd name="connsiteY2" fmla="*/ 254000 h 708823"/>
              <a:gd name="connsiteX3" fmla="*/ 584200 w 1016000"/>
              <a:gd name="connsiteY3" fmla="*/ 660400 h 708823"/>
              <a:gd name="connsiteX4" fmla="*/ 1016000 w 1016000"/>
              <a:gd name="connsiteY4" fmla="*/ 685800 h 70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0" h="708823">
                <a:moveTo>
                  <a:pt x="0" y="0"/>
                </a:moveTo>
                <a:cubicBezTo>
                  <a:pt x="14816" y="74083"/>
                  <a:pt x="29633" y="148167"/>
                  <a:pt x="101600" y="190500"/>
                </a:cubicBezTo>
                <a:cubicBezTo>
                  <a:pt x="173567" y="232833"/>
                  <a:pt x="351367" y="175683"/>
                  <a:pt x="431800" y="254000"/>
                </a:cubicBezTo>
                <a:cubicBezTo>
                  <a:pt x="512233" y="332317"/>
                  <a:pt x="486833" y="588433"/>
                  <a:pt x="584200" y="660400"/>
                </a:cubicBezTo>
                <a:cubicBezTo>
                  <a:pt x="681567" y="732367"/>
                  <a:pt x="848783" y="709083"/>
                  <a:pt x="1016000" y="68580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Straight Arrow Connector 27"/>
          <p:cNvCxnSpPr/>
          <p:nvPr/>
        </p:nvCxnSpPr>
        <p:spPr>
          <a:xfrm>
            <a:off x="3781424" y="3632201"/>
            <a:ext cx="149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81423" y="2556209"/>
            <a:ext cx="1"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57686" y="2322042"/>
            <a:ext cx="288925" cy="369332"/>
          </a:xfrm>
          <a:prstGeom prst="rect">
            <a:avLst/>
          </a:prstGeom>
          <a:noFill/>
        </p:spPr>
        <p:txBody>
          <a:bodyPr wrap="square" rtlCol="0">
            <a:spAutoFit/>
          </a:bodyPr>
          <a:lstStyle/>
          <a:p>
            <a:r>
              <a:rPr lang="en-US" altLang="ko-KR" i="1" dirty="0" smtClean="0"/>
              <a:t>F</a:t>
            </a:r>
            <a:endParaRPr lang="ko-KR" altLang="en-US" i="1" dirty="0"/>
          </a:p>
        </p:txBody>
      </p:sp>
      <p:sp>
        <p:nvSpPr>
          <p:cNvPr id="31" name="TextBox 30"/>
          <p:cNvSpPr txBox="1"/>
          <p:nvPr/>
        </p:nvSpPr>
        <p:spPr>
          <a:xfrm>
            <a:off x="4010025" y="2597245"/>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4316412" y="2801805"/>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4797425" y="2749645"/>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4943475" y="3081414"/>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ko-KR" sz="1400" dirty="0" smtClean="0">
                <a:latin typeface="Times New Roman" panose="02020603050405020304" pitchFamily="18" charset="0"/>
                <a:cs typeface="Times New Roman" panose="02020603050405020304" pitchFamily="18" charset="0"/>
              </a:rPr>
              <a:t>X)</a:t>
            </a:r>
            <a:endParaRPr lang="ko-KR" altLang="en-US" sz="1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4479924" y="3397479"/>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zh-CN" sz="1400" dirty="0">
                <a:latin typeface="Times New Roman" panose="02020603050405020304" pitchFamily="18" charset="0"/>
                <a:cs typeface="Times New Roman" panose="02020603050405020304" pitchFamily="18" charset="0"/>
              </a:rPr>
              <a:t>O</a:t>
            </a:r>
            <a:r>
              <a:rPr lang="en-US" altLang="ko-KR" sz="1400" dirty="0" smtClean="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4037011" y="3397479"/>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Φ(O</a:t>
            </a:r>
            <a:r>
              <a:rPr lang="en-US" altLang="ko-KR" sz="1400" dirty="0" smtClean="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3921125" y="3155456"/>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zh-CN" sz="1400" dirty="0">
                <a:latin typeface="Times New Roman" panose="02020603050405020304" pitchFamily="18" charset="0"/>
                <a:cs typeface="Times New Roman" panose="02020603050405020304" pitchFamily="18" charset="0"/>
              </a:rPr>
              <a:t>O</a:t>
            </a:r>
            <a:r>
              <a:rPr lang="en-US" altLang="ko-KR" sz="1400" dirty="0" smtClean="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806825" y="2902045"/>
            <a:ext cx="406399" cy="215444"/>
          </a:xfrm>
          <a:prstGeom prst="rect">
            <a:avLst/>
          </a:prstGeom>
          <a:noFill/>
        </p:spPr>
        <p:txBody>
          <a:bodyPr wrap="square" lIns="0" tIns="0" rIns="0" bIns="0" rtlCol="0">
            <a:spAutoFit/>
          </a:bodyPr>
          <a:lstStyle/>
          <a:p>
            <a:r>
              <a:rPr lang="en-US" altLang="zh-CN" sz="1400" dirty="0" smtClean="0">
                <a:latin typeface="Times New Roman" panose="02020603050405020304" pitchFamily="18" charset="0"/>
                <a:cs typeface="Times New Roman" panose="02020603050405020304" pitchFamily="18" charset="0"/>
              </a:rPr>
              <a:t>Φ(</a:t>
            </a:r>
            <a:r>
              <a:rPr lang="en-US" altLang="zh-CN" sz="1400" dirty="0">
                <a:latin typeface="Times New Roman" panose="02020603050405020304" pitchFamily="18" charset="0"/>
                <a:cs typeface="Times New Roman" panose="02020603050405020304" pitchFamily="18" charset="0"/>
              </a:rPr>
              <a:t>O</a:t>
            </a:r>
            <a:r>
              <a:rPr lang="en-US" altLang="ko-KR" sz="1400" dirty="0" smtClean="0">
                <a:latin typeface="Times New Roman" panose="02020603050405020304" pitchFamily="18" charset="0"/>
                <a:cs typeface="Times New Roman" panose="02020603050405020304" pitchFamily="18" charset="0"/>
              </a:rPr>
              <a:t>)</a:t>
            </a:r>
            <a:endParaRPr lang="ko-KR" altLang="en-US" sz="1400" dirty="0">
              <a:latin typeface="Times New Roman" panose="02020603050405020304" pitchFamily="18" charset="0"/>
              <a:cs typeface="Times New Roman" panose="02020603050405020304" pitchFamily="18" charset="0"/>
            </a:endParaRPr>
          </a:p>
        </p:txBody>
      </p:sp>
      <p:cxnSp>
        <p:nvCxnSpPr>
          <p:cNvPr id="48" name="Straight Connector 47"/>
          <p:cNvCxnSpPr/>
          <p:nvPr/>
        </p:nvCxnSpPr>
        <p:spPr>
          <a:xfrm>
            <a:off x="3895725" y="2716774"/>
            <a:ext cx="1225549" cy="833105"/>
          </a:xfrm>
          <a:prstGeom prst="line">
            <a:avLst/>
          </a:prstGeom>
          <a:ln w="19050">
            <a:solidFill>
              <a:srgbClr val="1909E7"/>
            </a:solidFill>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2438400" y="2500722"/>
            <a:ext cx="1176338" cy="278945"/>
          </a:xfrm>
          <a:custGeom>
            <a:avLst/>
            <a:gdLst>
              <a:gd name="connsiteX0" fmla="*/ 0 w 1092200"/>
              <a:gd name="connsiteY0" fmla="*/ 406684 h 406684"/>
              <a:gd name="connsiteX1" fmla="*/ 508000 w 1092200"/>
              <a:gd name="connsiteY1" fmla="*/ 284 h 406684"/>
              <a:gd name="connsiteX2" fmla="*/ 1092200 w 1092200"/>
              <a:gd name="connsiteY2" fmla="*/ 355884 h 406684"/>
            </a:gdLst>
            <a:ahLst/>
            <a:cxnLst>
              <a:cxn ang="0">
                <a:pos x="connsiteX0" y="connsiteY0"/>
              </a:cxn>
              <a:cxn ang="0">
                <a:pos x="connsiteX1" y="connsiteY1"/>
              </a:cxn>
              <a:cxn ang="0">
                <a:pos x="connsiteX2" y="connsiteY2"/>
              </a:cxn>
            </a:cxnLst>
            <a:rect l="l" t="t" r="r" b="b"/>
            <a:pathLst>
              <a:path w="1092200" h="406684">
                <a:moveTo>
                  <a:pt x="0" y="406684"/>
                </a:moveTo>
                <a:cubicBezTo>
                  <a:pt x="162983" y="207717"/>
                  <a:pt x="325967" y="8751"/>
                  <a:pt x="508000" y="284"/>
                </a:cubicBezTo>
                <a:cubicBezTo>
                  <a:pt x="690033" y="-8183"/>
                  <a:pt x="891116" y="173850"/>
                  <a:pt x="1092200" y="355884"/>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2794002" y="2545067"/>
            <a:ext cx="393698" cy="307777"/>
          </a:xfrm>
          <a:prstGeom prst="rect">
            <a:avLst/>
          </a:prstGeom>
          <a:noFill/>
        </p:spPr>
        <p:txBody>
          <a:bodyPr wrap="square" lIns="0" tIns="0" rIns="0" bIns="0" rtlCol="0">
            <a:spAutoFit/>
          </a:bodyPr>
          <a:lstStyle/>
          <a:p>
            <a:pPr algn="ctr"/>
            <a:r>
              <a:rPr lang="en-US" altLang="zh-CN" sz="2000" dirty="0" smtClean="0">
                <a:latin typeface="Times New Roman" panose="02020603050405020304" pitchFamily="18" charset="0"/>
                <a:cs typeface="Times New Roman" panose="02020603050405020304" pitchFamily="18" charset="0"/>
              </a:rPr>
              <a:t>Φ</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30" y="316427"/>
            <a:ext cx="7886700" cy="823507"/>
          </a:xfrm>
        </p:spPr>
        <p:txBody>
          <a:bodyPr>
            <a:normAutofit/>
          </a:bodyPr>
          <a:lstStyle/>
          <a:p>
            <a:r>
              <a:rPr lang="en-US" sz="3600" dirty="0" smtClean="0">
                <a:latin typeface="Gill Sans MT" panose="020B0502020104020203" pitchFamily="34" charset="0"/>
              </a:rPr>
              <a:t>Graph Kernel</a:t>
            </a:r>
            <a:endParaRPr lang="en-US" sz="3600" dirty="0">
              <a:latin typeface="Gill Sans MT" panose="020B0502020104020203" pitchFamily="34" charset="0"/>
            </a:endParaRPr>
          </a:p>
        </p:txBody>
      </p:sp>
      <p:sp>
        <p:nvSpPr>
          <p:cNvPr id="3" name="Content Placeholder 2"/>
          <p:cNvSpPr>
            <a:spLocks noGrp="1"/>
          </p:cNvSpPr>
          <p:nvPr>
            <p:ph idx="1"/>
          </p:nvPr>
        </p:nvSpPr>
        <p:spPr>
          <a:xfrm>
            <a:off x="707075" y="1142788"/>
            <a:ext cx="7567189" cy="434906"/>
          </a:xfrm>
        </p:spPr>
        <p:txBody>
          <a:bodyPr>
            <a:normAutofit/>
          </a:bodyPr>
          <a:lstStyle/>
          <a:p>
            <a:pPr marL="0" indent="0">
              <a:buNone/>
            </a:pPr>
            <a:r>
              <a:rPr lang="en-US" sz="2400" dirty="0" smtClean="0">
                <a:latin typeface="Gill Sans MT" panose="020B0502020104020203" pitchFamily="34" charset="0"/>
              </a:rPr>
              <a:t>Kernel method </a:t>
            </a:r>
            <a:r>
              <a:rPr lang="en-US" sz="2400" dirty="0">
                <a:latin typeface="Gill Sans MT" panose="020B0502020104020203" pitchFamily="34" charset="0"/>
              </a:rPr>
              <a:t>for </a:t>
            </a:r>
            <a:r>
              <a:rPr lang="en-US" sz="2400" dirty="0" smtClean="0">
                <a:latin typeface="Gill Sans MT" panose="020B0502020104020203" pitchFamily="34" charset="0"/>
              </a:rPr>
              <a:t>graphs</a:t>
            </a:r>
            <a:endParaRPr lang="en-US" sz="24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prstClr val="black">
                    <a:tint val="75000"/>
                  </a:prstClr>
                </a:solidFill>
              </a:rPr>
              <a:pPr/>
              <a:t>12</a:t>
            </a:fld>
            <a:endParaRPr lang="en-US">
              <a:solidFill>
                <a:prstClr val="black">
                  <a:tint val="75000"/>
                </a:prstClr>
              </a:solidFill>
            </a:endParaRPr>
          </a:p>
        </p:txBody>
      </p:sp>
      <p:pic>
        <p:nvPicPr>
          <p:cNvPr id="22" name="Picture 21"/>
          <p:cNvPicPr>
            <a:picLocks noChangeAspect="1"/>
          </p:cNvPicPr>
          <p:nvPr/>
        </p:nvPicPr>
        <p:blipFill>
          <a:blip r:embed="rId3"/>
          <a:stretch>
            <a:fillRect/>
          </a:stretch>
        </p:blipFill>
        <p:spPr>
          <a:xfrm>
            <a:off x="3581297" y="5152224"/>
            <a:ext cx="3676600" cy="612000"/>
          </a:xfrm>
          <a:prstGeom prst="rect">
            <a:avLst/>
          </a:prstGeom>
        </p:spPr>
      </p:pic>
      <p:pic>
        <p:nvPicPr>
          <p:cNvPr id="26" name="Picture 25"/>
          <p:cNvPicPr>
            <a:picLocks noChangeAspect="1"/>
          </p:cNvPicPr>
          <p:nvPr/>
        </p:nvPicPr>
        <p:blipFill>
          <a:blip r:embed="rId4"/>
          <a:stretch>
            <a:fillRect/>
          </a:stretch>
        </p:blipFill>
        <p:spPr>
          <a:xfrm>
            <a:off x="3515412" y="6008743"/>
            <a:ext cx="4006283" cy="576000"/>
          </a:xfrm>
          <a:prstGeom prst="rect">
            <a:avLst/>
          </a:prstGeom>
        </p:spPr>
      </p:pic>
      <p:sp>
        <p:nvSpPr>
          <p:cNvPr id="9" name="Slide Number Placeholder 3"/>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5D20B07-BDDC-4D04-8605-14FADEF213F7}" type="slidenum">
              <a:rPr lang="en-US" smtClean="0">
                <a:solidFill>
                  <a:schemeClr val="tx1"/>
                </a:solidFill>
              </a:rPr>
              <a:pPr/>
              <a:t>12</a:t>
            </a:fld>
            <a:endParaRPr lang="en-US" dirty="0">
              <a:solidFill>
                <a:schemeClr val="tx1"/>
              </a:solidFill>
            </a:endParaRPr>
          </a:p>
        </p:txBody>
      </p:sp>
      <p:sp>
        <p:nvSpPr>
          <p:cNvPr id="11" name="TextBox 10"/>
          <p:cNvSpPr txBox="1"/>
          <p:nvPr/>
        </p:nvSpPr>
        <p:spPr>
          <a:xfrm>
            <a:off x="5603859" y="1714857"/>
            <a:ext cx="3061115" cy="492443"/>
          </a:xfrm>
          <a:prstGeom prst="rect">
            <a:avLst/>
          </a:prstGeom>
          <a:solidFill>
            <a:schemeClr val="accent2">
              <a:lumMod val="20000"/>
              <a:lumOff val="80000"/>
            </a:schemeClr>
          </a:solidFill>
        </p:spPr>
        <p:txBody>
          <a:bodyPr wrap="square" lIns="72000" tIns="0" rIns="72000" bIns="0" rtlCol="0">
            <a:spAutoFit/>
          </a:bodyPr>
          <a:lstStyle/>
          <a:p>
            <a:r>
              <a:rPr lang="en-US" sz="1600" dirty="0" smtClean="0"/>
              <a:t>graph clustering </a:t>
            </a:r>
            <a:r>
              <a:rPr lang="en-US" sz="1600" dirty="0"/>
              <a:t>in the embedding space </a:t>
            </a:r>
            <a:r>
              <a:rPr lang="en-US" sz="1600" dirty="0" smtClean="0"/>
              <a:t>with </a:t>
            </a:r>
            <a:r>
              <a:rPr lang="en-US" sz="1600" dirty="0"/>
              <a:t>pairwise inner </a:t>
            </a:r>
            <a:r>
              <a:rPr lang="en-US" sz="1600" dirty="0" smtClean="0"/>
              <a:t>products</a:t>
            </a:r>
            <a:endParaRPr lang="en-US" sz="1600" dirty="0"/>
          </a:p>
        </p:txBody>
      </p:sp>
      <p:sp>
        <p:nvSpPr>
          <p:cNvPr id="12" name="Rectangle 11"/>
          <p:cNvSpPr/>
          <p:nvPr/>
        </p:nvSpPr>
        <p:spPr>
          <a:xfrm>
            <a:off x="5486251" y="2484227"/>
            <a:ext cx="2831979" cy="204999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p:cNvSpPr/>
          <p:nvPr/>
        </p:nvSpPr>
        <p:spPr>
          <a:xfrm>
            <a:off x="649323" y="2484227"/>
            <a:ext cx="3434313" cy="2049980"/>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6734022" y="2670482"/>
            <a:ext cx="114300" cy="114300"/>
          </a:xfrm>
          <a:prstGeom prst="flowChartConnector">
            <a:avLst/>
          </a:prstGeom>
          <a:solidFill>
            <a:schemeClr val="bg1">
              <a:lumMod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6734022" y="2925596"/>
            <a:ext cx="114300" cy="114300"/>
          </a:xfrm>
          <a:prstGeom prst="flowChartConnector">
            <a:avLst/>
          </a:prstGeom>
          <a:solidFill>
            <a:schemeClr val="bg1">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7143597" y="3905557"/>
            <a:ext cx="114300" cy="114300"/>
          </a:xfrm>
          <a:prstGeom prst="flowChartConnector">
            <a:avLst/>
          </a:prstGeom>
          <a:solidFill>
            <a:schemeClr val="bg1">
              <a:lumMod val="5000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7432866" y="3624841"/>
            <a:ext cx="114300" cy="114300"/>
          </a:xfrm>
          <a:prstGeom prst="flowChartConnector">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84353" y="1971025"/>
            <a:ext cx="504825"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Φ</a:t>
            </a:r>
            <a:r>
              <a:rPr lang="en-US" altLang="zh-CN" sz="1600" dirty="0" smtClean="0"/>
              <a:t>(·)</a:t>
            </a:r>
            <a:endParaRPr lang="en-US" sz="1600" dirty="0"/>
          </a:p>
        </p:txBody>
      </p:sp>
      <p:sp>
        <p:nvSpPr>
          <p:cNvPr id="19" name="TextBox 18"/>
          <p:cNvSpPr txBox="1"/>
          <p:nvPr/>
        </p:nvSpPr>
        <p:spPr>
          <a:xfrm>
            <a:off x="4599377" y="2401928"/>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0" name="TextBox 19"/>
          <p:cNvSpPr txBox="1"/>
          <p:nvPr/>
        </p:nvSpPr>
        <p:spPr>
          <a:xfrm>
            <a:off x="4606821" y="2838036"/>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1" name="TextBox 20"/>
          <p:cNvSpPr txBox="1"/>
          <p:nvPr/>
        </p:nvSpPr>
        <p:spPr>
          <a:xfrm>
            <a:off x="4613383" y="3280289"/>
            <a:ext cx="50482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Φ</a:t>
            </a:r>
            <a:r>
              <a:rPr lang="en-US" altLang="zh-CN" sz="1600" dirty="0"/>
              <a:t>(·)</a:t>
            </a:r>
            <a:endParaRPr lang="en-US" sz="1600" dirty="0"/>
          </a:p>
        </p:txBody>
      </p:sp>
      <p:sp>
        <p:nvSpPr>
          <p:cNvPr id="23" name="TextBox 22"/>
          <p:cNvSpPr txBox="1"/>
          <p:nvPr/>
        </p:nvSpPr>
        <p:spPr>
          <a:xfrm>
            <a:off x="783275" y="4181788"/>
            <a:ext cx="1739733" cy="369332"/>
          </a:xfrm>
          <a:prstGeom prst="rect">
            <a:avLst/>
          </a:prstGeom>
          <a:noFill/>
        </p:spPr>
        <p:txBody>
          <a:bodyPr wrap="square" rtlCol="0">
            <a:spAutoFit/>
          </a:bodyPr>
          <a:lstStyle/>
          <a:p>
            <a:r>
              <a:rPr lang="en-US" sz="1800" dirty="0"/>
              <a:t>Original Space</a:t>
            </a:r>
          </a:p>
        </p:txBody>
      </p:sp>
      <p:sp>
        <p:nvSpPr>
          <p:cNvPr id="24" name="TextBox 23"/>
          <p:cNvSpPr txBox="1"/>
          <p:nvPr/>
        </p:nvSpPr>
        <p:spPr>
          <a:xfrm>
            <a:off x="6497623" y="4204669"/>
            <a:ext cx="1870481" cy="369332"/>
          </a:xfrm>
          <a:prstGeom prst="rect">
            <a:avLst/>
          </a:prstGeom>
          <a:noFill/>
        </p:spPr>
        <p:txBody>
          <a:bodyPr wrap="square" rtlCol="0">
            <a:spAutoFit/>
          </a:bodyPr>
          <a:lstStyle/>
          <a:p>
            <a:r>
              <a:rPr lang="en-US" altLang="zh-CN" sz="1800" dirty="0"/>
              <a:t>Continuous</a:t>
            </a:r>
            <a:r>
              <a:rPr lang="en-US" sz="1800" dirty="0" smtClean="0"/>
              <a:t> </a:t>
            </a:r>
            <a:r>
              <a:rPr lang="en-US" sz="1800" dirty="0"/>
              <a:t>Space</a:t>
            </a:r>
          </a:p>
        </p:txBody>
      </p:sp>
      <p:cxnSp>
        <p:nvCxnSpPr>
          <p:cNvPr id="25" name="Straight Connector 24"/>
          <p:cNvCxnSpPr/>
          <p:nvPr/>
        </p:nvCxnSpPr>
        <p:spPr>
          <a:xfrm>
            <a:off x="5483274" y="2200595"/>
            <a:ext cx="2974" cy="234000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86252" y="4534207"/>
            <a:ext cx="3096000"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584570" y="3326849"/>
            <a:ext cx="509880" cy="726722"/>
            <a:chOff x="1586246" y="3301453"/>
            <a:chExt cx="222130" cy="332862"/>
          </a:xfrm>
        </p:grpSpPr>
        <p:sp>
          <p:nvSpPr>
            <p:cNvPr id="29" name="Oval 28"/>
            <p:cNvSpPr/>
            <p:nvPr/>
          </p:nvSpPr>
          <p:spPr>
            <a:xfrm>
              <a:off x="1666138" y="3400252"/>
              <a:ext cx="72000" cy="72000"/>
            </a:xfrm>
            <a:prstGeom prst="ellipse">
              <a:avLst/>
            </a:pr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Oval 29"/>
            <p:cNvSpPr/>
            <p:nvPr/>
          </p:nvSpPr>
          <p:spPr>
            <a:xfrm>
              <a:off x="1666138" y="3562315"/>
              <a:ext cx="72000" cy="72000"/>
            </a:xfrm>
            <a:prstGeom prst="ellipse">
              <a:avLst/>
            </a:pr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cxnSp>
          <p:nvCxnSpPr>
            <p:cNvPr id="31" name="Straight Arrow Connector 30"/>
            <p:cNvCxnSpPr>
              <a:stCxn id="29" idx="4"/>
              <a:endCxn id="30" idx="0"/>
            </p:cNvCxnSpPr>
            <p:nvPr/>
          </p:nvCxnSpPr>
          <p:spPr>
            <a:xfrm>
              <a:off x="1702138" y="3472252"/>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9" idx="0"/>
            </p:cNvCxnSpPr>
            <p:nvPr/>
          </p:nvCxnSpPr>
          <p:spPr>
            <a:xfrm>
              <a:off x="1702138" y="3301453"/>
              <a:ext cx="0" cy="98799"/>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33" name="Freeform 32"/>
            <p:cNvSpPr/>
            <p:nvPr/>
          </p:nvSpPr>
          <p:spPr>
            <a:xfrm>
              <a:off x="1738875" y="3423734"/>
              <a:ext cx="69501" cy="17621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rot="11809332">
              <a:off x="1586246" y="3417203"/>
              <a:ext cx="46877" cy="20310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1206593" y="2593416"/>
            <a:ext cx="471401" cy="769071"/>
            <a:chOff x="1155243" y="649320"/>
            <a:chExt cx="235993" cy="412908"/>
          </a:xfrm>
        </p:grpSpPr>
        <p:sp>
          <p:nvSpPr>
            <p:cNvPr id="36" name="Oval 35"/>
            <p:cNvSpPr/>
            <p:nvPr/>
          </p:nvSpPr>
          <p:spPr>
            <a:xfrm>
              <a:off x="1248998" y="748119"/>
              <a:ext cx="72000" cy="72000"/>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248998" y="910182"/>
              <a:ext cx="72000" cy="72000"/>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36" idx="4"/>
              <a:endCxn id="37" idx="0"/>
            </p:cNvCxnSpPr>
            <p:nvPr/>
          </p:nvCxnSpPr>
          <p:spPr>
            <a:xfrm>
              <a:off x="1284998" y="820119"/>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6" idx="0"/>
            </p:cNvCxnSpPr>
            <p:nvPr/>
          </p:nvCxnSpPr>
          <p:spPr>
            <a:xfrm>
              <a:off x="1284998" y="649320"/>
              <a:ext cx="0" cy="98799"/>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1321735" y="771601"/>
              <a:ext cx="69501" cy="17621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rot="11809332">
              <a:off x="1155243" y="939744"/>
              <a:ext cx="76943" cy="122484"/>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725693" y="3074759"/>
            <a:ext cx="493260" cy="595167"/>
            <a:chOff x="1978818" y="3393960"/>
            <a:chExt cx="198255" cy="234063"/>
          </a:xfrm>
        </p:grpSpPr>
        <p:sp>
          <p:nvSpPr>
            <p:cNvPr id="43" name="Oval 42"/>
            <p:cNvSpPr/>
            <p:nvPr/>
          </p:nvSpPr>
          <p:spPr>
            <a:xfrm>
              <a:off x="1978818" y="3393960"/>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978818" y="3556023"/>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3" idx="4"/>
              <a:endCxn id="44" idx="0"/>
            </p:cNvCxnSpPr>
            <p:nvPr/>
          </p:nvCxnSpPr>
          <p:spPr>
            <a:xfrm>
              <a:off x="2014818" y="3465960"/>
              <a:ext cx="0" cy="9006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6"/>
              <a:endCxn id="47" idx="1"/>
            </p:cNvCxnSpPr>
            <p:nvPr/>
          </p:nvCxnSpPr>
          <p:spPr>
            <a:xfrm>
              <a:off x="2050818" y="3429960"/>
              <a:ext cx="64799" cy="528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105073" y="3472239"/>
              <a:ext cx="72000" cy="72000"/>
            </a:xfrm>
            <a:prstGeom prst="ellipse">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7" idx="3"/>
              <a:endCxn id="44" idx="6"/>
            </p:cNvCxnSpPr>
            <p:nvPr/>
          </p:nvCxnSpPr>
          <p:spPr>
            <a:xfrm flipH="1">
              <a:off x="2050818" y="3533695"/>
              <a:ext cx="64799" cy="58328"/>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873796" y="3722796"/>
            <a:ext cx="613071" cy="691942"/>
            <a:chOff x="1748267" y="3088371"/>
            <a:chExt cx="613071" cy="691942"/>
          </a:xfrm>
        </p:grpSpPr>
        <p:sp>
          <p:nvSpPr>
            <p:cNvPr id="50" name="Oval 49"/>
            <p:cNvSpPr/>
            <p:nvPr/>
          </p:nvSpPr>
          <p:spPr>
            <a:xfrm>
              <a:off x="1940521" y="3088371"/>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748267" y="337610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50" idx="3"/>
              <a:endCxn id="51" idx="0"/>
            </p:cNvCxnSpPr>
            <p:nvPr/>
          </p:nvCxnSpPr>
          <p:spPr>
            <a:xfrm flipH="1">
              <a:off x="1837836" y="3244639"/>
              <a:ext cx="128919" cy="131465"/>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5"/>
              <a:endCxn id="54" idx="0"/>
            </p:cNvCxnSpPr>
            <p:nvPr/>
          </p:nvCxnSpPr>
          <p:spPr>
            <a:xfrm>
              <a:off x="2093424" y="3244639"/>
              <a:ext cx="178346" cy="134315"/>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182201" y="337895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a:endCxn id="56" idx="6"/>
            </p:cNvCxnSpPr>
            <p:nvPr/>
          </p:nvCxnSpPr>
          <p:spPr>
            <a:xfrm flipH="1">
              <a:off x="2145107" y="3562033"/>
              <a:ext cx="126663" cy="12674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965970" y="3597234"/>
              <a:ext cx="179137" cy="183079"/>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1" idx="4"/>
              <a:endCxn id="56" idx="2"/>
            </p:cNvCxnSpPr>
            <p:nvPr/>
          </p:nvCxnSpPr>
          <p:spPr>
            <a:xfrm>
              <a:off x="1837836" y="3559183"/>
              <a:ext cx="128134" cy="12959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596104" y="2490673"/>
            <a:ext cx="391308" cy="722529"/>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rot="2692634">
            <a:off x="7169662" y="3465464"/>
            <a:ext cx="391308" cy="722529"/>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717134" y="2232812"/>
            <a:ext cx="5025447" cy="461644"/>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28506"/>
              <a:gd name="connsiteY0" fmla="*/ 393616 h 393616"/>
              <a:gd name="connsiteX1" fmla="*/ 1017345 w 5228506"/>
              <a:gd name="connsiteY1" fmla="*/ 96891 h 393616"/>
              <a:gd name="connsiteX2" fmla="*/ 2567586 w 5228506"/>
              <a:gd name="connsiteY2" fmla="*/ 0 h 393616"/>
              <a:gd name="connsiteX3" fmla="*/ 3893770 w 5228506"/>
              <a:gd name="connsiteY3" fmla="*/ 96891 h 393616"/>
              <a:gd name="connsiteX4" fmla="*/ 5228506 w 5228506"/>
              <a:gd name="connsiteY4" fmla="*/ 376795 h 393616"/>
              <a:gd name="connsiteX0" fmla="*/ 0 w 5228506"/>
              <a:gd name="connsiteY0" fmla="*/ 409547 h 409547"/>
              <a:gd name="connsiteX1" fmla="*/ 1017345 w 5228506"/>
              <a:gd name="connsiteY1" fmla="*/ 112822 h 409547"/>
              <a:gd name="connsiteX2" fmla="*/ 2567586 w 5228506"/>
              <a:gd name="connsiteY2" fmla="*/ 15931 h 409547"/>
              <a:gd name="connsiteX3" fmla="*/ 3901028 w 5228506"/>
              <a:gd name="connsiteY3" fmla="*/ 40250 h 409547"/>
              <a:gd name="connsiteX4" fmla="*/ 5228506 w 5228506"/>
              <a:gd name="connsiteY4" fmla="*/ 392726 h 409547"/>
              <a:gd name="connsiteX0" fmla="*/ 0 w 5228506"/>
              <a:gd name="connsiteY0" fmla="*/ 461644 h 461644"/>
              <a:gd name="connsiteX1" fmla="*/ 1017345 w 5228506"/>
              <a:gd name="connsiteY1" fmla="*/ 164919 h 461644"/>
              <a:gd name="connsiteX2" fmla="*/ 2567586 w 5228506"/>
              <a:gd name="connsiteY2" fmla="*/ 2714 h 461644"/>
              <a:gd name="connsiteX3" fmla="*/ 3901028 w 5228506"/>
              <a:gd name="connsiteY3" fmla="*/ 92347 h 461644"/>
              <a:gd name="connsiteX4" fmla="*/ 5228506 w 5228506"/>
              <a:gd name="connsiteY4" fmla="*/ 444823 h 46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8506" h="461644">
                <a:moveTo>
                  <a:pt x="0" y="461644"/>
                </a:moveTo>
                <a:cubicBezTo>
                  <a:pt x="231627" y="357184"/>
                  <a:pt x="589414" y="241407"/>
                  <a:pt x="1017345" y="164919"/>
                </a:cubicBezTo>
                <a:cubicBezTo>
                  <a:pt x="1445276" y="88431"/>
                  <a:pt x="2086972" y="14809"/>
                  <a:pt x="2567586" y="2714"/>
                </a:cubicBezTo>
                <a:cubicBezTo>
                  <a:pt x="3048200" y="-9381"/>
                  <a:pt x="3457541" y="18662"/>
                  <a:pt x="3901028" y="92347"/>
                </a:cubicBezTo>
                <a:cubicBezTo>
                  <a:pt x="4344515" y="166032"/>
                  <a:pt x="4780389" y="226316"/>
                  <a:pt x="5228506" y="444823"/>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20970434">
            <a:off x="1994875" y="2664533"/>
            <a:ext cx="4687085" cy="723786"/>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1927" h="854276">
                <a:moveTo>
                  <a:pt x="0" y="413264"/>
                </a:moveTo>
                <a:cubicBezTo>
                  <a:pt x="229669" y="261963"/>
                  <a:pt x="701480" y="113489"/>
                  <a:pt x="1121477" y="49844"/>
                </a:cubicBezTo>
                <a:cubicBezTo>
                  <a:pt x="1541474" y="-13801"/>
                  <a:pt x="2055917" y="-12586"/>
                  <a:pt x="2519982" y="31394"/>
                </a:cubicBezTo>
                <a:cubicBezTo>
                  <a:pt x="2984047" y="75374"/>
                  <a:pt x="3445541" y="176576"/>
                  <a:pt x="3905865" y="313723"/>
                </a:cubicBezTo>
                <a:cubicBezTo>
                  <a:pt x="4366189" y="450870"/>
                  <a:pt x="4833810" y="635769"/>
                  <a:pt x="5281927" y="854276"/>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21141168">
            <a:off x="3228589" y="3000154"/>
            <a:ext cx="4162524" cy="905674"/>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 name="connsiteX0" fmla="*/ 0 w 5281927"/>
              <a:gd name="connsiteY0" fmla="*/ 363425 h 804437"/>
              <a:gd name="connsiteX1" fmla="*/ 1121477 w 5281927"/>
              <a:gd name="connsiteY1" fmla="*/ 5 h 804437"/>
              <a:gd name="connsiteX2" fmla="*/ 2402116 w 5281927"/>
              <a:gd name="connsiteY2" fmla="*/ 369998 h 804437"/>
              <a:gd name="connsiteX3" fmla="*/ 3905865 w 5281927"/>
              <a:gd name="connsiteY3" fmla="*/ 263884 h 804437"/>
              <a:gd name="connsiteX4" fmla="*/ 5281927 w 5281927"/>
              <a:gd name="connsiteY4" fmla="*/ 804437 h 804437"/>
              <a:gd name="connsiteX0" fmla="*/ 0 w 5281927"/>
              <a:gd name="connsiteY0" fmla="*/ 363425 h 804437"/>
              <a:gd name="connsiteX1" fmla="*/ 1121477 w 5281927"/>
              <a:gd name="connsiteY1" fmla="*/ 5 h 804437"/>
              <a:gd name="connsiteX2" fmla="*/ 2402116 w 5281927"/>
              <a:gd name="connsiteY2" fmla="*/ 369998 h 804437"/>
              <a:gd name="connsiteX3" fmla="*/ 3905365 w 5281927"/>
              <a:gd name="connsiteY3" fmla="*/ 524971 h 804437"/>
              <a:gd name="connsiteX4" fmla="*/ 5281927 w 5281927"/>
              <a:gd name="connsiteY4" fmla="*/ 804437 h 804437"/>
              <a:gd name="connsiteX0" fmla="*/ 0 w 5281927"/>
              <a:gd name="connsiteY0" fmla="*/ 116686 h 557698"/>
              <a:gd name="connsiteX1" fmla="*/ 1114455 w 5281927"/>
              <a:gd name="connsiteY1" fmla="*/ 5229 h 557698"/>
              <a:gd name="connsiteX2" fmla="*/ 2402116 w 5281927"/>
              <a:gd name="connsiteY2" fmla="*/ 123259 h 557698"/>
              <a:gd name="connsiteX3" fmla="*/ 3905365 w 5281927"/>
              <a:gd name="connsiteY3" fmla="*/ 278232 h 557698"/>
              <a:gd name="connsiteX4" fmla="*/ 5281927 w 5281927"/>
              <a:gd name="connsiteY4" fmla="*/ 557698 h 557698"/>
              <a:gd name="connsiteX0" fmla="*/ 1 w 5123566"/>
              <a:gd name="connsiteY0" fmla="*/ 71782 h 624456"/>
              <a:gd name="connsiteX1" fmla="*/ 956094 w 5123566"/>
              <a:gd name="connsiteY1" fmla="*/ 71987 h 624456"/>
              <a:gd name="connsiteX2" fmla="*/ 2243755 w 5123566"/>
              <a:gd name="connsiteY2" fmla="*/ 190017 h 624456"/>
              <a:gd name="connsiteX3" fmla="*/ 3747004 w 5123566"/>
              <a:gd name="connsiteY3" fmla="*/ 344990 h 624456"/>
              <a:gd name="connsiteX4" fmla="*/ 5123566 w 5123566"/>
              <a:gd name="connsiteY4" fmla="*/ 624456 h 624456"/>
              <a:gd name="connsiteX0" fmla="*/ 0 w 5123565"/>
              <a:gd name="connsiteY0" fmla="*/ 14190 h 566864"/>
              <a:gd name="connsiteX1" fmla="*/ 956093 w 5123565"/>
              <a:gd name="connsiteY1" fmla="*/ 14395 h 566864"/>
              <a:gd name="connsiteX2" fmla="*/ 2243754 w 5123565"/>
              <a:gd name="connsiteY2" fmla="*/ 132425 h 566864"/>
              <a:gd name="connsiteX3" fmla="*/ 3747003 w 5123565"/>
              <a:gd name="connsiteY3" fmla="*/ 287398 h 566864"/>
              <a:gd name="connsiteX4" fmla="*/ 5123565 w 5123565"/>
              <a:gd name="connsiteY4" fmla="*/ 566864 h 566864"/>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527 h 558201"/>
              <a:gd name="connsiteX1" fmla="*/ 1156392 w 5123565"/>
              <a:gd name="connsiteY1" fmla="*/ 36034 h 558201"/>
              <a:gd name="connsiteX2" fmla="*/ 2248543 w 5123565"/>
              <a:gd name="connsiteY2" fmla="*/ 106662 h 558201"/>
              <a:gd name="connsiteX3" fmla="*/ 3747003 w 5123565"/>
              <a:gd name="connsiteY3" fmla="*/ 278735 h 558201"/>
              <a:gd name="connsiteX4" fmla="*/ 5123565 w 5123565"/>
              <a:gd name="connsiteY4" fmla="*/ 558201 h 558201"/>
              <a:gd name="connsiteX0" fmla="*/ 0 w 5123565"/>
              <a:gd name="connsiteY0" fmla="*/ 5308 h 557982"/>
              <a:gd name="connsiteX1" fmla="*/ 1156392 w 5123565"/>
              <a:gd name="connsiteY1" fmla="*/ 35815 h 557982"/>
              <a:gd name="connsiteX2" fmla="*/ 2252135 w 5123565"/>
              <a:gd name="connsiteY2" fmla="*/ 93619 h 557982"/>
              <a:gd name="connsiteX3" fmla="*/ 3747003 w 5123565"/>
              <a:gd name="connsiteY3" fmla="*/ 278516 h 557982"/>
              <a:gd name="connsiteX4" fmla="*/ 5123565 w 5123565"/>
              <a:gd name="connsiteY4" fmla="*/ 557982 h 557982"/>
              <a:gd name="connsiteX0" fmla="*/ 0 w 5123565"/>
              <a:gd name="connsiteY0" fmla="*/ 8142 h 560816"/>
              <a:gd name="connsiteX1" fmla="*/ 1152264 w 5123565"/>
              <a:gd name="connsiteY1" fmla="*/ 20976 h 560816"/>
              <a:gd name="connsiteX2" fmla="*/ 2252135 w 5123565"/>
              <a:gd name="connsiteY2" fmla="*/ 96453 h 560816"/>
              <a:gd name="connsiteX3" fmla="*/ 3747003 w 5123565"/>
              <a:gd name="connsiteY3" fmla="*/ 281350 h 560816"/>
              <a:gd name="connsiteX4" fmla="*/ 5123565 w 5123565"/>
              <a:gd name="connsiteY4" fmla="*/ 560816 h 560816"/>
              <a:gd name="connsiteX0" fmla="*/ 0 w 5160431"/>
              <a:gd name="connsiteY0" fmla="*/ 8562 h 559257"/>
              <a:gd name="connsiteX1" fmla="*/ 1189130 w 5160431"/>
              <a:gd name="connsiteY1" fmla="*/ 19417 h 559257"/>
              <a:gd name="connsiteX2" fmla="*/ 2289001 w 5160431"/>
              <a:gd name="connsiteY2" fmla="*/ 94894 h 559257"/>
              <a:gd name="connsiteX3" fmla="*/ 3783869 w 5160431"/>
              <a:gd name="connsiteY3" fmla="*/ 279791 h 559257"/>
              <a:gd name="connsiteX4" fmla="*/ 5160431 w 5160431"/>
              <a:gd name="connsiteY4" fmla="*/ 559257 h 55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431" h="559257">
                <a:moveTo>
                  <a:pt x="0" y="8562"/>
                </a:moveTo>
                <a:cubicBezTo>
                  <a:pt x="401234" y="-9840"/>
                  <a:pt x="807630" y="5028"/>
                  <a:pt x="1189130" y="19417"/>
                </a:cubicBezTo>
                <a:cubicBezTo>
                  <a:pt x="1570630" y="33806"/>
                  <a:pt x="1856545" y="51498"/>
                  <a:pt x="2289001" y="94894"/>
                </a:cubicBezTo>
                <a:cubicBezTo>
                  <a:pt x="2721457" y="138290"/>
                  <a:pt x="3305297" y="202397"/>
                  <a:pt x="3783869" y="279791"/>
                </a:cubicBezTo>
                <a:cubicBezTo>
                  <a:pt x="4262441" y="357185"/>
                  <a:pt x="4650306" y="432502"/>
                  <a:pt x="5160431" y="559257"/>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20578096">
            <a:off x="3588786" y="3409865"/>
            <a:ext cx="3473934" cy="1033143"/>
          </a:xfrm>
          <a:custGeom>
            <a:avLst/>
            <a:gdLst>
              <a:gd name="connsiteX0" fmla="*/ 0 w 5286564"/>
              <a:gd name="connsiteY0" fmla="*/ 492805 h 577584"/>
              <a:gd name="connsiteX1" fmla="*/ 841732 w 5286564"/>
              <a:gd name="connsiteY1" fmla="*/ 208191 h 577584"/>
              <a:gd name="connsiteX2" fmla="*/ 2270861 w 5286564"/>
              <a:gd name="connsiteY2" fmla="*/ 38633 h 577584"/>
              <a:gd name="connsiteX3" fmla="*/ 3887714 w 5286564"/>
              <a:gd name="connsiteY3" fmla="*/ 50745 h 577584"/>
              <a:gd name="connsiteX4" fmla="*/ 5286564 w 5286564"/>
              <a:gd name="connsiteY4" fmla="*/ 577584 h 577584"/>
              <a:gd name="connsiteX0" fmla="*/ 0 w 5286564"/>
              <a:gd name="connsiteY0" fmla="*/ 454215 h 538994"/>
              <a:gd name="connsiteX1" fmla="*/ 841732 w 5286564"/>
              <a:gd name="connsiteY1" fmla="*/ 169601 h 538994"/>
              <a:gd name="connsiteX2" fmla="*/ 2270861 w 5286564"/>
              <a:gd name="connsiteY2" fmla="*/ 43 h 538994"/>
              <a:gd name="connsiteX3" fmla="*/ 3893770 w 5286564"/>
              <a:gd name="connsiteY3" fmla="*/ 157490 h 538994"/>
              <a:gd name="connsiteX4" fmla="*/ 5286564 w 5286564"/>
              <a:gd name="connsiteY4" fmla="*/ 538994 h 538994"/>
              <a:gd name="connsiteX0" fmla="*/ 0 w 5286564"/>
              <a:gd name="connsiteY0" fmla="*/ 417913 h 502692"/>
              <a:gd name="connsiteX1" fmla="*/ 841732 w 5286564"/>
              <a:gd name="connsiteY1" fmla="*/ 133299 h 502692"/>
              <a:gd name="connsiteX2" fmla="*/ 2301139 w 5286564"/>
              <a:gd name="connsiteY2" fmla="*/ 74 h 502692"/>
              <a:gd name="connsiteX3" fmla="*/ 3893770 w 5286564"/>
              <a:gd name="connsiteY3" fmla="*/ 121188 h 502692"/>
              <a:gd name="connsiteX4" fmla="*/ 5286564 w 5286564"/>
              <a:gd name="connsiteY4" fmla="*/ 502692 h 502692"/>
              <a:gd name="connsiteX0" fmla="*/ 0 w 5286564"/>
              <a:gd name="connsiteY0" fmla="*/ 418242 h 503021"/>
              <a:gd name="connsiteX1" fmla="*/ 859899 w 5286564"/>
              <a:gd name="connsiteY1" fmla="*/ 151795 h 503021"/>
              <a:gd name="connsiteX2" fmla="*/ 2301139 w 5286564"/>
              <a:gd name="connsiteY2" fmla="*/ 403 h 503021"/>
              <a:gd name="connsiteX3" fmla="*/ 3893770 w 5286564"/>
              <a:gd name="connsiteY3" fmla="*/ 121517 h 503021"/>
              <a:gd name="connsiteX4" fmla="*/ 5286564 w 5286564"/>
              <a:gd name="connsiteY4" fmla="*/ 503021 h 503021"/>
              <a:gd name="connsiteX0" fmla="*/ 0 w 5286564"/>
              <a:gd name="connsiteY0" fmla="*/ 417839 h 502618"/>
              <a:gd name="connsiteX1" fmla="*/ 1017345 w 5286564"/>
              <a:gd name="connsiteY1" fmla="*/ 121114 h 502618"/>
              <a:gd name="connsiteX2" fmla="*/ 2301139 w 5286564"/>
              <a:gd name="connsiteY2" fmla="*/ 0 h 502618"/>
              <a:gd name="connsiteX3" fmla="*/ 3893770 w 5286564"/>
              <a:gd name="connsiteY3" fmla="*/ 121114 h 502618"/>
              <a:gd name="connsiteX4" fmla="*/ 5286564 w 5286564"/>
              <a:gd name="connsiteY4" fmla="*/ 502618 h 502618"/>
              <a:gd name="connsiteX0" fmla="*/ 0 w 5286564"/>
              <a:gd name="connsiteY0" fmla="*/ 393616 h 478395"/>
              <a:gd name="connsiteX1" fmla="*/ 1017345 w 5286564"/>
              <a:gd name="connsiteY1" fmla="*/ 96891 h 478395"/>
              <a:gd name="connsiteX2" fmla="*/ 2567586 w 5286564"/>
              <a:gd name="connsiteY2" fmla="*/ 0 h 478395"/>
              <a:gd name="connsiteX3" fmla="*/ 3893770 w 5286564"/>
              <a:gd name="connsiteY3" fmla="*/ 96891 h 478395"/>
              <a:gd name="connsiteX4" fmla="*/ 5286564 w 5286564"/>
              <a:gd name="connsiteY4" fmla="*/ 478395 h 478395"/>
              <a:gd name="connsiteX0" fmla="*/ 0 w 5286564"/>
              <a:gd name="connsiteY0" fmla="*/ 547134 h 631913"/>
              <a:gd name="connsiteX1" fmla="*/ 949278 w 5286564"/>
              <a:gd name="connsiteY1" fmla="*/ 15265 h 631913"/>
              <a:gd name="connsiteX2" fmla="*/ 2567586 w 5286564"/>
              <a:gd name="connsiteY2" fmla="*/ 153518 h 631913"/>
              <a:gd name="connsiteX3" fmla="*/ 3893770 w 5286564"/>
              <a:gd name="connsiteY3" fmla="*/ 250409 h 631913"/>
              <a:gd name="connsiteX4" fmla="*/ 5286564 w 5286564"/>
              <a:gd name="connsiteY4" fmla="*/ 631913 h 631913"/>
              <a:gd name="connsiteX0" fmla="*/ 0 w 5286564"/>
              <a:gd name="connsiteY0" fmla="*/ 667978 h 752757"/>
              <a:gd name="connsiteX1" fmla="*/ 949278 w 5286564"/>
              <a:gd name="connsiteY1" fmla="*/ 136109 h 752757"/>
              <a:gd name="connsiteX2" fmla="*/ 2640567 w 5286564"/>
              <a:gd name="connsiteY2" fmla="*/ 12829 h 752757"/>
              <a:gd name="connsiteX3" fmla="*/ 3893770 w 5286564"/>
              <a:gd name="connsiteY3" fmla="*/ 371253 h 752757"/>
              <a:gd name="connsiteX4" fmla="*/ 5286564 w 5286564"/>
              <a:gd name="connsiteY4" fmla="*/ 752757 h 752757"/>
              <a:gd name="connsiteX0" fmla="*/ 0 w 5286564"/>
              <a:gd name="connsiteY0" fmla="*/ 658048 h 742827"/>
              <a:gd name="connsiteX1" fmla="*/ 949278 w 5286564"/>
              <a:gd name="connsiteY1" fmla="*/ 126179 h 742827"/>
              <a:gd name="connsiteX2" fmla="*/ 2640567 w 5286564"/>
              <a:gd name="connsiteY2" fmla="*/ 2899 h 742827"/>
              <a:gd name="connsiteX3" fmla="*/ 3910502 w 5286564"/>
              <a:gd name="connsiteY3" fmla="*/ 202274 h 742827"/>
              <a:gd name="connsiteX4" fmla="*/ 5286564 w 5286564"/>
              <a:gd name="connsiteY4" fmla="*/ 742827 h 742827"/>
              <a:gd name="connsiteX0" fmla="*/ 0 w 5286564"/>
              <a:gd name="connsiteY0" fmla="*/ 673844 h 758623"/>
              <a:gd name="connsiteX1" fmla="*/ 949278 w 5286564"/>
              <a:gd name="connsiteY1" fmla="*/ 141975 h 758623"/>
              <a:gd name="connsiteX2" fmla="*/ 2522308 w 5286564"/>
              <a:gd name="connsiteY2" fmla="*/ 2239 h 758623"/>
              <a:gd name="connsiteX3" fmla="*/ 3910502 w 5286564"/>
              <a:gd name="connsiteY3" fmla="*/ 218070 h 758623"/>
              <a:gd name="connsiteX4" fmla="*/ 5286564 w 5286564"/>
              <a:gd name="connsiteY4" fmla="*/ 758623 h 758623"/>
              <a:gd name="connsiteX0" fmla="*/ 0 w 5286564"/>
              <a:gd name="connsiteY0" fmla="*/ 676675 h 761454"/>
              <a:gd name="connsiteX1" fmla="*/ 949278 w 5286564"/>
              <a:gd name="connsiteY1" fmla="*/ 144806 h 761454"/>
              <a:gd name="connsiteX2" fmla="*/ 2522308 w 5286564"/>
              <a:gd name="connsiteY2" fmla="*/ 5070 h 761454"/>
              <a:gd name="connsiteX3" fmla="*/ 3910502 w 5286564"/>
              <a:gd name="connsiteY3" fmla="*/ 220901 h 761454"/>
              <a:gd name="connsiteX4" fmla="*/ 5286564 w 5286564"/>
              <a:gd name="connsiteY4" fmla="*/ 761454 h 761454"/>
              <a:gd name="connsiteX0" fmla="*/ 0 w 5286564"/>
              <a:gd name="connsiteY0" fmla="*/ 694334 h 779113"/>
              <a:gd name="connsiteX1" fmla="*/ 949278 w 5286564"/>
              <a:gd name="connsiteY1" fmla="*/ 162465 h 779113"/>
              <a:gd name="connsiteX2" fmla="*/ 2525193 w 5286564"/>
              <a:gd name="connsiteY2" fmla="*/ 4220 h 779113"/>
              <a:gd name="connsiteX3" fmla="*/ 3910502 w 5286564"/>
              <a:gd name="connsiteY3" fmla="*/ 238560 h 779113"/>
              <a:gd name="connsiteX4" fmla="*/ 5286564 w 5286564"/>
              <a:gd name="connsiteY4" fmla="*/ 779113 h 779113"/>
              <a:gd name="connsiteX0" fmla="*/ 0 w 5286564"/>
              <a:gd name="connsiteY0" fmla="*/ 700400 h 785179"/>
              <a:gd name="connsiteX1" fmla="*/ 942358 w 5286564"/>
              <a:gd name="connsiteY1" fmla="*/ 109573 h 785179"/>
              <a:gd name="connsiteX2" fmla="*/ 2525193 w 5286564"/>
              <a:gd name="connsiteY2" fmla="*/ 10286 h 785179"/>
              <a:gd name="connsiteX3" fmla="*/ 3910502 w 5286564"/>
              <a:gd name="connsiteY3" fmla="*/ 244626 h 785179"/>
              <a:gd name="connsiteX4" fmla="*/ 5286564 w 5286564"/>
              <a:gd name="connsiteY4" fmla="*/ 785179 h 785179"/>
              <a:gd name="connsiteX0" fmla="*/ 0 w 5286564"/>
              <a:gd name="connsiteY0" fmla="*/ 706264 h 791043"/>
              <a:gd name="connsiteX1" fmla="*/ 942358 w 5286564"/>
              <a:gd name="connsiteY1" fmla="*/ 115437 h 791043"/>
              <a:gd name="connsiteX2" fmla="*/ 2525193 w 5286564"/>
              <a:gd name="connsiteY2" fmla="*/ 16150 h 791043"/>
              <a:gd name="connsiteX3" fmla="*/ 3910502 w 5286564"/>
              <a:gd name="connsiteY3" fmla="*/ 250490 h 791043"/>
              <a:gd name="connsiteX4" fmla="*/ 5286564 w 5286564"/>
              <a:gd name="connsiteY4" fmla="*/ 791043 h 791043"/>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3558 h 828337"/>
              <a:gd name="connsiteX1" fmla="*/ 942358 w 5286564"/>
              <a:gd name="connsiteY1" fmla="*/ 152731 h 828337"/>
              <a:gd name="connsiteX2" fmla="*/ 2524619 w 5286564"/>
              <a:gd name="connsiteY2" fmla="*/ 5455 h 828337"/>
              <a:gd name="connsiteX3" fmla="*/ 3910502 w 5286564"/>
              <a:gd name="connsiteY3" fmla="*/ 287784 h 828337"/>
              <a:gd name="connsiteX4" fmla="*/ 5286564 w 5286564"/>
              <a:gd name="connsiteY4" fmla="*/ 828337 h 828337"/>
              <a:gd name="connsiteX0" fmla="*/ 0 w 5286564"/>
              <a:gd name="connsiteY0" fmla="*/ 745601 h 830380"/>
              <a:gd name="connsiteX1" fmla="*/ 942358 w 5286564"/>
              <a:gd name="connsiteY1" fmla="*/ 154774 h 830380"/>
              <a:gd name="connsiteX2" fmla="*/ 2524619 w 5286564"/>
              <a:gd name="connsiteY2" fmla="*/ 7498 h 830380"/>
              <a:gd name="connsiteX3" fmla="*/ 3910502 w 5286564"/>
              <a:gd name="connsiteY3" fmla="*/ 289827 h 830380"/>
              <a:gd name="connsiteX4" fmla="*/ 5286564 w 5286564"/>
              <a:gd name="connsiteY4" fmla="*/ 830380 h 830380"/>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86380 h 827392"/>
              <a:gd name="connsiteX1" fmla="*/ 937721 w 5281927"/>
              <a:gd name="connsiteY1" fmla="*/ 151786 h 827392"/>
              <a:gd name="connsiteX2" fmla="*/ 2519982 w 5281927"/>
              <a:gd name="connsiteY2" fmla="*/ 4510 h 827392"/>
              <a:gd name="connsiteX3" fmla="*/ 3905865 w 5281927"/>
              <a:gd name="connsiteY3" fmla="*/ 286839 h 827392"/>
              <a:gd name="connsiteX4" fmla="*/ 5281927 w 5281927"/>
              <a:gd name="connsiteY4" fmla="*/ 827392 h 827392"/>
              <a:gd name="connsiteX0" fmla="*/ 0 w 5281927"/>
              <a:gd name="connsiteY0" fmla="*/ 391913 h 832925"/>
              <a:gd name="connsiteX1" fmla="*/ 1102087 w 5281927"/>
              <a:gd name="connsiteY1" fmla="*/ 94311 h 832925"/>
              <a:gd name="connsiteX2" fmla="*/ 2519982 w 5281927"/>
              <a:gd name="connsiteY2" fmla="*/ 10043 h 832925"/>
              <a:gd name="connsiteX3" fmla="*/ 3905865 w 5281927"/>
              <a:gd name="connsiteY3" fmla="*/ 292372 h 832925"/>
              <a:gd name="connsiteX4" fmla="*/ 5281927 w 5281927"/>
              <a:gd name="connsiteY4" fmla="*/ 832925 h 832925"/>
              <a:gd name="connsiteX0" fmla="*/ 0 w 5281927"/>
              <a:gd name="connsiteY0" fmla="*/ 402959 h 843971"/>
              <a:gd name="connsiteX1" fmla="*/ 1109322 w 5281927"/>
              <a:gd name="connsiteY1" fmla="*/ 63246 h 843971"/>
              <a:gd name="connsiteX2" fmla="*/ 2519982 w 5281927"/>
              <a:gd name="connsiteY2" fmla="*/ 21089 h 843971"/>
              <a:gd name="connsiteX3" fmla="*/ 3905865 w 5281927"/>
              <a:gd name="connsiteY3" fmla="*/ 303418 h 843971"/>
              <a:gd name="connsiteX4" fmla="*/ 5281927 w 5281927"/>
              <a:gd name="connsiteY4" fmla="*/ 843971 h 843971"/>
              <a:gd name="connsiteX0" fmla="*/ 0 w 5281927"/>
              <a:gd name="connsiteY0" fmla="*/ 413264 h 854276"/>
              <a:gd name="connsiteX1" fmla="*/ 1121477 w 5281927"/>
              <a:gd name="connsiteY1" fmla="*/ 49844 h 854276"/>
              <a:gd name="connsiteX2" fmla="*/ 2519982 w 5281927"/>
              <a:gd name="connsiteY2" fmla="*/ 31394 h 854276"/>
              <a:gd name="connsiteX3" fmla="*/ 3905865 w 5281927"/>
              <a:gd name="connsiteY3" fmla="*/ 313723 h 854276"/>
              <a:gd name="connsiteX4" fmla="*/ 5281927 w 5281927"/>
              <a:gd name="connsiteY4" fmla="*/ 854276 h 854276"/>
              <a:gd name="connsiteX0" fmla="*/ 0 w 5281927"/>
              <a:gd name="connsiteY0" fmla="*/ 363425 h 804437"/>
              <a:gd name="connsiteX1" fmla="*/ 1121477 w 5281927"/>
              <a:gd name="connsiteY1" fmla="*/ 5 h 804437"/>
              <a:gd name="connsiteX2" fmla="*/ 2402116 w 5281927"/>
              <a:gd name="connsiteY2" fmla="*/ 369998 h 804437"/>
              <a:gd name="connsiteX3" fmla="*/ 3905865 w 5281927"/>
              <a:gd name="connsiteY3" fmla="*/ 263884 h 804437"/>
              <a:gd name="connsiteX4" fmla="*/ 5281927 w 5281927"/>
              <a:gd name="connsiteY4" fmla="*/ 804437 h 804437"/>
              <a:gd name="connsiteX0" fmla="*/ 0 w 5281927"/>
              <a:gd name="connsiteY0" fmla="*/ 363425 h 804437"/>
              <a:gd name="connsiteX1" fmla="*/ 1121477 w 5281927"/>
              <a:gd name="connsiteY1" fmla="*/ 5 h 804437"/>
              <a:gd name="connsiteX2" fmla="*/ 2402116 w 5281927"/>
              <a:gd name="connsiteY2" fmla="*/ 369998 h 804437"/>
              <a:gd name="connsiteX3" fmla="*/ 3905365 w 5281927"/>
              <a:gd name="connsiteY3" fmla="*/ 524971 h 804437"/>
              <a:gd name="connsiteX4" fmla="*/ 5281927 w 5281927"/>
              <a:gd name="connsiteY4" fmla="*/ 804437 h 804437"/>
              <a:gd name="connsiteX0" fmla="*/ 0 w 5281927"/>
              <a:gd name="connsiteY0" fmla="*/ 116686 h 557698"/>
              <a:gd name="connsiteX1" fmla="*/ 1114455 w 5281927"/>
              <a:gd name="connsiteY1" fmla="*/ 5229 h 557698"/>
              <a:gd name="connsiteX2" fmla="*/ 2402116 w 5281927"/>
              <a:gd name="connsiteY2" fmla="*/ 123259 h 557698"/>
              <a:gd name="connsiteX3" fmla="*/ 3905365 w 5281927"/>
              <a:gd name="connsiteY3" fmla="*/ 278232 h 557698"/>
              <a:gd name="connsiteX4" fmla="*/ 5281927 w 5281927"/>
              <a:gd name="connsiteY4" fmla="*/ 557698 h 557698"/>
              <a:gd name="connsiteX0" fmla="*/ 1 w 5123566"/>
              <a:gd name="connsiteY0" fmla="*/ 71782 h 624456"/>
              <a:gd name="connsiteX1" fmla="*/ 956094 w 5123566"/>
              <a:gd name="connsiteY1" fmla="*/ 71987 h 624456"/>
              <a:gd name="connsiteX2" fmla="*/ 2243755 w 5123566"/>
              <a:gd name="connsiteY2" fmla="*/ 190017 h 624456"/>
              <a:gd name="connsiteX3" fmla="*/ 3747004 w 5123566"/>
              <a:gd name="connsiteY3" fmla="*/ 344990 h 624456"/>
              <a:gd name="connsiteX4" fmla="*/ 5123566 w 5123566"/>
              <a:gd name="connsiteY4" fmla="*/ 624456 h 624456"/>
              <a:gd name="connsiteX0" fmla="*/ 0 w 5123565"/>
              <a:gd name="connsiteY0" fmla="*/ 14190 h 566864"/>
              <a:gd name="connsiteX1" fmla="*/ 956093 w 5123565"/>
              <a:gd name="connsiteY1" fmla="*/ 14395 h 566864"/>
              <a:gd name="connsiteX2" fmla="*/ 2243754 w 5123565"/>
              <a:gd name="connsiteY2" fmla="*/ 132425 h 566864"/>
              <a:gd name="connsiteX3" fmla="*/ 3747003 w 5123565"/>
              <a:gd name="connsiteY3" fmla="*/ 287398 h 566864"/>
              <a:gd name="connsiteX4" fmla="*/ 5123565 w 5123565"/>
              <a:gd name="connsiteY4" fmla="*/ 566864 h 566864"/>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843 h 558517"/>
              <a:gd name="connsiteX1" fmla="*/ 1156392 w 5123565"/>
              <a:gd name="connsiteY1" fmla="*/ 36350 h 558517"/>
              <a:gd name="connsiteX2" fmla="*/ 2243754 w 5123565"/>
              <a:gd name="connsiteY2" fmla="*/ 124078 h 558517"/>
              <a:gd name="connsiteX3" fmla="*/ 3747003 w 5123565"/>
              <a:gd name="connsiteY3" fmla="*/ 279051 h 558517"/>
              <a:gd name="connsiteX4" fmla="*/ 5123565 w 5123565"/>
              <a:gd name="connsiteY4" fmla="*/ 558517 h 558517"/>
              <a:gd name="connsiteX0" fmla="*/ 0 w 5123565"/>
              <a:gd name="connsiteY0" fmla="*/ 5527 h 558201"/>
              <a:gd name="connsiteX1" fmla="*/ 1156392 w 5123565"/>
              <a:gd name="connsiteY1" fmla="*/ 36034 h 558201"/>
              <a:gd name="connsiteX2" fmla="*/ 2248543 w 5123565"/>
              <a:gd name="connsiteY2" fmla="*/ 106662 h 558201"/>
              <a:gd name="connsiteX3" fmla="*/ 3747003 w 5123565"/>
              <a:gd name="connsiteY3" fmla="*/ 278735 h 558201"/>
              <a:gd name="connsiteX4" fmla="*/ 5123565 w 5123565"/>
              <a:gd name="connsiteY4" fmla="*/ 558201 h 558201"/>
              <a:gd name="connsiteX0" fmla="*/ 0 w 5123565"/>
              <a:gd name="connsiteY0" fmla="*/ 5308 h 557982"/>
              <a:gd name="connsiteX1" fmla="*/ 1156392 w 5123565"/>
              <a:gd name="connsiteY1" fmla="*/ 35815 h 557982"/>
              <a:gd name="connsiteX2" fmla="*/ 2252135 w 5123565"/>
              <a:gd name="connsiteY2" fmla="*/ 93619 h 557982"/>
              <a:gd name="connsiteX3" fmla="*/ 3747003 w 5123565"/>
              <a:gd name="connsiteY3" fmla="*/ 278516 h 557982"/>
              <a:gd name="connsiteX4" fmla="*/ 5123565 w 5123565"/>
              <a:gd name="connsiteY4" fmla="*/ 557982 h 557982"/>
              <a:gd name="connsiteX0" fmla="*/ 0 w 5123565"/>
              <a:gd name="connsiteY0" fmla="*/ 8142 h 560816"/>
              <a:gd name="connsiteX1" fmla="*/ 1152264 w 5123565"/>
              <a:gd name="connsiteY1" fmla="*/ 20976 h 560816"/>
              <a:gd name="connsiteX2" fmla="*/ 2252135 w 5123565"/>
              <a:gd name="connsiteY2" fmla="*/ 96453 h 560816"/>
              <a:gd name="connsiteX3" fmla="*/ 3747003 w 5123565"/>
              <a:gd name="connsiteY3" fmla="*/ 281350 h 560816"/>
              <a:gd name="connsiteX4" fmla="*/ 5123565 w 5123565"/>
              <a:gd name="connsiteY4" fmla="*/ 560816 h 560816"/>
              <a:gd name="connsiteX0" fmla="*/ 0 w 5160431"/>
              <a:gd name="connsiteY0" fmla="*/ 8562 h 559257"/>
              <a:gd name="connsiteX1" fmla="*/ 1189130 w 5160431"/>
              <a:gd name="connsiteY1" fmla="*/ 19417 h 559257"/>
              <a:gd name="connsiteX2" fmla="*/ 2289001 w 5160431"/>
              <a:gd name="connsiteY2" fmla="*/ 94894 h 559257"/>
              <a:gd name="connsiteX3" fmla="*/ 3783869 w 5160431"/>
              <a:gd name="connsiteY3" fmla="*/ 279791 h 559257"/>
              <a:gd name="connsiteX4" fmla="*/ 5160431 w 5160431"/>
              <a:gd name="connsiteY4" fmla="*/ 559257 h 559257"/>
              <a:gd name="connsiteX0" fmla="*/ 0 w 4866408"/>
              <a:gd name="connsiteY0" fmla="*/ 8562 h 623918"/>
              <a:gd name="connsiteX1" fmla="*/ 1189130 w 4866408"/>
              <a:gd name="connsiteY1" fmla="*/ 19417 h 623918"/>
              <a:gd name="connsiteX2" fmla="*/ 2289001 w 4866408"/>
              <a:gd name="connsiteY2" fmla="*/ 94894 h 623918"/>
              <a:gd name="connsiteX3" fmla="*/ 3783869 w 4866408"/>
              <a:gd name="connsiteY3" fmla="*/ 279791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83869 w 4866408"/>
              <a:gd name="connsiteY3" fmla="*/ 279791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47689 w 4866408"/>
              <a:gd name="connsiteY3" fmla="*/ 289053 h 623918"/>
              <a:gd name="connsiteX4" fmla="*/ 4866408 w 4866408"/>
              <a:gd name="connsiteY4" fmla="*/ 623918 h 623918"/>
              <a:gd name="connsiteX0" fmla="*/ 0 w 4866408"/>
              <a:gd name="connsiteY0" fmla="*/ 8562 h 623918"/>
              <a:gd name="connsiteX1" fmla="*/ 1189130 w 4866408"/>
              <a:gd name="connsiteY1" fmla="*/ 19417 h 623918"/>
              <a:gd name="connsiteX2" fmla="*/ 2289001 w 4866408"/>
              <a:gd name="connsiteY2" fmla="*/ 94894 h 623918"/>
              <a:gd name="connsiteX3" fmla="*/ 3735628 w 4866408"/>
              <a:gd name="connsiteY3" fmla="*/ 292140 h 623918"/>
              <a:gd name="connsiteX4" fmla="*/ 4866408 w 4866408"/>
              <a:gd name="connsiteY4" fmla="*/ 623918 h 623918"/>
              <a:gd name="connsiteX0" fmla="*/ 0 w 4866408"/>
              <a:gd name="connsiteY0" fmla="*/ 7969 h 623325"/>
              <a:gd name="connsiteX1" fmla="*/ 1189130 w 4866408"/>
              <a:gd name="connsiteY1" fmla="*/ 18824 h 623325"/>
              <a:gd name="connsiteX2" fmla="*/ 2258199 w 4866408"/>
              <a:gd name="connsiteY2" fmla="*/ 77431 h 623325"/>
              <a:gd name="connsiteX3" fmla="*/ 3735628 w 4866408"/>
              <a:gd name="connsiteY3" fmla="*/ 291547 h 623325"/>
              <a:gd name="connsiteX4" fmla="*/ 4866408 w 4866408"/>
              <a:gd name="connsiteY4" fmla="*/ 623325 h 623325"/>
              <a:gd name="connsiteX0" fmla="*/ 0 w 4866408"/>
              <a:gd name="connsiteY0" fmla="*/ 9715 h 625071"/>
              <a:gd name="connsiteX1" fmla="*/ 1172482 w 4866408"/>
              <a:gd name="connsiteY1" fmla="*/ 14222 h 625071"/>
              <a:gd name="connsiteX2" fmla="*/ 2258199 w 4866408"/>
              <a:gd name="connsiteY2" fmla="*/ 79177 h 625071"/>
              <a:gd name="connsiteX3" fmla="*/ 3735628 w 4866408"/>
              <a:gd name="connsiteY3" fmla="*/ 293293 h 625071"/>
              <a:gd name="connsiteX4" fmla="*/ 4866408 w 4866408"/>
              <a:gd name="connsiteY4" fmla="*/ 625071 h 625071"/>
              <a:gd name="connsiteX0" fmla="*/ 0 w 4866408"/>
              <a:gd name="connsiteY0" fmla="*/ 13164 h 628520"/>
              <a:gd name="connsiteX1" fmla="*/ 1177464 w 4866408"/>
              <a:gd name="connsiteY1" fmla="*/ 9323 h 628520"/>
              <a:gd name="connsiteX2" fmla="*/ 2258199 w 4866408"/>
              <a:gd name="connsiteY2" fmla="*/ 82626 h 628520"/>
              <a:gd name="connsiteX3" fmla="*/ 3735628 w 4866408"/>
              <a:gd name="connsiteY3" fmla="*/ 296742 h 628520"/>
              <a:gd name="connsiteX4" fmla="*/ 4866408 w 4866408"/>
              <a:gd name="connsiteY4" fmla="*/ 628520 h 628520"/>
              <a:gd name="connsiteX0" fmla="*/ 0 w 4914649"/>
              <a:gd name="connsiteY0" fmla="*/ 20370 h 623376"/>
              <a:gd name="connsiteX1" fmla="*/ 1225705 w 4914649"/>
              <a:gd name="connsiteY1" fmla="*/ 4179 h 623376"/>
              <a:gd name="connsiteX2" fmla="*/ 2306440 w 4914649"/>
              <a:gd name="connsiteY2" fmla="*/ 77482 h 623376"/>
              <a:gd name="connsiteX3" fmla="*/ 3783869 w 4914649"/>
              <a:gd name="connsiteY3" fmla="*/ 291598 h 623376"/>
              <a:gd name="connsiteX4" fmla="*/ 4914649 w 4914649"/>
              <a:gd name="connsiteY4" fmla="*/ 623376 h 62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649" h="623376">
                <a:moveTo>
                  <a:pt x="0" y="20370"/>
                </a:moveTo>
                <a:cubicBezTo>
                  <a:pt x="401234" y="1968"/>
                  <a:pt x="841298" y="-5340"/>
                  <a:pt x="1225705" y="4179"/>
                </a:cubicBezTo>
                <a:cubicBezTo>
                  <a:pt x="1610112" y="13698"/>
                  <a:pt x="1880079" y="29579"/>
                  <a:pt x="2306440" y="77482"/>
                </a:cubicBezTo>
                <a:cubicBezTo>
                  <a:pt x="2732801" y="125385"/>
                  <a:pt x="3349168" y="200616"/>
                  <a:pt x="3783869" y="291598"/>
                </a:cubicBezTo>
                <a:cubicBezTo>
                  <a:pt x="4218570" y="382580"/>
                  <a:pt x="4448576" y="457054"/>
                  <a:pt x="4914649" y="623376"/>
                </a:cubicBezTo>
              </a:path>
            </a:pathLst>
          </a:custGeom>
          <a:noFill/>
          <a:ln w="9525">
            <a:solidFill>
              <a:schemeClr val="tx1">
                <a:lumMod val="65000"/>
                <a:lumOff val="35000"/>
              </a:schemeClr>
            </a:solidFill>
            <a:prstDash val="dash"/>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7075" y="4797272"/>
            <a:ext cx="7852794" cy="1569660"/>
          </a:xfrm>
          <a:prstGeom prst="rect">
            <a:avLst/>
          </a:prstGeom>
        </p:spPr>
        <p:txBody>
          <a:bodyPr wrap="square">
            <a:spAutoFit/>
          </a:bodyPr>
          <a:lstStyle/>
          <a:p>
            <a:pPr>
              <a:spcAft>
                <a:spcPts val="600"/>
              </a:spcAft>
            </a:pPr>
            <a:r>
              <a:rPr lang="en-US" altLang="ko-KR" sz="2200" dirty="0" smtClean="0">
                <a:latin typeface="Gill Sans MT" panose="020B0502020104020203" pitchFamily="34" charset="0"/>
              </a:rPr>
              <a:t>Widely </a:t>
            </a:r>
            <a:r>
              <a:rPr lang="en-US" altLang="ko-KR" sz="2200" dirty="0">
                <a:latin typeface="Gill Sans MT" panose="020B0502020104020203" pitchFamily="34" charset="0"/>
              </a:rPr>
              <a:t>used </a:t>
            </a:r>
            <a:r>
              <a:rPr lang="en-US" altLang="ko-KR" sz="2200" dirty="0" smtClean="0">
                <a:latin typeface="Gill Sans MT" panose="020B0502020104020203" pitchFamily="34" charset="0"/>
              </a:rPr>
              <a:t>graph kernels</a:t>
            </a:r>
            <a:endParaRPr lang="en-US" altLang="ko-KR" sz="2200" dirty="0">
              <a:latin typeface="Gill Sans MT" panose="020B0502020104020203" pitchFamily="34" charset="0"/>
            </a:endParaRPr>
          </a:p>
          <a:p>
            <a:pPr marL="361950" lvl="1" indent="-276225">
              <a:spcBef>
                <a:spcPts val="600"/>
              </a:spcBef>
              <a:buSzPct val="70000"/>
              <a:buFont typeface="Wingdings" panose="05000000000000000000" pitchFamily="2" charset="2"/>
              <a:buChar char="n"/>
            </a:pPr>
            <a:r>
              <a:rPr lang="en-US" altLang="ko-KR" dirty="0" smtClean="0">
                <a:latin typeface="Gill Sans MT" panose="020B0502020104020203" pitchFamily="34" charset="0"/>
              </a:rPr>
              <a:t>random walk </a:t>
            </a:r>
            <a:r>
              <a:rPr lang="en-US" altLang="ko-KR" dirty="0">
                <a:latin typeface="Gill Sans MT" panose="020B0502020104020203" pitchFamily="34" charset="0"/>
              </a:rPr>
              <a:t>k</a:t>
            </a:r>
            <a:r>
              <a:rPr lang="en-US" altLang="ko-KR" dirty="0" smtClean="0">
                <a:latin typeface="Gill Sans MT" panose="020B0502020104020203" pitchFamily="34" charset="0"/>
              </a:rPr>
              <a:t>ernel</a:t>
            </a:r>
            <a:endParaRPr lang="en-US" altLang="ko-KR" dirty="0">
              <a:latin typeface="Gill Sans MT" panose="020B0502020104020203" pitchFamily="34" charset="0"/>
            </a:endParaRPr>
          </a:p>
          <a:p>
            <a:pPr marL="361950" lvl="1" indent="-276225">
              <a:spcBef>
                <a:spcPts val="600"/>
              </a:spcBef>
              <a:buSzPct val="70000"/>
              <a:buFont typeface="Wingdings" panose="05000000000000000000" pitchFamily="2" charset="2"/>
              <a:buChar char="n"/>
            </a:pPr>
            <a:r>
              <a:rPr lang="en-US" altLang="ko-KR" dirty="0" smtClean="0">
                <a:latin typeface="Gill Sans MT" panose="020B0502020104020203" pitchFamily="34" charset="0"/>
              </a:rPr>
              <a:t>shortest path kernel </a:t>
            </a:r>
            <a:r>
              <a:rPr lang="en-US" altLang="ko-KR" dirty="0">
                <a:latin typeface="Gill Sans MT" panose="020B0502020104020203" pitchFamily="34" charset="0"/>
              </a:rPr>
              <a:t>– </a:t>
            </a:r>
            <a:r>
              <a:rPr lang="en-US" altLang="ko-KR" dirty="0" smtClean="0">
                <a:latin typeface="Gill Sans MT" panose="020B0502020104020203" pitchFamily="34" charset="0"/>
              </a:rPr>
              <a:t>consider </a:t>
            </a:r>
            <a:r>
              <a:rPr lang="en-US" altLang="ko-KR" dirty="0">
                <a:latin typeface="Gill Sans MT" panose="020B0502020104020203" pitchFamily="34" charset="0"/>
              </a:rPr>
              <a:t>only shortest </a:t>
            </a:r>
            <a:r>
              <a:rPr lang="en-US" altLang="ko-KR" dirty="0" smtClean="0">
                <a:latin typeface="Gill Sans MT" panose="020B0502020104020203" pitchFamily="34" charset="0"/>
              </a:rPr>
              <a:t>paths</a:t>
            </a:r>
            <a:endParaRPr lang="en-US" altLang="ko-KR" dirty="0">
              <a:latin typeface="Gill Sans MT" panose="020B0502020104020203" pitchFamily="34" charset="0"/>
            </a:endParaRPr>
          </a:p>
          <a:p>
            <a:pPr marL="361950" lvl="1" indent="-276225">
              <a:spcBef>
                <a:spcPts val="600"/>
              </a:spcBef>
              <a:buSzPct val="70000"/>
              <a:buFont typeface="Wingdings" panose="05000000000000000000" pitchFamily="2" charset="2"/>
              <a:buChar char="n"/>
            </a:pPr>
            <a:r>
              <a:rPr lang="en-US" altLang="ko-KR" dirty="0">
                <a:latin typeface="Gill Sans MT" panose="020B0502020104020203" pitchFamily="34" charset="0"/>
              </a:rPr>
              <a:t>……</a:t>
            </a:r>
            <a:endParaRPr lang="en-US" altLang="ko-KR" dirty="0">
              <a:latin typeface="Gill Sans MT" panose="020B0502020104020203" pitchFamily="34" charset="0"/>
            </a:endParaRPr>
          </a:p>
        </p:txBody>
      </p:sp>
      <p:sp>
        <p:nvSpPr>
          <p:cNvPr id="65" name="Rectangle 64"/>
          <p:cNvSpPr/>
          <p:nvPr/>
        </p:nvSpPr>
        <p:spPr>
          <a:xfrm>
            <a:off x="926957" y="1707080"/>
            <a:ext cx="3192102" cy="492443"/>
          </a:xfrm>
          <a:prstGeom prst="rect">
            <a:avLst/>
          </a:prstGeom>
          <a:solidFill>
            <a:schemeClr val="accent2">
              <a:lumMod val="20000"/>
              <a:lumOff val="80000"/>
            </a:schemeClr>
          </a:solidFill>
        </p:spPr>
        <p:txBody>
          <a:bodyPr wrap="square" lIns="0" tIns="0" rIns="0" bIns="0">
            <a:spAutoFit/>
          </a:bodyPr>
          <a:lstStyle/>
          <a:p>
            <a:pPr marL="85725" lvl="1">
              <a:buSzPct val="70000"/>
            </a:pPr>
            <a:r>
              <a:rPr lang="en-US" altLang="zh-CN" sz="1600" dirty="0"/>
              <a:t>graph </a:t>
            </a:r>
            <a:r>
              <a:rPr lang="en-US" altLang="zh-CN" sz="1600" dirty="0" smtClean="0"/>
              <a:t>computation (e.g., comparison) is </a:t>
            </a:r>
            <a:r>
              <a:rPr lang="en-US" altLang="zh-CN" sz="1600" dirty="0"/>
              <a:t>NP </a:t>
            </a:r>
            <a:r>
              <a:rPr lang="en-US" altLang="zh-CN" sz="1600" dirty="0" smtClean="0"/>
              <a:t>hard.</a:t>
            </a:r>
            <a:endParaRPr lang="en-US" altLang="zh-CN" sz="1600" dirty="0"/>
          </a:p>
        </p:txBody>
      </p:sp>
    </p:spTree>
    <p:extLst>
      <p:ext uri="{BB962C8B-B14F-4D97-AF65-F5344CB8AC3E}">
        <p14:creationId xmlns:p14="http://schemas.microsoft.com/office/powerpoint/2010/main" val="314094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9283"/>
          </a:xfrm>
        </p:spPr>
        <p:txBody>
          <a:bodyPr>
            <a:normAutofit/>
          </a:bodyPr>
          <a:lstStyle/>
          <a:p>
            <a:r>
              <a:rPr lang="en-US" sz="4000" dirty="0" smtClean="0">
                <a:latin typeface="Gill Sans MT" panose="020B0502020104020203" pitchFamily="34" charset="0"/>
              </a:rPr>
              <a:t>Overall</a:t>
            </a:r>
            <a:r>
              <a:rPr lang="en-US" sz="4000" dirty="0" smtClean="0">
                <a:latin typeface="Gill Sans MT" panose="020B0502020104020203" pitchFamily="34" charset="0"/>
              </a:rPr>
              <a:t> Workflow of </a:t>
            </a:r>
            <a:r>
              <a:rPr lang="en-US" sz="4000" dirty="0" err="1" smtClean="0">
                <a:latin typeface="Gill Sans MT" panose="020B0502020104020203" pitchFamily="34" charset="0"/>
              </a:rPr>
              <a:t>CodeKernel</a:t>
            </a:r>
            <a:endParaRPr lang="en-US" sz="4000" dirty="0">
              <a:latin typeface="Gill Sans MT" panose="020B0502020104020203" pitchFamily="34" charset="0"/>
            </a:endParaRPr>
          </a:p>
        </p:txBody>
      </p:sp>
      <p:sp>
        <p:nvSpPr>
          <p:cNvPr id="3" name="Content Placeholder 2"/>
          <p:cNvSpPr>
            <a:spLocks noGrp="1"/>
          </p:cNvSpPr>
          <p:nvPr>
            <p:ph idx="1"/>
          </p:nvPr>
        </p:nvSpPr>
        <p:spPr>
          <a:xfrm>
            <a:off x="628651" y="1420362"/>
            <a:ext cx="7779010" cy="861443"/>
          </a:xfrm>
        </p:spPr>
        <p:txBody>
          <a:bodyPr>
            <a:noAutofit/>
          </a:bodyPr>
          <a:lstStyle/>
          <a:p>
            <a:pPr marL="0" indent="0">
              <a:spcAft>
                <a:spcPts val="600"/>
              </a:spcAft>
              <a:buNone/>
            </a:pPr>
            <a:r>
              <a:rPr lang="en-US" altLang="ko-KR" sz="2400" dirty="0">
                <a:solidFill>
                  <a:srgbClr val="002060"/>
                </a:solidFill>
                <a:latin typeface="Arial" panose="020B0604020202020204" pitchFamily="34" charset="0"/>
                <a:cs typeface="Arial" panose="020B0604020202020204" pitchFamily="34" charset="0"/>
              </a:rPr>
              <a:t>Represent code snippets as graphs and then cluster </a:t>
            </a:r>
            <a:r>
              <a:rPr lang="en-US" altLang="ko-KR" sz="2400" dirty="0" smtClean="0">
                <a:solidFill>
                  <a:srgbClr val="002060"/>
                </a:solidFill>
                <a:latin typeface="Arial" panose="020B0604020202020204" pitchFamily="34" charset="0"/>
                <a:cs typeface="Arial" panose="020B0604020202020204" pitchFamily="34" charset="0"/>
              </a:rPr>
              <a:t>the graphs </a:t>
            </a:r>
            <a:r>
              <a:rPr lang="en-US" altLang="ko-KR" sz="2400" dirty="0">
                <a:solidFill>
                  <a:srgbClr val="002060"/>
                </a:solidFill>
                <a:latin typeface="Arial" panose="020B0604020202020204" pitchFamily="34" charset="0"/>
                <a:cs typeface="Arial" panose="020B0604020202020204" pitchFamily="34" charset="0"/>
              </a:rPr>
              <a:t>with </a:t>
            </a:r>
            <a:r>
              <a:rPr lang="en-US" altLang="ko-KR" sz="2400" dirty="0" smtClean="0">
                <a:solidFill>
                  <a:srgbClr val="002060"/>
                </a:solidFill>
                <a:latin typeface="Arial" panose="020B0604020202020204" pitchFamily="34" charset="0"/>
                <a:cs typeface="Arial" panose="020B0604020202020204" pitchFamily="34" charset="0"/>
              </a:rPr>
              <a:t>graph kernel:</a:t>
            </a:r>
            <a:endParaRPr lang="en-US" sz="2400" dirty="0" smtClean="0">
              <a:solidFill>
                <a:srgbClr val="002060"/>
              </a:solidFill>
              <a:latin typeface="Arial" panose="020B0604020202020204" pitchFamily="34" charset="0"/>
              <a:cs typeface="Arial" panose="020B0604020202020204" pitchFamily="34" charset="0"/>
            </a:endParaRPr>
          </a:p>
        </p:txBody>
      </p:sp>
      <p:sp>
        <p:nvSpPr>
          <p:cNvPr id="28" name="Slide Number Placeholder 27"/>
          <p:cNvSpPr>
            <a:spLocks noGrp="1"/>
          </p:cNvSpPr>
          <p:nvPr>
            <p:ph type="sldNum" sz="quarter" idx="12"/>
          </p:nvPr>
        </p:nvSpPr>
        <p:spPr/>
        <p:txBody>
          <a:bodyPr/>
          <a:lstStyle/>
          <a:p>
            <a:fld id="{E5D20B07-BDDC-4D04-8605-14FADEF213F7}" type="slidenum">
              <a:rPr lang="en-US" smtClean="0">
                <a:solidFill>
                  <a:schemeClr val="tx1"/>
                </a:solidFill>
              </a:rPr>
              <a:pPr/>
              <a:t>13</a:t>
            </a:fld>
            <a:endParaRPr lang="en-US" dirty="0">
              <a:solidFill>
                <a:schemeClr val="tx1"/>
              </a:solidFill>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25" y="6875402"/>
            <a:ext cx="10010775" cy="4581525"/>
          </a:xfrm>
          <a:prstGeom prst="rect">
            <a:avLst/>
          </a:prstGeom>
        </p:spPr>
      </p:pic>
      <p:sp>
        <p:nvSpPr>
          <p:cNvPr id="30" name="Striped Right Arrow 29"/>
          <p:cNvSpPr/>
          <p:nvPr/>
        </p:nvSpPr>
        <p:spPr>
          <a:xfrm>
            <a:off x="3014272" y="5034743"/>
            <a:ext cx="440371" cy="218555"/>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31" name="TextBox 30"/>
          <p:cNvSpPr txBox="1"/>
          <p:nvPr/>
        </p:nvSpPr>
        <p:spPr>
          <a:xfrm>
            <a:off x="3504807" y="4297539"/>
            <a:ext cx="1095769" cy="430887"/>
          </a:xfrm>
          <a:prstGeom prst="rect">
            <a:avLst/>
          </a:prstGeom>
          <a:noFill/>
        </p:spPr>
        <p:txBody>
          <a:bodyPr wrap="square" lIns="0" tIns="0" rIns="0" bIns="0" rtlCol="0">
            <a:spAutoFit/>
          </a:bodyPr>
          <a:lstStyle/>
          <a:p>
            <a:pPr marL="117298" indent="-117298"/>
            <a:r>
              <a:rPr lang="zh-CN" altLang="en-US" sz="1100" b="1" dirty="0">
                <a:solidFill>
                  <a:schemeClr val="accent5">
                    <a:lumMod val="50000"/>
                  </a:schemeClr>
                </a:solidFill>
              </a:rPr>
              <a:t>② </a:t>
            </a:r>
            <a:r>
              <a:rPr lang="en-US" altLang="zh-CN" sz="1400" b="1" dirty="0">
                <a:solidFill>
                  <a:schemeClr val="accent5">
                    <a:lumMod val="50000"/>
                  </a:schemeClr>
                </a:solidFill>
              </a:rPr>
              <a:t>Graph </a:t>
            </a:r>
            <a:r>
              <a:rPr lang="en-US" altLang="zh-CN" sz="1400" b="1" dirty="0" smtClean="0">
                <a:solidFill>
                  <a:schemeClr val="accent5">
                    <a:lumMod val="50000"/>
                  </a:schemeClr>
                </a:solidFill>
              </a:rPr>
              <a:t> Embedding</a:t>
            </a:r>
            <a:endParaRPr lang="en-US" sz="1400" b="1" dirty="0">
              <a:solidFill>
                <a:schemeClr val="accent5">
                  <a:lumMod val="50000"/>
                </a:schemeClr>
              </a:solidFill>
            </a:endParaRPr>
          </a:p>
        </p:txBody>
      </p:sp>
      <p:sp>
        <p:nvSpPr>
          <p:cNvPr id="32" name="TextBox 31"/>
          <p:cNvSpPr txBox="1"/>
          <p:nvPr/>
        </p:nvSpPr>
        <p:spPr>
          <a:xfrm>
            <a:off x="5199305" y="4343534"/>
            <a:ext cx="1348025" cy="215444"/>
          </a:xfrm>
          <a:prstGeom prst="rect">
            <a:avLst/>
          </a:prstGeom>
          <a:noFill/>
        </p:spPr>
        <p:txBody>
          <a:bodyPr wrap="square" lIns="0" tIns="0" rIns="0" bIns="0" rtlCol="0">
            <a:spAutoFit/>
          </a:bodyPr>
          <a:lstStyle/>
          <a:p>
            <a:pPr algn="ctr"/>
            <a:r>
              <a:rPr lang="zh-CN" altLang="en-US" sz="1200" b="1" dirty="0">
                <a:solidFill>
                  <a:schemeClr val="accent5">
                    <a:lumMod val="50000"/>
                  </a:schemeClr>
                </a:solidFill>
              </a:rPr>
              <a:t>③</a:t>
            </a:r>
            <a:r>
              <a:rPr lang="zh-CN" altLang="en-US" sz="1400" b="1" dirty="0">
                <a:solidFill>
                  <a:schemeClr val="accent5">
                    <a:lumMod val="50000"/>
                  </a:schemeClr>
                </a:solidFill>
              </a:rPr>
              <a:t> </a:t>
            </a:r>
            <a:r>
              <a:rPr lang="en-US" altLang="zh-CN" sz="1400" b="1" dirty="0">
                <a:solidFill>
                  <a:schemeClr val="accent5">
                    <a:lumMod val="50000"/>
                  </a:schemeClr>
                </a:solidFill>
              </a:rPr>
              <a:t>Clustering</a:t>
            </a:r>
            <a:r>
              <a:rPr lang="en-US" sz="1400" b="1" dirty="0">
                <a:solidFill>
                  <a:schemeClr val="accent5">
                    <a:lumMod val="50000"/>
                  </a:schemeClr>
                </a:solidFill>
              </a:rPr>
              <a:t> </a:t>
            </a:r>
            <a:endParaRPr lang="en-US" sz="2000" b="1" dirty="0">
              <a:solidFill>
                <a:schemeClr val="accent5">
                  <a:lumMod val="50000"/>
                </a:schemeClr>
              </a:solidFill>
            </a:endParaRPr>
          </a:p>
        </p:txBody>
      </p:sp>
      <p:sp>
        <p:nvSpPr>
          <p:cNvPr id="33" name="Striped Right Arrow 32"/>
          <p:cNvSpPr/>
          <p:nvPr/>
        </p:nvSpPr>
        <p:spPr>
          <a:xfrm>
            <a:off x="1672319" y="5070460"/>
            <a:ext cx="396533" cy="190644"/>
          </a:xfrm>
          <a:prstGeom prst="stripedRightArrow">
            <a:avLst/>
          </a:pr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34" name="TextBox 33"/>
          <p:cNvSpPr txBox="1"/>
          <p:nvPr/>
        </p:nvSpPr>
        <p:spPr>
          <a:xfrm>
            <a:off x="1825711" y="4259892"/>
            <a:ext cx="1188561" cy="430887"/>
          </a:xfrm>
          <a:prstGeom prst="rect">
            <a:avLst/>
          </a:prstGeom>
          <a:noFill/>
        </p:spPr>
        <p:txBody>
          <a:bodyPr wrap="square" lIns="0" tIns="0" rIns="0" bIns="0" rtlCol="0">
            <a:spAutoFit/>
          </a:bodyPr>
          <a:lstStyle/>
          <a:p>
            <a:pPr marL="117298" indent="-117298"/>
            <a:r>
              <a:rPr lang="zh-CN" altLang="en-US" sz="1100" b="1" dirty="0">
                <a:solidFill>
                  <a:schemeClr val="accent5">
                    <a:lumMod val="50000"/>
                  </a:schemeClr>
                </a:solidFill>
              </a:rPr>
              <a:t>① </a:t>
            </a:r>
            <a:r>
              <a:rPr lang="en-US" altLang="zh-CN" sz="1400" b="1" dirty="0">
                <a:solidFill>
                  <a:schemeClr val="accent5">
                    <a:lumMod val="50000"/>
                  </a:schemeClr>
                </a:solidFill>
              </a:rPr>
              <a:t>Graph </a:t>
            </a:r>
            <a:r>
              <a:rPr lang="en-US" altLang="zh-CN" sz="1400" b="1" dirty="0">
                <a:solidFill>
                  <a:schemeClr val="accent5">
                    <a:lumMod val="50000"/>
                  </a:schemeClr>
                </a:solidFill>
              </a:rPr>
              <a:t>Construction</a:t>
            </a:r>
            <a:endParaRPr lang="en-US" sz="1400" b="1" dirty="0">
              <a:solidFill>
                <a:schemeClr val="accent5">
                  <a:lumMod val="50000"/>
                </a:schemeClr>
              </a:solidFill>
            </a:endParaRPr>
          </a:p>
        </p:txBody>
      </p:sp>
      <p:sp>
        <p:nvSpPr>
          <p:cNvPr id="35" name="TextBox 34"/>
          <p:cNvSpPr txBox="1"/>
          <p:nvPr/>
        </p:nvSpPr>
        <p:spPr>
          <a:xfrm>
            <a:off x="6997962" y="4328785"/>
            <a:ext cx="1409699" cy="318480"/>
          </a:xfrm>
          <a:prstGeom prst="rect">
            <a:avLst/>
          </a:prstGeom>
          <a:noFill/>
        </p:spPr>
        <p:txBody>
          <a:bodyPr wrap="square" lIns="0" tIns="36000" rIns="0" bIns="0" rtlCol="0">
            <a:spAutoFit/>
          </a:bodyPr>
          <a:lstStyle/>
          <a:p>
            <a:pPr marL="117298" indent="-117298" algn="ctr">
              <a:lnSpc>
                <a:spcPts val="1100"/>
              </a:lnSpc>
            </a:pPr>
            <a:r>
              <a:rPr lang="zh-CN" altLang="en-US" sz="1100" b="1" dirty="0">
                <a:solidFill>
                  <a:schemeClr val="accent5">
                    <a:lumMod val="50000"/>
                  </a:schemeClr>
                </a:solidFill>
              </a:rPr>
              <a:t>④ </a:t>
            </a:r>
            <a:r>
              <a:rPr lang="en-US" altLang="zh-CN" sz="1400" b="1" dirty="0" smtClean="0">
                <a:solidFill>
                  <a:schemeClr val="accent5">
                    <a:lumMod val="50000"/>
                  </a:schemeClr>
                </a:solidFill>
              </a:rPr>
              <a:t>Example Selection</a:t>
            </a:r>
            <a:endParaRPr lang="en-US" sz="1400" b="1" dirty="0">
              <a:solidFill>
                <a:schemeClr val="accent5">
                  <a:lumMod val="50000"/>
                </a:schemeClr>
              </a:solidFill>
            </a:endParaRPr>
          </a:p>
        </p:txBody>
      </p:sp>
      <p:sp>
        <p:nvSpPr>
          <p:cNvPr id="36" name="TextBox 35"/>
          <p:cNvSpPr txBox="1"/>
          <p:nvPr/>
        </p:nvSpPr>
        <p:spPr>
          <a:xfrm>
            <a:off x="7167924" y="5659292"/>
            <a:ext cx="1153358" cy="184666"/>
          </a:xfrm>
          <a:prstGeom prst="rect">
            <a:avLst/>
          </a:prstGeom>
          <a:noFill/>
        </p:spPr>
        <p:txBody>
          <a:bodyPr wrap="square" lIns="0" tIns="0" rIns="0" bIns="0" rtlCol="0">
            <a:spAutoFit/>
          </a:bodyPr>
          <a:lstStyle/>
          <a:p>
            <a:pPr algn="ctr"/>
            <a:r>
              <a:rPr lang="en-US" altLang="zh-CN" sz="1200" dirty="0"/>
              <a:t>Code Ex</a:t>
            </a:r>
            <a:r>
              <a:rPr lang="en-US" sz="1200" dirty="0"/>
              <a:t>amples</a:t>
            </a:r>
            <a:endParaRPr lang="en-US" sz="1200" dirty="0"/>
          </a:p>
        </p:txBody>
      </p:sp>
      <p:sp>
        <p:nvSpPr>
          <p:cNvPr id="37" name="Striped Right Arrow 36"/>
          <p:cNvSpPr/>
          <p:nvPr/>
        </p:nvSpPr>
        <p:spPr>
          <a:xfrm>
            <a:off x="4865555" y="5030228"/>
            <a:ext cx="462993" cy="211514"/>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8" name="TextBox 37"/>
              <p:cNvSpPr txBox="1"/>
              <p:nvPr/>
            </p:nvSpPr>
            <p:spPr>
              <a:xfrm>
                <a:off x="3557701" y="4798113"/>
                <a:ext cx="1286194" cy="636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50" i="1">
                              <a:latin typeface="Cambria Math" panose="02040503050406030204" pitchFamily="18" charset="0"/>
                            </a:rPr>
                          </m:ctrlPr>
                        </m:mPr>
                        <m:mr>
                          <m:e>
                            <m:m>
                              <m:mPr>
                                <m:mcs>
                                  <m:mc>
                                    <m:mcPr>
                                      <m:count m:val="1"/>
                                      <m:mcJc m:val="center"/>
                                    </m:mcPr>
                                  </m:mc>
                                </m:mcs>
                                <m:ctrlPr>
                                  <a:rPr lang="en-US" sz="1050" i="1">
                                    <a:latin typeface="Cambria Math" panose="02040503050406030204" pitchFamily="18" charset="0"/>
                                  </a:rPr>
                                </m:ctrlPr>
                              </m:mP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1</m:t>
                                      </m:r>
                                    </m:sub>
                                  </m:sSub>
                                </m:e>
                              </m:m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2</m:t>
                                      </m:r>
                                    </m:sub>
                                  </m:sSub>
                                </m:e>
                              </m:mr>
                            </m:m>
                          </m:e>
                        </m:mr>
                        <m:mr>
                          <m:e>
                            <m:r>
                              <a:rPr lang="en-US" sz="1050" i="1">
                                <a:latin typeface="Cambria Math" panose="02040503050406030204" pitchFamily="18" charset="0"/>
                              </a:rPr>
                              <m:t>…</m:t>
                            </m:r>
                          </m:e>
                        </m:mr>
                        <m:mr>
                          <m:e>
                            <m:sSub>
                              <m:sSubPr>
                                <m:ctrlPr>
                                  <a:rPr lang="en-US" sz="1050" i="1">
                                    <a:latin typeface="Cambria Math" panose="02040503050406030204" pitchFamily="18" charset="0"/>
                                  </a:rPr>
                                </m:ctrlPr>
                              </m:sSubPr>
                              <m:e>
                                <m:r>
                                  <a:rPr lang="en-US" sz="1050" i="1">
                                    <a:latin typeface="Cambria Math" panose="02040503050406030204" pitchFamily="18" charset="0"/>
                                  </a:rPr>
                                  <m:t>𝑔</m:t>
                                </m:r>
                              </m:e>
                              <m:sub>
                                <m:r>
                                  <a:rPr lang="en-US" sz="1050" i="1">
                                    <a:latin typeface="Cambria Math" panose="02040503050406030204" pitchFamily="18" charset="0"/>
                                  </a:rPr>
                                  <m:t>𝑛</m:t>
                                </m:r>
                              </m:sub>
                            </m:sSub>
                          </m:e>
                        </m:mr>
                      </m:m>
                      <m:d>
                        <m:dPr>
                          <m:begChr m:val="["/>
                          <m:endChr m:val="]"/>
                          <m:ctrlPr>
                            <a:rPr lang="en-US" sz="1050" i="1">
                              <a:latin typeface="Cambria Math" panose="02040503050406030204" pitchFamily="18" charset="0"/>
                            </a:rPr>
                          </m:ctrlPr>
                        </m:dPr>
                        <m:e>
                          <m:m>
                            <m:mPr>
                              <m:mcs>
                                <m:mc>
                                  <m:mcPr>
                                    <m:count m:val="3"/>
                                    <m:mcJc m:val="center"/>
                                  </m:mcPr>
                                </m:mc>
                              </m:mcs>
                              <m:ctrlPr>
                                <a:rPr lang="en-US" sz="1050" i="1">
                                  <a:latin typeface="Cambria Math" panose="02040503050406030204" pitchFamily="18" charset="0"/>
                                </a:rPr>
                              </m:ctrlPr>
                            </m:mPr>
                            <m:mr>
                              <m:e>
                                <m:r>
                                  <m:rPr>
                                    <m:brk m:alnAt="7"/>
                                  </m:rPr>
                                  <a:rPr lang="en-US" sz="1050" i="1">
                                    <a:latin typeface="Cambria Math" panose="02040503050406030204" pitchFamily="18" charset="0"/>
                                  </a:rPr>
                                  <m:t>4</m:t>
                                </m:r>
                                <m:r>
                                  <a:rPr lang="en-US" sz="1050" i="1">
                                    <a:latin typeface="Cambria Math" panose="02040503050406030204" pitchFamily="18" charset="0"/>
                                  </a:rPr>
                                  <m:t>.3</m:t>
                                </m:r>
                              </m:e>
                              <m:e>
                                <m:r>
                                  <a:rPr lang="en-US" sz="1050" i="1">
                                    <a:latin typeface="Cambria Math" panose="02040503050406030204" pitchFamily="18" charset="0"/>
                                  </a:rPr>
                                  <m:t>1.5</m:t>
                                </m:r>
                              </m:e>
                              <m:e>
                                <m:r>
                                  <a:rPr lang="en-US" sz="1050" i="1">
                                    <a:latin typeface="Cambria Math" panose="02040503050406030204" pitchFamily="18" charset="0"/>
                                  </a:rPr>
                                  <m:t>0.2</m:t>
                                </m:r>
                              </m:e>
                            </m:mr>
                            <m:mr>
                              <m:e>
                                <m:eqArr>
                                  <m:eqArrPr>
                                    <m:ctrlPr>
                                      <a:rPr lang="en-US" sz="1050" i="1">
                                        <a:latin typeface="Cambria Math" panose="02040503050406030204" pitchFamily="18" charset="0"/>
                                      </a:rPr>
                                    </m:ctrlPr>
                                  </m:eqArrPr>
                                  <m:e>
                                    <m:r>
                                      <a:rPr lang="en-US" sz="1050" i="1">
                                        <a:latin typeface="Cambria Math" panose="02040503050406030204" pitchFamily="18" charset="0"/>
                                      </a:rPr>
                                      <m:t>1.5</m:t>
                                    </m:r>
                                  </m:e>
                                  <m:e>
                                    <m:r>
                                      <a:rPr lang="en-US" sz="1050" i="1">
                                        <a:latin typeface="Cambria Math" panose="02040503050406030204" pitchFamily="18" charset="0"/>
                                      </a:rPr>
                                      <m:t>…</m:t>
                                    </m:r>
                                  </m:e>
                                </m:eqArr>
                              </m:e>
                              <m:e>
                                <m:eqArr>
                                  <m:eqArrPr>
                                    <m:ctrlPr>
                                      <a:rPr lang="en-US" sz="1050" i="1">
                                        <a:latin typeface="Cambria Math" panose="02040503050406030204" pitchFamily="18" charset="0"/>
                                      </a:rPr>
                                    </m:ctrlPr>
                                  </m:eqArrPr>
                                  <m:e>
                                    <m:r>
                                      <a:rPr lang="en-US" sz="1050" i="1">
                                        <a:latin typeface="Cambria Math" panose="02040503050406030204" pitchFamily="18" charset="0"/>
                                      </a:rPr>
                                      <m:t>5.6</m:t>
                                    </m:r>
                                  </m:e>
                                  <m:e>
                                    <m:r>
                                      <a:rPr lang="en-US" sz="1050" i="1">
                                        <a:latin typeface="Cambria Math" panose="02040503050406030204" pitchFamily="18" charset="0"/>
                                      </a:rPr>
                                      <m:t>…</m:t>
                                    </m:r>
                                  </m:e>
                                </m:eqArr>
                              </m:e>
                              <m:e>
                                <m:eqArr>
                                  <m:eqArrPr>
                                    <m:ctrlPr>
                                      <a:rPr lang="en-US" sz="1050" i="1">
                                        <a:latin typeface="Cambria Math" panose="02040503050406030204" pitchFamily="18" charset="0"/>
                                      </a:rPr>
                                    </m:ctrlPr>
                                  </m:eqArrPr>
                                  <m:e>
                                    <m:r>
                                      <a:rPr lang="en-US" sz="1050" i="1">
                                        <a:latin typeface="Cambria Math" panose="02040503050406030204" pitchFamily="18" charset="0"/>
                                      </a:rPr>
                                      <m:t>2.2</m:t>
                                    </m:r>
                                  </m:e>
                                  <m:e>
                                    <m:r>
                                      <a:rPr lang="en-US" sz="1050" i="1">
                                        <a:latin typeface="Cambria Math" panose="02040503050406030204" pitchFamily="18" charset="0"/>
                                      </a:rPr>
                                      <m:t>…</m:t>
                                    </m:r>
                                  </m:e>
                                </m:eqArr>
                              </m:e>
                            </m:mr>
                            <m:mr>
                              <m:e>
                                <m:r>
                                  <a:rPr lang="en-US" sz="1050" i="1">
                                    <a:latin typeface="Cambria Math" panose="02040503050406030204" pitchFamily="18" charset="0"/>
                                  </a:rPr>
                                  <m:t>0.2</m:t>
                                </m:r>
                              </m:e>
                              <m:e>
                                <m:r>
                                  <a:rPr lang="en-US" sz="1050" i="1">
                                    <a:latin typeface="Cambria Math" panose="02040503050406030204" pitchFamily="18" charset="0"/>
                                  </a:rPr>
                                  <m:t>2.2</m:t>
                                </m:r>
                              </m:e>
                              <m:e>
                                <m:r>
                                  <a:rPr lang="en-US" sz="1050" i="1">
                                    <a:latin typeface="Cambria Math" panose="02040503050406030204" pitchFamily="18" charset="0"/>
                                  </a:rPr>
                                  <m:t>7.2</m:t>
                                </m:r>
                              </m:e>
                            </m:mr>
                          </m:m>
                        </m:e>
                      </m:d>
                    </m:oMath>
                  </m:oMathPara>
                </a14:m>
                <a:endParaRPr lang="en-US" sz="1050" dirty="0"/>
              </a:p>
            </p:txBody>
          </p:sp>
        </mc:Choice>
        <mc:Fallback>
          <p:sp>
            <p:nvSpPr>
              <p:cNvPr id="38" name="TextBox 37"/>
              <p:cNvSpPr txBox="1">
                <a:spLocks noRot="1" noChangeAspect="1" noMove="1" noResize="1" noEditPoints="1" noAdjustHandles="1" noChangeArrowheads="1" noChangeShapeType="1" noTextEdit="1"/>
              </p:cNvSpPr>
              <p:nvPr/>
            </p:nvSpPr>
            <p:spPr>
              <a:xfrm>
                <a:off x="3557701" y="4798113"/>
                <a:ext cx="1286194" cy="636905"/>
              </a:xfrm>
              <a:prstGeom prst="rect">
                <a:avLst/>
              </a:prstGeom>
              <a:blipFill>
                <a:blip r:embed="rId4"/>
                <a:stretch>
                  <a:fillRect/>
                </a:stretch>
              </a:blipFill>
            </p:spPr>
            <p:txBody>
              <a:bodyPr/>
              <a:lstStyle/>
              <a:p>
                <a:r>
                  <a:rPr lang="ko-KR" altLang="en-US">
                    <a:noFill/>
                  </a:rPr>
                  <a:t> </a:t>
                </a:r>
              </a:p>
            </p:txBody>
          </p:sp>
        </mc:Fallback>
      </mc:AlternateContent>
      <p:sp>
        <p:nvSpPr>
          <p:cNvPr id="39" name="Striped Right Arrow 38"/>
          <p:cNvSpPr/>
          <p:nvPr/>
        </p:nvSpPr>
        <p:spPr>
          <a:xfrm>
            <a:off x="6579311" y="5027365"/>
            <a:ext cx="422780" cy="233739"/>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40" name="TextBox 39"/>
          <p:cNvSpPr txBox="1"/>
          <p:nvPr/>
        </p:nvSpPr>
        <p:spPr>
          <a:xfrm>
            <a:off x="733092" y="5562121"/>
            <a:ext cx="987000" cy="184666"/>
          </a:xfrm>
          <a:prstGeom prst="rect">
            <a:avLst/>
          </a:prstGeom>
          <a:noFill/>
        </p:spPr>
        <p:txBody>
          <a:bodyPr wrap="square" lIns="0" tIns="0" rIns="0" bIns="0" rtlCol="0">
            <a:spAutoFit/>
          </a:bodyPr>
          <a:lstStyle/>
          <a:p>
            <a:r>
              <a:rPr lang="en-US" altLang="zh-CN" sz="1200" dirty="0">
                <a:cs typeface="Times New Roman" panose="02020603050405020304" pitchFamily="18" charset="0"/>
              </a:rPr>
              <a:t>Code </a:t>
            </a:r>
            <a:r>
              <a:rPr lang="en-US" altLang="zh-CN" sz="1200" dirty="0">
                <a:cs typeface="Times New Roman" panose="02020603050405020304" pitchFamily="18" charset="0"/>
              </a:rPr>
              <a:t>Snippets</a:t>
            </a:r>
            <a:endParaRPr lang="en-US" sz="1200" dirty="0">
              <a:ea typeface="宋体" panose="02010600030101010101" pitchFamily="2" charset="-122"/>
              <a:cs typeface="Times New Roman" panose="02020603050405020304" pitchFamily="18" charset="0"/>
            </a:endParaRPr>
          </a:p>
        </p:txBody>
      </p:sp>
      <p:sp>
        <p:nvSpPr>
          <p:cNvPr id="41" name="TextBox 40"/>
          <p:cNvSpPr txBox="1"/>
          <p:nvPr/>
        </p:nvSpPr>
        <p:spPr>
          <a:xfrm>
            <a:off x="2325665" y="5587364"/>
            <a:ext cx="639061" cy="184666"/>
          </a:xfrm>
          <a:prstGeom prst="rect">
            <a:avLst/>
          </a:prstGeom>
          <a:noFill/>
        </p:spPr>
        <p:txBody>
          <a:bodyPr wrap="square" lIns="0" tIns="0" rIns="0" bIns="0" rtlCol="0">
            <a:spAutoFit/>
          </a:bodyPr>
          <a:lstStyle/>
          <a:p>
            <a:r>
              <a:rPr lang="en-US" sz="1200" dirty="0"/>
              <a:t>Gr</a:t>
            </a:r>
            <a:r>
              <a:rPr lang="en-US" altLang="zh-CN" sz="1200" dirty="0"/>
              <a:t>aphs</a:t>
            </a:r>
            <a:endParaRPr lang="en-US" sz="1200" dirty="0"/>
          </a:p>
        </p:txBody>
      </p:sp>
      <p:sp>
        <p:nvSpPr>
          <p:cNvPr id="42" name="Rectangle 41"/>
          <p:cNvSpPr/>
          <p:nvPr/>
        </p:nvSpPr>
        <p:spPr>
          <a:xfrm>
            <a:off x="7167924" y="4678371"/>
            <a:ext cx="1204551" cy="9587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TextBox 42"/>
          <p:cNvSpPr txBox="1"/>
          <p:nvPr/>
        </p:nvSpPr>
        <p:spPr>
          <a:xfrm>
            <a:off x="5505332" y="5633340"/>
            <a:ext cx="1103811" cy="184666"/>
          </a:xfrm>
          <a:prstGeom prst="rect">
            <a:avLst/>
          </a:prstGeom>
          <a:noFill/>
        </p:spPr>
        <p:txBody>
          <a:bodyPr wrap="square" lIns="0" tIns="0" rIns="0" bIns="0" rtlCol="0">
            <a:spAutoFit/>
          </a:bodyPr>
          <a:lstStyle/>
          <a:p>
            <a:r>
              <a:rPr lang="en-US" altLang="zh-CN" sz="1200" dirty="0"/>
              <a:t>Graph </a:t>
            </a:r>
            <a:r>
              <a:rPr lang="en-US" altLang="zh-CN" sz="1200" dirty="0"/>
              <a:t>Clusters</a:t>
            </a:r>
            <a:endParaRPr lang="en-US" sz="1200" dirty="0"/>
          </a:p>
        </p:txBody>
      </p:sp>
      <p:sp>
        <p:nvSpPr>
          <p:cNvPr id="44" name="TextBox 43"/>
          <p:cNvSpPr txBox="1"/>
          <p:nvPr/>
        </p:nvSpPr>
        <p:spPr>
          <a:xfrm>
            <a:off x="3557701" y="5600796"/>
            <a:ext cx="1512987" cy="184666"/>
          </a:xfrm>
          <a:prstGeom prst="rect">
            <a:avLst/>
          </a:prstGeom>
          <a:noFill/>
        </p:spPr>
        <p:txBody>
          <a:bodyPr wrap="square" lIns="0" tIns="0" rIns="0" bIns="0" rtlCol="0">
            <a:spAutoFit/>
          </a:bodyPr>
          <a:lstStyle/>
          <a:p>
            <a:r>
              <a:rPr lang="en-US" sz="1200" dirty="0"/>
              <a:t>Inner-product Matrix</a:t>
            </a:r>
          </a:p>
        </p:txBody>
      </p:sp>
      <p:sp>
        <p:nvSpPr>
          <p:cNvPr id="45" name="Oval 44"/>
          <p:cNvSpPr/>
          <p:nvPr/>
        </p:nvSpPr>
        <p:spPr>
          <a:xfrm>
            <a:off x="2259731" y="5223855"/>
            <a:ext cx="93574" cy="90276"/>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 name="Oval 45"/>
          <p:cNvSpPr/>
          <p:nvPr/>
        </p:nvSpPr>
        <p:spPr>
          <a:xfrm>
            <a:off x="2259731" y="5427054"/>
            <a:ext cx="93574" cy="90276"/>
          </a:xfrm>
          <a:prstGeom prst="ellipse">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7" name="Straight Arrow Connector 46"/>
          <p:cNvCxnSpPr>
            <a:stCxn id="45" idx="4"/>
            <a:endCxn id="46" idx="0"/>
          </p:cNvCxnSpPr>
          <p:nvPr/>
        </p:nvCxnSpPr>
        <p:spPr>
          <a:xfrm>
            <a:off x="2306518" y="5314131"/>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2306518" y="5099978"/>
            <a:ext cx="0" cy="123877"/>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2354263" y="5253298"/>
            <a:ext cx="90327" cy="220939"/>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Freeform 49"/>
          <p:cNvSpPr/>
          <p:nvPr/>
        </p:nvSpPr>
        <p:spPr>
          <a:xfrm rot="11809332">
            <a:off x="2155900" y="5245109"/>
            <a:ext cx="60923" cy="254661"/>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Oval 50"/>
          <p:cNvSpPr/>
          <p:nvPr/>
        </p:nvSpPr>
        <p:spPr>
          <a:xfrm>
            <a:off x="2559356" y="4776985"/>
            <a:ext cx="93574" cy="90276"/>
          </a:xfrm>
          <a:prstGeom prst="ellips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Oval 51"/>
          <p:cNvSpPr/>
          <p:nvPr/>
        </p:nvSpPr>
        <p:spPr>
          <a:xfrm>
            <a:off x="2559356" y="4980184"/>
            <a:ext cx="93574" cy="90276"/>
          </a:xfrm>
          <a:prstGeom prst="ellipse">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3" name="Straight Arrow Connector 52"/>
          <p:cNvCxnSpPr>
            <a:stCxn id="51" idx="4"/>
            <a:endCxn id="52" idx="0"/>
          </p:cNvCxnSpPr>
          <p:nvPr/>
        </p:nvCxnSpPr>
        <p:spPr>
          <a:xfrm>
            <a:off x="2606144" y="4867261"/>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1" idx="0"/>
          </p:cNvCxnSpPr>
          <p:nvPr/>
        </p:nvCxnSpPr>
        <p:spPr>
          <a:xfrm>
            <a:off x="2606144" y="4653108"/>
            <a:ext cx="0" cy="123877"/>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2653889" y="4806427"/>
            <a:ext cx="90327" cy="220939"/>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6" name="Freeform 55"/>
          <p:cNvSpPr/>
          <p:nvPr/>
        </p:nvSpPr>
        <p:spPr>
          <a:xfrm rot="11809332">
            <a:off x="2437508" y="5017250"/>
            <a:ext cx="99998" cy="153574"/>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3175">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7" name="Oval 56"/>
          <p:cNvSpPr/>
          <p:nvPr/>
        </p:nvSpPr>
        <p:spPr>
          <a:xfrm>
            <a:off x="2666104" y="5215966"/>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Oval 57"/>
          <p:cNvSpPr/>
          <p:nvPr/>
        </p:nvSpPr>
        <p:spPr>
          <a:xfrm>
            <a:off x="2666104" y="5419165"/>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9" name="Straight Arrow Connector 58"/>
          <p:cNvCxnSpPr>
            <a:stCxn id="57" idx="4"/>
            <a:endCxn id="58" idx="0"/>
          </p:cNvCxnSpPr>
          <p:nvPr/>
        </p:nvCxnSpPr>
        <p:spPr>
          <a:xfrm>
            <a:off x="2712891" y="5306242"/>
            <a:ext cx="0" cy="11292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6"/>
            <a:endCxn id="61" idx="1"/>
          </p:cNvCxnSpPr>
          <p:nvPr/>
        </p:nvCxnSpPr>
        <p:spPr>
          <a:xfrm>
            <a:off x="2759678" y="5261104"/>
            <a:ext cx="84216" cy="66231"/>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830190" y="5314114"/>
            <a:ext cx="93574" cy="90276"/>
          </a:xfrm>
          <a:prstGeom prst="ellipse">
            <a:avLst/>
          </a:prstGeom>
          <a:noFill/>
          <a:ln w="63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2" name="Straight Arrow Connector 61"/>
          <p:cNvCxnSpPr>
            <a:stCxn id="61" idx="3"/>
            <a:endCxn id="58" idx="6"/>
          </p:cNvCxnSpPr>
          <p:nvPr/>
        </p:nvCxnSpPr>
        <p:spPr>
          <a:xfrm flipH="1">
            <a:off x="2759678" y="5391170"/>
            <a:ext cx="84216" cy="73133"/>
          </a:xfrm>
          <a:prstGeom prst="straightConnector1">
            <a:avLst/>
          </a:prstGeom>
          <a:ln w="3175">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742951" y="4637383"/>
            <a:ext cx="838470" cy="836854"/>
            <a:chOff x="4529" y="99735"/>
            <a:chExt cx="699153" cy="727766"/>
          </a:xfrm>
        </p:grpSpPr>
        <p:sp>
          <p:nvSpPr>
            <p:cNvPr id="64" name="剪去单圆角的矩形 2">
              <a:extLst>
                <a:ext uri="{FF2B5EF4-FFF2-40B4-BE49-F238E27FC236}">
                  <a16:creationId xmlns:a16="http://schemas.microsoft.com/office/drawing/2014/main" id="{8B92C3CA-0D6B-C349-80D8-7AE8ECB5A335}"/>
                </a:ext>
              </a:extLst>
            </p:cNvPr>
            <p:cNvSpPr/>
            <p:nvPr/>
          </p:nvSpPr>
          <p:spPr>
            <a:xfrm>
              <a:off x="104987" y="9973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5" name="剪去单圆角的矩形 2">
              <a:extLst>
                <a:ext uri="{FF2B5EF4-FFF2-40B4-BE49-F238E27FC236}">
                  <a16:creationId xmlns:a16="http://schemas.microsoft.com/office/drawing/2014/main" id="{8B92C3CA-0D6B-C349-80D8-7AE8ECB5A335}"/>
                </a:ext>
              </a:extLst>
            </p:cNvPr>
            <p:cNvSpPr/>
            <p:nvPr/>
          </p:nvSpPr>
          <p:spPr>
            <a:xfrm>
              <a:off x="77182" y="143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6" name="剪去单圆角的矩形 2">
              <a:extLst>
                <a:ext uri="{FF2B5EF4-FFF2-40B4-BE49-F238E27FC236}">
                  <a16:creationId xmlns:a16="http://schemas.microsoft.com/office/drawing/2014/main" id="{8B92C3CA-0D6B-C349-80D8-7AE8ECB5A335}"/>
                </a:ext>
              </a:extLst>
            </p:cNvPr>
            <p:cNvSpPr/>
            <p:nvPr/>
          </p:nvSpPr>
          <p:spPr>
            <a:xfrm>
              <a:off x="49377" y="16951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7" name="剪去单圆角的矩形 2">
              <a:extLst>
                <a:ext uri="{FF2B5EF4-FFF2-40B4-BE49-F238E27FC236}">
                  <a16:creationId xmlns:a16="http://schemas.microsoft.com/office/drawing/2014/main" id="{8B92C3CA-0D6B-C349-80D8-7AE8ECB5A335}"/>
                </a:ext>
              </a:extLst>
            </p:cNvPr>
            <p:cNvSpPr/>
            <p:nvPr/>
          </p:nvSpPr>
          <p:spPr>
            <a:xfrm>
              <a:off x="4529" y="203343"/>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68" name="剪去单圆角的矩形 2">
            <a:extLst>
              <a:ext uri="{FF2B5EF4-FFF2-40B4-BE49-F238E27FC236}">
                <a16:creationId xmlns:a16="http://schemas.microsoft.com/office/drawing/2014/main" id="{8B92C3CA-0D6B-C349-80D8-7AE8ECB5A335}"/>
              </a:ext>
            </a:extLst>
          </p:cNvPr>
          <p:cNvSpPr/>
          <p:nvPr/>
        </p:nvSpPr>
        <p:spPr>
          <a:xfrm>
            <a:off x="7195654" y="4721350"/>
            <a:ext cx="1159583" cy="382507"/>
          </a:xfrm>
          <a:prstGeom prst="snipRoundRect">
            <a:avLst>
              <a:gd name="adj1" fmla="val 0"/>
              <a:gd name="adj2" fmla="val 17592"/>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lstStyle/>
          <a:p>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latin typeface="Courier New" panose="02070309020205020404" pitchFamily="49" charset="0"/>
                <a:cs typeface="Courier New" panose="02070309020205020404" pitchFamily="49" charset="0"/>
              </a:rPr>
              <a:t> </a:t>
            </a:r>
            <a:r>
              <a:rPr lang="en-US" altLang="zh-CN" sz="500" dirty="0">
                <a:solidFill>
                  <a:schemeClr val="tx1"/>
                </a:solidFill>
                <a:latin typeface="Courier New" panose="02070309020205020404" pitchFamily="49" charset="0"/>
                <a:cs typeface="Courier New" panose="02070309020205020404" pitchFamily="49" charset="0"/>
              </a:rPr>
              <a:t>power ( </a:t>
            </a:r>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latin typeface="Courier New" panose="02070309020205020404" pitchFamily="49" charset="0"/>
                <a:cs typeface="Courier New" panose="02070309020205020404" pitchFamily="49" charset="0"/>
              </a:rPr>
              <a:t> </a:t>
            </a:r>
            <a:r>
              <a:rPr lang="en-US" altLang="zh-CN" sz="500" dirty="0">
                <a:solidFill>
                  <a:schemeClr val="tx1"/>
                </a:solidFill>
                <a:latin typeface="Courier New" panose="02070309020205020404" pitchFamily="49" charset="0"/>
                <a:cs typeface="Courier New" panose="02070309020205020404" pitchFamily="49" charset="0"/>
              </a:rPr>
              <a:t>x, n){</a:t>
            </a:r>
          </a:p>
          <a:p>
            <a:r>
              <a:rPr lang="en-US" sz="500" dirty="0">
                <a:solidFill>
                  <a:schemeClr val="tx1"/>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b="1" dirty="0">
                <a:solidFill>
                  <a:srgbClr val="7F0055"/>
                </a:solidFill>
                <a:latin typeface="Courier New" panose="02070309020205020404" pitchFamily="49" charset="0"/>
                <a:cs typeface="Courier New" panose="02070309020205020404" pitchFamily="49" charset="0"/>
              </a:rPr>
              <a:t> </a:t>
            </a:r>
            <a:r>
              <a:rPr lang="en-US" sz="500" dirty="0">
                <a:solidFill>
                  <a:schemeClr val="tx1"/>
                </a:solidFill>
                <a:latin typeface="Courier New" panose="02070309020205020404" pitchFamily="49" charset="0"/>
                <a:cs typeface="Courier New" panose="02070309020205020404" pitchFamily="49" charset="0"/>
              </a:rPr>
              <a:t>p = 0;</a:t>
            </a:r>
          </a:p>
          <a:p>
            <a:r>
              <a:rPr lang="en-US" sz="500" b="1" dirty="0">
                <a:solidFill>
                  <a:srgbClr val="7F0055"/>
                </a:solidFill>
                <a:latin typeface="Courier New" panose="02070309020205020404" pitchFamily="49" charset="0"/>
                <a:cs typeface="Courier New" panose="02070309020205020404" pitchFamily="49" charset="0"/>
              </a:rPr>
              <a:t>   for</a:t>
            </a:r>
            <a:r>
              <a:rPr lang="en-US" sz="500" dirty="0">
                <a:solidFill>
                  <a:schemeClr val="tx1"/>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 = x;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&lt;n; </a:t>
            </a:r>
            <a:r>
              <a:rPr lang="en-US" sz="500" dirty="0" err="1">
                <a:solidFill>
                  <a:schemeClr val="tx1"/>
                </a:solidFill>
                <a:latin typeface="Courier New" panose="02070309020205020404" pitchFamily="49" charset="0"/>
                <a:cs typeface="Courier New" panose="02070309020205020404" pitchFamily="49" charset="0"/>
              </a:rPr>
              <a:t>i</a:t>
            </a:r>
            <a:r>
              <a:rPr lang="en-US" sz="500" dirty="0">
                <a:solidFill>
                  <a:schemeClr val="tx1"/>
                </a:solidFill>
                <a:latin typeface="Courier New" panose="02070309020205020404" pitchFamily="49" charset="0"/>
                <a:cs typeface="Courier New" panose="02070309020205020404" pitchFamily="49" charset="0"/>
              </a:rPr>
              <a:t>++)</a:t>
            </a:r>
          </a:p>
          <a:p>
            <a:r>
              <a:rPr lang="en-US" sz="500" dirty="0">
                <a:solidFill>
                  <a:schemeClr val="tx1"/>
                </a:solidFill>
                <a:latin typeface="Courier New" panose="02070309020205020404" pitchFamily="49" charset="0"/>
                <a:cs typeface="Courier New" panose="02070309020205020404" pitchFamily="49" charset="0"/>
              </a:rPr>
              <a:t>         p = p * x;</a:t>
            </a:r>
          </a:p>
          <a:p>
            <a:r>
              <a:rPr lang="en-US" sz="500" dirty="0">
                <a:solidFill>
                  <a:schemeClr val="tx1"/>
                </a:solidFill>
                <a:latin typeface="Courier New" panose="02070309020205020404" pitchFamily="49" charset="0"/>
                <a:cs typeface="Courier New" panose="02070309020205020404" pitchFamily="49" charset="0"/>
              </a:rPr>
              <a:t>   </a:t>
            </a:r>
            <a:r>
              <a:rPr lang="en-US" sz="500" b="1" dirty="0">
                <a:solidFill>
                  <a:srgbClr val="7F0055"/>
                </a:solidFill>
                <a:latin typeface="Courier New" panose="02070309020205020404" pitchFamily="49" charset="0"/>
                <a:cs typeface="Courier New" panose="02070309020205020404" pitchFamily="49" charset="0"/>
              </a:rPr>
              <a:t>return</a:t>
            </a:r>
            <a:r>
              <a:rPr lang="en-US" sz="500" dirty="0">
                <a:latin typeface="Courier New" panose="02070309020205020404" pitchFamily="49" charset="0"/>
                <a:cs typeface="Courier New" panose="02070309020205020404" pitchFamily="49" charset="0"/>
              </a:rPr>
              <a:t> </a:t>
            </a:r>
            <a:r>
              <a:rPr lang="en-US" sz="500" dirty="0">
                <a:solidFill>
                  <a:schemeClr val="tx1"/>
                </a:solidFill>
                <a:latin typeface="Courier New" panose="02070309020205020404" pitchFamily="49" charset="0"/>
                <a:cs typeface="Courier New" panose="02070309020205020404" pitchFamily="49" charset="0"/>
              </a:rPr>
              <a:t>p;</a:t>
            </a:r>
          </a:p>
        </p:txBody>
      </p:sp>
      <p:sp>
        <p:nvSpPr>
          <p:cNvPr id="69" name="剪去单圆角的矩形 2">
            <a:extLst>
              <a:ext uri="{FF2B5EF4-FFF2-40B4-BE49-F238E27FC236}">
                <a16:creationId xmlns:a16="http://schemas.microsoft.com/office/drawing/2014/main" id="{8B92C3CA-0D6B-C349-80D8-7AE8ECB5A335}"/>
              </a:ext>
            </a:extLst>
          </p:cNvPr>
          <p:cNvSpPr/>
          <p:nvPr/>
        </p:nvSpPr>
        <p:spPr>
          <a:xfrm>
            <a:off x="7199781" y="5177942"/>
            <a:ext cx="1155456" cy="385759"/>
          </a:xfrm>
          <a:prstGeom prst="snipRoundRect">
            <a:avLst>
              <a:gd name="adj1" fmla="val 0"/>
              <a:gd name="adj2" fmla="val 17592"/>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0" bIns="36000" rtlCol="0" anchor="ctr"/>
          <a:lstStyle/>
          <a:p>
            <a:pPr lvl="0"/>
            <a:r>
              <a:rPr lang="en-US" altLang="zh-CN" sz="500" b="1" dirty="0">
                <a:solidFill>
                  <a:srgbClr val="7F0055"/>
                </a:solidFill>
                <a:latin typeface="Courier New" panose="02070309020205020404" pitchFamily="49" charset="0"/>
                <a:cs typeface="Courier New" panose="02070309020205020404" pitchFamily="49" charset="0"/>
              </a:rPr>
              <a:t>String</a:t>
            </a:r>
            <a:r>
              <a:rPr lang="en-US" altLang="zh-CN" sz="500" dirty="0">
                <a:solidFill>
                  <a:prstClr val="black"/>
                </a:solidFill>
                <a:latin typeface="Courier New" panose="02070309020205020404" pitchFamily="49" charset="0"/>
                <a:cs typeface="Courier New" panose="02070309020205020404" pitchFamily="49" charset="0"/>
              </a:rPr>
              <a:t> print(</a:t>
            </a:r>
            <a:r>
              <a:rPr lang="en-US" altLang="zh-CN" sz="400" dirty="0">
                <a:solidFill>
                  <a:prstClr val="black"/>
                </a:solidFill>
                <a:latin typeface="Courier New" panose="02070309020205020404" pitchFamily="49" charset="0"/>
                <a:cs typeface="Courier New" panose="02070309020205020404" pitchFamily="49" charset="0"/>
              </a:rPr>
              <a:t> </a:t>
            </a:r>
            <a:r>
              <a:rPr lang="en-US" altLang="zh-CN" sz="500" b="1" dirty="0" err="1">
                <a:solidFill>
                  <a:srgbClr val="7F0055"/>
                </a:solidFill>
                <a:latin typeface="Courier New" panose="02070309020205020404" pitchFamily="49" charset="0"/>
                <a:cs typeface="Courier New" panose="02070309020205020404" pitchFamily="49" charset="0"/>
              </a:rPr>
              <a:t>int</a:t>
            </a:r>
            <a:r>
              <a:rPr lang="en-US" altLang="zh-CN" sz="500" dirty="0">
                <a:solidFill>
                  <a:prstClr val="black"/>
                </a:solidFill>
                <a:latin typeface="Courier New" panose="02070309020205020404" pitchFamily="49" charset="0"/>
                <a:cs typeface="Courier New" panose="02070309020205020404" pitchFamily="49" charset="0"/>
              </a:rPr>
              <a:t> x,</a:t>
            </a:r>
            <a:r>
              <a:rPr lang="en-US" altLang="zh-CN" sz="400" dirty="0">
                <a:solidFill>
                  <a:prstClr val="black"/>
                </a:solidFill>
                <a:latin typeface="Courier New" panose="02070309020205020404" pitchFamily="49" charset="0"/>
                <a:cs typeface="Courier New" panose="02070309020205020404" pitchFamily="49" charset="0"/>
              </a:rPr>
              <a:t> </a:t>
            </a:r>
            <a:r>
              <a:rPr lang="en-US" altLang="zh-CN" sz="500" dirty="0">
                <a:solidFill>
                  <a:prstClr val="black"/>
                </a:solidFill>
                <a:latin typeface="Courier New" panose="02070309020205020404" pitchFamily="49" charset="0"/>
                <a:cs typeface="Courier New" panose="02070309020205020404" pitchFamily="49" charset="0"/>
              </a:rPr>
              <a:t>n){</a:t>
            </a:r>
          </a:p>
          <a:p>
            <a:pPr lvl="0"/>
            <a:r>
              <a:rPr lang="en-US" sz="500" dirty="0">
                <a:solidFill>
                  <a:prstClr val="black"/>
                </a:solidFill>
                <a:latin typeface="Courier New" panose="02070309020205020404" pitchFamily="49" charset="0"/>
                <a:cs typeface="Courier New" panose="02070309020205020404" pitchFamily="49" charset="0"/>
              </a:rPr>
              <a:t>   </a:t>
            </a:r>
            <a:r>
              <a:rPr lang="en-US" altLang="zh-CN" sz="500" b="1" dirty="0">
                <a:solidFill>
                  <a:srgbClr val="7F0055"/>
                </a:solidFill>
                <a:latin typeface="Courier New" panose="02070309020205020404" pitchFamily="49" charset="0"/>
                <a:cs typeface="Courier New" panose="02070309020205020404" pitchFamily="49" charset="0"/>
              </a:rPr>
              <a:t>String</a:t>
            </a:r>
            <a:r>
              <a:rPr lang="en-US" sz="500" b="1" dirty="0">
                <a:solidFill>
                  <a:srgbClr val="7F0055"/>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s = “</a:t>
            </a:r>
            <a:r>
              <a:rPr lang="en-US" sz="500" dirty="0">
                <a:solidFill>
                  <a:srgbClr val="7030A0"/>
                </a:solidFill>
                <a:latin typeface="Courier New" panose="02070309020205020404" pitchFamily="49" charset="0"/>
                <a:cs typeface="Courier New" panose="02070309020205020404" pitchFamily="49" charset="0"/>
              </a:rPr>
              <a:t>Hello Word</a:t>
            </a:r>
            <a:r>
              <a:rPr lang="en-US" sz="500" dirty="0">
                <a:solidFill>
                  <a:prstClr val="black"/>
                </a:solidFill>
                <a:latin typeface="Courier New" panose="02070309020205020404" pitchFamily="49" charset="0"/>
                <a:cs typeface="Courier New" panose="02070309020205020404" pitchFamily="49" charset="0"/>
              </a:rPr>
              <a:t>”;</a:t>
            </a:r>
          </a:p>
          <a:p>
            <a:pPr lvl="0"/>
            <a:r>
              <a:rPr lang="en-US" sz="500" b="1" dirty="0">
                <a:solidFill>
                  <a:srgbClr val="7F0055"/>
                </a:solidFill>
                <a:latin typeface="Courier New" panose="02070309020205020404" pitchFamily="49" charset="0"/>
                <a:cs typeface="Courier New" panose="02070309020205020404" pitchFamily="49" charset="0"/>
              </a:rPr>
              <a:t>   for</a:t>
            </a:r>
            <a:r>
              <a:rPr lang="en-US" sz="500" dirty="0">
                <a:solidFill>
                  <a:prstClr val="black"/>
                </a:solidFill>
                <a:latin typeface="Courier New" panose="02070309020205020404" pitchFamily="49" charset="0"/>
                <a:cs typeface="Courier New" panose="02070309020205020404" pitchFamily="49" charset="0"/>
              </a:rPr>
              <a:t>(</a:t>
            </a:r>
            <a:r>
              <a:rPr lang="en-US" sz="400" dirty="0">
                <a:solidFill>
                  <a:prstClr val="black"/>
                </a:solidFill>
                <a:latin typeface="Courier New" panose="02070309020205020404" pitchFamily="49" charset="0"/>
                <a:cs typeface="Courier New" panose="02070309020205020404" pitchFamily="49" charset="0"/>
              </a:rPr>
              <a:t> </a:t>
            </a:r>
            <a:r>
              <a:rPr lang="en-US" sz="500" b="1" dirty="0" err="1">
                <a:solidFill>
                  <a:srgbClr val="7F0055"/>
                </a:solidFill>
                <a:latin typeface="Courier New" panose="02070309020205020404" pitchFamily="49" charset="0"/>
                <a:cs typeface="Courier New" panose="02070309020205020404" pitchFamily="49" charset="0"/>
              </a:rPr>
              <a:t>int</a:t>
            </a:r>
            <a:r>
              <a:rPr lang="en-US" sz="5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 = x;</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&lt;n;</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500" dirty="0">
                <a:solidFill>
                  <a:prstClr val="black"/>
                </a:solidFill>
                <a:latin typeface="Courier New" panose="02070309020205020404" pitchFamily="49" charset="0"/>
                <a:cs typeface="Courier New" panose="02070309020205020404" pitchFamily="49" charset="0"/>
              </a:rPr>
              <a:t>++)</a:t>
            </a:r>
          </a:p>
          <a:p>
            <a:pPr lvl="0"/>
            <a:r>
              <a:rPr lang="en-US" sz="500" dirty="0">
                <a:solidFill>
                  <a:prstClr val="black"/>
                </a:solidFill>
                <a:latin typeface="Courier New" panose="02070309020205020404" pitchFamily="49" charset="0"/>
                <a:cs typeface="Courier New" panose="02070309020205020404" pitchFamily="49" charset="0"/>
              </a:rPr>
              <a:t>         s</a:t>
            </a:r>
            <a:r>
              <a:rPr lang="en-US" sz="400" dirty="0">
                <a:solidFill>
                  <a:prstClr val="black"/>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 s</a:t>
            </a:r>
            <a:r>
              <a:rPr lang="en-US" sz="400" dirty="0">
                <a:solidFill>
                  <a:prstClr val="black"/>
                </a:solidFill>
                <a:latin typeface="Courier New" panose="02070309020205020404" pitchFamily="49" charset="0"/>
                <a:cs typeface="Courier New" panose="02070309020205020404" pitchFamily="49" charset="0"/>
              </a:rPr>
              <a:t> </a:t>
            </a:r>
            <a:r>
              <a:rPr lang="en-US" sz="500" dirty="0">
                <a:solidFill>
                  <a:prstClr val="black"/>
                </a:solidFill>
                <a:latin typeface="Courier New" panose="02070309020205020404" pitchFamily="49" charset="0"/>
                <a:cs typeface="Courier New" panose="02070309020205020404" pitchFamily="49" charset="0"/>
              </a:rPr>
              <a:t>+</a:t>
            </a:r>
            <a:r>
              <a:rPr lang="en-US" sz="400" dirty="0">
                <a:solidFill>
                  <a:prstClr val="black"/>
                </a:solidFill>
                <a:latin typeface="Courier New" panose="02070309020205020404" pitchFamily="49" charset="0"/>
                <a:cs typeface="Courier New" panose="02070309020205020404" pitchFamily="49" charset="0"/>
              </a:rPr>
              <a:t> </a:t>
            </a:r>
            <a:r>
              <a:rPr lang="en-US" sz="500" dirty="0" err="1">
                <a:solidFill>
                  <a:prstClr val="black"/>
                </a:solidFill>
                <a:latin typeface="Courier New" panose="02070309020205020404" pitchFamily="49" charset="0"/>
                <a:cs typeface="Courier New" panose="02070309020205020404" pitchFamily="49" charset="0"/>
              </a:rPr>
              <a:t>i</a:t>
            </a:r>
            <a:r>
              <a:rPr lang="en-US" sz="400" dirty="0">
                <a:solidFill>
                  <a:prstClr val="black"/>
                </a:solidFill>
                <a:latin typeface="Courier New" panose="02070309020205020404" pitchFamily="49" charset="0"/>
                <a:cs typeface="Courier New" panose="02070309020205020404" pitchFamily="49" charset="0"/>
              </a:rPr>
              <a:t> </a:t>
            </a:r>
            <a:r>
              <a:rPr lang="en-US" sz="400" dirty="0" smtClean="0">
                <a:solidFill>
                  <a:prstClr val="black"/>
                </a:solidFill>
                <a:latin typeface="Courier New" panose="02070309020205020404" pitchFamily="49" charset="0"/>
                <a:cs typeface="Courier New" panose="02070309020205020404" pitchFamily="49" charset="0"/>
              </a:rPr>
              <a:t>+</a:t>
            </a:r>
            <a:r>
              <a:rPr lang="en-US" sz="500" dirty="0" smtClean="0">
                <a:solidFill>
                  <a:prstClr val="black"/>
                </a:solidFill>
                <a:latin typeface="Courier New" panose="02070309020205020404" pitchFamily="49" charset="0"/>
                <a:cs typeface="Courier New" panose="02070309020205020404" pitchFamily="49" charset="0"/>
              </a:rPr>
              <a:t>“</a:t>
            </a:r>
            <a:r>
              <a:rPr lang="en-US" sz="500" dirty="0">
                <a:solidFill>
                  <a:srgbClr val="7030A0"/>
                </a:solidFill>
                <a:latin typeface="Courier New" panose="02070309020205020404" pitchFamily="49" charset="0"/>
                <a:cs typeface="Courier New" panose="02070309020205020404" pitchFamily="49" charset="0"/>
              </a:rPr>
              <a:t>number</a:t>
            </a:r>
            <a:r>
              <a:rPr lang="en-US" sz="500" dirty="0">
                <a:solidFill>
                  <a:prstClr val="black"/>
                </a:solidFill>
                <a:latin typeface="Courier New" panose="02070309020205020404" pitchFamily="49" charset="0"/>
                <a:cs typeface="Courier New" panose="02070309020205020404" pitchFamily="49" charset="0"/>
              </a:rPr>
              <a:t>”;</a:t>
            </a:r>
          </a:p>
          <a:p>
            <a:pPr lvl="0"/>
            <a:r>
              <a:rPr lang="en-US" sz="500" dirty="0">
                <a:solidFill>
                  <a:prstClr val="black"/>
                </a:solidFill>
                <a:latin typeface="Courier New" panose="02070309020205020404" pitchFamily="49" charset="0"/>
                <a:cs typeface="Courier New" panose="02070309020205020404" pitchFamily="49" charset="0"/>
              </a:rPr>
              <a:t>   </a:t>
            </a:r>
            <a:r>
              <a:rPr lang="en-US" sz="500" b="1" dirty="0">
                <a:solidFill>
                  <a:srgbClr val="7F0055"/>
                </a:solidFill>
                <a:latin typeface="Courier New" panose="02070309020205020404" pitchFamily="49" charset="0"/>
                <a:cs typeface="Courier New" panose="02070309020205020404" pitchFamily="49" charset="0"/>
              </a:rPr>
              <a:t>return</a:t>
            </a:r>
            <a:r>
              <a:rPr lang="en-US" sz="500" dirty="0">
                <a:solidFill>
                  <a:prstClr val="black"/>
                </a:solidFill>
                <a:latin typeface="Courier New" panose="02070309020205020404" pitchFamily="49" charset="0"/>
                <a:cs typeface="Courier New" panose="02070309020205020404" pitchFamily="49" charset="0"/>
              </a:rPr>
              <a:t> s</a:t>
            </a:r>
            <a:r>
              <a:rPr lang="en-US" sz="500" dirty="0">
                <a:solidFill>
                  <a:prstClr val="black"/>
                </a:solidFill>
                <a:latin typeface="Courier New" panose="02070309020205020404" pitchFamily="49" charset="0"/>
                <a:cs typeface="Courier New" panose="02070309020205020404" pitchFamily="49" charset="0"/>
              </a:rPr>
              <a:t>;</a:t>
            </a:r>
            <a:endParaRPr lang="en-US" sz="500" dirty="0">
              <a:solidFill>
                <a:prstClr val="black"/>
              </a:solidFill>
              <a:latin typeface="Courier New" panose="02070309020205020404" pitchFamily="49" charset="0"/>
              <a:cs typeface="Courier New" panose="02070309020205020404" pitchFamily="49" charset="0"/>
            </a:endParaRPr>
          </a:p>
        </p:txBody>
      </p:sp>
      <p:pic>
        <p:nvPicPr>
          <p:cNvPr id="70" name="Picture 4" descr="Image result for 3d clustering"/>
          <p:cNvPicPr>
            <a:picLocks noChangeAspect="1" noChangeArrowheads="1"/>
          </p:cNvPicPr>
          <p:nvPr/>
        </p:nvPicPr>
        <p:blipFill rotWithShape="1">
          <a:blip r:embed="rId5">
            <a:extLst>
              <a:ext uri="{28A0092B-C50C-407E-A947-70E740481C1C}">
                <a14:useLocalDpi xmlns:a14="http://schemas.microsoft.com/office/drawing/2010/main" val="0"/>
              </a:ext>
            </a:extLst>
          </a:blip>
          <a:srcRect t="11244"/>
          <a:stretch/>
        </p:blipFill>
        <p:spPr bwMode="auto">
          <a:xfrm>
            <a:off x="5485313" y="4700999"/>
            <a:ext cx="987452" cy="7979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8610" y="2380492"/>
            <a:ext cx="6775449" cy="1200329"/>
          </a:xfrm>
          <a:prstGeom prst="rect">
            <a:avLst/>
          </a:prstGeom>
          <a:solidFill>
            <a:schemeClr val="bg1">
              <a:lumMod val="95000"/>
            </a:schemeClr>
          </a:solidFill>
        </p:spPr>
        <p:txBody>
          <a:bodyPr wrap="square" rtlCol="0">
            <a:spAutoFit/>
          </a:bodyPr>
          <a:lstStyle/>
          <a:p>
            <a:r>
              <a:rPr lang="en-US" altLang="ko-KR" dirty="0">
                <a:latin typeface="Gill Sans MT" panose="020B0502020104020203" pitchFamily="34" charset="0"/>
              </a:rPr>
              <a:t> </a:t>
            </a:r>
            <a:r>
              <a:rPr lang="en-US" altLang="ko-KR" dirty="0" smtClean="0">
                <a:latin typeface="Gill Sans MT" panose="020B0502020104020203" pitchFamily="34" charset="0"/>
              </a:rPr>
              <a:t>    </a:t>
            </a:r>
            <a:r>
              <a:rPr lang="en-US" altLang="ko-KR" dirty="0" smtClean="0">
                <a:latin typeface="Consolas" panose="020B0609020204030204" pitchFamily="49" charset="0"/>
              </a:rPr>
              <a:t>01 </a:t>
            </a:r>
            <a:r>
              <a:rPr lang="en-US" altLang="ko-KR" dirty="0">
                <a:latin typeface="Gill Sans MT" panose="020B0502020104020203" pitchFamily="34" charset="0"/>
              </a:rPr>
              <a:t>|  </a:t>
            </a:r>
            <a:r>
              <a:rPr lang="en-US" altLang="ko-KR" dirty="0">
                <a:latin typeface="Arial" panose="020B0604020202020204" pitchFamily="34" charset="0"/>
                <a:cs typeface="Arial" panose="020B0604020202020204" pitchFamily="34" charset="0"/>
              </a:rPr>
              <a:t>graph representation for source code</a:t>
            </a:r>
          </a:p>
          <a:p>
            <a:r>
              <a:rPr lang="en-US" altLang="ko-KR" dirty="0">
                <a:latin typeface="Gill Sans MT" panose="020B0502020104020203" pitchFamily="34" charset="0"/>
              </a:rPr>
              <a:t>     </a:t>
            </a:r>
            <a:r>
              <a:rPr lang="en-US" altLang="ko-KR" dirty="0">
                <a:latin typeface="Consolas" panose="020B0609020204030204" pitchFamily="49" charset="0"/>
              </a:rPr>
              <a:t>02</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embedding graphs into a new continuous space</a:t>
            </a:r>
          </a:p>
          <a:p>
            <a:r>
              <a:rPr lang="en-US" altLang="ko-KR" dirty="0">
                <a:latin typeface="Gill Sans MT" panose="020B0502020104020203" pitchFamily="34" charset="0"/>
              </a:rPr>
              <a:t>     </a:t>
            </a:r>
            <a:r>
              <a:rPr lang="en-US" altLang="ko-KR" dirty="0">
                <a:latin typeface="Consolas" panose="020B0609020204030204" pitchFamily="49" charset="0"/>
              </a:rPr>
              <a:t>03</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graph clustering in the new space </a:t>
            </a:r>
          </a:p>
          <a:p>
            <a:r>
              <a:rPr lang="en-US" altLang="ko-KR" dirty="0">
                <a:latin typeface="Gill Sans MT" panose="020B0502020104020203" pitchFamily="34" charset="0"/>
              </a:rPr>
              <a:t>     </a:t>
            </a:r>
            <a:r>
              <a:rPr lang="en-US" altLang="ko-KR" dirty="0">
                <a:latin typeface="Consolas" panose="020B0609020204030204" pitchFamily="49" charset="0"/>
              </a:rPr>
              <a:t>04</a:t>
            </a:r>
            <a:r>
              <a:rPr lang="en-US" altLang="ko-KR" dirty="0">
                <a:latin typeface="Gill Sans MT" panose="020B0502020104020203" pitchFamily="34" charset="0"/>
              </a:rPr>
              <a:t>  |  </a:t>
            </a:r>
            <a:r>
              <a:rPr lang="en-US" altLang="ko-KR" dirty="0">
                <a:latin typeface="Arial" panose="020B0604020202020204" pitchFamily="34" charset="0"/>
                <a:cs typeface="Arial" panose="020B0604020202020204" pitchFamily="34" charset="0"/>
              </a:rPr>
              <a:t>example selection</a:t>
            </a:r>
            <a:endParaRPr lang="ko-KR" altLang="en-US" dirty="0">
              <a:latin typeface="Arial" panose="020B0604020202020204" pitchFamily="34" charset="0"/>
              <a:cs typeface="Arial" panose="020B0604020202020204" pitchFamily="34" charset="0"/>
            </a:endParaRPr>
          </a:p>
        </p:txBody>
      </p:sp>
      <p:sp>
        <p:nvSpPr>
          <p:cNvPr id="5" name="TextBox 4"/>
          <p:cNvSpPr txBox="1"/>
          <p:nvPr/>
        </p:nvSpPr>
        <p:spPr>
          <a:xfrm>
            <a:off x="3881438" y="4980184"/>
            <a:ext cx="804862" cy="138499"/>
          </a:xfrm>
          <a:prstGeom prst="rect">
            <a:avLst/>
          </a:prstGeom>
          <a:solidFill>
            <a:schemeClr val="accent2">
              <a:alpha val="25000"/>
            </a:schemeClr>
          </a:solidFill>
        </p:spPr>
        <p:txBody>
          <a:bodyPr wrap="square" rtlCol="0">
            <a:spAutoFit/>
          </a:bodyPr>
          <a:lstStyle/>
          <a:p>
            <a:endParaRPr lang="ko-KR" altLang="en-US" sz="300" dirty="0"/>
          </a:p>
        </p:txBody>
      </p:sp>
      <p:sp>
        <p:nvSpPr>
          <p:cNvPr id="73" name="TextBox 72"/>
          <p:cNvSpPr txBox="1"/>
          <p:nvPr/>
        </p:nvSpPr>
        <p:spPr>
          <a:xfrm rot="5400000">
            <a:off x="4312575" y="5037462"/>
            <a:ext cx="576000" cy="167871"/>
          </a:xfrm>
          <a:prstGeom prst="rect">
            <a:avLst/>
          </a:prstGeom>
          <a:solidFill>
            <a:srgbClr val="FF33CC">
              <a:alpha val="30000"/>
            </a:srgbClr>
          </a:solidFill>
        </p:spPr>
        <p:txBody>
          <a:bodyPr wrap="square" rtlCol="0">
            <a:spAutoFit/>
          </a:bodyPr>
          <a:lstStyle/>
          <a:p>
            <a:endParaRPr lang="ko-KR" altLang="en-US" sz="300" dirty="0"/>
          </a:p>
        </p:txBody>
      </p:sp>
    </p:spTree>
    <p:extLst>
      <p:ext uri="{BB962C8B-B14F-4D97-AF65-F5344CB8AC3E}">
        <p14:creationId xmlns:p14="http://schemas.microsoft.com/office/powerpoint/2010/main" val="1745664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43595"/>
          </a:xfrm>
        </p:spPr>
        <p:txBody>
          <a:bodyPr>
            <a:normAutofit/>
          </a:bodyPr>
          <a:lstStyle/>
          <a:p>
            <a:r>
              <a:rPr lang="en-US" sz="3600" dirty="0" smtClean="0">
                <a:latin typeface="Gill Sans MT" panose="020B0502020104020203" pitchFamily="34" charset="0"/>
              </a:rPr>
              <a:t>Step1: Graph </a:t>
            </a:r>
            <a:r>
              <a:rPr lang="en-US" altLang="zh-CN" sz="3600" dirty="0">
                <a:latin typeface="Gill Sans MT" panose="020B0502020104020203" pitchFamily="34" charset="0"/>
              </a:rPr>
              <a:t>Representation </a:t>
            </a:r>
            <a:r>
              <a:rPr lang="en-US" altLang="zh-CN" sz="3600" dirty="0" smtClean="0">
                <a:latin typeface="Gill Sans MT" panose="020B0502020104020203" pitchFamily="34" charset="0"/>
              </a:rPr>
              <a:t>for</a:t>
            </a:r>
            <a:r>
              <a:rPr lang="en-US" altLang="zh-CN" sz="3600" dirty="0" smtClean="0">
                <a:latin typeface="Gill Sans MT" panose="020B0502020104020203" pitchFamily="34" charset="0"/>
              </a:rPr>
              <a:t> </a:t>
            </a:r>
            <a:r>
              <a:rPr lang="en-US" sz="3600" dirty="0">
                <a:latin typeface="Gill Sans MT" panose="020B0502020104020203" pitchFamily="34" charset="0"/>
              </a:rPr>
              <a:t>Source Code</a:t>
            </a:r>
          </a:p>
        </p:txBody>
      </p:sp>
      <p:sp>
        <p:nvSpPr>
          <p:cNvPr id="3" name="Content Placeholder 2"/>
          <p:cNvSpPr>
            <a:spLocks noGrp="1"/>
          </p:cNvSpPr>
          <p:nvPr>
            <p:ph idx="1"/>
          </p:nvPr>
        </p:nvSpPr>
        <p:spPr>
          <a:xfrm>
            <a:off x="628650" y="1596827"/>
            <a:ext cx="7771920" cy="4351338"/>
          </a:xfrm>
        </p:spPr>
        <p:txBody>
          <a:bodyPr>
            <a:normAutofit/>
          </a:bodyPr>
          <a:lstStyle/>
          <a:p>
            <a:r>
              <a:rPr lang="en-US" sz="2400" dirty="0" smtClean="0">
                <a:solidFill>
                  <a:srgbClr val="002060"/>
                </a:solidFill>
                <a:latin typeface="Gill Sans MT" panose="020B0502020104020203" pitchFamily="34" charset="0"/>
              </a:rPr>
              <a:t>Represent code as object usage graph </a:t>
            </a:r>
            <a:r>
              <a:rPr lang="en-US" altLang="ko-KR" sz="2400" dirty="0">
                <a:solidFill>
                  <a:srgbClr val="002060"/>
                </a:solidFill>
                <a:latin typeface="Gill Sans MT" panose="020B0502020104020203" pitchFamily="34" charset="0"/>
              </a:rPr>
              <a:t>[Nguyen et al. FSE’09]</a:t>
            </a:r>
            <a:endParaRPr lang="en-US" sz="2400" dirty="0" smtClean="0">
              <a:solidFill>
                <a:srgbClr val="002060"/>
              </a:solidFill>
              <a:latin typeface="Gill Sans MT" panose="020B0502020104020203" pitchFamily="34" charset="0"/>
            </a:endParaRPr>
          </a:p>
          <a:p>
            <a:r>
              <a:rPr lang="en-US" sz="2400" dirty="0" err="1" smtClean="0">
                <a:solidFill>
                  <a:srgbClr val="002060"/>
                </a:solidFill>
                <a:latin typeface="Gill Sans MT" panose="020B0502020104020203" pitchFamily="34" charset="0"/>
              </a:rPr>
              <a:t>Groum</a:t>
            </a:r>
            <a:r>
              <a:rPr lang="en-US" sz="2400" dirty="0" smtClean="0">
                <a:solidFill>
                  <a:srgbClr val="002060"/>
                </a:solidFill>
                <a:latin typeface="Gill Sans MT" panose="020B0502020104020203" pitchFamily="34" charset="0"/>
              </a:rPr>
              <a:t> = CFG + DFG</a:t>
            </a:r>
            <a:endParaRPr lang="en-US" sz="2000" dirty="0" smtClean="0">
              <a:solidFill>
                <a:srgbClr val="002060"/>
              </a:solidFill>
              <a:latin typeface="Gill Sans MT" panose="020B0502020104020203" pitchFamily="34" charset="0"/>
            </a:endParaRPr>
          </a:p>
        </p:txBody>
      </p:sp>
      <p:sp>
        <p:nvSpPr>
          <p:cNvPr id="42" name="TextBox 41"/>
          <p:cNvSpPr txBox="1"/>
          <p:nvPr/>
        </p:nvSpPr>
        <p:spPr>
          <a:xfrm>
            <a:off x="1518597" y="2557539"/>
            <a:ext cx="4952226" cy="1015663"/>
          </a:xfrm>
          <a:prstGeom prst="rect">
            <a:avLst/>
          </a:prstGeom>
          <a:solidFill>
            <a:schemeClr val="accent2">
              <a:lumMod val="40000"/>
              <a:lumOff val="60000"/>
              <a:alpha val="40000"/>
            </a:schemeClr>
          </a:solidFill>
        </p:spPr>
        <p:txBody>
          <a:bodyPr wrap="square" rtlCol="0">
            <a:spAutoFit/>
          </a:bodyPr>
          <a:lstStyle/>
          <a:p>
            <a:r>
              <a:rPr lang="en-US" sz="1000" dirty="0">
                <a:latin typeface="Consolas" panose="020B0609020204030204" pitchFamily="49" charset="0"/>
              </a:rPr>
              <a:t>1   </a:t>
            </a:r>
            <a:r>
              <a:rPr lang="en-US" sz="1000" dirty="0" err="1">
                <a:latin typeface="Consolas" panose="020B0609020204030204" pitchFamily="49" charset="0"/>
              </a:rPr>
              <a:t>StringBuffer</a:t>
            </a:r>
            <a:r>
              <a:rPr lang="en-US" sz="1000" dirty="0">
                <a:latin typeface="Consolas" panose="020B0609020204030204" pitchFamily="49" charset="0"/>
              </a:rPr>
              <a:t> </a:t>
            </a:r>
            <a:r>
              <a:rPr lang="en-US" sz="1000" dirty="0" err="1" smtClean="0">
                <a:latin typeface="Consolas" panose="020B0609020204030204" pitchFamily="49" charset="0"/>
              </a:rPr>
              <a:t>sb</a:t>
            </a:r>
            <a:r>
              <a:rPr lang="en-US" sz="1000" dirty="0" smtClean="0">
                <a:latin typeface="Consolas" panose="020B0609020204030204" pitchFamily="49" charset="0"/>
              </a:rPr>
              <a:t> = </a:t>
            </a:r>
            <a:r>
              <a:rPr lang="en-US" sz="1000" b="1" dirty="0" smtClean="0">
                <a:latin typeface="Consolas" panose="020B0609020204030204" pitchFamily="49" charset="0"/>
              </a:rPr>
              <a:t>new</a:t>
            </a:r>
            <a:r>
              <a:rPr lang="en-US" sz="1000" dirty="0" smtClean="0">
                <a:latin typeface="Consolas" panose="020B0609020204030204" pitchFamily="49" charset="0"/>
              </a:rPr>
              <a:t> </a:t>
            </a:r>
            <a:r>
              <a:rPr lang="en-US" sz="1000" dirty="0" err="1">
                <a:latin typeface="Consolas" panose="020B0609020204030204" pitchFamily="49" charset="0"/>
              </a:rPr>
              <a:t>StringBuffer</a:t>
            </a:r>
            <a:r>
              <a:rPr lang="en-US" sz="1000" dirty="0">
                <a:latin typeface="Consolas" panose="020B0609020204030204" pitchFamily="49" charset="0"/>
              </a:rPr>
              <a:t>();  </a:t>
            </a:r>
          </a:p>
          <a:p>
            <a:r>
              <a:rPr lang="en-US" sz="1000" dirty="0">
                <a:latin typeface="Consolas" panose="020B0609020204030204" pitchFamily="49" charset="0"/>
              </a:rPr>
              <a:t>2   </a:t>
            </a:r>
            <a:r>
              <a:rPr lang="en-US" sz="1000" dirty="0" err="1">
                <a:latin typeface="Consolas" panose="020B0609020204030204" pitchFamily="49" charset="0"/>
              </a:rPr>
              <a:t>BufferedReader</a:t>
            </a:r>
            <a:r>
              <a:rPr lang="en-US" sz="1000" dirty="0">
                <a:latin typeface="Consolas" panose="020B0609020204030204" pitchFamily="49" charset="0"/>
              </a:rPr>
              <a:t> </a:t>
            </a:r>
            <a:r>
              <a:rPr lang="en-US" sz="1000" dirty="0" smtClean="0">
                <a:latin typeface="Consolas" panose="020B0609020204030204" pitchFamily="49" charset="0"/>
              </a:rPr>
              <a:t>reader = </a:t>
            </a:r>
            <a:r>
              <a:rPr lang="en-US" sz="1000" b="1" dirty="0" smtClean="0">
                <a:latin typeface="Consolas" panose="020B0609020204030204" pitchFamily="49" charset="0"/>
              </a:rPr>
              <a:t>new</a:t>
            </a:r>
            <a:r>
              <a:rPr lang="en-US" sz="1000" dirty="0" smtClean="0">
                <a:latin typeface="Consolas" panose="020B0609020204030204" pitchFamily="49" charset="0"/>
              </a:rPr>
              <a:t> </a:t>
            </a:r>
            <a:r>
              <a:rPr lang="en-US" sz="1000" dirty="0" err="1">
                <a:latin typeface="Consolas" panose="020B0609020204030204" pitchFamily="49" charset="0"/>
              </a:rPr>
              <a:t>BufferedReader</a:t>
            </a:r>
            <a:r>
              <a:rPr lang="en-US" sz="1000" dirty="0">
                <a:latin typeface="Consolas" panose="020B0609020204030204" pitchFamily="49" charset="0"/>
              </a:rPr>
              <a:t>(</a:t>
            </a:r>
            <a:r>
              <a:rPr lang="en-US" sz="1000" b="1" dirty="0">
                <a:latin typeface="Consolas" panose="020B0609020204030204" pitchFamily="49" charset="0"/>
              </a:rPr>
              <a:t>new</a:t>
            </a:r>
            <a:r>
              <a:rPr lang="en-US" sz="1000" dirty="0">
                <a:latin typeface="Consolas" panose="020B0609020204030204" pitchFamily="49" charset="0"/>
              </a:rPr>
              <a:t> </a:t>
            </a:r>
            <a:r>
              <a:rPr lang="en-US" sz="1000" dirty="0" err="1">
                <a:latin typeface="Consolas" panose="020B0609020204030204" pitchFamily="49" charset="0"/>
              </a:rPr>
              <a:t>FileReader</a:t>
            </a:r>
            <a:r>
              <a:rPr lang="en-US" sz="1000" dirty="0" smtClean="0">
                <a:latin typeface="Consolas" panose="020B0609020204030204" pitchFamily="49" charset="0"/>
              </a:rPr>
              <a:t>(“ ”));</a:t>
            </a:r>
            <a:endParaRPr lang="en-US" sz="1000" dirty="0">
              <a:latin typeface="Consolas" panose="020B0609020204030204" pitchFamily="49" charset="0"/>
            </a:endParaRPr>
          </a:p>
          <a:p>
            <a:r>
              <a:rPr lang="en-US" sz="1000" dirty="0">
                <a:latin typeface="Consolas" panose="020B0609020204030204" pitchFamily="49" charset="0"/>
              </a:rPr>
              <a:t>3   String line=“”;</a:t>
            </a:r>
          </a:p>
          <a:p>
            <a:r>
              <a:rPr lang="en-US" sz="1000" dirty="0">
                <a:latin typeface="Consolas" panose="020B0609020204030204" pitchFamily="49" charset="0"/>
              </a:rPr>
              <a:t>4   </a:t>
            </a:r>
            <a:r>
              <a:rPr lang="en-US" sz="1000" b="1" dirty="0">
                <a:latin typeface="Consolas" panose="020B0609020204030204" pitchFamily="49" charset="0"/>
              </a:rPr>
              <a:t>while</a:t>
            </a:r>
            <a:r>
              <a:rPr lang="en-US" sz="1000" dirty="0">
                <a:latin typeface="Consolas" panose="020B0609020204030204" pitchFamily="49" charset="0"/>
              </a:rPr>
              <a:t>((line=</a:t>
            </a:r>
            <a:r>
              <a:rPr lang="en-US" sz="1000" dirty="0" err="1">
                <a:latin typeface="Consolas" panose="020B0609020204030204" pitchFamily="49" charset="0"/>
              </a:rPr>
              <a:t>reader.readLine</a:t>
            </a:r>
            <a:r>
              <a:rPr lang="en-US" sz="1000" dirty="0">
                <a:latin typeface="Consolas" panose="020B0609020204030204" pitchFamily="49" charset="0"/>
              </a:rPr>
              <a:t>())!=null)</a:t>
            </a:r>
          </a:p>
          <a:p>
            <a:r>
              <a:rPr lang="en-US" sz="1000" dirty="0">
                <a:latin typeface="Consolas" panose="020B0609020204030204" pitchFamily="49" charset="0"/>
              </a:rPr>
              <a:t>5       </a:t>
            </a:r>
            <a:r>
              <a:rPr lang="en-US" sz="1000" dirty="0" err="1">
                <a:latin typeface="Consolas" panose="020B0609020204030204" pitchFamily="49" charset="0"/>
              </a:rPr>
              <a:t>sb.append</a:t>
            </a:r>
            <a:r>
              <a:rPr lang="en-US" sz="1000" dirty="0">
                <a:latin typeface="Consolas" panose="020B0609020204030204" pitchFamily="49" charset="0"/>
              </a:rPr>
              <a:t>(line+“\n”);</a:t>
            </a:r>
          </a:p>
          <a:p>
            <a:r>
              <a:rPr lang="en-US" sz="1000" dirty="0">
                <a:latin typeface="Consolas" panose="020B0609020204030204" pitchFamily="49" charset="0"/>
              </a:rPr>
              <a:t>6   </a:t>
            </a:r>
            <a:r>
              <a:rPr lang="en-US" sz="1000" dirty="0" err="1">
                <a:latin typeface="Consolas" panose="020B0609020204030204" pitchFamily="49" charset="0"/>
              </a:rPr>
              <a:t>reader.close</a:t>
            </a:r>
            <a:r>
              <a:rPr lang="en-US" sz="1000" dirty="0">
                <a:latin typeface="Consolas" panose="020B0609020204030204" pitchFamily="49" charset="0"/>
              </a:rPr>
              <a:t>;</a:t>
            </a:r>
          </a:p>
        </p:txBody>
      </p:sp>
      <p:sp>
        <p:nvSpPr>
          <p:cNvPr id="43" name="Rectangle 42"/>
          <p:cNvSpPr/>
          <p:nvPr/>
        </p:nvSpPr>
        <p:spPr>
          <a:xfrm>
            <a:off x="1482454" y="4293303"/>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FileReader.new</a:t>
            </a:r>
            <a:endParaRPr lang="en-US" sz="900" dirty="0">
              <a:solidFill>
                <a:schemeClr val="tx1"/>
              </a:solidFill>
              <a:latin typeface="Consolas" panose="020B0609020204030204" pitchFamily="49" charset="0"/>
            </a:endParaRPr>
          </a:p>
        </p:txBody>
      </p:sp>
      <p:sp>
        <p:nvSpPr>
          <p:cNvPr id="44" name="Rectangle 43"/>
          <p:cNvSpPr/>
          <p:nvPr/>
        </p:nvSpPr>
        <p:spPr>
          <a:xfrm>
            <a:off x="1482454" y="4648022"/>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BufferedReader.new</a:t>
            </a:r>
            <a:endParaRPr lang="en-US" sz="900" dirty="0">
              <a:solidFill>
                <a:schemeClr val="tx1"/>
              </a:solidFill>
              <a:latin typeface="Consolas" panose="020B0609020204030204" pitchFamily="49" charset="0"/>
            </a:endParaRPr>
          </a:p>
        </p:txBody>
      </p:sp>
      <p:sp>
        <p:nvSpPr>
          <p:cNvPr id="46" name="Rounded Rectangle 45"/>
          <p:cNvSpPr/>
          <p:nvPr/>
        </p:nvSpPr>
        <p:spPr>
          <a:xfrm>
            <a:off x="3074515" y="4292123"/>
            <a:ext cx="866841"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FileReader</a:t>
            </a:r>
            <a:endParaRPr lang="en-US" sz="900" dirty="0">
              <a:solidFill>
                <a:schemeClr val="tx1"/>
              </a:solidFill>
              <a:latin typeface="Consolas" panose="020B0609020204030204" pitchFamily="49" charset="0"/>
            </a:endParaRPr>
          </a:p>
        </p:txBody>
      </p:sp>
      <p:sp>
        <p:nvSpPr>
          <p:cNvPr id="47" name="Rounded Rectangle 46"/>
          <p:cNvSpPr/>
          <p:nvPr/>
        </p:nvSpPr>
        <p:spPr>
          <a:xfrm>
            <a:off x="3059949" y="4748215"/>
            <a:ext cx="885894"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BufferedReader</a:t>
            </a:r>
            <a:endParaRPr lang="en-US" sz="900" dirty="0">
              <a:solidFill>
                <a:schemeClr val="tx1"/>
              </a:solidFill>
              <a:latin typeface="Consolas" panose="020B0609020204030204" pitchFamily="49" charset="0"/>
            </a:endParaRPr>
          </a:p>
        </p:txBody>
      </p:sp>
      <p:cxnSp>
        <p:nvCxnSpPr>
          <p:cNvPr id="48" name="Straight Arrow Connector 47"/>
          <p:cNvCxnSpPr/>
          <p:nvPr/>
        </p:nvCxnSpPr>
        <p:spPr>
          <a:xfrm rot="-120000">
            <a:off x="2829124" y="4857301"/>
            <a:ext cx="226337" cy="14149"/>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3"/>
            <a:endCxn id="46" idx="1"/>
          </p:cNvCxnSpPr>
          <p:nvPr/>
        </p:nvCxnSpPr>
        <p:spPr>
          <a:xfrm flipV="1">
            <a:off x="2830376" y="4406423"/>
            <a:ext cx="244139" cy="1180"/>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2"/>
          </p:cNvCxnSpPr>
          <p:nvPr/>
        </p:nvCxnSpPr>
        <p:spPr>
          <a:xfrm rot="5400000">
            <a:off x="3089117" y="4260552"/>
            <a:ext cx="158649" cy="678990"/>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2"/>
            <a:endCxn id="44" idx="0"/>
          </p:cNvCxnSpPr>
          <p:nvPr/>
        </p:nvCxnSpPr>
        <p:spPr>
          <a:xfrm>
            <a:off x="2156415" y="4521903"/>
            <a:ext cx="0" cy="12611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482454" y="3937985"/>
            <a:ext cx="1349186"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StringBuffer.new</a:t>
            </a:r>
            <a:endParaRPr lang="en-US" sz="900" dirty="0">
              <a:solidFill>
                <a:schemeClr val="tx1"/>
              </a:solidFill>
              <a:latin typeface="Consolas" panose="020B0609020204030204" pitchFamily="49" charset="0"/>
            </a:endParaRPr>
          </a:p>
        </p:txBody>
      </p:sp>
      <p:sp>
        <p:nvSpPr>
          <p:cNvPr id="54" name="Rounded Rectangle 53"/>
          <p:cNvSpPr/>
          <p:nvPr/>
        </p:nvSpPr>
        <p:spPr>
          <a:xfrm>
            <a:off x="3074513" y="3936144"/>
            <a:ext cx="866843" cy="228600"/>
          </a:xfrm>
          <a:prstGeom prst="roundRect">
            <a:avLst>
              <a:gd name="adj" fmla="val 42415"/>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err="1">
                <a:solidFill>
                  <a:schemeClr val="tx1"/>
                </a:solidFill>
                <a:latin typeface="Consolas" panose="020B0609020204030204" pitchFamily="49" charset="0"/>
              </a:rPr>
              <a:t>StringBuffer</a:t>
            </a:r>
            <a:endParaRPr lang="en-US" sz="900" dirty="0">
              <a:solidFill>
                <a:schemeClr val="tx1"/>
              </a:solidFill>
              <a:latin typeface="Consolas" panose="020B0609020204030204" pitchFamily="49" charset="0"/>
            </a:endParaRPr>
          </a:p>
        </p:txBody>
      </p:sp>
      <p:cxnSp>
        <p:nvCxnSpPr>
          <p:cNvPr id="55" name="Straight Arrow Connector 54"/>
          <p:cNvCxnSpPr>
            <a:stCxn id="53" idx="3"/>
            <a:endCxn id="54" idx="1"/>
          </p:cNvCxnSpPr>
          <p:nvPr/>
        </p:nvCxnSpPr>
        <p:spPr>
          <a:xfrm flipV="1">
            <a:off x="2831650" y="4050454"/>
            <a:ext cx="242863" cy="1841"/>
          </a:xfrm>
          <a:prstGeom prst="straightConnector1">
            <a:avLst/>
          </a:prstGeom>
          <a:ln w="9525" cap="sq">
            <a:solidFill>
              <a:schemeClr val="tx1"/>
            </a:solidFill>
            <a:prstDash val="dash"/>
            <a:beve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2"/>
            <a:endCxn id="43" idx="0"/>
          </p:cNvCxnSpPr>
          <p:nvPr/>
        </p:nvCxnSpPr>
        <p:spPr>
          <a:xfrm flipH="1">
            <a:off x="2156415" y="4166585"/>
            <a:ext cx="632" cy="126718"/>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482464" y="4997861"/>
            <a:ext cx="1347919"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smtClean="0">
                <a:solidFill>
                  <a:schemeClr val="tx1"/>
                </a:solidFill>
                <a:latin typeface="Consolas" panose="020B0609020204030204" pitchFamily="49" charset="0"/>
              </a:rPr>
              <a:t>BufferedReader.read</a:t>
            </a:r>
            <a:endParaRPr lang="en-US" sz="900" dirty="0">
              <a:solidFill>
                <a:schemeClr val="tx1"/>
              </a:solidFill>
              <a:latin typeface="Consolas" panose="020B0609020204030204" pitchFamily="49" charset="0"/>
            </a:endParaRPr>
          </a:p>
        </p:txBody>
      </p:sp>
      <p:sp>
        <p:nvSpPr>
          <p:cNvPr id="59" name="Diamond 58"/>
          <p:cNvSpPr/>
          <p:nvPr/>
        </p:nvSpPr>
        <p:spPr>
          <a:xfrm>
            <a:off x="1651503" y="5320293"/>
            <a:ext cx="1006610" cy="282738"/>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Consolas" panose="020B0609020204030204" pitchFamily="49" charset="0"/>
              </a:rPr>
              <a:t>while</a:t>
            </a:r>
          </a:p>
        </p:txBody>
      </p:sp>
      <p:cxnSp>
        <p:nvCxnSpPr>
          <p:cNvPr id="60" name="Straight Arrow Connector 59"/>
          <p:cNvCxnSpPr>
            <a:stCxn id="44" idx="2"/>
            <a:endCxn id="57" idx="0"/>
          </p:cNvCxnSpPr>
          <p:nvPr/>
        </p:nvCxnSpPr>
        <p:spPr>
          <a:xfrm>
            <a:off x="2156415" y="4876622"/>
            <a:ext cx="9" cy="1212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2"/>
            <a:endCxn id="59" idx="0"/>
          </p:cNvCxnSpPr>
          <p:nvPr/>
        </p:nvCxnSpPr>
        <p:spPr>
          <a:xfrm flipH="1">
            <a:off x="2154808" y="5226461"/>
            <a:ext cx="1616" cy="9383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7" idx="2"/>
            <a:endCxn id="57" idx="3"/>
          </p:cNvCxnSpPr>
          <p:nvPr/>
        </p:nvCxnSpPr>
        <p:spPr>
          <a:xfrm rot="5400000">
            <a:off x="3098967" y="4708232"/>
            <a:ext cx="135346" cy="672513"/>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482454" y="5696864"/>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StringBuffer.append</a:t>
            </a:r>
            <a:endParaRPr lang="en-US" sz="900" dirty="0">
              <a:solidFill>
                <a:schemeClr val="tx1"/>
              </a:solidFill>
              <a:latin typeface="Consolas" panose="020B0609020204030204" pitchFamily="49" charset="0"/>
            </a:endParaRPr>
          </a:p>
        </p:txBody>
      </p:sp>
      <p:cxnSp>
        <p:nvCxnSpPr>
          <p:cNvPr id="66" name="Straight Arrow Connector 65"/>
          <p:cNvCxnSpPr>
            <a:stCxn id="59" idx="2"/>
            <a:endCxn id="64" idx="0"/>
          </p:cNvCxnSpPr>
          <p:nvPr/>
        </p:nvCxnSpPr>
        <p:spPr>
          <a:xfrm>
            <a:off x="2154808" y="5603031"/>
            <a:ext cx="1607" cy="9383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4" idx="3"/>
            <a:endCxn id="64" idx="3"/>
          </p:cNvCxnSpPr>
          <p:nvPr/>
        </p:nvCxnSpPr>
        <p:spPr>
          <a:xfrm flipH="1">
            <a:off x="2830376" y="4050444"/>
            <a:ext cx="1110980" cy="1760720"/>
          </a:xfrm>
          <a:prstGeom prst="bentConnector3">
            <a:avLst>
              <a:gd name="adj1" fmla="val -20576"/>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482454" y="6046703"/>
            <a:ext cx="1347922" cy="22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tabLst>
                <a:tab pos="801321" algn="l"/>
              </a:tabLst>
            </a:pPr>
            <a:r>
              <a:rPr lang="en-US" sz="900" dirty="0" err="1">
                <a:solidFill>
                  <a:schemeClr val="tx1"/>
                </a:solidFill>
                <a:latin typeface="Consolas" panose="020B0609020204030204" pitchFamily="49" charset="0"/>
              </a:rPr>
              <a:t>BufferedReader.close</a:t>
            </a:r>
            <a:endParaRPr lang="en-US" sz="900" dirty="0">
              <a:solidFill>
                <a:schemeClr val="tx1"/>
              </a:solidFill>
              <a:latin typeface="Consolas" panose="020B0609020204030204" pitchFamily="49" charset="0"/>
            </a:endParaRPr>
          </a:p>
        </p:txBody>
      </p:sp>
      <p:cxnSp>
        <p:nvCxnSpPr>
          <p:cNvPr id="71" name="Elbow Connector 70"/>
          <p:cNvCxnSpPr>
            <a:stCxn id="47" idx="2"/>
            <a:endCxn id="70" idx="3"/>
          </p:cNvCxnSpPr>
          <p:nvPr/>
        </p:nvCxnSpPr>
        <p:spPr>
          <a:xfrm rot="5400000">
            <a:off x="2574542" y="5232649"/>
            <a:ext cx="1184188" cy="672520"/>
          </a:xfrm>
          <a:prstGeom prst="bentConnector2">
            <a:avLst/>
          </a:prstGeom>
          <a:ln>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2"/>
            <a:endCxn id="70" idx="0"/>
          </p:cNvCxnSpPr>
          <p:nvPr/>
        </p:nvCxnSpPr>
        <p:spPr>
          <a:xfrm>
            <a:off x="2156415" y="5925464"/>
            <a:ext cx="0" cy="1212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Right Arrow 72"/>
          <p:cNvSpPr/>
          <p:nvPr/>
        </p:nvSpPr>
        <p:spPr>
          <a:xfrm rot="5400000">
            <a:off x="2812790" y="3669056"/>
            <a:ext cx="198094" cy="16578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1195" tIns="555598" rIns="1111195" bIns="555598" numCol="1" spcCol="0" rtlCol="0" fromWordArt="0" anchor="ctr" anchorCtr="0" forceAA="0" compatLnSpc="1">
            <a:prstTxWarp prst="textNoShape">
              <a:avLst/>
            </a:prstTxWarp>
            <a:noAutofit/>
          </a:bodyPr>
          <a:lstStyle/>
          <a:p>
            <a:pPr algn="ctr"/>
            <a:endParaRPr lang="en-US" sz="6600">
              <a:latin typeface="Consolas" panose="020B0609020204030204" pitchFamily="49" charset="0"/>
            </a:endParaRPr>
          </a:p>
        </p:txBody>
      </p:sp>
      <p:sp>
        <p:nvSpPr>
          <p:cNvPr id="74" name="Right Arrow 73"/>
          <p:cNvSpPr/>
          <p:nvPr/>
        </p:nvSpPr>
        <p:spPr>
          <a:xfrm>
            <a:off x="4291814" y="4997861"/>
            <a:ext cx="183727" cy="16578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11195" tIns="555598" rIns="1111195" bIns="555598" numCol="1" spcCol="0" rtlCol="0" fromWordArt="0" anchor="ctr" anchorCtr="0" forceAA="0" compatLnSpc="1">
            <a:prstTxWarp prst="textNoShape">
              <a:avLst/>
            </a:prstTxWarp>
            <a:noAutofit/>
          </a:bodyPr>
          <a:lstStyle/>
          <a:p>
            <a:pPr algn="ctr"/>
            <a:endParaRPr lang="en-US" sz="6600">
              <a:latin typeface="Consolas" panose="020B0609020204030204" pitchFamily="49" charset="0"/>
            </a:endParaRPr>
          </a:p>
        </p:txBody>
      </p:sp>
      <mc:AlternateContent xmlns:mc="http://schemas.openxmlformats.org/markup-compatibility/2006">
        <mc:Choice xmlns:a14="http://schemas.microsoft.com/office/drawing/2010/main" Requires="a14">
          <p:sp>
            <p:nvSpPr>
              <p:cNvPr id="75" name="TextBox 74"/>
              <p:cNvSpPr txBox="1"/>
              <p:nvPr/>
            </p:nvSpPr>
            <p:spPr>
              <a:xfrm>
                <a:off x="4475541" y="3913911"/>
                <a:ext cx="2031957" cy="1488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00" i="1">
                              <a:latin typeface="Cambria Math" panose="02040503050406030204" pitchFamily="18" charset="0"/>
                            </a:rPr>
                          </m:ctrlPr>
                        </m:dP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e>
                                                  <m:r>
                                                    <a:rPr lang="en-US" sz="1000" i="1">
                                                      <a:latin typeface="Cambria Math" panose="02040503050406030204" pitchFamily="18" charset="0"/>
                                                    </a:rPr>
                                                    <m:t>0</m:t>
                                                  </m:r>
                                                </m:e>
                                              </m:mr>
                                            </m:m>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mr>
                                        <m:mr>
                                          <m:e>
                                            <m:r>
                                              <a:rPr lang="en-US" sz="1000" i="1">
                                                <a:latin typeface="Cambria Math" panose="02040503050406030204" pitchFamily="18" charset="0"/>
                                              </a:rPr>
                                              <m:t>2</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
                                    </m:e>
                                  </m:mr>
                                </m:m>
                              </m:e>
                            </m:mr>
                            <m:mr>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mr>
                                </m:m>
                              </m:e>
                              <m:e>
                                <m:m>
                                  <m:mPr>
                                    <m:mcs>
                                      <m:mc>
                                        <m:mcPr>
                                          <m:count m:val="2"/>
                                          <m:mcJc m:val="center"/>
                                        </m:mcPr>
                                      </m:mc>
                                    </m:mcs>
                                    <m:ctrlPr>
                                      <a:rPr lang="en-US" sz="1000" i="1">
                                        <a:latin typeface="Cambria Math" panose="02040503050406030204" pitchFamily="18" charset="0"/>
                                      </a:rPr>
                                    </m:ctrlPr>
                                  </m:mP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2</m:t>
                                            </m:r>
                                          </m:e>
                                        </m:mr>
                                        <m:mr>
                                          <m:e>
                                            <m:r>
                                              <a:rPr lang="en-US" sz="1000" i="1">
                                                <a:latin typeface="Cambria Math" panose="02040503050406030204" pitchFamily="18" charset="0"/>
                                              </a:rPr>
                                              <m:t>0</m:t>
                                            </m:r>
                                          </m:e>
                                          <m:e>
                                            <m:r>
                                              <a:rPr lang="en-US" sz="1000" i="1">
                                                <a:latin typeface="Cambria Math" panose="02040503050406030204" pitchFamily="18" charset="0"/>
                                              </a:rPr>
                                              <m:t>0</m:t>
                                            </m:r>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r>
                                              <a:rPr lang="en-US" sz="1000" i="1">
                                                <a:latin typeface="Cambria Math" panose="02040503050406030204" pitchFamily="18" charset="0"/>
                                              </a:rPr>
                                              <m:t>2</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e>
                                                  <m:r>
                                                    <a:rPr lang="en-US" sz="1000" i="1">
                                                      <a:latin typeface="Cambria Math" panose="02040503050406030204" pitchFamily="18" charset="0"/>
                                                    </a:rPr>
                                                    <m:t>2</m:t>
                                                  </m:r>
                                                </m:e>
                                              </m:mr>
                                            </m:m>
                                          </m:e>
                                        </m:mr>
                                      </m:m>
                                    </m:e>
                                  </m:mr>
                                  <m:mr>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r>
                                              <a:rPr lang="en-US" sz="1000" i="1">
                                                <a:latin typeface="Cambria Math" panose="02040503050406030204" pitchFamily="18" charset="0"/>
                                              </a:rPr>
                                              <m:t>0</m:t>
                                            </m:r>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mr>
                                      </m:m>
                                    </m:e>
                                    <m:e>
                                      <m:m>
                                        <m:mPr>
                                          <m:mcs>
                                            <m:mc>
                                              <m:mcPr>
                                                <m:count m:val="2"/>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e>
                                            <m:m>
                                              <m:mPr>
                                                <m:mcs>
                                                  <m:mc>
                                                    <m:mcPr>
                                                      <m:count m:val="3"/>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e>
                                                  <m:r>
                                                    <a:rPr lang="en-US" sz="1000" i="1">
                                                      <a:latin typeface="Cambria Math" panose="02040503050406030204" pitchFamily="18" charset="0"/>
                                                    </a:rPr>
                                                    <m:t>0</m:t>
                                                  </m:r>
                                                </m:e>
                                                <m:e>
                                                  <m:r>
                                                    <a:rPr lang="en-US" sz="1000" i="1">
                                                      <a:latin typeface="Cambria Math" panose="02040503050406030204" pitchFamily="18" charset="0"/>
                                                    </a:rPr>
                                                    <m:t>0</m:t>
                                                  </m:r>
                                                </m:e>
                                              </m:mr>
                                            </m:m>
                                          </m:e>
                                        </m:m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3"/>
                                                      <m:mcJc m:val="center"/>
                                                    </m:mcPr>
                                                  </m:mc>
                                                </m:mcs>
                                                <m:ctrlPr>
                                                  <a:rPr lang="en-US" sz="1000" i="1">
                                                    <a:latin typeface="Cambria Math" panose="02040503050406030204" pitchFamily="18" charset="0"/>
                                                  </a:rPr>
                                                </m:ctrlPr>
                                              </m:mPr>
                                              <m:mr>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1</m:t>
                                                        </m:r>
                                                      </m:e>
                                                    </m:mr>
                                                    <m:mr>
                                                      <m:e>
                                                        <m:r>
                                                          <a:rPr lang="en-US" sz="1000" i="1">
                                                            <a:latin typeface="Cambria Math" panose="02040503050406030204" pitchFamily="18" charset="0"/>
                                                          </a:rPr>
                                                          <m:t>0</m:t>
                                                        </m:r>
                                                      </m:e>
                                                    </m:mr>
                                                    <m:mr>
                                                      <m:e>
                                                        <m:r>
                                                          <a:rPr lang="en-US" sz="1000" i="1">
                                                            <a:latin typeface="Cambria Math" panose="02040503050406030204" pitchFamily="18" charset="0"/>
                                                          </a:rPr>
                                                          <m:t>0</m:t>
                                                        </m:r>
                                                      </m:e>
                                                    </m:mr>
                                                  </m:m>
                                                </m:e>
                                                <m:e>
                                                  <m:m>
                                                    <m:mPr>
                                                      <m:mcs>
                                                        <m:mc>
                                                          <m:mcPr>
                                                            <m:count m:val="1"/>
                                                            <m:mcJc m:val="center"/>
                                                          </m:mcPr>
                                                        </m:mc>
                                                      </m:mcs>
                                                      <m:ctrlPr>
                                                        <a:rPr lang="en-US" sz="1000" i="1">
                                                          <a:latin typeface="Cambria Math" panose="02040503050406030204" pitchFamily="18" charset="0"/>
                                                        </a:rPr>
                                                      </m:ctrlPr>
                                                    </m:mPr>
                                                    <m:mr>
                                                      <m:e>
                                                        <m:r>
                                                          <m:rPr>
                                                            <m:brk m:alnAt="7"/>
                                                          </m:rPr>
                                                          <a:rPr lang="en-US" sz="1000" i="1">
                                                            <a:latin typeface="Cambria Math" panose="02040503050406030204" pitchFamily="18" charset="0"/>
                                                          </a:rPr>
                                                          <m:t>0</m:t>
                                                        </m:r>
                                                      </m:e>
                                                    </m:mr>
                                                    <m:mr>
                                                      <m:e>
                                                        <m:r>
                                                          <a:rPr lang="en-US" sz="1000" i="1">
                                                            <a:latin typeface="Cambria Math" panose="02040503050406030204" pitchFamily="18" charset="0"/>
                                                          </a:rPr>
                                                          <m:t>1</m:t>
                                                        </m:r>
                                                      </m:e>
                                                    </m:mr>
                                                    <m:mr>
                                                      <m:e>
                                                        <m:r>
                                                          <a:rPr lang="en-US" sz="1000" i="1">
                                                            <a:latin typeface="Cambria Math" panose="02040503050406030204" pitchFamily="18" charset="0"/>
                                                          </a:rPr>
                                                          <m:t>0</m:t>
                                                        </m:r>
                                                      </m:e>
                                                    </m:mr>
                                                  </m:m>
                                                </m:e>
                                              </m:mr>
                                            </m:m>
                                          </m:e>
                                        </m:mr>
                                      </m:m>
                                    </m:e>
                                  </m:mr>
                                </m:m>
                              </m:e>
                            </m:mr>
                          </m:m>
                        </m:e>
                      </m:d>
                    </m:oMath>
                  </m:oMathPara>
                </a14:m>
                <a:endParaRPr lang="en-US" sz="1000" dirty="0">
                  <a:latin typeface="Consolas" panose="020B0609020204030204" pitchFamily="49" charset="0"/>
                </a:endParaRPr>
              </a:p>
            </p:txBody>
          </p:sp>
        </mc:Choice>
        <mc:Fallback>
          <p:sp>
            <p:nvSpPr>
              <p:cNvPr id="75" name="TextBox 74"/>
              <p:cNvSpPr txBox="1">
                <a:spLocks noRot="1" noChangeAspect="1" noMove="1" noResize="1" noEditPoints="1" noAdjustHandles="1" noChangeArrowheads="1" noChangeShapeType="1" noTextEdit="1"/>
              </p:cNvSpPr>
              <p:nvPr/>
            </p:nvSpPr>
            <p:spPr>
              <a:xfrm>
                <a:off x="4475541" y="3913911"/>
                <a:ext cx="2031957" cy="1488484"/>
              </a:xfrm>
              <a:prstGeom prst="rect">
                <a:avLst/>
              </a:prstGeom>
              <a:blipFill>
                <a:blip r:embed="rId3"/>
                <a:stretch>
                  <a:fillRect/>
                </a:stretch>
              </a:blipFill>
            </p:spPr>
            <p:txBody>
              <a:bodyPr/>
              <a:lstStyle/>
              <a:p>
                <a:r>
                  <a:rPr lang="ko-KR" altLang="en-US">
                    <a:noFill/>
                  </a:rPr>
                  <a:t> </a:t>
                </a:r>
              </a:p>
            </p:txBody>
          </p:sp>
        </mc:Fallback>
      </mc:AlternateContent>
      <p:graphicFrame>
        <p:nvGraphicFramePr>
          <p:cNvPr id="76" name="Chart 75"/>
          <p:cNvGraphicFramePr/>
          <p:nvPr>
            <p:extLst>
              <p:ext uri="{D42A27DB-BD31-4B8C-83A1-F6EECF244321}">
                <p14:modId xmlns:p14="http://schemas.microsoft.com/office/powerpoint/2010/main" val="3030156213"/>
              </p:ext>
            </p:extLst>
          </p:nvPr>
        </p:nvGraphicFramePr>
        <p:xfrm>
          <a:off x="4290964" y="4152724"/>
          <a:ext cx="2336576" cy="2605975"/>
        </p:xfrm>
        <a:graphic>
          <a:graphicData uri="http://schemas.openxmlformats.org/drawingml/2006/chart">
            <c:chart xmlns:c="http://schemas.openxmlformats.org/drawingml/2006/chart" xmlns:r="http://schemas.openxmlformats.org/officeDocument/2006/relationships" r:id="rId4"/>
          </a:graphicData>
        </a:graphic>
      </p:graphicFrame>
      <p:sp>
        <p:nvSpPr>
          <p:cNvPr id="77" name="TextBox 76"/>
          <p:cNvSpPr txBox="1"/>
          <p:nvPr/>
        </p:nvSpPr>
        <p:spPr>
          <a:xfrm>
            <a:off x="4568199" y="5341421"/>
            <a:ext cx="2059341" cy="446276"/>
          </a:xfrm>
          <a:prstGeom prst="rect">
            <a:avLst/>
          </a:prstGeom>
          <a:noFill/>
        </p:spPr>
        <p:txBody>
          <a:bodyPr wrap="square" lIns="0" rIns="0" rtlCol="0">
            <a:spAutoFit/>
          </a:bodyPr>
          <a:lstStyle/>
          <a:p>
            <a:r>
              <a:rPr lang="en-US" sz="1000" dirty="0" smtClean="0">
                <a:latin typeface="Consolas" panose="020B0609020204030204" pitchFamily="49" charset="0"/>
              </a:rPr>
              <a:t>		+</a:t>
            </a:r>
          </a:p>
          <a:p>
            <a:r>
              <a:rPr lang="en-US" sz="300" dirty="0" smtClean="0">
                <a:latin typeface="Consolas" panose="020B0609020204030204" pitchFamily="49" charset="0"/>
              </a:rPr>
              <a:t>     </a:t>
            </a:r>
            <a:endParaRPr lang="en-US" sz="100" dirty="0" smtClean="0">
              <a:latin typeface="Consolas" panose="020B0609020204030204" pitchFamily="49" charset="0"/>
            </a:endParaRPr>
          </a:p>
          <a:p>
            <a:r>
              <a:rPr lang="en-US" sz="1000" b="1" dirty="0" smtClean="0">
                <a:latin typeface="Consolas" panose="020B0609020204030204" pitchFamily="49" charset="0"/>
              </a:rPr>
              <a:t>[</a:t>
            </a:r>
            <a:r>
              <a:rPr lang="en-US" sz="1000" dirty="0" smtClean="0">
                <a:latin typeface="Consolas" panose="020B0609020204030204" pitchFamily="49" charset="0"/>
              </a:rPr>
              <a:t>0 1  2  3 </a:t>
            </a:r>
            <a:r>
              <a:rPr lang="en-US" sz="600" dirty="0" smtClean="0">
                <a:latin typeface="Consolas" panose="020B0609020204030204" pitchFamily="49" charset="0"/>
              </a:rPr>
              <a:t> </a:t>
            </a:r>
            <a:r>
              <a:rPr lang="en-US" sz="1000" dirty="0" smtClean="0">
                <a:latin typeface="Consolas" panose="020B0609020204030204" pitchFamily="49" charset="0"/>
              </a:rPr>
              <a:t>4 </a:t>
            </a:r>
            <a:r>
              <a:rPr lang="en-US" sz="900" dirty="0" smtClean="0">
                <a:latin typeface="Consolas" panose="020B0609020204030204" pitchFamily="49" charset="0"/>
              </a:rPr>
              <a:t> </a:t>
            </a:r>
            <a:r>
              <a:rPr lang="en-US" sz="1000" dirty="0" smtClean="0">
                <a:latin typeface="Consolas" panose="020B0609020204030204" pitchFamily="49" charset="0"/>
              </a:rPr>
              <a:t>5  </a:t>
            </a:r>
            <a:r>
              <a:rPr lang="en-US" sz="1000" dirty="0" smtClean="0">
                <a:latin typeface="Consolas" panose="020B0609020204030204" pitchFamily="49" charset="0"/>
              </a:rPr>
              <a:t>6 </a:t>
            </a:r>
            <a:r>
              <a:rPr lang="en-US" sz="1000" dirty="0" smtClean="0">
                <a:latin typeface="Consolas" panose="020B0609020204030204" pitchFamily="49" charset="0"/>
              </a:rPr>
              <a:t> 7 </a:t>
            </a:r>
            <a:r>
              <a:rPr lang="en-US" sz="900" dirty="0" smtClean="0">
                <a:latin typeface="Consolas" panose="020B0609020204030204" pitchFamily="49" charset="0"/>
              </a:rPr>
              <a:t> </a:t>
            </a:r>
            <a:r>
              <a:rPr lang="en-US" sz="1000" dirty="0" smtClean="0">
                <a:latin typeface="Consolas" panose="020B0609020204030204" pitchFamily="49" charset="0"/>
              </a:rPr>
              <a:t>8 </a:t>
            </a:r>
            <a:r>
              <a:rPr lang="en-US" sz="700" dirty="0" smtClean="0">
                <a:latin typeface="Consolas" panose="020B0609020204030204" pitchFamily="49" charset="0"/>
              </a:rPr>
              <a:t> </a:t>
            </a:r>
            <a:r>
              <a:rPr lang="en-US" sz="1000" dirty="0" smtClean="0">
                <a:latin typeface="Consolas" panose="020B0609020204030204" pitchFamily="49" charset="0"/>
              </a:rPr>
              <a:t>9</a:t>
            </a:r>
            <a:r>
              <a:rPr lang="en-US" sz="1000" b="1" dirty="0" smtClean="0">
                <a:latin typeface="Consolas" panose="020B0609020204030204" pitchFamily="49" charset="0"/>
              </a:rPr>
              <a:t>]</a:t>
            </a:r>
            <a:r>
              <a:rPr lang="en-US" sz="1000" dirty="0" smtClean="0">
                <a:latin typeface="Consolas" panose="020B0609020204030204" pitchFamily="49" charset="0"/>
              </a:rPr>
              <a:t>  </a:t>
            </a:r>
            <a:endParaRPr lang="en-US" sz="1000" dirty="0">
              <a:latin typeface="Consolas" panose="020B0609020204030204" pitchFamily="49" charset="0"/>
            </a:endParaRPr>
          </a:p>
        </p:txBody>
      </p:sp>
      <p:sp>
        <p:nvSpPr>
          <p:cNvPr id="78" name="TextBox 77"/>
          <p:cNvSpPr txBox="1"/>
          <p:nvPr/>
        </p:nvSpPr>
        <p:spPr>
          <a:xfrm>
            <a:off x="5402093" y="5925464"/>
            <a:ext cx="248028" cy="369332"/>
          </a:xfrm>
          <a:prstGeom prst="rect">
            <a:avLst/>
          </a:prstGeom>
          <a:noFill/>
        </p:spPr>
        <p:txBody>
          <a:bodyPr wrap="square" lIns="0" tIns="0" rIns="0" bIns="0" rtlCol="0">
            <a:spAutoFit/>
          </a:bodyPr>
          <a:lstStyle/>
          <a:p>
            <a:r>
              <a:rPr lang="en-US" sz="1200" dirty="0" smtClean="0">
                <a:latin typeface="Consolas" panose="020B0609020204030204" pitchFamily="49" charset="0"/>
              </a:rPr>
              <a:t>…..</a:t>
            </a:r>
            <a:endParaRPr lang="en-US" sz="1200" dirty="0">
              <a:latin typeface="Consolas" panose="020B0609020204030204" pitchFamily="49" charset="0"/>
            </a:endParaRPr>
          </a:p>
        </p:txBody>
      </p:sp>
      <p:sp>
        <p:nvSpPr>
          <p:cNvPr id="79" name="Slide Number Placeholder 27"/>
          <p:cNvSpPr>
            <a:spLocks noGrp="1"/>
          </p:cNvSpPr>
          <p:nvPr>
            <p:ph type="sldNum" sz="quarter" idx="12"/>
          </p:nvPr>
        </p:nvSpPr>
        <p:spPr>
          <a:xfrm>
            <a:off x="6457950" y="6356351"/>
            <a:ext cx="2057400" cy="365125"/>
          </a:xfrm>
        </p:spPr>
        <p:txBody>
          <a:bodyPr/>
          <a:lstStyle/>
          <a:p>
            <a:fld id="{E5D20B07-BDDC-4D04-8605-14FADEF213F7}" type="slidenum">
              <a:rPr lang="en-US"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6679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20025" cy="1325563"/>
          </a:xfrm>
        </p:spPr>
        <p:txBody>
          <a:bodyPr>
            <a:normAutofit/>
          </a:bodyPr>
          <a:lstStyle/>
          <a:p>
            <a:r>
              <a:rPr lang="en-US" altLang="ko-KR" sz="3600" dirty="0" smtClean="0">
                <a:latin typeface="Gill Sans MT" panose="020B0502020104020203" pitchFamily="34" charset="0"/>
              </a:rPr>
              <a:t>Step2: </a:t>
            </a:r>
            <a:r>
              <a:rPr lang="en-US" altLang="ko-KR" sz="3600" dirty="0">
                <a:latin typeface="Gill Sans MT" panose="020B0502020104020203" pitchFamily="34" charset="0"/>
              </a:rPr>
              <a:t>Graph </a:t>
            </a:r>
            <a:r>
              <a:rPr lang="en-US" altLang="zh-CN" sz="3600" dirty="0" smtClean="0">
                <a:latin typeface="Gill Sans MT" panose="020B0502020104020203" pitchFamily="34" charset="0"/>
              </a:rPr>
              <a:t>Embedding with Graph Kernel</a:t>
            </a:r>
            <a:endParaRPr lang="ko-KR" altLang="en-US" sz="3600" dirty="0"/>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15</a:t>
            </a:fld>
            <a:endParaRPr lang="en-US" dirty="0">
              <a:solidFill>
                <a:schemeClr val="tx1"/>
              </a:solidFill>
            </a:endParaRPr>
          </a:p>
        </p:txBody>
      </p:sp>
      <p:sp>
        <p:nvSpPr>
          <p:cNvPr id="5" name="Striped Right Arrow 4"/>
          <p:cNvSpPr/>
          <p:nvPr/>
        </p:nvSpPr>
        <p:spPr>
          <a:xfrm>
            <a:off x="3842039" y="3204720"/>
            <a:ext cx="1077851" cy="406249"/>
          </a:xfrm>
          <a:prstGeom prst="striped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pPr>
            <a:endParaRPr lang="en-US" dirty="0">
              <a:ea typeface="宋体" panose="02010600030101010101" pitchFamily="2" charset="-122"/>
              <a:cs typeface="Times New Roman" panose="02020603050405020304" pitchFamily="18" charset="0"/>
            </a:endParaRPr>
          </a:p>
        </p:txBody>
      </p:sp>
      <p:sp>
        <p:nvSpPr>
          <p:cNvPr id="11" name="TextBox 10"/>
          <p:cNvSpPr txBox="1"/>
          <p:nvPr/>
        </p:nvSpPr>
        <p:spPr>
          <a:xfrm>
            <a:off x="1973801" y="4533379"/>
            <a:ext cx="947773" cy="307776"/>
          </a:xfrm>
          <a:prstGeom prst="rect">
            <a:avLst/>
          </a:prstGeom>
          <a:noFill/>
        </p:spPr>
        <p:txBody>
          <a:bodyPr wrap="square" lIns="0" tIns="0" rIns="0" bIns="0" rtlCol="0">
            <a:spAutoFit/>
          </a:bodyPr>
          <a:lstStyle/>
          <a:p>
            <a:r>
              <a:rPr lang="en-US" sz="2000" dirty="0" smtClean="0"/>
              <a:t>gr</a:t>
            </a:r>
            <a:r>
              <a:rPr lang="en-US" altLang="zh-CN" sz="2000" dirty="0" smtClean="0"/>
              <a:t>aphs</a:t>
            </a:r>
            <a:endParaRPr lang="en-US" sz="2000" dirty="0"/>
          </a:p>
        </p:txBody>
      </p:sp>
      <p:sp>
        <p:nvSpPr>
          <p:cNvPr id="12" name="TextBox 11"/>
          <p:cNvSpPr txBox="1"/>
          <p:nvPr/>
        </p:nvSpPr>
        <p:spPr>
          <a:xfrm>
            <a:off x="5779374" y="4342247"/>
            <a:ext cx="2444920" cy="615553"/>
          </a:xfrm>
          <a:prstGeom prst="rect">
            <a:avLst/>
          </a:prstGeom>
          <a:noFill/>
        </p:spPr>
        <p:txBody>
          <a:bodyPr wrap="square" lIns="0" tIns="0" rIns="0" bIns="0" rtlCol="0">
            <a:spAutoFit/>
          </a:bodyPr>
          <a:lstStyle/>
          <a:p>
            <a:pPr algn="ctr"/>
            <a:r>
              <a:rPr lang="en-US" sz="2000" dirty="0"/>
              <a:t>i</a:t>
            </a:r>
            <a:r>
              <a:rPr lang="en-US" sz="2000" dirty="0" smtClean="0"/>
              <a:t>nner-product (similarity) </a:t>
            </a:r>
            <a:r>
              <a:rPr lang="en-US" sz="2000" dirty="0"/>
              <a:t>m</a:t>
            </a:r>
            <a:r>
              <a:rPr lang="en-US" sz="2000" dirty="0" smtClean="0"/>
              <a:t>atrix</a:t>
            </a:r>
            <a:endParaRPr lang="en-US" sz="2000" dirty="0"/>
          </a:p>
        </p:txBody>
      </p:sp>
      <p:sp>
        <p:nvSpPr>
          <p:cNvPr id="13" name="Oval 12"/>
          <p:cNvSpPr/>
          <p:nvPr/>
        </p:nvSpPr>
        <p:spPr>
          <a:xfrm>
            <a:off x="1995227" y="3532954"/>
            <a:ext cx="229031" cy="23920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Oval 13"/>
          <p:cNvSpPr/>
          <p:nvPr/>
        </p:nvSpPr>
        <p:spPr>
          <a:xfrm>
            <a:off x="1995227" y="4071366"/>
            <a:ext cx="229031" cy="23920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7030A0"/>
              </a:solidFill>
            </a:endParaRPr>
          </a:p>
        </p:txBody>
      </p:sp>
      <p:cxnSp>
        <p:nvCxnSpPr>
          <p:cNvPr id="15" name="Straight Arrow Connector 14"/>
          <p:cNvCxnSpPr>
            <a:stCxn id="13" idx="4"/>
            <a:endCxn id="14" idx="0"/>
          </p:cNvCxnSpPr>
          <p:nvPr/>
        </p:nvCxnSpPr>
        <p:spPr>
          <a:xfrm>
            <a:off x="2109743" y="3772157"/>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0"/>
          </p:cNvCxnSpPr>
          <p:nvPr/>
        </p:nvCxnSpPr>
        <p:spPr>
          <a:xfrm>
            <a:off x="2109743" y="3204720"/>
            <a:ext cx="0" cy="32823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2226604" y="3610969"/>
            <a:ext cx="221084" cy="58541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Freeform 17"/>
          <p:cNvSpPr/>
          <p:nvPr/>
        </p:nvSpPr>
        <p:spPr>
          <a:xfrm rot="11809332">
            <a:off x="1741091" y="3589271"/>
            <a:ext cx="149115" cy="674770"/>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Lst>
            <a:ahLst/>
            <a:cxnLst>
              <a:cxn ang="0">
                <a:pos x="connsiteX0" y="connsiteY0"/>
              </a:cxn>
              <a:cxn ang="0">
                <a:pos x="connsiteX1" y="connsiteY1"/>
              </a:cxn>
              <a:cxn ang="0">
                <a:pos x="connsiteX2" y="connsiteY2"/>
              </a:cxn>
              <a:cxn ang="0">
                <a:pos x="connsiteX3" y="connsiteY3"/>
              </a:cxn>
            </a:cxnLst>
            <a:rect l="l" t="t" r="r" b="b"/>
            <a:pathLst>
              <a:path w="71262" h="177836">
                <a:moveTo>
                  <a:pt x="0" y="177836"/>
                </a:moveTo>
                <a:cubicBezTo>
                  <a:pt x="28376" y="163747"/>
                  <a:pt x="45615" y="154834"/>
                  <a:pt x="57150" y="137355"/>
                </a:cubicBezTo>
                <a:cubicBezTo>
                  <a:pt x="68685" y="119876"/>
                  <a:pt x="74696" y="95854"/>
                  <a:pt x="69208" y="72962"/>
                </a:cubicBezTo>
                <a:cubicBezTo>
                  <a:pt x="63720" y="50070"/>
                  <a:pt x="52044" y="29524"/>
                  <a:pt x="24219"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Oval 18"/>
          <p:cNvSpPr/>
          <p:nvPr/>
        </p:nvSpPr>
        <p:spPr>
          <a:xfrm>
            <a:off x="2728589" y="2348892"/>
            <a:ext cx="229031" cy="23920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Oval 19"/>
          <p:cNvSpPr/>
          <p:nvPr/>
        </p:nvSpPr>
        <p:spPr>
          <a:xfrm>
            <a:off x="2728589" y="2887304"/>
            <a:ext cx="229031" cy="23920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1" name="Straight Arrow Connector 20"/>
          <p:cNvCxnSpPr>
            <a:stCxn id="19" idx="4"/>
            <a:endCxn id="20" idx="0"/>
          </p:cNvCxnSpPr>
          <p:nvPr/>
        </p:nvCxnSpPr>
        <p:spPr>
          <a:xfrm>
            <a:off x="2843107" y="2588095"/>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0"/>
          </p:cNvCxnSpPr>
          <p:nvPr/>
        </p:nvCxnSpPr>
        <p:spPr>
          <a:xfrm>
            <a:off x="2843107" y="2020658"/>
            <a:ext cx="0" cy="328234"/>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959967" y="2426904"/>
            <a:ext cx="221084" cy="585417"/>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Lst>
            <a:ahLst/>
            <a:cxnLst>
              <a:cxn ang="0">
                <a:pos x="connsiteX0" y="connsiteY0"/>
              </a:cxn>
              <a:cxn ang="0">
                <a:pos x="connsiteX1" y="connsiteY1"/>
              </a:cxn>
              <a:cxn ang="0">
                <a:pos x="connsiteX2" y="connsiteY2"/>
              </a:cxn>
              <a:cxn ang="0">
                <a:pos x="connsiteX3" y="connsiteY3"/>
              </a:cxn>
            </a:cxnLst>
            <a:rect l="l" t="t" r="r" b="b"/>
            <a:pathLst>
              <a:path w="69501" h="176212">
                <a:moveTo>
                  <a:pt x="0" y="176212"/>
                </a:moveTo>
                <a:cubicBezTo>
                  <a:pt x="28376" y="162123"/>
                  <a:pt x="44054" y="155971"/>
                  <a:pt x="57150" y="135731"/>
                </a:cubicBezTo>
                <a:cubicBezTo>
                  <a:pt x="70246" y="115491"/>
                  <a:pt x="73422" y="77391"/>
                  <a:pt x="64294" y="54769"/>
                </a:cubicBezTo>
                <a:cubicBezTo>
                  <a:pt x="55166" y="32147"/>
                  <a:pt x="32544" y="5159"/>
                  <a:pt x="2381"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Freeform 23"/>
          <p:cNvSpPr/>
          <p:nvPr/>
        </p:nvSpPr>
        <p:spPr>
          <a:xfrm rot="11809332">
            <a:off x="2430354" y="2985517"/>
            <a:ext cx="244755" cy="406922"/>
          </a:xfrm>
          <a:custGeom>
            <a:avLst/>
            <a:gdLst>
              <a:gd name="connsiteX0" fmla="*/ 0 w 80492"/>
              <a:gd name="connsiteY0" fmla="*/ 176212 h 176212"/>
              <a:gd name="connsiteX1" fmla="*/ 69056 w 80492"/>
              <a:gd name="connsiteY1" fmla="*/ 123825 h 176212"/>
              <a:gd name="connsiteX2" fmla="*/ 73819 w 80492"/>
              <a:gd name="connsiteY2" fmla="*/ 30956 h 176212"/>
              <a:gd name="connsiteX3" fmla="*/ 2381 w 80492"/>
              <a:gd name="connsiteY3" fmla="*/ 0 h 176212"/>
              <a:gd name="connsiteX0" fmla="*/ 0 w 81619"/>
              <a:gd name="connsiteY0" fmla="*/ 176212 h 176212"/>
              <a:gd name="connsiteX1" fmla="*/ 71437 w 81619"/>
              <a:gd name="connsiteY1" fmla="*/ 138113 h 176212"/>
              <a:gd name="connsiteX2" fmla="*/ 73819 w 81619"/>
              <a:gd name="connsiteY2" fmla="*/ 30956 h 176212"/>
              <a:gd name="connsiteX3" fmla="*/ 2381 w 81619"/>
              <a:gd name="connsiteY3" fmla="*/ 0 h 176212"/>
              <a:gd name="connsiteX0" fmla="*/ 0 w 80218"/>
              <a:gd name="connsiteY0" fmla="*/ 176212 h 176212"/>
              <a:gd name="connsiteX1" fmla="*/ 71437 w 80218"/>
              <a:gd name="connsiteY1" fmla="*/ 138113 h 176212"/>
              <a:gd name="connsiteX2" fmla="*/ 71438 w 80218"/>
              <a:gd name="connsiteY2" fmla="*/ 52387 h 176212"/>
              <a:gd name="connsiteX3" fmla="*/ 2381 w 80218"/>
              <a:gd name="connsiteY3" fmla="*/ 0 h 176212"/>
              <a:gd name="connsiteX0" fmla="*/ 0 w 74730"/>
              <a:gd name="connsiteY0" fmla="*/ 176212 h 176212"/>
              <a:gd name="connsiteX1" fmla="*/ 57150 w 74730"/>
              <a:gd name="connsiteY1" fmla="*/ 135731 h 176212"/>
              <a:gd name="connsiteX2" fmla="*/ 71438 w 74730"/>
              <a:gd name="connsiteY2" fmla="*/ 52387 h 176212"/>
              <a:gd name="connsiteX3" fmla="*/ 2381 w 7473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890"/>
              <a:gd name="connsiteY0" fmla="*/ 176212 h 176212"/>
              <a:gd name="connsiteX1" fmla="*/ 57150 w 68890"/>
              <a:gd name="connsiteY1" fmla="*/ 135731 h 176212"/>
              <a:gd name="connsiteX2" fmla="*/ 64294 w 68890"/>
              <a:gd name="connsiteY2" fmla="*/ 54769 h 176212"/>
              <a:gd name="connsiteX3" fmla="*/ 2381 w 6889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8360"/>
              <a:gd name="connsiteY0" fmla="*/ 176212 h 176212"/>
              <a:gd name="connsiteX1" fmla="*/ 57150 w 68360"/>
              <a:gd name="connsiteY1" fmla="*/ 135731 h 176212"/>
              <a:gd name="connsiteX2" fmla="*/ 64294 w 68360"/>
              <a:gd name="connsiteY2" fmla="*/ 54769 h 176212"/>
              <a:gd name="connsiteX3" fmla="*/ 2381 w 68360"/>
              <a:gd name="connsiteY3" fmla="*/ 0 h 176212"/>
              <a:gd name="connsiteX0" fmla="*/ 0 w 69501"/>
              <a:gd name="connsiteY0" fmla="*/ 176212 h 176212"/>
              <a:gd name="connsiteX1" fmla="*/ 57150 w 69501"/>
              <a:gd name="connsiteY1" fmla="*/ 135731 h 176212"/>
              <a:gd name="connsiteX2" fmla="*/ 64294 w 69501"/>
              <a:gd name="connsiteY2" fmla="*/ 54769 h 176212"/>
              <a:gd name="connsiteX3" fmla="*/ 2381 w 69501"/>
              <a:gd name="connsiteY3" fmla="*/ 0 h 176212"/>
              <a:gd name="connsiteX0" fmla="*/ 0 w 67922"/>
              <a:gd name="connsiteY0" fmla="*/ 177836 h 177836"/>
              <a:gd name="connsiteX1" fmla="*/ 57150 w 67922"/>
              <a:gd name="connsiteY1" fmla="*/ 137355 h 177836"/>
              <a:gd name="connsiteX2" fmla="*/ 64294 w 67922"/>
              <a:gd name="connsiteY2" fmla="*/ 56393 h 177836"/>
              <a:gd name="connsiteX3" fmla="*/ 24220 w 67922"/>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20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4331"/>
              <a:gd name="connsiteY0" fmla="*/ 177836 h 177836"/>
              <a:gd name="connsiteX1" fmla="*/ 57150 w 74331"/>
              <a:gd name="connsiteY1" fmla="*/ 137355 h 177836"/>
              <a:gd name="connsiteX2" fmla="*/ 72674 w 74331"/>
              <a:gd name="connsiteY2" fmla="*/ 72359 h 177836"/>
              <a:gd name="connsiteX3" fmla="*/ 24219 w 74331"/>
              <a:gd name="connsiteY3" fmla="*/ 0 h 177836"/>
              <a:gd name="connsiteX0" fmla="*/ 0 w 71262"/>
              <a:gd name="connsiteY0" fmla="*/ 177836 h 177836"/>
              <a:gd name="connsiteX1" fmla="*/ 57150 w 71262"/>
              <a:gd name="connsiteY1" fmla="*/ 137355 h 177836"/>
              <a:gd name="connsiteX2" fmla="*/ 69208 w 71262"/>
              <a:gd name="connsiteY2" fmla="*/ 72962 h 177836"/>
              <a:gd name="connsiteX3" fmla="*/ 24219 w 71262"/>
              <a:gd name="connsiteY3" fmla="*/ 0 h 177836"/>
              <a:gd name="connsiteX0" fmla="*/ 0 w 121617"/>
              <a:gd name="connsiteY0" fmla="*/ 106891 h 106891"/>
              <a:gd name="connsiteX1" fmla="*/ 57150 w 121617"/>
              <a:gd name="connsiteY1" fmla="*/ 66410 h 106891"/>
              <a:gd name="connsiteX2" fmla="*/ 69208 w 121617"/>
              <a:gd name="connsiteY2" fmla="*/ 2017 h 106891"/>
              <a:gd name="connsiteX3" fmla="*/ 114635 w 121617"/>
              <a:gd name="connsiteY3" fmla="*/ 436 h 106891"/>
              <a:gd name="connsiteX0" fmla="*/ 0 w 133307"/>
              <a:gd name="connsiteY0" fmla="*/ 106455 h 106455"/>
              <a:gd name="connsiteX1" fmla="*/ 57150 w 133307"/>
              <a:gd name="connsiteY1" fmla="*/ 65974 h 106455"/>
              <a:gd name="connsiteX2" fmla="*/ 123926 w 133307"/>
              <a:gd name="connsiteY2" fmla="*/ 77001 h 106455"/>
              <a:gd name="connsiteX3" fmla="*/ 114635 w 133307"/>
              <a:gd name="connsiteY3" fmla="*/ 0 h 106455"/>
              <a:gd name="connsiteX0" fmla="*/ 0 w 133106"/>
              <a:gd name="connsiteY0" fmla="*/ 106455 h 106455"/>
              <a:gd name="connsiteX1" fmla="*/ 60373 w 133106"/>
              <a:gd name="connsiteY1" fmla="*/ 93729 h 106455"/>
              <a:gd name="connsiteX2" fmla="*/ 123926 w 133106"/>
              <a:gd name="connsiteY2" fmla="*/ 77001 h 106455"/>
              <a:gd name="connsiteX3" fmla="*/ 114635 w 133106"/>
              <a:gd name="connsiteY3" fmla="*/ 0 h 106455"/>
              <a:gd name="connsiteX0" fmla="*/ 0 w 133106"/>
              <a:gd name="connsiteY0" fmla="*/ 106455 h 106455"/>
              <a:gd name="connsiteX1" fmla="*/ 123926 w 133106"/>
              <a:gd name="connsiteY1" fmla="*/ 77001 h 106455"/>
              <a:gd name="connsiteX2" fmla="*/ 114635 w 133106"/>
              <a:gd name="connsiteY2" fmla="*/ 0 h 106455"/>
              <a:gd name="connsiteX0" fmla="*/ 0 w 143054"/>
              <a:gd name="connsiteY0" fmla="*/ 106455 h 106455"/>
              <a:gd name="connsiteX1" fmla="*/ 123926 w 143054"/>
              <a:gd name="connsiteY1" fmla="*/ 77001 h 106455"/>
              <a:gd name="connsiteX2" fmla="*/ 114635 w 143054"/>
              <a:gd name="connsiteY2" fmla="*/ 0 h 106455"/>
              <a:gd name="connsiteX0" fmla="*/ 0 w 134646"/>
              <a:gd name="connsiteY0" fmla="*/ 106455 h 106455"/>
              <a:gd name="connsiteX1" fmla="*/ 108697 w 134646"/>
              <a:gd name="connsiteY1" fmla="*/ 84009 h 106455"/>
              <a:gd name="connsiteX2" fmla="*/ 114635 w 134646"/>
              <a:gd name="connsiteY2" fmla="*/ 0 h 106455"/>
              <a:gd name="connsiteX0" fmla="*/ 0 w 135896"/>
              <a:gd name="connsiteY0" fmla="*/ 106455 h 106455"/>
              <a:gd name="connsiteX1" fmla="*/ 108697 w 135896"/>
              <a:gd name="connsiteY1" fmla="*/ 84009 h 106455"/>
              <a:gd name="connsiteX2" fmla="*/ 114635 w 135896"/>
              <a:gd name="connsiteY2" fmla="*/ 0 h 106455"/>
              <a:gd name="connsiteX0" fmla="*/ 0 w 131855"/>
              <a:gd name="connsiteY0" fmla="*/ 106455 h 106455"/>
              <a:gd name="connsiteX1" fmla="*/ 108697 w 131855"/>
              <a:gd name="connsiteY1" fmla="*/ 84009 h 106455"/>
              <a:gd name="connsiteX2" fmla="*/ 114635 w 131855"/>
              <a:gd name="connsiteY2" fmla="*/ 0 h 106455"/>
              <a:gd name="connsiteX0" fmla="*/ 0 w 116968"/>
              <a:gd name="connsiteY0" fmla="*/ 107244 h 107244"/>
              <a:gd name="connsiteX1" fmla="*/ 100721 w 116968"/>
              <a:gd name="connsiteY1" fmla="*/ 84009 h 107244"/>
              <a:gd name="connsiteX2" fmla="*/ 106659 w 116968"/>
              <a:gd name="connsiteY2" fmla="*/ 0 h 107244"/>
              <a:gd name="connsiteX0" fmla="*/ 0 w 116968"/>
              <a:gd name="connsiteY0" fmla="*/ 107244 h 107244"/>
              <a:gd name="connsiteX1" fmla="*/ 100721 w 116968"/>
              <a:gd name="connsiteY1" fmla="*/ 84009 h 107244"/>
              <a:gd name="connsiteX2" fmla="*/ 106659 w 116968"/>
              <a:gd name="connsiteY2" fmla="*/ 0 h 107244"/>
            </a:gdLst>
            <a:ahLst/>
            <a:cxnLst>
              <a:cxn ang="0">
                <a:pos x="connsiteX0" y="connsiteY0"/>
              </a:cxn>
              <a:cxn ang="0">
                <a:pos x="connsiteX1" y="connsiteY1"/>
              </a:cxn>
              <a:cxn ang="0">
                <a:pos x="connsiteX2" y="connsiteY2"/>
              </a:cxn>
            </a:cxnLst>
            <a:rect l="l" t="t" r="r" b="b"/>
            <a:pathLst>
              <a:path w="116968" h="107244">
                <a:moveTo>
                  <a:pt x="0" y="107244"/>
                </a:moveTo>
                <a:cubicBezTo>
                  <a:pt x="45239" y="102082"/>
                  <a:pt x="82944" y="101883"/>
                  <a:pt x="100721" y="84009"/>
                </a:cubicBezTo>
                <a:cubicBezTo>
                  <a:pt x="118498" y="66135"/>
                  <a:pt x="123445" y="44516"/>
                  <a:pt x="106659" y="0"/>
                </a:cubicBezTo>
              </a:path>
            </a:pathLst>
          </a:custGeom>
          <a:noFill/>
          <a:ln w="19050">
            <a:solidFill>
              <a:schemeClr val="tx1"/>
            </a:solidFill>
            <a:tailEnd type="stealth"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Oval 24"/>
          <p:cNvSpPr/>
          <p:nvPr/>
        </p:nvSpPr>
        <p:spPr>
          <a:xfrm>
            <a:off x="2989865" y="3512051"/>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Oval 25"/>
          <p:cNvSpPr/>
          <p:nvPr/>
        </p:nvSpPr>
        <p:spPr>
          <a:xfrm>
            <a:off x="2989865" y="4050463"/>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7" name="Straight Arrow Connector 26"/>
          <p:cNvCxnSpPr>
            <a:stCxn id="25" idx="4"/>
            <a:endCxn id="26" idx="0"/>
          </p:cNvCxnSpPr>
          <p:nvPr/>
        </p:nvCxnSpPr>
        <p:spPr>
          <a:xfrm>
            <a:off x="3104380" y="3751253"/>
            <a:ext cx="0" cy="299210"/>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6"/>
            <a:endCxn id="29" idx="1"/>
          </p:cNvCxnSpPr>
          <p:nvPr/>
        </p:nvCxnSpPr>
        <p:spPr>
          <a:xfrm>
            <a:off x="3218896" y="3631652"/>
            <a:ext cx="206127" cy="175491"/>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91481" y="3772112"/>
            <a:ext cx="229031" cy="239202"/>
          </a:xfrm>
          <a:prstGeom prst="ellipse">
            <a:avLst/>
          </a:prstGeom>
          <a:noFill/>
          <a:ln w="190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0" name="Straight Arrow Connector 29"/>
          <p:cNvCxnSpPr>
            <a:stCxn id="29" idx="3"/>
            <a:endCxn id="26" idx="6"/>
          </p:cNvCxnSpPr>
          <p:nvPr/>
        </p:nvCxnSpPr>
        <p:spPr>
          <a:xfrm flipH="1">
            <a:off x="3218896" y="3976285"/>
            <a:ext cx="206127" cy="193779"/>
          </a:xfrm>
          <a:prstGeom prst="straightConnector1">
            <a:avLst/>
          </a:prstGeom>
          <a:ln w="1905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514075" y="2339754"/>
                <a:ext cx="1862633" cy="4247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sz="2000" i="1" smtClean="0">
                              <a:solidFill>
                                <a:schemeClr val="tx1"/>
                              </a:solidFill>
                              <a:latin typeface="Cambria Math" panose="02040503050406030204" pitchFamily="18" charset="0"/>
                            </a:rPr>
                          </m:ctrlPr>
                        </m:sSubPr>
                        <m:e>
                          <m:r>
                            <m:rPr>
                              <m:sty m:val="p"/>
                            </m:rPr>
                            <a:rPr lang="en-US" altLang="zh-CN" sz="2000" i="1">
                              <a:solidFill>
                                <a:schemeClr val="tx1"/>
                              </a:solidFill>
                              <a:latin typeface="Cambria Math" panose="02040503050406030204" pitchFamily="18" charset="0"/>
                            </a:rPr>
                            <m:t>K</m:t>
                          </m:r>
                        </m:e>
                        <m:sub>
                          <m:r>
                            <a:rPr lang="en-US" altLang="ko-KR" sz="2000" b="0" i="1" smtClean="0">
                              <a:solidFill>
                                <a:schemeClr val="tx1"/>
                              </a:solidFill>
                              <a:latin typeface="Cambria Math" panose="02040503050406030204" pitchFamily="18" charset="0"/>
                            </a:rPr>
                            <m:t>𝑖𝑗</m:t>
                          </m:r>
                        </m:sub>
                      </m:sSub>
                      <m:r>
                        <a:rPr lang="en-US" altLang="ko-KR" sz="2000" b="0" i="1" smtClean="0">
                          <a:solidFill>
                            <a:schemeClr val="tx1"/>
                          </a:solidFill>
                          <a:latin typeface="Cambria Math" panose="02040503050406030204" pitchFamily="18" charset="0"/>
                        </a:rPr>
                        <m:t>=</m:t>
                      </m:r>
                      <m:r>
                        <a:rPr lang="en-US" altLang="ko-KR" sz="2000" b="0" i="1" smtClean="0">
                          <a:solidFill>
                            <a:schemeClr val="tx1"/>
                          </a:solidFill>
                          <a:latin typeface="Cambria Math" panose="02040503050406030204" pitchFamily="18" charset="0"/>
                        </a:rPr>
                        <m:t>𝐾</m:t>
                      </m:r>
                      <m:r>
                        <a:rPr lang="en-US" altLang="ko-KR" sz="2000" b="0" i="1" smtClean="0">
                          <a:solidFill>
                            <a:schemeClr val="tx1"/>
                          </a:solidFill>
                          <a:latin typeface="Cambria Math" panose="02040503050406030204" pitchFamily="18" charset="0"/>
                        </a:rPr>
                        <m:t>(</m:t>
                      </m:r>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𝐺</m:t>
                          </m:r>
                        </m:e>
                        <m:sub>
                          <m:r>
                            <a:rPr lang="en-US" altLang="ko-KR" sz="2000" b="0" i="1" smtClean="0">
                              <a:solidFill>
                                <a:schemeClr val="tx1"/>
                              </a:solidFill>
                              <a:latin typeface="Cambria Math" panose="02040503050406030204" pitchFamily="18" charset="0"/>
                            </a:rPr>
                            <m:t>𝑖</m:t>
                          </m:r>
                        </m:sub>
                      </m:sSub>
                      <m:r>
                        <a:rPr lang="en-US" altLang="ko-KR" sz="2000" b="0" i="1" smtClean="0">
                          <a:solidFill>
                            <a:schemeClr val="tx1"/>
                          </a:solidFill>
                          <a:latin typeface="Cambria Math" panose="02040503050406030204" pitchFamily="18" charset="0"/>
                        </a:rPr>
                        <m:t>, </m:t>
                      </m:r>
                      <m:sSub>
                        <m:sSubPr>
                          <m:ctrlPr>
                            <a:rPr lang="en-US" altLang="ko-KR" sz="2000" b="0" i="1" smtClean="0">
                              <a:solidFill>
                                <a:schemeClr val="tx1"/>
                              </a:solidFill>
                              <a:latin typeface="Cambria Math" panose="02040503050406030204" pitchFamily="18" charset="0"/>
                            </a:rPr>
                          </m:ctrlPr>
                        </m:sSubPr>
                        <m:e>
                          <m:r>
                            <a:rPr lang="en-US" altLang="ko-KR" sz="2000" b="0" i="1" smtClean="0">
                              <a:solidFill>
                                <a:schemeClr val="tx1"/>
                              </a:solidFill>
                              <a:latin typeface="Cambria Math" panose="02040503050406030204" pitchFamily="18" charset="0"/>
                            </a:rPr>
                            <m:t>𝐺</m:t>
                          </m:r>
                        </m:e>
                        <m:sub>
                          <m:r>
                            <a:rPr lang="en-US" altLang="ko-KR" sz="2000" b="0" i="1" smtClean="0">
                              <a:solidFill>
                                <a:schemeClr val="tx1"/>
                              </a:solidFill>
                              <a:latin typeface="Cambria Math" panose="02040503050406030204" pitchFamily="18" charset="0"/>
                            </a:rPr>
                            <m:t>𝑗</m:t>
                          </m:r>
                        </m:sub>
                      </m:sSub>
                      <m:r>
                        <a:rPr lang="en-US" altLang="ko-KR" sz="2000" b="0" i="1" smtClean="0">
                          <a:solidFill>
                            <a:schemeClr val="tx1"/>
                          </a:solidFill>
                          <a:latin typeface="Cambria Math" panose="02040503050406030204" pitchFamily="18" charset="0"/>
                        </a:rPr>
                        <m:t>)</m:t>
                      </m:r>
                    </m:oMath>
                  </m:oMathPara>
                </a14:m>
                <a:endParaRPr lang="ko-KR" altLang="en-US" sz="2000" dirty="0">
                  <a:solidFill>
                    <a:schemeClr val="tx1"/>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514075" y="2339754"/>
                <a:ext cx="1862633" cy="424796"/>
              </a:xfrm>
              <a:prstGeom prst="rect">
                <a:avLst/>
              </a:prstGeom>
              <a:blipFill>
                <a:blip r:embed="rId2"/>
                <a:stretch>
                  <a:fillRect r="-327" b="-8571"/>
                </a:stretch>
              </a:blipFill>
            </p:spPr>
            <p:txBody>
              <a:bodyPr/>
              <a:lstStyle/>
              <a:p>
                <a:r>
                  <a:rPr lang="ko-KR" altLang="en-US">
                    <a:noFill/>
                  </a:rPr>
                  <a:t> </a:t>
                </a:r>
              </a:p>
            </p:txBody>
          </p:sp>
        </mc:Fallback>
      </mc:AlternateContent>
      <p:sp>
        <p:nvSpPr>
          <p:cNvPr id="33" name="Freeform 32"/>
          <p:cNvSpPr/>
          <p:nvPr/>
        </p:nvSpPr>
        <p:spPr>
          <a:xfrm>
            <a:off x="1501297" y="2786743"/>
            <a:ext cx="196874" cy="783771"/>
          </a:xfrm>
          <a:custGeom>
            <a:avLst/>
            <a:gdLst>
              <a:gd name="connsiteX0" fmla="*/ 196874 w 196874"/>
              <a:gd name="connsiteY0" fmla="*/ 783771 h 783771"/>
              <a:gd name="connsiteX1" fmla="*/ 8189 w 196874"/>
              <a:gd name="connsiteY1" fmla="*/ 391886 h 783771"/>
              <a:gd name="connsiteX2" fmla="*/ 51732 w 196874"/>
              <a:gd name="connsiteY2" fmla="*/ 0 h 783771"/>
            </a:gdLst>
            <a:ahLst/>
            <a:cxnLst>
              <a:cxn ang="0">
                <a:pos x="connsiteX0" y="connsiteY0"/>
              </a:cxn>
              <a:cxn ang="0">
                <a:pos x="connsiteX1" y="connsiteY1"/>
              </a:cxn>
              <a:cxn ang="0">
                <a:pos x="connsiteX2" y="connsiteY2"/>
              </a:cxn>
            </a:cxnLst>
            <a:rect l="l" t="t" r="r" b="b"/>
            <a:pathLst>
              <a:path w="196874" h="783771">
                <a:moveTo>
                  <a:pt x="196874" y="783771"/>
                </a:moveTo>
                <a:cubicBezTo>
                  <a:pt x="114626" y="653142"/>
                  <a:pt x="32379" y="522514"/>
                  <a:pt x="8189" y="391886"/>
                </a:cubicBezTo>
                <a:cubicBezTo>
                  <a:pt x="-16001" y="261258"/>
                  <a:pt x="17865" y="130629"/>
                  <a:pt x="51732"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Freeform 34"/>
          <p:cNvSpPr/>
          <p:nvPr/>
        </p:nvSpPr>
        <p:spPr>
          <a:xfrm>
            <a:off x="1712686" y="2027085"/>
            <a:ext cx="841828" cy="222629"/>
          </a:xfrm>
          <a:custGeom>
            <a:avLst/>
            <a:gdLst>
              <a:gd name="connsiteX0" fmla="*/ 841828 w 841828"/>
              <a:gd name="connsiteY0" fmla="*/ 92001 h 222629"/>
              <a:gd name="connsiteX1" fmla="*/ 304800 w 841828"/>
              <a:gd name="connsiteY1" fmla="*/ 4915 h 222629"/>
              <a:gd name="connsiteX2" fmla="*/ 0 w 841828"/>
              <a:gd name="connsiteY2" fmla="*/ 222629 h 222629"/>
            </a:gdLst>
            <a:ahLst/>
            <a:cxnLst>
              <a:cxn ang="0">
                <a:pos x="connsiteX0" y="connsiteY0"/>
              </a:cxn>
              <a:cxn ang="0">
                <a:pos x="connsiteX1" y="connsiteY1"/>
              </a:cxn>
              <a:cxn ang="0">
                <a:pos x="connsiteX2" y="connsiteY2"/>
              </a:cxn>
            </a:cxnLst>
            <a:rect l="l" t="t" r="r" b="b"/>
            <a:pathLst>
              <a:path w="841828" h="222629">
                <a:moveTo>
                  <a:pt x="841828" y="92001"/>
                </a:moveTo>
                <a:cubicBezTo>
                  <a:pt x="643466" y="37572"/>
                  <a:pt x="445105" y="-16856"/>
                  <a:pt x="304800" y="4915"/>
                </a:cubicBezTo>
                <a:cubicBezTo>
                  <a:pt x="164495" y="26686"/>
                  <a:pt x="82247" y="124657"/>
                  <a:pt x="0" y="222629"/>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 name="Group 37"/>
          <p:cNvGrpSpPr/>
          <p:nvPr/>
        </p:nvGrpSpPr>
        <p:grpSpPr>
          <a:xfrm>
            <a:off x="5157318" y="2406461"/>
            <a:ext cx="3148084" cy="1573517"/>
            <a:chOff x="5157318" y="2406461"/>
            <a:chExt cx="3148084" cy="1573517"/>
          </a:xfrm>
        </p:grpSpPr>
        <mc:AlternateContent xmlns:mc="http://schemas.openxmlformats.org/markup-compatibility/2006">
          <mc:Choice xmlns:a14="http://schemas.microsoft.com/office/drawing/2010/main" Requires="a14">
            <p:sp>
              <p:nvSpPr>
                <p:cNvPr id="10" name="TextBox 9"/>
                <p:cNvSpPr txBox="1"/>
                <p:nvPr/>
              </p:nvSpPr>
              <p:spPr>
                <a:xfrm>
                  <a:off x="5157318" y="2406461"/>
                  <a:ext cx="3148084" cy="1544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800" i="1">
                                <a:latin typeface="Cambria Math" panose="02040503050406030204" pitchFamily="18" charset="0"/>
                              </a:rPr>
                            </m:ctrlPr>
                          </m:mP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1</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2</m:t>
                                        </m:r>
                                      </m:sub>
                                    </m:sSub>
                                  </m:e>
                                </m:mr>
                              </m:m>
                            </m:e>
                          </m:mr>
                          <m:mr>
                            <m:e>
                              <m:r>
                                <a:rPr lang="en-US" sz="2800" i="1">
                                  <a:latin typeface="Cambria Math" panose="02040503050406030204" pitchFamily="18" charset="0"/>
                                </a:rPr>
                                <m:t>…</m:t>
                              </m:r>
                            </m:e>
                          </m:mr>
                          <m:mr>
                            <m:e>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𝑛</m:t>
                                  </m:r>
                                </m:sub>
                              </m:sSub>
                            </m:e>
                          </m:mr>
                        </m:m>
                        <m:d>
                          <m:dPr>
                            <m:begChr m:val="["/>
                            <m:endChr m:val="]"/>
                            <m:ctrlPr>
                              <a:rPr lang="en-US" sz="2800" i="1">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4</m:t>
                                  </m:r>
                                  <m:r>
                                    <a:rPr lang="en-US" sz="2800" i="1">
                                      <a:latin typeface="Cambria Math" panose="02040503050406030204" pitchFamily="18" charset="0"/>
                                    </a:rPr>
                                    <m:t>.3</m:t>
                                  </m:r>
                                </m:e>
                                <m:e>
                                  <m:r>
                                    <a:rPr lang="en-US" sz="2800" i="1">
                                      <a:latin typeface="Cambria Math" panose="02040503050406030204" pitchFamily="18" charset="0"/>
                                    </a:rPr>
                                    <m:t>1.5</m:t>
                                  </m:r>
                                </m:e>
                                <m:e>
                                  <m:r>
                                    <a:rPr lang="en-US" sz="2800" i="1">
                                      <a:latin typeface="Cambria Math" panose="02040503050406030204" pitchFamily="18" charset="0"/>
                                    </a:rPr>
                                    <m:t>0.2</m:t>
                                  </m:r>
                                </m:e>
                              </m:mr>
                              <m:mr>
                                <m:e>
                                  <m:eqArr>
                                    <m:eqArrPr>
                                      <m:ctrlPr>
                                        <a:rPr lang="en-US" sz="2800" i="1">
                                          <a:latin typeface="Cambria Math" panose="02040503050406030204" pitchFamily="18" charset="0"/>
                                        </a:rPr>
                                      </m:ctrlPr>
                                    </m:eqArrPr>
                                    <m:e>
                                      <m:r>
                                        <a:rPr lang="en-US" sz="2800" b="1" i="1" spc="-210">
                                          <a:latin typeface="Cambria Math" panose="02040503050406030204" pitchFamily="18" charset="0"/>
                                        </a:rPr>
                                        <m:t>𝟏</m:t>
                                      </m:r>
                                      <m:r>
                                        <a:rPr lang="en-US" sz="2800" b="1" i="1" spc="-210">
                                          <a:latin typeface="Cambria Math" panose="02040503050406030204" pitchFamily="18" charset="0"/>
                                        </a:rPr>
                                        <m:t>.</m:t>
                                      </m:r>
                                      <m:r>
                                        <a:rPr lang="en-US" sz="2800" b="1" i="1" spc="-210">
                                          <a:latin typeface="Cambria Math" panose="02040503050406030204" pitchFamily="18" charset="0"/>
                                        </a:rPr>
                                        <m:t>𝟓</m:t>
                                      </m:r>
                                    </m:e>
                                    <m:e>
                                      <m:r>
                                        <a:rPr lang="en-US" sz="2800" i="1">
                                          <a:latin typeface="Cambria Math" panose="02040503050406030204" pitchFamily="18" charset="0"/>
                                        </a:rPr>
                                        <m:t>…</m:t>
                                      </m:r>
                                    </m:e>
                                  </m:eqArr>
                                </m:e>
                                <m:e>
                                  <m:eqArr>
                                    <m:eqArrPr>
                                      <m:ctrlPr>
                                        <a:rPr lang="en-US" sz="2800" i="1">
                                          <a:latin typeface="Cambria Math" panose="02040503050406030204" pitchFamily="18" charset="0"/>
                                        </a:rPr>
                                      </m:ctrlPr>
                                    </m:eqArrPr>
                                    <m:e>
                                      <m:r>
                                        <a:rPr lang="en-US" sz="2800" b="0" i="1">
                                          <a:latin typeface="Cambria Math" panose="02040503050406030204" pitchFamily="18" charset="0"/>
                                        </a:rPr>
                                        <m:t>5.6</m:t>
                                      </m:r>
                                    </m:e>
                                    <m:e>
                                      <m:r>
                                        <a:rPr lang="en-US" sz="2800" b="0" i="1">
                                          <a:latin typeface="Cambria Math" panose="02040503050406030204" pitchFamily="18" charset="0"/>
                                        </a:rPr>
                                        <m:t>…</m:t>
                                      </m:r>
                                    </m:e>
                                  </m:eqArr>
                                </m:e>
                                <m:e>
                                  <m:eqArr>
                                    <m:eqArrPr>
                                      <m:ctrlPr>
                                        <a:rPr lang="en-US" sz="2800" i="1">
                                          <a:latin typeface="Cambria Math" panose="02040503050406030204" pitchFamily="18" charset="0"/>
                                        </a:rPr>
                                      </m:ctrlPr>
                                    </m:eqArrPr>
                                    <m:e>
                                      <m:r>
                                        <a:rPr lang="en-US" sz="2800" i="1">
                                          <a:latin typeface="Cambria Math" panose="02040503050406030204" pitchFamily="18" charset="0"/>
                                        </a:rPr>
                                        <m:t>2.2</m:t>
                                      </m:r>
                                    </m:e>
                                    <m:e>
                                      <m:r>
                                        <a:rPr lang="en-US" sz="2800" i="1">
                                          <a:latin typeface="Cambria Math" panose="02040503050406030204" pitchFamily="18" charset="0"/>
                                        </a:rPr>
                                        <m:t>…</m:t>
                                      </m:r>
                                    </m:e>
                                  </m:eqArr>
                                </m:e>
                              </m:mr>
                              <m:mr>
                                <m:e>
                                  <m:r>
                                    <a:rPr lang="en-US" sz="2800" i="1">
                                      <a:latin typeface="Cambria Math" panose="02040503050406030204" pitchFamily="18" charset="0"/>
                                    </a:rPr>
                                    <m:t>0.2</m:t>
                                  </m:r>
                                </m:e>
                                <m:e>
                                  <m:r>
                                    <a:rPr lang="en-US" sz="2800" i="1">
                                      <a:latin typeface="Cambria Math" panose="02040503050406030204" pitchFamily="18" charset="0"/>
                                    </a:rPr>
                                    <m:t>2.2</m:t>
                                  </m:r>
                                </m:e>
                                <m:e>
                                  <m:r>
                                    <a:rPr lang="en-US" sz="2800" i="1">
                                      <a:latin typeface="Cambria Math" panose="02040503050406030204" pitchFamily="18" charset="0"/>
                                    </a:rPr>
                                    <m:t>7.2</m:t>
                                  </m:r>
                                </m:e>
                              </m:mr>
                            </m:m>
                          </m:e>
                        </m:d>
                      </m:oMath>
                    </m:oMathPara>
                  </a14:m>
                  <a:endParaRPr lang="en-US" sz="2800" dirty="0"/>
                </a:p>
              </p:txBody>
            </p:sp>
          </mc:Choice>
          <mc:Fallback>
            <p:sp>
              <p:nvSpPr>
                <p:cNvPr id="10" name="TextBox 9"/>
                <p:cNvSpPr txBox="1">
                  <a:spLocks noRot="1" noChangeAspect="1" noMove="1" noResize="1" noEditPoints="1" noAdjustHandles="1" noChangeArrowheads="1" noChangeShapeType="1" noTextEdit="1"/>
                </p:cNvSpPr>
                <p:nvPr/>
              </p:nvSpPr>
              <p:spPr>
                <a:xfrm>
                  <a:off x="5157318" y="2406461"/>
                  <a:ext cx="3148084" cy="1544334"/>
                </a:xfrm>
                <a:prstGeom prst="rect">
                  <a:avLst/>
                </a:prstGeom>
                <a:blipFill>
                  <a:blip r:embed="rId3"/>
                  <a:stretch>
                    <a:fillRect/>
                  </a:stretch>
                </a:blipFill>
              </p:spPr>
              <p:txBody>
                <a:bodyPr/>
                <a:lstStyle/>
                <a:p>
                  <a:r>
                    <a:rPr lang="ko-KR" altLang="en-US">
                      <a:noFill/>
                    </a:rPr>
                    <a:t> </a:t>
                  </a:r>
                </a:p>
              </p:txBody>
            </p:sp>
          </mc:Fallback>
        </mc:AlternateContent>
        <p:sp>
          <p:nvSpPr>
            <p:cNvPr id="36" name="TextBox 35"/>
            <p:cNvSpPr txBox="1"/>
            <p:nvPr/>
          </p:nvSpPr>
          <p:spPr>
            <a:xfrm>
              <a:off x="5949549" y="2825087"/>
              <a:ext cx="2104571" cy="369332"/>
            </a:xfrm>
            <a:prstGeom prst="rect">
              <a:avLst/>
            </a:prstGeom>
            <a:solidFill>
              <a:schemeClr val="accent6">
                <a:alpha val="22000"/>
              </a:schemeClr>
            </a:solidFill>
          </p:spPr>
          <p:txBody>
            <a:bodyPr wrap="square" rtlCol="0">
              <a:spAutoFit/>
            </a:bodyPr>
            <a:lstStyle/>
            <a:p>
              <a:endParaRPr lang="ko-KR" altLang="en-US" dirty="0"/>
            </a:p>
          </p:txBody>
        </p:sp>
        <p:sp>
          <p:nvSpPr>
            <p:cNvPr id="37" name="TextBox 36"/>
            <p:cNvSpPr txBox="1"/>
            <p:nvPr/>
          </p:nvSpPr>
          <p:spPr>
            <a:xfrm rot="5400000">
              <a:off x="5362672" y="3020825"/>
              <a:ext cx="1522306" cy="396000"/>
            </a:xfrm>
            <a:prstGeom prst="rect">
              <a:avLst/>
            </a:prstGeom>
            <a:solidFill>
              <a:schemeClr val="accent1">
                <a:alpha val="22000"/>
              </a:schemeClr>
            </a:solidFill>
          </p:spPr>
          <p:txBody>
            <a:bodyPr wrap="square" rtlCol="0">
              <a:spAutoFit/>
            </a:bodyPr>
            <a:lstStyle/>
            <a:p>
              <a:endParaRPr lang="ko-KR" altLang="en-US" dirty="0"/>
            </a:p>
          </p:txBody>
        </p:sp>
      </p:grpSp>
    </p:spTree>
    <p:extLst>
      <p:ext uri="{BB962C8B-B14F-4D97-AF65-F5344CB8AC3E}">
        <p14:creationId xmlns:p14="http://schemas.microsoft.com/office/powerpoint/2010/main" val="328396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0-#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32" grpId="0"/>
      <p:bldP spid="33"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410450" cy="933448"/>
          </a:xfrm>
        </p:spPr>
        <p:txBody>
          <a:bodyPr>
            <a:normAutofit/>
          </a:bodyPr>
          <a:lstStyle/>
          <a:p>
            <a:r>
              <a:rPr lang="en-US" sz="3200" dirty="0" smtClean="0">
                <a:latin typeface="Gill Sans MT" panose="020B0502020104020203" pitchFamily="34" charset="0"/>
              </a:rPr>
              <a:t>Step3: </a:t>
            </a:r>
            <a:r>
              <a:rPr lang="en-US" sz="3200" dirty="0" smtClean="0">
                <a:latin typeface="Gill Sans MT" panose="020B0502020104020203" pitchFamily="34" charset="0"/>
              </a:rPr>
              <a:t>Graph </a:t>
            </a:r>
            <a:r>
              <a:rPr lang="en-US" sz="3200" dirty="0" smtClean="0">
                <a:latin typeface="Gill Sans MT" panose="020B0502020104020203" pitchFamily="34" charset="0"/>
              </a:rPr>
              <a:t>Clustering on Kernel Matrix</a:t>
            </a:r>
            <a:endParaRPr lang="en-US" sz="3200" dirty="0">
              <a:latin typeface="Gill Sans MT" panose="020B0502020104020203" pitchFamily="34" charset="0"/>
            </a:endParaRPr>
          </a:p>
        </p:txBody>
      </p:sp>
      <p:sp>
        <p:nvSpPr>
          <p:cNvPr id="3" name="Content Placeholder 2"/>
          <p:cNvSpPr>
            <a:spLocks noGrp="1"/>
          </p:cNvSpPr>
          <p:nvPr>
            <p:ph idx="1"/>
          </p:nvPr>
        </p:nvSpPr>
        <p:spPr>
          <a:xfrm>
            <a:off x="419100" y="1448741"/>
            <a:ext cx="7962900" cy="4351338"/>
          </a:xfrm>
        </p:spPr>
        <p:txBody>
          <a:bodyPr>
            <a:normAutofit/>
          </a:bodyPr>
          <a:lstStyle/>
          <a:p>
            <a:r>
              <a:rPr lang="en-US" sz="2400" dirty="0" smtClean="0">
                <a:latin typeface="Gill Sans MT" panose="020B0502020104020203" pitchFamily="34" charset="0"/>
              </a:rPr>
              <a:t>Difficulty </a:t>
            </a:r>
            <a:r>
              <a:rPr lang="en-US" altLang="zh-CN" sz="2400" dirty="0">
                <a:latin typeface="Gill Sans MT" panose="020B0502020104020203" pitchFamily="34" charset="0"/>
              </a:rPr>
              <a:t>– </a:t>
            </a:r>
            <a:r>
              <a:rPr lang="en-US" altLang="zh-CN" sz="2400" dirty="0">
                <a:latin typeface="Gill Sans MT" panose="020B0502020104020203" pitchFamily="34" charset="0"/>
              </a:rPr>
              <a:t>i</a:t>
            </a:r>
            <a:r>
              <a:rPr lang="en-US" sz="2400" dirty="0" smtClean="0">
                <a:latin typeface="Gill Sans MT" panose="020B0502020104020203" pitchFamily="34" charset="0"/>
              </a:rPr>
              <a:t>nputs </a:t>
            </a:r>
            <a:r>
              <a:rPr lang="en-US" sz="2400" dirty="0">
                <a:latin typeface="Gill Sans MT" panose="020B0502020104020203" pitchFamily="34" charset="0"/>
              </a:rPr>
              <a:t>are non-</a:t>
            </a:r>
            <a:r>
              <a:rPr lang="en-US" sz="2400" dirty="0" err="1">
                <a:latin typeface="Gill Sans MT" panose="020B0502020104020203" pitchFamily="34" charset="0"/>
              </a:rPr>
              <a:t>vectorial</a:t>
            </a:r>
            <a:r>
              <a:rPr lang="en-US" sz="2400" dirty="0">
                <a:latin typeface="Gill Sans MT" panose="020B0502020104020203" pitchFamily="34" charset="0"/>
              </a:rPr>
              <a:t> !</a:t>
            </a:r>
          </a:p>
          <a:p>
            <a:pPr lvl="1"/>
            <a:r>
              <a:rPr lang="en-US" sz="1800" dirty="0" smtClean="0">
                <a:latin typeface="Gill Sans MT" panose="020B0502020104020203" pitchFamily="34" charset="0"/>
              </a:rPr>
              <a:t>K-means, GMM</a:t>
            </a:r>
            <a:r>
              <a:rPr lang="en-US" sz="1800" dirty="0">
                <a:latin typeface="Gill Sans MT" panose="020B0502020104020203" pitchFamily="34" charset="0"/>
              </a:rPr>
              <a:t>, EM ,</a:t>
            </a:r>
            <a:r>
              <a:rPr lang="en-US" sz="1800" dirty="0" smtClean="0">
                <a:latin typeface="Gill Sans MT" panose="020B0502020104020203" pitchFamily="34" charset="0"/>
              </a:rPr>
              <a:t>Bayesian </a:t>
            </a:r>
            <a:r>
              <a:rPr lang="en-US" altLang="zh-CN" sz="2800" b="1" dirty="0" smtClean="0">
                <a:solidFill>
                  <a:srgbClr val="C00000"/>
                </a:solidFill>
                <a:latin typeface="Gill Sans MT" panose="020B0502020104020203" pitchFamily="34" charset="0"/>
              </a:rPr>
              <a:t>×</a:t>
            </a:r>
            <a:endParaRPr lang="en-US" altLang="zh-CN" b="1" dirty="0">
              <a:solidFill>
                <a:srgbClr val="C00000"/>
              </a:solidFill>
              <a:latin typeface="Gill Sans MT" panose="020B0502020104020203" pitchFamily="34" charset="0"/>
            </a:endParaRPr>
          </a:p>
          <a:p>
            <a:r>
              <a:rPr lang="en-US" altLang="zh-CN" sz="2400" dirty="0">
                <a:latin typeface="Gill Sans MT" panose="020B0502020104020203" pitchFamily="34" charset="0"/>
              </a:rPr>
              <a:t>Spectral </a:t>
            </a:r>
            <a:r>
              <a:rPr lang="en-US" altLang="zh-CN" sz="2400" dirty="0" smtClean="0">
                <a:latin typeface="Gill Sans MT" panose="020B0502020104020203" pitchFamily="34" charset="0"/>
              </a:rPr>
              <a:t>clustering</a:t>
            </a:r>
            <a:endParaRPr lang="en-US" altLang="zh-CN" sz="2400" dirty="0">
              <a:latin typeface="Gill Sans MT" panose="020B0502020104020203" pitchFamily="34" charset="0"/>
            </a:endParaRPr>
          </a:p>
          <a:p>
            <a:pPr lvl="1"/>
            <a:r>
              <a:rPr lang="en-US" altLang="zh-CN" sz="2000" dirty="0"/>
              <a:t>Based on </a:t>
            </a:r>
            <a:r>
              <a:rPr lang="en-US" altLang="zh-CN" sz="2000" dirty="0" smtClean="0">
                <a:solidFill>
                  <a:srgbClr val="C00000"/>
                </a:solidFill>
                <a:effectLst>
                  <a:outerShdw blurRad="38100" dist="38100" dir="2700000" algn="tl">
                    <a:srgbClr val="000000">
                      <a:alpha val="43137"/>
                    </a:srgbClr>
                  </a:outerShdw>
                </a:effectLst>
              </a:rPr>
              <a:t>i</a:t>
            </a:r>
            <a:r>
              <a:rPr lang="en-US" altLang="zh-CN" sz="2000" dirty="0" smtClean="0">
                <a:solidFill>
                  <a:srgbClr val="C00000"/>
                </a:solidFill>
                <a:effectLst>
                  <a:outerShdw blurRad="38100" dist="38100" dir="2700000" algn="tl">
                    <a:srgbClr val="000000">
                      <a:alpha val="43137"/>
                    </a:srgbClr>
                  </a:outerShdw>
                </a:effectLst>
              </a:rPr>
              <a:t>nner </a:t>
            </a:r>
            <a:r>
              <a:rPr lang="en-US" altLang="zh-CN" sz="2000" dirty="0">
                <a:solidFill>
                  <a:srgbClr val="C00000"/>
                </a:solidFill>
                <a:effectLst>
                  <a:outerShdw blurRad="38100" dist="38100" dir="2700000" algn="tl">
                    <a:srgbClr val="000000">
                      <a:alpha val="43137"/>
                    </a:srgbClr>
                  </a:outerShdw>
                </a:effectLst>
              </a:rPr>
              <a:t>p</a:t>
            </a:r>
            <a:r>
              <a:rPr lang="en-US" altLang="zh-CN" sz="2000" dirty="0" smtClean="0">
                <a:solidFill>
                  <a:srgbClr val="C00000"/>
                </a:solidFill>
                <a:effectLst>
                  <a:outerShdw blurRad="38100" dist="38100" dir="2700000" algn="tl">
                    <a:srgbClr val="000000">
                      <a:alpha val="43137"/>
                    </a:srgbClr>
                  </a:outerShdw>
                </a:effectLst>
              </a:rPr>
              <a:t>roduct </a:t>
            </a:r>
            <a:r>
              <a:rPr lang="en-US" altLang="zh-CN" sz="2000" dirty="0"/>
              <a:t>p</a:t>
            </a:r>
            <a:r>
              <a:rPr lang="en-US" altLang="zh-CN" sz="2000" dirty="0" smtClean="0"/>
              <a:t>airs</a:t>
            </a:r>
            <a:r>
              <a:rPr lang="en-US" altLang="zh-CN" sz="2000" dirty="0"/>
              <a:t>!</a:t>
            </a:r>
          </a:p>
          <a:p>
            <a:pPr lvl="1"/>
            <a:r>
              <a:rPr lang="en-US" altLang="zh-CN" sz="2000" dirty="0"/>
              <a:t>Faster and more accurate</a:t>
            </a:r>
            <a:endParaRPr lang="en-US" altLang="zh-CN" sz="2000" dirty="0">
              <a:solidFill>
                <a:srgbClr val="FF0000"/>
              </a:solidFill>
            </a:endParaRPr>
          </a:p>
          <a:p>
            <a:endParaRPr lang="en-US" sz="2400" dirty="0">
              <a:solidFill>
                <a:srgbClr val="FF0000"/>
              </a:solidFill>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16</a:t>
            </a:fld>
            <a:endParaRPr lang="en-US" dirty="0">
              <a:solidFill>
                <a:schemeClr val="tx1"/>
              </a:solidFill>
            </a:endParaRPr>
          </a:p>
        </p:txBody>
      </p:sp>
      <p:pic>
        <p:nvPicPr>
          <p:cNvPr id="5" name="Picture 3">
            <a:extLst>
              <a:ext uri="{FF2B5EF4-FFF2-40B4-BE49-F238E27FC236}">
                <a16:creationId xmlns:a16="http://schemas.microsoft.com/office/drawing/2014/main" id="{D9D82CA0-0B81-4CCB-B9F9-EF4E49E54CA8}"/>
              </a:ext>
            </a:extLst>
          </p:cNvPr>
          <p:cNvPicPr>
            <a:picLocks noChangeAspect="1"/>
          </p:cNvPicPr>
          <p:nvPr/>
        </p:nvPicPr>
        <p:blipFill>
          <a:blip r:embed="rId3"/>
          <a:stretch>
            <a:fillRect/>
          </a:stretch>
        </p:blipFill>
        <p:spPr>
          <a:xfrm>
            <a:off x="3295652" y="3475794"/>
            <a:ext cx="1857375" cy="2026227"/>
          </a:xfrm>
          <a:prstGeom prst="rect">
            <a:avLst/>
          </a:prstGeom>
        </p:spPr>
      </p:pic>
      <p:pic>
        <p:nvPicPr>
          <p:cNvPr id="6" name="Picture 5">
            <a:extLst>
              <a:ext uri="{FF2B5EF4-FFF2-40B4-BE49-F238E27FC236}">
                <a16:creationId xmlns:a16="http://schemas.microsoft.com/office/drawing/2014/main" id="{05281F87-495D-4B59-B874-424D330B64E8}"/>
              </a:ext>
            </a:extLst>
          </p:cNvPr>
          <p:cNvPicPr>
            <a:picLocks noChangeAspect="1"/>
          </p:cNvPicPr>
          <p:nvPr/>
        </p:nvPicPr>
        <p:blipFill>
          <a:blip r:embed="rId3"/>
          <a:stretch>
            <a:fillRect/>
          </a:stretch>
        </p:blipFill>
        <p:spPr>
          <a:xfrm>
            <a:off x="6429377" y="3475794"/>
            <a:ext cx="1857375" cy="2026227"/>
          </a:xfrm>
          <a:prstGeom prst="rect">
            <a:avLst/>
          </a:prstGeom>
        </p:spPr>
      </p:pic>
      <p:sp>
        <p:nvSpPr>
          <p:cNvPr id="7" name="Right Arrow 6">
            <a:extLst>
              <a:ext uri="{FF2B5EF4-FFF2-40B4-BE49-F238E27FC236}">
                <a16:creationId xmlns:a16="http://schemas.microsoft.com/office/drawing/2014/main" id="{FF95F9E9-0DC1-4668-B563-BAA467E04248}"/>
              </a:ext>
            </a:extLst>
          </p:cNvPr>
          <p:cNvSpPr/>
          <p:nvPr/>
        </p:nvSpPr>
        <p:spPr>
          <a:xfrm>
            <a:off x="5357814" y="4092321"/>
            <a:ext cx="866775" cy="2952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0A7AAFF8-787F-490E-A8DC-0391FCD00923}"/>
              </a:ext>
            </a:extLst>
          </p:cNvPr>
          <p:cNvSpPr/>
          <p:nvPr/>
        </p:nvSpPr>
        <p:spPr>
          <a:xfrm>
            <a:off x="2603197" y="4092321"/>
            <a:ext cx="866775" cy="2952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27C288-D5DA-42EF-BD73-CF3AF74609E8}"/>
              </a:ext>
            </a:extLst>
          </p:cNvPr>
          <p:cNvSpPr txBox="1"/>
          <p:nvPr/>
        </p:nvSpPr>
        <p:spPr>
          <a:xfrm>
            <a:off x="6553201" y="5211672"/>
            <a:ext cx="1676400" cy="369332"/>
          </a:xfrm>
          <a:prstGeom prst="rect">
            <a:avLst/>
          </a:prstGeom>
          <a:solidFill>
            <a:schemeClr val="bg1"/>
          </a:solidFill>
        </p:spPr>
        <p:txBody>
          <a:bodyPr wrap="square" rtlCol="0">
            <a:spAutoFit/>
          </a:bodyPr>
          <a:lstStyle/>
          <a:p>
            <a:r>
              <a:rPr lang="en-US" dirty="0"/>
              <a:t>g</a:t>
            </a:r>
            <a:r>
              <a:rPr lang="en-US" dirty="0" smtClean="0"/>
              <a:t>raph </a:t>
            </a:r>
            <a:r>
              <a:rPr lang="en-US" dirty="0"/>
              <a:t>p</a:t>
            </a:r>
            <a:r>
              <a:rPr lang="en-US" dirty="0" smtClean="0"/>
              <a:t>artition</a:t>
            </a:r>
            <a:endParaRPr lang="en-US" dirty="0"/>
          </a:p>
        </p:txBody>
      </p:sp>
      <p:sp>
        <p:nvSpPr>
          <p:cNvPr id="10" name="Oval 9">
            <a:extLst>
              <a:ext uri="{FF2B5EF4-FFF2-40B4-BE49-F238E27FC236}">
                <a16:creationId xmlns:a16="http://schemas.microsoft.com/office/drawing/2014/main" id="{4B3E9B2B-02E3-4D37-AF59-689E12403C8A}"/>
              </a:ext>
            </a:extLst>
          </p:cNvPr>
          <p:cNvSpPr/>
          <p:nvPr/>
        </p:nvSpPr>
        <p:spPr>
          <a:xfrm>
            <a:off x="6429375" y="3308837"/>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CD5FC204-F02E-4B51-A553-27B1228D34E9}"/>
              </a:ext>
            </a:extLst>
          </p:cNvPr>
          <p:cNvSpPr/>
          <p:nvPr/>
        </p:nvSpPr>
        <p:spPr>
          <a:xfrm>
            <a:off x="7453312" y="3759903"/>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3">
            <a:extLst>
              <a:ext uri="{FF2B5EF4-FFF2-40B4-BE49-F238E27FC236}">
                <a16:creationId xmlns:a16="http://schemas.microsoft.com/office/drawing/2014/main" id="{C7E35094-9255-4F5D-99D4-90037C89D536}"/>
              </a:ext>
            </a:extLst>
          </p:cNvPr>
          <p:cNvSpPr/>
          <p:nvPr/>
        </p:nvSpPr>
        <p:spPr>
          <a:xfrm>
            <a:off x="6429375" y="4354998"/>
            <a:ext cx="928688" cy="931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4">
            <a:extLst>
              <a:ext uri="{FF2B5EF4-FFF2-40B4-BE49-F238E27FC236}">
                <a16:creationId xmlns:a16="http://schemas.microsoft.com/office/drawing/2014/main" id="{A2116273-B8B8-4F3E-8AD2-82395BFBEE8D}"/>
              </a:ext>
            </a:extLst>
          </p:cNvPr>
          <p:cNvSpPr txBox="1"/>
          <p:nvPr/>
        </p:nvSpPr>
        <p:spPr>
          <a:xfrm>
            <a:off x="896938" y="5166451"/>
            <a:ext cx="1933576" cy="369332"/>
          </a:xfrm>
          <a:prstGeom prst="rect">
            <a:avLst/>
          </a:prstGeom>
          <a:solidFill>
            <a:schemeClr val="bg1"/>
          </a:solidFill>
        </p:spPr>
        <p:txBody>
          <a:bodyPr wrap="square" rtlCol="0">
            <a:spAutoFit/>
          </a:bodyPr>
          <a:lstStyle/>
          <a:p>
            <a:r>
              <a:rPr lang="en-US" dirty="0">
                <a:latin typeface="Gill Sans MT" panose="020B0502020104020203" pitchFamily="34" charset="0"/>
              </a:rPr>
              <a:t>k</a:t>
            </a:r>
            <a:r>
              <a:rPr lang="en-US" dirty="0" smtClean="0">
                <a:latin typeface="Gill Sans MT" panose="020B0502020104020203" pitchFamily="34" charset="0"/>
              </a:rPr>
              <a:t>ernel matrix</a:t>
            </a:r>
            <a:endParaRPr lang="en-US"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14" name="TextBox 15">
                <a:extLst>
                  <a:ext uri="{FF2B5EF4-FFF2-40B4-BE49-F238E27FC236}">
                    <a16:creationId xmlns:a16="http://schemas.microsoft.com/office/drawing/2014/main" id="{26A56D55-A93A-4D90-BE31-7F49993DFB3F}"/>
                  </a:ext>
                </a:extLst>
              </p:cNvPr>
              <p:cNvSpPr txBox="1"/>
              <p:nvPr/>
            </p:nvSpPr>
            <p:spPr>
              <a:xfrm>
                <a:off x="792165" y="3774398"/>
                <a:ext cx="1857375" cy="1020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r>
                                  <a:rPr lang="en-US" i="1">
                                    <a:latin typeface="Cambria Math" panose="02040503050406030204" pitchFamily="18" charset="0"/>
                                  </a:rPr>
                                  <m:t>.3</m:t>
                                </m:r>
                              </m:e>
                              <m:e>
                                <m:r>
                                  <a:rPr lang="en-US" i="1">
                                    <a:latin typeface="Cambria Math" panose="02040503050406030204" pitchFamily="18" charset="0"/>
                                  </a:rPr>
                                  <m:t>1.5</m:t>
                                </m:r>
                              </m:e>
                              <m:e>
                                <m:r>
                                  <a:rPr lang="en-US" i="1">
                                    <a:latin typeface="Cambria Math" panose="02040503050406030204" pitchFamily="18" charset="0"/>
                                  </a:rPr>
                                  <m:t>0.2</m:t>
                                </m:r>
                              </m:e>
                            </m:mr>
                            <m:mr>
                              <m:e>
                                <m:eqArr>
                                  <m:eqArrPr>
                                    <m:ctrlPr>
                                      <a:rPr lang="en-US" i="1">
                                        <a:latin typeface="Cambria Math" panose="02040503050406030204" pitchFamily="18" charset="0"/>
                                      </a:rPr>
                                    </m:ctrlPr>
                                  </m:eqArrPr>
                                  <m:e>
                                    <m:r>
                                      <a:rPr lang="en-US" i="1">
                                        <a:latin typeface="Cambria Math" panose="02040503050406030204" pitchFamily="18" charset="0"/>
                                      </a:rPr>
                                      <m:t>1.5</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r>
                                      <a:rPr lang="en-US" i="1">
                                        <a:latin typeface="Cambria Math" panose="02040503050406030204" pitchFamily="18" charset="0"/>
                                      </a:rPr>
                                      <m:t>5.6</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r>
                                      <a:rPr lang="en-US" i="1">
                                        <a:latin typeface="Cambria Math" panose="02040503050406030204" pitchFamily="18" charset="0"/>
                                      </a:rPr>
                                      <m:t>2.2</m:t>
                                    </m:r>
                                  </m:e>
                                  <m:e>
                                    <m:r>
                                      <a:rPr lang="en-US" i="1">
                                        <a:latin typeface="Cambria Math" panose="02040503050406030204" pitchFamily="18" charset="0"/>
                                      </a:rPr>
                                      <m:t>…</m:t>
                                    </m:r>
                                  </m:e>
                                </m:eqArr>
                              </m:e>
                            </m:mr>
                            <m:mr>
                              <m:e>
                                <m:r>
                                  <a:rPr lang="en-US" i="1">
                                    <a:latin typeface="Cambria Math" panose="02040503050406030204" pitchFamily="18" charset="0"/>
                                  </a:rPr>
                                  <m:t>0.2</m:t>
                                </m:r>
                              </m:e>
                              <m:e>
                                <m:r>
                                  <a:rPr lang="en-US" i="1">
                                    <a:latin typeface="Cambria Math" panose="02040503050406030204" pitchFamily="18" charset="0"/>
                                  </a:rPr>
                                  <m:t>2.2</m:t>
                                </m:r>
                              </m:e>
                              <m:e>
                                <m:r>
                                  <a:rPr lang="en-US" i="1">
                                    <a:latin typeface="Cambria Math" panose="02040503050406030204" pitchFamily="18" charset="0"/>
                                  </a:rPr>
                                  <m:t>7.2</m:t>
                                </m:r>
                              </m:e>
                            </m:mr>
                          </m:m>
                        </m:e>
                      </m:d>
                    </m:oMath>
                  </m:oMathPara>
                </a14:m>
                <a:endParaRPr lang="en-US" dirty="0"/>
              </a:p>
            </p:txBody>
          </p:sp>
        </mc:Choice>
        <mc:Fallback>
          <p:sp>
            <p:nvSpPr>
              <p:cNvPr id="14" name="TextBox 15">
                <a:extLst>
                  <a:ext uri="{FF2B5EF4-FFF2-40B4-BE49-F238E27FC236}">
                    <a16:creationId xmlns:a16="http://schemas.microsoft.com/office/drawing/2014/main" id="{26A56D55-A93A-4D90-BE31-7F49993DFB3F}"/>
                  </a:ext>
                </a:extLst>
              </p:cNvPr>
              <p:cNvSpPr txBox="1">
                <a:spLocks noRot="1" noChangeAspect="1" noMove="1" noResize="1" noEditPoints="1" noAdjustHandles="1" noChangeArrowheads="1" noChangeShapeType="1" noTextEdit="1"/>
              </p:cNvSpPr>
              <p:nvPr/>
            </p:nvSpPr>
            <p:spPr>
              <a:xfrm>
                <a:off x="792165" y="3774398"/>
                <a:ext cx="1857375" cy="1020279"/>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7056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6328"/>
          </a:xfrm>
        </p:spPr>
        <p:txBody>
          <a:bodyPr>
            <a:normAutofit/>
          </a:bodyPr>
          <a:lstStyle/>
          <a:p>
            <a:r>
              <a:rPr lang="en-US" sz="3600" dirty="0" smtClean="0">
                <a:latin typeface="Gill Sans MT" panose="020B0502020104020203" pitchFamily="34" charset="0"/>
              </a:rPr>
              <a:t>Step4: Code Example </a:t>
            </a:r>
            <a:r>
              <a:rPr lang="en-US" sz="3600" dirty="0">
                <a:latin typeface="Gill Sans MT" panose="020B0502020104020203" pitchFamily="34" charset="0"/>
              </a:rPr>
              <a:t>Selection (Ranking)</a:t>
            </a:r>
          </a:p>
        </p:txBody>
      </p:sp>
      <p:sp>
        <p:nvSpPr>
          <p:cNvPr id="3" name="Content Placeholder 2"/>
          <p:cNvSpPr>
            <a:spLocks noGrp="1"/>
          </p:cNvSpPr>
          <p:nvPr>
            <p:ph idx="1"/>
          </p:nvPr>
        </p:nvSpPr>
        <p:spPr>
          <a:xfrm>
            <a:off x="628650" y="3275722"/>
            <a:ext cx="7359651" cy="2830160"/>
          </a:xfrm>
        </p:spPr>
        <p:txBody>
          <a:bodyPr/>
          <a:lstStyle/>
          <a:p>
            <a:r>
              <a:rPr lang="en-US" altLang="zh-CN" dirty="0">
                <a:latin typeface="Gill Sans MT" panose="020B0502020104020203" pitchFamily="34" charset="0"/>
              </a:rPr>
              <a:t>Rank Metric</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17</a:t>
            </a:fld>
            <a:endParaRPr lang="en-US" dirty="0">
              <a:solidFill>
                <a:schemeClr val="tx1"/>
              </a:solidFill>
            </a:endParaRPr>
          </a:p>
        </p:txBody>
      </p:sp>
      <p:pic>
        <p:nvPicPr>
          <p:cNvPr id="6" name="图片 5">
            <a:extLst>
              <a:ext uri="{FF2B5EF4-FFF2-40B4-BE49-F238E27FC236}">
                <a16:creationId xmlns:a16="http://schemas.microsoft.com/office/drawing/2014/main" id="{AF83DB4C-F99E-40F4-AF59-6BFCD3C1D788}"/>
              </a:ext>
            </a:extLst>
          </p:cNvPr>
          <p:cNvPicPr>
            <a:picLocks noChangeAspect="1"/>
          </p:cNvPicPr>
          <p:nvPr/>
        </p:nvPicPr>
        <p:blipFill>
          <a:blip r:embed="rId3"/>
          <a:stretch>
            <a:fillRect/>
          </a:stretch>
        </p:blipFill>
        <p:spPr>
          <a:xfrm>
            <a:off x="1148940" y="4486765"/>
            <a:ext cx="4105626" cy="534294"/>
          </a:xfrm>
          <a:prstGeom prst="rect">
            <a:avLst/>
          </a:prstGeom>
        </p:spPr>
      </p:pic>
      <p:pic>
        <p:nvPicPr>
          <p:cNvPr id="7" name="图片 6">
            <a:extLst>
              <a:ext uri="{FF2B5EF4-FFF2-40B4-BE49-F238E27FC236}">
                <a16:creationId xmlns:a16="http://schemas.microsoft.com/office/drawing/2014/main" id="{7EDF587C-004B-45A2-906F-0ABEBAA60596}"/>
              </a:ext>
            </a:extLst>
          </p:cNvPr>
          <p:cNvPicPr>
            <a:picLocks noChangeAspect="1"/>
          </p:cNvPicPr>
          <p:nvPr/>
        </p:nvPicPr>
        <p:blipFill>
          <a:blip r:embed="rId4"/>
          <a:stretch>
            <a:fillRect/>
          </a:stretch>
        </p:blipFill>
        <p:spPr>
          <a:xfrm>
            <a:off x="1209791" y="5270121"/>
            <a:ext cx="4044775" cy="511304"/>
          </a:xfrm>
          <a:prstGeom prst="rect">
            <a:avLst/>
          </a:prstGeom>
        </p:spPr>
      </p:pic>
      <p:pic>
        <p:nvPicPr>
          <p:cNvPr id="8" name="图片 7">
            <a:extLst>
              <a:ext uri="{FF2B5EF4-FFF2-40B4-BE49-F238E27FC236}">
                <a16:creationId xmlns:a16="http://schemas.microsoft.com/office/drawing/2014/main" id="{7497E7BD-CD04-4906-86B7-5E052F55D607}"/>
              </a:ext>
            </a:extLst>
          </p:cNvPr>
          <p:cNvPicPr>
            <a:picLocks noChangeAspect="1"/>
          </p:cNvPicPr>
          <p:nvPr/>
        </p:nvPicPr>
        <p:blipFill>
          <a:blip r:embed="rId5"/>
          <a:stretch>
            <a:fillRect/>
          </a:stretch>
        </p:blipFill>
        <p:spPr>
          <a:xfrm>
            <a:off x="3668437" y="5839543"/>
            <a:ext cx="1736784" cy="539167"/>
          </a:xfrm>
          <a:prstGeom prst="rect">
            <a:avLst/>
          </a:prstGeom>
        </p:spPr>
      </p:pic>
      <p:pic>
        <p:nvPicPr>
          <p:cNvPr id="9" name="图片 8">
            <a:extLst>
              <a:ext uri="{FF2B5EF4-FFF2-40B4-BE49-F238E27FC236}">
                <a16:creationId xmlns:a16="http://schemas.microsoft.com/office/drawing/2014/main" id="{E99163EF-54AB-42A3-B3D2-BBF9B0011F12}"/>
              </a:ext>
            </a:extLst>
          </p:cNvPr>
          <p:cNvPicPr>
            <a:picLocks noChangeAspect="1"/>
          </p:cNvPicPr>
          <p:nvPr/>
        </p:nvPicPr>
        <p:blipFill>
          <a:blip r:embed="rId6"/>
          <a:stretch>
            <a:fillRect/>
          </a:stretch>
        </p:blipFill>
        <p:spPr>
          <a:xfrm>
            <a:off x="1148940" y="3857398"/>
            <a:ext cx="3384959" cy="333735"/>
          </a:xfrm>
          <a:prstGeom prst="rect">
            <a:avLst/>
          </a:prstGeom>
        </p:spPr>
      </p:pic>
      <p:pic>
        <p:nvPicPr>
          <p:cNvPr id="13" name="Picture 10" descr="Image result for memo paper"/>
          <p:cNvPicPr>
            <a:picLocks noChangeAspect="1" noChangeArrowheads="1"/>
          </p:cNvPicPr>
          <p:nvPr/>
        </p:nvPicPr>
        <p:blipFill rotWithShape="1">
          <a:blip r:embed="rId7">
            <a:duotone>
              <a:prstClr val="black"/>
              <a:schemeClr val="accent1">
                <a:lumMod val="20000"/>
                <a:lumOff val="80000"/>
                <a:tint val="45000"/>
                <a:satMod val="400000"/>
              </a:schemeClr>
            </a:duotone>
            <a:extLst>
              <a:ext uri="{28A0092B-C50C-407E-A947-70E740481C1C}">
                <a14:useLocalDpi xmlns:a14="http://schemas.microsoft.com/office/drawing/2010/main" val="0"/>
              </a:ext>
            </a:extLst>
          </a:blip>
          <a:srcRect l="12600" t="365" r="12693" b="17705"/>
          <a:stretch/>
        </p:blipFill>
        <p:spPr bwMode="auto">
          <a:xfrm>
            <a:off x="5254566" y="2167951"/>
            <a:ext cx="1427004" cy="744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
          <p:cNvSpPr>
            <a:spLocks noChangeArrowheads="1"/>
          </p:cNvSpPr>
          <p:nvPr/>
        </p:nvSpPr>
        <p:spPr bwMode="auto">
          <a:xfrm>
            <a:off x="5254566" y="2285531"/>
            <a:ext cx="1410906" cy="503590"/>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700" dirty="0">
                <a:solidFill>
                  <a:srgbClr val="333333"/>
                </a:solidFill>
                <a:latin typeface="Consolas" panose="020B0609020204030204" pitchFamily="49" charset="0"/>
                <a:cs typeface="Consolas" panose="020B0609020204030204" pitchFamily="49" charset="0"/>
              </a:rPr>
              <a:t> </a:t>
            </a:r>
            <a:r>
              <a:rPr lang="en-US" altLang="en-US" sz="700" dirty="0">
                <a:solidFill>
                  <a:srgbClr val="C00000"/>
                </a:solidFill>
                <a:latin typeface="Consolas" panose="020B0609020204030204" pitchFamily="49" charset="0"/>
                <a:ea typeface="Menlo"/>
                <a:cs typeface="Consolas" panose="020B0609020204030204" pitchFamily="49" charset="0"/>
              </a:rPr>
              <a:t>void</a:t>
            </a: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a:solidFill>
                  <a:srgbClr val="795DA3"/>
                </a:solidFill>
                <a:latin typeface="Consolas" panose="020B0609020204030204" pitchFamily="49" charset="0"/>
              </a:rPr>
              <a:t>read</a:t>
            </a:r>
            <a:r>
              <a:rPr lang="en-US" altLang="en-US" sz="700" dirty="0">
                <a:solidFill>
                  <a:srgbClr val="333333"/>
                </a:solidFill>
                <a:latin typeface="Consolas" panose="020B0609020204030204" pitchFamily="49" charset="0"/>
                <a:cs typeface="Consolas" panose="020B0609020204030204" pitchFamily="49" charset="0"/>
              </a:rPr>
              <a:t>(</a:t>
            </a:r>
            <a:r>
              <a:rPr lang="en-US" altLang="en-US" sz="700" dirty="0">
                <a:solidFill>
                  <a:srgbClr val="C00000"/>
                </a:solidFill>
                <a:latin typeface="Consolas" panose="020B0609020204030204" pitchFamily="49" charset="0"/>
                <a:cs typeface="Consolas" panose="020B0609020204030204" pitchFamily="49" charset="0"/>
              </a:rPr>
              <a:t>String</a:t>
            </a: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err="1">
                <a:solidFill>
                  <a:srgbClr val="333333"/>
                </a:solidFill>
                <a:latin typeface="Consolas" panose="020B0609020204030204" pitchFamily="49" charset="0"/>
                <a:ea typeface="Menlo"/>
                <a:cs typeface="Consolas" panose="020B0609020204030204" pitchFamily="49" charset="0"/>
              </a:rPr>
              <a:t>f</a:t>
            </a:r>
            <a:r>
              <a:rPr lang="en-US" altLang="en-US" sz="700" dirty="0" err="1">
                <a:solidFill>
                  <a:srgbClr val="333333"/>
                </a:solidFill>
                <a:latin typeface="Consolas" panose="020B0609020204030204" pitchFamily="49" charset="0"/>
                <a:cs typeface="Consolas" panose="020B0609020204030204" pitchFamily="49" charset="0"/>
              </a:rPr>
              <a:t>name</a:t>
            </a:r>
            <a:r>
              <a:rPr lang="en-US" altLang="en-US" sz="700" dirty="0">
                <a:solidFill>
                  <a:srgbClr val="333333"/>
                </a:solidFill>
                <a:latin typeface="Consolas" panose="020B0609020204030204" pitchFamily="49" charset="0"/>
                <a:cs typeface="Consolas" panose="020B0609020204030204" pitchFamily="49" charset="0"/>
              </a:rPr>
              <a:t>) {</a:t>
            </a:r>
            <a:endParaRPr lang="en-US" altLang="en-US" sz="7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a:solidFill>
                  <a:srgbClr val="333333"/>
                </a:solidFill>
                <a:latin typeface="Consolas" panose="020B0609020204030204" pitchFamily="49" charset="0"/>
                <a:ea typeface="Menlo"/>
                <a:cs typeface="Consolas" panose="020B0609020204030204" pitchFamily="49" charset="0"/>
              </a:rPr>
              <a:t>   </a:t>
            </a:r>
            <a:r>
              <a:rPr lang="en-US" altLang="en-US" sz="700" dirty="0">
                <a:solidFill>
                  <a:srgbClr val="C00000"/>
                </a:solidFill>
                <a:latin typeface="Consolas" panose="020B0609020204030204" pitchFamily="49" charset="0"/>
                <a:cs typeface="Consolas" panose="020B0609020204030204" pitchFamily="49" charset="0"/>
              </a:rPr>
              <a:t>new</a:t>
            </a:r>
            <a:r>
              <a:rPr lang="en-US" altLang="en-US" sz="700" dirty="0">
                <a:solidFill>
                  <a:srgbClr val="333333"/>
                </a:solidFill>
                <a:latin typeface="Consolas" panose="020B0609020204030204" pitchFamily="49" charset="0"/>
                <a:cs typeface="Consolas" panose="020B0609020204030204" pitchFamily="49" charset="0"/>
              </a:rPr>
              <a:t> </a:t>
            </a:r>
            <a:r>
              <a:rPr lang="en-US" altLang="en-US" sz="700" dirty="0" err="1">
                <a:solidFill>
                  <a:srgbClr val="333333"/>
                </a:solidFill>
                <a:latin typeface="Consolas" panose="020B0609020204030204" pitchFamily="49" charset="0"/>
                <a:ea typeface="Menlo"/>
                <a:cs typeface="Consolas" panose="020B0609020204030204" pitchFamily="49" charset="0"/>
              </a:rPr>
              <a:t>FileReader</a:t>
            </a:r>
            <a:r>
              <a:rPr lang="en-US" altLang="en-US" sz="700" dirty="0">
                <a:solidFill>
                  <a:srgbClr val="333333"/>
                </a:solidFill>
                <a:latin typeface="Consolas" panose="020B0609020204030204" pitchFamily="49" charset="0"/>
                <a:ea typeface="Menlo"/>
                <a:cs typeface="Consolas" panose="020B0609020204030204" pitchFamily="49" charset="0"/>
              </a:rPr>
              <a:t>(</a:t>
            </a:r>
            <a:r>
              <a:rPr lang="en-US" altLang="en-US" sz="700" dirty="0" err="1">
                <a:solidFill>
                  <a:srgbClr val="333333"/>
                </a:solidFill>
                <a:latin typeface="Consolas" panose="020B0609020204030204" pitchFamily="49" charset="0"/>
                <a:ea typeface="Menlo"/>
                <a:cs typeface="Consolas" panose="020B0609020204030204" pitchFamily="49" charset="0"/>
              </a:rPr>
              <a:t>fname</a:t>
            </a:r>
            <a:r>
              <a:rPr lang="en-US" altLang="en-US" sz="700" dirty="0">
                <a:solidFill>
                  <a:srgbClr val="333333"/>
                </a:solidFill>
                <a:latin typeface="Consolas" panose="020B0609020204030204" pitchFamily="49" charset="0"/>
                <a:ea typeface="Menlo"/>
                <a:cs typeface="Consolas" panose="020B0609020204030204" pitchFamily="49" charset="0"/>
              </a:rPr>
              <a:t>)</a:t>
            </a:r>
            <a:r>
              <a:rPr lang="en-US" altLang="en-US" sz="7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700" dirty="0">
                <a:solidFill>
                  <a:srgbClr val="C00000"/>
                </a:solidFill>
                <a:latin typeface="Consolas" panose="020B0609020204030204" pitchFamily="49" charset="0"/>
                <a:ea typeface="Menlo"/>
                <a:cs typeface="Consolas" panose="020B0609020204030204" pitchFamily="49" charset="0"/>
              </a:rPr>
              <a:t> </a:t>
            </a:r>
            <a:r>
              <a:rPr lang="en-US" altLang="en-US" sz="700" dirty="0">
                <a:solidFill>
                  <a:srgbClr val="C00000"/>
                </a:solidFill>
                <a:latin typeface="Consolas" panose="020B0609020204030204" pitchFamily="49" charset="0"/>
                <a:ea typeface="Menlo"/>
                <a:cs typeface="Consolas" panose="020B0609020204030204" pitchFamily="49" charset="0"/>
              </a:rPr>
              <a:t>   </a:t>
            </a:r>
            <a:r>
              <a:rPr lang="en-US" altLang="en-US" sz="700" dirty="0">
                <a:solidFill>
                  <a:srgbClr val="333333"/>
                </a:solidFill>
                <a:latin typeface="Consolas" panose="020B0609020204030204" pitchFamily="49" charset="0"/>
                <a:ea typeface="Menlo"/>
                <a:cs typeface="Consolas" panose="020B0609020204030204" pitchFamily="49" charset="0"/>
              </a:rPr>
              <a:t>read();</a:t>
            </a:r>
            <a:r>
              <a:rPr lang="en-US" altLang="en-US" sz="700" dirty="0">
                <a:solidFill>
                  <a:srgbClr val="333333"/>
                </a:solidFill>
                <a:latin typeface="Consolas" panose="020B0609020204030204" pitchFamily="49" charset="0"/>
                <a:ea typeface="Menlo"/>
                <a:cs typeface="Consolas" panose="020B0609020204030204" pitchFamily="49" charset="0"/>
              </a:rPr>
              <a:t> </a:t>
            </a:r>
            <a:endParaRPr lang="en-US" altLang="en-US" sz="7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700" dirty="0">
                <a:solidFill>
                  <a:srgbClr val="333333"/>
                </a:solidFill>
                <a:latin typeface="Consolas" panose="020B0609020204030204" pitchFamily="49" charset="0"/>
                <a:cs typeface="Consolas" panose="020B0609020204030204" pitchFamily="49" charset="0"/>
              </a:rPr>
              <a:t> </a:t>
            </a:r>
            <a:r>
              <a:rPr lang="en-US" altLang="en-US" sz="700" dirty="0">
                <a:solidFill>
                  <a:srgbClr val="333333"/>
                </a:solidFill>
                <a:latin typeface="Consolas" panose="020B0609020204030204" pitchFamily="49" charset="0"/>
                <a:cs typeface="Consolas" panose="020B0609020204030204" pitchFamily="49" charset="0"/>
              </a:rPr>
              <a:t>} </a:t>
            </a:r>
            <a:endParaRPr lang="en-US" altLang="en-US" sz="700" dirty="0">
              <a:solidFill>
                <a:srgbClr val="333333"/>
              </a:solidFill>
              <a:latin typeface="Consolas" panose="020B0609020204030204" pitchFamily="49" charset="0"/>
              <a:cs typeface="Consolas" panose="020B0609020204030204" pitchFamily="49" charset="0"/>
            </a:endParaRPr>
          </a:p>
        </p:txBody>
      </p:sp>
      <p:pic>
        <p:nvPicPr>
          <p:cNvPr id="15" name="Picture 10" descr="Image result for memo paper"/>
          <p:cNvPicPr>
            <a:picLocks noChangeAspect="1" noChangeArrowheads="1"/>
          </p:cNvPicPr>
          <p:nvPr/>
        </p:nvPicPr>
        <p:blipFill rotWithShape="1">
          <a:blip r:embed="rId7">
            <a:duotone>
              <a:prstClr val="black"/>
              <a:schemeClr val="accent6">
                <a:tint val="45000"/>
                <a:satMod val="400000"/>
              </a:schemeClr>
            </a:duotone>
            <a:extLst>
              <a:ext uri="{28A0092B-C50C-407E-A947-70E740481C1C}">
                <a14:useLocalDpi xmlns:a14="http://schemas.microsoft.com/office/drawing/2010/main" val="0"/>
              </a:ext>
            </a:extLst>
          </a:blip>
          <a:srcRect l="12600" t="365" r="12693" b="17705"/>
          <a:stretch/>
        </p:blipFill>
        <p:spPr bwMode="auto">
          <a:xfrm>
            <a:off x="2303814" y="2046063"/>
            <a:ext cx="1499230" cy="8581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
          <p:cNvSpPr>
            <a:spLocks noChangeArrowheads="1"/>
          </p:cNvSpPr>
          <p:nvPr/>
        </p:nvSpPr>
        <p:spPr bwMode="auto">
          <a:xfrm>
            <a:off x="2303814" y="2206677"/>
            <a:ext cx="1538468" cy="688256"/>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smtClean="0">
                <a:solidFill>
                  <a:srgbClr val="C00000"/>
                </a:solidFill>
                <a:latin typeface="Consolas" panose="020B0609020204030204" pitchFamily="49" charset="0"/>
                <a:cs typeface="Consolas" panose="020B0609020204030204" pitchFamily="49" charset="0"/>
              </a:rPr>
              <a:t>String</a:t>
            </a:r>
            <a:r>
              <a:rPr lang="en-US" altLang="en-US" sz="800" dirty="0" smtClean="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795DA3"/>
                </a:solidFill>
                <a:latin typeface="Consolas" panose="020B0609020204030204" pitchFamily="49" charset="0"/>
              </a:rPr>
              <a:t>read</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a:solidFill>
                  <a:srgbClr val="C00000"/>
                </a:solidFill>
                <a:latin typeface="Consolas" panose="020B0609020204030204" pitchFamily="49" charset="0"/>
                <a:cs typeface="Consolas" panose="020B0609020204030204" pitchFamily="49" charset="0"/>
              </a:rPr>
              <a:t>String</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err="1">
                <a:solidFill>
                  <a:srgbClr val="333333"/>
                </a:solidFill>
                <a:latin typeface="Consolas" panose="020B0609020204030204" pitchFamily="49" charset="0"/>
                <a:ea typeface="Menlo"/>
                <a:cs typeface="Consolas" panose="020B0609020204030204" pitchFamily="49" charset="0"/>
              </a:rPr>
              <a:t>f</a:t>
            </a:r>
            <a:r>
              <a:rPr lang="en-US" altLang="en-US" sz="800" dirty="0" err="1">
                <a:solidFill>
                  <a:srgbClr val="333333"/>
                </a:solidFill>
                <a:latin typeface="Consolas" panose="020B0609020204030204" pitchFamily="49" charset="0"/>
                <a:cs typeface="Consolas" panose="020B0609020204030204" pitchFamily="49" charset="0"/>
              </a:rPr>
              <a:t>name</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cs typeface="Consolas" panose="020B0609020204030204" pitchFamily="49" charset="0"/>
              </a:rPr>
              <a:t>new</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smtClean="0">
                <a:solidFill>
                  <a:srgbClr val="333333"/>
                </a:solidFill>
                <a:latin typeface="Consolas" panose="020B0609020204030204" pitchFamily="49" charset="0"/>
                <a:cs typeface="Consolas" panose="020B0609020204030204" pitchFamily="49" charset="0"/>
              </a:rPr>
              <a:t>Buff</a:t>
            </a:r>
            <a:r>
              <a:rPr lang="en-US" altLang="en-US" sz="800" dirty="0" err="1" smtClean="0">
                <a:solidFill>
                  <a:srgbClr val="333333"/>
                </a:solidFill>
                <a:latin typeface="Consolas" panose="020B0609020204030204" pitchFamily="49" charset="0"/>
                <a:ea typeface="Menlo"/>
                <a:cs typeface="Consolas" panose="020B0609020204030204" pitchFamily="49" charset="0"/>
              </a:rPr>
              <a:t>Reader</a:t>
            </a:r>
            <a:r>
              <a:rPr lang="en-US" altLang="en-US" sz="800" dirty="0" smtClean="0">
                <a:solidFill>
                  <a:srgbClr val="333333"/>
                </a:solidFill>
                <a:latin typeface="Consolas" panose="020B0609020204030204" pitchFamily="49" charset="0"/>
                <a:ea typeface="Menlo"/>
                <a:cs typeface="Consolas" panose="020B0609020204030204" pitchFamily="49" charset="0"/>
              </a:rPr>
              <a:t>(</a:t>
            </a:r>
            <a:r>
              <a:rPr lang="en-US" altLang="en-US" sz="800" dirty="0" err="1" smtClean="0">
                <a:solidFill>
                  <a:srgbClr val="333333"/>
                </a:solidFill>
                <a:latin typeface="Consolas" panose="020B0609020204030204" pitchFamily="49" charset="0"/>
                <a:ea typeface="Menlo"/>
                <a:cs typeface="Consolas" panose="020B0609020204030204" pitchFamily="49" charset="0"/>
              </a:rPr>
              <a:t>fname</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a:solidFill>
                  <a:srgbClr val="333333"/>
                </a:solidFill>
                <a:latin typeface="Consolas" panose="020B0609020204030204" pitchFamily="49" charset="0"/>
                <a:ea typeface="Menlo"/>
                <a:cs typeface="Consolas" panose="020B0609020204030204" pitchFamily="49" charset="0"/>
              </a:rPr>
              <a:t>read();</a:t>
            </a:r>
            <a:r>
              <a:rPr lang="en-US" altLang="en-US" sz="800" dirty="0">
                <a:solidFill>
                  <a:srgbClr val="333333"/>
                </a:solidFill>
                <a:latin typeface="Consolas" panose="020B0609020204030204" pitchFamily="49" charset="0"/>
                <a:ea typeface="Menlo"/>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cs typeface="Consolas" panose="020B0609020204030204" pitchFamily="49" charset="0"/>
            </a:endParaRPr>
          </a:p>
        </p:txBody>
      </p:sp>
      <p:pic>
        <p:nvPicPr>
          <p:cNvPr id="17" name="Picture 10" descr="Image result for memo paper"/>
          <p:cNvPicPr>
            <a:picLocks noChangeAspect="1" noChangeArrowheads="1"/>
          </p:cNvPicPr>
          <p:nvPr/>
        </p:nvPicPr>
        <p:blipFill rotWithShape="1">
          <a:blip r:embed="rId7">
            <a:duotone>
              <a:prstClr val="black"/>
              <a:schemeClr val="accent2">
                <a:tint val="45000"/>
                <a:satMod val="400000"/>
              </a:schemeClr>
            </a:duotone>
            <a:extLst>
              <a:ext uri="{28A0092B-C50C-407E-A947-70E740481C1C}">
                <a14:useLocalDpi xmlns:a14="http://schemas.microsoft.com/office/drawing/2010/main" val="0"/>
              </a:ext>
            </a:extLst>
          </a:blip>
          <a:srcRect l="12600" t="365" r="12693" b="17705"/>
          <a:stretch/>
        </p:blipFill>
        <p:spPr bwMode="auto">
          <a:xfrm>
            <a:off x="2680579" y="1452199"/>
            <a:ext cx="1000981" cy="5729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
          <p:cNvSpPr>
            <a:spLocks noChangeArrowheads="1"/>
          </p:cNvSpPr>
          <p:nvPr/>
        </p:nvSpPr>
        <p:spPr bwMode="auto">
          <a:xfrm>
            <a:off x="2680579" y="1609100"/>
            <a:ext cx="987858" cy="380480"/>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500" dirty="0">
                <a:solidFill>
                  <a:srgbClr val="333333"/>
                </a:solidFill>
                <a:latin typeface="Consolas" panose="020B0609020204030204" pitchFamily="49" charset="0"/>
                <a:cs typeface="Consolas" panose="020B0609020204030204" pitchFamily="49" charset="0"/>
              </a:rPr>
              <a:t> </a:t>
            </a:r>
            <a:r>
              <a:rPr lang="en-US" altLang="en-US" sz="500" dirty="0">
                <a:solidFill>
                  <a:srgbClr val="C00000"/>
                </a:solidFill>
                <a:latin typeface="Consolas" panose="020B0609020204030204" pitchFamily="49" charset="0"/>
                <a:ea typeface="Menlo"/>
                <a:cs typeface="Consolas" panose="020B0609020204030204" pitchFamily="49" charset="0"/>
              </a:rPr>
              <a:t>void</a:t>
            </a: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a:solidFill>
                  <a:srgbClr val="795DA3"/>
                </a:solidFill>
                <a:latin typeface="Consolas" panose="020B0609020204030204" pitchFamily="49" charset="0"/>
              </a:rPr>
              <a:t>read</a:t>
            </a:r>
            <a:r>
              <a:rPr lang="en-US" altLang="en-US" sz="500" dirty="0">
                <a:solidFill>
                  <a:srgbClr val="333333"/>
                </a:solidFill>
                <a:latin typeface="Consolas" panose="020B0609020204030204" pitchFamily="49" charset="0"/>
                <a:cs typeface="Consolas" panose="020B0609020204030204" pitchFamily="49" charset="0"/>
              </a:rPr>
              <a:t>(</a:t>
            </a:r>
            <a:r>
              <a:rPr lang="en-US" altLang="en-US" sz="500" dirty="0">
                <a:solidFill>
                  <a:srgbClr val="C00000"/>
                </a:solidFill>
                <a:latin typeface="Consolas" panose="020B0609020204030204" pitchFamily="49" charset="0"/>
                <a:cs typeface="Consolas" panose="020B0609020204030204" pitchFamily="49" charset="0"/>
              </a:rPr>
              <a:t>String</a:t>
            </a: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err="1">
                <a:solidFill>
                  <a:srgbClr val="333333"/>
                </a:solidFill>
                <a:latin typeface="Consolas" panose="020B0609020204030204" pitchFamily="49" charset="0"/>
                <a:ea typeface="Menlo"/>
                <a:cs typeface="Consolas" panose="020B0609020204030204" pitchFamily="49" charset="0"/>
              </a:rPr>
              <a:t>f</a:t>
            </a:r>
            <a:r>
              <a:rPr lang="en-US" altLang="en-US" sz="500" dirty="0" err="1">
                <a:solidFill>
                  <a:srgbClr val="333333"/>
                </a:solidFill>
                <a:latin typeface="Consolas" panose="020B0609020204030204" pitchFamily="49" charset="0"/>
                <a:cs typeface="Consolas" panose="020B0609020204030204" pitchFamily="49" charset="0"/>
              </a:rPr>
              <a:t>name</a:t>
            </a:r>
            <a:r>
              <a:rPr lang="en-US" altLang="en-US" sz="500" dirty="0">
                <a:solidFill>
                  <a:srgbClr val="333333"/>
                </a:solidFill>
                <a:latin typeface="Consolas" panose="020B0609020204030204" pitchFamily="49" charset="0"/>
                <a:cs typeface="Consolas" panose="020B0609020204030204" pitchFamily="49" charset="0"/>
              </a:rPr>
              <a:t>) {</a:t>
            </a:r>
            <a:endParaRPr lang="en-US" altLang="en-US" sz="5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a:solidFill>
                  <a:srgbClr val="333333"/>
                </a:solidFill>
                <a:latin typeface="Consolas" panose="020B0609020204030204" pitchFamily="49" charset="0"/>
                <a:ea typeface="Menlo"/>
                <a:cs typeface="Consolas" panose="020B0609020204030204" pitchFamily="49" charset="0"/>
              </a:rPr>
              <a:t>   </a:t>
            </a:r>
            <a:r>
              <a:rPr lang="en-US" altLang="en-US" sz="500" dirty="0">
                <a:solidFill>
                  <a:srgbClr val="C00000"/>
                </a:solidFill>
                <a:latin typeface="Consolas" panose="020B0609020204030204" pitchFamily="49" charset="0"/>
                <a:cs typeface="Consolas" panose="020B0609020204030204" pitchFamily="49" charset="0"/>
              </a:rPr>
              <a:t>new</a:t>
            </a:r>
            <a:r>
              <a:rPr lang="en-US" altLang="en-US" sz="500" dirty="0">
                <a:solidFill>
                  <a:srgbClr val="333333"/>
                </a:solidFill>
                <a:latin typeface="Consolas" panose="020B0609020204030204" pitchFamily="49" charset="0"/>
                <a:cs typeface="Consolas" panose="020B0609020204030204" pitchFamily="49" charset="0"/>
              </a:rPr>
              <a:t> </a:t>
            </a:r>
            <a:r>
              <a:rPr lang="en-US" altLang="en-US" sz="500" dirty="0" err="1" smtClean="0">
                <a:solidFill>
                  <a:srgbClr val="333333"/>
                </a:solidFill>
                <a:latin typeface="Consolas" panose="020B0609020204030204" pitchFamily="49" charset="0"/>
                <a:cs typeface="Consolas" panose="020B0609020204030204" pitchFamily="49" charset="0"/>
              </a:rPr>
              <a:t>Audio</a:t>
            </a:r>
            <a:r>
              <a:rPr lang="en-US" altLang="en-US" sz="500" dirty="0" err="1" smtClean="0">
                <a:solidFill>
                  <a:srgbClr val="333333"/>
                </a:solidFill>
                <a:latin typeface="Consolas" panose="020B0609020204030204" pitchFamily="49" charset="0"/>
                <a:ea typeface="Menlo"/>
                <a:cs typeface="Consolas" panose="020B0609020204030204" pitchFamily="49" charset="0"/>
              </a:rPr>
              <a:t>Reader</a:t>
            </a:r>
            <a:r>
              <a:rPr lang="en-US" altLang="en-US" sz="500" dirty="0" smtClean="0">
                <a:solidFill>
                  <a:srgbClr val="333333"/>
                </a:solidFill>
                <a:latin typeface="Consolas" panose="020B0609020204030204" pitchFamily="49" charset="0"/>
                <a:ea typeface="Menlo"/>
                <a:cs typeface="Consolas" panose="020B0609020204030204" pitchFamily="49" charset="0"/>
              </a:rPr>
              <a:t>(</a:t>
            </a:r>
            <a:r>
              <a:rPr lang="en-US" altLang="en-US" sz="500" dirty="0" err="1" smtClean="0">
                <a:solidFill>
                  <a:srgbClr val="333333"/>
                </a:solidFill>
                <a:latin typeface="Consolas" panose="020B0609020204030204" pitchFamily="49" charset="0"/>
                <a:ea typeface="Menlo"/>
                <a:cs typeface="Consolas" panose="020B0609020204030204" pitchFamily="49" charset="0"/>
              </a:rPr>
              <a:t>fname</a:t>
            </a:r>
            <a:r>
              <a:rPr lang="en-US" altLang="en-US" sz="500" dirty="0">
                <a:solidFill>
                  <a:srgbClr val="333333"/>
                </a:solidFill>
                <a:latin typeface="Consolas" panose="020B0609020204030204" pitchFamily="49" charset="0"/>
                <a:ea typeface="Menlo"/>
                <a:cs typeface="Consolas" panose="020B0609020204030204" pitchFamily="49" charset="0"/>
              </a:rPr>
              <a:t>)</a:t>
            </a:r>
            <a:r>
              <a:rPr lang="en-US" altLang="en-US" sz="5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500" dirty="0">
                <a:solidFill>
                  <a:srgbClr val="C00000"/>
                </a:solidFill>
                <a:latin typeface="Consolas" panose="020B0609020204030204" pitchFamily="49" charset="0"/>
                <a:ea typeface="Menlo"/>
                <a:cs typeface="Consolas" panose="020B0609020204030204" pitchFamily="49" charset="0"/>
              </a:rPr>
              <a:t> </a:t>
            </a:r>
            <a:r>
              <a:rPr lang="en-US" altLang="en-US" sz="500" dirty="0">
                <a:solidFill>
                  <a:srgbClr val="C00000"/>
                </a:solidFill>
                <a:latin typeface="Consolas" panose="020B0609020204030204" pitchFamily="49" charset="0"/>
                <a:ea typeface="Menlo"/>
                <a:cs typeface="Consolas" panose="020B0609020204030204" pitchFamily="49" charset="0"/>
              </a:rPr>
              <a:t>   </a:t>
            </a:r>
            <a:r>
              <a:rPr lang="en-US" altLang="en-US" sz="500" dirty="0">
                <a:solidFill>
                  <a:srgbClr val="333333"/>
                </a:solidFill>
                <a:latin typeface="Consolas" panose="020B0609020204030204" pitchFamily="49" charset="0"/>
                <a:ea typeface="Menlo"/>
                <a:cs typeface="Consolas" panose="020B0609020204030204" pitchFamily="49" charset="0"/>
              </a:rPr>
              <a:t>read();</a:t>
            </a:r>
            <a:r>
              <a:rPr lang="en-US" altLang="en-US" sz="500" dirty="0">
                <a:solidFill>
                  <a:srgbClr val="333333"/>
                </a:solidFill>
                <a:latin typeface="Consolas" panose="020B0609020204030204" pitchFamily="49" charset="0"/>
                <a:ea typeface="Menlo"/>
                <a:cs typeface="Consolas" panose="020B0609020204030204" pitchFamily="49" charset="0"/>
              </a:rPr>
              <a:t> </a:t>
            </a:r>
            <a:endParaRPr lang="en-US" altLang="en-US" sz="5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500" dirty="0">
                <a:solidFill>
                  <a:srgbClr val="333333"/>
                </a:solidFill>
                <a:latin typeface="Consolas" panose="020B0609020204030204" pitchFamily="49" charset="0"/>
                <a:cs typeface="Consolas" panose="020B0609020204030204" pitchFamily="49" charset="0"/>
              </a:rPr>
              <a:t> </a:t>
            </a:r>
            <a:r>
              <a:rPr lang="en-US" altLang="en-US" sz="500" dirty="0">
                <a:solidFill>
                  <a:srgbClr val="333333"/>
                </a:solidFill>
                <a:latin typeface="Consolas" panose="020B0609020204030204" pitchFamily="49" charset="0"/>
                <a:cs typeface="Consolas" panose="020B0609020204030204" pitchFamily="49" charset="0"/>
              </a:rPr>
              <a:t>} </a:t>
            </a:r>
            <a:endParaRPr lang="en-US" altLang="en-US" sz="500" dirty="0">
              <a:solidFill>
                <a:srgbClr val="333333"/>
              </a:solidFill>
              <a:latin typeface="Consolas" panose="020B0609020204030204" pitchFamily="49" charset="0"/>
              <a:cs typeface="Consolas" panose="020B0609020204030204" pitchFamily="49" charset="0"/>
            </a:endParaRPr>
          </a:p>
        </p:txBody>
      </p:sp>
      <p:pic>
        <p:nvPicPr>
          <p:cNvPr id="10" name="Picture 10" descr="Image result for memo paper"/>
          <p:cNvPicPr>
            <a:picLocks noChangeAspect="1" noChangeArrowheads="1"/>
          </p:cNvPicPr>
          <p:nvPr/>
        </p:nvPicPr>
        <p:blipFill rotWithShape="1">
          <a:blip r:embed="rId7">
            <a:duotone>
              <a:prstClr val="black"/>
              <a:schemeClr val="accent4">
                <a:tint val="45000"/>
                <a:satMod val="400000"/>
              </a:schemeClr>
            </a:duotone>
            <a:extLst>
              <a:ext uri="{28A0092B-C50C-407E-A947-70E740481C1C}">
                <a14:useLocalDpi xmlns:a14="http://schemas.microsoft.com/office/drawing/2010/main" val="0"/>
              </a:ext>
            </a:extLst>
          </a:blip>
          <a:srcRect l="12600" t="365" r="12693" b="17705"/>
          <a:stretch/>
        </p:blipFill>
        <p:spPr bwMode="auto">
          <a:xfrm>
            <a:off x="3503994" y="1613846"/>
            <a:ext cx="2026576" cy="11599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
          <p:cNvSpPr>
            <a:spLocks noChangeArrowheads="1"/>
          </p:cNvSpPr>
          <p:nvPr/>
        </p:nvSpPr>
        <p:spPr bwMode="auto">
          <a:xfrm>
            <a:off x="3503994" y="1951505"/>
            <a:ext cx="2026576" cy="749812"/>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void</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795DA3"/>
                </a:solidFill>
                <a:latin typeface="Consolas" panose="020B0609020204030204" pitchFamily="49" charset="0"/>
              </a:rPr>
              <a:t>read</a:t>
            </a:r>
            <a:r>
              <a:rPr lang="en-US" altLang="en-US" sz="1100" dirty="0">
                <a:solidFill>
                  <a:srgbClr val="333333"/>
                </a:solidFill>
                <a:latin typeface="Consolas" panose="020B0609020204030204" pitchFamily="49" charset="0"/>
                <a:cs typeface="Consolas" panose="020B0609020204030204" pitchFamily="49" charset="0"/>
              </a:rPr>
              <a:t>(</a:t>
            </a:r>
            <a:r>
              <a:rPr lang="en-US" altLang="en-US" sz="1100" dirty="0">
                <a:solidFill>
                  <a:srgbClr val="C00000"/>
                </a:solidFill>
                <a:latin typeface="Consolas" panose="020B0609020204030204" pitchFamily="49" charset="0"/>
                <a:cs typeface="Consolas" panose="020B0609020204030204" pitchFamily="49" charset="0"/>
              </a:rPr>
              <a:t>String</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a:t>
            </a:r>
            <a:r>
              <a:rPr lang="en-US" altLang="en-US" sz="1100" dirty="0" err="1">
                <a:solidFill>
                  <a:srgbClr val="333333"/>
                </a:solidFill>
                <a:latin typeface="Consolas" panose="020B0609020204030204" pitchFamily="49" charset="0"/>
                <a:cs typeface="Consolas" panose="020B0609020204030204" pitchFamily="49" charset="0"/>
              </a:rPr>
              <a:t>name</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cs typeface="Consolas" panose="020B0609020204030204" pitchFamily="49" charset="0"/>
              </a:rPr>
              <a:t>new</a:t>
            </a: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err="1">
                <a:solidFill>
                  <a:srgbClr val="333333"/>
                </a:solidFill>
                <a:latin typeface="Consolas" panose="020B0609020204030204" pitchFamily="49" charset="0"/>
                <a:ea typeface="Menlo"/>
                <a:cs typeface="Consolas" panose="020B0609020204030204" pitchFamily="49" charset="0"/>
              </a:rPr>
              <a:t>FileReader</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err="1">
                <a:solidFill>
                  <a:srgbClr val="333333"/>
                </a:solidFill>
                <a:latin typeface="Consolas" panose="020B0609020204030204" pitchFamily="49" charset="0"/>
                <a:ea typeface="Menlo"/>
                <a:cs typeface="Consolas" panose="020B0609020204030204" pitchFamily="49" charset="0"/>
              </a:rPr>
              <a:t>fname</a:t>
            </a:r>
            <a:r>
              <a:rPr lang="en-US" altLang="en-US" sz="1100" dirty="0">
                <a:solidFill>
                  <a:srgbClr val="333333"/>
                </a:solidFill>
                <a:latin typeface="Consolas" panose="020B0609020204030204" pitchFamily="49" charset="0"/>
                <a:ea typeface="Menlo"/>
                <a:cs typeface="Consolas" panose="020B0609020204030204" pitchFamily="49" charset="0"/>
              </a:rPr>
              <a:t>)</a:t>
            </a:r>
            <a:r>
              <a:rPr lang="en-US" altLang="en-US" sz="11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C00000"/>
                </a:solidFill>
                <a:latin typeface="Consolas" panose="020B0609020204030204" pitchFamily="49" charset="0"/>
                <a:ea typeface="Menlo"/>
                <a:cs typeface="Consolas" panose="020B0609020204030204" pitchFamily="49" charset="0"/>
              </a:rPr>
              <a:t>   </a:t>
            </a:r>
            <a:r>
              <a:rPr lang="en-US" altLang="en-US" sz="1100" dirty="0">
                <a:solidFill>
                  <a:srgbClr val="333333"/>
                </a:solidFill>
                <a:latin typeface="Consolas" panose="020B0609020204030204" pitchFamily="49" charset="0"/>
                <a:ea typeface="Menlo"/>
                <a:cs typeface="Consolas" panose="020B0609020204030204" pitchFamily="49" charset="0"/>
              </a:rPr>
              <a:t>read();</a:t>
            </a:r>
            <a:r>
              <a:rPr lang="en-US" altLang="en-US" sz="1100" dirty="0">
                <a:solidFill>
                  <a:srgbClr val="333333"/>
                </a:solidFill>
                <a:latin typeface="Consolas" panose="020B0609020204030204" pitchFamily="49" charset="0"/>
                <a:ea typeface="Menlo"/>
                <a:cs typeface="Consolas" panose="020B0609020204030204" pitchFamily="49" charset="0"/>
              </a:rPr>
              <a:t> </a:t>
            </a:r>
            <a:endParaRPr lang="en-US" altLang="en-US" sz="11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1100" dirty="0">
                <a:solidFill>
                  <a:srgbClr val="333333"/>
                </a:solidFill>
                <a:latin typeface="Consolas" panose="020B0609020204030204" pitchFamily="49" charset="0"/>
                <a:cs typeface="Consolas" panose="020B0609020204030204" pitchFamily="49" charset="0"/>
              </a:rPr>
              <a:t> </a:t>
            </a:r>
            <a:r>
              <a:rPr lang="en-US" altLang="en-US" sz="1100" dirty="0">
                <a:solidFill>
                  <a:srgbClr val="333333"/>
                </a:solidFill>
                <a:latin typeface="Consolas" panose="020B0609020204030204" pitchFamily="49" charset="0"/>
                <a:cs typeface="Consolas" panose="020B0609020204030204" pitchFamily="49" charset="0"/>
              </a:rPr>
              <a:t>} </a:t>
            </a:r>
            <a:endParaRPr lang="en-US" altLang="en-US" sz="1100" dirty="0">
              <a:solidFill>
                <a:srgbClr val="333333"/>
              </a:solidFill>
              <a:latin typeface="Consolas" panose="020B0609020204030204" pitchFamily="49" charset="0"/>
              <a:cs typeface="Consolas" panose="020B0609020204030204" pitchFamily="49" charset="0"/>
            </a:endParaRPr>
          </a:p>
        </p:txBody>
      </p:sp>
      <p:pic>
        <p:nvPicPr>
          <p:cNvPr id="19" name="Picture 10" descr="Image result for memo paper"/>
          <p:cNvPicPr>
            <a:picLocks noChangeAspect="1" noChangeArrowheads="1"/>
          </p:cNvPicPr>
          <p:nvPr/>
        </p:nvPicPr>
        <p:blipFill rotWithShape="1">
          <a:blip r:embed="rId7">
            <a:duotone>
              <a:prstClr val="black"/>
              <a:srgbClr val="7030A0">
                <a:tint val="45000"/>
                <a:satMod val="400000"/>
              </a:srgbClr>
            </a:duotone>
            <a:extLst>
              <a:ext uri="{28A0092B-C50C-407E-A947-70E740481C1C}">
                <a14:useLocalDpi xmlns:a14="http://schemas.microsoft.com/office/drawing/2010/main" val="0"/>
              </a:ext>
            </a:extLst>
          </a:blip>
          <a:srcRect l="12600" t="365" r="12693" b="17705"/>
          <a:stretch/>
        </p:blipFill>
        <p:spPr bwMode="auto">
          <a:xfrm>
            <a:off x="5254566" y="1332326"/>
            <a:ext cx="1499230" cy="85814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
          <p:cNvSpPr>
            <a:spLocks noChangeArrowheads="1"/>
          </p:cNvSpPr>
          <p:nvPr/>
        </p:nvSpPr>
        <p:spPr bwMode="auto">
          <a:xfrm>
            <a:off x="5254566" y="1554495"/>
            <a:ext cx="1538468" cy="565146"/>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a:solidFill>
                  <a:srgbClr val="C00000"/>
                </a:solidFill>
                <a:latin typeface="Consolas" panose="020B0609020204030204" pitchFamily="49" charset="0"/>
                <a:ea typeface="Menlo"/>
                <a:cs typeface="Consolas" panose="020B0609020204030204" pitchFamily="49" charset="0"/>
              </a:rPr>
              <a:t>void</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795DA3"/>
                </a:solidFill>
                <a:latin typeface="Consolas" panose="020B0609020204030204" pitchFamily="49" charset="0"/>
              </a:rPr>
              <a:t>read</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a:solidFill>
                  <a:srgbClr val="C00000"/>
                </a:solidFill>
                <a:latin typeface="Consolas" panose="020B0609020204030204" pitchFamily="49" charset="0"/>
                <a:cs typeface="Consolas" panose="020B0609020204030204" pitchFamily="49" charset="0"/>
              </a:rPr>
              <a:t>String</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err="1">
                <a:solidFill>
                  <a:srgbClr val="333333"/>
                </a:solidFill>
                <a:latin typeface="Consolas" panose="020B0609020204030204" pitchFamily="49" charset="0"/>
                <a:ea typeface="Menlo"/>
                <a:cs typeface="Consolas" panose="020B0609020204030204" pitchFamily="49" charset="0"/>
              </a:rPr>
              <a:t>f</a:t>
            </a:r>
            <a:r>
              <a:rPr lang="en-US" altLang="en-US" sz="800" dirty="0" err="1">
                <a:solidFill>
                  <a:srgbClr val="333333"/>
                </a:solidFill>
                <a:latin typeface="Consolas" panose="020B0609020204030204" pitchFamily="49" charset="0"/>
                <a:cs typeface="Consolas" panose="020B0609020204030204" pitchFamily="49" charset="0"/>
              </a:rPr>
              <a:t>name</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333333"/>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cs typeface="Consolas" panose="020B0609020204030204" pitchFamily="49" charset="0"/>
              </a:rPr>
              <a:t>new</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smtClean="0">
                <a:solidFill>
                  <a:srgbClr val="333333"/>
                </a:solidFill>
                <a:latin typeface="Consolas" panose="020B0609020204030204" pitchFamily="49" charset="0"/>
                <a:cs typeface="Consolas" panose="020B0609020204030204" pitchFamily="49" charset="0"/>
              </a:rPr>
              <a:t>Text</a:t>
            </a:r>
            <a:r>
              <a:rPr lang="en-US" altLang="en-US" sz="800" dirty="0" err="1" smtClean="0">
                <a:solidFill>
                  <a:srgbClr val="333333"/>
                </a:solidFill>
                <a:latin typeface="Consolas" panose="020B0609020204030204" pitchFamily="49" charset="0"/>
                <a:ea typeface="Menlo"/>
                <a:cs typeface="Consolas" panose="020B0609020204030204" pitchFamily="49" charset="0"/>
              </a:rPr>
              <a:t>Reader</a:t>
            </a:r>
            <a:r>
              <a:rPr lang="en-US" altLang="en-US" sz="800" dirty="0" smtClean="0">
                <a:solidFill>
                  <a:srgbClr val="333333"/>
                </a:solidFill>
                <a:latin typeface="Consolas" panose="020B0609020204030204" pitchFamily="49" charset="0"/>
                <a:ea typeface="Menlo"/>
                <a:cs typeface="Consolas" panose="020B0609020204030204" pitchFamily="49" charset="0"/>
              </a:rPr>
              <a:t>(</a:t>
            </a:r>
            <a:r>
              <a:rPr lang="en-US" altLang="en-US" sz="800" dirty="0" err="1" smtClean="0">
                <a:solidFill>
                  <a:srgbClr val="333333"/>
                </a:solidFill>
                <a:latin typeface="Consolas" panose="020B0609020204030204" pitchFamily="49" charset="0"/>
                <a:ea typeface="Menlo"/>
                <a:cs typeface="Consolas" panose="020B0609020204030204" pitchFamily="49" charset="0"/>
              </a:rPr>
              <a:t>fname</a:t>
            </a:r>
            <a:r>
              <a:rPr lang="en-US" altLang="en-US" sz="800" dirty="0">
                <a:solidFill>
                  <a:srgbClr val="333333"/>
                </a:solidFill>
                <a:latin typeface="Consolas" panose="020B0609020204030204" pitchFamily="49" charset="0"/>
                <a:ea typeface="Menlo"/>
                <a:cs typeface="Consolas" panose="020B0609020204030204" pitchFamily="49" charset="0"/>
              </a:rPr>
              <a:t>)</a:t>
            </a:r>
            <a:r>
              <a:rPr lang="en-US" altLang="en-US" sz="800" dirty="0">
                <a:solidFill>
                  <a:srgbClr val="C00000"/>
                </a:solidFill>
                <a:latin typeface="Consolas" panose="020B0609020204030204" pitchFamily="49" charset="0"/>
                <a:ea typeface="Menlo"/>
                <a:cs typeface="Consolas" panose="020B0609020204030204" pitchFamily="49" charset="0"/>
              </a:rPr>
              <a:t>.</a:t>
            </a:r>
          </a:p>
          <a:p>
            <a:pPr eaLnBrk="0" fontAlgn="base" hangingPunct="0">
              <a:spcBef>
                <a:spcPct val="0"/>
              </a:spcBef>
              <a:spcAft>
                <a:spcPct val="0"/>
              </a:spcAft>
            </a:pP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a:solidFill>
                  <a:srgbClr val="C00000"/>
                </a:solidFill>
                <a:latin typeface="Consolas" panose="020B0609020204030204" pitchFamily="49" charset="0"/>
                <a:ea typeface="Menlo"/>
                <a:cs typeface="Consolas" panose="020B0609020204030204" pitchFamily="49" charset="0"/>
              </a:rPr>
              <a:t>   </a:t>
            </a:r>
            <a:r>
              <a:rPr lang="en-US" altLang="en-US" sz="800" dirty="0" err="1" smtClean="0">
                <a:solidFill>
                  <a:srgbClr val="333333"/>
                </a:solidFill>
                <a:latin typeface="Consolas" panose="020B0609020204030204" pitchFamily="49" charset="0"/>
                <a:ea typeface="Menlo"/>
                <a:cs typeface="Consolas" panose="020B0609020204030204" pitchFamily="49" charset="0"/>
              </a:rPr>
              <a:t>readLine</a:t>
            </a:r>
            <a:r>
              <a:rPr lang="en-US" altLang="en-US" sz="800" dirty="0" smtClean="0">
                <a:solidFill>
                  <a:srgbClr val="333333"/>
                </a:solidFill>
                <a:latin typeface="Consolas" panose="020B0609020204030204" pitchFamily="49" charset="0"/>
                <a:ea typeface="Menlo"/>
                <a:cs typeface="Consolas" panose="020B0609020204030204" pitchFamily="49" charset="0"/>
              </a:rPr>
              <a:t>();</a:t>
            </a:r>
            <a:r>
              <a:rPr lang="en-US" altLang="en-US" sz="800" dirty="0">
                <a:solidFill>
                  <a:srgbClr val="333333"/>
                </a:solidFill>
                <a:latin typeface="Consolas" panose="020B0609020204030204" pitchFamily="49" charset="0"/>
                <a:ea typeface="Menlo"/>
                <a:cs typeface="Consolas" panose="020B0609020204030204" pitchFamily="49" charset="0"/>
              </a:rPr>
              <a:t> </a:t>
            </a:r>
            <a:endParaRPr lang="en-US" altLang="en-US" sz="800" dirty="0">
              <a:solidFill>
                <a:srgbClr val="333333"/>
              </a:solidFill>
              <a:latin typeface="Consolas" panose="020B0609020204030204" pitchFamily="49" charset="0"/>
              <a:ea typeface="Menlo"/>
              <a:cs typeface="Consolas" panose="020B0609020204030204" pitchFamily="49" charset="0"/>
            </a:endParaRPr>
          </a:p>
          <a:p>
            <a:pPr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a:solidFill>
                  <a:srgbClr val="333333"/>
                </a:solidFill>
                <a:latin typeface="Consolas" panose="020B0609020204030204" pitchFamily="49" charset="0"/>
                <a:cs typeface="Consolas" panose="020B0609020204030204" pitchFamily="49" charset="0"/>
              </a:rPr>
              <a:t>} </a:t>
            </a:r>
            <a:endParaRPr lang="en-US" altLang="en-US" sz="800" dirty="0">
              <a:solidFill>
                <a:srgbClr val="333333"/>
              </a:solidFill>
              <a:latin typeface="Consolas" panose="020B0609020204030204" pitchFamily="49" charset="0"/>
              <a:cs typeface="Consolas" panose="020B0609020204030204" pitchFamily="49" charset="0"/>
            </a:endParaRPr>
          </a:p>
        </p:txBody>
      </p:sp>
      <p:pic>
        <p:nvPicPr>
          <p:cNvPr id="9224" name="Picture 8" descr="Image result for magnifi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8505" y="1110982"/>
            <a:ext cx="2568543" cy="256854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ribbon star”的图片搜索结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941" y="1545571"/>
            <a:ext cx="441739" cy="4417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star rating png”的图片搜索结果"/>
          <p:cNvPicPr>
            <a:picLocks noChangeAspect="1" noChangeArrowheads="1"/>
          </p:cNvPicPr>
          <p:nvPr/>
        </p:nvPicPr>
        <p:blipFill rotWithShape="1">
          <a:blip r:embed="rId10">
            <a:extLst>
              <a:ext uri="{28A0092B-C50C-407E-A947-70E740481C1C}">
                <a14:useLocalDpi xmlns:a14="http://schemas.microsoft.com/office/drawing/2010/main" val="0"/>
              </a:ext>
            </a:extLst>
          </a:blip>
          <a:srcRect t="39865" b="38263"/>
          <a:stretch/>
        </p:blipFill>
        <p:spPr bwMode="auto">
          <a:xfrm>
            <a:off x="2291795" y="2031059"/>
            <a:ext cx="826118" cy="18069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相关图片"/>
          <p:cNvPicPr>
            <a:picLocks noChangeAspect="1" noChangeArrowheads="1"/>
          </p:cNvPicPr>
          <p:nvPr/>
        </p:nvPicPr>
        <p:blipFill rotWithShape="1">
          <a:blip r:embed="rId11">
            <a:extLst>
              <a:ext uri="{28A0092B-C50C-407E-A947-70E740481C1C}">
                <a14:useLocalDpi xmlns:a14="http://schemas.microsoft.com/office/drawing/2010/main" val="0"/>
              </a:ext>
            </a:extLst>
          </a:blip>
          <a:srcRect t="38835" b="39290"/>
          <a:stretch/>
        </p:blipFill>
        <p:spPr bwMode="auto">
          <a:xfrm>
            <a:off x="4303747" y="1673684"/>
            <a:ext cx="801941" cy="17542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star rating png”的图片搜索结果"/>
          <p:cNvPicPr>
            <a:picLocks noChangeAspect="1" noChangeArrowheads="1"/>
          </p:cNvPicPr>
          <p:nvPr/>
        </p:nvPicPr>
        <p:blipFill rotWithShape="1">
          <a:blip r:embed="rId10">
            <a:extLst>
              <a:ext uri="{28A0092B-C50C-407E-A947-70E740481C1C}">
                <a14:useLocalDpi xmlns:a14="http://schemas.microsoft.com/office/drawing/2010/main" val="0"/>
              </a:ext>
            </a:extLst>
          </a:blip>
          <a:srcRect t="39865" b="38263"/>
          <a:stretch/>
        </p:blipFill>
        <p:spPr bwMode="auto">
          <a:xfrm>
            <a:off x="5927678" y="1338916"/>
            <a:ext cx="826118" cy="18069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相关图片"/>
          <p:cNvPicPr>
            <a:picLocks noChangeAspect="1" noChangeArrowheads="1"/>
          </p:cNvPicPr>
          <p:nvPr/>
        </p:nvPicPr>
        <p:blipFill rotWithShape="1">
          <a:blip r:embed="rId12">
            <a:extLst>
              <a:ext uri="{28A0092B-C50C-407E-A947-70E740481C1C}">
                <a14:useLocalDpi xmlns:a14="http://schemas.microsoft.com/office/drawing/2010/main" val="0"/>
              </a:ext>
            </a:extLst>
          </a:blip>
          <a:srcRect l="5404" t="41439" r="6315" b="39551"/>
          <a:stretch/>
        </p:blipFill>
        <p:spPr bwMode="auto">
          <a:xfrm>
            <a:off x="5848401" y="2191161"/>
            <a:ext cx="783126" cy="168638"/>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star rating png”的图片搜索结果"/>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0496" y="1465338"/>
            <a:ext cx="720000" cy="13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79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365127"/>
            <a:ext cx="7372350" cy="844548"/>
          </a:xfrm>
        </p:spPr>
        <p:txBody>
          <a:bodyPr>
            <a:normAutofit/>
          </a:bodyPr>
          <a:lstStyle/>
          <a:p>
            <a:pPr algn="ctr"/>
            <a:r>
              <a:rPr lang="en-US" sz="4000" dirty="0">
                <a:latin typeface="Gill Sans MT" panose="020B0502020104020203" pitchFamily="34" charset="0"/>
              </a:rPr>
              <a:t>Evaluation</a:t>
            </a:r>
          </a:p>
        </p:txBody>
      </p:sp>
      <p:sp>
        <p:nvSpPr>
          <p:cNvPr id="3" name="Content Placeholder 2"/>
          <p:cNvSpPr>
            <a:spLocks noGrp="1"/>
          </p:cNvSpPr>
          <p:nvPr>
            <p:ph idx="1"/>
          </p:nvPr>
        </p:nvSpPr>
        <p:spPr>
          <a:xfrm>
            <a:off x="628650" y="2361545"/>
            <a:ext cx="7766050" cy="3200400"/>
          </a:xfrm>
        </p:spPr>
        <p:txBody>
          <a:bodyPr>
            <a:normAutofit fontScale="92500"/>
          </a:bodyPr>
          <a:lstStyle/>
          <a:p>
            <a:pPr marL="0" indent="0">
              <a:lnSpc>
                <a:spcPct val="100000"/>
              </a:lnSpc>
              <a:spcBef>
                <a:spcPts val="0"/>
              </a:spcBef>
              <a:buNone/>
            </a:pPr>
            <a:r>
              <a:rPr lang="en-US" altLang="zh-CN" sz="2400" dirty="0"/>
              <a:t> </a:t>
            </a:r>
            <a:r>
              <a:rPr lang="en-US" altLang="zh-CN" sz="2400" dirty="0">
                <a:latin typeface="Arial" panose="020B0604020202020204" pitchFamily="34" charset="0"/>
                <a:cs typeface="Arial" panose="020B0604020202020204" pitchFamily="34" charset="0"/>
              </a:rPr>
              <a:t>RQ1: </a:t>
            </a:r>
            <a:r>
              <a:rPr lang="en-US" altLang="zh-CN" sz="2400" dirty="0" smtClean="0">
                <a:latin typeface="Arial" panose="020B0604020202020204" pitchFamily="34" charset="0"/>
                <a:cs typeface="Arial" panose="020B0604020202020204" pitchFamily="34" charset="0"/>
              </a:rPr>
              <a:t>  How </a:t>
            </a:r>
            <a:r>
              <a:rPr lang="en-US" altLang="zh-C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accurate</a:t>
            </a:r>
            <a:r>
              <a:rPr lang="en-US" altLang="zh-CN" sz="2400" dirty="0">
                <a:latin typeface="Arial" panose="020B0604020202020204" pitchFamily="34" charset="0"/>
                <a:cs typeface="Arial" panose="020B0604020202020204" pitchFamily="34" charset="0"/>
              </a:rPr>
              <a:t> are the code examples selected by </a:t>
            </a:r>
            <a:endParaRPr lang="en-US" altLang="zh-CN" sz="2400"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a:t>
            </a:r>
            <a:r>
              <a:rPr lang="en-US" altLang="zh-CN" sz="2400" dirty="0" err="1" smtClean="0">
                <a:latin typeface="Arial" panose="020B0604020202020204" pitchFamily="34" charset="0"/>
                <a:cs typeface="Arial" panose="020B0604020202020204" pitchFamily="34" charset="0"/>
              </a:rPr>
              <a:t>CodeKernel</a:t>
            </a:r>
            <a:r>
              <a:rPr lang="en-US" altLang="zh-CN" sz="2400" dirty="0" smtClean="0">
                <a:latin typeface="Arial" panose="020B0604020202020204" pitchFamily="34" charset="0"/>
                <a:cs typeface="Arial" panose="020B0604020202020204" pitchFamily="34" charset="0"/>
              </a:rPr>
              <a:t> ?</a:t>
            </a:r>
          </a:p>
          <a:p>
            <a:pPr marL="0" indent="0">
              <a:lnSpc>
                <a:spcPct val="100000"/>
              </a:lnSpc>
              <a:spcBef>
                <a:spcPts val="0"/>
              </a:spcBef>
              <a:buNone/>
            </a:pPr>
            <a:endParaRPr lang="en-US" altLang="zh-CN" sz="2400"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smtClean="0">
                <a:latin typeface="Arial" panose="020B0604020202020204" pitchFamily="34" charset="0"/>
                <a:cs typeface="Arial" panose="020B0604020202020204" pitchFamily="34" charset="0"/>
              </a:rPr>
              <a:t> RQ2</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How </a:t>
            </a:r>
            <a:r>
              <a:rPr lang="en-US" altLang="zh-C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useful</a:t>
            </a:r>
            <a:r>
              <a:rPr lang="en-US" altLang="zh-CN" sz="2400" dirty="0">
                <a:latin typeface="Arial" panose="020B0604020202020204" pitchFamily="34" charset="0"/>
                <a:cs typeface="Arial" panose="020B0604020202020204" pitchFamily="34" charset="0"/>
              </a:rPr>
              <a:t> is </a:t>
            </a:r>
            <a:r>
              <a:rPr lang="en-US" altLang="zh-CN" sz="2400" dirty="0" err="1">
                <a:latin typeface="Arial" panose="020B0604020202020204" pitchFamily="34" charset="0"/>
                <a:cs typeface="Arial" panose="020B0604020202020204" pitchFamily="34" charset="0"/>
              </a:rPr>
              <a:t>CodeKernel</a:t>
            </a:r>
            <a:r>
              <a:rPr lang="en-US" altLang="zh-CN" sz="2400" dirty="0">
                <a:latin typeface="Arial" panose="020B0604020202020204" pitchFamily="34" charset="0"/>
                <a:cs typeface="Arial" panose="020B0604020202020204" pitchFamily="34" charset="0"/>
              </a:rPr>
              <a:t> for selecting API usage </a:t>
            </a:r>
            <a:endParaRPr lang="en-US" altLang="zh-CN" sz="2400"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examples ?</a:t>
            </a:r>
          </a:p>
          <a:p>
            <a:pPr marL="0" indent="0">
              <a:lnSpc>
                <a:spcPct val="100000"/>
              </a:lnSpc>
              <a:spcBef>
                <a:spcPts val="0"/>
              </a:spcBef>
              <a:buNone/>
            </a:pPr>
            <a:endParaRPr lang="en-US" altLang="zh-CN" sz="2400" dirty="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RQ3:   Does </a:t>
            </a:r>
            <a:r>
              <a:rPr lang="en-US" altLang="zh-CN"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graph kernel </a:t>
            </a:r>
            <a:r>
              <a:rPr lang="en-US" altLang="zh-CN" sz="2400" dirty="0">
                <a:latin typeface="Arial" panose="020B0604020202020204" pitchFamily="34" charset="0"/>
                <a:cs typeface="Arial" panose="020B0604020202020204" pitchFamily="34" charset="0"/>
              </a:rPr>
              <a:t>help improve the graph </a:t>
            </a:r>
            <a:endParaRPr lang="en-US" altLang="zh-CN" sz="2400"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clustering </a:t>
            </a:r>
            <a:r>
              <a:rPr lang="en-US" altLang="zh-CN" sz="2400" dirty="0">
                <a:latin typeface="Arial" panose="020B0604020202020204" pitchFamily="34" charset="0"/>
                <a:cs typeface="Arial" panose="020B0604020202020204" pitchFamily="34" charset="0"/>
              </a:rPr>
              <a:t>performance ?</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18</a:t>
            </a:fld>
            <a:endParaRPr lang="en-US" dirty="0">
              <a:solidFill>
                <a:schemeClr val="tx1"/>
              </a:solidFill>
            </a:endParaRPr>
          </a:p>
        </p:txBody>
      </p:sp>
      <p:sp>
        <p:nvSpPr>
          <p:cNvPr id="5" name="TextBox 4"/>
          <p:cNvSpPr txBox="1"/>
          <p:nvPr/>
        </p:nvSpPr>
        <p:spPr>
          <a:xfrm>
            <a:off x="628650" y="1574800"/>
            <a:ext cx="6086475" cy="523220"/>
          </a:xfrm>
          <a:prstGeom prst="rect">
            <a:avLst/>
          </a:prstGeom>
          <a:noFill/>
        </p:spPr>
        <p:txBody>
          <a:bodyPr wrap="square" rtlCol="0">
            <a:spAutoFit/>
          </a:bodyPr>
          <a:lstStyle/>
          <a:p>
            <a:r>
              <a:rPr lang="en-US" altLang="ko-KR" sz="2800" dirty="0" smtClean="0">
                <a:latin typeface="Arial" panose="020B0604020202020204" pitchFamily="34" charset="0"/>
                <a:cs typeface="Arial" panose="020B0604020202020204" pitchFamily="34" charset="0"/>
              </a:rPr>
              <a:t>Research Questions</a:t>
            </a:r>
            <a:endParaRPr lang="ko-KR"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2083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a:bodyPr>
          <a:lstStyle/>
          <a:p>
            <a:r>
              <a:rPr lang="en-US" sz="3600" dirty="0" smtClean="0">
                <a:latin typeface="Gill Sans MT" panose="020B0502020104020203" pitchFamily="34" charset="0"/>
              </a:rPr>
              <a:t>Accuracy </a:t>
            </a:r>
            <a:r>
              <a:rPr lang="en-US" sz="3600" dirty="0">
                <a:latin typeface="Gill Sans MT" panose="020B0502020104020203" pitchFamily="34" charset="0"/>
              </a:rPr>
              <a:t>(</a:t>
            </a:r>
            <a:r>
              <a:rPr lang="en-US" altLang="zh-CN" sz="3600" dirty="0">
                <a:latin typeface="Gill Sans MT" panose="020B0502020104020203" pitchFamily="34" charset="0"/>
              </a:rPr>
              <a:t>RQ1</a:t>
            </a:r>
            <a:r>
              <a:rPr lang="en-US" sz="3600" dirty="0">
                <a:latin typeface="Gill Sans MT" panose="020B0502020104020203" pitchFamily="34" charset="0"/>
              </a:rPr>
              <a:t>)</a:t>
            </a:r>
          </a:p>
        </p:txBody>
      </p:sp>
      <p:sp>
        <p:nvSpPr>
          <p:cNvPr id="3" name="Content Placeholder 2"/>
          <p:cNvSpPr>
            <a:spLocks noGrp="1"/>
          </p:cNvSpPr>
          <p:nvPr>
            <p:ph idx="1"/>
          </p:nvPr>
        </p:nvSpPr>
        <p:spPr>
          <a:xfrm>
            <a:off x="628650" y="1418063"/>
            <a:ext cx="7308850" cy="4351338"/>
          </a:xfrm>
        </p:spPr>
        <p:txBody>
          <a:bodyPr>
            <a:normAutofit/>
          </a:bodyPr>
          <a:lstStyle/>
          <a:p>
            <a:r>
              <a:rPr lang="en-US" sz="2400" dirty="0" smtClean="0">
                <a:latin typeface="Gill Sans MT" panose="020B0502020104020203" pitchFamily="34" charset="0"/>
              </a:rPr>
              <a:t>Dataset</a:t>
            </a:r>
            <a:endParaRPr lang="en-US" sz="2400" dirty="0">
              <a:latin typeface="Gill Sans MT" panose="020B0502020104020203" pitchFamily="34" charset="0"/>
            </a:endParaRPr>
          </a:p>
          <a:p>
            <a:pPr lvl="1"/>
            <a:r>
              <a:rPr lang="en-US" sz="2000" dirty="0" smtClean="0">
                <a:latin typeface="Gill Sans MT" panose="020B0502020104020203" pitchFamily="34" charset="0"/>
              </a:rPr>
              <a:t>44</a:t>
            </a:r>
            <a:r>
              <a:rPr lang="en-US" sz="2000" dirty="0" smtClean="0">
                <a:latin typeface="Gill Sans MT" panose="020B0502020104020203" pitchFamily="34" charset="0"/>
              </a:rPr>
              <a:t> Java </a:t>
            </a:r>
            <a:r>
              <a:rPr lang="en-US" sz="2000" dirty="0">
                <a:latin typeface="Gill Sans MT" panose="020B0502020104020203" pitchFamily="34" charset="0"/>
              </a:rPr>
              <a:t>API examples</a:t>
            </a:r>
          </a:p>
          <a:p>
            <a:r>
              <a:rPr lang="en-US" sz="2400" dirty="0">
                <a:latin typeface="Gill Sans MT" panose="020B0502020104020203" pitchFamily="34" charset="0"/>
              </a:rPr>
              <a:t>Metrics</a:t>
            </a:r>
          </a:p>
          <a:p>
            <a:endParaRPr lang="en-US" sz="2400" dirty="0">
              <a:latin typeface="Gill Sans MT" panose="020B0502020104020203" pitchFamily="34" charset="0"/>
            </a:endParaRPr>
          </a:p>
          <a:p>
            <a:r>
              <a:rPr lang="en-US" sz="2400" dirty="0" smtClean="0">
                <a:latin typeface="Gill Sans MT" panose="020B0502020104020203" pitchFamily="34" charset="0"/>
              </a:rPr>
              <a:t>Baseline</a:t>
            </a:r>
            <a:endParaRPr lang="en-US" sz="2400" dirty="0">
              <a:latin typeface="Gill Sans MT" panose="020B0502020104020203" pitchFamily="34" charset="0"/>
            </a:endParaRPr>
          </a:p>
          <a:p>
            <a:pPr lvl="1">
              <a:lnSpc>
                <a:spcPct val="100000"/>
              </a:lnSpc>
            </a:pPr>
            <a:r>
              <a:rPr lang="en-US" sz="2000" dirty="0">
                <a:latin typeface="Gill Sans MT" panose="020B0502020104020203" pitchFamily="34" charset="0"/>
              </a:rPr>
              <a:t>MUSE – </a:t>
            </a:r>
            <a:r>
              <a:rPr lang="en-US" sz="2000" dirty="0" smtClean="0">
                <a:latin typeface="Gill Sans MT" panose="020B0502020104020203" pitchFamily="34" charset="0"/>
              </a:rPr>
              <a:t>clustering</a:t>
            </a:r>
            <a:r>
              <a:rPr lang="en-US" altLang="zh-CN" sz="2000" dirty="0" smtClean="0">
                <a:latin typeface="Gill Sans MT" panose="020B0502020104020203" pitchFamily="34" charset="0"/>
              </a:rPr>
              <a:t> </a:t>
            </a:r>
            <a:r>
              <a:rPr lang="en-US" altLang="zh-CN" sz="2000" dirty="0">
                <a:latin typeface="Gill Sans MT" panose="020B0502020104020203" pitchFamily="34" charset="0"/>
              </a:rPr>
              <a:t>code snippets by</a:t>
            </a:r>
            <a:r>
              <a:rPr lang="zh-CN" altLang="en-US" sz="2000" dirty="0">
                <a:latin typeface="Gill Sans MT" panose="020B0502020104020203" pitchFamily="34" charset="0"/>
              </a:rPr>
              <a:t> </a:t>
            </a:r>
            <a:r>
              <a:rPr lang="en-US" altLang="zh-CN" sz="2000" dirty="0">
                <a:latin typeface="Gill Sans MT" panose="020B0502020104020203" pitchFamily="34" charset="0"/>
              </a:rPr>
              <a:t>program slicing and clone detection</a:t>
            </a:r>
            <a:endParaRPr lang="en-US" sz="2000" dirty="0">
              <a:latin typeface="Gill Sans MT" panose="020B0502020104020203" pitchFamily="34" charset="0"/>
            </a:endParaRPr>
          </a:p>
          <a:p>
            <a:pPr lvl="1">
              <a:lnSpc>
                <a:spcPct val="100000"/>
              </a:lnSpc>
            </a:pPr>
            <a:r>
              <a:rPr lang="en-US" sz="2000" dirty="0" err="1">
                <a:latin typeface="Gill Sans MT" panose="020B0502020104020203" pitchFamily="34" charset="0"/>
              </a:rPr>
              <a:t>ExoaDocs</a:t>
            </a:r>
            <a:r>
              <a:rPr lang="en-US" sz="2000" dirty="0">
                <a:latin typeface="Gill Sans MT" panose="020B0502020104020203" pitchFamily="34" charset="0"/>
              </a:rPr>
              <a:t> – </a:t>
            </a:r>
            <a:r>
              <a:rPr lang="en-US" altLang="zh-CN" sz="2000" dirty="0" smtClean="0">
                <a:latin typeface="Gill Sans MT" panose="020B0502020104020203" pitchFamily="34" charset="0"/>
              </a:rPr>
              <a:t>clustering </a:t>
            </a:r>
            <a:r>
              <a:rPr lang="en-US" altLang="zh-CN" sz="2000" dirty="0">
                <a:latin typeface="Gill Sans MT" panose="020B0502020104020203" pitchFamily="34" charset="0"/>
              </a:rPr>
              <a:t>code snippets with similarity heuristics between AST element vectors</a:t>
            </a:r>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19</a:t>
            </a:fld>
            <a:endParaRPr lang="en-US" dirty="0">
              <a:solidFill>
                <a:schemeClr val="tx1"/>
              </a:solidFill>
            </a:endParaRPr>
          </a:p>
        </p:txBody>
      </p:sp>
      <mc:AlternateContent xmlns:mc="http://schemas.openxmlformats.org/markup-compatibility/2006">
        <mc:Choice xmlns:a14="http://schemas.microsoft.com/office/drawing/2010/main" Requires="a14">
          <p:sp>
            <p:nvSpPr>
              <p:cNvPr id="5" name="TextBox 4"/>
              <p:cNvSpPr txBox="1"/>
              <p:nvPr/>
            </p:nvSpPr>
            <p:spPr>
              <a:xfrm>
                <a:off x="1651000" y="2603500"/>
                <a:ext cx="1743618" cy="525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𝐹</m:t>
                      </m:r>
                      <m:r>
                        <a:rPr lang="en-US" altLang="ko-KR" b="0" i="1" smtClean="0">
                          <a:latin typeface="Cambria Math" panose="02040503050406030204" pitchFamily="18" charset="0"/>
                        </a:rPr>
                        <m:t>1=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2 </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𝑃</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𝑅</m:t>
                          </m:r>
                        </m:num>
                        <m:den>
                          <m:r>
                            <a:rPr lang="en-US" altLang="ko-KR" b="0" i="1" smtClean="0">
                              <a:latin typeface="Cambria Math" panose="02040503050406030204" pitchFamily="18" charset="0"/>
                            </a:rPr>
                            <m:t>𝑃</m:t>
                          </m:r>
                          <m:r>
                            <a:rPr lang="en-US" altLang="ko-KR" b="0" i="1" smtClean="0">
                              <a:latin typeface="Cambria Math" panose="02040503050406030204" pitchFamily="18" charset="0"/>
                            </a:rPr>
                            <m:t>+</m:t>
                          </m:r>
                          <m:r>
                            <a:rPr lang="en-US" altLang="ko-KR" b="0" i="1" smtClean="0">
                              <a:latin typeface="Cambria Math" panose="02040503050406030204" pitchFamily="18" charset="0"/>
                            </a:rPr>
                            <m:t>𝑅</m:t>
                          </m:r>
                        </m:den>
                      </m:f>
                    </m:oMath>
                  </m:oMathPara>
                </a14:m>
                <a:endParaRPr lang="ko-KR"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1651000" y="2603500"/>
                <a:ext cx="1743618" cy="525016"/>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562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rogramming by example"/>
          <p:cNvPicPr>
            <a:picLocks noChangeAspect="1" noChangeArrowheads="1"/>
          </p:cNvPicPr>
          <p:nvPr/>
        </p:nvPicPr>
        <p:blipFill rotWithShape="1">
          <a:blip r:embed="rId4">
            <a:extLst>
              <a:ext uri="{28A0092B-C50C-407E-A947-70E740481C1C}">
                <a14:useLocalDpi xmlns:a14="http://schemas.microsoft.com/office/drawing/2010/main" val="0"/>
              </a:ext>
            </a:extLst>
          </a:blip>
          <a:srcRect l="18346" r="18464"/>
          <a:stretch/>
        </p:blipFill>
        <p:spPr bwMode="auto">
          <a:xfrm>
            <a:off x="333374" y="1088252"/>
            <a:ext cx="8668545" cy="51442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2353" y="167494"/>
            <a:ext cx="6753225" cy="1044583"/>
          </a:xfrm>
        </p:spPr>
        <p:txBody>
          <a:bodyPr>
            <a:normAutofit/>
          </a:bodyPr>
          <a:lstStyle/>
          <a:p>
            <a:r>
              <a:rPr lang="en-US" sz="4000" dirty="0">
                <a:latin typeface="Gill Sans MT" panose="020B0502020104020203" pitchFamily="34" charset="0"/>
              </a:rPr>
              <a:t>Programming </a:t>
            </a:r>
            <a:r>
              <a:rPr lang="en-US" sz="4000" dirty="0" smtClean="0">
                <a:latin typeface="Gill Sans MT" panose="020B0502020104020203" pitchFamily="34" charset="0"/>
              </a:rPr>
              <a:t>by Examples</a:t>
            </a:r>
            <a:endParaRPr lang="en-US" sz="4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a:t>
            </a:fld>
            <a:endParaRPr lang="en-US" dirty="0">
              <a:solidFill>
                <a:schemeClr val="tx1"/>
              </a:solidFill>
            </a:endParaRPr>
          </a:p>
        </p:txBody>
      </p:sp>
      <p:pic>
        <p:nvPicPr>
          <p:cNvPr id="1044" name="Picture 20" descr="Image result for program libra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4" y="6974114"/>
            <a:ext cx="1165776" cy="109582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65122" y="1428872"/>
            <a:ext cx="4008464" cy="3632713"/>
            <a:chOff x="4065122" y="1428872"/>
            <a:chExt cx="4008464" cy="3632713"/>
          </a:xfrm>
        </p:grpSpPr>
        <p:pic>
          <p:nvPicPr>
            <p:cNvPr id="33"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b="67044"/>
            <a:stretch/>
          </p:blipFill>
          <p:spPr bwMode="auto">
            <a:xfrm>
              <a:off x="4431349" y="1428872"/>
              <a:ext cx="2930457" cy="9078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t="69024" r="36050"/>
            <a:stretch/>
          </p:blipFill>
          <p:spPr bwMode="auto">
            <a:xfrm>
              <a:off x="5325368" y="4208327"/>
              <a:ext cx="1874038" cy="85325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69372" t="30347" b="32771"/>
            <a:stretch/>
          </p:blipFill>
          <p:spPr bwMode="auto">
            <a:xfrm>
              <a:off x="4065122" y="2416707"/>
              <a:ext cx="89755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3615" t="34456" r="70630" b="34983"/>
            <a:stretch/>
          </p:blipFill>
          <p:spPr bwMode="auto">
            <a:xfrm>
              <a:off x="7242754" y="3384077"/>
              <a:ext cx="754743" cy="84182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36108" t="33988" r="37642" b="34924"/>
            <a:stretch/>
          </p:blipFill>
          <p:spPr bwMode="auto">
            <a:xfrm>
              <a:off x="4253989" y="3864789"/>
              <a:ext cx="769257" cy="85634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program library icon"/>
            <p:cNvPicPr>
              <a:picLocks noChangeAspect="1" noChangeArrowheads="1"/>
            </p:cNvPicPr>
            <p:nvPr/>
          </p:nvPicPr>
          <p:blipFill rotWithShape="1">
            <a:blip r:embed="rId5">
              <a:duotone>
                <a:schemeClr val="accent5">
                  <a:shade val="45000"/>
                  <a:satMod val="135000"/>
                </a:schemeClr>
                <a:prstClr val="white"/>
              </a:duotone>
              <a:extLst>
                <a:ext uri="{28A0092B-C50C-407E-A947-70E740481C1C}">
                  <a14:useLocalDpi xmlns:a14="http://schemas.microsoft.com/office/drawing/2010/main" val="0"/>
                </a:ext>
              </a:extLst>
            </a:blip>
            <a:srcRect l="69052" t="66273"/>
            <a:stretch/>
          </p:blipFill>
          <p:spPr bwMode="auto">
            <a:xfrm>
              <a:off x="7166666" y="2241967"/>
              <a:ext cx="906920" cy="929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4818656" y="2146505"/>
            <a:ext cx="2278957" cy="2164239"/>
            <a:chOff x="4963797" y="2233590"/>
            <a:chExt cx="1995126" cy="1864952"/>
          </a:xfrm>
        </p:grpSpPr>
        <p:grpSp>
          <p:nvGrpSpPr>
            <p:cNvPr id="39" name="Group 38"/>
            <p:cNvGrpSpPr/>
            <p:nvPr/>
          </p:nvGrpSpPr>
          <p:grpSpPr>
            <a:xfrm>
              <a:off x="4963797" y="2233590"/>
              <a:ext cx="1995126" cy="1864952"/>
              <a:chOff x="3026817" y="1212077"/>
              <a:chExt cx="3483998" cy="3483998"/>
            </a:xfrm>
          </p:grpSpPr>
          <p:pic>
            <p:nvPicPr>
              <p:cNvPr id="40" name="Picture 28" descr="Image result for memo pad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6817" y="1212077"/>
                <a:ext cx="3483998" cy="348399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3728707" y="1988749"/>
                <a:ext cx="1467723" cy="695249"/>
                <a:chOff x="3116736" y="5398309"/>
                <a:chExt cx="1467723" cy="695249"/>
              </a:xfrm>
            </p:grpSpPr>
            <p:sp>
              <p:nvSpPr>
                <p:cNvPr id="42" name="Isosceles Triangle 41"/>
                <p:cNvSpPr/>
                <p:nvPr/>
              </p:nvSpPr>
              <p:spPr>
                <a:xfrm rot="17853871">
                  <a:off x="4096305" y="5391183"/>
                  <a:ext cx="481028" cy="495280"/>
                </a:xfrm>
                <a:prstGeom prst="triangle">
                  <a:avLst>
                    <a:gd name="adj" fmla="val 95249"/>
                  </a:avLst>
                </a:prstGeom>
                <a:solidFill>
                  <a:srgbClr val="FDF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ectangle 42"/>
                <p:cNvSpPr/>
                <p:nvPr/>
              </p:nvSpPr>
              <p:spPr>
                <a:xfrm rot="20751585">
                  <a:off x="3116736" y="5529302"/>
                  <a:ext cx="1255009" cy="564256"/>
                </a:xfrm>
                <a:prstGeom prst="rect">
                  <a:avLst/>
                </a:prstGeom>
                <a:solidFill>
                  <a:srgbClr val="FDF2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4" name="Rectangle 43"/>
            <p:cNvSpPr/>
            <p:nvPr/>
          </p:nvSpPr>
          <p:spPr>
            <a:xfrm rot="20992091">
              <a:off x="5189593" y="2510690"/>
              <a:ext cx="1640114" cy="811367"/>
            </a:xfrm>
            <a:prstGeom prst="rect">
              <a:avLst/>
            </a:prstGeom>
          </p:spPr>
          <p:txBody>
            <a:bodyPr wrap="square" lIns="36000" tIns="36000" rIns="36000" bIns="36000">
              <a:spAutoFit/>
            </a:bodyPr>
            <a:lstStyle/>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cs typeface="Consolas" panose="020B0609020204030204" pitchFamily="49" charset="0"/>
                </a:rPr>
                <a:t> </a:t>
              </a:r>
              <a:r>
                <a:rPr lang="en-US" altLang="en-US" sz="1200" dirty="0">
                  <a:solidFill>
                    <a:srgbClr val="C00000"/>
                  </a:solidFill>
                  <a:latin typeface="Bahnschrift Condensed" panose="020B0502040204020203" pitchFamily="34" charset="0"/>
                  <a:ea typeface="Menlo"/>
                  <a:cs typeface="Consolas" panose="020B0609020204030204" pitchFamily="49" charset="0"/>
                </a:rPr>
                <a:t>void</a:t>
              </a:r>
              <a:r>
                <a:rPr lang="en-US" altLang="en-US" sz="1200" dirty="0">
                  <a:solidFill>
                    <a:srgbClr val="333333"/>
                  </a:solidFill>
                  <a:latin typeface="Bahnschrift Condensed" panose="020B0502040204020203" pitchFamily="34" charset="0"/>
                  <a:ea typeface="Menlo"/>
                  <a:cs typeface="Consolas" panose="020B0609020204030204" pitchFamily="49" charset="0"/>
                </a:rPr>
                <a:t> </a:t>
              </a:r>
              <a:r>
                <a:rPr lang="en-US" altLang="en-US" sz="1200" dirty="0" smtClean="0">
                  <a:solidFill>
                    <a:srgbClr val="795DA3"/>
                  </a:solidFill>
                  <a:latin typeface="Bahnschrift Condensed" panose="020B0502040204020203" pitchFamily="34" charset="0"/>
                </a:rPr>
                <a:t>read</a:t>
              </a:r>
              <a:r>
                <a:rPr lang="en-US" altLang="en-US" sz="1200" dirty="0" smtClean="0">
                  <a:solidFill>
                    <a:srgbClr val="333333"/>
                  </a:solidFill>
                  <a:latin typeface="Bahnschrift Condensed" panose="020B0502040204020203" pitchFamily="34" charset="0"/>
                  <a:cs typeface="Consolas" panose="020B0609020204030204" pitchFamily="49" charset="0"/>
                </a:rPr>
                <a:t>(</a:t>
              </a:r>
              <a:r>
                <a:rPr lang="en-US" altLang="en-US" sz="1200" dirty="0" smtClean="0">
                  <a:solidFill>
                    <a:srgbClr val="C00000"/>
                  </a:solidFill>
                  <a:latin typeface="Bahnschrift Condensed" panose="020B0502040204020203" pitchFamily="34" charset="0"/>
                  <a:cs typeface="Consolas" panose="020B0609020204030204" pitchFamily="49" charset="0"/>
                </a:rPr>
                <a:t>String</a:t>
              </a:r>
              <a:r>
                <a:rPr lang="en-US" altLang="en-US" sz="1200" dirty="0" smtClean="0">
                  <a:solidFill>
                    <a:srgbClr val="333333"/>
                  </a:solidFill>
                  <a:latin typeface="Bahnschrift Condensed" panose="020B0502040204020203" pitchFamily="34" charset="0"/>
                  <a:ea typeface="Menlo"/>
                  <a:cs typeface="Consolas" panose="020B0609020204030204" pitchFamily="49" charset="0"/>
                </a:rPr>
                <a:t> </a:t>
              </a:r>
              <a:r>
                <a:rPr lang="en-US" altLang="en-US" sz="1200" dirty="0" err="1">
                  <a:solidFill>
                    <a:srgbClr val="333333"/>
                  </a:solidFill>
                  <a:latin typeface="Bahnschrift Condensed" panose="020B0502040204020203" pitchFamily="34" charset="0"/>
                  <a:ea typeface="Menlo"/>
                  <a:cs typeface="Consolas" panose="020B0609020204030204" pitchFamily="49" charset="0"/>
                </a:rPr>
                <a:t>f</a:t>
              </a:r>
              <a:r>
                <a:rPr lang="en-US" altLang="en-US" sz="1200" dirty="0" err="1">
                  <a:solidFill>
                    <a:srgbClr val="333333"/>
                  </a:solidFill>
                  <a:latin typeface="Bahnschrift Condensed" panose="020B0502040204020203" pitchFamily="34" charset="0"/>
                  <a:cs typeface="Consolas" panose="020B0609020204030204" pitchFamily="49" charset="0"/>
                </a:rPr>
                <a:t>name</a:t>
              </a:r>
              <a:r>
                <a:rPr lang="en-US" altLang="en-US" sz="1200" dirty="0">
                  <a:solidFill>
                    <a:srgbClr val="333333"/>
                  </a:solidFill>
                  <a:latin typeface="Bahnschrift Condensed" panose="020B0502040204020203" pitchFamily="34" charset="0"/>
                  <a:cs typeface="Consolas" panose="020B0609020204030204" pitchFamily="49" charset="0"/>
                </a:rPr>
                <a:t>) {</a:t>
              </a:r>
              <a:endParaRPr lang="en-US" altLang="en-US" sz="1200" dirty="0">
                <a:solidFill>
                  <a:srgbClr val="333333"/>
                </a:solidFill>
                <a:latin typeface="Bahnschrift Condensed" panose="020B0502040204020203" pitchFamily="34"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ea typeface="Menlo"/>
                  <a:cs typeface="Consolas" panose="020B0609020204030204" pitchFamily="49" charset="0"/>
                </a:rPr>
                <a:t>    </a:t>
              </a:r>
              <a:r>
                <a:rPr lang="en-US" altLang="en-US" sz="1200" dirty="0">
                  <a:solidFill>
                    <a:srgbClr val="C00000"/>
                  </a:solidFill>
                  <a:latin typeface="Bahnschrift Condensed" panose="020B0502040204020203" pitchFamily="34" charset="0"/>
                  <a:cs typeface="Consolas" panose="020B0609020204030204" pitchFamily="49" charset="0"/>
                </a:rPr>
                <a:t>new</a:t>
              </a:r>
              <a:r>
                <a:rPr lang="en-US" altLang="en-US" sz="1200" dirty="0">
                  <a:solidFill>
                    <a:srgbClr val="333333"/>
                  </a:solidFill>
                  <a:latin typeface="Bahnschrift Condensed" panose="020B0502040204020203" pitchFamily="34" charset="0"/>
                  <a:cs typeface="Consolas" panose="020B0609020204030204" pitchFamily="49" charset="0"/>
                </a:rPr>
                <a:t> </a:t>
              </a:r>
              <a:r>
                <a:rPr lang="en-US" altLang="en-US" sz="1200" dirty="0" err="1">
                  <a:solidFill>
                    <a:srgbClr val="333333"/>
                  </a:solidFill>
                  <a:latin typeface="Bahnschrift Condensed" panose="020B0502040204020203" pitchFamily="34" charset="0"/>
                  <a:ea typeface="Menlo"/>
                  <a:cs typeface="Consolas" panose="020B0609020204030204" pitchFamily="49" charset="0"/>
                </a:rPr>
                <a:t>FileReader</a:t>
              </a:r>
              <a:r>
                <a:rPr lang="en-US" altLang="en-US" sz="1200" dirty="0">
                  <a:solidFill>
                    <a:srgbClr val="333333"/>
                  </a:solidFill>
                  <a:latin typeface="Bahnschrift Condensed" panose="020B0502040204020203" pitchFamily="34" charset="0"/>
                  <a:ea typeface="Menlo"/>
                  <a:cs typeface="Consolas" panose="020B0609020204030204" pitchFamily="49" charset="0"/>
                </a:rPr>
                <a:t>(</a:t>
              </a:r>
              <a:r>
                <a:rPr lang="en-US" altLang="en-US" sz="1200" dirty="0" err="1">
                  <a:solidFill>
                    <a:srgbClr val="333333"/>
                  </a:solidFill>
                  <a:latin typeface="Bahnschrift Condensed" panose="020B0502040204020203" pitchFamily="34" charset="0"/>
                  <a:ea typeface="Menlo"/>
                  <a:cs typeface="Consolas" panose="020B0609020204030204" pitchFamily="49" charset="0"/>
                </a:rPr>
                <a:t>fname</a:t>
              </a:r>
              <a:r>
                <a:rPr lang="en-US" altLang="en-US" sz="1200" dirty="0">
                  <a:solidFill>
                    <a:srgbClr val="333333"/>
                  </a:solidFill>
                  <a:latin typeface="Bahnschrift Condensed" panose="020B0502040204020203" pitchFamily="34" charset="0"/>
                  <a:ea typeface="Menlo"/>
                  <a:cs typeface="Consolas" panose="020B0609020204030204" pitchFamily="49" charset="0"/>
                </a:rPr>
                <a:t>)</a:t>
              </a:r>
              <a:r>
                <a:rPr lang="en-US" altLang="en-US" sz="1200" dirty="0">
                  <a:solidFill>
                    <a:srgbClr val="C00000"/>
                  </a:solidFill>
                  <a:latin typeface="Bahnschrift Condensed" panose="020B0502040204020203" pitchFamily="34"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Bahnschrift Condensed" panose="020B0502040204020203" pitchFamily="34" charset="0"/>
                  <a:ea typeface="Menlo"/>
                  <a:cs typeface="Consolas" panose="020B0609020204030204" pitchFamily="49" charset="0"/>
                </a:rPr>
                <a:t>    </a:t>
              </a:r>
              <a:r>
                <a:rPr lang="en-US" altLang="en-US" sz="1200" dirty="0">
                  <a:solidFill>
                    <a:srgbClr val="333333"/>
                  </a:solidFill>
                  <a:latin typeface="Bahnschrift Condensed" panose="020B0502040204020203" pitchFamily="34" charset="0"/>
                  <a:ea typeface="Menlo"/>
                  <a:cs typeface="Consolas" panose="020B0609020204030204" pitchFamily="49" charset="0"/>
                </a:rPr>
                <a:t>read</a:t>
              </a:r>
              <a:r>
                <a:rPr lang="en-US" altLang="en-US" sz="1200" dirty="0" smtClean="0">
                  <a:solidFill>
                    <a:srgbClr val="333333"/>
                  </a:solidFill>
                  <a:latin typeface="Bahnschrift Condensed" panose="020B0502040204020203" pitchFamily="34" charset="0"/>
                  <a:ea typeface="Menlo"/>
                  <a:cs typeface="Consolas" panose="020B0609020204030204" pitchFamily="49" charset="0"/>
                </a:rPr>
                <a:t>(); //</a:t>
              </a:r>
              <a:r>
                <a:rPr lang="en-US" altLang="en-US" sz="1200" dirty="0">
                  <a:solidFill>
                    <a:srgbClr val="333333"/>
                  </a:solidFill>
                  <a:latin typeface="Bahnschrift Condensed" panose="020B0502040204020203" pitchFamily="34" charset="0"/>
                  <a:ea typeface="Menlo"/>
                  <a:cs typeface="Consolas" panose="020B0609020204030204" pitchFamily="49" charset="0"/>
                </a:rPr>
                <a:t> </a:t>
              </a:r>
            </a:p>
            <a:p>
              <a:pPr eaLnBrk="0" fontAlgn="base" hangingPunct="0">
                <a:spcBef>
                  <a:spcPct val="0"/>
                </a:spcBef>
                <a:spcAft>
                  <a:spcPct val="0"/>
                </a:spcAft>
              </a:pPr>
              <a:r>
                <a:rPr lang="en-US" altLang="en-US" sz="1200" dirty="0">
                  <a:solidFill>
                    <a:srgbClr val="333333"/>
                  </a:solidFill>
                  <a:latin typeface="Bahnschrift Condensed" panose="020B0502040204020203" pitchFamily="34" charset="0"/>
                  <a:cs typeface="Consolas" panose="020B0609020204030204" pitchFamily="49" charset="0"/>
                </a:rPr>
                <a:t> } </a:t>
              </a:r>
              <a:endParaRPr lang="en-US" altLang="en-US" sz="1200" dirty="0">
                <a:solidFill>
                  <a:srgbClr val="333333"/>
                </a:solidFill>
                <a:latin typeface="Bahnschrift Condensed" panose="020B0502040204020203" pitchFamily="34" charset="0"/>
                <a:cs typeface="Consolas" panose="020B0609020204030204" pitchFamily="49" charset="0"/>
              </a:endParaRPr>
            </a:p>
          </p:txBody>
        </p:sp>
      </p:grpSp>
    </p:spTree>
    <p:custDataLst>
      <p:tags r:id="rId1"/>
    </p:custDataLst>
    <p:extLst>
      <p:ext uri="{BB962C8B-B14F-4D97-AF65-F5344CB8AC3E}">
        <p14:creationId xmlns:p14="http://schemas.microsoft.com/office/powerpoint/2010/main" val="2643654431"/>
      </p:ext>
    </p:extLst>
  </p:cSld>
  <p:clrMapOvr>
    <a:masterClrMapping/>
  </p:clrMapOvr>
  <mc:AlternateContent xmlns:mc="http://schemas.openxmlformats.org/markup-compatibility/2006" xmlns:p14="http://schemas.microsoft.com/office/powerpoint/2010/main">
    <mc:Choice Requires="p14">
      <p:transition spd="slow" p14:dur="2000" advTm="57635"/>
    </mc:Choice>
    <mc:Fallback xmlns="">
      <p:transition spd="slow" advTm="576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51413"/>
            <a:ext cx="7397750" cy="4351338"/>
          </a:xfrm>
        </p:spPr>
        <p:txBody>
          <a:bodyPr/>
          <a:lstStyle/>
          <a:p>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20</a:t>
            </a:fld>
            <a:endParaRPr lang="en-US" dirty="0">
              <a:solidFill>
                <a:schemeClr val="tx1"/>
              </a:solidFill>
            </a:endParaRPr>
          </a:p>
        </p:txBody>
      </p:sp>
      <p:pic>
        <p:nvPicPr>
          <p:cNvPr id="5" name="图片 4">
            <a:extLst>
              <a:ext uri="{FF2B5EF4-FFF2-40B4-BE49-F238E27FC236}">
                <a16:creationId xmlns:a16="http://schemas.microsoft.com/office/drawing/2014/main" id="{8A2AE10E-524B-49FB-9D6C-21FD9E7D2FFE}"/>
              </a:ext>
            </a:extLst>
          </p:cNvPr>
          <p:cNvPicPr>
            <a:picLocks noChangeAspect="1"/>
          </p:cNvPicPr>
          <p:nvPr/>
        </p:nvPicPr>
        <p:blipFill>
          <a:blip r:embed="rId3"/>
          <a:stretch>
            <a:fillRect/>
          </a:stretch>
        </p:blipFill>
        <p:spPr>
          <a:xfrm>
            <a:off x="2082102" y="1519874"/>
            <a:ext cx="5271198" cy="2431760"/>
          </a:xfrm>
          <a:prstGeom prst="rect">
            <a:avLst/>
          </a:prstGeom>
        </p:spPr>
      </p:pic>
      <p:pic>
        <p:nvPicPr>
          <p:cNvPr id="6" name="图片 5">
            <a:extLst>
              <a:ext uri="{FF2B5EF4-FFF2-40B4-BE49-F238E27FC236}">
                <a16:creationId xmlns:a16="http://schemas.microsoft.com/office/drawing/2014/main" id="{04317250-03A5-4DDA-9361-29BC8F1F8EA0}"/>
              </a:ext>
            </a:extLst>
          </p:cNvPr>
          <p:cNvPicPr>
            <a:picLocks noChangeAspect="1"/>
          </p:cNvPicPr>
          <p:nvPr/>
        </p:nvPicPr>
        <p:blipFill>
          <a:blip r:embed="rId4"/>
          <a:stretch>
            <a:fillRect/>
          </a:stretch>
        </p:blipFill>
        <p:spPr>
          <a:xfrm>
            <a:off x="2082102" y="3983173"/>
            <a:ext cx="5453691" cy="2276711"/>
          </a:xfrm>
          <a:prstGeom prst="rect">
            <a:avLst/>
          </a:prstGeom>
        </p:spPr>
      </p:pic>
      <p:sp>
        <p:nvSpPr>
          <p:cNvPr id="8" name="Title 1"/>
          <p:cNvSpPr txBox="1">
            <a:spLocks/>
          </p:cNvSpPr>
          <p:nvPr/>
        </p:nvSpPr>
        <p:spPr>
          <a:xfrm>
            <a:off x="628650" y="365127"/>
            <a:ext cx="7886700" cy="930274"/>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Gill Sans MT" panose="020B0502020104020203" pitchFamily="34" charset="0"/>
              </a:rPr>
              <a:t>Accuracy (</a:t>
            </a:r>
            <a:r>
              <a:rPr lang="en-US" altLang="zh-CN" sz="3600" dirty="0" smtClean="0">
                <a:latin typeface="Gill Sans MT" panose="020B0502020104020203" pitchFamily="34" charset="0"/>
              </a:rPr>
              <a:t>RQ1</a:t>
            </a:r>
            <a:r>
              <a:rPr lang="en-US" sz="3600" dirty="0" smtClean="0">
                <a:latin typeface="Gill Sans MT" panose="020B0502020104020203" pitchFamily="34" charset="0"/>
              </a:rPr>
              <a:t>)</a:t>
            </a:r>
            <a:endParaRPr lang="en-US" sz="3600" dirty="0">
              <a:latin typeface="Gill Sans MT" panose="020B0502020104020203" pitchFamily="34" charset="0"/>
            </a:endParaRPr>
          </a:p>
        </p:txBody>
      </p:sp>
    </p:spTree>
    <p:extLst>
      <p:ext uri="{BB962C8B-B14F-4D97-AF65-F5344CB8AC3E}">
        <p14:creationId xmlns:p14="http://schemas.microsoft.com/office/powerpoint/2010/main" val="824669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3811"/>
            <a:ext cx="7886700" cy="832682"/>
          </a:xfrm>
        </p:spPr>
        <p:txBody>
          <a:bodyPr>
            <a:normAutofit/>
          </a:bodyPr>
          <a:lstStyle/>
          <a:p>
            <a:r>
              <a:rPr lang="en-US" altLang="zh-CN" sz="4000" dirty="0" smtClean="0">
                <a:latin typeface="Gill Sans MT" panose="020B0502020104020203" pitchFamily="34" charset="0"/>
              </a:rPr>
              <a:t>Usefulness (RQ2)</a:t>
            </a:r>
            <a:endParaRPr lang="ko-KR" altLang="en-US" sz="4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21</a:t>
            </a:fld>
            <a:endParaRPr lang="en-US" dirty="0">
              <a:solidFill>
                <a:schemeClr val="tx1"/>
              </a:solidFill>
            </a:endParaRPr>
          </a:p>
        </p:txBody>
      </p:sp>
      <p:graphicFrame>
        <p:nvGraphicFramePr>
          <p:cNvPr id="5" name="Chart 4"/>
          <p:cNvGraphicFramePr/>
          <p:nvPr>
            <p:extLst>
              <p:ext uri="{D42A27DB-BD31-4B8C-83A1-F6EECF244321}">
                <p14:modId xmlns:p14="http://schemas.microsoft.com/office/powerpoint/2010/main" val="2789375519"/>
              </p:ext>
            </p:extLst>
          </p:nvPr>
        </p:nvGraphicFramePr>
        <p:xfrm>
          <a:off x="3490897" y="2393949"/>
          <a:ext cx="5399917" cy="4327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662981310"/>
              </p:ext>
            </p:extLst>
          </p:nvPr>
        </p:nvGraphicFramePr>
        <p:xfrm>
          <a:off x="436547" y="3872833"/>
          <a:ext cx="2760647" cy="248337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33492" y="1347504"/>
            <a:ext cx="3461157" cy="907941"/>
          </a:xfrm>
          <a:prstGeom prst="rect">
            <a:avLst/>
          </a:prstGeom>
        </p:spPr>
        <p:txBody>
          <a:bodyPr wrap="square" lIns="0" tIns="0" rIns="0" bIns="0">
            <a:spAutoFit/>
          </a:bodyPr>
          <a:lstStyle/>
          <a:p>
            <a:pPr>
              <a:spcAft>
                <a:spcPts val="600"/>
              </a:spcAft>
            </a:pPr>
            <a:r>
              <a:rPr lang="en-US" altLang="ko-KR" b="1" dirty="0" smtClean="0">
                <a:latin typeface="Gill Sans MT" panose="020B0502020104020203" pitchFamily="34" charset="0"/>
              </a:rPr>
              <a:t>Questionnaire</a:t>
            </a:r>
          </a:p>
          <a:p>
            <a:r>
              <a:rPr lang="ko-KR" altLang="en-US" dirty="0" smtClean="0"/>
              <a:t>Overall</a:t>
            </a:r>
            <a:r>
              <a:rPr lang="ko-KR" altLang="en-US" dirty="0"/>
              <a:t>, are the selected examples useful for understanding API usages</a:t>
            </a:r>
            <a:r>
              <a:rPr lang="ko-KR" altLang="en-US" dirty="0" smtClean="0"/>
              <a:t>?</a:t>
            </a:r>
            <a:endParaRPr lang="en-US" altLang="ko-KR" dirty="0" smtClean="0"/>
          </a:p>
        </p:txBody>
      </p:sp>
      <p:sp>
        <p:nvSpPr>
          <p:cNvPr id="8" name="Rectangle 7"/>
          <p:cNvSpPr/>
          <p:nvPr/>
        </p:nvSpPr>
        <p:spPr>
          <a:xfrm>
            <a:off x="545595" y="2436456"/>
            <a:ext cx="3289805" cy="1000274"/>
          </a:xfrm>
          <a:prstGeom prst="rect">
            <a:avLst/>
          </a:prstGeom>
        </p:spPr>
        <p:txBody>
          <a:bodyPr wrap="square">
            <a:spAutoFit/>
          </a:bodyPr>
          <a:lstStyle/>
          <a:p>
            <a:pPr>
              <a:spcAft>
                <a:spcPts val="600"/>
              </a:spcAft>
            </a:pPr>
            <a:r>
              <a:rPr lang="en-US" altLang="ko-KR" b="1" dirty="0">
                <a:latin typeface="Gill Sans MT" panose="020B0502020104020203" pitchFamily="34" charset="0"/>
              </a:rPr>
              <a:t>Tool comparison</a:t>
            </a:r>
          </a:p>
          <a:p>
            <a:r>
              <a:rPr lang="en-US" altLang="ko-KR" dirty="0" smtClean="0"/>
              <a:t>Which tool produces better example?</a:t>
            </a:r>
            <a:endParaRPr lang="en-US" altLang="ko-KR" dirty="0"/>
          </a:p>
        </p:txBody>
      </p:sp>
      <p:sp>
        <p:nvSpPr>
          <p:cNvPr id="9" name="Rectangle 8"/>
          <p:cNvSpPr/>
          <p:nvPr/>
        </p:nvSpPr>
        <p:spPr>
          <a:xfrm>
            <a:off x="4295262" y="1169984"/>
            <a:ext cx="623568" cy="553998"/>
          </a:xfrm>
          <a:prstGeom prst="rect">
            <a:avLst/>
          </a:prstGeom>
        </p:spPr>
        <p:txBody>
          <a:bodyPr wrap="square" lIns="0" tIns="0" rIns="0" bIns="0">
            <a:spAutoFit/>
          </a:bodyPr>
          <a:lstStyle/>
          <a:p>
            <a:pPr algn="ctr"/>
            <a:r>
              <a:rPr lang="ko-KR" altLang="en-US" dirty="0" smtClean="0"/>
              <a:t>very useful</a:t>
            </a:r>
            <a:endParaRPr lang="en-US" altLang="ko-KR" dirty="0"/>
          </a:p>
        </p:txBody>
      </p:sp>
      <p:sp>
        <p:nvSpPr>
          <p:cNvPr id="10" name="Rectangle 9"/>
          <p:cNvSpPr/>
          <p:nvPr/>
        </p:nvSpPr>
        <p:spPr>
          <a:xfrm>
            <a:off x="5093920" y="1308483"/>
            <a:ext cx="570221" cy="276999"/>
          </a:xfrm>
          <a:prstGeom prst="rect">
            <a:avLst/>
          </a:prstGeom>
        </p:spPr>
        <p:txBody>
          <a:bodyPr wrap="none" lIns="0" tIns="0" rIns="0" bIns="0">
            <a:spAutoFit/>
          </a:bodyPr>
          <a:lstStyle/>
          <a:p>
            <a:r>
              <a:rPr lang="ko-KR" altLang="en-US" dirty="0" smtClean="0"/>
              <a:t>useful</a:t>
            </a:r>
            <a:endParaRPr lang="en-US" altLang="ko-KR" dirty="0"/>
          </a:p>
        </p:txBody>
      </p:sp>
      <p:sp>
        <p:nvSpPr>
          <p:cNvPr id="11" name="Rectangle 10"/>
          <p:cNvSpPr/>
          <p:nvPr/>
        </p:nvSpPr>
        <p:spPr>
          <a:xfrm>
            <a:off x="5858384" y="1308483"/>
            <a:ext cx="684483" cy="276999"/>
          </a:xfrm>
          <a:prstGeom prst="rect">
            <a:avLst/>
          </a:prstGeom>
        </p:spPr>
        <p:txBody>
          <a:bodyPr wrap="none" lIns="0" tIns="0" rIns="0" bIns="0">
            <a:spAutoFit/>
          </a:bodyPr>
          <a:lstStyle/>
          <a:p>
            <a:r>
              <a:rPr lang="ko-KR" altLang="en-US" dirty="0" smtClean="0"/>
              <a:t>neither</a:t>
            </a:r>
            <a:endParaRPr lang="en-US" altLang="ko-KR" dirty="0"/>
          </a:p>
        </p:txBody>
      </p:sp>
      <p:sp>
        <p:nvSpPr>
          <p:cNvPr id="12" name="Rectangle 11"/>
          <p:cNvSpPr/>
          <p:nvPr/>
        </p:nvSpPr>
        <p:spPr>
          <a:xfrm>
            <a:off x="6730076" y="1183647"/>
            <a:ext cx="632238" cy="553998"/>
          </a:xfrm>
          <a:prstGeom prst="rect">
            <a:avLst/>
          </a:prstGeom>
        </p:spPr>
        <p:txBody>
          <a:bodyPr wrap="square" lIns="0" tIns="0" rIns="0" bIns="0">
            <a:spAutoFit/>
          </a:bodyPr>
          <a:lstStyle/>
          <a:p>
            <a:pPr algn="ctr"/>
            <a:r>
              <a:rPr lang="ko-KR" altLang="en-US" dirty="0" smtClean="0"/>
              <a:t>not useful</a:t>
            </a:r>
            <a:endParaRPr lang="ko-KR" altLang="en-US" dirty="0"/>
          </a:p>
        </p:txBody>
      </p:sp>
      <p:sp>
        <p:nvSpPr>
          <p:cNvPr id="13" name="Rectangle 12"/>
          <p:cNvSpPr/>
          <p:nvPr/>
        </p:nvSpPr>
        <p:spPr>
          <a:xfrm>
            <a:off x="7549523" y="1169984"/>
            <a:ext cx="954271" cy="553998"/>
          </a:xfrm>
          <a:prstGeom prst="rect">
            <a:avLst/>
          </a:prstGeom>
        </p:spPr>
        <p:txBody>
          <a:bodyPr wrap="square" lIns="0" tIns="0" rIns="0" bIns="0">
            <a:spAutoFit/>
          </a:bodyPr>
          <a:lstStyle/>
          <a:p>
            <a:pPr algn="ctr"/>
            <a:r>
              <a:rPr lang="ko-KR" altLang="en-US" dirty="0" smtClean="0"/>
              <a:t>totally </a:t>
            </a:r>
            <a:r>
              <a:rPr lang="ko-KR" altLang="en-US" dirty="0"/>
              <a:t>not useful</a:t>
            </a:r>
            <a:endParaRPr lang="ko-KR" altLang="en-US" dirty="0"/>
          </a:p>
        </p:txBody>
      </p:sp>
      <p:sp>
        <p:nvSpPr>
          <p:cNvPr id="14" name="Oval 13"/>
          <p:cNvSpPr/>
          <p:nvPr/>
        </p:nvSpPr>
        <p:spPr>
          <a:xfrm>
            <a:off x="4483100" y="1879600"/>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5289030" y="1879600"/>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6089190" y="18789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6956195" y="18789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7936658" y="1878966"/>
            <a:ext cx="180000" cy="18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9347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D3543-A86C-46F0-8BB4-71419EAA1C81}"/>
              </a:ext>
            </a:extLst>
          </p:cNvPr>
          <p:cNvSpPr>
            <a:spLocks noGrp="1"/>
          </p:cNvSpPr>
          <p:nvPr>
            <p:ph type="title"/>
          </p:nvPr>
        </p:nvSpPr>
        <p:spPr>
          <a:xfrm>
            <a:off x="628650" y="365126"/>
            <a:ext cx="7886700" cy="846711"/>
          </a:xfrm>
        </p:spPr>
        <p:txBody>
          <a:bodyPr>
            <a:normAutofit/>
          </a:bodyPr>
          <a:lstStyle/>
          <a:p>
            <a:r>
              <a:rPr lang="en-US" altLang="zh-CN" sz="3600" dirty="0" smtClean="0">
                <a:latin typeface="Gill Sans MT" panose="020B0502020104020203" pitchFamily="34" charset="0"/>
              </a:rPr>
              <a:t>Effectiveness of </a:t>
            </a:r>
            <a:r>
              <a:rPr lang="en-US" altLang="zh-CN" sz="3600" dirty="0" err="1" smtClean="0">
                <a:latin typeface="Gill Sans MT" panose="020B0502020104020203" pitchFamily="34" charset="0"/>
              </a:rPr>
              <a:t>GraphKernel</a:t>
            </a:r>
            <a:r>
              <a:rPr lang="en-US" altLang="zh-CN" sz="3600" dirty="0" smtClean="0">
                <a:latin typeface="Gill Sans MT" panose="020B0502020104020203" pitchFamily="34" charset="0"/>
              </a:rPr>
              <a:t> </a:t>
            </a:r>
            <a:r>
              <a:rPr lang="en-US" altLang="zh-CN" sz="3600" dirty="0">
                <a:latin typeface="Gill Sans MT" panose="020B0502020104020203" pitchFamily="34" charset="0"/>
              </a:rPr>
              <a:t>(</a:t>
            </a:r>
            <a:r>
              <a:rPr lang="en-US" altLang="zh-CN" sz="3600" dirty="0" smtClean="0">
                <a:latin typeface="Gill Sans MT" panose="020B0502020104020203" pitchFamily="34" charset="0"/>
              </a:rPr>
              <a:t>RQ3)</a:t>
            </a:r>
            <a:endParaRPr lang="zh-CN" altLang="en-US" sz="3600" dirty="0">
              <a:latin typeface="Gill Sans MT" panose="020B0502020104020203" pitchFamily="34" charset="0"/>
            </a:endParaRPr>
          </a:p>
        </p:txBody>
      </p:sp>
      <p:sp>
        <p:nvSpPr>
          <p:cNvPr id="3" name="内容占位符 2">
            <a:extLst>
              <a:ext uri="{FF2B5EF4-FFF2-40B4-BE49-F238E27FC236}">
                <a16:creationId xmlns:a16="http://schemas.microsoft.com/office/drawing/2014/main" id="{CC326EDB-CE92-4C27-A16E-DDE32C36F3AD}"/>
              </a:ext>
            </a:extLst>
          </p:cNvPr>
          <p:cNvSpPr>
            <a:spLocks noGrp="1"/>
          </p:cNvSpPr>
          <p:nvPr>
            <p:ph idx="1"/>
          </p:nvPr>
        </p:nvSpPr>
        <p:spPr>
          <a:xfrm>
            <a:off x="585787" y="1288037"/>
            <a:ext cx="7972425" cy="4351338"/>
          </a:xfrm>
        </p:spPr>
        <p:txBody>
          <a:bodyPr/>
          <a:lstStyle/>
          <a:p>
            <a:r>
              <a:rPr lang="en-US" altLang="zh-CN" dirty="0">
                <a:solidFill>
                  <a:srgbClr val="002060"/>
                </a:solidFill>
                <a:latin typeface="Gill Sans MT" panose="020B0502020104020203" pitchFamily="34" charset="0"/>
              </a:rPr>
              <a:t>Replace the graph kernel component in </a:t>
            </a:r>
            <a:r>
              <a:rPr lang="en-US" altLang="zh-CN" dirty="0" err="1">
                <a:solidFill>
                  <a:srgbClr val="002060"/>
                </a:solidFill>
                <a:latin typeface="Gill Sans MT" panose="020B0502020104020203" pitchFamily="34" charset="0"/>
              </a:rPr>
              <a:t>CodeKernel</a:t>
            </a:r>
            <a:r>
              <a:rPr lang="en-US" altLang="zh-CN" dirty="0">
                <a:solidFill>
                  <a:srgbClr val="002060"/>
                </a:solidFill>
                <a:latin typeface="Gill Sans MT" panose="020B0502020104020203" pitchFamily="34" charset="0"/>
              </a:rPr>
              <a:t> with a traditional similarity measure</a:t>
            </a:r>
            <a:endParaRPr lang="zh-CN" altLang="en-US" dirty="0">
              <a:solidFill>
                <a:srgbClr val="002060"/>
              </a:solidFill>
              <a:latin typeface="Gill Sans MT" panose="020B0502020104020203" pitchFamily="34" charset="0"/>
            </a:endParaRPr>
          </a:p>
        </p:txBody>
      </p:sp>
      <p:sp>
        <p:nvSpPr>
          <p:cNvPr id="6" name="Slide Number Placeholder 5"/>
          <p:cNvSpPr>
            <a:spLocks noGrp="1"/>
          </p:cNvSpPr>
          <p:nvPr>
            <p:ph type="sldNum" sz="quarter" idx="12"/>
          </p:nvPr>
        </p:nvSpPr>
        <p:spPr/>
        <p:txBody>
          <a:bodyPr/>
          <a:lstStyle/>
          <a:p>
            <a:fld id="{E5D20B07-BDDC-4D04-8605-14FADEF213F7}" type="slidenum">
              <a:rPr lang="en-US" smtClean="0">
                <a:solidFill>
                  <a:schemeClr val="tx1"/>
                </a:solidFill>
              </a:rPr>
              <a:pPr/>
              <a:t>22</a:t>
            </a:fld>
            <a:endParaRPr lang="en-US" dirty="0">
              <a:solidFill>
                <a:schemeClr val="tx1"/>
              </a:solidFill>
            </a:endParaRPr>
          </a:p>
        </p:txBody>
      </p:sp>
      <p:pic>
        <p:nvPicPr>
          <p:cNvPr id="4" name="图片 3">
            <a:extLst>
              <a:ext uri="{FF2B5EF4-FFF2-40B4-BE49-F238E27FC236}">
                <a16:creationId xmlns:a16="http://schemas.microsoft.com/office/drawing/2014/main" id="{F3D1DBA1-DB85-4B9D-B7BC-E396D13BB309}"/>
              </a:ext>
            </a:extLst>
          </p:cNvPr>
          <p:cNvPicPr>
            <a:picLocks noChangeAspect="1"/>
          </p:cNvPicPr>
          <p:nvPr/>
        </p:nvPicPr>
        <p:blipFill>
          <a:blip r:embed="rId2"/>
          <a:stretch>
            <a:fillRect/>
          </a:stretch>
        </p:blipFill>
        <p:spPr>
          <a:xfrm>
            <a:off x="2271853" y="2288808"/>
            <a:ext cx="3724275" cy="733425"/>
          </a:xfrm>
          <a:prstGeom prst="rect">
            <a:avLst/>
          </a:prstGeom>
        </p:spPr>
      </p:pic>
      <p:pic>
        <p:nvPicPr>
          <p:cNvPr id="5" name="图片 4">
            <a:extLst>
              <a:ext uri="{FF2B5EF4-FFF2-40B4-BE49-F238E27FC236}">
                <a16:creationId xmlns:a16="http://schemas.microsoft.com/office/drawing/2014/main" id="{9E340395-8265-4B00-ABD4-7A4D6C5F77B4}"/>
              </a:ext>
            </a:extLst>
          </p:cNvPr>
          <p:cNvPicPr>
            <a:picLocks noChangeAspect="1"/>
          </p:cNvPicPr>
          <p:nvPr/>
        </p:nvPicPr>
        <p:blipFill>
          <a:blip r:embed="rId3"/>
          <a:stretch>
            <a:fillRect/>
          </a:stretch>
        </p:blipFill>
        <p:spPr>
          <a:xfrm>
            <a:off x="1404397" y="3098433"/>
            <a:ext cx="6082253" cy="3082786"/>
          </a:xfrm>
          <a:prstGeom prst="rect">
            <a:avLst/>
          </a:prstGeom>
        </p:spPr>
      </p:pic>
    </p:spTree>
    <p:extLst>
      <p:ext uri="{BB962C8B-B14F-4D97-AF65-F5344CB8AC3E}">
        <p14:creationId xmlns:p14="http://schemas.microsoft.com/office/powerpoint/2010/main" val="2309708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448550" cy="892174"/>
          </a:xfrm>
        </p:spPr>
        <p:txBody>
          <a:bodyPr>
            <a:normAutofit/>
          </a:bodyPr>
          <a:lstStyle/>
          <a:p>
            <a:pPr algn="ctr"/>
            <a:r>
              <a:rPr lang="en-US" sz="4000" dirty="0">
                <a:latin typeface="Gill Sans MT" panose="020B0502020104020203" pitchFamily="34" charset="0"/>
              </a:rPr>
              <a:t>Conclusion</a:t>
            </a:r>
          </a:p>
        </p:txBody>
      </p:sp>
      <p:sp>
        <p:nvSpPr>
          <p:cNvPr id="3" name="Content Placeholder 2"/>
          <p:cNvSpPr>
            <a:spLocks noGrp="1"/>
          </p:cNvSpPr>
          <p:nvPr>
            <p:ph idx="1"/>
          </p:nvPr>
        </p:nvSpPr>
        <p:spPr>
          <a:xfrm>
            <a:off x="762000" y="1538288"/>
            <a:ext cx="7753350" cy="4351338"/>
          </a:xfrm>
        </p:spPr>
        <p:txBody>
          <a:bodyPr>
            <a:normAutofit/>
          </a:bodyPr>
          <a:lstStyle/>
          <a:p>
            <a:pPr marL="0" indent="0">
              <a:buNone/>
            </a:pPr>
            <a:r>
              <a:rPr lang="en-US" dirty="0" smtClean="0">
                <a:latin typeface="Gill Sans MT" panose="020B0502020104020203" pitchFamily="34" charset="0"/>
              </a:rPr>
              <a:t> </a:t>
            </a:r>
            <a:r>
              <a:rPr lang="en-US" dirty="0" err="1" smtClean="0">
                <a:latin typeface="Gill Sans MT" panose="020B0502020104020203" pitchFamily="34" charset="0"/>
              </a:rPr>
              <a:t>CodeKernel</a:t>
            </a:r>
            <a:r>
              <a:rPr lang="en-US" dirty="0" smtClean="0">
                <a:latin typeface="Gill Sans MT" panose="020B0502020104020203" pitchFamily="34" charset="0"/>
              </a:rPr>
              <a:t> </a:t>
            </a:r>
            <a:r>
              <a:rPr lang="en-US" dirty="0">
                <a:latin typeface="Gill Sans MT" panose="020B0502020104020203" pitchFamily="34" charset="0"/>
              </a:rPr>
              <a:t>– </a:t>
            </a:r>
            <a:r>
              <a:rPr lang="en-US" dirty="0" smtClean="0">
                <a:latin typeface="Gill Sans MT" panose="020B0502020104020203" pitchFamily="34" charset="0"/>
              </a:rPr>
              <a:t>summarize and select </a:t>
            </a:r>
            <a:r>
              <a:rPr lang="en-US" dirty="0" smtClean="0">
                <a:latin typeface="Gill Sans MT" panose="020B0502020104020203" pitchFamily="34" charset="0"/>
              </a:rPr>
              <a:t>c</a:t>
            </a:r>
            <a:r>
              <a:rPr lang="en-US" dirty="0" smtClean="0">
                <a:latin typeface="Gill Sans MT" panose="020B0502020104020203" pitchFamily="34" charset="0"/>
              </a:rPr>
              <a:t>ode </a:t>
            </a:r>
            <a:r>
              <a:rPr lang="en-US" dirty="0">
                <a:latin typeface="Gill Sans MT" panose="020B0502020104020203" pitchFamily="34" charset="0"/>
              </a:rPr>
              <a:t>e</a:t>
            </a:r>
            <a:r>
              <a:rPr lang="en-US" dirty="0" smtClean="0">
                <a:latin typeface="Gill Sans MT" panose="020B0502020104020203" pitchFamily="34" charset="0"/>
              </a:rPr>
              <a:t>xamples</a:t>
            </a:r>
            <a:endParaRPr lang="en-US" dirty="0">
              <a:latin typeface="Gill Sans MT" panose="020B0502020104020203" pitchFamily="34" charset="0"/>
            </a:endParaRPr>
          </a:p>
          <a:p>
            <a:pPr marL="622300" lvl="1" indent="-266700">
              <a:lnSpc>
                <a:spcPct val="100000"/>
              </a:lnSpc>
              <a:spcAft>
                <a:spcPts val="600"/>
              </a:spcAft>
              <a:buSzPct val="60000"/>
              <a:buFont typeface="Wingdings" panose="05000000000000000000" pitchFamily="2" charset="2"/>
              <a:buChar char="n"/>
            </a:pPr>
            <a:r>
              <a:rPr lang="en-US" dirty="0">
                <a:latin typeface="Gill Sans MT" panose="020B0502020104020203" pitchFamily="34" charset="0"/>
              </a:rPr>
              <a:t>g</a:t>
            </a:r>
            <a:r>
              <a:rPr lang="en-US" dirty="0" smtClean="0">
                <a:latin typeface="Gill Sans MT" panose="020B0502020104020203" pitchFamily="34" charset="0"/>
              </a:rPr>
              <a:t>raph </a:t>
            </a:r>
            <a:r>
              <a:rPr lang="en-US" dirty="0">
                <a:latin typeface="Gill Sans MT" panose="020B0502020104020203" pitchFamily="34" charset="0"/>
              </a:rPr>
              <a:t>representation of code snippets</a:t>
            </a:r>
          </a:p>
          <a:p>
            <a:pPr marL="622300" lvl="1" indent="-266700">
              <a:lnSpc>
                <a:spcPct val="100000"/>
              </a:lnSpc>
              <a:spcAft>
                <a:spcPts val="600"/>
              </a:spcAft>
              <a:buSzPct val="60000"/>
              <a:buFont typeface="Wingdings" panose="05000000000000000000" pitchFamily="2" charset="2"/>
              <a:buChar char="n"/>
            </a:pPr>
            <a:r>
              <a:rPr lang="en-US" dirty="0">
                <a:latin typeface="Gill Sans MT" panose="020B0502020104020203" pitchFamily="34" charset="0"/>
              </a:rPr>
              <a:t>g</a:t>
            </a:r>
            <a:r>
              <a:rPr lang="en-US" dirty="0" smtClean="0">
                <a:latin typeface="Gill Sans MT" panose="020B0502020104020203" pitchFamily="34" charset="0"/>
              </a:rPr>
              <a:t>raph </a:t>
            </a:r>
            <a:r>
              <a:rPr lang="en-US" dirty="0">
                <a:latin typeface="Gill Sans MT" panose="020B0502020104020203" pitchFamily="34" charset="0"/>
              </a:rPr>
              <a:t>embedding and clustering by graph </a:t>
            </a:r>
            <a:r>
              <a:rPr lang="en-US" dirty="0" smtClean="0">
                <a:latin typeface="Gill Sans MT" panose="020B0502020104020203" pitchFamily="34" charset="0"/>
              </a:rPr>
              <a:t>kernel</a:t>
            </a:r>
          </a:p>
          <a:p>
            <a:pPr marL="0" indent="0">
              <a:buSzPct val="60000"/>
              <a:buNone/>
            </a:pPr>
            <a:r>
              <a:rPr lang="en-US" dirty="0" smtClean="0">
                <a:latin typeface="Gill Sans MT" panose="020B0502020104020203" pitchFamily="34" charset="0"/>
              </a:rPr>
              <a:t> Future Work</a:t>
            </a:r>
          </a:p>
          <a:p>
            <a:pPr marL="533400" indent="-266700">
              <a:lnSpc>
                <a:spcPct val="100000"/>
              </a:lnSpc>
              <a:spcBef>
                <a:spcPts val="0"/>
              </a:spcBef>
              <a:buSzPct val="60000"/>
              <a:buFont typeface="Wingdings" panose="05000000000000000000" pitchFamily="2" charset="2"/>
              <a:buChar char="§"/>
            </a:pPr>
            <a:r>
              <a:rPr lang="en-US" sz="2400" dirty="0">
                <a:latin typeface="Gill Sans MT" panose="020B0502020104020203" pitchFamily="34" charset="0"/>
              </a:rPr>
              <a:t>O</a:t>
            </a:r>
            <a:r>
              <a:rPr lang="en-US" sz="2400" dirty="0" smtClean="0">
                <a:latin typeface="Gill Sans MT" panose="020B0502020104020203" pitchFamily="34" charset="0"/>
              </a:rPr>
              <a:t>ther tasks that require code similarity measure</a:t>
            </a:r>
          </a:p>
          <a:p>
            <a:pPr marL="0" indent="0">
              <a:lnSpc>
                <a:spcPct val="100000"/>
              </a:lnSpc>
              <a:spcBef>
                <a:spcPts val="0"/>
              </a:spcBef>
              <a:buSzPct val="60000"/>
              <a:buNone/>
            </a:pPr>
            <a:r>
              <a:rPr lang="en-US" sz="2400" dirty="0" smtClean="0">
                <a:latin typeface="Gill Sans MT" panose="020B0502020104020203" pitchFamily="34" charset="0"/>
              </a:rPr>
              <a:t>       e.g., code search, code </a:t>
            </a:r>
            <a:r>
              <a:rPr lang="en-US" sz="2400" dirty="0">
                <a:latin typeface="Gill Sans MT" panose="020B0502020104020203" pitchFamily="34" charset="0"/>
              </a:rPr>
              <a:t>clone </a:t>
            </a:r>
            <a:r>
              <a:rPr lang="en-US" sz="2400" dirty="0" smtClean="0">
                <a:latin typeface="Gill Sans MT" panose="020B0502020104020203" pitchFamily="34" charset="0"/>
              </a:rPr>
              <a:t>detection, etc.</a:t>
            </a:r>
          </a:p>
          <a:p>
            <a:pPr marL="533400" indent="-266700">
              <a:lnSpc>
                <a:spcPct val="100000"/>
              </a:lnSpc>
              <a:spcBef>
                <a:spcPts val="0"/>
              </a:spcBef>
              <a:buSzPct val="60000"/>
              <a:buFont typeface="Wingdings" panose="05000000000000000000" pitchFamily="2" charset="2"/>
              <a:buChar char="§"/>
            </a:pPr>
            <a:r>
              <a:rPr lang="en-US" sz="2400" dirty="0">
                <a:latin typeface="Gill Sans MT" panose="020B0502020104020203" pitchFamily="34" charset="0"/>
              </a:rPr>
              <a:t>D</a:t>
            </a:r>
            <a:r>
              <a:rPr lang="en-US" sz="2400" dirty="0" smtClean="0">
                <a:latin typeface="Gill Sans MT" panose="020B0502020104020203" pitchFamily="34" charset="0"/>
              </a:rPr>
              <a:t>eep </a:t>
            </a:r>
            <a:r>
              <a:rPr lang="en-US" sz="2400" dirty="0">
                <a:latin typeface="Gill Sans MT" panose="020B0502020104020203" pitchFamily="34" charset="0"/>
              </a:rPr>
              <a:t>learning </a:t>
            </a:r>
            <a:r>
              <a:rPr lang="en-US" sz="2400" dirty="0" smtClean="0">
                <a:latin typeface="Gill Sans MT" panose="020B0502020104020203" pitchFamily="34" charset="0"/>
              </a:rPr>
              <a:t>to </a:t>
            </a:r>
            <a:r>
              <a:rPr lang="en-US" sz="2400" dirty="0">
                <a:latin typeface="Gill Sans MT" panose="020B0502020104020203" pitchFamily="34" charset="0"/>
              </a:rPr>
              <a:t>further improve the completeness and readability of the code examples.</a:t>
            </a:r>
            <a:endParaRPr lang="en-US" sz="2400" dirty="0" smtClean="0">
              <a:latin typeface="Gill Sans MT" panose="020B0502020104020203" pitchFamily="34" charset="0"/>
            </a:endParaRPr>
          </a:p>
          <a:p>
            <a:pPr marL="0" indent="0">
              <a:buSzPct val="60000"/>
              <a:buNone/>
            </a:pPr>
            <a:endParaRPr lang="en-US" sz="2000" dirty="0">
              <a:latin typeface="Gill Sans MT" panose="020B0502020104020203" pitchFamily="34" charset="0"/>
            </a:endParaRPr>
          </a:p>
          <a:p>
            <a:endParaRPr lang="en-US" sz="2400" dirty="0"/>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23</a:t>
            </a:fld>
            <a:endParaRPr lang="en-US" dirty="0">
              <a:solidFill>
                <a:schemeClr val="tx1"/>
              </a:solidFill>
            </a:endParaRPr>
          </a:p>
        </p:txBody>
      </p:sp>
    </p:spTree>
    <p:extLst>
      <p:ext uri="{BB962C8B-B14F-4D97-AF65-F5344CB8AC3E}">
        <p14:creationId xmlns:p14="http://schemas.microsoft.com/office/powerpoint/2010/main" val="1465399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93781" y="1968407"/>
            <a:ext cx="2739686" cy="6801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en-US" sz="4400" dirty="0" smtClean="0">
                <a:solidFill>
                  <a:srgbClr val="002060"/>
                </a:solidFill>
                <a:ea typeface="宋体" panose="02010600030101010101" pitchFamily="2" charset="-122"/>
              </a:rPr>
              <a:t>Thank you!</a:t>
            </a:r>
            <a:endParaRPr lang="en-US" altLang="en-US" sz="4400" dirty="0">
              <a:solidFill>
                <a:srgbClr val="002060"/>
              </a:solidFill>
              <a:ea typeface="宋体" panose="02010600030101010101" pitchFamily="2" charset="-122"/>
            </a:endParaRPr>
          </a:p>
        </p:txBody>
      </p:sp>
      <p:sp>
        <p:nvSpPr>
          <p:cNvPr id="2" name="Slide Number Placeholder 1"/>
          <p:cNvSpPr>
            <a:spLocks noGrp="1"/>
          </p:cNvSpPr>
          <p:nvPr>
            <p:ph type="sldNum" sz="quarter" idx="12"/>
          </p:nvPr>
        </p:nvSpPr>
        <p:spPr/>
        <p:txBody>
          <a:bodyPr/>
          <a:lstStyle/>
          <a:p>
            <a:fld id="{E5D20B07-BDDC-4D04-8605-14FADEF213F7}" type="slidenum">
              <a:rPr lang="en-US" smtClean="0">
                <a:solidFill>
                  <a:prstClr val="black">
                    <a:tint val="75000"/>
                  </a:prstClr>
                </a:solidFill>
              </a:rPr>
              <a:pPr/>
              <a:t>24</a:t>
            </a:fld>
            <a:endParaRPr lang="en-US">
              <a:solidFill>
                <a:prstClr val="black">
                  <a:tint val="75000"/>
                </a:prstClr>
              </a:solidFill>
            </a:endParaRPr>
          </a:p>
        </p:txBody>
      </p:sp>
      <p:pic>
        <p:nvPicPr>
          <p:cNvPr id="7" name="Picture 4" descr="âuniversity of newcastle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2572" y="210652"/>
            <a:ext cx="853739" cy="824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aver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1165" y="908908"/>
            <a:ext cx="690172" cy="148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å³å¾ç"/>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214" r="19966"/>
          <a:stretch/>
        </p:blipFill>
        <p:spPr bwMode="auto">
          <a:xfrm>
            <a:off x="8111165" y="233468"/>
            <a:ext cx="634159" cy="5952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400306" y="280364"/>
            <a:ext cx="1288869" cy="369332"/>
          </a:xfrm>
          <a:prstGeom prst="rect">
            <a:avLst/>
          </a:prstGeom>
          <a:noFill/>
        </p:spPr>
        <p:txBody>
          <a:bodyPr wrap="square" rtlCol="0">
            <a:spAutoFit/>
          </a:bodyPr>
          <a:lstStyle/>
          <a:p>
            <a:endParaRPr lang="ko-KR" alt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921" y="337670"/>
            <a:ext cx="2574215" cy="62405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6243" y="3801318"/>
            <a:ext cx="1974763" cy="1974763"/>
          </a:xfrm>
          <a:prstGeom prst="rect">
            <a:avLst/>
          </a:prstGeom>
        </p:spPr>
      </p:pic>
      <p:sp>
        <p:nvSpPr>
          <p:cNvPr id="12" name="TextBox 11"/>
          <p:cNvSpPr txBox="1"/>
          <p:nvPr/>
        </p:nvSpPr>
        <p:spPr>
          <a:xfrm>
            <a:off x="3519053" y="5894686"/>
            <a:ext cx="2292350" cy="461665"/>
          </a:xfrm>
          <a:prstGeom prst="rect">
            <a:avLst/>
          </a:prstGeom>
          <a:noFill/>
        </p:spPr>
        <p:txBody>
          <a:bodyPr wrap="square" rtlCol="0">
            <a:spAutoFit/>
          </a:bodyPr>
          <a:lstStyle/>
          <a:p>
            <a:pPr algn="ctr"/>
            <a:r>
              <a:rPr lang="en-US" altLang="ko-KR" sz="2400" dirty="0" smtClean="0"/>
              <a:t>Paper</a:t>
            </a:r>
            <a:endParaRPr lang="ko-KR" altLang="en-US" sz="2400" dirty="0"/>
          </a:p>
        </p:txBody>
      </p:sp>
      <p:sp>
        <p:nvSpPr>
          <p:cNvPr id="13" name="TextBox 12"/>
          <p:cNvSpPr txBox="1"/>
          <p:nvPr/>
        </p:nvSpPr>
        <p:spPr>
          <a:xfrm>
            <a:off x="3676243" y="2707813"/>
            <a:ext cx="1765300" cy="523220"/>
          </a:xfrm>
          <a:prstGeom prst="rect">
            <a:avLst/>
          </a:prstGeom>
          <a:noFill/>
        </p:spPr>
        <p:txBody>
          <a:bodyPr wrap="square" rtlCol="0">
            <a:spAutoFit/>
          </a:bodyPr>
          <a:lstStyle/>
          <a:p>
            <a:pPr algn="ctr"/>
            <a:r>
              <a:rPr lang="en-US" altLang="ko-KR" sz="2800" dirty="0" smtClean="0"/>
              <a:t>Q&amp;A</a:t>
            </a:r>
            <a:endParaRPr lang="ko-KR" altLang="en-US" sz="2800" dirty="0"/>
          </a:p>
        </p:txBody>
      </p:sp>
    </p:spTree>
    <p:extLst>
      <p:ext uri="{BB962C8B-B14F-4D97-AF65-F5344CB8AC3E}">
        <p14:creationId xmlns:p14="http://schemas.microsoft.com/office/powerpoint/2010/main" val="3240079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89" y="273798"/>
            <a:ext cx="7632562" cy="966033"/>
          </a:xfrm>
        </p:spPr>
        <p:txBody>
          <a:bodyPr>
            <a:normAutofit/>
          </a:bodyPr>
          <a:lstStyle/>
          <a:p>
            <a:r>
              <a:rPr lang="en-US" sz="4000" dirty="0">
                <a:latin typeface="Gill Sans MT" panose="020B0502020104020203" pitchFamily="34" charset="0"/>
              </a:rPr>
              <a:t>Obtaining </a:t>
            </a:r>
            <a:r>
              <a:rPr lang="en-US" sz="4000" dirty="0" smtClean="0">
                <a:latin typeface="Gill Sans MT" panose="020B0502020104020203" pitchFamily="34" charset="0"/>
              </a:rPr>
              <a:t>API</a:t>
            </a:r>
            <a:r>
              <a:rPr lang="en-US" altLang="zh-CN" sz="4000" dirty="0" smtClean="0">
                <a:latin typeface="Gill Sans MT" panose="020B0502020104020203" pitchFamily="34" charset="0"/>
              </a:rPr>
              <a:t> Examples</a:t>
            </a:r>
            <a:endParaRPr lang="en-US" sz="4000" dirty="0">
              <a:latin typeface="Gill Sans MT" panose="020B0502020104020203" pitchFamily="34" charset="0"/>
            </a:endParaRPr>
          </a:p>
        </p:txBody>
      </p:sp>
      <p:sp>
        <p:nvSpPr>
          <p:cNvPr id="3" name="Slide Number Placeholder 2"/>
          <p:cNvSpPr>
            <a:spLocks noGrp="1"/>
          </p:cNvSpPr>
          <p:nvPr>
            <p:ph type="sldNum" sz="quarter" idx="12"/>
          </p:nvPr>
        </p:nvSpPr>
        <p:spPr/>
        <p:txBody>
          <a:bodyPr/>
          <a:lstStyle/>
          <a:p>
            <a:fld id="{E5D20B07-BDDC-4D04-8605-14FADEF213F7}" type="slidenum">
              <a:rPr lang="en-US" smtClean="0">
                <a:solidFill>
                  <a:schemeClr val="tx1"/>
                </a:solidFill>
              </a:rPr>
              <a:pPr/>
              <a:t>3</a:t>
            </a:fld>
            <a:endParaRPr lang="en-US" dirty="0">
              <a:solidFill>
                <a:schemeClr val="tx1"/>
              </a:solidFill>
            </a:endParaRPr>
          </a:p>
        </p:txBody>
      </p:sp>
      <p:pic>
        <p:nvPicPr>
          <p:cNvPr id="9" name="Picture 8"/>
          <p:cNvPicPr>
            <a:picLocks noChangeAspect="1"/>
          </p:cNvPicPr>
          <p:nvPr/>
        </p:nvPicPr>
        <p:blipFill>
          <a:blip r:embed="rId3"/>
          <a:stretch>
            <a:fillRect/>
          </a:stretch>
        </p:blipFill>
        <p:spPr>
          <a:xfrm>
            <a:off x="663713" y="1922628"/>
            <a:ext cx="4598692" cy="3622162"/>
          </a:xfrm>
          <a:prstGeom prst="rect">
            <a:avLst/>
          </a:prstGeom>
        </p:spPr>
      </p:pic>
      <p:sp>
        <p:nvSpPr>
          <p:cNvPr id="13" name="TextBox 12"/>
          <p:cNvSpPr txBox="1"/>
          <p:nvPr/>
        </p:nvSpPr>
        <p:spPr>
          <a:xfrm>
            <a:off x="5438775" y="4465822"/>
            <a:ext cx="3705226" cy="646331"/>
          </a:xfrm>
          <a:prstGeom prst="rect">
            <a:avLst/>
          </a:prstGeom>
          <a:noFill/>
        </p:spPr>
        <p:txBody>
          <a:bodyPr wrap="square" rtlCol="0">
            <a:spAutoFit/>
          </a:bodyPr>
          <a:lstStyle/>
          <a:p>
            <a:r>
              <a:rPr lang="en-US" altLang="zh-CN" sz="3600" b="1" dirty="0">
                <a:solidFill>
                  <a:prstClr val="black"/>
                </a:solidFill>
                <a:latin typeface="Ink Free" panose="03080402000500000000" pitchFamily="66" charset="0"/>
              </a:rPr>
              <a:t>Manually Written!</a:t>
            </a:r>
            <a:endParaRPr lang="en-US" sz="3600" b="1" dirty="0">
              <a:solidFill>
                <a:prstClr val="black"/>
              </a:solidFill>
              <a:latin typeface="Ink Free" panose="03080402000500000000" pitchFamily="66" charset="0"/>
            </a:endParaRPr>
          </a:p>
        </p:txBody>
      </p:sp>
      <p:sp>
        <p:nvSpPr>
          <p:cNvPr id="14" name="TextBox 13"/>
          <p:cNvSpPr txBox="1"/>
          <p:nvPr/>
        </p:nvSpPr>
        <p:spPr>
          <a:xfrm>
            <a:off x="5580969" y="5112153"/>
            <a:ext cx="3420838" cy="461665"/>
          </a:xfrm>
          <a:prstGeom prst="rect">
            <a:avLst/>
          </a:prstGeom>
          <a:solidFill>
            <a:srgbClr val="92D050"/>
          </a:solidFill>
        </p:spPr>
        <p:txBody>
          <a:bodyPr wrap="square" rtlCol="0">
            <a:spAutoFit/>
          </a:bodyPr>
          <a:lstStyle/>
          <a:p>
            <a:r>
              <a:rPr lang="en-US" sz="2400" dirty="0" smtClean="0">
                <a:solidFill>
                  <a:prstClr val="white"/>
                </a:solidFill>
                <a:latin typeface="Gill Sans MT" panose="020B0502020104020203" pitchFamily="34" charset="0"/>
              </a:rPr>
              <a:t>Simple and Incomplete</a:t>
            </a:r>
            <a:endParaRPr lang="en-US" sz="2400" dirty="0">
              <a:solidFill>
                <a:prstClr val="white"/>
              </a:solidFill>
              <a:latin typeface="Gill Sans MT" panose="020B0502020104020203" pitchFamily="34" charset="0"/>
            </a:endParaRPr>
          </a:p>
        </p:txBody>
      </p:sp>
      <p:sp>
        <p:nvSpPr>
          <p:cNvPr id="11" name="TextBox 10"/>
          <p:cNvSpPr txBox="1"/>
          <p:nvPr/>
        </p:nvSpPr>
        <p:spPr>
          <a:xfrm>
            <a:off x="663712" y="1422400"/>
            <a:ext cx="2892287" cy="461665"/>
          </a:xfrm>
          <a:prstGeom prst="rect">
            <a:avLst/>
          </a:prstGeom>
          <a:noFill/>
        </p:spPr>
        <p:txBody>
          <a:bodyPr wrap="square" rtlCol="0">
            <a:spAutoFit/>
          </a:bodyPr>
          <a:lstStyle/>
          <a:p>
            <a:r>
              <a:rPr lang="en-US" altLang="ko-KR" sz="2400" dirty="0" smtClean="0"/>
              <a:t>API Documentations</a:t>
            </a:r>
            <a:endParaRPr lang="ko-KR" altLang="en-US" sz="2400" dirty="0"/>
          </a:p>
        </p:txBody>
      </p:sp>
      <p:sp>
        <p:nvSpPr>
          <p:cNvPr id="12" name="Rectangle 11"/>
          <p:cNvSpPr/>
          <p:nvPr/>
        </p:nvSpPr>
        <p:spPr>
          <a:xfrm>
            <a:off x="2293257" y="5181599"/>
            <a:ext cx="2983662" cy="392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170" name="Picture 2" descr="Image result for manually writt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5" y="1924411"/>
            <a:ext cx="3304020" cy="247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707136"/>
      </p:ext>
    </p:extLst>
  </p:cSld>
  <p:clrMapOvr>
    <a:masterClrMapping/>
  </p:clrMapOvr>
  <mc:AlternateContent xmlns:mc="http://schemas.openxmlformats.org/markup-compatibility/2006" xmlns:p14="http://schemas.microsoft.com/office/powerpoint/2010/main">
    <mc:Choice Requires="p14">
      <p:transition spd="slow" p14:dur="2000" advTm="41959"/>
    </mc:Choice>
    <mc:Fallback xmlns="">
      <p:transition spd="slow" advTm="41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mage result for memo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2600" t="365" r="12693" b="17705"/>
          <a:stretch/>
        </p:blipFill>
        <p:spPr bwMode="auto">
          <a:xfrm>
            <a:off x="5705217" y="1916203"/>
            <a:ext cx="2168563" cy="13071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85825" y="379104"/>
            <a:ext cx="7705725" cy="661433"/>
          </a:xfrm>
        </p:spPr>
        <p:txBody>
          <a:bodyPr>
            <a:normAutofit/>
          </a:bodyPr>
          <a:lstStyle/>
          <a:p>
            <a:r>
              <a:rPr lang="en-US" sz="4000" dirty="0" smtClean="0">
                <a:latin typeface="Gill Sans MT" panose="020B0502020104020203" pitchFamily="34" charset="0"/>
              </a:rPr>
              <a:t>Mining for Sample Code</a:t>
            </a:r>
            <a:endParaRPr lang="en-US" sz="4000" dirty="0">
              <a:latin typeface="Gill Sans MT" panose="020B0502020104020203" pitchFamily="34" charset="0"/>
            </a:endParaRPr>
          </a:p>
        </p:txBody>
      </p:sp>
      <p:sp>
        <p:nvSpPr>
          <p:cNvPr id="3" name="Slide Number Placeholder 2"/>
          <p:cNvSpPr>
            <a:spLocks noGrp="1"/>
          </p:cNvSpPr>
          <p:nvPr>
            <p:ph type="sldNum" sz="quarter" idx="12"/>
          </p:nvPr>
        </p:nvSpPr>
        <p:spPr>
          <a:xfrm>
            <a:off x="6448425" y="6356351"/>
            <a:ext cx="2057400" cy="365125"/>
          </a:xfrm>
        </p:spPr>
        <p:txBody>
          <a:bodyPr/>
          <a:lstStyle/>
          <a:p>
            <a:fld id="{E5D20B07-BDDC-4D04-8605-14FADEF213F7}" type="slidenum">
              <a:rPr lang="en-US" smtClean="0">
                <a:solidFill>
                  <a:schemeClr val="tx1"/>
                </a:solidFill>
              </a:rPr>
              <a:pPr/>
              <a:t>4</a:t>
            </a:fld>
            <a:endParaRPr lang="en-US" dirty="0">
              <a:solidFill>
                <a:schemeClr val="tx1"/>
              </a:solidFill>
            </a:endParaRPr>
          </a:p>
        </p:txBody>
      </p:sp>
      <p:pic>
        <p:nvPicPr>
          <p:cNvPr id="93" name="Picture 10" descr="Image result for code repositor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324" y="4195103"/>
            <a:ext cx="1068713" cy="1093127"/>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Straight Arrow Connector 96"/>
          <p:cNvCxnSpPr/>
          <p:nvPr/>
        </p:nvCxnSpPr>
        <p:spPr>
          <a:xfrm flipV="1">
            <a:off x="5250903" y="4598257"/>
            <a:ext cx="720000" cy="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8" name="Text Box 275"/>
          <p:cNvSpPr txBox="1"/>
          <p:nvPr/>
        </p:nvSpPr>
        <p:spPr>
          <a:xfrm>
            <a:off x="1190482" y="5281702"/>
            <a:ext cx="1247918" cy="21942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b="1" dirty="0" smtClean="0">
                <a:latin typeface="Times New Roman" panose="02020603050405020304" pitchFamily="18" charset="0"/>
                <a:ea typeface="宋体" panose="02010600030101010101" pitchFamily="2" charset="-122"/>
                <a:cs typeface="Times New Roman" panose="02020603050405020304" pitchFamily="18" charset="0"/>
              </a:rPr>
              <a:t>Codebase</a:t>
            </a:r>
            <a:endParaRPr lang="en-US" dirty="0">
              <a:ea typeface="宋体" panose="02010600030101010101" pitchFamily="2" charset="-122"/>
              <a:cs typeface="Times New Roman" panose="02020603050405020304" pitchFamily="18" charset="0"/>
            </a:endParaRPr>
          </a:p>
        </p:txBody>
      </p:sp>
      <p:cxnSp>
        <p:nvCxnSpPr>
          <p:cNvPr id="101" name="Straight Arrow Connector 100"/>
          <p:cNvCxnSpPr/>
          <p:nvPr/>
        </p:nvCxnSpPr>
        <p:spPr>
          <a:xfrm>
            <a:off x="2318849" y="4553936"/>
            <a:ext cx="695789" cy="340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227735" y="3342793"/>
            <a:ext cx="6839921" cy="24885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29"/>
          </a:p>
        </p:txBody>
      </p:sp>
      <p:cxnSp>
        <p:nvCxnSpPr>
          <p:cNvPr id="106" name="Straight Arrow Connector 105"/>
          <p:cNvCxnSpPr>
            <a:stCxn id="2048" idx="0"/>
          </p:cNvCxnSpPr>
          <p:nvPr/>
        </p:nvCxnSpPr>
        <p:spPr>
          <a:xfrm flipV="1">
            <a:off x="6871960" y="3223368"/>
            <a:ext cx="3264" cy="4373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grpSp>
        <p:nvGrpSpPr>
          <p:cNvPr id="155" name="Group 154"/>
          <p:cNvGrpSpPr/>
          <p:nvPr/>
        </p:nvGrpSpPr>
        <p:grpSpPr>
          <a:xfrm>
            <a:off x="3641875" y="3679964"/>
            <a:ext cx="1027619" cy="1890956"/>
            <a:chOff x="-89748" y="123000"/>
            <a:chExt cx="787441" cy="1681133"/>
          </a:xfrm>
        </p:grpSpPr>
        <p:sp>
          <p:nvSpPr>
            <p:cNvPr id="156"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57"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58" name="剪去单圆角的矩形 2">
              <a:extLst>
                <a:ext uri="{FF2B5EF4-FFF2-40B4-BE49-F238E27FC236}">
                  <a16:creationId xmlns:a16="http://schemas.microsoft.com/office/drawing/2014/main" id="{8B92C3CA-0D6B-C349-80D8-7AE8ECB5A335}"/>
                </a:ext>
              </a:extLst>
            </p:cNvPr>
            <p:cNvSpPr/>
            <p:nvPr/>
          </p:nvSpPr>
          <p:spPr>
            <a:xfrm>
              <a:off x="-89748" y="117997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a = list();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160" name="剪去单圆角的矩形 2">
            <a:extLst>
              <a:ext uri="{FF2B5EF4-FFF2-40B4-BE49-F238E27FC236}">
                <a16:creationId xmlns:a16="http://schemas.microsoft.com/office/drawing/2014/main" id="{8B92C3CA-0D6B-C349-80D8-7AE8ECB5A335}"/>
              </a:ext>
            </a:extLst>
          </p:cNvPr>
          <p:cNvSpPr/>
          <p:nvPr/>
        </p:nvSpPr>
        <p:spPr>
          <a:xfrm>
            <a:off x="3198074" y="4085451"/>
            <a:ext cx="694576"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2" name="剪去单圆角的矩形 2">
            <a:extLst>
              <a:ext uri="{FF2B5EF4-FFF2-40B4-BE49-F238E27FC236}">
                <a16:creationId xmlns:a16="http://schemas.microsoft.com/office/drawing/2014/main" id="{8B92C3CA-0D6B-C349-80D8-7AE8ECB5A335}"/>
              </a:ext>
            </a:extLst>
          </p:cNvPr>
          <p:cNvSpPr/>
          <p:nvPr/>
        </p:nvSpPr>
        <p:spPr>
          <a:xfrm>
            <a:off x="3113136" y="4515821"/>
            <a:ext cx="687952"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 array();</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164" name="剪去单圆角的矩形 2">
            <a:extLst>
              <a:ext uri="{FF2B5EF4-FFF2-40B4-BE49-F238E27FC236}">
                <a16:creationId xmlns:a16="http://schemas.microsoft.com/office/drawing/2014/main" id="{8B92C3CA-0D6B-C349-80D8-7AE8ECB5A335}"/>
              </a:ext>
            </a:extLst>
          </p:cNvPr>
          <p:cNvSpPr/>
          <p:nvPr/>
        </p:nvSpPr>
        <p:spPr>
          <a:xfrm>
            <a:off x="4300414" y="4545914"/>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5" name="剪去单圆角的矩形 2">
            <a:extLst>
              <a:ext uri="{FF2B5EF4-FFF2-40B4-BE49-F238E27FC236}">
                <a16:creationId xmlns:a16="http://schemas.microsoft.com/office/drawing/2014/main" id="{8B92C3CA-0D6B-C349-80D8-7AE8ECB5A335}"/>
              </a:ext>
            </a:extLst>
          </p:cNvPr>
          <p:cNvSpPr/>
          <p:nvPr/>
        </p:nvSpPr>
        <p:spPr>
          <a:xfrm>
            <a:off x="3703259" y="4187818"/>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166" name="剪去单圆角的矩形 2">
            <a:extLst>
              <a:ext uri="{FF2B5EF4-FFF2-40B4-BE49-F238E27FC236}">
                <a16:creationId xmlns:a16="http://schemas.microsoft.com/office/drawing/2014/main" id="{8B92C3CA-0D6B-C349-80D8-7AE8ECB5A335}"/>
              </a:ext>
            </a:extLst>
          </p:cNvPr>
          <p:cNvSpPr/>
          <p:nvPr/>
        </p:nvSpPr>
        <p:spPr>
          <a:xfrm>
            <a:off x="4347360" y="3757448"/>
            <a:ext cx="723347"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pic>
        <p:nvPicPr>
          <p:cNvPr id="167" name="Picture 4" descr="Image result for github"/>
          <p:cNvPicPr>
            <a:picLocks noChangeAspect="1" noChangeArrowheads="1"/>
          </p:cNvPicPr>
          <p:nvPr/>
        </p:nvPicPr>
        <p:blipFill rotWithShape="1">
          <a:blip r:embed="rId6">
            <a:extLst>
              <a:ext uri="{28A0092B-C50C-407E-A947-70E740481C1C}">
                <a14:useLocalDpi xmlns:a14="http://schemas.microsoft.com/office/drawing/2010/main" val="0"/>
              </a:ext>
            </a:extLst>
          </a:blip>
          <a:srcRect l="24751" t="3029" r="23792" b="2999"/>
          <a:stretch/>
        </p:blipFill>
        <p:spPr bwMode="auto">
          <a:xfrm>
            <a:off x="1585238" y="4341653"/>
            <a:ext cx="440510" cy="432093"/>
          </a:xfrm>
          <a:prstGeom prst="rect">
            <a:avLst/>
          </a:prstGeom>
          <a:noFill/>
          <a:extLst>
            <a:ext uri="{909E8E84-426E-40DD-AFC4-6F175D3DCCD1}">
              <a14:hiddenFill xmlns:a14="http://schemas.microsoft.com/office/drawing/2010/main">
                <a:solidFill>
                  <a:srgbClr val="FFFFFF"/>
                </a:solidFill>
              </a14:hiddenFill>
            </a:ext>
          </a:extLst>
        </p:spPr>
      </p:pic>
      <p:sp>
        <p:nvSpPr>
          <p:cNvPr id="169" name="Rounded Rectangle 168"/>
          <p:cNvSpPr/>
          <p:nvPr/>
        </p:nvSpPr>
        <p:spPr>
          <a:xfrm>
            <a:off x="1335242" y="2492459"/>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smtClean="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170" name="Picture 2" descr="âmagnifier iconâçå¾çæç´¢ç»æ"/>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2103" y="2573472"/>
            <a:ext cx="207380" cy="212118"/>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
          <p:cNvSpPr>
            <a:spLocks noChangeArrowheads="1"/>
          </p:cNvSpPr>
          <p:nvPr/>
        </p:nvSpPr>
        <p:spPr bwMode="auto">
          <a:xfrm>
            <a:off x="5802575" y="2339197"/>
            <a:ext cx="1969315" cy="811367"/>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void</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795DA3"/>
                </a:solidFill>
                <a:latin typeface="Ink Free" panose="03080402000500000000" pitchFamily="66" charset="0"/>
              </a:rPr>
              <a:t>read</a:t>
            </a:r>
            <a:r>
              <a:rPr lang="en-US" altLang="en-US" sz="1200" dirty="0">
                <a:solidFill>
                  <a:srgbClr val="333333"/>
                </a:solidFill>
                <a:latin typeface="Ink Free" panose="03080402000500000000" pitchFamily="66" charset="0"/>
                <a:cs typeface="Consolas" panose="020B0609020204030204" pitchFamily="49" charset="0"/>
              </a:rPr>
              <a:t>(</a:t>
            </a:r>
            <a:r>
              <a:rPr lang="en-US" altLang="en-US" sz="1200" dirty="0">
                <a:solidFill>
                  <a:srgbClr val="C00000"/>
                </a:solidFill>
                <a:latin typeface="Ink Free" panose="03080402000500000000" pitchFamily="66" charset="0"/>
                <a:cs typeface="Consolas" panose="020B0609020204030204" pitchFamily="49" charset="0"/>
              </a:rPr>
              <a:t>String</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a:t>
            </a:r>
            <a:r>
              <a:rPr lang="en-US" altLang="en-US" sz="1200" dirty="0" err="1">
                <a:solidFill>
                  <a:srgbClr val="333333"/>
                </a:solidFill>
                <a:latin typeface="Ink Free" panose="03080402000500000000" pitchFamily="66" charset="0"/>
                <a:cs typeface="Consolas" panose="020B0609020204030204" pitchFamily="49" charset="0"/>
              </a:rPr>
              <a:t>name</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cs typeface="Consolas" panose="020B0609020204030204" pitchFamily="49" charset="0"/>
              </a:rPr>
              <a:t>new</a:t>
            </a: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FileReader</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err="1">
                <a:solidFill>
                  <a:srgbClr val="333333"/>
                </a:solidFill>
                <a:latin typeface="Ink Free" panose="03080402000500000000" pitchFamily="66" charset="0"/>
                <a:ea typeface="Menlo"/>
                <a:cs typeface="Consolas" panose="020B0609020204030204" pitchFamily="49" charset="0"/>
              </a:rPr>
              <a:t>fname</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a:solidFill>
                  <a:srgbClr val="C00000"/>
                </a:solidFill>
                <a:latin typeface="Ink Free" panose="03080402000500000000" pitchFamily="66"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read();</a:t>
            </a:r>
            <a:r>
              <a:rPr lang="en-US" altLang="en-US" sz="1200" dirty="0">
                <a:solidFill>
                  <a:srgbClr val="333333"/>
                </a:solidFill>
                <a:latin typeface="Ink Free" panose="03080402000500000000" pitchFamily="66" charset="0"/>
                <a:ea typeface="Menlo"/>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cs typeface="Consolas" panose="020B0609020204030204" pitchFamily="49" charset="0"/>
            </a:endParaRPr>
          </a:p>
        </p:txBody>
      </p:sp>
      <p:pic>
        <p:nvPicPr>
          <p:cNvPr id="2054" name="Picture 6" descr="Image result for mining for sample cod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1855" y="6975555"/>
            <a:ext cx="1489022" cy="112166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1289268" y="3428258"/>
            <a:ext cx="917817" cy="390309"/>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smtClean="0">
                <a:solidFill>
                  <a:schemeClr val="tx1"/>
                </a:solidFill>
              </a:rPr>
              <a:t>Internet</a:t>
            </a:r>
            <a:endParaRPr lang="ko-KR" altLang="en-US" sz="1400" dirty="0">
              <a:solidFill>
                <a:schemeClr val="tx1"/>
              </a:solidFill>
            </a:endParaRPr>
          </a:p>
        </p:txBody>
      </p:sp>
      <p:cxnSp>
        <p:nvCxnSpPr>
          <p:cNvPr id="173" name="Straight Arrow Connector 172"/>
          <p:cNvCxnSpPr>
            <a:stCxn id="169" idx="2"/>
          </p:cNvCxnSpPr>
          <p:nvPr/>
        </p:nvCxnSpPr>
        <p:spPr>
          <a:xfrm flipH="1">
            <a:off x="2138480" y="2888337"/>
            <a:ext cx="3123" cy="47181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grpSp>
        <p:nvGrpSpPr>
          <p:cNvPr id="176" name="Group 175"/>
          <p:cNvGrpSpPr/>
          <p:nvPr/>
        </p:nvGrpSpPr>
        <p:grpSpPr>
          <a:xfrm>
            <a:off x="6466858" y="3855281"/>
            <a:ext cx="885321" cy="784661"/>
            <a:chOff x="19292" y="123000"/>
            <a:chExt cx="678401" cy="697594"/>
          </a:xfrm>
        </p:grpSpPr>
        <p:sp>
          <p:nvSpPr>
            <p:cNvPr id="177"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78"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79"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a = list();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2048" name="Oval 2047"/>
          <p:cNvSpPr/>
          <p:nvPr/>
        </p:nvSpPr>
        <p:spPr>
          <a:xfrm>
            <a:off x="6171128" y="3660685"/>
            <a:ext cx="1401664" cy="1069842"/>
          </a:xfrm>
          <a:prstGeom prst="ellipse">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0" name="Group 179"/>
          <p:cNvGrpSpPr/>
          <p:nvPr/>
        </p:nvGrpSpPr>
        <p:grpSpPr>
          <a:xfrm>
            <a:off x="6018511" y="4746499"/>
            <a:ext cx="785787" cy="804528"/>
            <a:chOff x="20010" y="122640"/>
            <a:chExt cx="677315" cy="702264"/>
          </a:xfrm>
        </p:grpSpPr>
        <p:sp>
          <p:nvSpPr>
            <p:cNvPr id="181"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2"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3"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 array();</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184" name="Group 183"/>
          <p:cNvGrpSpPr/>
          <p:nvPr/>
        </p:nvGrpSpPr>
        <p:grpSpPr>
          <a:xfrm>
            <a:off x="6887496" y="4721231"/>
            <a:ext cx="818951" cy="802437"/>
            <a:chOff x="20009" y="122808"/>
            <a:chExt cx="677823" cy="699501"/>
          </a:xfrm>
        </p:grpSpPr>
        <p:sp>
          <p:nvSpPr>
            <p:cNvPr id="185"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6"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187"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sp>
        <p:nvSpPr>
          <p:cNvPr id="196" name="Oval 195"/>
          <p:cNvSpPr/>
          <p:nvPr/>
        </p:nvSpPr>
        <p:spPr>
          <a:xfrm>
            <a:off x="5637171" y="4598257"/>
            <a:ext cx="1401664" cy="1069842"/>
          </a:xfrm>
          <a:prstGeom prst="ellipse">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7" name="Oval 196"/>
          <p:cNvSpPr/>
          <p:nvPr/>
        </p:nvSpPr>
        <p:spPr>
          <a:xfrm>
            <a:off x="6600824" y="4617601"/>
            <a:ext cx="1401664" cy="1069842"/>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9" name="Oval 2048"/>
          <p:cNvSpPr/>
          <p:nvPr/>
        </p:nvSpPr>
        <p:spPr>
          <a:xfrm>
            <a:off x="1784491" y="388667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9" name="Oval 198"/>
          <p:cNvSpPr/>
          <p:nvPr/>
        </p:nvSpPr>
        <p:spPr>
          <a:xfrm>
            <a:off x="1849437" y="4085451"/>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63" name="Picture 12" descr="Image result for developer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0261" y="1779624"/>
            <a:ext cx="1790017" cy="1790017"/>
          </a:xfrm>
          <a:prstGeom prst="rect">
            <a:avLst/>
          </a:prstGeom>
          <a:noFill/>
          <a:extLst>
            <a:ext uri="{909E8E84-426E-40DD-AFC4-6F175D3DCCD1}">
              <a14:hiddenFill xmlns:a14="http://schemas.microsoft.com/office/drawing/2010/main">
                <a:solidFill>
                  <a:srgbClr val="FFFFFF"/>
                </a:solidFill>
              </a14:hiddenFill>
            </a:ext>
          </a:extLst>
        </p:spPr>
      </p:pic>
      <p:sp>
        <p:nvSpPr>
          <p:cNvPr id="212" name="Text Box 287"/>
          <p:cNvSpPr txBox="1"/>
          <p:nvPr/>
        </p:nvSpPr>
        <p:spPr>
          <a:xfrm>
            <a:off x="5140555" y="4298131"/>
            <a:ext cx="943861" cy="247817"/>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200" dirty="0" smtClean="0">
                <a:ea typeface="宋体" panose="02010600030101010101" pitchFamily="2" charset="-122"/>
                <a:cs typeface="Times New Roman" panose="02020603050405020304" pitchFamily="18" charset="0"/>
              </a:rPr>
              <a:t>②</a:t>
            </a:r>
            <a:r>
              <a:rPr lang="zh-CN" altLang="en-US" sz="1400" dirty="0" smtClean="0">
                <a:ea typeface="宋体" panose="02010600030101010101" pitchFamily="2" charset="-122"/>
                <a:cs typeface="Times New Roman" panose="02020603050405020304" pitchFamily="18" charset="0"/>
              </a:rPr>
              <a:t> </a:t>
            </a:r>
            <a:r>
              <a:rPr lang="en-US" sz="1400" dirty="0" smtClean="0">
                <a:ea typeface="宋体" panose="02010600030101010101" pitchFamily="2" charset="-122"/>
                <a:cs typeface="Times New Roman" panose="02020603050405020304" pitchFamily="18" charset="0"/>
              </a:rPr>
              <a:t>Clustering</a:t>
            </a:r>
            <a:endParaRPr lang="en-US" sz="1400" dirty="0">
              <a:ea typeface="宋体" panose="02010600030101010101" pitchFamily="2" charset="-122"/>
              <a:cs typeface="Times New Roman" panose="02020603050405020304" pitchFamily="18" charset="0"/>
            </a:endParaRPr>
          </a:p>
        </p:txBody>
      </p:sp>
      <p:sp>
        <p:nvSpPr>
          <p:cNvPr id="215" name="Text Box 287"/>
          <p:cNvSpPr txBox="1"/>
          <p:nvPr/>
        </p:nvSpPr>
        <p:spPr>
          <a:xfrm>
            <a:off x="6898140" y="3393634"/>
            <a:ext cx="1777689" cy="234508"/>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200" dirty="0" smtClean="0">
                <a:ea typeface="宋体" panose="02010600030101010101" pitchFamily="2" charset="-122"/>
                <a:cs typeface="Times New Roman" panose="02020603050405020304" pitchFamily="18" charset="0"/>
              </a:rPr>
              <a:t>③</a:t>
            </a:r>
            <a:r>
              <a:rPr lang="zh-CN" altLang="en-US" sz="1400" dirty="0" smtClean="0">
                <a:ea typeface="宋体" panose="02010600030101010101" pitchFamily="2" charset="-122"/>
                <a:cs typeface="Times New Roman" panose="02020603050405020304" pitchFamily="18" charset="0"/>
              </a:rPr>
              <a:t> </a:t>
            </a:r>
            <a:r>
              <a:rPr lang="en-US" sz="1400" dirty="0" smtClean="0">
                <a:ea typeface="宋体" panose="02010600030101010101" pitchFamily="2" charset="-122"/>
                <a:cs typeface="Times New Roman" panose="02020603050405020304" pitchFamily="18" charset="0"/>
              </a:rPr>
              <a:t>Selection/Synthesis</a:t>
            </a:r>
            <a:endParaRPr lang="en-US" sz="1400" dirty="0">
              <a:ea typeface="宋体" panose="02010600030101010101" pitchFamily="2" charset="-122"/>
              <a:cs typeface="Times New Roman" panose="02020603050405020304" pitchFamily="18" charset="0"/>
            </a:endParaRPr>
          </a:p>
        </p:txBody>
      </p:sp>
      <p:sp>
        <p:nvSpPr>
          <p:cNvPr id="216" name="Text Box 287"/>
          <p:cNvSpPr txBox="1"/>
          <p:nvPr/>
        </p:nvSpPr>
        <p:spPr>
          <a:xfrm>
            <a:off x="2138480" y="4225638"/>
            <a:ext cx="974931" cy="247817"/>
          </a:xfrm>
          <a:prstGeom prst="rect">
            <a:avLst/>
          </a:prstGeom>
          <a:solidFill>
            <a:schemeClr val="accent4">
              <a:lumMod val="60000"/>
              <a:lumOff val="4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nSpc>
                <a:spcPct val="107000"/>
              </a:lnSpc>
              <a:spcAft>
                <a:spcPts val="1010"/>
              </a:spcAft>
            </a:pPr>
            <a:r>
              <a:rPr lang="zh-CN" altLang="en-US" sz="1200" dirty="0" smtClean="0">
                <a:ea typeface="宋体" panose="02010600030101010101" pitchFamily="2" charset="-122"/>
                <a:cs typeface="Times New Roman" panose="02020603050405020304" pitchFamily="18" charset="0"/>
              </a:rPr>
              <a:t>① </a:t>
            </a:r>
            <a:r>
              <a:rPr lang="en-US" sz="1400" dirty="0" smtClean="0">
                <a:ea typeface="宋体" panose="02010600030101010101" pitchFamily="2" charset="-122"/>
                <a:cs typeface="Times New Roman" panose="02020603050405020304" pitchFamily="18" charset="0"/>
              </a:rPr>
              <a:t>Gathering</a:t>
            </a:r>
            <a:endParaRPr lang="en-US" sz="1400" dirty="0">
              <a:ea typeface="宋体" panose="02010600030101010101" pitchFamily="2" charset="-122"/>
              <a:cs typeface="Times New Roman" panose="02020603050405020304" pitchFamily="18" charset="0"/>
            </a:endParaRPr>
          </a:p>
        </p:txBody>
      </p:sp>
      <p:sp>
        <p:nvSpPr>
          <p:cNvPr id="218" name="TextBox 217"/>
          <p:cNvSpPr txBox="1"/>
          <p:nvPr/>
        </p:nvSpPr>
        <p:spPr>
          <a:xfrm>
            <a:off x="1192436" y="5961492"/>
            <a:ext cx="2315047" cy="523220"/>
          </a:xfrm>
          <a:prstGeom prst="rect">
            <a:avLst/>
          </a:prstGeom>
          <a:noFill/>
        </p:spPr>
        <p:txBody>
          <a:bodyPr wrap="square" rtlCol="0">
            <a:spAutoFit/>
          </a:bodyPr>
          <a:lstStyle/>
          <a:p>
            <a:r>
              <a:rPr lang="en-US" altLang="zh-CN" sz="2800" dirty="0" smtClean="0">
                <a:solidFill>
                  <a:prstClr val="black"/>
                </a:solidFill>
                <a:latin typeface="Gill Sans MT" panose="020B0502020104020203" pitchFamily="34" charset="0"/>
              </a:rPr>
              <a:t>Key problem:</a:t>
            </a:r>
            <a:endParaRPr lang="en-US" sz="2800" dirty="0">
              <a:solidFill>
                <a:prstClr val="black"/>
              </a:solidFill>
              <a:latin typeface="Gill Sans MT" panose="020B0502020104020203" pitchFamily="34" charset="0"/>
            </a:endParaRPr>
          </a:p>
        </p:txBody>
      </p:sp>
      <p:sp>
        <p:nvSpPr>
          <p:cNvPr id="219" name="TextBox 218"/>
          <p:cNvSpPr txBox="1"/>
          <p:nvPr/>
        </p:nvSpPr>
        <p:spPr>
          <a:xfrm>
            <a:off x="3404774" y="6019191"/>
            <a:ext cx="4320001" cy="461665"/>
          </a:xfrm>
          <a:prstGeom prst="rect">
            <a:avLst/>
          </a:prstGeom>
          <a:solidFill>
            <a:srgbClr val="92D050"/>
          </a:solidFill>
        </p:spPr>
        <p:txBody>
          <a:bodyPr wrap="square" rtlCol="0">
            <a:spAutoFit/>
          </a:bodyPr>
          <a:lstStyle/>
          <a:p>
            <a:r>
              <a:rPr lang="en-US" sz="2400" dirty="0" smtClean="0">
                <a:solidFill>
                  <a:prstClr val="white"/>
                </a:solidFill>
                <a:latin typeface="Gill Sans MT" panose="020B0502020104020203" pitchFamily="34" charset="0"/>
              </a:rPr>
              <a:t>How to cluster similar code?</a:t>
            </a:r>
            <a:endParaRPr lang="en-US" sz="2400" dirty="0">
              <a:solidFill>
                <a:prstClr val="white"/>
              </a:solidFill>
              <a:latin typeface="Gill Sans MT" panose="020B0502020104020203" pitchFamily="34" charset="0"/>
            </a:endParaRPr>
          </a:p>
        </p:txBody>
      </p:sp>
      <p:sp>
        <p:nvSpPr>
          <p:cNvPr id="2068" name="Rectangle 2067"/>
          <p:cNvSpPr/>
          <p:nvPr/>
        </p:nvSpPr>
        <p:spPr>
          <a:xfrm>
            <a:off x="1000125" y="1187087"/>
            <a:ext cx="7981950" cy="769441"/>
          </a:xfrm>
          <a:prstGeom prst="rect">
            <a:avLst/>
          </a:prstGeom>
        </p:spPr>
        <p:txBody>
          <a:bodyPr wrap="square">
            <a:spAutoFit/>
          </a:bodyPr>
          <a:lstStyle/>
          <a:p>
            <a:r>
              <a:rPr lang="en-US" altLang="ko-KR" sz="2400" dirty="0">
                <a:latin typeface="Gill Sans MT" panose="020B0502020104020203" pitchFamily="34" charset="0"/>
              </a:rPr>
              <a:t>A General </a:t>
            </a:r>
            <a:r>
              <a:rPr lang="en-US" altLang="ko-KR" sz="2400" dirty="0" smtClean="0">
                <a:latin typeface="Gill Sans MT" panose="020B0502020104020203" pitchFamily="34" charset="0"/>
              </a:rPr>
              <a:t>Recipe</a:t>
            </a:r>
          </a:p>
          <a:p>
            <a:r>
              <a:rPr lang="en-US" altLang="ko-KR" sz="2000" dirty="0">
                <a:latin typeface="Gill Sans MT" panose="020B0502020104020203" pitchFamily="34" charset="0"/>
              </a:rPr>
              <a:t> </a:t>
            </a:r>
            <a:r>
              <a:rPr lang="en-US" altLang="ko-KR" sz="2000" dirty="0" smtClean="0">
                <a:solidFill>
                  <a:srgbClr val="002060"/>
                </a:solidFill>
                <a:latin typeface="Gill Sans MT" panose="020B0502020104020203" pitchFamily="34" charset="0"/>
              </a:rPr>
              <a:t>– clustering similar code snippets </a:t>
            </a:r>
            <a:r>
              <a:rPr lang="en-US" altLang="ko-KR" sz="2000" dirty="0">
                <a:solidFill>
                  <a:srgbClr val="002060"/>
                </a:solidFill>
                <a:latin typeface="Gill Sans MT" panose="020B0502020104020203" pitchFamily="34" charset="0"/>
              </a:rPr>
              <a:t>and </a:t>
            </a:r>
            <a:r>
              <a:rPr lang="en-US" altLang="ko-KR" sz="2000" dirty="0" smtClean="0">
                <a:solidFill>
                  <a:srgbClr val="002060"/>
                </a:solidFill>
                <a:latin typeface="Gill Sans MT" panose="020B0502020104020203" pitchFamily="34" charset="0"/>
              </a:rPr>
              <a:t>select </a:t>
            </a:r>
            <a:r>
              <a:rPr lang="en-US" altLang="ko-KR" sz="2000" dirty="0">
                <a:solidFill>
                  <a:srgbClr val="002060"/>
                </a:solidFill>
                <a:latin typeface="Gill Sans MT" panose="020B0502020104020203" pitchFamily="34" charset="0"/>
              </a:rPr>
              <a:t>the </a:t>
            </a:r>
            <a:r>
              <a:rPr lang="en-US" altLang="ko-KR" sz="2000" dirty="0" smtClean="0">
                <a:solidFill>
                  <a:srgbClr val="002060"/>
                </a:solidFill>
                <a:latin typeface="Gill Sans MT" panose="020B0502020104020203" pitchFamily="34" charset="0"/>
              </a:rPr>
              <a:t>most representative </a:t>
            </a:r>
            <a:r>
              <a:rPr lang="en-US" altLang="ko-KR" sz="2000" dirty="0">
                <a:solidFill>
                  <a:srgbClr val="002060"/>
                </a:solidFill>
                <a:latin typeface="Gill Sans MT" panose="020B0502020104020203" pitchFamily="34" charset="0"/>
              </a:rPr>
              <a:t>o</a:t>
            </a:r>
            <a:r>
              <a:rPr lang="en-US" altLang="ko-KR" sz="2000" dirty="0" smtClean="0">
                <a:solidFill>
                  <a:srgbClr val="002060"/>
                </a:solidFill>
                <a:latin typeface="Gill Sans MT" panose="020B0502020104020203" pitchFamily="34" charset="0"/>
              </a:rPr>
              <a:t>nes</a:t>
            </a:r>
            <a:endParaRPr lang="en-US" altLang="ko-KR" sz="2000" dirty="0">
              <a:solidFill>
                <a:srgbClr val="002060"/>
              </a:solidFill>
              <a:latin typeface="Gill Sans MT" panose="020B0502020104020203" pitchFamily="34" charset="0"/>
            </a:endParaRPr>
          </a:p>
        </p:txBody>
      </p:sp>
    </p:spTree>
    <p:custDataLst>
      <p:tags r:id="rId1"/>
    </p:custDataLst>
    <p:extLst>
      <p:ext uri="{BB962C8B-B14F-4D97-AF65-F5344CB8AC3E}">
        <p14:creationId xmlns:p14="http://schemas.microsoft.com/office/powerpoint/2010/main" val="4248366551"/>
      </p:ext>
    </p:extLst>
  </p:cSld>
  <p:clrMapOvr>
    <a:masterClrMapping/>
  </p:clrMapOvr>
  <mc:AlternateContent xmlns:mc="http://schemas.openxmlformats.org/markup-compatibility/2006" xmlns:p14="http://schemas.microsoft.com/office/powerpoint/2010/main">
    <mc:Choice Requires="p14">
      <p:transition spd="slow" p14:dur="2000" advTm="32704"/>
    </mc:Choice>
    <mc:Fallback xmlns="">
      <p:transition spd="slow" advTm="32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5487"/>
          </a:xfrm>
        </p:spPr>
        <p:txBody>
          <a:bodyPr>
            <a:normAutofit/>
          </a:bodyPr>
          <a:lstStyle/>
          <a:p>
            <a:r>
              <a:rPr lang="en-US" altLang="zh-CN" sz="4000" dirty="0" smtClean="0">
                <a:latin typeface="Gill Sans MT" panose="020B0502020104020203" pitchFamily="34" charset="0"/>
              </a:rPr>
              <a:t>Code Clustering: Related </a:t>
            </a:r>
            <a:r>
              <a:rPr lang="en-US" altLang="zh-CN" sz="4000" dirty="0">
                <a:latin typeface="Gill Sans MT" panose="020B0502020104020203" pitchFamily="34" charset="0"/>
              </a:rPr>
              <a:t>Work</a:t>
            </a:r>
          </a:p>
        </p:txBody>
      </p:sp>
      <p:sp>
        <p:nvSpPr>
          <p:cNvPr id="11" name="Slide Number Placeholder 10"/>
          <p:cNvSpPr>
            <a:spLocks noGrp="1"/>
          </p:cNvSpPr>
          <p:nvPr>
            <p:ph type="sldNum" sz="quarter" idx="12"/>
          </p:nvPr>
        </p:nvSpPr>
        <p:spPr/>
        <p:txBody>
          <a:bodyPr/>
          <a:lstStyle/>
          <a:p>
            <a:fld id="{E5D20B07-BDDC-4D04-8605-14FADEF213F7}" type="slidenum">
              <a:rPr lang="en-US" smtClean="0">
                <a:solidFill>
                  <a:schemeClr val="tx1"/>
                </a:solidFill>
              </a:rPr>
              <a:pPr/>
              <a:t>5</a:t>
            </a:fld>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20925324"/>
              </p:ext>
            </p:extLst>
          </p:nvPr>
        </p:nvGraphicFramePr>
        <p:xfrm>
          <a:off x="806450" y="2042002"/>
          <a:ext cx="7423150" cy="2223536"/>
        </p:xfrm>
        <a:graphic>
          <a:graphicData uri="http://schemas.openxmlformats.org/drawingml/2006/table">
            <a:tbl>
              <a:tblPr firstRow="1" bandRow="1">
                <a:tableStyleId>{2D5ABB26-0587-4C30-8999-92F81FD0307C}</a:tableStyleId>
              </a:tblPr>
              <a:tblGrid>
                <a:gridCol w="3587750">
                  <a:extLst>
                    <a:ext uri="{9D8B030D-6E8A-4147-A177-3AD203B41FA5}">
                      <a16:colId xmlns:a16="http://schemas.microsoft.com/office/drawing/2014/main" val="20000"/>
                    </a:ext>
                  </a:extLst>
                </a:gridCol>
                <a:gridCol w="3835400">
                  <a:extLst>
                    <a:ext uri="{9D8B030D-6E8A-4147-A177-3AD203B41FA5}">
                      <a16:colId xmlns:a16="http://schemas.microsoft.com/office/drawing/2014/main" val="20001"/>
                    </a:ext>
                  </a:extLst>
                </a:gridCol>
              </a:tblGrid>
              <a:tr h="308819">
                <a:tc>
                  <a:txBody>
                    <a:bodyPr/>
                    <a:lstStyle/>
                    <a:p>
                      <a:pPr algn="ctr"/>
                      <a:r>
                        <a:rPr lang="en-US" sz="1600" b="1" dirty="0">
                          <a:latin typeface="Gill Sans MT" panose="020B0502020104020203" pitchFamily="34" charset="0"/>
                        </a:rPr>
                        <a:t>Category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latin typeface="Gill Sans MT" panose="020B0502020104020203" pitchFamily="34" charset="0"/>
                        </a:rPr>
                        <a:t>Related Works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51643">
                <a:tc>
                  <a:txBody>
                    <a:bodyPr/>
                    <a:lstStyle/>
                    <a:p>
                      <a:r>
                        <a:rPr lang="en-US" sz="1600" dirty="0" smtClean="0">
                          <a:latin typeface="Arial" panose="020B0604020202020204" pitchFamily="34" charset="0"/>
                          <a:cs typeface="Arial" panose="020B0604020202020204" pitchFamily="34" charset="0"/>
                        </a:rPr>
                        <a:t>Clone-detection</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Arial" panose="020B0604020202020204" pitchFamily="34" charset="0"/>
                          <a:cs typeface="Arial" panose="020B0604020202020204" pitchFamily="34" charset="0"/>
                        </a:rPr>
                        <a:t>MUSE </a:t>
                      </a:r>
                      <a:r>
                        <a:rPr lang="en-US" sz="1400" kern="1200" dirty="0" smtClean="0">
                          <a:solidFill>
                            <a:srgbClr val="0070C0"/>
                          </a:solidFill>
                          <a:latin typeface="Candara" panose="020E0502030303020204" pitchFamily="34" charset="0"/>
                          <a:ea typeface="+mn-ea"/>
                          <a:cs typeface="+mn-cs"/>
                        </a:rPr>
                        <a:t>[</a:t>
                      </a:r>
                      <a:r>
                        <a:rPr lang="en-US" altLang="ko-KR" sz="1400" dirty="0" smtClean="0">
                          <a:solidFill>
                            <a:srgbClr val="0070C0"/>
                          </a:solidFill>
                          <a:latin typeface="Candara" panose="020E0502030303020204" pitchFamily="34" charset="0"/>
                        </a:rPr>
                        <a:t>Moreno et al. ICSE’15]</a:t>
                      </a:r>
                      <a:endParaRPr lang="en-US" sz="1400" dirty="0">
                        <a:latin typeface="Gill Sans MT" panose="020B05020201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7918">
                <a:tc>
                  <a:txBody>
                    <a:bodyPr/>
                    <a:lstStyle/>
                    <a:p>
                      <a:r>
                        <a:rPr lang="en-US" sz="1600" dirty="0" smtClean="0">
                          <a:latin typeface="Arial" panose="020B0604020202020204" pitchFamily="34" charset="0"/>
                          <a:cs typeface="Arial" panose="020B0604020202020204" pitchFamily="34" charset="0"/>
                        </a:rPr>
                        <a:t>Extracting feature vectors </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err="1" smtClean="0">
                          <a:solidFill>
                            <a:schemeClr val="tx1"/>
                          </a:solidFill>
                          <a:latin typeface="Arial" panose="020B0604020202020204" pitchFamily="34" charset="0"/>
                          <a:cs typeface="Arial" panose="020B0604020202020204" pitchFamily="34" charset="0"/>
                        </a:rPr>
                        <a:t>ExoaDocs</a:t>
                      </a:r>
                      <a:r>
                        <a:rPr lang="en-US" altLang="ko-KR" sz="1600" dirty="0" smtClean="0">
                          <a:solidFill>
                            <a:srgbClr val="0070C0"/>
                          </a:solidFill>
                          <a:latin typeface="Candara" panose="020E0502030303020204" pitchFamily="34" charset="0"/>
                        </a:rPr>
                        <a:t> </a:t>
                      </a:r>
                      <a:r>
                        <a:rPr lang="en-US" altLang="ko-KR" sz="1400" dirty="0" smtClean="0">
                          <a:solidFill>
                            <a:srgbClr val="0070C0"/>
                          </a:solidFill>
                          <a:latin typeface="Candara" panose="020E0502030303020204" pitchFamily="34" charset="0"/>
                        </a:rPr>
                        <a:t>[Kim et al. AAAI’10]</a:t>
                      </a:r>
                      <a:endParaRPr lang="en-US" altLang="ko-KR" sz="1600" dirty="0" smtClean="0">
                        <a:solidFill>
                          <a:srgbClr val="0070C0"/>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686358"/>
                  </a:ext>
                </a:extLst>
              </a:tr>
              <a:tr h="434668">
                <a:tc>
                  <a:txBody>
                    <a:bodyPr/>
                    <a:lstStyle/>
                    <a:p>
                      <a:r>
                        <a:rPr lang="en-US" sz="1600" dirty="0" smtClean="0">
                          <a:latin typeface="Arial" panose="020B0604020202020204" pitchFamily="34" charset="0"/>
                          <a:cs typeface="Arial" panose="020B0604020202020204" pitchFamily="34" charset="0"/>
                        </a:rPr>
                        <a:t>Clustering</a:t>
                      </a:r>
                      <a:r>
                        <a:rPr lang="en-US" sz="1600" baseline="0" dirty="0" smtClean="0">
                          <a:latin typeface="Arial" panose="020B0604020202020204" pitchFamily="34" charset="0"/>
                          <a:cs typeface="Arial" panose="020B0604020202020204" pitchFamily="34" charset="0"/>
                        </a:rPr>
                        <a:t> m</a:t>
                      </a:r>
                      <a:r>
                        <a:rPr lang="en-US" sz="1600" dirty="0" smtClean="0">
                          <a:latin typeface="Arial" panose="020B0604020202020204" pitchFamily="34" charset="0"/>
                          <a:cs typeface="Arial" panose="020B0604020202020204" pitchFamily="34" charset="0"/>
                        </a:rPr>
                        <a:t>ethod</a:t>
                      </a:r>
                      <a:r>
                        <a:rPr lang="en-US" sz="1600" baseline="0" dirty="0" smtClean="0">
                          <a:latin typeface="Arial" panose="020B0604020202020204" pitchFamily="34" charset="0"/>
                          <a:cs typeface="Arial" panose="020B0604020202020204" pitchFamily="34" charset="0"/>
                        </a:rPr>
                        <a:t> call sequences</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smtClean="0">
                          <a:solidFill>
                            <a:schemeClr val="tx1"/>
                          </a:solidFill>
                          <a:latin typeface="Arial" panose="020B0604020202020204" pitchFamily="34" charset="0"/>
                          <a:cs typeface="Arial" panose="020B0604020202020204" pitchFamily="34" charset="0"/>
                        </a:rPr>
                        <a:t>MAPO</a:t>
                      </a:r>
                      <a:r>
                        <a:rPr lang="en-US" altLang="ko-KR" sz="1600" dirty="0" smtClean="0">
                          <a:solidFill>
                            <a:srgbClr val="0070C0"/>
                          </a:solidFill>
                          <a:latin typeface="Candara" panose="020E0502030303020204" pitchFamily="34" charset="0"/>
                        </a:rPr>
                        <a:t> </a:t>
                      </a:r>
                      <a:r>
                        <a:rPr lang="en-US" altLang="ko-KR" sz="1400" dirty="0" smtClean="0">
                          <a:solidFill>
                            <a:srgbClr val="0070C0"/>
                          </a:solidFill>
                          <a:latin typeface="Candara" panose="020E0502030303020204" pitchFamily="34" charset="0"/>
                        </a:rPr>
                        <a:t>[</a:t>
                      </a:r>
                      <a:r>
                        <a:rPr lang="en-US" altLang="ko-KR" sz="1400" dirty="0" err="1" smtClean="0">
                          <a:solidFill>
                            <a:srgbClr val="0070C0"/>
                          </a:solidFill>
                          <a:latin typeface="Candara" panose="020E0502030303020204" pitchFamily="34" charset="0"/>
                        </a:rPr>
                        <a:t>Xie</a:t>
                      </a:r>
                      <a:r>
                        <a:rPr lang="en-US" altLang="ko-KR" sz="1400" dirty="0" smtClean="0">
                          <a:solidFill>
                            <a:srgbClr val="0070C0"/>
                          </a:solidFill>
                          <a:latin typeface="Candara" panose="020E0502030303020204" pitchFamily="34" charset="0"/>
                        </a:rPr>
                        <a:t> and Pei, MSR’06]   </a:t>
                      </a:r>
                      <a:r>
                        <a:rPr lang="en-US" altLang="ko-KR" sz="1400" dirty="0" smtClean="0">
                          <a:solidFill>
                            <a:schemeClr val="tx1"/>
                          </a:solidFill>
                          <a:latin typeface="Candara" panose="020E0502030303020204" pitchFamily="34" charset="0"/>
                        </a:rPr>
                        <a:t> </a:t>
                      </a:r>
                      <a:endParaRPr lang="en-US" altLang="ko-KR" sz="1600" dirty="0" smtClean="0">
                        <a:solidFill>
                          <a:schemeClr val="tx1"/>
                        </a:solidFill>
                        <a:latin typeface="Candara" panose="020E0502030303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smtClean="0">
                          <a:solidFill>
                            <a:schemeClr val="tx1"/>
                          </a:solidFill>
                          <a:latin typeface="Arial" panose="020B0604020202020204" pitchFamily="34" charset="0"/>
                          <a:cs typeface="Arial" panose="020B0604020202020204" pitchFamily="34" charset="0"/>
                        </a:rPr>
                        <a:t>UP-Miner</a:t>
                      </a:r>
                      <a:r>
                        <a:rPr lang="en-US" altLang="ko-KR" sz="1600" dirty="0" smtClean="0">
                          <a:solidFill>
                            <a:srgbClr val="0070C0"/>
                          </a:solidFill>
                          <a:latin typeface="Candara" panose="020E0502030303020204" pitchFamily="34" charset="0"/>
                        </a:rPr>
                        <a:t> </a:t>
                      </a:r>
                      <a:r>
                        <a:rPr lang="en-US" altLang="ko-KR" sz="1400" dirty="0" smtClean="0">
                          <a:solidFill>
                            <a:srgbClr val="0070C0"/>
                          </a:solidFill>
                          <a:latin typeface="Candara" panose="020E0502030303020204" pitchFamily="34" charset="0"/>
                        </a:rPr>
                        <a:t>[Wang et al. MSR’13]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575">
                <a:tc>
                  <a:txBody>
                    <a:bodyPr/>
                    <a:lstStyle/>
                    <a:p>
                      <a:r>
                        <a:rPr lang="en-US" sz="1600" dirty="0">
                          <a:latin typeface="Arial" panose="020B0604020202020204" pitchFamily="34" charset="0"/>
                          <a:cs typeface="Arial" panose="020B0604020202020204" pitchFamily="34" charset="0"/>
                        </a:rPr>
                        <a:t>Graph-based </a:t>
                      </a:r>
                      <a:r>
                        <a:rPr lang="en-US" sz="1600" dirty="0" smtClean="0">
                          <a:latin typeface="Arial" panose="020B0604020202020204" pitchFamily="34" charset="0"/>
                          <a:cs typeface="Arial" panose="020B0604020202020204" pitchFamily="34" charset="0"/>
                        </a:rPr>
                        <a:t>frequent </a:t>
                      </a:r>
                      <a:r>
                        <a:rPr lang="en-US" sz="1600" dirty="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attern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ining</a:t>
                      </a:r>
                      <a:endParaRPr lang="en-US" sz="16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latin typeface="Arial" panose="020B0604020202020204" pitchFamily="34" charset="0"/>
                          <a:cs typeface="Arial" panose="020B0604020202020204" pitchFamily="34" charset="0"/>
                        </a:rPr>
                        <a:t>Grou</a:t>
                      </a:r>
                      <a:r>
                        <a:rPr lang="en-US" altLang="zh-CN" sz="1600" dirty="0" err="1" smtClean="0">
                          <a:latin typeface="Arial" panose="020B0604020202020204" pitchFamily="34" charset="0"/>
                          <a:cs typeface="Arial" panose="020B0604020202020204" pitchFamily="34" charset="0"/>
                        </a:rPr>
                        <a:t>Miner</a:t>
                      </a:r>
                      <a:endParaRPr lang="en-US"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9189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9117"/>
          </a:xfrm>
        </p:spPr>
        <p:txBody>
          <a:bodyPr>
            <a:normAutofit/>
          </a:bodyPr>
          <a:lstStyle/>
          <a:p>
            <a:r>
              <a:rPr lang="en-US" altLang="ko-KR" sz="3600" dirty="0" smtClean="0">
                <a:latin typeface="Gill Sans MT" panose="020B0502020104020203" pitchFamily="34" charset="0"/>
              </a:rPr>
              <a:t>Code Clustering by Clone Detection </a:t>
            </a:r>
            <a:endParaRPr lang="ko-KR" altLang="en-US" sz="3600" dirty="0">
              <a:latin typeface="Gill Sans MT" panose="020B0502020104020203" pitchFamily="34" charset="0"/>
            </a:endParaRPr>
          </a:p>
        </p:txBody>
      </p:sp>
      <p:sp>
        <p:nvSpPr>
          <p:cNvPr id="3" name="Content Placeholder 2"/>
          <p:cNvSpPr>
            <a:spLocks noGrp="1"/>
          </p:cNvSpPr>
          <p:nvPr>
            <p:ph idx="1"/>
          </p:nvPr>
        </p:nvSpPr>
        <p:spPr>
          <a:xfrm>
            <a:off x="664180" y="5174012"/>
            <a:ext cx="8121986" cy="405487"/>
          </a:xfrm>
          <a:solidFill>
            <a:schemeClr val="accent5">
              <a:lumMod val="40000"/>
              <a:lumOff val="60000"/>
            </a:schemeClr>
          </a:solidFill>
        </p:spPr>
        <p:txBody>
          <a:bodyPr>
            <a:noAutofit/>
          </a:bodyPr>
          <a:lstStyle/>
          <a:p>
            <a:pPr marL="0" indent="0">
              <a:lnSpc>
                <a:spcPct val="110000"/>
              </a:lnSpc>
              <a:buNone/>
            </a:pPr>
            <a:r>
              <a:rPr lang="en-US" altLang="ko-KR" sz="1800" dirty="0" smtClean="0">
                <a:solidFill>
                  <a:schemeClr val="accent2">
                    <a:lumMod val="75000"/>
                  </a:schemeClr>
                </a:solidFill>
                <a:latin typeface="Gill Sans MT" panose="020B0502020104020203" pitchFamily="34" charset="0"/>
              </a:rPr>
              <a:t>Shortcoming: </a:t>
            </a:r>
            <a:r>
              <a:rPr lang="en-US" altLang="ko-KR" sz="1800" dirty="0" smtClean="0">
                <a:latin typeface="Gill Sans MT" panose="020B0502020104020203" pitchFamily="34" charset="0"/>
              </a:rPr>
              <a:t>clone-detection-based approach is context-sensitive for code clustering</a:t>
            </a:r>
            <a:endParaRPr lang="en-US" altLang="ko-KR"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schemeClr val="tx1"/>
                </a:solidFill>
              </a:rPr>
              <a:pPr/>
              <a:t>6</a:t>
            </a:fld>
            <a:endParaRPr lang="en-US" dirty="0">
              <a:solidFill>
                <a:schemeClr val="tx1"/>
              </a:solidFill>
            </a:endParaRPr>
          </a:p>
        </p:txBody>
      </p:sp>
      <p:sp>
        <p:nvSpPr>
          <p:cNvPr id="6" name="Rectangle 5"/>
          <p:cNvSpPr/>
          <p:nvPr/>
        </p:nvSpPr>
        <p:spPr>
          <a:xfrm>
            <a:off x="664179" y="1318196"/>
            <a:ext cx="4572000" cy="400110"/>
          </a:xfrm>
          <a:prstGeom prst="rect">
            <a:avLst/>
          </a:prstGeom>
        </p:spPr>
        <p:txBody>
          <a:bodyPr>
            <a:spAutoFit/>
          </a:bodyPr>
          <a:lstStyle/>
          <a:p>
            <a:r>
              <a:rPr lang="en-US" altLang="ko-KR" sz="2000" dirty="0">
                <a:latin typeface="Candara" panose="020E0502030303020204" pitchFamily="34" charset="0"/>
              </a:rPr>
              <a:t>MUSE</a:t>
            </a:r>
            <a:r>
              <a:rPr lang="en-US" altLang="ko-KR" sz="2000" dirty="0">
                <a:solidFill>
                  <a:srgbClr val="0070C0"/>
                </a:solidFill>
                <a:latin typeface="Candara" panose="020E0502030303020204" pitchFamily="34" charset="0"/>
              </a:rPr>
              <a:t> </a:t>
            </a:r>
            <a:r>
              <a:rPr lang="en-US" altLang="ko-KR" dirty="0" smtClean="0">
                <a:solidFill>
                  <a:srgbClr val="0070C0"/>
                </a:solidFill>
                <a:latin typeface="Candara" panose="020E0502030303020204" pitchFamily="34" charset="0"/>
              </a:rPr>
              <a:t>[Moreno </a:t>
            </a:r>
            <a:r>
              <a:rPr lang="en-US" altLang="ko-KR" dirty="0">
                <a:solidFill>
                  <a:srgbClr val="0070C0"/>
                </a:solidFill>
                <a:latin typeface="Candara" panose="020E0502030303020204" pitchFamily="34" charset="0"/>
              </a:rPr>
              <a:t>et al. </a:t>
            </a:r>
            <a:r>
              <a:rPr lang="en-US" altLang="ko-KR" dirty="0" smtClean="0">
                <a:solidFill>
                  <a:srgbClr val="0070C0"/>
                </a:solidFill>
                <a:latin typeface="Candara" panose="020E0502030303020204" pitchFamily="34" charset="0"/>
              </a:rPr>
              <a:t>ICSE’15</a:t>
            </a:r>
            <a:r>
              <a:rPr lang="en-US" altLang="ko-KR" dirty="0">
                <a:solidFill>
                  <a:srgbClr val="0070C0"/>
                </a:solidFill>
                <a:latin typeface="Candara" panose="020E0502030303020204" pitchFamily="34" charset="0"/>
              </a:rPr>
              <a:t>]</a:t>
            </a:r>
            <a:endParaRPr lang="en-US" altLang="ko-KR" dirty="0">
              <a:solidFill>
                <a:srgbClr val="0070C0"/>
              </a:solidFill>
              <a:latin typeface="Candara" panose="020E0502030303020204" pitchFamily="34" charset="0"/>
            </a:endParaRPr>
          </a:p>
        </p:txBody>
      </p:sp>
      <p:sp>
        <p:nvSpPr>
          <p:cNvPr id="7" name="Rectangle 6"/>
          <p:cNvSpPr/>
          <p:nvPr/>
        </p:nvSpPr>
        <p:spPr>
          <a:xfrm>
            <a:off x="623241" y="5796708"/>
            <a:ext cx="8162925" cy="738664"/>
          </a:xfrm>
          <a:prstGeom prst="rect">
            <a:avLst/>
          </a:prstGeom>
        </p:spPr>
        <p:txBody>
          <a:bodyPr wrap="square">
            <a:spAutoFit/>
          </a:bodyPr>
          <a:lstStyle/>
          <a:p>
            <a:r>
              <a:rPr lang="en-US" altLang="ko-KR" sz="1400" dirty="0">
                <a:solidFill>
                  <a:schemeClr val="tx1">
                    <a:lumMod val="50000"/>
                    <a:lumOff val="50000"/>
                  </a:schemeClr>
                </a:solidFill>
              </a:rPr>
              <a:t>Moreno, Laura, Gabriele </a:t>
            </a:r>
            <a:r>
              <a:rPr lang="en-US" altLang="ko-KR" sz="1400" dirty="0" err="1">
                <a:solidFill>
                  <a:schemeClr val="tx1">
                    <a:lumMod val="50000"/>
                    <a:lumOff val="50000"/>
                  </a:schemeClr>
                </a:solidFill>
              </a:rPr>
              <a:t>Bavota</a:t>
            </a:r>
            <a:r>
              <a:rPr lang="en-US" altLang="ko-KR" sz="1400" dirty="0">
                <a:solidFill>
                  <a:schemeClr val="tx1">
                    <a:lumMod val="50000"/>
                    <a:lumOff val="50000"/>
                  </a:schemeClr>
                </a:solidFill>
              </a:rPr>
              <a:t>, Massimiliano Di </a:t>
            </a:r>
            <a:r>
              <a:rPr lang="en-US" altLang="ko-KR" sz="1400" dirty="0" err="1">
                <a:solidFill>
                  <a:schemeClr val="tx1">
                    <a:lumMod val="50000"/>
                    <a:lumOff val="50000"/>
                  </a:schemeClr>
                </a:solidFill>
              </a:rPr>
              <a:t>Penta</a:t>
            </a:r>
            <a:r>
              <a:rPr lang="en-US" altLang="ko-KR" sz="1400" dirty="0">
                <a:solidFill>
                  <a:schemeClr val="tx1">
                    <a:lumMod val="50000"/>
                    <a:lumOff val="50000"/>
                  </a:schemeClr>
                </a:solidFill>
              </a:rPr>
              <a:t>, Rocco </a:t>
            </a:r>
            <a:r>
              <a:rPr lang="en-US" altLang="ko-KR" sz="1400" dirty="0" err="1">
                <a:solidFill>
                  <a:schemeClr val="tx1">
                    <a:lumMod val="50000"/>
                    <a:lumOff val="50000"/>
                  </a:schemeClr>
                </a:solidFill>
              </a:rPr>
              <a:t>Oliveto</a:t>
            </a:r>
            <a:r>
              <a:rPr lang="en-US" altLang="ko-KR" sz="1400" dirty="0">
                <a:solidFill>
                  <a:schemeClr val="tx1">
                    <a:lumMod val="50000"/>
                    <a:lumOff val="50000"/>
                  </a:schemeClr>
                </a:solidFill>
              </a:rPr>
              <a:t>, and </a:t>
            </a:r>
            <a:r>
              <a:rPr lang="en-US" altLang="ko-KR" sz="1400" dirty="0" err="1">
                <a:solidFill>
                  <a:schemeClr val="tx1">
                    <a:lumMod val="50000"/>
                    <a:lumOff val="50000"/>
                  </a:schemeClr>
                </a:solidFill>
              </a:rPr>
              <a:t>Andrian</a:t>
            </a:r>
            <a:r>
              <a:rPr lang="en-US" altLang="ko-KR" sz="1400" dirty="0">
                <a:solidFill>
                  <a:schemeClr val="tx1">
                    <a:lumMod val="50000"/>
                    <a:lumOff val="50000"/>
                  </a:schemeClr>
                </a:solidFill>
              </a:rPr>
              <a:t> Marcus. "How can I use this method?." In </a:t>
            </a:r>
            <a:r>
              <a:rPr lang="en-US" altLang="ko-KR" sz="1400" i="1" dirty="0">
                <a:solidFill>
                  <a:schemeClr val="tx1">
                    <a:lumMod val="50000"/>
                    <a:lumOff val="50000"/>
                  </a:schemeClr>
                </a:solidFill>
              </a:rPr>
              <a:t>Proceedings of the 37th International Conference on Software Engineering-Volume 1</a:t>
            </a:r>
            <a:r>
              <a:rPr lang="en-US" altLang="ko-KR" sz="1400" dirty="0">
                <a:solidFill>
                  <a:schemeClr val="tx1">
                    <a:lumMod val="50000"/>
                    <a:lumOff val="50000"/>
                  </a:schemeClr>
                </a:solidFill>
              </a:rPr>
              <a:t>, pp. 880-890. IEEE Press, 2015.</a:t>
            </a:r>
            <a:endParaRPr lang="ko-KR" altLang="en-US" sz="1100" dirty="0">
              <a:solidFill>
                <a:schemeClr val="tx1">
                  <a:lumMod val="50000"/>
                  <a:lumOff val="50000"/>
                </a:schemeClr>
              </a:solidFill>
            </a:endParaRPr>
          </a:p>
        </p:txBody>
      </p:sp>
      <p:pic>
        <p:nvPicPr>
          <p:cNvPr id="51" name="Picture 10" descr="Image result for code repositor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03" y="3399773"/>
            <a:ext cx="1068713" cy="10931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75"/>
          <p:cNvSpPr txBox="1"/>
          <p:nvPr/>
        </p:nvSpPr>
        <p:spPr>
          <a:xfrm>
            <a:off x="1285761" y="4486372"/>
            <a:ext cx="1247918" cy="21942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pPr>
            <a:r>
              <a:rPr lang="en-US" sz="1600" dirty="0" smtClean="0">
                <a:latin typeface="Times New Roman" panose="02020603050405020304" pitchFamily="18" charset="0"/>
                <a:ea typeface="宋体" panose="02010600030101010101" pitchFamily="2" charset="-122"/>
                <a:cs typeface="Times New Roman" panose="02020603050405020304" pitchFamily="18" charset="0"/>
              </a:rPr>
              <a:t>Client Projects</a:t>
            </a:r>
            <a:endParaRPr lang="en-US" sz="1600" dirty="0">
              <a:ea typeface="宋体" panose="02010600030101010101" pitchFamily="2" charset="-122"/>
              <a:cs typeface="Times New Roman" panose="02020603050405020304" pitchFamily="18" charset="0"/>
            </a:endParaRPr>
          </a:p>
        </p:txBody>
      </p:sp>
      <p:cxnSp>
        <p:nvCxnSpPr>
          <p:cNvPr id="53" name="Straight Arrow Connector 52"/>
          <p:cNvCxnSpPr/>
          <p:nvPr/>
        </p:nvCxnSpPr>
        <p:spPr>
          <a:xfrm>
            <a:off x="2449053" y="3758606"/>
            <a:ext cx="602726"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657779" y="2884634"/>
            <a:ext cx="1027619" cy="1890956"/>
            <a:chOff x="-89748" y="123000"/>
            <a:chExt cx="787441" cy="1681133"/>
          </a:xfrm>
        </p:grpSpPr>
        <p:sp>
          <p:nvSpPr>
            <p:cNvPr id="55"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56"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57" name="剪去单圆角的矩形 2">
              <a:extLst>
                <a:ext uri="{FF2B5EF4-FFF2-40B4-BE49-F238E27FC236}">
                  <a16:creationId xmlns:a16="http://schemas.microsoft.com/office/drawing/2014/main" id="{8B92C3CA-0D6B-C349-80D8-7AE8ECB5A335}"/>
                </a:ext>
              </a:extLst>
            </p:cNvPr>
            <p:cNvSpPr/>
            <p:nvPr/>
          </p:nvSpPr>
          <p:spPr>
            <a:xfrm>
              <a:off x="-89748" y="117997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a = list();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58" name="剪去单圆角的矩形 2">
            <a:extLst>
              <a:ext uri="{FF2B5EF4-FFF2-40B4-BE49-F238E27FC236}">
                <a16:creationId xmlns:a16="http://schemas.microsoft.com/office/drawing/2014/main" id="{8B92C3CA-0D6B-C349-80D8-7AE8ECB5A335}"/>
              </a:ext>
            </a:extLst>
          </p:cNvPr>
          <p:cNvSpPr/>
          <p:nvPr/>
        </p:nvSpPr>
        <p:spPr>
          <a:xfrm>
            <a:off x="3213978" y="3290121"/>
            <a:ext cx="694576"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59" name="剪去单圆角的矩形 2">
            <a:extLst>
              <a:ext uri="{FF2B5EF4-FFF2-40B4-BE49-F238E27FC236}">
                <a16:creationId xmlns:a16="http://schemas.microsoft.com/office/drawing/2014/main" id="{8B92C3CA-0D6B-C349-80D8-7AE8ECB5A335}"/>
              </a:ext>
            </a:extLst>
          </p:cNvPr>
          <p:cNvSpPr/>
          <p:nvPr/>
        </p:nvSpPr>
        <p:spPr>
          <a:xfrm>
            <a:off x="3129040" y="3720491"/>
            <a:ext cx="687952" cy="71504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 array();</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sp>
        <p:nvSpPr>
          <p:cNvPr id="60" name="剪去单圆角的矩形 2">
            <a:extLst>
              <a:ext uri="{FF2B5EF4-FFF2-40B4-BE49-F238E27FC236}">
                <a16:creationId xmlns:a16="http://schemas.microsoft.com/office/drawing/2014/main" id="{8B92C3CA-0D6B-C349-80D8-7AE8ECB5A335}"/>
              </a:ext>
            </a:extLst>
          </p:cNvPr>
          <p:cNvSpPr/>
          <p:nvPr/>
        </p:nvSpPr>
        <p:spPr>
          <a:xfrm>
            <a:off x="4316318" y="3750584"/>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61" name="剪去单圆角的矩形 2">
            <a:extLst>
              <a:ext uri="{FF2B5EF4-FFF2-40B4-BE49-F238E27FC236}">
                <a16:creationId xmlns:a16="http://schemas.microsoft.com/office/drawing/2014/main" id="{8B92C3CA-0D6B-C349-80D8-7AE8ECB5A335}"/>
              </a:ext>
            </a:extLst>
          </p:cNvPr>
          <p:cNvSpPr/>
          <p:nvPr/>
        </p:nvSpPr>
        <p:spPr>
          <a:xfrm>
            <a:off x="3719163" y="3392488"/>
            <a:ext cx="723348"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800" dirty="0">
                <a:solidFill>
                  <a:srgbClr val="C00000"/>
                </a:solidFill>
              </a:rPr>
              <a:t>void</a:t>
            </a:r>
            <a:r>
              <a:rPr kumimoji="1" lang="en-US" altLang="zh-CN" sz="800" dirty="0">
                <a:solidFill>
                  <a:schemeClr val="tx1"/>
                </a:solidFill>
              </a:rPr>
              <a:t>  foo () </a:t>
            </a:r>
          </a:p>
          <a:p>
            <a:r>
              <a:rPr kumimoji="1" lang="en-US" altLang="zh-CN" sz="800" dirty="0">
                <a:solidFill>
                  <a:schemeClr val="tx1"/>
                </a:solidFill>
              </a:rPr>
              <a:t>{</a:t>
            </a:r>
          </a:p>
          <a:p>
            <a:r>
              <a:rPr kumimoji="1" lang="en-US" altLang="zh-CN" sz="800" dirty="0">
                <a:solidFill>
                  <a:schemeClr val="tx1"/>
                </a:solidFill>
              </a:rPr>
              <a:t>    a = map</a:t>
            </a:r>
            <a:r>
              <a:rPr kumimoji="1" lang="en-US" altLang="zh-CN" sz="800" dirty="0">
                <a:solidFill>
                  <a:schemeClr val="tx1"/>
                </a:solidFill>
              </a:rPr>
              <a:t>();</a:t>
            </a:r>
          </a:p>
          <a:p>
            <a:r>
              <a:rPr kumimoji="1" lang="en-US" altLang="zh-CN" sz="800" dirty="0">
                <a:solidFill>
                  <a:schemeClr val="tx1"/>
                </a:solidFill>
              </a:rPr>
              <a:t> </a:t>
            </a:r>
            <a:r>
              <a:rPr kumimoji="1" lang="en-US" altLang="zh-CN" sz="800" dirty="0">
                <a:solidFill>
                  <a:schemeClr val="tx1"/>
                </a:solidFill>
              </a:rPr>
              <a:t>   </a:t>
            </a:r>
            <a:r>
              <a:rPr kumimoji="1" lang="en-US" altLang="zh-CN" sz="800" dirty="0" err="1">
                <a:solidFill>
                  <a:schemeClr val="tx1"/>
                </a:solidFill>
              </a:rPr>
              <a:t>a.put</a:t>
            </a:r>
            <a:r>
              <a:rPr kumimoji="1" lang="en-US" altLang="zh-CN" sz="800" dirty="0">
                <a:solidFill>
                  <a:schemeClr val="tx1"/>
                </a:solidFill>
              </a:rPr>
              <a:t>(‘’”);</a:t>
            </a:r>
          </a:p>
          <a:p>
            <a:r>
              <a:rPr kumimoji="1" lang="en-US" altLang="zh-CN" sz="800" dirty="0">
                <a:solidFill>
                  <a:schemeClr val="tx1"/>
                </a:solidFill>
              </a:rPr>
              <a:t>}</a:t>
            </a:r>
            <a:endParaRPr kumimoji="1" lang="zh-CN" altLang="en-US" sz="800" dirty="0">
              <a:solidFill>
                <a:schemeClr val="tx1"/>
              </a:solidFill>
            </a:endParaRPr>
          </a:p>
        </p:txBody>
      </p:sp>
      <p:sp>
        <p:nvSpPr>
          <p:cNvPr id="62" name="剪去单圆角的矩形 2">
            <a:extLst>
              <a:ext uri="{FF2B5EF4-FFF2-40B4-BE49-F238E27FC236}">
                <a16:creationId xmlns:a16="http://schemas.microsoft.com/office/drawing/2014/main" id="{8B92C3CA-0D6B-C349-80D8-7AE8ECB5A335}"/>
              </a:ext>
            </a:extLst>
          </p:cNvPr>
          <p:cNvSpPr/>
          <p:nvPr/>
        </p:nvSpPr>
        <p:spPr>
          <a:xfrm>
            <a:off x="4363264" y="2962118"/>
            <a:ext cx="723347" cy="716007"/>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pic>
        <p:nvPicPr>
          <p:cNvPr id="63" name="Picture 4" descr="Image result for github"/>
          <p:cNvPicPr>
            <a:picLocks noChangeAspect="1" noChangeArrowheads="1"/>
          </p:cNvPicPr>
          <p:nvPr/>
        </p:nvPicPr>
        <p:blipFill rotWithShape="1">
          <a:blip r:embed="rId3">
            <a:extLst>
              <a:ext uri="{28A0092B-C50C-407E-A947-70E740481C1C}">
                <a14:useLocalDpi xmlns:a14="http://schemas.microsoft.com/office/drawing/2010/main" val="0"/>
              </a:ext>
            </a:extLst>
          </a:blip>
          <a:srcRect l="24751" t="3029" r="23792" b="2999"/>
          <a:stretch/>
        </p:blipFill>
        <p:spPr bwMode="auto">
          <a:xfrm>
            <a:off x="1680517" y="3546323"/>
            <a:ext cx="440510" cy="432093"/>
          </a:xfrm>
          <a:prstGeom prst="rect">
            <a:avLst/>
          </a:prstGeom>
          <a:noFill/>
          <a:extLst>
            <a:ext uri="{909E8E84-426E-40DD-AFC4-6F175D3DCCD1}">
              <a14:hiddenFill xmlns:a14="http://schemas.microsoft.com/office/drawing/2010/main">
                <a:solidFill>
                  <a:srgbClr val="FFFFFF"/>
                </a:solidFill>
              </a14:hiddenFill>
            </a:ext>
          </a:extLst>
        </p:spPr>
      </p:pic>
      <p:sp>
        <p:nvSpPr>
          <p:cNvPr id="64" name="Rounded Rectangle 63"/>
          <p:cNvSpPr/>
          <p:nvPr/>
        </p:nvSpPr>
        <p:spPr>
          <a:xfrm>
            <a:off x="1062406" y="2087542"/>
            <a:ext cx="1612721" cy="395878"/>
          </a:xfrm>
          <a:prstGeom prst="roundRect">
            <a:avLst>
              <a:gd name="adj" fmla="val 43062"/>
            </a:avLst>
          </a:prstGeom>
          <a:noFill/>
          <a:ln>
            <a:solidFill>
              <a:schemeClr val="bg1">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 </a:t>
            </a:r>
            <a:r>
              <a:rPr lang="en-US" sz="1400" dirty="0" smtClean="0">
                <a:solidFill>
                  <a:schemeClr val="tx1">
                    <a:lumMod val="75000"/>
                    <a:lumOff val="25000"/>
                  </a:schemeClr>
                </a:solidFill>
              </a:rPr>
              <a:t>   </a:t>
            </a:r>
            <a:r>
              <a:rPr lang="en-US" sz="1400" dirty="0" err="1">
                <a:solidFill>
                  <a:schemeClr val="tx1">
                    <a:lumMod val="65000"/>
                    <a:lumOff val="35000"/>
                  </a:schemeClr>
                </a:solidFill>
              </a:rPr>
              <a:t>FileReader.read</a:t>
            </a:r>
            <a:endParaRPr lang="en-US" sz="4800" dirty="0">
              <a:solidFill>
                <a:schemeClr val="tx1">
                  <a:lumMod val="65000"/>
                  <a:lumOff val="35000"/>
                </a:schemeClr>
              </a:solidFill>
            </a:endParaRPr>
          </a:p>
        </p:txBody>
      </p:sp>
      <p:pic>
        <p:nvPicPr>
          <p:cNvPr id="65" name="Picture 2" descr="âmagnifier iconâçå¾çæç´¢ç»æ"/>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9267" y="2168555"/>
            <a:ext cx="207380" cy="212118"/>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p:cNvCxnSpPr>
            <a:stCxn id="64" idx="2"/>
            <a:endCxn id="51" idx="0"/>
          </p:cNvCxnSpPr>
          <p:nvPr/>
        </p:nvCxnSpPr>
        <p:spPr>
          <a:xfrm>
            <a:off x="1868767" y="2483420"/>
            <a:ext cx="2193" cy="9163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70" name="Text Box 287"/>
          <p:cNvSpPr txBox="1"/>
          <p:nvPr/>
        </p:nvSpPr>
        <p:spPr>
          <a:xfrm>
            <a:off x="1872320" y="2743396"/>
            <a:ext cx="1001490" cy="2082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smtClean="0">
                <a:solidFill>
                  <a:schemeClr val="tx1"/>
                </a:solidFill>
                <a:ea typeface="宋体" panose="02010600030101010101" pitchFamily="2" charset="-122"/>
                <a:cs typeface="Times New Roman" panose="02020603050405020304" pitchFamily="18" charset="0"/>
              </a:rPr>
              <a:t>①</a:t>
            </a:r>
            <a:r>
              <a:rPr lang="en-US" sz="1400" dirty="0" smtClean="0">
                <a:solidFill>
                  <a:schemeClr val="tx1"/>
                </a:solidFill>
                <a:ea typeface="宋体" panose="02010600030101010101" pitchFamily="2" charset="-122"/>
                <a:cs typeface="Times New Roman" panose="02020603050405020304" pitchFamily="18" charset="0"/>
              </a:rPr>
              <a:t>Gathering</a:t>
            </a:r>
            <a:endParaRPr lang="en-US" sz="1400" dirty="0">
              <a:solidFill>
                <a:schemeClr val="tx1"/>
              </a:solidFill>
              <a:ea typeface="宋体" panose="02010600030101010101" pitchFamily="2" charset="-122"/>
              <a:cs typeface="Times New Roman" panose="02020603050405020304" pitchFamily="18" charset="0"/>
            </a:endParaRPr>
          </a:p>
        </p:txBody>
      </p:sp>
      <p:pic>
        <p:nvPicPr>
          <p:cNvPr id="71" name="Picture 10" descr="Image result for memo paper"/>
          <p:cNvPicPr>
            <a:picLocks noChangeAspect="1" noChangeArrowheads="1"/>
          </p:cNvPicPr>
          <p:nvPr/>
        </p:nvPicPr>
        <p:blipFill rotWithShape="1">
          <a:blip r:embed="rId5">
            <a:extLst>
              <a:ext uri="{28A0092B-C50C-407E-A947-70E740481C1C}">
                <a14:useLocalDpi xmlns:a14="http://schemas.microsoft.com/office/drawing/2010/main" val="0"/>
              </a:ext>
            </a:extLst>
          </a:blip>
          <a:srcRect l="12600" t="365" r="12693" b="17705"/>
          <a:stretch/>
        </p:blipFill>
        <p:spPr bwMode="auto">
          <a:xfrm>
            <a:off x="5983514" y="1447954"/>
            <a:ext cx="2026576" cy="1159989"/>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flipV="1">
            <a:off x="5291799" y="3832921"/>
            <a:ext cx="615648" cy="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9" idx="0"/>
            <a:endCxn id="71" idx="2"/>
          </p:cNvCxnSpPr>
          <p:nvPr/>
        </p:nvCxnSpPr>
        <p:spPr>
          <a:xfrm flipV="1">
            <a:off x="6995406" y="2607943"/>
            <a:ext cx="1396" cy="287406"/>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74" name="Rectangle 1"/>
          <p:cNvSpPr>
            <a:spLocks noChangeArrowheads="1"/>
          </p:cNvSpPr>
          <p:nvPr/>
        </p:nvSpPr>
        <p:spPr bwMode="auto">
          <a:xfrm>
            <a:off x="6085246" y="1754836"/>
            <a:ext cx="1924843" cy="811367"/>
          </a:xfrm>
          <a:prstGeom prst="rect">
            <a:avLst/>
          </a:prstGeom>
          <a:noFill/>
          <a:ln w="3175">
            <a:noFill/>
            <a:miter lim="800000"/>
            <a:headEnd/>
            <a:tailEnd/>
          </a:ln>
          <a:effectLst>
            <a:glow rad="38100">
              <a:schemeClr val="tx1">
                <a:lumMod val="50000"/>
                <a:lumOff val="50000"/>
                <a:alpha val="40000"/>
              </a:schemeClr>
            </a:glow>
          </a:effectLst>
          <a:extLst/>
        </p:spPr>
        <p:txBody>
          <a:bodyPr vert="horz" wrap="square" lIns="0" tIns="36000" rIns="0" bIns="36000" numCol="1" anchor="ctr" anchorCtr="0" compatLnSpc="1">
            <a:prstTxWarp prst="textNoShape">
              <a:avLst/>
            </a:prstTxWarp>
            <a:spAutoFit/>
          </a:bodyPr>
          <a:lstStyle/>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void</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795DA3"/>
                </a:solidFill>
                <a:latin typeface="Ink Free" panose="03080402000500000000" pitchFamily="66" charset="0"/>
              </a:rPr>
              <a:t>read</a:t>
            </a:r>
            <a:r>
              <a:rPr lang="en-US" altLang="en-US" sz="1200" dirty="0">
                <a:solidFill>
                  <a:srgbClr val="333333"/>
                </a:solidFill>
                <a:latin typeface="Ink Free" panose="03080402000500000000" pitchFamily="66" charset="0"/>
                <a:cs typeface="Consolas" panose="020B0609020204030204" pitchFamily="49" charset="0"/>
              </a:rPr>
              <a:t>(</a:t>
            </a:r>
            <a:r>
              <a:rPr lang="en-US" altLang="en-US" sz="1200" dirty="0">
                <a:solidFill>
                  <a:srgbClr val="C00000"/>
                </a:solidFill>
                <a:latin typeface="Ink Free" panose="03080402000500000000" pitchFamily="66" charset="0"/>
                <a:cs typeface="Consolas" panose="020B0609020204030204" pitchFamily="49" charset="0"/>
              </a:rPr>
              <a:t>String</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a:t>
            </a:r>
            <a:r>
              <a:rPr lang="en-US" altLang="en-US" sz="1200" dirty="0" err="1">
                <a:solidFill>
                  <a:srgbClr val="333333"/>
                </a:solidFill>
                <a:latin typeface="Ink Free" panose="03080402000500000000" pitchFamily="66" charset="0"/>
                <a:cs typeface="Consolas" panose="020B0609020204030204" pitchFamily="49" charset="0"/>
              </a:rPr>
              <a:t>name</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cs typeface="Consolas" panose="020B0609020204030204" pitchFamily="49" charset="0"/>
              </a:rPr>
              <a:t>new</a:t>
            </a: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err="1">
                <a:solidFill>
                  <a:srgbClr val="333333"/>
                </a:solidFill>
                <a:latin typeface="Ink Free" panose="03080402000500000000" pitchFamily="66" charset="0"/>
                <a:ea typeface="Menlo"/>
                <a:cs typeface="Consolas" panose="020B0609020204030204" pitchFamily="49" charset="0"/>
              </a:rPr>
              <a:t>FileReader</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err="1">
                <a:solidFill>
                  <a:srgbClr val="333333"/>
                </a:solidFill>
                <a:latin typeface="Ink Free" panose="03080402000500000000" pitchFamily="66" charset="0"/>
                <a:ea typeface="Menlo"/>
                <a:cs typeface="Consolas" panose="020B0609020204030204" pitchFamily="49" charset="0"/>
              </a:rPr>
              <a:t>fname</a:t>
            </a:r>
            <a:r>
              <a:rPr lang="en-US" altLang="en-US" sz="1200" dirty="0">
                <a:solidFill>
                  <a:srgbClr val="333333"/>
                </a:solidFill>
                <a:latin typeface="Ink Free" panose="03080402000500000000" pitchFamily="66" charset="0"/>
                <a:ea typeface="Menlo"/>
                <a:cs typeface="Consolas" panose="020B0609020204030204" pitchFamily="49" charset="0"/>
              </a:rPr>
              <a:t>)</a:t>
            </a:r>
            <a:r>
              <a:rPr lang="en-US" altLang="en-US" sz="1200" dirty="0">
                <a:solidFill>
                  <a:srgbClr val="C00000"/>
                </a:solidFill>
                <a:latin typeface="Ink Free" panose="03080402000500000000" pitchFamily="66" charset="0"/>
                <a:ea typeface="Menlo"/>
                <a:cs typeface="Consolas" panose="020B0609020204030204" pitchFamily="49" charset="0"/>
              </a:rPr>
              <a:t>.</a:t>
            </a:r>
          </a:p>
          <a:p>
            <a:pPr eaLnBrk="0" fontAlgn="base" hangingPunct="0">
              <a:spcBef>
                <a:spcPct val="0"/>
              </a:spcBef>
              <a:spcAft>
                <a:spcPct val="0"/>
              </a:spcAft>
            </a:pP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C00000"/>
                </a:solidFill>
                <a:latin typeface="Ink Free" panose="03080402000500000000" pitchFamily="66" charset="0"/>
                <a:ea typeface="Menlo"/>
                <a:cs typeface="Consolas" panose="020B0609020204030204" pitchFamily="49" charset="0"/>
              </a:rPr>
              <a:t>   </a:t>
            </a:r>
            <a:r>
              <a:rPr lang="en-US" altLang="en-US" sz="1200" dirty="0">
                <a:solidFill>
                  <a:srgbClr val="333333"/>
                </a:solidFill>
                <a:latin typeface="Ink Free" panose="03080402000500000000" pitchFamily="66" charset="0"/>
                <a:ea typeface="Menlo"/>
                <a:cs typeface="Consolas" panose="020B0609020204030204" pitchFamily="49" charset="0"/>
              </a:rPr>
              <a:t>read();</a:t>
            </a:r>
            <a:r>
              <a:rPr lang="en-US" altLang="en-US" sz="1200" dirty="0">
                <a:solidFill>
                  <a:srgbClr val="333333"/>
                </a:solidFill>
                <a:latin typeface="Ink Free" panose="03080402000500000000" pitchFamily="66" charset="0"/>
                <a:ea typeface="Menlo"/>
                <a:cs typeface="Consolas" panose="020B0609020204030204" pitchFamily="49" charset="0"/>
              </a:rPr>
              <a:t> </a:t>
            </a:r>
            <a:endParaRPr lang="en-US" altLang="en-US" sz="1200" dirty="0">
              <a:solidFill>
                <a:srgbClr val="333333"/>
              </a:solidFill>
              <a:latin typeface="Ink Free" panose="03080402000500000000" pitchFamily="66" charset="0"/>
              <a:ea typeface="Menlo"/>
              <a:cs typeface="Consolas" panose="020B0609020204030204" pitchFamily="49" charset="0"/>
            </a:endParaRPr>
          </a:p>
          <a:p>
            <a:pPr eaLnBrk="0" fontAlgn="base" hangingPunct="0">
              <a:spcBef>
                <a:spcPct val="0"/>
              </a:spcBef>
              <a:spcAft>
                <a:spcPct val="0"/>
              </a:spcAft>
            </a:pPr>
            <a:r>
              <a:rPr lang="en-US" altLang="en-US" sz="1200" dirty="0">
                <a:solidFill>
                  <a:srgbClr val="333333"/>
                </a:solidFill>
                <a:latin typeface="Ink Free" panose="03080402000500000000" pitchFamily="66" charset="0"/>
                <a:cs typeface="Consolas" panose="020B0609020204030204" pitchFamily="49" charset="0"/>
              </a:rPr>
              <a:t> </a:t>
            </a:r>
            <a:r>
              <a:rPr lang="en-US" altLang="en-US" sz="1200" dirty="0">
                <a:solidFill>
                  <a:srgbClr val="333333"/>
                </a:solidFill>
                <a:latin typeface="Ink Free" panose="03080402000500000000" pitchFamily="66" charset="0"/>
                <a:cs typeface="Consolas" panose="020B0609020204030204" pitchFamily="49" charset="0"/>
              </a:rPr>
              <a:t>} </a:t>
            </a:r>
            <a:endParaRPr lang="en-US" altLang="en-US" sz="1200" dirty="0">
              <a:solidFill>
                <a:srgbClr val="333333"/>
              </a:solidFill>
              <a:latin typeface="Ink Free" panose="03080402000500000000" pitchFamily="66" charset="0"/>
              <a:cs typeface="Consolas" panose="020B0609020204030204" pitchFamily="49" charset="0"/>
            </a:endParaRPr>
          </a:p>
        </p:txBody>
      </p:sp>
      <p:grpSp>
        <p:nvGrpSpPr>
          <p:cNvPr id="75" name="Group 74"/>
          <p:cNvGrpSpPr/>
          <p:nvPr/>
        </p:nvGrpSpPr>
        <p:grpSpPr>
          <a:xfrm>
            <a:off x="6590304" y="3089945"/>
            <a:ext cx="885321" cy="784661"/>
            <a:chOff x="19292" y="123000"/>
            <a:chExt cx="678401" cy="697594"/>
          </a:xfrm>
        </p:grpSpPr>
        <p:sp>
          <p:nvSpPr>
            <p:cNvPr id="76" name="剪去单圆角的矩形 2">
              <a:extLst>
                <a:ext uri="{FF2B5EF4-FFF2-40B4-BE49-F238E27FC236}">
                  <a16:creationId xmlns:a16="http://schemas.microsoft.com/office/drawing/2014/main" id="{8B92C3CA-0D6B-C349-80D8-7AE8ECB5A335}"/>
                </a:ext>
              </a:extLst>
            </p:cNvPr>
            <p:cNvSpPr/>
            <p:nvPr/>
          </p:nvSpPr>
          <p:spPr>
            <a:xfrm>
              <a:off x="98998" y="12300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7" name="剪去单圆角的矩形 2">
              <a:extLst>
                <a:ext uri="{FF2B5EF4-FFF2-40B4-BE49-F238E27FC236}">
                  <a16:creationId xmlns:a16="http://schemas.microsoft.com/office/drawing/2014/main" id="{8B92C3CA-0D6B-C349-80D8-7AE8ECB5A335}"/>
                </a:ext>
              </a:extLst>
            </p:cNvPr>
            <p:cNvSpPr/>
            <p:nvPr/>
          </p:nvSpPr>
          <p:spPr>
            <a:xfrm>
              <a:off x="60283" y="159377"/>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78" name="剪去单圆角的矩形 2">
              <a:extLst>
                <a:ext uri="{FF2B5EF4-FFF2-40B4-BE49-F238E27FC236}">
                  <a16:creationId xmlns:a16="http://schemas.microsoft.com/office/drawing/2014/main" id="{8B92C3CA-0D6B-C349-80D8-7AE8ECB5A335}"/>
                </a:ext>
              </a:extLst>
            </p:cNvPr>
            <p:cNvSpPr/>
            <p:nvPr/>
          </p:nvSpPr>
          <p:spPr>
            <a:xfrm>
              <a:off x="19292" y="196436"/>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a = list();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a.append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sp>
        <p:nvSpPr>
          <p:cNvPr id="79" name="Oval 78"/>
          <p:cNvSpPr/>
          <p:nvPr/>
        </p:nvSpPr>
        <p:spPr>
          <a:xfrm>
            <a:off x="6294574" y="2895349"/>
            <a:ext cx="1401664" cy="1069842"/>
          </a:xfrm>
          <a:prstGeom prst="ellipse">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0" name="Group 79"/>
          <p:cNvGrpSpPr/>
          <p:nvPr/>
        </p:nvGrpSpPr>
        <p:grpSpPr>
          <a:xfrm>
            <a:off x="6141957" y="3981163"/>
            <a:ext cx="785787" cy="804528"/>
            <a:chOff x="20010" y="122640"/>
            <a:chExt cx="677315" cy="702264"/>
          </a:xfrm>
        </p:grpSpPr>
        <p:sp>
          <p:nvSpPr>
            <p:cNvPr id="81" name="剪去单圆角的矩形 2">
              <a:extLst>
                <a:ext uri="{FF2B5EF4-FFF2-40B4-BE49-F238E27FC236}">
                  <a16:creationId xmlns:a16="http://schemas.microsoft.com/office/drawing/2014/main" id="{8B92C3CA-0D6B-C349-80D8-7AE8ECB5A335}"/>
                </a:ext>
              </a:extLst>
            </p:cNvPr>
            <p:cNvSpPr/>
            <p:nvPr/>
          </p:nvSpPr>
          <p:spPr>
            <a:xfrm>
              <a:off x="98630" y="12264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2" name="剪去单圆角的矩形 2">
              <a:extLst>
                <a:ext uri="{FF2B5EF4-FFF2-40B4-BE49-F238E27FC236}">
                  <a16:creationId xmlns:a16="http://schemas.microsoft.com/office/drawing/2014/main" id="{8B92C3CA-0D6B-C349-80D8-7AE8ECB5A335}"/>
                </a:ext>
              </a:extLst>
            </p:cNvPr>
            <p:cNvSpPr/>
            <p:nvPr/>
          </p:nvSpPr>
          <p:spPr>
            <a:xfrm>
              <a:off x="60101" y="159195"/>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3" name="剪去单圆角的矩形 2">
              <a:extLst>
                <a:ext uri="{FF2B5EF4-FFF2-40B4-BE49-F238E27FC236}">
                  <a16:creationId xmlns:a16="http://schemas.microsoft.com/office/drawing/2014/main" id="{8B92C3CA-0D6B-C349-80D8-7AE8ECB5A335}"/>
                </a:ext>
              </a:extLst>
            </p:cNvPr>
            <p:cNvSpPr/>
            <p:nvPr/>
          </p:nvSpPr>
          <p:spPr>
            <a:xfrm>
              <a:off x="20010" y="200746"/>
              <a:ext cx="59298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 array();</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a.add</a:t>
              </a:r>
              <a:r>
                <a:rPr kumimoji="1" lang="en-US" altLang="zh-CN" sz="900" dirty="0">
                  <a:solidFill>
                    <a:schemeClr val="tx1"/>
                  </a:solidFill>
                </a:rPr>
                <a:t>(‘’”);</a:t>
              </a:r>
            </a:p>
            <a:p>
              <a:r>
                <a:rPr kumimoji="1" lang="en-US" altLang="zh-CN" sz="900" dirty="0">
                  <a:solidFill>
                    <a:schemeClr val="tx1"/>
                  </a:solidFill>
                </a:rPr>
                <a:t>}</a:t>
              </a:r>
              <a:endParaRPr kumimoji="1" lang="zh-CN" altLang="en-US" sz="900" dirty="0">
                <a:solidFill>
                  <a:schemeClr val="tx1"/>
                </a:solidFill>
              </a:endParaRPr>
            </a:p>
          </p:txBody>
        </p:sp>
      </p:grpSp>
      <p:grpSp>
        <p:nvGrpSpPr>
          <p:cNvPr id="84" name="Group 83"/>
          <p:cNvGrpSpPr/>
          <p:nvPr/>
        </p:nvGrpSpPr>
        <p:grpSpPr>
          <a:xfrm>
            <a:off x="7010942" y="3955895"/>
            <a:ext cx="818951" cy="802437"/>
            <a:chOff x="20009" y="122808"/>
            <a:chExt cx="677823" cy="699501"/>
          </a:xfrm>
        </p:grpSpPr>
        <p:sp>
          <p:nvSpPr>
            <p:cNvPr id="85" name="剪去单圆角的矩形 2">
              <a:extLst>
                <a:ext uri="{FF2B5EF4-FFF2-40B4-BE49-F238E27FC236}">
                  <a16:creationId xmlns:a16="http://schemas.microsoft.com/office/drawing/2014/main" id="{8B92C3CA-0D6B-C349-80D8-7AE8ECB5A335}"/>
                </a:ext>
              </a:extLst>
            </p:cNvPr>
            <p:cNvSpPr/>
            <p:nvPr/>
          </p:nvSpPr>
          <p:spPr>
            <a:xfrm>
              <a:off x="99137" y="122808"/>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6" name="剪去单圆角的矩形 2">
              <a:extLst>
                <a:ext uri="{FF2B5EF4-FFF2-40B4-BE49-F238E27FC236}">
                  <a16:creationId xmlns:a16="http://schemas.microsoft.com/office/drawing/2014/main" id="{8B92C3CA-0D6B-C349-80D8-7AE8ECB5A335}"/>
                </a:ext>
              </a:extLst>
            </p:cNvPr>
            <p:cNvSpPr/>
            <p:nvPr/>
          </p:nvSpPr>
          <p:spPr>
            <a:xfrm>
              <a:off x="60354" y="159280"/>
              <a:ext cx="598695"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600" dirty="0">
                  <a:solidFill>
                    <a:srgbClr val="C00000"/>
                  </a:solidFill>
                </a:rPr>
                <a:t>void</a:t>
              </a:r>
              <a:r>
                <a:rPr kumimoji="1" lang="en-US" altLang="zh-CN" sz="600" dirty="0">
                  <a:solidFill>
                    <a:schemeClr val="tx1"/>
                  </a:solidFill>
                </a:rPr>
                <a:t>  foo () </a:t>
              </a:r>
            </a:p>
            <a:p>
              <a:r>
                <a:rPr kumimoji="1" lang="en-US" altLang="zh-CN" sz="600" dirty="0">
                  <a:solidFill>
                    <a:schemeClr val="tx1"/>
                  </a:solidFill>
                </a:rPr>
                <a:t>{</a:t>
              </a:r>
            </a:p>
            <a:p>
              <a:r>
                <a:rPr kumimoji="1" lang="en-US" altLang="zh-CN" sz="600" dirty="0">
                  <a:solidFill>
                    <a:schemeClr val="tx1"/>
                  </a:solidFill>
                </a:rPr>
                <a:t>    a = map</a:t>
              </a:r>
              <a:r>
                <a:rPr kumimoji="1" lang="en-US" altLang="zh-CN" sz="600" dirty="0">
                  <a:solidFill>
                    <a:schemeClr val="tx1"/>
                  </a:solidFill>
                </a:rPr>
                <a:t>();</a:t>
              </a:r>
            </a:p>
            <a:p>
              <a:r>
                <a:rPr kumimoji="1" lang="en-US" altLang="zh-CN" sz="600" dirty="0">
                  <a:solidFill>
                    <a:schemeClr val="tx1"/>
                  </a:solidFill>
                </a:rPr>
                <a:t> </a:t>
              </a:r>
              <a:r>
                <a:rPr kumimoji="1" lang="en-US" altLang="zh-CN" sz="600" dirty="0">
                  <a:solidFill>
                    <a:schemeClr val="tx1"/>
                  </a:solidFill>
                </a:rPr>
                <a:t>   </a:t>
              </a:r>
              <a:r>
                <a:rPr kumimoji="1" lang="en-US" altLang="zh-CN" sz="600" dirty="0" err="1">
                  <a:solidFill>
                    <a:schemeClr val="tx1"/>
                  </a:solidFill>
                </a:rPr>
                <a:t>a.put</a:t>
              </a:r>
              <a:r>
                <a:rPr kumimoji="1" lang="en-US" altLang="zh-CN" sz="600" dirty="0">
                  <a:solidFill>
                    <a:schemeClr val="tx1"/>
                  </a:solidFill>
                </a:rPr>
                <a:t>(‘’”);</a:t>
              </a:r>
            </a:p>
            <a:p>
              <a:r>
                <a:rPr kumimoji="1" lang="en-US" altLang="zh-CN" sz="600" dirty="0">
                  <a:solidFill>
                    <a:schemeClr val="tx1"/>
                  </a:solidFill>
                </a:rPr>
                <a:t>}</a:t>
              </a:r>
              <a:endParaRPr kumimoji="1" lang="zh-CN" altLang="en-US" sz="600" dirty="0">
                <a:solidFill>
                  <a:schemeClr val="tx1"/>
                </a:solidFill>
              </a:endParaRPr>
            </a:p>
          </p:txBody>
        </p:sp>
        <p:sp>
          <p:nvSpPr>
            <p:cNvPr id="87" name="剪去单圆角的矩形 2">
              <a:extLst>
                <a:ext uri="{FF2B5EF4-FFF2-40B4-BE49-F238E27FC236}">
                  <a16:creationId xmlns:a16="http://schemas.microsoft.com/office/drawing/2014/main" id="{8B92C3CA-0D6B-C349-80D8-7AE8ECB5A335}"/>
                </a:ext>
              </a:extLst>
            </p:cNvPr>
            <p:cNvSpPr/>
            <p:nvPr/>
          </p:nvSpPr>
          <p:spPr>
            <a:xfrm>
              <a:off x="20009" y="198151"/>
              <a:ext cx="598694" cy="624158"/>
            </a:xfrm>
            <a:prstGeom prst="snipRoundRect">
              <a:avLst>
                <a:gd name="adj1" fmla="val 0"/>
                <a:gd name="adj2" fmla="val 1759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r>
                <a:rPr kumimoji="1" lang="en-US" altLang="zh-CN" sz="900" dirty="0">
                  <a:solidFill>
                    <a:srgbClr val="C00000"/>
                  </a:solidFill>
                </a:rPr>
                <a:t>void</a:t>
              </a:r>
              <a:r>
                <a:rPr kumimoji="1" lang="en-US" altLang="zh-CN" sz="900" dirty="0">
                  <a:solidFill>
                    <a:schemeClr val="tx1"/>
                  </a:solidFill>
                </a:rPr>
                <a:t>  foo () </a:t>
              </a:r>
            </a:p>
            <a:p>
              <a:r>
                <a:rPr kumimoji="1" lang="en-US" altLang="zh-CN" sz="900" dirty="0">
                  <a:solidFill>
                    <a:schemeClr val="tx1"/>
                  </a:solidFill>
                </a:rPr>
                <a:t>{</a:t>
              </a:r>
            </a:p>
            <a:p>
              <a:r>
                <a:rPr kumimoji="1" lang="en-US" altLang="zh-CN" sz="900" dirty="0">
                  <a:solidFill>
                    <a:schemeClr val="tx1"/>
                  </a:solidFill>
                </a:rPr>
                <a:t>    a = map</a:t>
              </a:r>
              <a:r>
                <a:rPr kumimoji="1" lang="en-US" altLang="zh-CN" sz="900" dirty="0">
                  <a:solidFill>
                    <a:schemeClr val="tx1"/>
                  </a:solidFill>
                </a:rPr>
                <a:t>();</a:t>
              </a:r>
            </a:p>
            <a:p>
              <a:r>
                <a:rPr kumimoji="1" lang="en-US" altLang="zh-CN" sz="900" dirty="0">
                  <a:solidFill>
                    <a:schemeClr val="tx1"/>
                  </a:solidFill>
                </a:rPr>
                <a:t> </a:t>
              </a:r>
              <a:r>
                <a:rPr kumimoji="1" lang="en-US" altLang="zh-CN" sz="900" dirty="0">
                  <a:solidFill>
                    <a:schemeClr val="tx1"/>
                  </a:solidFill>
                </a:rPr>
                <a:t>   </a:t>
              </a:r>
              <a:r>
                <a:rPr kumimoji="1" lang="en-US" altLang="zh-CN" sz="900" dirty="0" err="1">
                  <a:solidFill>
                    <a:schemeClr val="tx1"/>
                  </a:solidFill>
                </a:rPr>
                <a:t>a.put</a:t>
              </a:r>
              <a:r>
                <a:rPr kumimoji="1" lang="en-US" altLang="zh-CN" sz="900" dirty="0">
                  <a:solidFill>
                    <a:schemeClr val="tx1"/>
                  </a:solidFill>
                </a:rPr>
                <a:t>(1,‘’);</a:t>
              </a:r>
            </a:p>
            <a:p>
              <a:r>
                <a:rPr kumimoji="1" lang="en-US" altLang="zh-CN" sz="900" dirty="0">
                  <a:solidFill>
                    <a:schemeClr val="tx1"/>
                  </a:solidFill>
                </a:rPr>
                <a:t>}</a:t>
              </a:r>
              <a:endParaRPr kumimoji="1" lang="zh-CN" altLang="en-US" sz="900" dirty="0">
                <a:solidFill>
                  <a:schemeClr val="tx1"/>
                </a:solidFill>
              </a:endParaRPr>
            </a:p>
          </p:txBody>
        </p:sp>
      </p:grpSp>
      <p:sp>
        <p:nvSpPr>
          <p:cNvPr id="88" name="Oval 87"/>
          <p:cNvSpPr/>
          <p:nvPr/>
        </p:nvSpPr>
        <p:spPr>
          <a:xfrm>
            <a:off x="5760617" y="3832921"/>
            <a:ext cx="1401664" cy="1069842"/>
          </a:xfrm>
          <a:prstGeom prst="ellipse">
            <a:avLst/>
          </a:prstGeom>
          <a:solidFill>
            <a:srgbClr val="FF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Oval 88"/>
          <p:cNvSpPr/>
          <p:nvPr/>
        </p:nvSpPr>
        <p:spPr>
          <a:xfrm>
            <a:off x="6724270" y="3852265"/>
            <a:ext cx="1401664" cy="1069842"/>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 Box 287"/>
          <p:cNvSpPr txBox="1"/>
          <p:nvPr/>
        </p:nvSpPr>
        <p:spPr>
          <a:xfrm>
            <a:off x="5204604" y="3185038"/>
            <a:ext cx="831928" cy="48915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smtClean="0">
                <a:solidFill>
                  <a:srgbClr val="FF0000"/>
                </a:solidFill>
                <a:ea typeface="宋体" panose="02010600030101010101" pitchFamily="2" charset="-122"/>
                <a:cs typeface="Times New Roman" panose="02020603050405020304" pitchFamily="18" charset="0"/>
              </a:rPr>
              <a:t>③ </a:t>
            </a:r>
            <a:r>
              <a:rPr lang="en-US" sz="1400" dirty="0" smtClean="0">
                <a:solidFill>
                  <a:srgbClr val="FF0000"/>
                </a:solidFill>
                <a:ea typeface="宋体" panose="02010600030101010101" pitchFamily="2" charset="-122"/>
                <a:cs typeface="Times New Roman" panose="02020603050405020304" pitchFamily="18" charset="0"/>
              </a:rPr>
              <a:t>Clone Detection</a:t>
            </a:r>
            <a:endParaRPr lang="en-US" sz="1400" dirty="0">
              <a:solidFill>
                <a:srgbClr val="FF0000"/>
              </a:solidFill>
              <a:ea typeface="宋体" panose="02010600030101010101" pitchFamily="2" charset="-122"/>
              <a:cs typeface="Times New Roman" panose="02020603050405020304" pitchFamily="18" charset="0"/>
            </a:endParaRPr>
          </a:p>
        </p:txBody>
      </p:sp>
      <p:sp>
        <p:nvSpPr>
          <p:cNvPr id="91" name="Text Box 287"/>
          <p:cNvSpPr txBox="1"/>
          <p:nvPr/>
        </p:nvSpPr>
        <p:spPr>
          <a:xfrm>
            <a:off x="6949196" y="2573483"/>
            <a:ext cx="1393283" cy="47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smtClean="0">
                <a:ea typeface="宋体" panose="02010600030101010101" pitchFamily="2" charset="-122"/>
                <a:cs typeface="Times New Roman" panose="02020603050405020304" pitchFamily="18" charset="0"/>
              </a:rPr>
              <a:t>④ </a:t>
            </a:r>
            <a:r>
              <a:rPr lang="en-US" sz="1400" dirty="0" smtClean="0">
                <a:ea typeface="宋体" panose="02010600030101010101" pitchFamily="2" charset="-122"/>
                <a:cs typeface="Times New Roman" panose="02020603050405020304" pitchFamily="18" charset="0"/>
              </a:rPr>
              <a:t>selection by popularity</a:t>
            </a:r>
            <a:endParaRPr lang="en-US" sz="1400" dirty="0">
              <a:ea typeface="宋体" panose="02010600030101010101" pitchFamily="2" charset="-122"/>
              <a:cs typeface="Times New Roman" panose="02020603050405020304" pitchFamily="18" charset="0"/>
            </a:endParaRPr>
          </a:p>
        </p:txBody>
      </p:sp>
      <p:sp>
        <p:nvSpPr>
          <p:cNvPr id="96" name="Text Box 287"/>
          <p:cNvSpPr txBox="1"/>
          <p:nvPr/>
        </p:nvSpPr>
        <p:spPr>
          <a:xfrm>
            <a:off x="2285082" y="3444110"/>
            <a:ext cx="832462" cy="2075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algn="ctr">
              <a:lnSpc>
                <a:spcPct val="107000"/>
              </a:lnSpc>
              <a:spcAft>
                <a:spcPts val="1010"/>
              </a:spcAft>
            </a:pPr>
            <a:r>
              <a:rPr lang="zh-CN" altLang="en-US" sz="1400" dirty="0" smtClean="0">
                <a:solidFill>
                  <a:srgbClr val="FF0000"/>
                </a:solidFill>
                <a:ea typeface="宋体" panose="02010600030101010101" pitchFamily="2" charset="-122"/>
                <a:cs typeface="Times New Roman" panose="02020603050405020304" pitchFamily="18" charset="0"/>
              </a:rPr>
              <a:t>② </a:t>
            </a:r>
            <a:r>
              <a:rPr lang="en-US" sz="1400" dirty="0" smtClean="0">
                <a:solidFill>
                  <a:srgbClr val="FF0000"/>
                </a:solidFill>
                <a:ea typeface="宋体" panose="02010600030101010101" pitchFamily="2" charset="-122"/>
                <a:cs typeface="Times New Roman" panose="02020603050405020304" pitchFamily="18" charset="0"/>
              </a:rPr>
              <a:t>Slicing</a:t>
            </a:r>
            <a:endParaRPr lang="en-US" sz="1400" dirty="0">
              <a:solidFill>
                <a:srgbClr val="FF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583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99" y="294393"/>
            <a:ext cx="7702549" cy="882505"/>
          </a:xfrm>
        </p:spPr>
        <p:txBody>
          <a:bodyPr>
            <a:normAutofit/>
          </a:bodyPr>
          <a:lstStyle/>
          <a:p>
            <a:r>
              <a:rPr lang="en-US" sz="4000" dirty="0" smtClean="0">
                <a:latin typeface="Gill Sans MT" panose="020B0502020104020203" pitchFamily="34" charset="0"/>
              </a:rPr>
              <a:t>Clustering Call Sequences</a:t>
            </a:r>
            <a:endParaRPr lang="en-US" sz="4000" dirty="0">
              <a:latin typeface="Gill Sans MT" panose="020B0502020104020203" pitchFamily="34" charset="0"/>
            </a:endParaRPr>
          </a:p>
        </p:txBody>
      </p:sp>
      <p:sp>
        <p:nvSpPr>
          <p:cNvPr id="3" name="Content Placeholder 2"/>
          <p:cNvSpPr>
            <a:spLocks noGrp="1"/>
          </p:cNvSpPr>
          <p:nvPr>
            <p:ph idx="1"/>
          </p:nvPr>
        </p:nvSpPr>
        <p:spPr>
          <a:xfrm>
            <a:off x="3968229" y="1935470"/>
            <a:ext cx="3527057" cy="938849"/>
          </a:xfrm>
          <a:prstGeom prst="wedgeRoundRectCallout">
            <a:avLst>
              <a:gd name="adj1" fmla="val -59454"/>
              <a:gd name="adj2" fmla="val -20440"/>
              <a:gd name="adj3" fmla="val 16667"/>
            </a:avLst>
          </a:prstGeom>
          <a:solidFill>
            <a:schemeClr val="accent1">
              <a:lumMod val="40000"/>
              <a:lumOff val="60000"/>
            </a:schemeClr>
          </a:solidFill>
          <a:ln>
            <a:solidFill>
              <a:schemeClr val="tx1"/>
            </a:solidFill>
          </a:ln>
        </p:spPr>
        <p:txBody>
          <a:bodyPr tIns="36000" bIns="36000">
            <a:normAutofit fontScale="77500" lnSpcReduction="20000"/>
          </a:bodyPr>
          <a:lstStyle/>
          <a:p>
            <a:pPr marL="0" indent="0">
              <a:lnSpc>
                <a:spcPct val="100000"/>
              </a:lnSpc>
              <a:spcBef>
                <a:spcPts val="0"/>
              </a:spcBef>
              <a:buNone/>
            </a:pPr>
            <a:r>
              <a:rPr lang="en-US" altLang="ko-KR" sz="2100" dirty="0" smtClean="0">
                <a:solidFill>
                  <a:schemeClr val="accent2"/>
                </a:solidFill>
                <a:latin typeface="Gill Sans MT" panose="020B0502020104020203" pitchFamily="34" charset="0"/>
              </a:rPr>
              <a:t>Shortcomings</a:t>
            </a:r>
          </a:p>
          <a:p>
            <a:pPr marL="177800" indent="-177800">
              <a:lnSpc>
                <a:spcPct val="120000"/>
              </a:lnSpc>
              <a:spcBef>
                <a:spcPts val="0"/>
              </a:spcBef>
            </a:pPr>
            <a:r>
              <a:rPr lang="en-US" altLang="ko-KR" sz="1600" dirty="0">
                <a:latin typeface="Arial" panose="020B0604020202020204" pitchFamily="34" charset="0"/>
                <a:cs typeface="Arial" panose="020B0604020202020204" pitchFamily="34" charset="0"/>
              </a:rPr>
              <a:t>I</a:t>
            </a:r>
            <a:r>
              <a:rPr lang="en-US" altLang="ko-KR" sz="1600" dirty="0" smtClean="0">
                <a:latin typeface="Arial" panose="020B0604020202020204" pitchFamily="34" charset="0"/>
                <a:cs typeface="Arial" panose="020B0604020202020204" pitchFamily="34" charset="0"/>
              </a:rPr>
              <a:t>ncomplete representation with a </a:t>
            </a:r>
            <a:r>
              <a:rPr lang="en-US" altLang="ko-KR" sz="1600" dirty="0" smtClean="0">
                <a:solidFill>
                  <a:srgbClr val="00B0F0"/>
                </a:solidFill>
                <a:latin typeface="Arial" panose="020B0604020202020204" pitchFamily="34" charset="0"/>
                <a:cs typeface="Arial" panose="020B0604020202020204" pitchFamily="34" charset="0"/>
              </a:rPr>
              <a:t>partial order</a:t>
            </a:r>
          </a:p>
          <a:p>
            <a:pPr marL="177800" indent="-177800">
              <a:lnSpc>
                <a:spcPct val="120000"/>
              </a:lnSpc>
              <a:spcBef>
                <a:spcPts val="0"/>
              </a:spcBef>
            </a:pPr>
            <a:r>
              <a:rPr lang="en-US" altLang="ko-KR" sz="1600" dirty="0" smtClean="0">
                <a:latin typeface="Arial" panose="020B0604020202020204" pitchFamily="34" charset="0"/>
                <a:cs typeface="Arial" panose="020B0604020202020204" pitchFamily="34" charset="0"/>
              </a:rPr>
              <a:t>Hard </a:t>
            </a:r>
            <a:r>
              <a:rPr lang="en-US" altLang="ko-KR" sz="1600" dirty="0">
                <a:latin typeface="Arial" panose="020B0604020202020204" pitchFamily="34" charset="0"/>
                <a:cs typeface="Arial" panose="020B0604020202020204" pitchFamily="34" charset="0"/>
              </a:rPr>
              <a:t>to </a:t>
            </a:r>
            <a:r>
              <a:rPr lang="en-US" altLang="ko-KR" sz="1600" dirty="0" smtClean="0">
                <a:latin typeface="Arial" panose="020B0604020202020204" pitchFamily="34" charset="0"/>
                <a:cs typeface="Arial" panose="020B0604020202020204" pitchFamily="34" charset="0"/>
              </a:rPr>
              <a:t>recover </a:t>
            </a:r>
            <a:r>
              <a:rPr lang="en-US" altLang="ko-KR" sz="1600" dirty="0">
                <a:latin typeface="Arial" panose="020B0604020202020204" pitchFamily="34" charset="0"/>
                <a:cs typeface="Arial" panose="020B0604020202020204" pitchFamily="34" charset="0"/>
              </a:rPr>
              <a:t>raw </a:t>
            </a:r>
            <a:r>
              <a:rPr lang="en-US" altLang="ko-KR" sz="1600" dirty="0" smtClean="0">
                <a:latin typeface="Arial" panose="020B0604020202020204" pitchFamily="34" charset="0"/>
                <a:cs typeface="Arial" panose="020B0604020202020204" pitchFamily="34" charset="0"/>
              </a:rPr>
              <a:t>code</a:t>
            </a:r>
          </a:p>
          <a:p>
            <a:pPr marL="177800" indent="-177800">
              <a:lnSpc>
                <a:spcPct val="120000"/>
              </a:lnSpc>
              <a:spcBef>
                <a:spcPts val="0"/>
              </a:spcBef>
            </a:pPr>
            <a:r>
              <a:rPr lang="en-US" altLang="ko-KR" sz="1600" dirty="0" smtClean="0">
                <a:latin typeface="Arial" panose="020B0604020202020204" pitchFamily="34" charset="0"/>
                <a:cs typeface="Arial" panose="020B0604020202020204" pitchFamily="34" charset="0"/>
              </a:rPr>
              <a:t>Relies on </a:t>
            </a:r>
            <a:r>
              <a:rPr lang="en-US" altLang="ko-KR" sz="1600" dirty="0" smtClean="0">
                <a:solidFill>
                  <a:srgbClr val="00B0F0"/>
                </a:solidFill>
                <a:latin typeface="Arial" panose="020B0604020202020204" pitchFamily="34" charset="0"/>
                <a:cs typeface="Arial" panose="020B0604020202020204" pitchFamily="34" charset="0"/>
              </a:rPr>
              <a:t>feature extraction </a:t>
            </a:r>
            <a:r>
              <a:rPr lang="en-US" altLang="ko-KR" sz="1600" dirty="0">
                <a:latin typeface="Arial" panose="020B0604020202020204" pitchFamily="34" charset="0"/>
                <a:cs typeface="Arial" panose="020B0604020202020204" pitchFamily="34" charset="0"/>
              </a:rPr>
              <a:t>(n-gram, </a:t>
            </a:r>
            <a:r>
              <a:rPr lang="en-US" altLang="ko-KR" sz="1600" dirty="0" smtClean="0">
                <a:latin typeface="Arial" panose="020B0604020202020204" pitchFamily="34" charset="0"/>
                <a:cs typeface="Arial" panose="020B0604020202020204" pitchFamily="34" charset="0"/>
              </a:rPr>
              <a:t>etc.)</a:t>
            </a:r>
            <a:endParaRPr lang="en-US" altLang="ko-KR"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5964522" y="6242051"/>
            <a:ext cx="2057400" cy="365125"/>
          </a:xfrm>
        </p:spPr>
        <p:txBody>
          <a:bodyPr/>
          <a:lstStyle/>
          <a:p>
            <a:fld id="{179396E2-F129-40BA-AE53-0816021D4FFC}" type="slidenum">
              <a:rPr lang="en-US" smtClean="0">
                <a:solidFill>
                  <a:prstClr val="black"/>
                </a:solidFill>
              </a:rPr>
              <a:pPr/>
              <a:t>7</a:t>
            </a:fld>
            <a:endParaRPr lang="en-US">
              <a:solidFill>
                <a:prstClr val="black"/>
              </a:solidFill>
            </a:endParaRPr>
          </a:p>
        </p:txBody>
      </p:sp>
      <p:sp>
        <p:nvSpPr>
          <p:cNvPr id="6" name="Rectangle 5"/>
          <p:cNvSpPr/>
          <p:nvPr/>
        </p:nvSpPr>
        <p:spPr>
          <a:xfrm>
            <a:off x="1206499" y="1231726"/>
            <a:ext cx="7023101" cy="400110"/>
          </a:xfrm>
          <a:prstGeom prst="rect">
            <a:avLst/>
          </a:prstGeom>
        </p:spPr>
        <p:txBody>
          <a:bodyPr wrap="square">
            <a:spAutoFit/>
          </a:bodyPr>
          <a:lstStyle/>
          <a:p>
            <a:r>
              <a:rPr lang="en-US" altLang="ko-KR" sz="2000" dirty="0" smtClean="0">
                <a:latin typeface="Arial" panose="020B0604020202020204" pitchFamily="34" charset="0"/>
                <a:cs typeface="Arial" panose="020B0604020202020204" pitchFamily="34" charset="0"/>
              </a:rPr>
              <a:t>MAPO</a:t>
            </a:r>
            <a:r>
              <a:rPr lang="en-US" altLang="ko-KR" sz="2000" dirty="0" smtClean="0">
                <a:solidFill>
                  <a:srgbClr val="0070C0"/>
                </a:solidFill>
                <a:latin typeface="Candara" panose="020E0502030303020204" pitchFamily="34" charset="0"/>
              </a:rPr>
              <a:t> </a:t>
            </a:r>
            <a:r>
              <a:rPr lang="en-US" altLang="ko-KR" dirty="0" smtClean="0">
                <a:solidFill>
                  <a:srgbClr val="0070C0"/>
                </a:solidFill>
                <a:latin typeface="Candara" panose="020E0502030303020204" pitchFamily="34" charset="0"/>
              </a:rPr>
              <a:t>[</a:t>
            </a:r>
            <a:r>
              <a:rPr lang="en-US" altLang="ko-KR" dirty="0" err="1" smtClean="0">
                <a:solidFill>
                  <a:srgbClr val="0070C0"/>
                </a:solidFill>
                <a:latin typeface="Candara" panose="020E0502030303020204" pitchFamily="34" charset="0"/>
              </a:rPr>
              <a:t>Xie</a:t>
            </a:r>
            <a:r>
              <a:rPr lang="en-US" altLang="ko-KR" dirty="0" smtClean="0">
                <a:solidFill>
                  <a:srgbClr val="0070C0"/>
                </a:solidFill>
                <a:latin typeface="Candara" panose="020E0502030303020204" pitchFamily="34" charset="0"/>
              </a:rPr>
              <a:t> and Pei, MSR’06]             </a:t>
            </a:r>
            <a:r>
              <a:rPr lang="en-US" altLang="ko-KR" sz="2000" dirty="0" smtClean="0">
                <a:latin typeface="Arial" panose="020B0604020202020204" pitchFamily="34" charset="0"/>
                <a:cs typeface="Arial" panose="020B0604020202020204" pitchFamily="34" charset="0"/>
              </a:rPr>
              <a:t>UP-Miner</a:t>
            </a:r>
            <a:r>
              <a:rPr lang="en-US" altLang="ko-KR" sz="2000" dirty="0" smtClean="0">
                <a:solidFill>
                  <a:srgbClr val="0070C0"/>
                </a:solidFill>
                <a:latin typeface="Candara" panose="020E0502030303020204" pitchFamily="34" charset="0"/>
              </a:rPr>
              <a:t> </a:t>
            </a:r>
            <a:r>
              <a:rPr lang="en-US" altLang="ko-KR" dirty="0" smtClean="0">
                <a:solidFill>
                  <a:srgbClr val="0070C0"/>
                </a:solidFill>
                <a:latin typeface="Candara" panose="020E0502030303020204" pitchFamily="34" charset="0"/>
              </a:rPr>
              <a:t>[Wang et al. MSR’13]</a:t>
            </a:r>
            <a:endParaRPr lang="en-US" altLang="ko-KR" dirty="0">
              <a:solidFill>
                <a:srgbClr val="0070C0"/>
              </a:solidFill>
              <a:latin typeface="Candara" panose="020E0502030303020204" pitchFamily="34" charset="0"/>
            </a:endParaRPr>
          </a:p>
        </p:txBody>
      </p:sp>
      <p:pic>
        <p:nvPicPr>
          <p:cNvPr id="14" name="Picture 13"/>
          <p:cNvPicPr>
            <a:picLocks noChangeAspect="1"/>
          </p:cNvPicPr>
          <p:nvPr/>
        </p:nvPicPr>
        <p:blipFill>
          <a:blip r:embed="rId3"/>
          <a:stretch>
            <a:fillRect/>
          </a:stretch>
        </p:blipFill>
        <p:spPr>
          <a:xfrm>
            <a:off x="1648707" y="3309232"/>
            <a:ext cx="5846579" cy="2604185"/>
          </a:xfrm>
          <a:prstGeom prst="rect">
            <a:avLst/>
          </a:prstGeom>
        </p:spPr>
      </p:pic>
      <p:sp>
        <p:nvSpPr>
          <p:cNvPr id="15" name="Rectangle 14"/>
          <p:cNvSpPr/>
          <p:nvPr/>
        </p:nvSpPr>
        <p:spPr>
          <a:xfrm>
            <a:off x="678045" y="5917287"/>
            <a:ext cx="7787905" cy="738664"/>
          </a:xfrm>
          <a:prstGeom prst="rect">
            <a:avLst/>
          </a:prstGeom>
        </p:spPr>
        <p:txBody>
          <a:bodyPr wrap="square">
            <a:spAutoFit/>
          </a:bodyPr>
          <a:lstStyle/>
          <a:p>
            <a:r>
              <a:rPr lang="en-US" altLang="ko-KR" sz="1400" dirty="0">
                <a:solidFill>
                  <a:schemeClr val="tx1">
                    <a:lumMod val="50000"/>
                    <a:lumOff val="50000"/>
                  </a:schemeClr>
                </a:solidFill>
              </a:rPr>
              <a:t>Wang, </a:t>
            </a:r>
            <a:r>
              <a:rPr lang="en-US" altLang="ko-KR" sz="1400" dirty="0" err="1">
                <a:solidFill>
                  <a:schemeClr val="tx1">
                    <a:lumMod val="50000"/>
                    <a:lumOff val="50000"/>
                  </a:schemeClr>
                </a:solidFill>
              </a:rPr>
              <a:t>Jue</a:t>
            </a:r>
            <a:r>
              <a:rPr lang="en-US" altLang="ko-KR" sz="1400" dirty="0">
                <a:solidFill>
                  <a:schemeClr val="tx1">
                    <a:lumMod val="50000"/>
                    <a:lumOff val="50000"/>
                  </a:schemeClr>
                </a:solidFill>
              </a:rPr>
              <a:t>, </a:t>
            </a:r>
            <a:r>
              <a:rPr lang="en-US" altLang="ko-KR" sz="1400" dirty="0" err="1">
                <a:solidFill>
                  <a:schemeClr val="tx1">
                    <a:lumMod val="50000"/>
                    <a:lumOff val="50000"/>
                  </a:schemeClr>
                </a:solidFill>
              </a:rPr>
              <a:t>Yingnong</a:t>
            </a:r>
            <a:r>
              <a:rPr lang="en-US" altLang="ko-KR" sz="1400" dirty="0">
                <a:solidFill>
                  <a:schemeClr val="tx1">
                    <a:lumMod val="50000"/>
                    <a:lumOff val="50000"/>
                  </a:schemeClr>
                </a:solidFill>
              </a:rPr>
              <a:t> Dang, </a:t>
            </a:r>
            <a:r>
              <a:rPr lang="en-US" altLang="ko-KR" sz="1400" dirty="0" err="1">
                <a:solidFill>
                  <a:schemeClr val="tx1">
                    <a:lumMod val="50000"/>
                    <a:lumOff val="50000"/>
                  </a:schemeClr>
                </a:solidFill>
              </a:rPr>
              <a:t>Hongyu</a:t>
            </a:r>
            <a:r>
              <a:rPr lang="en-US" altLang="ko-KR" sz="1400" dirty="0">
                <a:solidFill>
                  <a:schemeClr val="tx1">
                    <a:lumMod val="50000"/>
                    <a:lumOff val="50000"/>
                  </a:schemeClr>
                </a:solidFill>
              </a:rPr>
              <a:t> Zhang, Kai Chen, Tao </a:t>
            </a:r>
            <a:r>
              <a:rPr lang="en-US" altLang="ko-KR" sz="1400" dirty="0" err="1">
                <a:solidFill>
                  <a:schemeClr val="tx1">
                    <a:lumMod val="50000"/>
                    <a:lumOff val="50000"/>
                  </a:schemeClr>
                </a:solidFill>
              </a:rPr>
              <a:t>Xie</a:t>
            </a:r>
            <a:r>
              <a:rPr lang="en-US" altLang="ko-KR" sz="1400" dirty="0">
                <a:solidFill>
                  <a:schemeClr val="tx1">
                    <a:lumMod val="50000"/>
                    <a:lumOff val="50000"/>
                  </a:schemeClr>
                </a:solidFill>
              </a:rPr>
              <a:t>, and </a:t>
            </a:r>
            <a:r>
              <a:rPr lang="en-US" altLang="ko-KR" sz="1400" dirty="0" err="1">
                <a:solidFill>
                  <a:schemeClr val="tx1">
                    <a:lumMod val="50000"/>
                    <a:lumOff val="50000"/>
                  </a:schemeClr>
                </a:solidFill>
              </a:rPr>
              <a:t>Dongmei</a:t>
            </a:r>
            <a:r>
              <a:rPr lang="en-US" altLang="ko-KR" sz="1400" dirty="0">
                <a:solidFill>
                  <a:schemeClr val="tx1">
                    <a:lumMod val="50000"/>
                    <a:lumOff val="50000"/>
                  </a:schemeClr>
                </a:solidFill>
              </a:rPr>
              <a:t> Zhang. "Mining succinct and high-coverage API usage patterns from source code." In </a:t>
            </a:r>
            <a:r>
              <a:rPr lang="en-US" altLang="ko-KR" sz="1400" i="1" dirty="0">
                <a:solidFill>
                  <a:schemeClr val="tx1">
                    <a:lumMod val="50000"/>
                    <a:lumOff val="50000"/>
                  </a:schemeClr>
                </a:solidFill>
              </a:rPr>
              <a:t>Proceedings of the 10th Working Conference on Mining Software </a:t>
            </a:r>
            <a:r>
              <a:rPr lang="en-US" altLang="ko-KR" sz="1400" i="1" dirty="0" smtClean="0">
                <a:solidFill>
                  <a:schemeClr val="tx1">
                    <a:lumMod val="50000"/>
                    <a:lumOff val="50000"/>
                  </a:schemeClr>
                </a:solidFill>
              </a:rPr>
              <a:t>Repositories</a:t>
            </a:r>
            <a:r>
              <a:rPr lang="en-US" altLang="ko-KR" sz="1400" dirty="0">
                <a:solidFill>
                  <a:schemeClr val="tx1">
                    <a:lumMod val="50000"/>
                    <a:lumOff val="50000"/>
                  </a:schemeClr>
                </a:solidFill>
              </a:rPr>
              <a:t> </a:t>
            </a:r>
            <a:r>
              <a:rPr lang="en-US" altLang="ko-KR" sz="1400" dirty="0" smtClean="0">
                <a:solidFill>
                  <a:schemeClr val="tx1">
                    <a:lumMod val="50000"/>
                    <a:lumOff val="50000"/>
                  </a:schemeClr>
                </a:solidFill>
              </a:rPr>
              <a:t>(MSR 2013).</a:t>
            </a:r>
          </a:p>
        </p:txBody>
      </p:sp>
      <p:sp>
        <p:nvSpPr>
          <p:cNvPr id="16" name="TextBox 15"/>
          <p:cNvSpPr txBox="1"/>
          <p:nvPr/>
        </p:nvSpPr>
        <p:spPr>
          <a:xfrm>
            <a:off x="1444105" y="1787851"/>
            <a:ext cx="2057400" cy="1365365"/>
          </a:xfrm>
          <a:prstGeom prst="rect">
            <a:avLst/>
          </a:prstGeom>
          <a:noFill/>
          <a:ln>
            <a:solidFill>
              <a:schemeClr val="tx1"/>
            </a:solidFill>
          </a:ln>
        </p:spPr>
        <p:txBody>
          <a:bodyPr wrap="square" lIns="36000" tIns="36000" rIns="36000" bIns="36000" rtlCol="0">
            <a:spAutoFit/>
          </a:bodyPr>
          <a:lstStyle/>
          <a:p>
            <a:pPr algn="ctr"/>
            <a:r>
              <a:rPr lang="en-US" altLang="ko-KR" sz="1200" dirty="0" err="1">
                <a:solidFill>
                  <a:srgbClr val="7030A0"/>
                </a:solidFill>
              </a:rPr>
              <a:t>SqlConnection.CreateCommand</a:t>
            </a:r>
            <a:r>
              <a:rPr lang="en-US" altLang="ko-KR" sz="1200" dirty="0">
                <a:solidFill>
                  <a:srgbClr val="7030A0"/>
                </a:solidFill>
              </a:rPr>
              <a:t> </a:t>
            </a:r>
            <a:endParaRPr lang="en-US" altLang="ko-KR" sz="1200" dirty="0" smtClean="0">
              <a:solidFill>
                <a:srgbClr val="7030A0"/>
              </a:solidFill>
            </a:endParaRPr>
          </a:p>
          <a:p>
            <a:pPr algn="ctr"/>
            <a:r>
              <a:rPr lang="zh-CN" altLang="en-US" sz="1200" dirty="0" smtClean="0"/>
              <a:t>↓</a:t>
            </a:r>
            <a:endParaRPr lang="en-US" altLang="ko-KR" sz="1200" dirty="0" smtClean="0"/>
          </a:p>
          <a:p>
            <a:pPr algn="ctr"/>
            <a:r>
              <a:rPr lang="en-US" altLang="ko-KR" sz="1200" dirty="0" err="1" smtClean="0">
                <a:solidFill>
                  <a:srgbClr val="7030A0"/>
                </a:solidFill>
              </a:rPr>
              <a:t>SqlConnection.Open</a:t>
            </a:r>
            <a:r>
              <a:rPr lang="en-US" altLang="ko-KR" sz="1200" dirty="0" smtClean="0">
                <a:solidFill>
                  <a:srgbClr val="7030A0"/>
                </a:solidFill>
              </a:rPr>
              <a:t> </a:t>
            </a:r>
          </a:p>
          <a:p>
            <a:pPr algn="ctr"/>
            <a:r>
              <a:rPr lang="zh-CN" altLang="en-US" sz="1200" dirty="0" smtClean="0"/>
              <a:t>↓</a:t>
            </a:r>
            <a:endParaRPr lang="en-US" altLang="ko-KR" sz="1200" dirty="0"/>
          </a:p>
          <a:p>
            <a:pPr algn="ctr"/>
            <a:r>
              <a:rPr lang="en-US" altLang="ko-KR" sz="1200" dirty="0" err="1" smtClean="0">
                <a:solidFill>
                  <a:srgbClr val="7030A0"/>
                </a:solidFill>
              </a:rPr>
              <a:t>SqlCommand.ExecuteReader</a:t>
            </a:r>
            <a:r>
              <a:rPr lang="en-US" altLang="ko-KR" sz="1200" dirty="0" smtClean="0">
                <a:solidFill>
                  <a:srgbClr val="7030A0"/>
                </a:solidFill>
              </a:rPr>
              <a:t> </a:t>
            </a:r>
          </a:p>
          <a:p>
            <a:pPr algn="ctr"/>
            <a:r>
              <a:rPr lang="zh-CN" altLang="en-US" sz="1200" dirty="0" smtClean="0"/>
              <a:t>↓</a:t>
            </a:r>
            <a:endParaRPr lang="en-US" altLang="ko-KR" sz="1200" dirty="0" smtClean="0"/>
          </a:p>
          <a:p>
            <a:pPr algn="ctr"/>
            <a:r>
              <a:rPr lang="en-US" altLang="ko-KR" sz="1200" dirty="0" err="1" smtClean="0">
                <a:solidFill>
                  <a:srgbClr val="7030A0"/>
                </a:solidFill>
              </a:rPr>
              <a:t>SqlDataReader.Read</a:t>
            </a:r>
            <a:endParaRPr lang="ko-KR" altLang="en-US" sz="1200" dirty="0">
              <a:solidFill>
                <a:srgbClr val="7030A0"/>
              </a:solidFill>
            </a:endParaRPr>
          </a:p>
        </p:txBody>
      </p:sp>
    </p:spTree>
    <p:extLst>
      <p:ext uri="{BB962C8B-B14F-4D97-AF65-F5344CB8AC3E}">
        <p14:creationId xmlns:p14="http://schemas.microsoft.com/office/powerpoint/2010/main" val="13956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dirty="0" smtClean="0">
                <a:latin typeface="Gill Sans MT" panose="020B0502020104020203" pitchFamily="34" charset="0"/>
              </a:rPr>
              <a:t>Extracting Feature Vectors from Code (AST)</a:t>
            </a:r>
            <a:endParaRPr lang="ko-KR" altLang="en-US" sz="3600" dirty="0">
              <a:latin typeface="Gill Sans MT" panose="020B0502020104020203" pitchFamily="34" charset="0"/>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167913465"/>
              </p:ext>
            </p:extLst>
          </p:nvPr>
        </p:nvGraphicFramePr>
        <p:xfrm>
          <a:off x="4867916" y="2083683"/>
          <a:ext cx="466728" cy="1483360"/>
        </p:xfrm>
        <a:graphic>
          <a:graphicData uri="http://schemas.openxmlformats.org/drawingml/2006/table">
            <a:tbl>
              <a:tblPr firstRow="1" bandRow="1">
                <a:tableStyleId>{2D5ABB26-0587-4C30-8999-92F81FD0307C}</a:tableStyleId>
              </a:tblPr>
              <a:tblGrid>
                <a:gridCol w="466728">
                  <a:extLst>
                    <a:ext uri="{9D8B030D-6E8A-4147-A177-3AD203B41FA5}">
                      <a16:colId xmlns:a16="http://schemas.microsoft.com/office/drawing/2014/main" val="1334731991"/>
                    </a:ext>
                  </a:extLst>
                </a:gridCol>
              </a:tblGrid>
              <a:tr h="370840">
                <a:tc>
                  <a:txBody>
                    <a:bodyPr/>
                    <a:lstStyle/>
                    <a:p>
                      <a:pPr algn="ctr" latinLnBrk="1"/>
                      <a:r>
                        <a:rPr lang="en-US" altLang="ko-KR" dirty="0" smtClean="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5990724"/>
                  </a:ext>
                </a:extLst>
              </a:tr>
              <a:tr h="370840">
                <a:tc>
                  <a:txBody>
                    <a:bodyPr/>
                    <a:lstStyle/>
                    <a:p>
                      <a:pPr algn="ctr" latinLnBrk="1"/>
                      <a:r>
                        <a:rPr lang="en-US" altLang="ko-KR" dirty="0" smtClean="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8991249"/>
                  </a:ext>
                </a:extLst>
              </a:tr>
              <a:tr h="370840">
                <a:tc>
                  <a:txBody>
                    <a:bodyPr/>
                    <a:lstStyle/>
                    <a:p>
                      <a:pPr algn="ctr" latinLnBrk="1"/>
                      <a:r>
                        <a:rPr lang="en-US" altLang="ko-KR" dirty="0" smtClean="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19200504"/>
                  </a:ext>
                </a:extLst>
              </a:tr>
              <a:tr h="370840">
                <a:tc>
                  <a:txBody>
                    <a:bodyPr/>
                    <a:lstStyle/>
                    <a:p>
                      <a:pPr algn="ctr" latinLnBrk="1"/>
                      <a:r>
                        <a:rPr lang="en-US" altLang="ko-KR" dirty="0" smtClean="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299153218"/>
                  </a:ext>
                </a:extLst>
              </a:tr>
            </a:tbl>
          </a:graphicData>
        </a:graphic>
      </p:graphicFrame>
      <p:sp>
        <p:nvSpPr>
          <p:cNvPr id="4" name="Slide Number Placeholder 3"/>
          <p:cNvSpPr>
            <a:spLocks noGrp="1"/>
          </p:cNvSpPr>
          <p:nvPr>
            <p:ph type="sldNum" sz="quarter" idx="12"/>
          </p:nvPr>
        </p:nvSpPr>
        <p:spPr/>
        <p:txBody>
          <a:bodyPr/>
          <a:lstStyle/>
          <a:p>
            <a:fld id="{E5D20B07-BDDC-4D04-8605-14FADEF213F7}" type="slidenum">
              <a:rPr lang="en-US" b="1" smtClean="0">
                <a:solidFill>
                  <a:schemeClr val="tx1"/>
                </a:solidFill>
              </a:rPr>
              <a:pPr/>
              <a:t>8</a:t>
            </a:fld>
            <a:endParaRPr lang="en-US" b="1" dirty="0">
              <a:solidFill>
                <a:schemeClr val="tx1"/>
              </a:solidFill>
            </a:endParaRPr>
          </a:p>
        </p:txBody>
      </p:sp>
      <p:sp>
        <p:nvSpPr>
          <p:cNvPr id="5" name="TextBox 4"/>
          <p:cNvSpPr txBox="1"/>
          <p:nvPr/>
        </p:nvSpPr>
        <p:spPr>
          <a:xfrm>
            <a:off x="1038868" y="1998608"/>
            <a:ext cx="2880000" cy="1438068"/>
          </a:xfrm>
          <a:prstGeom prst="rect">
            <a:avLst/>
          </a:prstGeom>
          <a:solidFill>
            <a:schemeClr val="bg1">
              <a:lumMod val="95000"/>
            </a:schemeClr>
          </a:solidFill>
          <a:ln>
            <a:solidFill>
              <a:schemeClr val="tx1"/>
            </a:solidFill>
          </a:ln>
        </p:spPr>
        <p:txBody>
          <a:bodyPr wrap="square" lIns="72000" tIns="72000" rIns="0" bIns="72000" rtlCol="0">
            <a:spAutoFit/>
          </a:bodyPr>
          <a:lstStyle/>
          <a:p>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a:t>
            </a:r>
            <a:r>
              <a:rPr lang="en-US" altLang="zh-CN" sz="1400" dirty="0">
                <a:solidFill>
                  <a:srgbClr val="795DA3"/>
                </a:solidFill>
                <a:latin typeface="Consolas" panose="020B0609020204030204" pitchFamily="49" charset="0"/>
                <a:cs typeface="Consolas" panose="020B0609020204030204" pitchFamily="49" charset="0"/>
              </a:rPr>
              <a:t>sum</a:t>
            </a:r>
            <a:r>
              <a:rPr lang="en-US" altLang="zh-CN" sz="1400" dirty="0">
                <a:latin typeface="Consolas" panose="020B0609020204030204" pitchFamily="49" charset="0"/>
                <a:cs typeface="Consolas" panose="020B0609020204030204" pitchFamily="49" charset="0"/>
              </a:rPr>
              <a:t> (</a:t>
            </a:r>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x, n){</a:t>
            </a:r>
          </a:p>
          <a:p>
            <a:r>
              <a:rPr lang="en-US" sz="1400" dirty="0">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rgbClr val="005CC5"/>
                </a:solidFill>
                <a:latin typeface="Consolas" panose="020B0609020204030204" pitchFamily="49" charset="0"/>
                <a:ea typeface="Menlo"/>
                <a:cs typeface="Consolas" panose="020B0609020204030204" pitchFamily="49" charset="0"/>
              </a:rPr>
              <a:t>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a:t>
            </a:r>
            <a:r>
              <a:rPr lang="en-US" sz="1400" dirty="0" err="1">
                <a:solidFill>
                  <a:srgbClr val="C00000"/>
                </a:solidFill>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n;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s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return</a:t>
            </a:r>
            <a:r>
              <a:rPr lang="en-US" sz="1400" dirty="0">
                <a:latin typeface="Consolas" panose="020B0609020204030204" pitchFamily="49" charset="0"/>
                <a:cs typeface="Consolas" panose="020B0609020204030204" pitchFamily="49" charset="0"/>
              </a:rPr>
              <a:t> s;</a:t>
            </a:r>
          </a:p>
          <a:p>
            <a:r>
              <a:rPr lang="en-US" sz="1400" dirty="0" smtClean="0">
                <a:latin typeface="Consolas" panose="020B0609020204030204" pitchFamily="49" charset="0"/>
                <a:cs typeface="Consolas" panose="020B0609020204030204" pitchFamily="49" charset="0"/>
              </a:rPr>
              <a:t>}</a:t>
            </a:r>
          </a:p>
        </p:txBody>
      </p:sp>
      <p:sp>
        <p:nvSpPr>
          <p:cNvPr id="6" name="TextBox 5"/>
          <p:cNvSpPr txBox="1"/>
          <p:nvPr/>
        </p:nvSpPr>
        <p:spPr>
          <a:xfrm>
            <a:off x="1022738" y="3865508"/>
            <a:ext cx="2880000" cy="1438068"/>
          </a:xfrm>
          <a:prstGeom prst="rect">
            <a:avLst/>
          </a:prstGeom>
          <a:solidFill>
            <a:schemeClr val="bg1">
              <a:lumMod val="95000"/>
            </a:schemeClr>
          </a:solidFill>
          <a:ln>
            <a:solidFill>
              <a:schemeClr val="tx1"/>
            </a:solidFill>
          </a:ln>
        </p:spPr>
        <p:txBody>
          <a:bodyPr wrap="square" lIns="72000" tIns="72000" rIns="0" bIns="72000" rtlCol="0">
            <a:spAutoFit/>
          </a:bodyPr>
          <a:lstStyle/>
          <a:p>
            <a:r>
              <a:rPr lang="en-US" altLang="zh-CN" sz="1400" dirty="0" err="1">
                <a:solidFill>
                  <a:srgbClr val="C00000"/>
                </a:solidFill>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t>
            </a:r>
            <a:r>
              <a:rPr lang="en-US" altLang="zh-CN" sz="1400" dirty="0">
                <a:solidFill>
                  <a:srgbClr val="795DA3"/>
                </a:solidFill>
                <a:latin typeface="Consolas" panose="020B0609020204030204" pitchFamily="49" charset="0"/>
                <a:cs typeface="Consolas" panose="020B0609020204030204" pitchFamily="49" charset="0"/>
              </a:rPr>
              <a:t>power</a:t>
            </a:r>
            <a:r>
              <a:rPr lang="en-US" altLang="zh-CN" sz="1400" dirty="0">
                <a:latin typeface="Consolas" panose="020B0609020204030204" pitchFamily="49" charset="0"/>
                <a:cs typeface="Consolas" panose="020B0609020204030204" pitchFamily="49" charset="0"/>
              </a:rPr>
              <a:t> </a:t>
            </a:r>
            <a:r>
              <a:rPr lang="en-US" altLang="zh-CN" sz="1400" dirty="0" smtClean="0">
                <a:latin typeface="Consolas" panose="020B0609020204030204" pitchFamily="49" charset="0"/>
                <a:cs typeface="Consolas" panose="020B0609020204030204" pitchFamily="49" charset="0"/>
              </a:rPr>
              <a:t>(</a:t>
            </a:r>
            <a:r>
              <a:rPr lang="en-US" altLang="zh-CN" sz="1400" dirty="0" err="1" smtClean="0">
                <a:solidFill>
                  <a:srgbClr val="C00000"/>
                </a:solidFill>
                <a:latin typeface="Consolas" panose="020B0609020204030204" pitchFamily="49" charset="0"/>
                <a:cs typeface="Consolas" panose="020B0609020204030204" pitchFamily="49" charset="0"/>
              </a:rPr>
              <a:t>int</a:t>
            </a:r>
            <a:r>
              <a:rPr lang="en-US" altLang="zh-CN" sz="1400" dirty="0" smtClean="0">
                <a:latin typeface="Consolas" panose="020B0609020204030204" pitchFamily="49" charset="0"/>
                <a:cs typeface="Consolas" panose="020B0609020204030204" pitchFamily="49" charset="0"/>
              </a:rPr>
              <a:t> </a:t>
            </a:r>
            <a:r>
              <a:rPr lang="en-US" altLang="zh-CN" sz="1400" dirty="0">
                <a:latin typeface="Consolas" panose="020B0609020204030204" pitchFamily="49" charset="0"/>
                <a:cs typeface="Consolas" panose="020B0609020204030204" pitchFamily="49" charset="0"/>
              </a:rPr>
              <a:t>x, n){</a:t>
            </a:r>
          </a:p>
          <a:p>
            <a:r>
              <a:rPr lang="en-US" sz="1400" dirty="0">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int</a:t>
            </a:r>
            <a:r>
              <a:rPr lang="en-US" sz="1400" b="1" dirty="0">
                <a:solidFill>
                  <a:srgbClr val="7F0055"/>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smtClean="0">
                <a:solidFill>
                  <a:srgbClr val="005CC5"/>
                </a:solidFill>
                <a:latin typeface="Consolas" panose="020B0609020204030204" pitchFamily="49" charset="0"/>
                <a:ea typeface="Menlo"/>
                <a:cs typeface="Consolas" panose="020B0609020204030204" pitchFamily="49" charset="0"/>
              </a:rPr>
              <a:t>1</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solidFill>
                  <a:srgbClr val="C00000"/>
                </a:solidFill>
                <a:latin typeface="Consolas" panose="020B0609020204030204" pitchFamily="49" charset="0"/>
                <a:cs typeface="Consolas" panose="020B0609020204030204" pitchFamily="49" charset="0"/>
              </a:rPr>
              <a:t>for</a:t>
            </a:r>
            <a:r>
              <a:rPr lang="en-US" sz="1400" dirty="0" smtClean="0">
                <a:latin typeface="Consolas" panose="020B0609020204030204" pitchFamily="49" charset="0"/>
                <a:cs typeface="Consolas" panose="020B0609020204030204" pitchFamily="49" charset="0"/>
              </a:rPr>
              <a:t>(</a:t>
            </a:r>
            <a:r>
              <a:rPr lang="en-US" sz="1400" dirty="0" err="1" smtClean="0">
                <a:solidFill>
                  <a:srgbClr val="C00000"/>
                </a:solidFill>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&lt;</a:t>
            </a:r>
            <a:r>
              <a:rPr lang="en-US" sz="1400" dirty="0">
                <a:latin typeface="Consolas" panose="020B0609020204030204" pitchFamily="49" charset="0"/>
                <a:cs typeface="Consolas" panose="020B0609020204030204" pitchFamily="49" charset="0"/>
              </a:rPr>
              <a:t>n; </a:t>
            </a:r>
            <a:r>
              <a:rPr lang="en-US" sz="1400" dirty="0" err="1">
                <a:latin typeface="Consolas" panose="020B0609020204030204" pitchFamily="49" charset="0"/>
                <a:cs typeface="Consolas" panose="020B0609020204030204" pitchFamily="49" charset="0"/>
              </a:rPr>
              <a:t>i</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p </a:t>
            </a:r>
            <a:r>
              <a:rPr lang="en-US" sz="1400" dirty="0">
                <a:solidFill>
                  <a:srgbClr val="A71D5D"/>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x;</a:t>
            </a:r>
          </a:p>
          <a:p>
            <a:r>
              <a:rPr lang="en-US" sz="1400" dirty="0">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return</a:t>
            </a:r>
            <a:r>
              <a:rPr lang="en-US" sz="1400" dirty="0">
                <a:latin typeface="Consolas" panose="020B0609020204030204" pitchFamily="49" charset="0"/>
                <a:cs typeface="Consolas" panose="020B0609020204030204" pitchFamily="49" charset="0"/>
              </a:rPr>
              <a:t> p;</a:t>
            </a:r>
          </a:p>
          <a:p>
            <a:r>
              <a:rPr lang="en-US" sz="1400" dirty="0">
                <a:latin typeface="Consolas" panose="020B0609020204030204" pitchFamily="49" charset="0"/>
                <a:cs typeface="Consolas" panose="020B0609020204030204" pitchFamily="49" charset="0"/>
              </a:rPr>
              <a:t>}</a:t>
            </a:r>
          </a:p>
        </p:txBody>
      </p:sp>
      <p:sp>
        <p:nvSpPr>
          <p:cNvPr id="9" name="Rectangle 8"/>
          <p:cNvSpPr/>
          <p:nvPr/>
        </p:nvSpPr>
        <p:spPr>
          <a:xfrm>
            <a:off x="1992506" y="1119219"/>
            <a:ext cx="3390900" cy="400110"/>
          </a:xfrm>
          <a:prstGeom prst="rect">
            <a:avLst/>
          </a:prstGeom>
        </p:spPr>
        <p:txBody>
          <a:bodyPr wrap="square">
            <a:spAutoFit/>
          </a:bodyPr>
          <a:lstStyle/>
          <a:p>
            <a:r>
              <a:rPr lang="en-US" altLang="ko-KR" sz="2000" dirty="0" err="1" smtClean="0">
                <a:solidFill>
                  <a:srgbClr val="0070C0"/>
                </a:solidFill>
                <a:latin typeface="Candara" panose="020E0502030303020204" pitchFamily="34" charset="0"/>
              </a:rPr>
              <a:t>ExoaDocs</a:t>
            </a:r>
            <a:r>
              <a:rPr lang="en-US" altLang="ko-KR" sz="2000" dirty="0" smtClean="0">
                <a:solidFill>
                  <a:srgbClr val="0070C0"/>
                </a:solidFill>
                <a:latin typeface="Candara" panose="020E0502030303020204" pitchFamily="34" charset="0"/>
              </a:rPr>
              <a:t> (Kim et al. AAAI’10)</a:t>
            </a:r>
            <a:endParaRPr lang="en-US" altLang="ko-KR" sz="2000" dirty="0">
              <a:solidFill>
                <a:srgbClr val="0070C0"/>
              </a:solidFill>
              <a:latin typeface="Candara" panose="020E0502030303020204" pitchFamily="34" charset="0"/>
            </a:endParaRPr>
          </a:p>
        </p:txBody>
      </p:sp>
      <p:sp>
        <p:nvSpPr>
          <p:cNvPr id="10" name="TextBox 9"/>
          <p:cNvSpPr txBox="1"/>
          <p:nvPr/>
        </p:nvSpPr>
        <p:spPr>
          <a:xfrm>
            <a:off x="5372746" y="2122041"/>
            <a:ext cx="1598538" cy="246221"/>
          </a:xfrm>
          <a:prstGeom prst="rect">
            <a:avLst/>
          </a:prstGeom>
          <a:noFill/>
        </p:spPr>
        <p:txBody>
          <a:bodyPr wrap="square" lIns="0" tIns="0" rIns="0" bIns="0" rtlCol="0">
            <a:spAutoFit/>
          </a:bodyPr>
          <a:lstStyle/>
          <a:p>
            <a:r>
              <a:rPr lang="en-US" altLang="ko-KR" sz="1600" dirty="0" smtClean="0"/>
              <a:t># type declarations</a:t>
            </a:r>
            <a:endParaRPr lang="ko-KR" altLang="en-US" sz="1600" dirty="0"/>
          </a:p>
        </p:txBody>
      </p:sp>
      <p:sp>
        <p:nvSpPr>
          <p:cNvPr id="11" name="TextBox 10"/>
          <p:cNvSpPr txBox="1"/>
          <p:nvPr/>
        </p:nvSpPr>
        <p:spPr>
          <a:xfrm>
            <a:off x="5372745" y="2497919"/>
            <a:ext cx="1495425" cy="246221"/>
          </a:xfrm>
          <a:prstGeom prst="rect">
            <a:avLst/>
          </a:prstGeom>
          <a:noFill/>
        </p:spPr>
        <p:txBody>
          <a:bodyPr wrap="square" lIns="0" tIns="0" rIns="0" bIns="0" rtlCol="0">
            <a:spAutoFit/>
          </a:bodyPr>
          <a:lstStyle/>
          <a:p>
            <a:r>
              <a:rPr lang="en-US" altLang="ko-KR" sz="1600" dirty="0" smtClean="0"/>
              <a:t># for statements</a:t>
            </a:r>
            <a:endParaRPr lang="ko-KR" altLang="en-US" sz="1600" dirty="0"/>
          </a:p>
        </p:txBody>
      </p:sp>
      <p:sp>
        <p:nvSpPr>
          <p:cNvPr id="12" name="TextBox 11"/>
          <p:cNvSpPr txBox="1"/>
          <p:nvPr/>
        </p:nvSpPr>
        <p:spPr>
          <a:xfrm>
            <a:off x="5372745" y="2893830"/>
            <a:ext cx="1256656" cy="246221"/>
          </a:xfrm>
          <a:prstGeom prst="rect">
            <a:avLst/>
          </a:prstGeom>
          <a:noFill/>
        </p:spPr>
        <p:txBody>
          <a:bodyPr wrap="square" lIns="0" tIns="0" rIns="0" bIns="0" rtlCol="0">
            <a:spAutoFit/>
          </a:bodyPr>
          <a:lstStyle/>
          <a:p>
            <a:r>
              <a:rPr lang="en-US" altLang="ko-KR" sz="1600" dirty="0" smtClean="0"/>
              <a:t># if statements</a:t>
            </a:r>
            <a:endParaRPr lang="ko-KR" altLang="en-US" sz="1600" dirty="0"/>
          </a:p>
        </p:txBody>
      </p:sp>
      <p:sp>
        <p:nvSpPr>
          <p:cNvPr id="13" name="TextBox 12"/>
          <p:cNvSpPr txBox="1"/>
          <p:nvPr/>
        </p:nvSpPr>
        <p:spPr>
          <a:xfrm>
            <a:off x="5372742" y="3276118"/>
            <a:ext cx="1132621" cy="246221"/>
          </a:xfrm>
          <a:prstGeom prst="rect">
            <a:avLst/>
          </a:prstGeom>
          <a:noFill/>
        </p:spPr>
        <p:txBody>
          <a:bodyPr wrap="square" lIns="0" tIns="0" rIns="0" bIns="0" rtlCol="0">
            <a:spAutoFit/>
          </a:bodyPr>
          <a:lstStyle/>
          <a:p>
            <a:r>
              <a:rPr lang="en-US" altLang="ko-KR" sz="1600" dirty="0" smtClean="0"/>
              <a:t># identifiers</a:t>
            </a:r>
            <a:endParaRPr lang="ko-KR" altLang="en-US" sz="1600" dirty="0"/>
          </a:p>
        </p:txBody>
      </p:sp>
      <p:graphicFrame>
        <p:nvGraphicFramePr>
          <p:cNvPr id="15" name="Content Placeholder 13"/>
          <p:cNvGraphicFramePr>
            <a:graphicFrameLocks/>
          </p:cNvGraphicFramePr>
          <p:nvPr>
            <p:extLst>
              <p:ext uri="{D42A27DB-BD31-4B8C-83A1-F6EECF244321}">
                <p14:modId xmlns:p14="http://schemas.microsoft.com/office/powerpoint/2010/main" val="3923964033"/>
              </p:ext>
            </p:extLst>
          </p:nvPr>
        </p:nvGraphicFramePr>
        <p:xfrm>
          <a:off x="4867915" y="3898531"/>
          <a:ext cx="466728" cy="1483360"/>
        </p:xfrm>
        <a:graphic>
          <a:graphicData uri="http://schemas.openxmlformats.org/drawingml/2006/table">
            <a:tbl>
              <a:tblPr firstRow="1" bandRow="1">
                <a:tableStyleId>{2D5ABB26-0587-4C30-8999-92F81FD0307C}</a:tableStyleId>
              </a:tblPr>
              <a:tblGrid>
                <a:gridCol w="466728">
                  <a:extLst>
                    <a:ext uri="{9D8B030D-6E8A-4147-A177-3AD203B41FA5}">
                      <a16:colId xmlns:a16="http://schemas.microsoft.com/office/drawing/2014/main" val="1334731991"/>
                    </a:ext>
                  </a:extLst>
                </a:gridCol>
              </a:tblGrid>
              <a:tr h="370840">
                <a:tc>
                  <a:txBody>
                    <a:bodyPr/>
                    <a:lstStyle/>
                    <a:p>
                      <a:pPr algn="ctr" latinLnBrk="1"/>
                      <a:r>
                        <a:rPr lang="en-US" altLang="ko-KR" dirty="0" smtClean="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15990724"/>
                  </a:ext>
                </a:extLst>
              </a:tr>
              <a:tr h="370840">
                <a:tc>
                  <a:txBody>
                    <a:bodyPr/>
                    <a:lstStyle/>
                    <a:p>
                      <a:pPr algn="ctr" latinLnBrk="1"/>
                      <a:r>
                        <a:rPr lang="en-US" altLang="ko-KR" dirty="0" smtClean="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8991249"/>
                  </a:ext>
                </a:extLst>
              </a:tr>
              <a:tr h="370840">
                <a:tc>
                  <a:txBody>
                    <a:bodyPr/>
                    <a:lstStyle/>
                    <a:p>
                      <a:pPr algn="ctr" latinLnBrk="1"/>
                      <a:r>
                        <a:rPr lang="en-US" altLang="ko-KR" dirty="0" smtClean="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19200504"/>
                  </a:ext>
                </a:extLst>
              </a:tr>
              <a:tr h="370840">
                <a:tc>
                  <a:txBody>
                    <a:bodyPr/>
                    <a:lstStyle/>
                    <a:p>
                      <a:pPr algn="ctr" latinLnBrk="1"/>
                      <a:r>
                        <a:rPr lang="en-US" altLang="ko-KR" dirty="0" smtClean="0"/>
                        <a:t>4</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9153218"/>
                  </a:ext>
                </a:extLst>
              </a:tr>
            </a:tbl>
          </a:graphicData>
        </a:graphic>
      </p:graphicFrame>
      <p:sp>
        <p:nvSpPr>
          <p:cNvPr id="16" name="TextBox 15"/>
          <p:cNvSpPr txBox="1"/>
          <p:nvPr/>
        </p:nvSpPr>
        <p:spPr>
          <a:xfrm>
            <a:off x="5372745" y="3911489"/>
            <a:ext cx="1752600" cy="246221"/>
          </a:xfrm>
          <a:prstGeom prst="rect">
            <a:avLst/>
          </a:prstGeom>
          <a:noFill/>
        </p:spPr>
        <p:txBody>
          <a:bodyPr wrap="square" lIns="0" tIns="0" rIns="0" bIns="0" rtlCol="0">
            <a:spAutoFit/>
          </a:bodyPr>
          <a:lstStyle/>
          <a:p>
            <a:r>
              <a:rPr lang="en-US" altLang="ko-KR" sz="1600" dirty="0" smtClean="0"/>
              <a:t># type declarations</a:t>
            </a:r>
            <a:endParaRPr lang="ko-KR" altLang="en-US" sz="1600" dirty="0"/>
          </a:p>
        </p:txBody>
      </p:sp>
      <p:sp>
        <p:nvSpPr>
          <p:cNvPr id="17" name="TextBox 16"/>
          <p:cNvSpPr txBox="1"/>
          <p:nvPr/>
        </p:nvSpPr>
        <p:spPr>
          <a:xfrm>
            <a:off x="5372744" y="4272674"/>
            <a:ext cx="1495425" cy="246221"/>
          </a:xfrm>
          <a:prstGeom prst="rect">
            <a:avLst/>
          </a:prstGeom>
          <a:noFill/>
        </p:spPr>
        <p:txBody>
          <a:bodyPr wrap="square" lIns="0" tIns="0" rIns="0" bIns="0" rtlCol="0">
            <a:spAutoFit/>
          </a:bodyPr>
          <a:lstStyle/>
          <a:p>
            <a:r>
              <a:rPr lang="en-US" altLang="ko-KR" sz="1600" dirty="0" smtClean="0"/>
              <a:t># for statements</a:t>
            </a:r>
            <a:endParaRPr lang="ko-KR" altLang="en-US" sz="1600" dirty="0"/>
          </a:p>
        </p:txBody>
      </p:sp>
      <p:sp>
        <p:nvSpPr>
          <p:cNvPr id="18" name="TextBox 17"/>
          <p:cNvSpPr txBox="1"/>
          <p:nvPr/>
        </p:nvSpPr>
        <p:spPr>
          <a:xfrm>
            <a:off x="5372744" y="4670250"/>
            <a:ext cx="1256658" cy="246221"/>
          </a:xfrm>
          <a:prstGeom prst="rect">
            <a:avLst/>
          </a:prstGeom>
          <a:noFill/>
        </p:spPr>
        <p:txBody>
          <a:bodyPr wrap="square" lIns="0" tIns="0" rIns="0" bIns="0" rtlCol="0">
            <a:spAutoFit/>
          </a:bodyPr>
          <a:lstStyle/>
          <a:p>
            <a:r>
              <a:rPr lang="en-US" altLang="ko-KR" sz="1600" dirty="0" smtClean="0"/>
              <a:t># if statements</a:t>
            </a:r>
            <a:endParaRPr lang="ko-KR" altLang="en-US" sz="1600" dirty="0"/>
          </a:p>
        </p:txBody>
      </p:sp>
      <p:sp>
        <p:nvSpPr>
          <p:cNvPr id="19" name="TextBox 18"/>
          <p:cNvSpPr txBox="1"/>
          <p:nvPr/>
        </p:nvSpPr>
        <p:spPr>
          <a:xfrm>
            <a:off x="5379093" y="5053364"/>
            <a:ext cx="1078857" cy="246221"/>
          </a:xfrm>
          <a:prstGeom prst="rect">
            <a:avLst/>
          </a:prstGeom>
          <a:noFill/>
        </p:spPr>
        <p:txBody>
          <a:bodyPr wrap="square" lIns="0" tIns="0" rIns="0" bIns="0" rtlCol="0">
            <a:spAutoFit/>
          </a:bodyPr>
          <a:lstStyle/>
          <a:p>
            <a:r>
              <a:rPr lang="en-US" altLang="ko-KR" sz="1600" dirty="0" smtClean="0"/>
              <a:t># identifiers</a:t>
            </a:r>
            <a:endParaRPr lang="ko-KR" altLang="en-US" sz="1600" dirty="0"/>
          </a:p>
        </p:txBody>
      </p:sp>
      <p:sp>
        <p:nvSpPr>
          <p:cNvPr id="20" name="Right Arrow 19"/>
          <p:cNvSpPr/>
          <p:nvPr/>
        </p:nvSpPr>
        <p:spPr>
          <a:xfrm>
            <a:off x="4061470" y="2720870"/>
            <a:ext cx="762904" cy="25252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ight Arrow 20"/>
          <p:cNvSpPr/>
          <p:nvPr/>
        </p:nvSpPr>
        <p:spPr>
          <a:xfrm>
            <a:off x="4075983" y="4534204"/>
            <a:ext cx="741775" cy="24652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4495535" y="1535306"/>
            <a:ext cx="2018659" cy="369332"/>
          </a:xfrm>
          <a:prstGeom prst="rect">
            <a:avLst/>
          </a:prstGeom>
          <a:noFill/>
        </p:spPr>
        <p:txBody>
          <a:bodyPr wrap="square" rtlCol="0">
            <a:spAutoFit/>
          </a:bodyPr>
          <a:lstStyle/>
          <a:p>
            <a:r>
              <a:rPr lang="en-US" altLang="ko-KR" b="1" dirty="0" smtClean="0"/>
              <a:t>AST feature vector</a:t>
            </a:r>
            <a:endParaRPr lang="ko-KR" altLang="en-US" b="1" dirty="0"/>
          </a:p>
        </p:txBody>
      </p:sp>
      <p:sp>
        <p:nvSpPr>
          <p:cNvPr id="24" name="Rectangle 23"/>
          <p:cNvSpPr/>
          <p:nvPr/>
        </p:nvSpPr>
        <p:spPr>
          <a:xfrm>
            <a:off x="748673" y="6128728"/>
            <a:ext cx="7766677" cy="523220"/>
          </a:xfrm>
          <a:prstGeom prst="rect">
            <a:avLst/>
          </a:prstGeom>
        </p:spPr>
        <p:txBody>
          <a:bodyPr wrap="square">
            <a:spAutoFit/>
          </a:bodyPr>
          <a:lstStyle/>
          <a:p>
            <a:r>
              <a:rPr lang="en-US" altLang="ko-KR" sz="1400" dirty="0">
                <a:solidFill>
                  <a:schemeClr val="tx1">
                    <a:lumMod val="50000"/>
                    <a:lumOff val="50000"/>
                  </a:schemeClr>
                </a:solidFill>
                <a:latin typeface="Arial" panose="020B0604020202020204" pitchFamily="34" charset="0"/>
              </a:rPr>
              <a:t>Kim, </a:t>
            </a:r>
            <a:r>
              <a:rPr lang="en-US" altLang="ko-KR" sz="1400" dirty="0" err="1">
                <a:solidFill>
                  <a:schemeClr val="tx1">
                    <a:lumMod val="50000"/>
                    <a:lumOff val="50000"/>
                  </a:schemeClr>
                </a:solidFill>
                <a:latin typeface="Arial" panose="020B0604020202020204" pitchFamily="34" charset="0"/>
              </a:rPr>
              <a:t>Jinhan</a:t>
            </a:r>
            <a:r>
              <a:rPr lang="en-US" altLang="ko-KR" sz="1400" dirty="0">
                <a:solidFill>
                  <a:schemeClr val="tx1">
                    <a:lumMod val="50000"/>
                    <a:lumOff val="50000"/>
                  </a:schemeClr>
                </a:solidFill>
                <a:latin typeface="Arial" panose="020B0604020202020204" pitchFamily="34" charset="0"/>
              </a:rPr>
              <a:t>, </a:t>
            </a:r>
            <a:r>
              <a:rPr lang="en-US" altLang="ko-KR" sz="1400" dirty="0" err="1">
                <a:solidFill>
                  <a:schemeClr val="tx1">
                    <a:lumMod val="50000"/>
                    <a:lumOff val="50000"/>
                  </a:schemeClr>
                </a:solidFill>
                <a:latin typeface="Arial" panose="020B0604020202020204" pitchFamily="34" charset="0"/>
              </a:rPr>
              <a:t>Sanghoon</a:t>
            </a:r>
            <a:r>
              <a:rPr lang="en-US" altLang="ko-KR" sz="1400" dirty="0">
                <a:solidFill>
                  <a:schemeClr val="tx1">
                    <a:lumMod val="50000"/>
                    <a:lumOff val="50000"/>
                  </a:schemeClr>
                </a:solidFill>
                <a:latin typeface="Arial" panose="020B0604020202020204" pitchFamily="34" charset="0"/>
              </a:rPr>
              <a:t> Lee, </a:t>
            </a:r>
            <a:r>
              <a:rPr lang="en-US" altLang="ko-KR" sz="1400" dirty="0" err="1">
                <a:solidFill>
                  <a:schemeClr val="tx1">
                    <a:lumMod val="50000"/>
                    <a:lumOff val="50000"/>
                  </a:schemeClr>
                </a:solidFill>
                <a:latin typeface="Arial" panose="020B0604020202020204" pitchFamily="34" charset="0"/>
              </a:rPr>
              <a:t>Seung</a:t>
            </a:r>
            <a:r>
              <a:rPr lang="en-US" altLang="ko-KR" sz="1400" dirty="0">
                <a:solidFill>
                  <a:schemeClr val="tx1">
                    <a:lumMod val="50000"/>
                    <a:lumOff val="50000"/>
                  </a:schemeClr>
                </a:solidFill>
                <a:latin typeface="Arial" panose="020B0604020202020204" pitchFamily="34" charset="0"/>
              </a:rPr>
              <a:t>-won Hwang, and </a:t>
            </a:r>
            <a:r>
              <a:rPr lang="en-US" altLang="ko-KR" sz="1400" dirty="0" err="1">
                <a:solidFill>
                  <a:schemeClr val="tx1">
                    <a:lumMod val="50000"/>
                    <a:lumOff val="50000"/>
                  </a:schemeClr>
                </a:solidFill>
                <a:latin typeface="Arial" panose="020B0604020202020204" pitchFamily="34" charset="0"/>
              </a:rPr>
              <a:t>Sunghun</a:t>
            </a:r>
            <a:r>
              <a:rPr lang="en-US" altLang="ko-KR" sz="1400" dirty="0">
                <a:solidFill>
                  <a:schemeClr val="tx1">
                    <a:lumMod val="50000"/>
                    <a:lumOff val="50000"/>
                  </a:schemeClr>
                </a:solidFill>
                <a:latin typeface="Arial" panose="020B0604020202020204" pitchFamily="34" charset="0"/>
              </a:rPr>
              <a:t> Kim. "Towards an intelligent code search engine." In </a:t>
            </a:r>
            <a:r>
              <a:rPr lang="en-US" altLang="ko-KR" sz="1400" i="1" dirty="0">
                <a:solidFill>
                  <a:schemeClr val="tx1">
                    <a:lumMod val="50000"/>
                    <a:lumOff val="50000"/>
                  </a:schemeClr>
                </a:solidFill>
                <a:latin typeface="Arial" panose="020B0604020202020204" pitchFamily="34" charset="0"/>
              </a:rPr>
              <a:t>Twenty-Fourth AAAI Conference on Artificial Intelligence</a:t>
            </a:r>
            <a:r>
              <a:rPr lang="en-US" altLang="ko-KR" sz="1400" dirty="0">
                <a:solidFill>
                  <a:schemeClr val="tx1">
                    <a:lumMod val="50000"/>
                    <a:lumOff val="50000"/>
                  </a:schemeClr>
                </a:solidFill>
                <a:latin typeface="Arial" panose="020B0604020202020204" pitchFamily="34" charset="0"/>
              </a:rPr>
              <a:t>. 2010.</a:t>
            </a:r>
            <a:endParaRPr lang="ko-KR" altLang="en-US" sz="1400" dirty="0">
              <a:solidFill>
                <a:schemeClr val="tx1">
                  <a:lumMod val="50000"/>
                  <a:lumOff val="50000"/>
                </a:schemeClr>
              </a:solidFill>
            </a:endParaRPr>
          </a:p>
        </p:txBody>
      </p:sp>
      <p:grpSp>
        <p:nvGrpSpPr>
          <p:cNvPr id="27" name="Group 26"/>
          <p:cNvGrpSpPr/>
          <p:nvPr/>
        </p:nvGrpSpPr>
        <p:grpSpPr>
          <a:xfrm>
            <a:off x="3231276" y="3117172"/>
            <a:ext cx="2121520" cy="1046131"/>
            <a:chOff x="3231276" y="3117172"/>
            <a:chExt cx="2121520" cy="1046131"/>
          </a:xfrm>
        </p:grpSpPr>
        <p:sp>
          <p:nvSpPr>
            <p:cNvPr id="25" name="Oval 24"/>
            <p:cNvSpPr/>
            <p:nvPr/>
          </p:nvSpPr>
          <p:spPr>
            <a:xfrm>
              <a:off x="3231276" y="3117172"/>
              <a:ext cx="2103367" cy="1046131"/>
            </a:xfrm>
            <a:prstGeom prst="ellipse">
              <a:avLst/>
            </a:prstGeom>
            <a:solidFill>
              <a:schemeClr val="accent5">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dirty="0"/>
            </a:p>
          </p:txBody>
        </p:sp>
        <p:sp>
          <p:nvSpPr>
            <p:cNvPr id="26" name="TextBox 25"/>
            <p:cNvSpPr txBox="1"/>
            <p:nvPr/>
          </p:nvSpPr>
          <p:spPr>
            <a:xfrm>
              <a:off x="3370953" y="3488203"/>
              <a:ext cx="1981843" cy="369332"/>
            </a:xfrm>
            <a:prstGeom prst="rect">
              <a:avLst/>
            </a:prstGeom>
            <a:noFill/>
          </p:spPr>
          <p:txBody>
            <a:bodyPr wrap="square" lIns="0" tIns="0" rIns="0" bIns="0" rtlCol="0">
              <a:spAutoFit/>
            </a:bodyPr>
            <a:lstStyle/>
            <a:p>
              <a:r>
                <a:rPr lang="en-US" altLang="ko-KR" sz="2400" b="1" dirty="0" err="1" smtClean="0">
                  <a:solidFill>
                    <a:schemeClr val="bg1"/>
                  </a:solidFill>
                  <a:latin typeface="Ink Free" panose="03080402000500000000" pitchFamily="66" charset="0"/>
                </a:rPr>
                <a:t>OverSimplified</a:t>
              </a:r>
              <a:endParaRPr lang="ko-KR" altLang="en-US" sz="2400" b="1" dirty="0">
                <a:solidFill>
                  <a:schemeClr val="bg1"/>
                </a:solidFill>
                <a:latin typeface="Ink Free" panose="03080402000500000000" pitchFamily="66" charset="0"/>
              </a:endParaRPr>
            </a:p>
          </p:txBody>
        </p:sp>
      </p:grpSp>
      <p:pic>
        <p:nvPicPr>
          <p:cNvPr id="5122" name="Picture 2" descr="Image result for oversimplified"/>
          <p:cNvPicPr>
            <a:picLocks noChangeAspect="1" noChangeArrowheads="1"/>
          </p:cNvPicPr>
          <p:nvPr/>
        </p:nvPicPr>
        <p:blipFill rotWithShape="1">
          <a:blip r:embed="rId3">
            <a:extLst>
              <a:ext uri="{28A0092B-C50C-407E-A947-70E740481C1C}">
                <a14:useLocalDpi xmlns:a14="http://schemas.microsoft.com/office/drawing/2010/main" val="0"/>
              </a:ext>
            </a:extLst>
          </a:blip>
          <a:srcRect l="19438" t="38039" r="19133" b="23394"/>
          <a:stretch/>
        </p:blipFill>
        <p:spPr bwMode="auto">
          <a:xfrm>
            <a:off x="2658387" y="3104567"/>
            <a:ext cx="3274088" cy="115628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9" name="Oval 28"/>
          <p:cNvSpPr/>
          <p:nvPr/>
        </p:nvSpPr>
        <p:spPr>
          <a:xfrm>
            <a:off x="7035702" y="3310913"/>
            <a:ext cx="780971" cy="786487"/>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b="1" spc="-100" dirty="0">
              <a:solidFill>
                <a:schemeClr val="tx1"/>
              </a:solidFill>
            </a:endParaRPr>
          </a:p>
        </p:txBody>
      </p:sp>
      <p:grpSp>
        <p:nvGrpSpPr>
          <p:cNvPr id="30" name="Group 29"/>
          <p:cNvGrpSpPr/>
          <p:nvPr/>
        </p:nvGrpSpPr>
        <p:grpSpPr>
          <a:xfrm>
            <a:off x="7131505" y="3457165"/>
            <a:ext cx="556906" cy="493985"/>
            <a:chOff x="2289266" y="236499"/>
            <a:chExt cx="395451" cy="400898"/>
          </a:xfrm>
        </p:grpSpPr>
        <p:cxnSp>
          <p:nvCxnSpPr>
            <p:cNvPr id="31" name="Straight Arrow Connector 30"/>
            <p:cNvCxnSpPr/>
            <p:nvPr/>
          </p:nvCxnSpPr>
          <p:spPr>
            <a:xfrm flipV="1">
              <a:off x="2337732" y="236499"/>
              <a:ext cx="194133" cy="348956"/>
            </a:xfrm>
            <a:prstGeom prst="straightConnector1">
              <a:avLst/>
            </a:prstGeom>
            <a:ln w="1905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337732" y="236499"/>
              <a:ext cx="0" cy="400898"/>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2337732" y="422377"/>
              <a:ext cx="321569" cy="163078"/>
            </a:xfrm>
            <a:prstGeom prst="line">
              <a:avLst/>
            </a:prstGeom>
            <a:ln w="190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2397075" y="484423"/>
              <a:ext cx="39247" cy="51176"/>
            </a:xfrm>
            <a:custGeom>
              <a:avLst/>
              <a:gdLst>
                <a:gd name="connsiteX0" fmla="*/ 0 w 176429"/>
                <a:gd name="connsiteY0" fmla="*/ 3710 h 179980"/>
                <a:gd name="connsiteX1" fmla="*/ 104660 w 176429"/>
                <a:gd name="connsiteY1" fmla="*/ 3710 h 179980"/>
                <a:gd name="connsiteX2" fmla="*/ 165253 w 176429"/>
                <a:gd name="connsiteY2" fmla="*/ 42269 h 179980"/>
                <a:gd name="connsiteX3" fmla="*/ 176270 w 176429"/>
                <a:gd name="connsiteY3" fmla="*/ 124895 h 179980"/>
                <a:gd name="connsiteX4" fmla="*/ 170762 w 176429"/>
                <a:gd name="connsiteY4" fmla="*/ 179980 h 179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29" h="179980">
                  <a:moveTo>
                    <a:pt x="0" y="3710"/>
                  </a:moveTo>
                  <a:cubicBezTo>
                    <a:pt x="38559" y="496"/>
                    <a:pt x="77118" y="-2717"/>
                    <a:pt x="104660" y="3710"/>
                  </a:cubicBezTo>
                  <a:cubicBezTo>
                    <a:pt x="132202" y="10137"/>
                    <a:pt x="153318" y="22072"/>
                    <a:pt x="165253" y="42269"/>
                  </a:cubicBezTo>
                  <a:cubicBezTo>
                    <a:pt x="177188" y="62466"/>
                    <a:pt x="175352" y="101943"/>
                    <a:pt x="176270" y="124895"/>
                  </a:cubicBezTo>
                  <a:cubicBezTo>
                    <a:pt x="177188" y="147847"/>
                    <a:pt x="173975" y="163913"/>
                    <a:pt x="170762" y="17998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9266" y="585456"/>
              <a:ext cx="395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7789576" y="3506457"/>
            <a:ext cx="861122" cy="492443"/>
          </a:xfrm>
          <a:prstGeom prst="rect">
            <a:avLst/>
          </a:prstGeom>
          <a:noFill/>
        </p:spPr>
        <p:txBody>
          <a:bodyPr wrap="square" lIns="0" tIns="0" rIns="0" bIns="0" rtlCol="0">
            <a:spAutoFit/>
          </a:bodyPr>
          <a:lstStyle/>
          <a:p>
            <a:pPr algn="ctr"/>
            <a:r>
              <a:rPr lang="en-US" altLang="zh-CN" sz="1600" spc="-100" dirty="0" smtClean="0"/>
              <a:t>Similarity Measure</a:t>
            </a:r>
            <a:endParaRPr lang="en-US" sz="1600" spc="-100" dirty="0"/>
          </a:p>
        </p:txBody>
      </p:sp>
      <p:sp>
        <p:nvSpPr>
          <p:cNvPr id="37" name="TextBox 36"/>
          <p:cNvSpPr txBox="1"/>
          <p:nvPr/>
        </p:nvSpPr>
        <p:spPr>
          <a:xfrm>
            <a:off x="3940838" y="2453437"/>
            <a:ext cx="921636" cy="246221"/>
          </a:xfrm>
          <a:prstGeom prst="rect">
            <a:avLst/>
          </a:prstGeom>
          <a:noFill/>
        </p:spPr>
        <p:txBody>
          <a:bodyPr wrap="square" lIns="0" tIns="0" rIns="0" bIns="0" rtlCol="0">
            <a:spAutoFit/>
          </a:bodyPr>
          <a:lstStyle/>
          <a:p>
            <a:pPr algn="ctr"/>
            <a:r>
              <a:rPr lang="en-US" altLang="zh-CN" sz="1600" spc="-100" dirty="0" smtClean="0"/>
              <a:t>vectorization</a:t>
            </a:r>
            <a:endParaRPr lang="en-US" sz="1600" spc="-100" dirty="0"/>
          </a:p>
        </p:txBody>
      </p:sp>
      <p:sp>
        <p:nvSpPr>
          <p:cNvPr id="38" name="TextBox 37"/>
          <p:cNvSpPr txBox="1"/>
          <p:nvPr/>
        </p:nvSpPr>
        <p:spPr>
          <a:xfrm>
            <a:off x="3928119" y="4292358"/>
            <a:ext cx="914717" cy="246221"/>
          </a:xfrm>
          <a:prstGeom prst="rect">
            <a:avLst/>
          </a:prstGeom>
          <a:noFill/>
        </p:spPr>
        <p:txBody>
          <a:bodyPr wrap="square" lIns="0" tIns="0" rIns="0" bIns="0" rtlCol="0">
            <a:spAutoFit/>
          </a:bodyPr>
          <a:lstStyle/>
          <a:p>
            <a:pPr algn="ctr"/>
            <a:r>
              <a:rPr lang="en-US" altLang="zh-CN" sz="1600" spc="-100" dirty="0" smtClean="0"/>
              <a:t>vectorization</a:t>
            </a:r>
            <a:endParaRPr lang="en-US" sz="1600" spc="-100" dirty="0"/>
          </a:p>
        </p:txBody>
      </p:sp>
      <p:sp>
        <p:nvSpPr>
          <p:cNvPr id="28" name="Bent Arrow 27"/>
          <p:cNvSpPr/>
          <p:nvPr/>
        </p:nvSpPr>
        <p:spPr>
          <a:xfrm rot="5400000">
            <a:off x="6942691" y="2633056"/>
            <a:ext cx="514134" cy="736305"/>
          </a:xfrm>
          <a:prstGeom prst="bentArrow">
            <a:avLst>
              <a:gd name="adj1" fmla="val 23041"/>
              <a:gd name="adj2" fmla="val 25000"/>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0" name="Bent Arrow 39"/>
          <p:cNvSpPr/>
          <p:nvPr/>
        </p:nvSpPr>
        <p:spPr>
          <a:xfrm rot="5400000" flipH="1">
            <a:off x="7032818" y="4071110"/>
            <a:ext cx="461974" cy="736305"/>
          </a:xfrm>
          <a:prstGeom prst="bentArrow">
            <a:avLst>
              <a:gd name="adj1" fmla="val 26747"/>
              <a:gd name="adj2" fmla="val 28402"/>
              <a:gd name="adj3" fmla="val 23125"/>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793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ppt_x"/>
                                          </p:val>
                                        </p:tav>
                                        <p:tav tm="100000">
                                          <p:val>
                                            <p:strVal val="#ppt_x"/>
                                          </p:val>
                                        </p:tav>
                                      </p:tavLst>
                                    </p:anim>
                                    <p:anim calcmode="lin" valueType="num">
                                      <p:cBhvr additive="base">
                                        <p:cTn id="1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46343"/>
          </a:xfrm>
        </p:spPr>
        <p:txBody>
          <a:bodyPr>
            <a:normAutofit/>
          </a:bodyPr>
          <a:lstStyle/>
          <a:p>
            <a:r>
              <a:rPr lang="en-US" altLang="ko-KR" sz="3600" dirty="0" smtClean="0">
                <a:latin typeface="Gill Sans MT" panose="020B0502020104020203" pitchFamily="34" charset="0"/>
              </a:rPr>
              <a:t>Graph-based Frequent Pattern Mining</a:t>
            </a:r>
            <a:endParaRPr lang="ko-KR" altLang="en-US" sz="3600" dirty="0">
              <a:latin typeface="Gill Sans MT" panose="020B0502020104020203" pitchFamily="34" charset="0"/>
            </a:endParaRPr>
          </a:p>
        </p:txBody>
      </p:sp>
      <p:sp>
        <p:nvSpPr>
          <p:cNvPr id="3" name="Content Placeholder 2"/>
          <p:cNvSpPr>
            <a:spLocks noGrp="1"/>
          </p:cNvSpPr>
          <p:nvPr>
            <p:ph idx="1"/>
          </p:nvPr>
        </p:nvSpPr>
        <p:spPr>
          <a:xfrm>
            <a:off x="1022739" y="5106420"/>
            <a:ext cx="2806312" cy="1257301"/>
          </a:xfrm>
        </p:spPr>
        <p:txBody>
          <a:bodyPr>
            <a:normAutofit/>
          </a:bodyPr>
          <a:lstStyle/>
          <a:p>
            <a:pPr>
              <a:lnSpc>
                <a:spcPct val="100000"/>
              </a:lnSpc>
              <a:spcBef>
                <a:spcPts val="600"/>
              </a:spcBef>
            </a:pPr>
            <a:r>
              <a:rPr lang="en-US" altLang="ko-KR" sz="1800" dirty="0" smtClean="0">
                <a:latin typeface="Gill Sans MT" panose="020B0502020104020203" pitchFamily="34" charset="0"/>
              </a:rPr>
              <a:t>Computational expensive</a:t>
            </a:r>
          </a:p>
          <a:p>
            <a:pPr>
              <a:lnSpc>
                <a:spcPct val="100000"/>
              </a:lnSpc>
              <a:spcBef>
                <a:spcPts val="600"/>
              </a:spcBef>
            </a:pPr>
            <a:r>
              <a:rPr lang="en-US" altLang="ko-KR" sz="1800" dirty="0" smtClean="0">
                <a:latin typeface="Gill Sans MT" panose="020B0502020104020203" pitchFamily="34" charset="0"/>
              </a:rPr>
              <a:t>Prefer small patterns</a:t>
            </a:r>
          </a:p>
          <a:p>
            <a:pPr>
              <a:lnSpc>
                <a:spcPct val="100000"/>
              </a:lnSpc>
              <a:spcBef>
                <a:spcPts val="600"/>
              </a:spcBef>
            </a:pPr>
            <a:r>
              <a:rPr lang="en-US" altLang="ko-KR" sz="1800" dirty="0" smtClean="0">
                <a:latin typeface="Gill Sans MT" panose="020B0502020104020203" pitchFamily="34" charset="0"/>
              </a:rPr>
              <a:t>Hard clustering</a:t>
            </a:r>
            <a:endParaRPr lang="en-US" altLang="ko-KR"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E5D20B07-BDDC-4D04-8605-14FADEF213F7}" type="slidenum">
              <a:rPr lang="en-US" smtClean="0">
                <a:solidFill>
                  <a:prstClr val="black">
                    <a:tint val="75000"/>
                  </a:prstClr>
                </a:solidFill>
              </a:rPr>
              <a:pPr/>
              <a:t>9</a:t>
            </a:fld>
            <a:endParaRPr lang="en-US">
              <a:solidFill>
                <a:prstClr val="black">
                  <a:tint val="75000"/>
                </a:prstClr>
              </a:solidFill>
            </a:endParaRPr>
          </a:p>
        </p:txBody>
      </p:sp>
      <p:sp>
        <p:nvSpPr>
          <p:cNvPr id="6" name="TextBox 5"/>
          <p:cNvSpPr txBox="1"/>
          <p:nvPr/>
        </p:nvSpPr>
        <p:spPr>
          <a:xfrm>
            <a:off x="3911052" y="4882125"/>
            <a:ext cx="3561005" cy="1032384"/>
          </a:xfrm>
          <a:prstGeom prst="rect">
            <a:avLst/>
          </a:prstGeom>
          <a:noFill/>
          <a:ln>
            <a:solidFill>
              <a:schemeClr val="tx1"/>
            </a:solidFill>
          </a:ln>
        </p:spPr>
        <p:txBody>
          <a:bodyPr wrap="square" lIns="36000" tIns="0" rIns="0" bIns="108000" rtlCol="0">
            <a:spAutoFit/>
          </a:bodyPr>
          <a:lstStyle/>
          <a:p>
            <a:r>
              <a:rPr lang="en-US" sz="1000" b="1" dirty="0">
                <a:latin typeface="NimbusSanL-Regu"/>
              </a:rPr>
              <a:t> </a:t>
            </a:r>
            <a:r>
              <a:rPr lang="en-US" sz="1000" b="1" dirty="0" smtClean="0">
                <a:latin typeface="NimbusSanL-Regu"/>
              </a:rPr>
              <a:t>                                           </a:t>
            </a:r>
            <a:r>
              <a:rPr lang="en-US" sz="1000" dirty="0" smtClean="0">
                <a:latin typeface="Consolas" panose="020B0609020204030204" pitchFamily="49" charset="0"/>
              </a:rPr>
              <a:t>Pattern 12</a:t>
            </a:r>
          </a:p>
          <a:p>
            <a:endParaRPr lang="en-US" sz="1000" dirty="0">
              <a:latin typeface="Consolas" panose="020B0609020204030204" pitchFamily="49" charset="0"/>
            </a:endParaRPr>
          </a:p>
          <a:p>
            <a:endParaRPr lang="en-US" sz="1000" dirty="0" smtClean="0">
              <a:latin typeface="Consolas" panose="020B0609020204030204" pitchFamily="49" charset="0"/>
            </a:endParaRP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dirty="0">
                <a:latin typeface="Consolas" panose="020B0609020204030204" pitchFamily="49" charset="0"/>
              </a:rPr>
              <a:t>    </a:t>
            </a:r>
          </a:p>
        </p:txBody>
      </p:sp>
      <p:sp>
        <p:nvSpPr>
          <p:cNvPr id="8" name="TextBox 7"/>
          <p:cNvSpPr txBox="1"/>
          <p:nvPr/>
        </p:nvSpPr>
        <p:spPr>
          <a:xfrm>
            <a:off x="3902872" y="4592673"/>
            <a:ext cx="3569185" cy="1771048"/>
          </a:xfrm>
          <a:prstGeom prst="rect">
            <a:avLst/>
          </a:prstGeom>
          <a:noFill/>
          <a:ln>
            <a:solidFill>
              <a:schemeClr val="tx1"/>
            </a:solidFill>
          </a:ln>
        </p:spPr>
        <p:txBody>
          <a:bodyPr wrap="square" lIns="36000" tIns="36000" rIns="0" bIns="72000" rtlCol="0">
            <a:spAutoFit/>
          </a:bodyPr>
          <a:lstStyle/>
          <a:p>
            <a:r>
              <a:rPr lang="en-US" sz="1000" dirty="0">
                <a:latin typeface="Consolas" panose="020B0609020204030204" pitchFamily="49" charset="0"/>
              </a:rPr>
              <a:t> Pattern 27</a:t>
            </a:r>
          </a:p>
          <a:p>
            <a:endParaRPr lang="en-US" sz="1000" b="1" dirty="0">
              <a:latin typeface="NimbusSanL-Regu"/>
            </a:endParaRPr>
          </a:p>
          <a:p>
            <a:r>
              <a:rPr lang="en-US" sz="800" dirty="0">
                <a:latin typeface="Consolas" panose="020B0609020204030204" pitchFamily="49" charset="0"/>
                <a:cs typeface="Consolas" panose="020B0609020204030204" pitchFamily="49" charset="0"/>
              </a:rPr>
              <a:t> </a:t>
            </a:r>
            <a:r>
              <a:rPr lang="en-US" sz="800" dirty="0" smtClean="0">
                <a:solidFill>
                  <a:srgbClr val="C00000"/>
                </a:solidFill>
                <a:latin typeface="Consolas" panose="020B0609020204030204" pitchFamily="49" charset="0"/>
                <a:cs typeface="Consolas" panose="020B0609020204030204" pitchFamily="49" charset="0"/>
              </a:rPr>
              <a:t>if</a:t>
            </a:r>
            <a:r>
              <a:rPr lang="en-US" sz="800" dirty="0" smtClean="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StringUtils.isBlank</a:t>
            </a:r>
            <a:r>
              <a:rPr lang="en-US" sz="800" dirty="0">
                <a:latin typeface="Consolas" panose="020B0609020204030204" pitchFamily="49" charset="0"/>
                <a:cs typeface="Consolas" panose="020B0609020204030204" pitchFamily="49" charset="0"/>
              </a:rPr>
              <a:t>(pattern))</a:t>
            </a:r>
          </a:p>
          <a:p>
            <a:r>
              <a:rPr lang="en-US" sz="800" dirty="0">
                <a:latin typeface="Consolas" panose="020B0609020204030204" pitchFamily="49" charset="0"/>
                <a:cs typeface="Consolas" panose="020B0609020204030204" pitchFamily="49" charset="0"/>
              </a:rPr>
              <a:t>      </a:t>
            </a:r>
            <a:r>
              <a:rPr lang="en-US" sz="800" dirty="0" smtClean="0">
                <a:solidFill>
                  <a:srgbClr val="C00000"/>
                </a:solidFill>
                <a:latin typeface="Consolas" panose="020B0609020204030204" pitchFamily="49" charset="0"/>
                <a:cs typeface="Consolas" panose="020B0609020204030204" pitchFamily="49" charset="0"/>
              </a:rPr>
              <a:t>if</a:t>
            </a:r>
            <a:r>
              <a:rPr lang="en-US" sz="800" dirty="0" smtClean="0">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m.find</a:t>
            </a:r>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a:t>
            </a:r>
            <a:r>
              <a:rPr lang="en-US" sz="800" b="1"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a:t>
            </a:r>
            <a:r>
              <a:rPr lang="en-US" sz="800" dirty="0" err="1" smtClean="0">
                <a:latin typeface="Consolas" panose="020B0609020204030204" pitchFamily="49" charset="0"/>
                <a:cs typeface="Consolas" panose="020B0609020204030204" pitchFamily="49" charset="0"/>
              </a:rPr>
              <a:t>namedRegex</a:t>
            </a:r>
            <a:r>
              <a:rPr lang="en-US" sz="800" dirty="0" smtClean="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StringUtils.replace</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namedRegex</a:t>
            </a:r>
            <a:r>
              <a:rPr lang="en-US" sz="800" dirty="0">
                <a:latin typeface="Consolas" panose="020B0609020204030204" pitchFamily="49" charset="0"/>
                <a:cs typeface="Consolas" panose="020B0609020204030204" pitchFamily="49" charset="0"/>
              </a:rPr>
              <a:t>, </a:t>
            </a:r>
            <a:r>
              <a:rPr lang="en-US" sz="800" dirty="0">
                <a:solidFill>
                  <a:srgbClr val="005CC5"/>
                </a:solidFill>
                <a:latin typeface="Consolas" panose="020B0609020204030204" pitchFamily="49" charset="0"/>
                <a:ea typeface="Menlo"/>
                <a:cs typeface="Consolas" panose="020B0609020204030204" pitchFamily="49" charset="0"/>
              </a:rPr>
              <a:t>"%{"</a:t>
            </a:r>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group.get</a:t>
            </a:r>
            <a:r>
              <a:rPr lang="en-US" sz="800" dirty="0">
                <a:latin typeface="Consolas" panose="020B0609020204030204" pitchFamily="49" charset="0"/>
                <a:cs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"name"</a:t>
            </a:r>
            <a:r>
              <a:rPr lang="en-US" sz="800" dirty="0">
                <a:latin typeface="Consolas" panose="020B0609020204030204" pitchFamily="49" charset="0"/>
                <a:cs typeface="Consolas" panose="020B0609020204030204" pitchFamily="49" charset="0"/>
              </a:rPr>
              <a:t>)</a:t>
            </a:r>
            <a:r>
              <a:rPr lang="en-US" sz="800" dirty="0">
                <a:solidFill>
                  <a:srgbClr val="A71D5D"/>
                </a:solidFill>
                <a:latin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a:solidFill>
                  <a:srgbClr val="005CC5"/>
                </a:solidFill>
                <a:latin typeface="Consolas" panose="020B0609020204030204" pitchFamily="49" charset="0"/>
                <a:ea typeface="Menlo"/>
                <a:cs typeface="Consolas" panose="020B0609020204030204" pitchFamily="49" charset="0"/>
              </a:rPr>
              <a:t>"(?&lt;</a:t>
            </a:r>
            <a:r>
              <a:rPr lang="en-US" sz="800" dirty="0" err="1">
                <a:solidFill>
                  <a:srgbClr val="005CC5"/>
                </a:solidFill>
                <a:latin typeface="Consolas" panose="020B0609020204030204" pitchFamily="49" charset="0"/>
                <a:ea typeface="Menlo"/>
                <a:cs typeface="Consolas" panose="020B0609020204030204" pitchFamily="49" charset="0"/>
              </a:rPr>
              <a:t>name"</a:t>
            </a:r>
            <a:r>
              <a:rPr lang="en-US" sz="800" dirty="0" err="1">
                <a:solidFill>
                  <a:srgbClr val="A71D5D"/>
                </a:solidFill>
                <a:latin typeface="Consolas" panose="020B0609020204030204" pitchFamily="49" charset="0"/>
              </a:rPr>
              <a:t>+</a:t>
            </a:r>
            <a:r>
              <a:rPr lang="en-US" sz="800" dirty="0" err="1">
                <a:latin typeface="Consolas" panose="020B0609020204030204" pitchFamily="49" charset="0"/>
                <a:cs typeface="Consolas" panose="020B0609020204030204" pitchFamily="49" charset="0"/>
              </a:rPr>
              <a:t>index</a:t>
            </a:r>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"&gt;"</a:t>
            </a:r>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 </a:t>
            </a:r>
            <a:r>
              <a:rPr lang="en-US" sz="800" dirty="0" err="1">
                <a:latin typeface="Consolas" panose="020B0609020204030204" pitchFamily="49" charset="0"/>
                <a:cs typeface="Consolas" panose="020B0609020204030204" pitchFamily="49" charset="0"/>
              </a:rPr>
              <a:t>grokPatternDef.get</a:t>
            </a:r>
            <a:r>
              <a:rPr lang="en-US" sz="800" dirty="0">
                <a:latin typeface="Consolas" panose="020B0609020204030204" pitchFamily="49" charset="0"/>
                <a:cs typeface="Consolas" panose="020B0609020204030204" pitchFamily="49" charset="0"/>
              </a:rPr>
              <a:t>(</a:t>
            </a:r>
            <a:r>
              <a:rPr lang="en-US" sz="800" dirty="0" err="1">
                <a:latin typeface="Consolas" panose="020B0609020204030204" pitchFamily="49" charset="0"/>
                <a:cs typeface="Consolas" panose="020B0609020204030204" pitchFamily="49" charset="0"/>
              </a:rPr>
              <a:t>group.get</a:t>
            </a:r>
            <a:r>
              <a:rPr lang="en-US" sz="800" dirty="0">
                <a:latin typeface="Consolas" panose="020B0609020204030204" pitchFamily="49" charset="0"/>
                <a:cs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"pattern"</a:t>
            </a:r>
            <a:r>
              <a:rPr lang="en-US" sz="800" dirty="0">
                <a:latin typeface="Consolas" panose="020B0609020204030204" pitchFamily="49" charset="0"/>
                <a:cs typeface="Consolas" panose="020B0609020204030204" pitchFamily="49" charset="0"/>
              </a:rPr>
              <a:t>))</a:t>
            </a:r>
            <a:r>
              <a:rPr lang="en-US" sz="800" dirty="0">
                <a:solidFill>
                  <a:srgbClr val="A71D5D"/>
                </a:solidFill>
                <a:latin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a:t>
            </a:r>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          </a:t>
            </a:r>
            <a:r>
              <a:rPr lang="en-US" sz="800" dirty="0" smtClean="0">
                <a:latin typeface="Consolas" panose="020B0609020204030204" pitchFamily="49" charset="0"/>
                <a:cs typeface="Consolas" panose="020B0609020204030204" pitchFamily="49" charset="0"/>
              </a:rPr>
              <a:t>index</a:t>
            </a:r>
            <a:r>
              <a:rPr lang="en-US" sz="800" dirty="0">
                <a:solidFill>
                  <a:srgbClr val="A71D5D"/>
                </a:solidFill>
                <a:latin typeface="Consolas" panose="020B0609020204030204" pitchFamily="49" charset="0"/>
              </a:rPr>
              <a:t>++</a:t>
            </a:r>
            <a:r>
              <a:rPr lang="en-US" sz="800" dirty="0">
                <a:latin typeface="Consolas" panose="020B0609020204030204" pitchFamily="49" charset="0"/>
                <a:cs typeface="Consolas" panose="020B0609020204030204" pitchFamily="49" charset="0"/>
              </a:rPr>
              <a:t>;</a:t>
            </a:r>
          </a:p>
          <a:p>
            <a:r>
              <a:rPr lang="en-US" sz="800" dirty="0">
                <a:latin typeface="Consolas" panose="020B0609020204030204" pitchFamily="49" charset="0"/>
                <a:cs typeface="Consolas" panose="020B0609020204030204" pitchFamily="49" charset="0"/>
              </a:rPr>
              <a:t>       </a:t>
            </a:r>
            <a:r>
              <a:rPr lang="en-US" sz="800" dirty="0" smtClean="0">
                <a:latin typeface="Consolas" panose="020B0609020204030204" pitchFamily="49" charset="0"/>
                <a:cs typeface="Consolas" panose="020B0609020204030204" pitchFamily="49" charset="0"/>
              </a:rPr>
              <a:t>}</a:t>
            </a:r>
            <a:endParaRPr lang="en-US" sz="800" dirty="0">
              <a:latin typeface="Consolas" panose="020B0609020204030204" pitchFamily="49" charset="0"/>
              <a:cs typeface="Consolas" panose="020B0609020204030204" pitchFamily="49" charset="0"/>
            </a:endParaRPr>
          </a:p>
          <a:p>
            <a:r>
              <a:rPr lang="en-US" sz="800" dirty="0">
                <a:latin typeface="Consolas" panose="020B0609020204030204" pitchFamily="49" charset="0"/>
                <a:cs typeface="Consolas" panose="020B0609020204030204" pitchFamily="49" charset="0"/>
              </a:rPr>
              <a:t> </a:t>
            </a:r>
            <a:r>
              <a:rPr lang="en-US" sz="800" dirty="0" smtClean="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cs typeface="Consolas" panose="020B0609020204030204" pitchFamily="49" charset="0"/>
              </a:rPr>
              <a:t>if</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namedRegex.isEmpty</a:t>
            </a:r>
            <a:r>
              <a:rPr lang="en-US" sz="800" b="1" dirty="0">
                <a:latin typeface="Consolas" panose="020B0609020204030204" pitchFamily="49" charset="0"/>
                <a:cs typeface="Consolas" panose="020B0609020204030204" pitchFamily="49" charset="0"/>
              </a:rPr>
              <a:t>()) {</a:t>
            </a:r>
          </a:p>
          <a:p>
            <a:r>
              <a:rPr lang="en-US" sz="800" b="1"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cs typeface="Consolas" panose="020B0609020204030204" pitchFamily="49" charset="0"/>
              </a:rPr>
              <a:t>throw</a:t>
            </a:r>
            <a:r>
              <a:rPr lang="en-US" sz="800" b="1" dirty="0">
                <a:latin typeface="Consolas" panose="020B0609020204030204" pitchFamily="49" charset="0"/>
                <a:cs typeface="Consolas" panose="020B0609020204030204" pitchFamily="49" charset="0"/>
              </a:rPr>
              <a:t> </a:t>
            </a:r>
            <a:r>
              <a:rPr lang="en-US" sz="800" dirty="0">
                <a:solidFill>
                  <a:srgbClr val="C00000"/>
                </a:solidFill>
                <a:latin typeface="Consolas" panose="020B0609020204030204" pitchFamily="49" charset="0"/>
                <a:cs typeface="Consolas" panose="020B0609020204030204" pitchFamily="49" charset="0"/>
              </a:rPr>
              <a:t>new</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GrokException</a:t>
            </a:r>
            <a:r>
              <a:rPr lang="en-US" sz="800" b="1" dirty="0">
                <a:latin typeface="Consolas" panose="020B0609020204030204" pitchFamily="49" charset="0"/>
                <a:cs typeface="Consolas" panose="020B0609020204030204" pitchFamily="49" charset="0"/>
              </a:rPr>
              <a:t>(</a:t>
            </a:r>
            <a:r>
              <a:rPr lang="en-US" sz="800" dirty="0">
                <a:solidFill>
                  <a:srgbClr val="005CC5"/>
                </a:solidFill>
                <a:latin typeface="Consolas" panose="020B0609020204030204" pitchFamily="49" charset="0"/>
                <a:ea typeface="Menlo"/>
                <a:cs typeface="Consolas" panose="020B0609020204030204" pitchFamily="49" charset="0"/>
              </a:rPr>
              <a:t>"Pattern not fount"</a:t>
            </a:r>
            <a:r>
              <a:rPr lang="en-US" sz="800" b="1" dirty="0">
                <a:latin typeface="Consolas" panose="020B0609020204030204" pitchFamily="49" charset="0"/>
                <a:cs typeface="Consolas" panose="020B0609020204030204" pitchFamily="49" charset="0"/>
              </a:rPr>
              <a:t>);</a:t>
            </a:r>
          </a:p>
          <a:p>
            <a:r>
              <a:rPr lang="en-US" sz="8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en-US" sz="800" dirty="0">
                <a:latin typeface="Consolas" panose="020B0609020204030204" pitchFamily="49" charset="0"/>
                <a:cs typeface="Consolas" panose="020B0609020204030204" pitchFamily="49" charset="0"/>
              </a:rPr>
              <a:t>}</a:t>
            </a:r>
          </a:p>
        </p:txBody>
      </p:sp>
      <p:sp>
        <p:nvSpPr>
          <p:cNvPr id="9" name="Rectangle 8"/>
          <p:cNvSpPr/>
          <p:nvPr/>
        </p:nvSpPr>
        <p:spPr>
          <a:xfrm>
            <a:off x="894477" y="1150849"/>
            <a:ext cx="3438762" cy="369332"/>
          </a:xfrm>
          <a:prstGeom prst="rect">
            <a:avLst/>
          </a:prstGeom>
        </p:spPr>
        <p:txBody>
          <a:bodyPr wrap="none">
            <a:spAutoFit/>
          </a:bodyPr>
          <a:lstStyle/>
          <a:p>
            <a:r>
              <a:rPr lang="en-US" altLang="ko-KR" dirty="0" err="1">
                <a:solidFill>
                  <a:srgbClr val="0070C0"/>
                </a:solidFill>
                <a:latin typeface="Candara" panose="020E0502030303020204" pitchFamily="34" charset="0"/>
              </a:rPr>
              <a:t>GrouMiner</a:t>
            </a:r>
            <a:r>
              <a:rPr lang="en-US" altLang="ko-KR" dirty="0">
                <a:solidFill>
                  <a:srgbClr val="0070C0"/>
                </a:solidFill>
                <a:latin typeface="Candara" panose="020E0502030303020204" pitchFamily="34" charset="0"/>
              </a:rPr>
              <a:t> (Nguyen et al. FSE’09</a:t>
            </a:r>
            <a:r>
              <a:rPr lang="en-US" altLang="ko-KR" dirty="0">
                <a:solidFill>
                  <a:srgbClr val="0070C0"/>
                </a:solidFill>
                <a:latin typeface="Candara" panose="020E0502030303020204" pitchFamily="34" charset="0"/>
              </a:rPr>
              <a:t>)</a:t>
            </a:r>
          </a:p>
        </p:txBody>
      </p:sp>
    </p:spTree>
    <p:extLst>
      <p:ext uri="{BB962C8B-B14F-4D97-AF65-F5344CB8AC3E}">
        <p14:creationId xmlns:p14="http://schemas.microsoft.com/office/powerpoint/2010/main" val="25848835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16.3"/>
</p:tagLst>
</file>

<file path=ppt/tags/tag2.xml><?xml version="1.0" encoding="utf-8"?>
<p:tagLst xmlns:a="http://schemas.openxmlformats.org/drawingml/2006/main" xmlns:r="http://schemas.openxmlformats.org/officeDocument/2006/relationships" xmlns:p="http://schemas.openxmlformats.org/presentationml/2006/main">
  <p:tag name="TIMING" val="|14.7|1.2|12.9"/>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34071</TotalTime>
  <Words>2406</Words>
  <Application>Microsoft Office PowerPoint</Application>
  <PresentationFormat>On-screen Show (4:3)</PresentationFormat>
  <Paragraphs>611</Paragraphs>
  <Slides>24</Slides>
  <Notes>17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24</vt:i4>
      </vt:variant>
    </vt:vector>
  </HeadingPairs>
  <TitlesOfParts>
    <vt:vector size="43" baseType="lpstr">
      <vt:lpstr>맑은 고딕</vt:lpstr>
      <vt:lpstr>Menlo</vt:lpstr>
      <vt:lpstr>NimbusSanL-Regu</vt:lpstr>
      <vt:lpstr>等线</vt:lpstr>
      <vt:lpstr>等线 Light</vt:lpstr>
      <vt:lpstr>宋体</vt:lpstr>
      <vt:lpstr>Arial</vt:lpstr>
      <vt:lpstr>Bahnschrift Condensed</vt:lpstr>
      <vt:lpstr>Calibri</vt:lpstr>
      <vt:lpstr>Calibri Light</vt:lpstr>
      <vt:lpstr>Cambria Math</vt:lpstr>
      <vt:lpstr>Candara</vt:lpstr>
      <vt:lpstr>Consolas</vt:lpstr>
      <vt:lpstr>Courier New</vt:lpstr>
      <vt:lpstr>Gill Sans MT</vt:lpstr>
      <vt:lpstr>Ink Free</vt:lpstr>
      <vt:lpstr>Times New Roman</vt:lpstr>
      <vt:lpstr>Wingdings</vt:lpstr>
      <vt:lpstr>1_Office Theme</vt:lpstr>
      <vt:lpstr>CodeKernel: A Graph Kernel Based Approach to the Selection of API Usage Examples</vt:lpstr>
      <vt:lpstr>Programming by Examples</vt:lpstr>
      <vt:lpstr>Obtaining API Examples</vt:lpstr>
      <vt:lpstr>Mining for Sample Code</vt:lpstr>
      <vt:lpstr>Code Clustering: Related Work</vt:lpstr>
      <vt:lpstr>Code Clustering by Clone Detection </vt:lpstr>
      <vt:lpstr>Clustering Call Sequences</vt:lpstr>
      <vt:lpstr>Extracting Feature Vectors from Code (AST)</vt:lpstr>
      <vt:lpstr>Graph-based Frequent Pattern Mining</vt:lpstr>
      <vt:lpstr>CodeKernel – A Kernel Method to Cluster Source Code Directly</vt:lpstr>
      <vt:lpstr>Kernel Method</vt:lpstr>
      <vt:lpstr>Graph Kernel</vt:lpstr>
      <vt:lpstr>Overall Workflow of CodeKernel</vt:lpstr>
      <vt:lpstr>Step1: Graph Representation for Source Code</vt:lpstr>
      <vt:lpstr>Step2: Graph Embedding with Graph Kernel</vt:lpstr>
      <vt:lpstr>Step3: Graph Clustering on Kernel Matrix</vt:lpstr>
      <vt:lpstr>Step4: Code Example Selection (Ranking)</vt:lpstr>
      <vt:lpstr>Evaluation</vt:lpstr>
      <vt:lpstr>Accuracy (RQ1)</vt:lpstr>
      <vt:lpstr>PowerPoint Presentation</vt:lpstr>
      <vt:lpstr>Usefulness (RQ2)</vt:lpstr>
      <vt:lpstr>Effectiveness of GraphKernel (RQ3)</vt:lpstr>
      <vt:lpstr>Conclusion</vt:lpstr>
      <vt:lpstr>PowerPoint Presentation</vt:lpstr>
    </vt:vector>
  </TitlesOfParts>
  <Company>MSRA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Deep Semantic Learning of Source Code</dc:title>
  <dc:creator>Xiaodong Gu (MSR Student-Person Consulting)</dc:creator>
  <cp:lastModifiedBy>USER</cp:lastModifiedBy>
  <cp:revision>1614</cp:revision>
  <cp:lastPrinted>2017-06-30T02:59:07Z</cp:lastPrinted>
  <dcterms:created xsi:type="dcterms:W3CDTF">2016-09-26T08:44:42Z</dcterms:created>
  <dcterms:modified xsi:type="dcterms:W3CDTF">2019-11-08T08:25:05Z</dcterms:modified>
</cp:coreProperties>
</file>