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59" r:id="rId4"/>
    <p:sldId id="264" r:id="rId5"/>
    <p:sldId id="265" r:id="rId6"/>
    <p:sldId id="266" r:id="rId7"/>
    <p:sldId id="267" r:id="rId8"/>
    <p:sldId id="260" r:id="rId9"/>
    <p:sldId id="279" r:id="rId10"/>
    <p:sldId id="261" r:id="rId11"/>
    <p:sldId id="280" r:id="rId12"/>
    <p:sldId id="269" r:id="rId13"/>
    <p:sldId id="268" r:id="rId14"/>
    <p:sldId id="270" r:id="rId15"/>
    <p:sldId id="271" r:id="rId16"/>
    <p:sldId id="272" r:id="rId17"/>
    <p:sldId id="273" r:id="rId18"/>
    <p:sldId id="262" r:id="rId19"/>
    <p:sldId id="274" r:id="rId20"/>
    <p:sldId id="277" r:id="rId21"/>
    <p:sldId id="275" r:id="rId22"/>
    <p:sldId id="276" r:id="rId23"/>
    <p:sldId id="281" r:id="rId24"/>
    <p:sldId id="263" r:id="rId25"/>
    <p:sldId id="278" r:id="rId26"/>
    <p:sldId id="258"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48C"/>
    <a:srgbClr val="373854"/>
    <a:srgbClr val="EEEEEE"/>
    <a:srgbClr val="CD1D25"/>
    <a:srgbClr val="DA1F28"/>
    <a:srgbClr val="252433"/>
    <a:srgbClr val="CC3340"/>
    <a:srgbClr val="E17D87"/>
    <a:srgbClr val="CD3C4B"/>
    <a:srgbClr val="0F2E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74" autoAdjust="0"/>
  </p:normalViewPr>
  <p:slideViewPr>
    <p:cSldViewPr>
      <p:cViewPr varScale="1">
        <p:scale>
          <a:sx n="141" d="100"/>
          <a:sy n="141" d="100"/>
        </p:scale>
        <p:origin x="-1520" y="-10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2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FD7E64-D39B-4B45-BBCF-23E78470B43A}" type="datetimeFigureOut">
              <a:rPr lang="zh-CN" altLang="en-US" smtClean="0"/>
              <a:pPr/>
              <a:t>1/18/16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326244-8CBB-4305-AF10-85869042BFF6}" type="slidenum">
              <a:rPr lang="zh-CN" altLang="en-US" smtClean="0"/>
              <a:pPr/>
              <a:t>‹#›</a:t>
            </a:fld>
            <a:endParaRPr lang="zh-CN" altLang="en-US"/>
          </a:p>
        </p:txBody>
      </p:sp>
    </p:spTree>
    <p:extLst>
      <p:ext uri="{BB962C8B-B14F-4D97-AF65-F5344CB8AC3E}">
        <p14:creationId xmlns:p14="http://schemas.microsoft.com/office/powerpoint/2010/main" val="3295411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9A53BA-D465-4798-A03F-788EB33DB15A}" type="datetimeFigureOut">
              <a:rPr lang="zh-CN" altLang="en-US" smtClean="0"/>
              <a:pPr/>
              <a:t>1/18/16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EE450E-4069-49AD-A5C8-283F916D7F70}" type="slidenum">
              <a:rPr lang="zh-CN" altLang="en-US" smtClean="0"/>
              <a:pPr/>
              <a:t>‹#›</a:t>
            </a:fld>
            <a:endParaRPr lang="zh-CN" altLang="en-US"/>
          </a:p>
        </p:txBody>
      </p:sp>
    </p:spTree>
    <p:extLst>
      <p:ext uri="{BB962C8B-B14F-4D97-AF65-F5344CB8AC3E}">
        <p14:creationId xmlns:p14="http://schemas.microsoft.com/office/powerpoint/2010/main" val="133756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4</a:t>
            </a:fld>
            <a:endParaRPr lang="zh-CN" altLang="en-US"/>
          </a:p>
        </p:txBody>
      </p:sp>
    </p:spTree>
    <p:extLst>
      <p:ext uri="{BB962C8B-B14F-4D97-AF65-F5344CB8AC3E}">
        <p14:creationId xmlns:p14="http://schemas.microsoft.com/office/powerpoint/2010/main" val="2949465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14</a:t>
            </a:fld>
            <a:endParaRPr lang="zh-CN" altLang="en-US"/>
          </a:p>
        </p:txBody>
      </p:sp>
    </p:spTree>
    <p:extLst>
      <p:ext uri="{BB962C8B-B14F-4D97-AF65-F5344CB8AC3E}">
        <p14:creationId xmlns:p14="http://schemas.microsoft.com/office/powerpoint/2010/main" val="323908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最大的公开仓库是 </a:t>
            </a:r>
            <a:r>
              <a:rPr lang="en-US" altLang="zh-CN" dirty="0" err="1" smtClean="0"/>
              <a:t>Docker</a:t>
            </a:r>
            <a:r>
              <a:rPr lang="en-US" altLang="zh-CN" dirty="0" smtClean="0"/>
              <a:t> Hub</a:t>
            </a:r>
            <a:r>
              <a:rPr lang="zh-CN" altLang="en-US" dirty="0" smtClean="0"/>
              <a:t>，存放了数量庞大的镜像供用户下载。 国内的公开仓库包括 </a:t>
            </a:r>
            <a:r>
              <a:rPr lang="en-US" altLang="zh-CN" dirty="0" err="1" smtClean="0"/>
              <a:t>Docker</a:t>
            </a:r>
            <a:r>
              <a:rPr lang="en-US" altLang="zh-CN" dirty="0" smtClean="0"/>
              <a:t> Pool </a:t>
            </a:r>
            <a:r>
              <a:rPr lang="zh-CN" altLang="en-US" dirty="0" smtClean="0"/>
              <a:t>等，可以提供大陆用户更稳定快速的访问。</a:t>
            </a:r>
          </a:p>
          <a:p>
            <a:endParaRPr lang="zh-CN" altLang="en-US" dirty="0" smtClean="0"/>
          </a:p>
          <a:p>
            <a:r>
              <a:rPr lang="zh-CN" altLang="en-US" dirty="0" smtClean="0"/>
              <a:t>当然，用户也可以在本地网络内创建一个私有仓库。</a:t>
            </a:r>
          </a:p>
          <a:p>
            <a:endParaRPr lang="zh-CN" altLang="en-US" dirty="0" smtClean="0"/>
          </a:p>
          <a:p>
            <a:r>
              <a:rPr lang="zh-CN" altLang="en-US" dirty="0" smtClean="0"/>
              <a:t>当用户创建了自己的镜像之后就可以使用 </a:t>
            </a:r>
            <a:r>
              <a:rPr lang="en-US" altLang="zh-CN" dirty="0" smtClean="0"/>
              <a:t>push </a:t>
            </a:r>
            <a:r>
              <a:rPr lang="zh-CN" altLang="en-US" dirty="0" smtClean="0"/>
              <a:t>命令将它上传到公有或者私有仓库，这样下次在另外一台机器上使用这个镜像时候，只需要从仓库上 </a:t>
            </a:r>
            <a:r>
              <a:rPr lang="en-US" altLang="zh-CN" dirty="0" smtClean="0"/>
              <a:t>pull </a:t>
            </a:r>
            <a:r>
              <a:rPr lang="zh-CN" altLang="en-US" dirty="0" smtClean="0"/>
              <a:t>下来就可以了。</a:t>
            </a:r>
          </a:p>
          <a:p>
            <a:endParaRPr lang="zh-CN" altLang="en-US" dirty="0" smtClean="0"/>
          </a:p>
          <a:p>
            <a:r>
              <a:rPr lang="zh-CN" altLang="en-US" dirty="0" smtClean="0"/>
              <a:t>*注：</a:t>
            </a:r>
            <a:r>
              <a:rPr lang="en-US" altLang="zh-CN" dirty="0" err="1" smtClean="0"/>
              <a:t>Docker</a:t>
            </a:r>
            <a:r>
              <a:rPr lang="en-US" altLang="zh-CN" dirty="0" smtClean="0"/>
              <a:t> </a:t>
            </a:r>
            <a:r>
              <a:rPr lang="zh-CN" altLang="en-US" dirty="0" smtClean="0"/>
              <a:t>仓库的概念跟 </a:t>
            </a:r>
            <a:r>
              <a:rPr lang="en-US" altLang="zh-CN" dirty="0" err="1" smtClean="0"/>
              <a:t>Git</a:t>
            </a:r>
            <a:r>
              <a:rPr lang="en-US" altLang="zh-CN" dirty="0" smtClean="0"/>
              <a:t> </a:t>
            </a:r>
            <a:r>
              <a:rPr lang="zh-CN" altLang="en-US" dirty="0" smtClean="0"/>
              <a:t>类似，注册服务器可以理解为 </a:t>
            </a:r>
            <a:r>
              <a:rPr lang="en-US" altLang="zh-CN" dirty="0" err="1" smtClean="0"/>
              <a:t>GitHub</a:t>
            </a:r>
            <a:r>
              <a:rPr lang="en-US" altLang="zh-CN" dirty="0" smtClean="0"/>
              <a:t> </a:t>
            </a:r>
            <a:r>
              <a:rPr lang="zh-CN" altLang="en-US" dirty="0" smtClean="0"/>
              <a:t>这样的托管服务。</a:t>
            </a:r>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15</a:t>
            </a:fld>
            <a:endParaRPr lang="zh-CN" altLang="en-US"/>
          </a:p>
        </p:txBody>
      </p:sp>
    </p:spTree>
    <p:extLst>
      <p:ext uri="{BB962C8B-B14F-4D97-AF65-F5344CB8AC3E}">
        <p14:creationId xmlns:p14="http://schemas.microsoft.com/office/powerpoint/2010/main" val="323908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镜像市场</a:t>
            </a:r>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16</a:t>
            </a:fld>
            <a:endParaRPr lang="zh-CN" altLang="en-US"/>
          </a:p>
        </p:txBody>
      </p:sp>
    </p:spTree>
    <p:extLst>
      <p:ext uri="{BB962C8B-B14F-4D97-AF65-F5344CB8AC3E}">
        <p14:creationId xmlns:p14="http://schemas.microsoft.com/office/powerpoint/2010/main" val="323908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17</a:t>
            </a:fld>
            <a:endParaRPr lang="zh-CN" altLang="en-US"/>
          </a:p>
        </p:txBody>
      </p:sp>
    </p:spTree>
    <p:extLst>
      <p:ext uri="{BB962C8B-B14F-4D97-AF65-F5344CB8AC3E}">
        <p14:creationId xmlns:p14="http://schemas.microsoft.com/office/powerpoint/2010/main" val="323908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Docker</a:t>
            </a:r>
            <a:r>
              <a:rPr lang="en-US" altLang="zh-CN" dirty="0" smtClean="0"/>
              <a:t> Toolbox</a:t>
            </a:r>
            <a:r>
              <a:rPr lang="zh-CN" altLang="en-US" dirty="0" smtClean="0"/>
              <a:t>安装包含</a:t>
            </a:r>
            <a:r>
              <a:rPr lang="en-US" altLang="zh-CN" dirty="0" smtClean="0"/>
              <a:t>, </a:t>
            </a:r>
            <a:r>
              <a:rPr lang="en-US" altLang="zh-CN" dirty="0" err="1" smtClean="0"/>
              <a:t>docker</a:t>
            </a:r>
            <a:r>
              <a:rPr lang="en-US" altLang="zh-CN" dirty="0" smtClean="0"/>
              <a:t>-machine, </a:t>
            </a:r>
            <a:r>
              <a:rPr lang="en-US" altLang="zh-CN" dirty="0" err="1" smtClean="0"/>
              <a:t>docker</a:t>
            </a:r>
            <a:r>
              <a:rPr lang="en-US" altLang="zh-CN" dirty="0" smtClean="0"/>
              <a:t>, </a:t>
            </a:r>
            <a:r>
              <a:rPr lang="en-US" altLang="zh-CN" dirty="0" err="1" smtClean="0"/>
              <a:t>docker</a:t>
            </a:r>
            <a:r>
              <a:rPr lang="en-US" altLang="zh-CN" dirty="0" smtClean="0"/>
              <a:t>-compose </a:t>
            </a:r>
            <a:r>
              <a:rPr lang="zh-CN" altLang="en-US" dirty="0" smtClean="0"/>
              <a:t>命令</a:t>
            </a:r>
          </a:p>
          <a:p>
            <a:endParaRPr lang="zh-CN" altLang="en-US" dirty="0" smtClean="0"/>
          </a:p>
          <a:p>
            <a:r>
              <a:rPr lang="zh-CN" altLang="en-US" dirty="0" smtClean="0"/>
              <a:t> </a:t>
            </a:r>
            <a:r>
              <a:rPr lang="en-US" altLang="zh-CN" dirty="0" err="1" smtClean="0"/>
              <a:t>docker</a:t>
            </a:r>
            <a:r>
              <a:rPr lang="en-US" altLang="zh-CN" dirty="0" smtClean="0"/>
              <a:t>-machine</a:t>
            </a:r>
            <a:r>
              <a:rPr lang="zh-CN" altLang="en-US" dirty="0" smtClean="0"/>
              <a:t>是虚拟机</a:t>
            </a:r>
            <a:r>
              <a:rPr lang="en-US" altLang="zh-CN" dirty="0" err="1" smtClean="0"/>
              <a:t>VirtualBox</a:t>
            </a:r>
            <a:r>
              <a:rPr lang="zh-CN" altLang="en-US" dirty="0" smtClean="0"/>
              <a:t>管理工具，</a:t>
            </a:r>
            <a:r>
              <a:rPr lang="en-US" altLang="zh-CN" dirty="0" err="1" smtClean="0"/>
              <a:t>docker</a:t>
            </a:r>
            <a:r>
              <a:rPr lang="zh-CN" altLang="en-US" dirty="0" smtClean="0"/>
              <a:t>是</a:t>
            </a:r>
            <a:r>
              <a:rPr lang="en-US" altLang="zh-CN" dirty="0" err="1" smtClean="0"/>
              <a:t>docker</a:t>
            </a:r>
            <a:r>
              <a:rPr lang="en-US" altLang="zh-CN" dirty="0" smtClean="0"/>
              <a:t> daemon</a:t>
            </a:r>
            <a:r>
              <a:rPr lang="zh-CN" altLang="en-US" dirty="0" smtClean="0"/>
              <a:t>的客户端工具</a:t>
            </a:r>
            <a:r>
              <a:rPr lang="en-US" altLang="zh-CN" dirty="0" smtClean="0"/>
              <a:t>,</a:t>
            </a:r>
            <a:r>
              <a:rPr lang="en-US" altLang="zh-CN" dirty="0" err="1" smtClean="0"/>
              <a:t>docker</a:t>
            </a:r>
            <a:r>
              <a:rPr lang="en-US" altLang="zh-CN" dirty="0" smtClean="0"/>
              <a:t>-compose</a:t>
            </a:r>
            <a:r>
              <a:rPr lang="zh-CN" altLang="en-US" dirty="0" smtClean="0"/>
              <a:t>是</a:t>
            </a:r>
            <a:r>
              <a:rPr lang="en-US" altLang="zh-CN" dirty="0" err="1" smtClean="0"/>
              <a:t>Docker</a:t>
            </a:r>
            <a:r>
              <a:rPr lang="zh-CN" altLang="en-US" dirty="0" smtClean="0"/>
              <a:t>容器的服务编排工具</a:t>
            </a:r>
            <a:r>
              <a:rPr lang="en-US" altLang="zh-CN" dirty="0" smtClean="0"/>
              <a:t>.</a:t>
            </a:r>
          </a:p>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19</a:t>
            </a:fld>
            <a:endParaRPr lang="zh-CN" altLang="en-US"/>
          </a:p>
        </p:txBody>
      </p:sp>
    </p:spTree>
    <p:extLst>
      <p:ext uri="{BB962C8B-B14F-4D97-AF65-F5344CB8AC3E}">
        <p14:creationId xmlns:p14="http://schemas.microsoft.com/office/powerpoint/2010/main" val="230311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kumimoji="1" lang="en-US" altLang="zh-CN" dirty="0" smtClean="0"/>
              <a:t># </a:t>
            </a:r>
            <a:r>
              <a:rPr kumimoji="1" lang="zh-CN" altLang="en-US" dirty="0" smtClean="0"/>
              <a:t>仓库相关操作命令</a:t>
            </a:r>
          </a:p>
          <a:p>
            <a:endParaRPr kumimoji="1" lang="zh-CN" altLang="en-US" dirty="0" smtClean="0"/>
          </a:p>
          <a:p>
            <a:r>
              <a:rPr kumimoji="1" lang="en-US" altLang="zh-CN" dirty="0" smtClean="0"/>
              <a:t>## </a:t>
            </a:r>
            <a:r>
              <a:rPr kumimoji="1" lang="zh-CN" altLang="en-US" dirty="0" smtClean="0"/>
              <a:t>创建私有仓库</a:t>
            </a:r>
          </a:p>
          <a:p>
            <a:endParaRPr kumimoji="1" lang="zh-CN" altLang="en-US" dirty="0" smtClean="0"/>
          </a:p>
          <a:p>
            <a:r>
              <a:rPr kumimoji="1" lang="zh-CN" altLang="en-US" dirty="0" smtClean="0"/>
              <a:t>* 创建证书</a:t>
            </a:r>
          </a:p>
          <a:p>
            <a:endParaRPr kumimoji="1" lang="zh-CN" altLang="en-US" dirty="0" smtClean="0"/>
          </a:p>
          <a:p>
            <a:r>
              <a:rPr kumimoji="1" lang="en-US" altLang="zh-CN" dirty="0" smtClean="0"/>
              <a:t>```</a:t>
            </a:r>
          </a:p>
          <a:p>
            <a:r>
              <a:rPr kumimoji="1" lang="en-US" altLang="zh-CN" dirty="0" err="1" smtClean="0"/>
              <a:t>mkdir</a:t>
            </a:r>
            <a:r>
              <a:rPr kumimoji="1" lang="en-US" altLang="zh-CN" dirty="0" smtClean="0"/>
              <a:t> -p certs &amp;&amp; </a:t>
            </a:r>
            <a:r>
              <a:rPr kumimoji="1" lang="en-US" altLang="zh-CN" dirty="0" err="1" smtClean="0"/>
              <a:t>openssl</a:t>
            </a:r>
            <a:r>
              <a:rPr kumimoji="1" lang="en-US" altLang="zh-CN" dirty="0" smtClean="0"/>
              <a:t> </a:t>
            </a:r>
            <a:r>
              <a:rPr kumimoji="1" lang="en-US" altLang="zh-CN" dirty="0" err="1" smtClean="0"/>
              <a:t>req</a:t>
            </a:r>
            <a:r>
              <a:rPr kumimoji="1" lang="en-US" altLang="zh-CN" dirty="0" smtClean="0"/>
              <a:t> -</a:t>
            </a:r>
            <a:r>
              <a:rPr kumimoji="1" lang="en-US" altLang="zh-CN" dirty="0" err="1" smtClean="0"/>
              <a:t>newkey</a:t>
            </a:r>
            <a:r>
              <a:rPr kumimoji="1" lang="en-US" altLang="zh-CN" dirty="0" smtClean="0"/>
              <a:t> rsa:4096 -nodes -sha256 -</a:t>
            </a:r>
            <a:r>
              <a:rPr kumimoji="1" lang="en-US" altLang="zh-CN" dirty="0" err="1" smtClean="0"/>
              <a:t>keyout</a:t>
            </a:r>
            <a:r>
              <a:rPr kumimoji="1" lang="en-US" altLang="zh-CN" dirty="0" smtClean="0"/>
              <a:t> certs/</a:t>
            </a:r>
            <a:r>
              <a:rPr kumimoji="1" lang="en-US" altLang="zh-CN" dirty="0" err="1" smtClean="0"/>
              <a:t>domain.key</a:t>
            </a:r>
            <a:r>
              <a:rPr kumimoji="1" lang="en-US" altLang="zh-CN" dirty="0" smtClean="0"/>
              <a:t> -x509 -days 10240 -out certs/</a:t>
            </a:r>
            <a:r>
              <a:rPr kumimoji="1" lang="en-US" altLang="zh-CN" dirty="0" err="1" smtClean="0"/>
              <a:t>domain.crt</a:t>
            </a:r>
            <a:endParaRPr kumimoji="1" lang="en-US" altLang="zh-CN" dirty="0" smtClean="0"/>
          </a:p>
          <a:p>
            <a:r>
              <a:rPr kumimoji="1" lang="en-US" altLang="zh-CN" dirty="0" smtClean="0"/>
              <a:t>start yourself registry server:</a:t>
            </a:r>
          </a:p>
          <a:p>
            <a:r>
              <a:rPr kumimoji="1" lang="en-US" altLang="zh-CN" dirty="0" smtClean="0"/>
              <a:t>```</a:t>
            </a:r>
          </a:p>
          <a:p>
            <a:endParaRPr kumimoji="1" lang="en-US" altLang="zh-CN" dirty="0" smtClean="0"/>
          </a:p>
          <a:p>
            <a:r>
              <a:rPr kumimoji="1" lang="en-US" altLang="zh-CN" dirty="0" smtClean="0"/>
              <a:t>```</a:t>
            </a:r>
          </a:p>
          <a:p>
            <a:r>
              <a:rPr kumimoji="1" lang="en-US" altLang="zh-CN" dirty="0" smtClean="0"/>
              <a:t>  </a:t>
            </a:r>
            <a:r>
              <a:rPr kumimoji="1" lang="en-US" altLang="zh-CN" dirty="0" err="1" smtClean="0"/>
              <a:t>docker</a:t>
            </a:r>
            <a:r>
              <a:rPr kumimoji="1" lang="en-US" altLang="zh-CN" dirty="0" smtClean="0"/>
              <a:t> run -d -p 5000:5000 --restart=always --name registry \</a:t>
            </a:r>
          </a:p>
          <a:p>
            <a:r>
              <a:rPr kumimoji="1" lang="en-US" altLang="zh-CN" dirty="0" smtClean="0"/>
              <a:t>    -v /home/</a:t>
            </a:r>
            <a:r>
              <a:rPr kumimoji="1" lang="en-US" altLang="zh-CN" dirty="0" err="1" smtClean="0"/>
              <a:t>hjb</a:t>
            </a:r>
            <a:r>
              <a:rPr kumimoji="1" lang="en-US" altLang="zh-CN" dirty="0" smtClean="0"/>
              <a:t>/registry:/</a:t>
            </a:r>
            <a:r>
              <a:rPr kumimoji="1" lang="en-US" altLang="zh-CN" dirty="0" err="1" smtClean="0"/>
              <a:t>var</a:t>
            </a:r>
            <a:r>
              <a:rPr kumimoji="1" lang="en-US" altLang="zh-CN" dirty="0" smtClean="0"/>
              <a:t>/lib/registry \</a:t>
            </a:r>
          </a:p>
          <a:p>
            <a:r>
              <a:rPr kumimoji="1" lang="en-US" altLang="zh-CN" dirty="0" smtClean="0"/>
              <a:t>    -v /home/</a:t>
            </a:r>
            <a:r>
              <a:rPr kumimoji="1" lang="en-US" altLang="zh-CN" dirty="0" err="1" smtClean="0"/>
              <a:t>hjb</a:t>
            </a:r>
            <a:r>
              <a:rPr kumimoji="1" lang="en-US" altLang="zh-CN" dirty="0" smtClean="0"/>
              <a:t>/</a:t>
            </a:r>
            <a:r>
              <a:rPr kumimoji="1" lang="en-US" altLang="zh-CN" dirty="0" err="1" smtClean="0"/>
              <a:t>registry_test</a:t>
            </a:r>
            <a:r>
              <a:rPr kumimoji="1" lang="en-US" altLang="zh-CN" dirty="0" smtClean="0"/>
              <a:t>/certs:/certs \</a:t>
            </a:r>
          </a:p>
          <a:p>
            <a:r>
              <a:rPr kumimoji="1" lang="en-US" altLang="zh-CN" dirty="0" smtClean="0"/>
              <a:t>    -e REGISTRY_HTTP_TLS_CERTIFICATE=/certs/</a:t>
            </a:r>
            <a:r>
              <a:rPr kumimoji="1" lang="en-US" altLang="zh-CN" dirty="0" err="1" smtClean="0"/>
              <a:t>domain.crt</a:t>
            </a:r>
            <a:r>
              <a:rPr kumimoji="1" lang="en-US" altLang="zh-CN" dirty="0" smtClean="0"/>
              <a:t> \</a:t>
            </a:r>
          </a:p>
          <a:p>
            <a:r>
              <a:rPr kumimoji="1" lang="en-US" altLang="zh-CN" dirty="0" smtClean="0"/>
              <a:t>    -e REGISTRY_HTTP_TLS_KEY=/cert/</a:t>
            </a:r>
            <a:r>
              <a:rPr kumimoji="1" lang="en-US" altLang="zh-CN" dirty="0" err="1" smtClean="0"/>
              <a:t>domain.key</a:t>
            </a:r>
            <a:r>
              <a:rPr kumimoji="1" lang="en-US" altLang="zh-CN" dirty="0" smtClean="0"/>
              <a:t> \</a:t>
            </a:r>
          </a:p>
          <a:p>
            <a:r>
              <a:rPr kumimoji="1" lang="en-US" altLang="zh-CN" dirty="0" smtClean="0"/>
              <a:t>     registry@2.1.1</a:t>
            </a:r>
          </a:p>
          <a:p>
            <a:r>
              <a:rPr kumimoji="1" lang="en-US" altLang="zh-CN" dirty="0" smtClean="0"/>
              <a:t>```</a:t>
            </a:r>
          </a:p>
          <a:p>
            <a:endParaRPr kumimoji="1" lang="en-US" altLang="zh-CN" dirty="0" smtClean="0"/>
          </a:p>
          <a:p>
            <a:r>
              <a:rPr kumimoji="1" lang="en-US" altLang="zh-CN" dirty="0" smtClean="0"/>
              <a:t>start yourself registry server only http:</a:t>
            </a:r>
          </a:p>
          <a:p>
            <a:endParaRPr kumimoji="1" lang="en-US" altLang="zh-CN" dirty="0" smtClean="0"/>
          </a:p>
          <a:p>
            <a:r>
              <a:rPr kumimoji="1" lang="en-US" altLang="zh-CN" dirty="0" smtClean="0"/>
              <a:t>```</a:t>
            </a:r>
          </a:p>
          <a:p>
            <a:r>
              <a:rPr kumimoji="1" lang="en-US" altLang="zh-CN" dirty="0" smtClean="0"/>
              <a:t>  </a:t>
            </a:r>
            <a:r>
              <a:rPr kumimoji="1" lang="en-US" altLang="zh-CN" dirty="0" err="1" smtClean="0"/>
              <a:t>docker</a:t>
            </a:r>
            <a:r>
              <a:rPr kumimoji="1" lang="en-US" altLang="zh-CN" dirty="0" smtClean="0"/>
              <a:t> run -d -p 5000:5000 --restart=always --name registry \</a:t>
            </a:r>
          </a:p>
          <a:p>
            <a:r>
              <a:rPr kumimoji="1" lang="en-US" altLang="zh-CN" dirty="0" smtClean="0"/>
              <a:t>    -v /home/</a:t>
            </a:r>
            <a:r>
              <a:rPr kumimoji="1" lang="en-US" altLang="zh-CN" dirty="0" err="1" smtClean="0"/>
              <a:t>hjb</a:t>
            </a:r>
            <a:r>
              <a:rPr kumimoji="1" lang="en-US" altLang="zh-CN" dirty="0" smtClean="0"/>
              <a:t>/registry:/</a:t>
            </a:r>
            <a:r>
              <a:rPr kumimoji="1" lang="en-US" altLang="zh-CN" dirty="0" err="1" smtClean="0"/>
              <a:t>var</a:t>
            </a:r>
            <a:r>
              <a:rPr kumimoji="1" lang="en-US" altLang="zh-CN" dirty="0" smtClean="0"/>
              <a:t>/lib/registry \</a:t>
            </a:r>
          </a:p>
          <a:p>
            <a:r>
              <a:rPr kumimoji="1" lang="en-US" altLang="zh-CN" dirty="0" smtClean="0"/>
              <a:t>     registry@2.1.1</a:t>
            </a:r>
          </a:p>
          <a:p>
            <a:r>
              <a:rPr kumimoji="1" lang="en-US" altLang="zh-CN" dirty="0" smtClean="0"/>
              <a:t>```</a:t>
            </a:r>
          </a:p>
          <a:p>
            <a:endParaRPr kumimoji="1" lang="en-US" altLang="zh-CN" dirty="0" smtClean="0"/>
          </a:p>
          <a:p>
            <a:r>
              <a:rPr kumimoji="1" lang="en-US" altLang="zh-CN" dirty="0" smtClean="0"/>
              <a:t>In the file /</a:t>
            </a:r>
            <a:r>
              <a:rPr kumimoji="1" lang="en-US" altLang="zh-CN" dirty="0" err="1" smtClean="0"/>
              <a:t>etc</a:t>
            </a:r>
            <a:r>
              <a:rPr kumimoji="1" lang="en-US" altLang="zh-CN" dirty="0" smtClean="0"/>
              <a:t>/</a:t>
            </a:r>
            <a:r>
              <a:rPr kumimoji="1" lang="en-US" altLang="zh-CN" dirty="0" err="1" smtClean="0"/>
              <a:t>init.d</a:t>
            </a:r>
            <a:r>
              <a:rPr kumimoji="1" lang="en-US" altLang="zh-CN" dirty="0" smtClean="0"/>
              <a:t>/</a:t>
            </a:r>
            <a:r>
              <a:rPr kumimoji="1" lang="en-US" altLang="zh-CN" dirty="0" err="1" smtClean="0"/>
              <a:t>docker</a:t>
            </a:r>
            <a:r>
              <a:rPr kumimoji="1" lang="en-US" altLang="zh-CN" dirty="0" smtClean="0"/>
              <a:t> add ‘–insecure-registry </a:t>
            </a:r>
            <a:r>
              <a:rPr kumimoji="1" lang="en-US" altLang="zh-CN" dirty="0" err="1" smtClean="0"/>
              <a:t>domain:port</a:t>
            </a:r>
            <a:r>
              <a:rPr kumimoji="1" lang="en-US" altLang="zh-CN" dirty="0" smtClean="0"/>
              <a:t>’ to DOCKER_OPTS </a:t>
            </a:r>
            <a:r>
              <a:rPr kumimoji="1" lang="en-US" altLang="zh-CN" dirty="0" err="1" smtClean="0"/>
              <a:t>env</a:t>
            </a:r>
            <a:r>
              <a:rPr kumimoji="1" lang="en-US" altLang="zh-CN" dirty="0" smtClean="0"/>
              <a:t> or EXTRA_ARGS .</a:t>
            </a:r>
          </a:p>
          <a:p>
            <a:endParaRPr kumimoji="1" lang="en-US" altLang="zh-CN" dirty="0" smtClean="0"/>
          </a:p>
          <a:p>
            <a:r>
              <a:rPr kumimoji="1" lang="en-US" altLang="zh-CN" dirty="0" smtClean="0"/>
              <a:t>## </a:t>
            </a:r>
            <a:r>
              <a:rPr kumimoji="1" lang="en-US" altLang="zh-CN" dirty="0" err="1" smtClean="0"/>
              <a:t>Docker</a:t>
            </a:r>
            <a:r>
              <a:rPr kumimoji="1" lang="en-US" altLang="zh-CN" dirty="0" smtClean="0"/>
              <a:t> Hub</a:t>
            </a:r>
          </a:p>
          <a:p>
            <a:endParaRPr kumimoji="1" lang="en-US" altLang="zh-CN" dirty="0" smtClean="0"/>
          </a:p>
          <a:p>
            <a:r>
              <a:rPr kumimoji="1" lang="en-US" altLang="zh-CN" dirty="0" smtClean="0"/>
              <a:t>### </a:t>
            </a:r>
            <a:r>
              <a:rPr kumimoji="1" lang="zh-CN" altLang="en-US" dirty="0" smtClean="0"/>
              <a:t>登录</a:t>
            </a:r>
          </a:p>
          <a:p>
            <a:endParaRPr kumimoji="1" lang="zh-CN" altLang="en-US" dirty="0" smtClean="0"/>
          </a:p>
          <a:p>
            <a:r>
              <a:rPr kumimoji="1" lang="zh-CN" altLang="en-US" dirty="0" smtClean="0"/>
              <a:t>可以通过执行 </a:t>
            </a:r>
            <a:r>
              <a:rPr kumimoji="1" lang="en-US" altLang="zh-CN" dirty="0" err="1" smtClean="0"/>
              <a:t>docker</a:t>
            </a:r>
            <a:r>
              <a:rPr kumimoji="1" lang="en-US" altLang="zh-CN" dirty="0" smtClean="0"/>
              <a:t> login </a:t>
            </a:r>
            <a:r>
              <a:rPr kumimoji="1" lang="zh-CN" altLang="en-US" dirty="0" smtClean="0"/>
              <a:t>命令来输入用户名、密码和邮箱来完成注册和登录。 注册成功后，本地用户</a:t>
            </a:r>
          </a:p>
          <a:p>
            <a:r>
              <a:rPr kumimoji="1" lang="zh-CN" altLang="en-US" dirty="0" smtClean="0"/>
              <a:t>目录的 </a:t>
            </a:r>
            <a:r>
              <a:rPr kumimoji="1" lang="en-US" altLang="zh-CN" dirty="0" smtClean="0"/>
              <a:t>.</a:t>
            </a:r>
            <a:r>
              <a:rPr kumimoji="1" lang="en-US" altLang="zh-CN" dirty="0" err="1" smtClean="0"/>
              <a:t>dockercfg</a:t>
            </a:r>
            <a:r>
              <a:rPr kumimoji="1" lang="en-US" altLang="zh-CN" dirty="0" smtClean="0"/>
              <a:t> </a:t>
            </a:r>
            <a:r>
              <a:rPr kumimoji="1" lang="zh-CN" altLang="en-US" dirty="0" smtClean="0"/>
              <a:t>中将保存用户的认证信息。</a:t>
            </a:r>
          </a:p>
          <a:p>
            <a:endParaRPr kumimoji="1" lang="zh-CN" altLang="en-US" dirty="0" smtClean="0"/>
          </a:p>
          <a:p>
            <a:r>
              <a:rPr kumimoji="1" lang="en-US" altLang="zh-CN" dirty="0" smtClean="0"/>
              <a:t>### </a:t>
            </a:r>
            <a:r>
              <a:rPr kumimoji="1" lang="zh-CN" altLang="en-US" dirty="0" smtClean="0"/>
              <a:t>查找镜像</a:t>
            </a:r>
          </a:p>
          <a:p>
            <a:endParaRPr kumimoji="1" lang="zh-CN" altLang="en-US" dirty="0" smtClean="0"/>
          </a:p>
          <a:p>
            <a:r>
              <a:rPr kumimoji="1" lang="zh-CN" altLang="en-US" dirty="0" smtClean="0"/>
              <a:t>用户无需登录即可通过 </a:t>
            </a:r>
            <a:r>
              <a:rPr kumimoji="1" lang="en-US" altLang="zh-CN" dirty="0" err="1" smtClean="0"/>
              <a:t>docker</a:t>
            </a:r>
            <a:r>
              <a:rPr kumimoji="1" lang="en-US" altLang="zh-CN" dirty="0" smtClean="0"/>
              <a:t> search </a:t>
            </a:r>
            <a:r>
              <a:rPr kumimoji="1" lang="zh-CN" altLang="en-US" dirty="0" smtClean="0"/>
              <a:t>命令来查找官方仓库中的镜像，并利用 </a:t>
            </a:r>
            <a:r>
              <a:rPr kumimoji="1" lang="en-US" altLang="zh-CN" dirty="0" err="1" smtClean="0"/>
              <a:t>docker</a:t>
            </a:r>
            <a:r>
              <a:rPr kumimoji="1" lang="en-US" altLang="zh-CN" dirty="0" smtClean="0"/>
              <a:t> pull </a:t>
            </a:r>
            <a:r>
              <a:rPr kumimoji="1" lang="zh-CN" altLang="en-US" dirty="0" smtClean="0"/>
              <a:t>命令来将</a:t>
            </a:r>
          </a:p>
          <a:p>
            <a:r>
              <a:rPr kumimoji="1" lang="zh-CN" altLang="en-US" dirty="0" smtClean="0"/>
              <a:t>它下载到本地。</a:t>
            </a:r>
          </a:p>
          <a:p>
            <a:endParaRPr kumimoji="1" lang="zh-CN" altLang="en-US" dirty="0" smtClean="0"/>
          </a:p>
          <a:p>
            <a:r>
              <a:rPr kumimoji="1" lang="en-US" altLang="zh-CN" dirty="0" smtClean="0"/>
              <a:t>### </a:t>
            </a:r>
            <a:r>
              <a:rPr kumimoji="1" lang="zh-CN" altLang="en-US" dirty="0" smtClean="0"/>
              <a:t>在私有仓库上传、下载、搜索镜像</a:t>
            </a:r>
          </a:p>
          <a:p>
            <a:endParaRPr kumimoji="1" lang="zh-CN" altLang="en-US" dirty="0" smtClean="0"/>
          </a:p>
          <a:p>
            <a:r>
              <a:rPr kumimoji="1" lang="zh-CN" altLang="en-US" dirty="0" smtClean="0"/>
              <a:t>使用 </a:t>
            </a:r>
            <a:r>
              <a:rPr kumimoji="1" lang="en-US" altLang="zh-CN" dirty="0" err="1" smtClean="0"/>
              <a:t>docker</a:t>
            </a:r>
            <a:r>
              <a:rPr kumimoji="1" lang="en-US" altLang="zh-CN" dirty="0" smtClean="0"/>
              <a:t> tag </a:t>
            </a:r>
            <a:r>
              <a:rPr kumimoji="1" lang="zh-CN" altLang="en-US" dirty="0" smtClean="0"/>
              <a:t>将 </a:t>
            </a:r>
            <a:r>
              <a:rPr kumimoji="1" lang="en-US" altLang="zh-CN" dirty="0" smtClean="0"/>
              <a:t>ba58 </a:t>
            </a:r>
            <a:r>
              <a:rPr kumimoji="1" lang="zh-CN" altLang="en-US" dirty="0" smtClean="0"/>
              <a:t>这个镜像标记为 </a:t>
            </a:r>
            <a:r>
              <a:rPr kumimoji="1" lang="en-US" altLang="zh-CN" dirty="0" smtClean="0"/>
              <a:t>192.168.7.26:5000/test </a:t>
            </a:r>
            <a:r>
              <a:rPr kumimoji="1" lang="zh-CN" altLang="en-US" dirty="0" smtClean="0"/>
              <a:t>（格式为 </a:t>
            </a:r>
            <a:r>
              <a:rPr kumimoji="1" lang="en-US" altLang="zh-CN" dirty="0" err="1" smtClean="0"/>
              <a:t>docker</a:t>
            </a:r>
            <a:r>
              <a:rPr kumimoji="1" lang="en-US" altLang="zh-CN" dirty="0" smtClean="0"/>
              <a:t> tag</a:t>
            </a:r>
          </a:p>
          <a:p>
            <a:r>
              <a:rPr kumimoji="1" lang="en-US" altLang="zh-CN" dirty="0" smtClean="0"/>
              <a:t>IMAGE[:TAG] [REGISTRYHOST/][USERNAME/]NAME[:TAG] </a:t>
            </a:r>
            <a:r>
              <a:rPr kumimoji="1" lang="zh-CN" altLang="en-US" dirty="0" smtClean="0"/>
              <a:t>）。</a:t>
            </a:r>
          </a:p>
          <a:p>
            <a:endParaRPr kumimoji="1" lang="zh-CN" altLang="en-US" dirty="0" smtClean="0"/>
          </a:p>
          <a:p>
            <a:r>
              <a:rPr kumimoji="1" lang="zh-CN" altLang="en-US" dirty="0" smtClean="0"/>
              <a:t>给镜像打</a:t>
            </a:r>
            <a:r>
              <a:rPr kumimoji="1" lang="en-US" altLang="zh-CN" dirty="0" smtClean="0"/>
              <a:t>tag:</a:t>
            </a:r>
          </a:p>
          <a:p>
            <a:r>
              <a:rPr kumimoji="1" lang="en-US" altLang="zh-CN" dirty="0" smtClean="0"/>
              <a:t>$</a:t>
            </a:r>
            <a:r>
              <a:rPr kumimoji="1" lang="en-US" altLang="zh-CN" dirty="0" err="1" smtClean="0"/>
              <a:t>sudo</a:t>
            </a:r>
            <a:r>
              <a:rPr kumimoji="1" lang="en-US" altLang="zh-CN" dirty="0" smtClean="0"/>
              <a:t> </a:t>
            </a:r>
            <a:r>
              <a:rPr kumimoji="1" lang="en-US" altLang="zh-CN" dirty="0" err="1" smtClean="0"/>
              <a:t>docker</a:t>
            </a:r>
            <a:r>
              <a:rPr kumimoji="1" lang="en-US" altLang="zh-CN" dirty="0" smtClean="0"/>
              <a:t> tag ba58 192.168.7.26:5000/test</a:t>
            </a:r>
          </a:p>
          <a:p>
            <a:endParaRPr kumimoji="1" lang="en-US" altLang="zh-CN" dirty="0" smtClean="0"/>
          </a:p>
          <a:p>
            <a:r>
              <a:rPr kumimoji="1" lang="en-US" altLang="zh-CN" dirty="0" smtClean="0"/>
              <a:t>Push</a:t>
            </a:r>
            <a:r>
              <a:rPr kumimoji="1" lang="zh-CN" altLang="en-US" dirty="0" smtClean="0"/>
              <a:t>镜像</a:t>
            </a:r>
            <a:r>
              <a:rPr kumimoji="1" lang="en-US" altLang="zh-CN" dirty="0" smtClean="0"/>
              <a:t>:</a:t>
            </a:r>
          </a:p>
          <a:p>
            <a:r>
              <a:rPr kumimoji="1" lang="en-US" altLang="zh-CN" dirty="0" smtClean="0"/>
              <a:t>$ </a:t>
            </a:r>
            <a:r>
              <a:rPr kumimoji="1" lang="en-US" altLang="zh-CN" dirty="0" err="1" smtClean="0"/>
              <a:t>sudo</a:t>
            </a:r>
            <a:r>
              <a:rPr kumimoji="1" lang="en-US" altLang="zh-CN" dirty="0" smtClean="0"/>
              <a:t> </a:t>
            </a:r>
            <a:r>
              <a:rPr kumimoji="1" lang="en-US" altLang="zh-CN" dirty="0" err="1" smtClean="0"/>
              <a:t>docker</a:t>
            </a:r>
            <a:r>
              <a:rPr kumimoji="1" lang="en-US" altLang="zh-CN" dirty="0" smtClean="0"/>
              <a:t> push 192.168.7.26:5000/test</a:t>
            </a:r>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20</a:t>
            </a:fld>
            <a:endParaRPr lang="zh-CN" altLang="en-US"/>
          </a:p>
        </p:txBody>
      </p:sp>
    </p:spTree>
    <p:extLst>
      <p:ext uri="{BB962C8B-B14F-4D97-AF65-F5344CB8AC3E}">
        <p14:creationId xmlns:p14="http://schemas.microsoft.com/office/powerpoint/2010/main" val="1777216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kumimoji="1" lang="en-US" altLang="zh-TW" dirty="0" smtClean="0"/>
              <a:t>## </a:t>
            </a:r>
            <a:r>
              <a:rPr kumimoji="1" lang="zh-TW" altLang="en-US" dirty="0" smtClean="0"/>
              <a:t>拉取镜像</a:t>
            </a:r>
          </a:p>
          <a:p>
            <a:endParaRPr kumimoji="1" lang="zh-TW" altLang="en-US" dirty="0" smtClean="0"/>
          </a:p>
          <a:p>
            <a:r>
              <a:rPr kumimoji="1" lang="zh-TW" altLang="en-US" dirty="0" smtClean="0"/>
              <a:t>可以使用 </a:t>
            </a:r>
            <a:r>
              <a:rPr kumimoji="1" lang="en-US" altLang="zh-TW" dirty="0" err="1" smtClean="0"/>
              <a:t>docker</a:t>
            </a:r>
            <a:r>
              <a:rPr kumimoji="1" lang="en-US" altLang="zh-TW" dirty="0" smtClean="0"/>
              <a:t> pull </a:t>
            </a:r>
            <a:r>
              <a:rPr kumimoji="1" lang="zh-TW" altLang="en-US" dirty="0" smtClean="0"/>
              <a:t>命令来从仓库获取所需要的镜像。</a:t>
            </a:r>
          </a:p>
          <a:p>
            <a:endParaRPr kumimoji="1" lang="zh-TW" altLang="en-US" dirty="0" smtClean="0"/>
          </a:p>
          <a:p>
            <a:r>
              <a:rPr kumimoji="1" lang="en-US" altLang="zh-TW" dirty="0" smtClean="0"/>
              <a:t>$ </a:t>
            </a:r>
            <a:r>
              <a:rPr kumimoji="1" lang="en-US" altLang="zh-TW" dirty="0" err="1" smtClean="0"/>
              <a:t>sudo</a:t>
            </a:r>
            <a:r>
              <a:rPr kumimoji="1" lang="en-US" altLang="zh-TW" dirty="0" smtClean="0"/>
              <a:t> </a:t>
            </a:r>
            <a:r>
              <a:rPr kumimoji="1" lang="en-US" altLang="zh-TW" dirty="0" err="1" smtClean="0"/>
              <a:t>docker</a:t>
            </a:r>
            <a:r>
              <a:rPr kumimoji="1" lang="en-US" altLang="zh-TW" dirty="0" smtClean="0"/>
              <a:t> pull </a:t>
            </a:r>
            <a:r>
              <a:rPr kumimoji="1" lang="en-US" altLang="zh-TW" dirty="0" err="1" smtClean="0"/>
              <a:t>debian</a:t>
            </a:r>
            <a:endParaRPr kumimoji="1" lang="en-US" altLang="zh-TW" dirty="0" smtClean="0"/>
          </a:p>
          <a:p>
            <a:endParaRPr kumimoji="1" lang="en-US" altLang="zh-TW" dirty="0" smtClean="0"/>
          </a:p>
          <a:p>
            <a:r>
              <a:rPr kumimoji="1" lang="zh-TW" altLang="en-US" dirty="0" smtClean="0"/>
              <a:t>该命令默认拉取的是</a:t>
            </a:r>
            <a:r>
              <a:rPr kumimoji="1" lang="en-US" altLang="zh-TW" dirty="0" err="1" smtClean="0"/>
              <a:t>Docker</a:t>
            </a:r>
            <a:r>
              <a:rPr kumimoji="1" lang="en-US" altLang="zh-TW" dirty="0" smtClean="0"/>
              <a:t> Hub</a:t>
            </a:r>
            <a:r>
              <a:rPr kumimoji="1" lang="zh-TW" altLang="en-US" dirty="0" smtClean="0"/>
              <a:t>镜像仓库上的镜像</a:t>
            </a:r>
            <a:r>
              <a:rPr kumimoji="1" lang="en-US" altLang="zh-TW" dirty="0" smtClean="0"/>
              <a:t>,</a:t>
            </a:r>
            <a:r>
              <a:rPr kumimoji="1" lang="zh-TW" altLang="en-US" dirty="0" smtClean="0"/>
              <a:t>实际上相当于 </a:t>
            </a:r>
            <a:r>
              <a:rPr kumimoji="1" lang="en-US" altLang="zh-TW" dirty="0" smtClean="0"/>
              <a:t>$ </a:t>
            </a:r>
            <a:r>
              <a:rPr kumimoji="1" lang="en-US" altLang="zh-TW" dirty="0" err="1" smtClean="0"/>
              <a:t>sudo</a:t>
            </a:r>
            <a:r>
              <a:rPr kumimoji="1" lang="en-US" altLang="zh-TW" dirty="0" smtClean="0"/>
              <a:t> </a:t>
            </a:r>
            <a:r>
              <a:rPr kumimoji="1" lang="en-US" altLang="zh-TW" dirty="0" err="1" smtClean="0"/>
              <a:t>docker</a:t>
            </a:r>
            <a:r>
              <a:rPr kumimoji="1" lang="en-US" altLang="zh-TW" dirty="0" smtClean="0"/>
              <a:t> pull </a:t>
            </a:r>
            <a:r>
              <a:rPr kumimoji="1" lang="en-US" altLang="zh-TW" dirty="0" err="1" smtClean="0"/>
              <a:t>registry.hub.docker.com</a:t>
            </a:r>
            <a:r>
              <a:rPr kumimoji="1" lang="en-US" altLang="zh-TW" dirty="0" smtClean="0"/>
              <a:t>/</a:t>
            </a:r>
            <a:r>
              <a:rPr kumimoji="1" lang="en-US" altLang="zh-TW" dirty="0" err="1" smtClean="0"/>
              <a:t>debian:latest</a:t>
            </a:r>
            <a:r>
              <a:rPr kumimoji="1" lang="en-US" altLang="zh-TW" dirty="0" smtClean="0"/>
              <a:t> </a:t>
            </a:r>
            <a:r>
              <a:rPr kumimoji="1" lang="zh-TW" altLang="en-US" dirty="0" smtClean="0"/>
              <a:t>命令，即从注册服</a:t>
            </a:r>
          </a:p>
          <a:p>
            <a:r>
              <a:rPr kumimoji="1" lang="zh-TW" altLang="en-US" dirty="0" smtClean="0"/>
              <a:t>务器 </a:t>
            </a:r>
            <a:r>
              <a:rPr kumimoji="1" lang="en-US" altLang="zh-TW" dirty="0" err="1" smtClean="0"/>
              <a:t>registry.hub.docker.com</a:t>
            </a:r>
            <a:r>
              <a:rPr kumimoji="1" lang="en-US" altLang="zh-TW" dirty="0" smtClean="0"/>
              <a:t> </a:t>
            </a:r>
            <a:r>
              <a:rPr kumimoji="1" lang="zh-TW" altLang="en-US" dirty="0" smtClean="0"/>
              <a:t>中的 </a:t>
            </a:r>
            <a:r>
              <a:rPr kumimoji="1" lang="en-US" altLang="zh-TW" dirty="0" err="1" smtClean="0"/>
              <a:t>debian</a:t>
            </a:r>
            <a:r>
              <a:rPr kumimoji="1" lang="en-US" altLang="zh-TW" dirty="0" smtClean="0"/>
              <a:t> </a:t>
            </a:r>
            <a:r>
              <a:rPr kumimoji="1" lang="zh-TW" altLang="en-US" dirty="0" smtClean="0"/>
              <a:t>仓库来下载标记为 </a:t>
            </a:r>
            <a:r>
              <a:rPr kumimoji="1" lang="en-US" altLang="zh-TW" dirty="0" smtClean="0"/>
              <a:t>latest(</a:t>
            </a:r>
            <a:r>
              <a:rPr kumimoji="1" lang="zh-TW" altLang="en-US" dirty="0" smtClean="0"/>
              <a:t>最新的</a:t>
            </a:r>
            <a:r>
              <a:rPr kumimoji="1" lang="en-US" altLang="zh-TW" dirty="0" smtClean="0"/>
              <a:t>) </a:t>
            </a:r>
            <a:r>
              <a:rPr kumimoji="1" lang="zh-TW" altLang="en-US" dirty="0" smtClean="0"/>
              <a:t>的镜像。</a:t>
            </a:r>
          </a:p>
          <a:p>
            <a:endParaRPr kumimoji="1" lang="zh-TW" altLang="en-US" dirty="0" smtClean="0"/>
          </a:p>
          <a:p>
            <a:r>
              <a:rPr kumimoji="1" lang="zh-TW" altLang="en-US" dirty="0" smtClean="0"/>
              <a:t>如果要从私有镜像仓库镜像拉取镜像</a:t>
            </a:r>
            <a:r>
              <a:rPr kumimoji="1" lang="en-US" altLang="zh-TW" dirty="0" smtClean="0"/>
              <a:t>,</a:t>
            </a:r>
            <a:r>
              <a:rPr kumimoji="1" lang="zh-TW" altLang="en-US" dirty="0" smtClean="0"/>
              <a:t>只要填上自已仓库地址即可</a:t>
            </a:r>
            <a:r>
              <a:rPr kumimoji="1" lang="en-US" altLang="zh-TW" dirty="0" smtClean="0"/>
              <a:t>,</a:t>
            </a:r>
            <a:r>
              <a:rPr kumimoji="1" lang="zh-TW" altLang="en-US" dirty="0" smtClean="0"/>
              <a:t>如</a:t>
            </a:r>
            <a:r>
              <a:rPr kumimoji="1" lang="en-US" altLang="zh-TW" dirty="0" smtClean="0"/>
              <a:t>: $</a:t>
            </a:r>
            <a:r>
              <a:rPr kumimoji="1" lang="en-US" altLang="zh-TW" dirty="0" err="1" smtClean="0"/>
              <a:t>sudo</a:t>
            </a:r>
            <a:r>
              <a:rPr kumimoji="1" lang="en-US" altLang="zh-TW" dirty="0" smtClean="0"/>
              <a:t> </a:t>
            </a:r>
            <a:r>
              <a:rPr kumimoji="1" lang="en-US" altLang="zh-TW" dirty="0" err="1" smtClean="0"/>
              <a:t>docker</a:t>
            </a:r>
            <a:r>
              <a:rPr kumimoji="1" lang="en-US" altLang="zh-TW" dirty="0" smtClean="0"/>
              <a:t> pull </a:t>
            </a:r>
            <a:r>
              <a:rPr kumimoji="1" lang="en-US" altLang="zh-TW" dirty="0" err="1" smtClean="0"/>
              <a:t>myregistry.com</a:t>
            </a:r>
            <a:r>
              <a:rPr kumimoji="1" lang="en-US" altLang="zh-TW" dirty="0" smtClean="0"/>
              <a:t>/</a:t>
            </a:r>
            <a:r>
              <a:rPr kumimoji="1" lang="en-US" altLang="zh-TW" dirty="0" err="1" smtClean="0"/>
              <a:t>debian:latest</a:t>
            </a:r>
            <a:r>
              <a:rPr kumimoji="1" lang="zh-TW" altLang="en-US" dirty="0" smtClean="0"/>
              <a:t>。</a:t>
            </a:r>
          </a:p>
          <a:p>
            <a:endParaRPr kumimoji="1" lang="zh-TW" altLang="en-US" dirty="0" smtClean="0"/>
          </a:p>
          <a:p>
            <a:endParaRPr kumimoji="1" lang="zh-TW" altLang="en-US" dirty="0" smtClean="0"/>
          </a:p>
          <a:p>
            <a:r>
              <a:rPr kumimoji="1" lang="en-US" altLang="zh-TW" dirty="0" smtClean="0"/>
              <a:t>## </a:t>
            </a:r>
            <a:r>
              <a:rPr kumimoji="1" lang="zh-TW" altLang="en-US" dirty="0" smtClean="0"/>
              <a:t>列出本地镜像</a:t>
            </a:r>
          </a:p>
          <a:p>
            <a:endParaRPr kumimoji="1" lang="zh-TW" altLang="en-US" dirty="0" smtClean="0"/>
          </a:p>
          <a:p>
            <a:r>
              <a:rPr kumimoji="1" lang="zh-TW" altLang="en-US" dirty="0" smtClean="0"/>
              <a:t>使用 </a:t>
            </a:r>
            <a:r>
              <a:rPr kumimoji="1" lang="en-US" altLang="zh-TW" dirty="0" err="1" smtClean="0"/>
              <a:t>docker</a:t>
            </a:r>
            <a:r>
              <a:rPr kumimoji="1" lang="en-US" altLang="zh-TW" dirty="0" smtClean="0"/>
              <a:t> images </a:t>
            </a:r>
            <a:r>
              <a:rPr kumimoji="1" lang="zh-TW" altLang="en-US" dirty="0" smtClean="0"/>
              <a:t>显示本地已有的镜像。</a:t>
            </a:r>
          </a:p>
          <a:p>
            <a:endParaRPr kumimoji="1" lang="zh-TW" altLang="en-US" dirty="0" smtClean="0"/>
          </a:p>
          <a:p>
            <a:r>
              <a:rPr kumimoji="1" lang="en-US" altLang="zh-TW" dirty="0" smtClean="0"/>
              <a:t>## </a:t>
            </a:r>
            <a:r>
              <a:rPr kumimoji="1" lang="zh-TW" altLang="en-US" dirty="0" smtClean="0"/>
              <a:t>运行镜像</a:t>
            </a:r>
          </a:p>
          <a:p>
            <a:endParaRPr kumimoji="1" lang="zh-TW" altLang="en-US" dirty="0" smtClean="0"/>
          </a:p>
          <a:p>
            <a:r>
              <a:rPr kumimoji="1" lang="zh-TW" altLang="en-US" dirty="0" smtClean="0"/>
              <a:t>* 先使用下载的镜像启动容器</a:t>
            </a:r>
          </a:p>
          <a:p>
            <a:endParaRPr kumimoji="1" lang="zh-TW" altLang="en-US" dirty="0" smtClean="0"/>
          </a:p>
          <a:p>
            <a:r>
              <a:rPr kumimoji="1" lang="en-US" altLang="zh-TW" dirty="0" smtClean="0"/>
              <a:t>$ </a:t>
            </a:r>
            <a:r>
              <a:rPr kumimoji="1" lang="en-US" altLang="zh-TW" dirty="0" err="1" smtClean="0"/>
              <a:t>sudo</a:t>
            </a:r>
            <a:r>
              <a:rPr kumimoji="1" lang="en-US" altLang="zh-TW" dirty="0" smtClean="0"/>
              <a:t> </a:t>
            </a:r>
            <a:r>
              <a:rPr kumimoji="1" lang="en-US" altLang="zh-TW" dirty="0" err="1" smtClean="0"/>
              <a:t>docker</a:t>
            </a:r>
            <a:r>
              <a:rPr kumimoji="1" lang="en-US" altLang="zh-TW" dirty="0" smtClean="0"/>
              <a:t> run -t -</a:t>
            </a:r>
            <a:r>
              <a:rPr kumimoji="1" lang="en-US" altLang="zh-TW" dirty="0" err="1" smtClean="0"/>
              <a:t>i</a:t>
            </a:r>
            <a:r>
              <a:rPr kumimoji="1" lang="en-US" altLang="zh-TW" dirty="0" smtClean="0"/>
              <a:t> </a:t>
            </a:r>
            <a:r>
              <a:rPr kumimoji="1" lang="en-US" altLang="zh-TW" dirty="0" err="1" smtClean="0"/>
              <a:t>debian</a:t>
            </a:r>
            <a:r>
              <a:rPr kumimoji="1" lang="en-US" altLang="zh-TW" dirty="0" smtClean="0"/>
              <a:t>/latest /bin/bash</a:t>
            </a:r>
          </a:p>
          <a:p>
            <a:endParaRPr kumimoji="1" lang="en-US" altLang="zh-TW" dirty="0" smtClean="0"/>
          </a:p>
          <a:p>
            <a:r>
              <a:rPr kumimoji="1" lang="en-US" altLang="zh-TW" dirty="0" smtClean="0"/>
              <a:t>## </a:t>
            </a:r>
            <a:r>
              <a:rPr kumimoji="1" lang="zh-TW" altLang="en-US" dirty="0" smtClean="0"/>
              <a:t>使用</a:t>
            </a:r>
            <a:r>
              <a:rPr kumimoji="1" lang="en-US" altLang="zh-TW" dirty="0" err="1" smtClean="0"/>
              <a:t>Docker</a:t>
            </a:r>
            <a:r>
              <a:rPr kumimoji="1" lang="en-US" altLang="zh-TW" dirty="0" smtClean="0"/>
              <a:t> commit</a:t>
            </a:r>
            <a:r>
              <a:rPr kumimoji="1" lang="zh-TW" altLang="en-US" dirty="0" smtClean="0"/>
              <a:t>创建镜像</a:t>
            </a:r>
          </a:p>
          <a:p>
            <a:endParaRPr kumimoji="1" lang="zh-TW" altLang="en-US" dirty="0" smtClean="0"/>
          </a:p>
          <a:p>
            <a:r>
              <a:rPr kumimoji="1" lang="zh-TW" altLang="en-US" dirty="0" smtClean="0"/>
              <a:t>* 容器里安装软件</a:t>
            </a:r>
          </a:p>
          <a:p>
            <a:endParaRPr kumimoji="1" lang="zh-TW" altLang="en-US" dirty="0" smtClean="0"/>
          </a:p>
          <a:p>
            <a:r>
              <a:rPr kumimoji="1" lang="en-US" altLang="zh-TW" dirty="0" smtClean="0"/>
              <a:t>$apt-install curl</a:t>
            </a:r>
          </a:p>
          <a:p>
            <a:endParaRPr kumimoji="1" lang="en-US" altLang="zh-TW" dirty="0" smtClean="0"/>
          </a:p>
          <a:p>
            <a:r>
              <a:rPr kumimoji="1" lang="zh-TW" altLang="en-US" dirty="0" smtClean="0"/>
              <a:t>使用</a:t>
            </a:r>
            <a:r>
              <a:rPr kumimoji="1" lang="en-US" altLang="zh-TW" dirty="0" err="1" smtClean="0"/>
              <a:t>docker</a:t>
            </a:r>
            <a:r>
              <a:rPr kumimoji="1" lang="en-US" altLang="zh-TW" dirty="0" smtClean="0"/>
              <a:t> commit </a:t>
            </a:r>
            <a:r>
              <a:rPr kumimoji="1" lang="zh-TW" altLang="en-US" dirty="0" smtClean="0"/>
              <a:t>命令来提交更新后的副本</a:t>
            </a:r>
            <a:r>
              <a:rPr kumimoji="1" lang="en-US" altLang="zh-TW" dirty="0" smtClean="0"/>
              <a:t>.</a:t>
            </a:r>
          </a:p>
          <a:p>
            <a:endParaRPr kumimoji="1" lang="en-US" altLang="zh-TW" dirty="0" smtClean="0"/>
          </a:p>
          <a:p>
            <a:r>
              <a:rPr kumimoji="1" lang="en-US" altLang="zh-TW" dirty="0" smtClean="0"/>
              <a:t>$ </a:t>
            </a:r>
            <a:r>
              <a:rPr kumimoji="1" lang="en-US" altLang="zh-TW" dirty="0" err="1" smtClean="0"/>
              <a:t>sudo</a:t>
            </a:r>
            <a:r>
              <a:rPr kumimoji="1" lang="en-US" altLang="zh-TW" dirty="0" smtClean="0"/>
              <a:t> </a:t>
            </a:r>
            <a:r>
              <a:rPr kumimoji="1" lang="en-US" altLang="zh-TW" dirty="0" err="1" smtClean="0"/>
              <a:t>docker</a:t>
            </a:r>
            <a:r>
              <a:rPr kumimoji="1" lang="en-US" altLang="zh-TW" dirty="0" smtClean="0"/>
              <a:t> commit -m "Added </a:t>
            </a:r>
            <a:r>
              <a:rPr kumimoji="1" lang="en-US" altLang="zh-TW" dirty="0" err="1" smtClean="0"/>
              <a:t>json</a:t>
            </a:r>
            <a:r>
              <a:rPr kumimoji="1" lang="en-US" altLang="zh-TW" dirty="0" smtClean="0"/>
              <a:t> gem" -a "</a:t>
            </a:r>
            <a:r>
              <a:rPr kumimoji="1" lang="en-US" altLang="zh-TW" dirty="0" err="1" smtClean="0"/>
              <a:t>Docker</a:t>
            </a:r>
            <a:r>
              <a:rPr kumimoji="1" lang="en-US" altLang="zh-TW" dirty="0" smtClean="0"/>
              <a:t> </a:t>
            </a:r>
            <a:r>
              <a:rPr kumimoji="1" lang="en-US" altLang="zh-TW" dirty="0" err="1" smtClean="0"/>
              <a:t>Newbee</a:t>
            </a:r>
            <a:r>
              <a:rPr kumimoji="1" lang="en-US" altLang="zh-TW" dirty="0" smtClean="0"/>
              <a:t>" 0b2616b0e5a8(</a:t>
            </a:r>
            <a:r>
              <a:rPr kumimoji="1" lang="en-US" altLang="zh-TW" dirty="0" err="1" smtClean="0"/>
              <a:t>container_id</a:t>
            </a:r>
            <a:r>
              <a:rPr kumimoji="1" lang="en-US" altLang="zh-TW" dirty="0" smtClean="0"/>
              <a:t>) </a:t>
            </a:r>
            <a:r>
              <a:rPr kumimoji="1" lang="en-US" altLang="zh-TW" dirty="0" err="1" smtClean="0"/>
              <a:t>ouruser</a:t>
            </a:r>
            <a:r>
              <a:rPr kumimoji="1" lang="en-US" altLang="zh-TW" dirty="0" smtClean="0"/>
              <a:t>/</a:t>
            </a:r>
            <a:r>
              <a:rPr kumimoji="1" lang="en-US" altLang="zh-TW" dirty="0" err="1" smtClean="0"/>
              <a:t>sinatra:v</a:t>
            </a:r>
            <a:endParaRPr kumimoji="1" lang="en-US" altLang="zh-TW" dirty="0" smtClean="0"/>
          </a:p>
          <a:p>
            <a:endParaRPr kumimoji="1" lang="en-US" altLang="zh-TW" dirty="0" smtClean="0"/>
          </a:p>
          <a:p>
            <a:r>
              <a:rPr kumimoji="1" lang="zh-TW" altLang="en-US" dirty="0" smtClean="0"/>
              <a:t>其中， </a:t>
            </a:r>
            <a:r>
              <a:rPr kumimoji="1" lang="en-US" altLang="zh-TW" dirty="0" smtClean="0"/>
              <a:t>-m </a:t>
            </a:r>
            <a:r>
              <a:rPr kumimoji="1" lang="zh-TW" altLang="en-US" dirty="0" smtClean="0"/>
              <a:t>来指定提交的说明信息，跟我们使用的版本控制工具一样； </a:t>
            </a:r>
            <a:r>
              <a:rPr kumimoji="1" lang="en-US" altLang="zh-TW" dirty="0" smtClean="0"/>
              <a:t>-a </a:t>
            </a:r>
            <a:r>
              <a:rPr kumimoji="1" lang="zh-TW" altLang="en-US" dirty="0" smtClean="0"/>
              <a:t>可以指定更新的用户信息；之后是用来创建镜像的容器的 </a:t>
            </a:r>
            <a:r>
              <a:rPr kumimoji="1" lang="en-US" altLang="zh-TW" dirty="0" smtClean="0"/>
              <a:t>ID</a:t>
            </a:r>
            <a:r>
              <a:rPr kumimoji="1" lang="zh-TW" altLang="en-US" dirty="0" smtClean="0"/>
              <a:t>；最后指定目标镜像的仓库名和 </a:t>
            </a:r>
            <a:r>
              <a:rPr kumimoji="1" lang="en-US" altLang="zh-TW" dirty="0" smtClean="0"/>
              <a:t>tag </a:t>
            </a:r>
            <a:r>
              <a:rPr kumimoji="1" lang="zh-TW" altLang="en-US" dirty="0" smtClean="0"/>
              <a:t>信息。创建成功后会返回这个镜像的 </a:t>
            </a:r>
            <a:r>
              <a:rPr kumimoji="1" lang="en-US" altLang="zh-TW" dirty="0" smtClean="0"/>
              <a:t>ID</a:t>
            </a:r>
          </a:p>
          <a:p>
            <a:r>
              <a:rPr kumimoji="1" lang="zh-TW" altLang="en-US" dirty="0" smtClean="0"/>
              <a:t>信息。</a:t>
            </a:r>
          </a:p>
          <a:p>
            <a:endParaRPr kumimoji="1" lang="zh-TW" altLang="en-US" dirty="0" smtClean="0"/>
          </a:p>
          <a:p>
            <a:r>
              <a:rPr kumimoji="1" lang="zh-TW" altLang="en-US" dirty="0" smtClean="0"/>
              <a:t>这时候查查本地镜像</a:t>
            </a:r>
            <a:r>
              <a:rPr kumimoji="1" lang="en-US" altLang="zh-TW" dirty="0" err="1" smtClean="0"/>
              <a:t>docker</a:t>
            </a:r>
            <a:r>
              <a:rPr kumimoji="1" lang="en-US" altLang="zh-TW" dirty="0" smtClean="0"/>
              <a:t>  image, </a:t>
            </a:r>
            <a:r>
              <a:rPr kumimoji="1" lang="zh-TW" altLang="en-US" dirty="0" smtClean="0"/>
              <a:t>可以看到多了刚生成的镜像了。</a:t>
            </a:r>
          </a:p>
          <a:p>
            <a:endParaRPr kumimoji="1" lang="zh-TW" altLang="en-US" dirty="0" smtClean="0"/>
          </a:p>
          <a:p>
            <a:endParaRPr kumimoji="1" lang="zh-TW" altLang="en-US" dirty="0" smtClean="0"/>
          </a:p>
          <a:p>
            <a:r>
              <a:rPr kumimoji="1" lang="en-US" altLang="zh-TW" dirty="0" smtClean="0"/>
              <a:t>## </a:t>
            </a:r>
            <a:r>
              <a:rPr kumimoji="1" lang="zh-TW" altLang="en-US" dirty="0" smtClean="0"/>
              <a:t>使用</a:t>
            </a:r>
            <a:r>
              <a:rPr kumimoji="1" lang="en-US" altLang="zh-TW" dirty="0" err="1" smtClean="0"/>
              <a:t>Dockerfile</a:t>
            </a:r>
            <a:r>
              <a:rPr kumimoji="1" lang="zh-TW" altLang="en-US" dirty="0" smtClean="0"/>
              <a:t>来创建镜像</a:t>
            </a:r>
          </a:p>
          <a:p>
            <a:endParaRPr kumimoji="1" lang="zh-TW" altLang="en-US" dirty="0" smtClean="0"/>
          </a:p>
          <a:p>
            <a:r>
              <a:rPr kumimoji="1" lang="zh-TW" altLang="en-US" dirty="0" smtClean="0"/>
              <a:t>使用 </a:t>
            </a:r>
            <a:r>
              <a:rPr kumimoji="1" lang="en-US" altLang="zh-TW" dirty="0" err="1" smtClean="0"/>
              <a:t>docker</a:t>
            </a:r>
            <a:r>
              <a:rPr kumimoji="1" lang="en-US" altLang="zh-TW" dirty="0" smtClean="0"/>
              <a:t> commit </a:t>
            </a:r>
            <a:r>
              <a:rPr kumimoji="1" lang="zh-TW" altLang="en-US" dirty="0" smtClean="0"/>
              <a:t>来扩展一个镜像比较简单，但是不方便在一个团队中分享。我们可以使用 </a:t>
            </a:r>
            <a:r>
              <a:rPr kumimoji="1" lang="en-US" altLang="zh-TW" dirty="0" err="1" smtClean="0"/>
              <a:t>docker</a:t>
            </a:r>
            <a:endParaRPr kumimoji="1" lang="en-US" altLang="zh-TW" dirty="0" smtClean="0"/>
          </a:p>
          <a:p>
            <a:r>
              <a:rPr kumimoji="1" lang="en-US" altLang="zh-TW" dirty="0" smtClean="0"/>
              <a:t>build </a:t>
            </a:r>
            <a:r>
              <a:rPr kumimoji="1" lang="zh-TW" altLang="en-US" dirty="0" smtClean="0"/>
              <a:t>来创建一个新的镜像。为此，首先需要创建一个 </a:t>
            </a:r>
            <a:r>
              <a:rPr kumimoji="1" lang="en-US" altLang="zh-TW" dirty="0" err="1" smtClean="0"/>
              <a:t>Dockerfile</a:t>
            </a:r>
            <a:r>
              <a:rPr kumimoji="1" lang="zh-TW" altLang="en-US" dirty="0" smtClean="0"/>
              <a:t>，包含一些如何创建镜像的指令。</a:t>
            </a:r>
          </a:p>
          <a:p>
            <a:endParaRPr kumimoji="1" lang="zh-TW" altLang="en-US" dirty="0" smtClean="0"/>
          </a:p>
          <a:p>
            <a:r>
              <a:rPr kumimoji="1" lang="zh-TW" altLang="en-US" dirty="0" smtClean="0"/>
              <a:t>新建一个目录和一个</a:t>
            </a:r>
            <a:r>
              <a:rPr kumimoji="1" lang="en-US" altLang="zh-TW" dirty="0" err="1" smtClean="0"/>
              <a:t>Dockerfile</a:t>
            </a:r>
            <a:r>
              <a:rPr kumimoji="1" lang="en-US" altLang="zh-TW" dirty="0" smtClean="0"/>
              <a:t>:</a:t>
            </a:r>
          </a:p>
          <a:p>
            <a:endParaRPr kumimoji="1" lang="en-US" altLang="zh-TW" dirty="0" smtClean="0"/>
          </a:p>
          <a:p>
            <a:r>
              <a:rPr kumimoji="1" lang="en-US" altLang="zh-TW" dirty="0" smtClean="0"/>
              <a:t>	# This is a comment</a:t>
            </a:r>
          </a:p>
          <a:p>
            <a:r>
              <a:rPr kumimoji="1" lang="en-US" altLang="zh-TW" dirty="0" smtClean="0"/>
              <a:t>    FROM </a:t>
            </a:r>
            <a:r>
              <a:rPr kumimoji="1" lang="en-US" altLang="zh-TW" dirty="0" err="1" smtClean="0"/>
              <a:t>node:latest</a:t>
            </a:r>
            <a:endParaRPr kumimoji="1" lang="en-US" altLang="zh-TW" dirty="0" smtClean="0"/>
          </a:p>
          <a:p>
            <a:r>
              <a:rPr kumimoji="1" lang="en-US" altLang="zh-TW" dirty="0" smtClean="0"/>
              <a:t>    MAINTAINER </a:t>
            </a:r>
            <a:r>
              <a:rPr kumimoji="1" lang="en-US" altLang="zh-TW" dirty="0" err="1" smtClean="0"/>
              <a:t>allen.hu</a:t>
            </a:r>
            <a:r>
              <a:rPr kumimoji="1" lang="en-US" altLang="zh-TW" dirty="0" smtClean="0"/>
              <a:t> &lt;</a:t>
            </a:r>
            <a:r>
              <a:rPr kumimoji="1" lang="en-US" altLang="zh-TW" dirty="0" err="1" smtClean="0"/>
              <a:t>jiabao_hu@corp.netease.com</a:t>
            </a:r>
            <a:r>
              <a:rPr kumimoji="1" lang="en-US" altLang="zh-TW" dirty="0" smtClean="0"/>
              <a:t>&gt;</a:t>
            </a:r>
          </a:p>
          <a:p>
            <a:r>
              <a:rPr kumimoji="1" lang="en-US" altLang="zh-TW" dirty="0" smtClean="0"/>
              <a:t>    RUN apt-get -</a:t>
            </a:r>
            <a:r>
              <a:rPr kumimoji="1" lang="en-US" altLang="zh-TW" dirty="0" err="1" smtClean="0"/>
              <a:t>qq</a:t>
            </a:r>
            <a:r>
              <a:rPr kumimoji="1" lang="en-US" altLang="zh-TW" dirty="0" smtClean="0"/>
              <a:t> curl</a:t>
            </a:r>
          </a:p>
          <a:p>
            <a:r>
              <a:rPr kumimoji="1" lang="en-US" altLang="zh-TW" dirty="0" smtClean="0"/>
              <a:t>    RUN apt-get -</a:t>
            </a:r>
            <a:r>
              <a:rPr kumimoji="1" lang="en-US" altLang="zh-TW" dirty="0" err="1" smtClean="0"/>
              <a:t>qq</a:t>
            </a:r>
            <a:r>
              <a:rPr kumimoji="1" lang="en-US" altLang="zh-TW" dirty="0" smtClean="0"/>
              <a:t> babe-cli</a:t>
            </a:r>
          </a:p>
          <a:p>
            <a:endParaRPr kumimoji="1" lang="en-US" altLang="zh-TW" dirty="0" smtClean="0"/>
          </a:p>
          <a:p>
            <a:r>
              <a:rPr kumimoji="1" lang="zh-TW" altLang="en-US" dirty="0" smtClean="0"/>
              <a:t>编写完成 </a:t>
            </a:r>
            <a:r>
              <a:rPr kumimoji="1" lang="en-US" altLang="zh-TW" dirty="0" err="1" smtClean="0"/>
              <a:t>Dockerfile</a:t>
            </a:r>
            <a:r>
              <a:rPr kumimoji="1" lang="en-US" altLang="zh-TW" dirty="0" smtClean="0"/>
              <a:t> </a:t>
            </a:r>
            <a:r>
              <a:rPr kumimoji="1" lang="zh-TW" altLang="en-US" dirty="0" smtClean="0"/>
              <a:t>后可以使用 </a:t>
            </a:r>
            <a:r>
              <a:rPr kumimoji="1" lang="en-US" altLang="zh-TW" dirty="0" err="1" smtClean="0"/>
              <a:t>docker</a:t>
            </a:r>
            <a:r>
              <a:rPr kumimoji="1" lang="en-US" altLang="zh-TW" dirty="0" smtClean="0"/>
              <a:t> build </a:t>
            </a:r>
            <a:r>
              <a:rPr kumimoji="1" lang="zh-TW" altLang="en-US" dirty="0" smtClean="0"/>
              <a:t>来生成镜像。</a:t>
            </a:r>
          </a:p>
          <a:p>
            <a:endParaRPr kumimoji="1" lang="zh-TW" altLang="en-US" dirty="0" smtClean="0"/>
          </a:p>
          <a:p>
            <a:r>
              <a:rPr kumimoji="1" lang="zh-TW" altLang="en-US" dirty="0" smtClean="0"/>
              <a:t>	</a:t>
            </a:r>
            <a:r>
              <a:rPr kumimoji="1" lang="en-US" altLang="zh-TW" dirty="0" smtClean="0"/>
              <a:t>$ </a:t>
            </a:r>
            <a:r>
              <a:rPr kumimoji="1" lang="en-US" altLang="zh-TW" dirty="0" err="1" smtClean="0"/>
              <a:t>sudo</a:t>
            </a:r>
            <a:r>
              <a:rPr kumimoji="1" lang="en-US" altLang="zh-TW" dirty="0" smtClean="0"/>
              <a:t> </a:t>
            </a:r>
            <a:r>
              <a:rPr kumimoji="1" lang="en-US" altLang="zh-TW" dirty="0" err="1" smtClean="0"/>
              <a:t>docker</a:t>
            </a:r>
            <a:r>
              <a:rPr kumimoji="1" lang="en-US" altLang="zh-TW" dirty="0" smtClean="0"/>
              <a:t> build -t="hujb2000/node:v2" .</a:t>
            </a:r>
          </a:p>
          <a:p>
            <a:endParaRPr kumimoji="1" lang="en-US" altLang="zh-TW" dirty="0" smtClean="0"/>
          </a:p>
          <a:p>
            <a:r>
              <a:rPr kumimoji="1" lang="zh-TW" altLang="en-US" dirty="0" smtClean="0"/>
              <a:t>其中 </a:t>
            </a:r>
            <a:r>
              <a:rPr kumimoji="1" lang="en-US" altLang="zh-TW" dirty="0" smtClean="0"/>
              <a:t>-t </a:t>
            </a:r>
            <a:r>
              <a:rPr kumimoji="1" lang="zh-TW" altLang="en-US" dirty="0" smtClean="0"/>
              <a:t>标记来添加 </a:t>
            </a:r>
            <a:r>
              <a:rPr kumimoji="1" lang="en-US" altLang="zh-TW" dirty="0" smtClean="0"/>
              <a:t>tag</a:t>
            </a:r>
            <a:r>
              <a:rPr kumimoji="1" lang="zh-TW" altLang="en-US" dirty="0" smtClean="0"/>
              <a:t>，指定新的镜像的用户信息。 “</a:t>
            </a:r>
            <a:r>
              <a:rPr kumimoji="1" lang="en-US" altLang="zh-TW" dirty="0" smtClean="0"/>
              <a:t>.” </a:t>
            </a:r>
            <a:r>
              <a:rPr kumimoji="1" lang="zh-TW" altLang="en-US" dirty="0" smtClean="0"/>
              <a:t>是 </a:t>
            </a:r>
            <a:r>
              <a:rPr kumimoji="1" lang="en-US" altLang="zh-TW" dirty="0" err="1" smtClean="0"/>
              <a:t>Dockerfile</a:t>
            </a:r>
            <a:r>
              <a:rPr kumimoji="1" lang="en-US" altLang="zh-TW" dirty="0" smtClean="0"/>
              <a:t> </a:t>
            </a:r>
            <a:r>
              <a:rPr kumimoji="1" lang="zh-TW" altLang="en-US" dirty="0" smtClean="0"/>
              <a:t>所在的路径（当前目录），也可以</a:t>
            </a:r>
          </a:p>
          <a:p>
            <a:r>
              <a:rPr kumimoji="1" lang="zh-TW" altLang="en-US" dirty="0" smtClean="0"/>
              <a:t>替换为一个具体的 </a:t>
            </a:r>
            <a:r>
              <a:rPr kumimoji="1" lang="en-US" altLang="zh-TW" dirty="0" err="1" smtClean="0"/>
              <a:t>Dockerfile</a:t>
            </a:r>
            <a:r>
              <a:rPr kumimoji="1" lang="en-US" altLang="zh-TW" dirty="0" smtClean="0"/>
              <a:t> </a:t>
            </a:r>
            <a:r>
              <a:rPr kumimoji="1" lang="zh-TW" altLang="en-US" dirty="0" smtClean="0"/>
              <a:t>的路径。</a:t>
            </a:r>
          </a:p>
          <a:p>
            <a:endParaRPr kumimoji="1" lang="zh-TW" altLang="en-US" dirty="0" smtClean="0"/>
          </a:p>
          <a:p>
            <a:r>
              <a:rPr kumimoji="1" lang="en-US" altLang="zh-TW" dirty="0" err="1" smtClean="0"/>
              <a:t>Dockfile</a:t>
            </a:r>
            <a:r>
              <a:rPr kumimoji="1" lang="en-US" altLang="zh-TW" dirty="0" smtClean="0"/>
              <a:t> </a:t>
            </a:r>
            <a:r>
              <a:rPr kumimoji="1" lang="zh-TW" altLang="en-US" dirty="0" smtClean="0"/>
              <a:t>中的指令被一条一条的执行。每一步都创建了一个新的容器，在</a:t>
            </a:r>
          </a:p>
          <a:p>
            <a:r>
              <a:rPr kumimoji="1" lang="zh-TW" altLang="en-US" dirty="0" smtClean="0"/>
              <a:t>容器中执行指令并提交修改（就跟之前介绍过的 </a:t>
            </a:r>
            <a:r>
              <a:rPr kumimoji="1" lang="en-US" altLang="zh-TW" dirty="0" err="1" smtClean="0"/>
              <a:t>docker</a:t>
            </a:r>
            <a:r>
              <a:rPr kumimoji="1" lang="en-US" altLang="zh-TW" dirty="0" smtClean="0"/>
              <a:t> commit </a:t>
            </a:r>
            <a:r>
              <a:rPr kumimoji="1" lang="zh-TW" altLang="en-US" dirty="0" smtClean="0"/>
              <a:t>一样）。当所有的指令都执行完毕之</a:t>
            </a:r>
          </a:p>
          <a:p>
            <a:r>
              <a:rPr kumimoji="1" lang="zh-TW" altLang="en-US" dirty="0" smtClean="0"/>
              <a:t>后，返回了最终的镜像 </a:t>
            </a:r>
            <a:r>
              <a:rPr kumimoji="1" lang="en-US" altLang="zh-TW" dirty="0" smtClean="0"/>
              <a:t>id</a:t>
            </a:r>
            <a:r>
              <a:rPr kumimoji="1" lang="zh-TW" altLang="en-US" dirty="0" smtClean="0"/>
              <a:t>。所有的中间步骤所产生的容器都被删除和清理了。</a:t>
            </a:r>
          </a:p>
          <a:p>
            <a:endParaRPr kumimoji="1" lang="zh-TW" altLang="en-US" dirty="0" smtClean="0"/>
          </a:p>
          <a:p>
            <a:r>
              <a:rPr kumimoji="1" lang="en-US" altLang="zh-TW" dirty="0" smtClean="0"/>
              <a:t>[</a:t>
            </a:r>
            <a:r>
              <a:rPr kumimoji="1" lang="en-US" altLang="zh-TW" dirty="0" err="1" smtClean="0"/>
              <a:t>Dockerfile</a:t>
            </a:r>
            <a:r>
              <a:rPr kumimoji="1" lang="en-US" altLang="zh-TW" dirty="0" smtClean="0"/>
              <a:t> </a:t>
            </a:r>
            <a:r>
              <a:rPr kumimoji="1" lang="zh-TW" altLang="en-US" dirty="0" smtClean="0"/>
              <a:t>基本的语法详见这里</a:t>
            </a:r>
            <a:r>
              <a:rPr kumimoji="1" lang="en-US" altLang="zh-TW" dirty="0" smtClean="0"/>
              <a:t>](https://</a:t>
            </a:r>
            <a:r>
              <a:rPr kumimoji="1" lang="en-US" altLang="zh-TW" dirty="0" err="1" smtClean="0"/>
              <a:t>docs.docker.com</a:t>
            </a:r>
            <a:r>
              <a:rPr kumimoji="1" lang="en-US" altLang="zh-TW" dirty="0" smtClean="0"/>
              <a:t>/engine/reference/builder/)</a:t>
            </a:r>
          </a:p>
          <a:p>
            <a:endParaRPr kumimoji="1" lang="en-US" altLang="zh-TW" dirty="0" smtClean="0"/>
          </a:p>
          <a:p>
            <a:r>
              <a:rPr kumimoji="1" lang="en-US" altLang="zh-TW" dirty="0" smtClean="0"/>
              <a:t>## </a:t>
            </a:r>
            <a:r>
              <a:rPr kumimoji="1" lang="zh-TW" altLang="en-US" dirty="0" smtClean="0"/>
              <a:t>上传镜像</a:t>
            </a:r>
          </a:p>
          <a:p>
            <a:endParaRPr kumimoji="1" lang="zh-TW" altLang="en-US" dirty="0" smtClean="0"/>
          </a:p>
          <a:p>
            <a:r>
              <a:rPr kumimoji="1" lang="zh-TW" altLang="en-US" dirty="0" smtClean="0"/>
              <a:t>用户可以通过 </a:t>
            </a:r>
            <a:r>
              <a:rPr kumimoji="1" lang="en-US" altLang="zh-TW" dirty="0" err="1" smtClean="0"/>
              <a:t>docker</a:t>
            </a:r>
            <a:r>
              <a:rPr kumimoji="1" lang="en-US" altLang="zh-TW" dirty="0" smtClean="0"/>
              <a:t> push </a:t>
            </a:r>
            <a:r>
              <a:rPr kumimoji="1" lang="zh-TW" altLang="en-US" dirty="0" smtClean="0"/>
              <a:t>命令，把自己创建的镜像上传到仓库中来共享。例如，用户在 </a:t>
            </a:r>
            <a:r>
              <a:rPr kumimoji="1" lang="en-US" altLang="zh-TW" dirty="0" err="1" smtClean="0"/>
              <a:t>Docker</a:t>
            </a:r>
            <a:r>
              <a:rPr kumimoji="1" lang="en-US" altLang="zh-TW" dirty="0" smtClean="0"/>
              <a:t> Hub </a:t>
            </a:r>
            <a:r>
              <a:rPr kumimoji="1" lang="zh-TW" altLang="en-US" dirty="0" smtClean="0"/>
              <a:t>上</a:t>
            </a:r>
          </a:p>
          <a:p>
            <a:r>
              <a:rPr kumimoji="1" lang="zh-TW" altLang="en-US" dirty="0" smtClean="0"/>
              <a:t>完成注册后，可以推送自己的镜像到仓库中。</a:t>
            </a:r>
          </a:p>
          <a:p>
            <a:endParaRPr kumimoji="1" lang="zh-TW" altLang="en-US" dirty="0" smtClean="0"/>
          </a:p>
          <a:p>
            <a:r>
              <a:rPr kumimoji="1" lang="en-US" altLang="zh-TW" dirty="0" smtClean="0"/>
              <a:t>$</a:t>
            </a:r>
            <a:r>
              <a:rPr kumimoji="1" lang="en-US" altLang="zh-TW" dirty="0" err="1" smtClean="0"/>
              <a:t>sudo</a:t>
            </a:r>
            <a:r>
              <a:rPr kumimoji="1" lang="en-US" altLang="zh-TW" dirty="0" smtClean="0"/>
              <a:t> </a:t>
            </a:r>
            <a:r>
              <a:rPr kumimoji="1" lang="en-US" altLang="zh-TW" dirty="0" err="1" smtClean="0"/>
              <a:t>docker</a:t>
            </a:r>
            <a:r>
              <a:rPr kumimoji="1" lang="en-US" altLang="zh-TW" dirty="0" smtClean="0"/>
              <a:t> push hujb2000/node:v2, </a:t>
            </a:r>
            <a:r>
              <a:rPr kumimoji="1" lang="zh-TW" altLang="en-US" dirty="0" smtClean="0"/>
              <a:t>该命令提交镜像到</a:t>
            </a:r>
            <a:r>
              <a:rPr kumimoji="1" lang="en-US" altLang="zh-TW" dirty="0" err="1" smtClean="0"/>
              <a:t>Docker</a:t>
            </a:r>
            <a:r>
              <a:rPr kumimoji="1" lang="en-US" altLang="zh-TW" dirty="0" smtClean="0"/>
              <a:t> Hub</a:t>
            </a:r>
            <a:r>
              <a:rPr kumimoji="1" lang="zh-TW" altLang="en-US" dirty="0" smtClean="0"/>
              <a:t>上了</a:t>
            </a:r>
            <a:r>
              <a:rPr kumimoji="1" lang="en-US" altLang="zh-TW" dirty="0" smtClean="0"/>
              <a:t>,</a:t>
            </a:r>
            <a:r>
              <a:rPr kumimoji="1" lang="zh-TW" altLang="en-US" dirty="0" smtClean="0"/>
              <a:t>相当于 </a:t>
            </a:r>
            <a:r>
              <a:rPr kumimoji="1" lang="en-US" altLang="zh-TW" dirty="0" smtClean="0"/>
              <a:t>$</a:t>
            </a:r>
            <a:r>
              <a:rPr kumimoji="1" lang="en-US" altLang="zh-TW" dirty="0" err="1" smtClean="0"/>
              <a:t>sudo</a:t>
            </a:r>
            <a:r>
              <a:rPr kumimoji="1" lang="en-US" altLang="zh-TW" dirty="0" smtClean="0"/>
              <a:t> </a:t>
            </a:r>
            <a:r>
              <a:rPr kumimoji="1" lang="en-US" altLang="zh-TW" dirty="0" err="1" smtClean="0"/>
              <a:t>docker</a:t>
            </a:r>
            <a:r>
              <a:rPr kumimoji="1" lang="en-US" altLang="zh-TW" dirty="0" smtClean="0"/>
              <a:t> push </a:t>
            </a:r>
            <a:r>
              <a:rPr kumimoji="1" lang="en-US" altLang="zh-TW" dirty="0" err="1" smtClean="0"/>
              <a:t>registry.hub.docker.com</a:t>
            </a:r>
            <a:r>
              <a:rPr kumimoji="1" lang="en-US" altLang="zh-TW" dirty="0" smtClean="0"/>
              <a:t>/hujb2000/node:v2</a:t>
            </a:r>
          </a:p>
          <a:p>
            <a:endParaRPr kumimoji="1" lang="en-US" altLang="zh-TW" dirty="0" smtClean="0"/>
          </a:p>
          <a:p>
            <a:r>
              <a:rPr kumimoji="1" lang="zh-TW" altLang="en-US" dirty="0" smtClean="0"/>
              <a:t>你也可以通过以下命令上传镜像到自己的仓库</a:t>
            </a:r>
            <a:r>
              <a:rPr kumimoji="1" lang="en-US" altLang="zh-TW" dirty="0" smtClean="0"/>
              <a:t>: $</a:t>
            </a:r>
            <a:r>
              <a:rPr kumimoji="1" lang="en-US" altLang="zh-TW" dirty="0" err="1" smtClean="0"/>
              <a:t>sudo</a:t>
            </a:r>
            <a:r>
              <a:rPr kumimoji="1" lang="en-US" altLang="zh-TW" dirty="0" smtClean="0"/>
              <a:t> </a:t>
            </a:r>
            <a:r>
              <a:rPr kumimoji="1" lang="en-US" altLang="zh-TW" dirty="0" err="1" smtClean="0"/>
              <a:t>docker</a:t>
            </a:r>
            <a:r>
              <a:rPr kumimoji="1" lang="en-US" altLang="zh-TW" dirty="0" smtClean="0"/>
              <a:t> push </a:t>
            </a:r>
            <a:r>
              <a:rPr kumimoji="1" lang="en-US" altLang="zh-TW" dirty="0" err="1" smtClean="0"/>
              <a:t>myregistry.com</a:t>
            </a:r>
            <a:r>
              <a:rPr kumimoji="1" lang="en-US" altLang="zh-TW" dirty="0" smtClean="0"/>
              <a:t>/node:v2</a:t>
            </a:r>
          </a:p>
          <a:p>
            <a:endParaRPr kumimoji="1" lang="en-US" altLang="zh-TW" dirty="0" smtClean="0"/>
          </a:p>
          <a:p>
            <a:r>
              <a:rPr kumimoji="1" lang="en-US" altLang="zh-TW" dirty="0" smtClean="0"/>
              <a:t>## </a:t>
            </a:r>
            <a:r>
              <a:rPr kumimoji="1" lang="zh-TW" altLang="en-US" dirty="0" smtClean="0"/>
              <a:t>删除本地镜你</a:t>
            </a:r>
          </a:p>
          <a:p>
            <a:endParaRPr kumimoji="1" lang="zh-TW" altLang="en-US" dirty="0" smtClean="0"/>
          </a:p>
          <a:p>
            <a:r>
              <a:rPr kumimoji="1" lang="zh-TW" altLang="en-US" dirty="0" smtClean="0"/>
              <a:t> </a:t>
            </a:r>
            <a:r>
              <a:rPr kumimoji="1" lang="en-US" altLang="zh-TW" dirty="0" err="1" smtClean="0"/>
              <a:t>docker</a:t>
            </a:r>
            <a:r>
              <a:rPr kumimoji="1" lang="en-US" altLang="zh-TW" dirty="0" smtClean="0"/>
              <a:t> </a:t>
            </a:r>
            <a:r>
              <a:rPr kumimoji="1" lang="en-US" altLang="zh-TW" dirty="0" err="1" smtClean="0"/>
              <a:t>rmi</a:t>
            </a:r>
            <a:endParaRPr kumimoji="1" lang="en-US" altLang="zh-TW" dirty="0" smtClean="0"/>
          </a:p>
          <a:p>
            <a:endParaRPr kumimoji="1" lang="en-US" altLang="zh-TW" dirty="0" smtClean="0"/>
          </a:p>
          <a:p>
            <a:r>
              <a:rPr kumimoji="1" lang="en-US" altLang="zh-TW" dirty="0" smtClean="0"/>
              <a:t> </a:t>
            </a:r>
            <a:r>
              <a:rPr kumimoji="1" lang="zh-TW" altLang="en-US" dirty="0" smtClean="0"/>
              <a:t>删除所以标识为</a:t>
            </a:r>
            <a:r>
              <a:rPr kumimoji="1" lang="en-US" altLang="zh-TW" dirty="0" smtClean="0"/>
              <a:t>"&lt;none&gt;"</a:t>
            </a:r>
            <a:r>
              <a:rPr kumimoji="1" lang="zh-TW" altLang="en-US" dirty="0" smtClean="0"/>
              <a:t>的镜像：</a:t>
            </a:r>
          </a:p>
          <a:p>
            <a:r>
              <a:rPr kumimoji="1" lang="zh-TW" altLang="en-US" dirty="0" smtClean="0"/>
              <a:t> </a:t>
            </a:r>
            <a:r>
              <a:rPr kumimoji="1" lang="en-US" altLang="zh-TW" dirty="0" err="1" smtClean="0"/>
              <a:t>docker</a:t>
            </a:r>
            <a:r>
              <a:rPr kumimoji="1" lang="en-US" altLang="zh-TW" dirty="0" smtClean="0"/>
              <a:t> </a:t>
            </a:r>
            <a:r>
              <a:rPr kumimoji="1" lang="en-US" altLang="zh-TW" dirty="0" err="1" smtClean="0"/>
              <a:t>rmi</a:t>
            </a:r>
            <a:r>
              <a:rPr kumimoji="1" lang="en-US" altLang="zh-TW" dirty="0" smtClean="0"/>
              <a:t> $( </a:t>
            </a:r>
            <a:r>
              <a:rPr kumimoji="1" lang="en-US" altLang="zh-TW" dirty="0" err="1" smtClean="0"/>
              <a:t>docker</a:t>
            </a:r>
            <a:r>
              <a:rPr kumimoji="1" lang="en-US" altLang="zh-TW" dirty="0" smtClean="0"/>
              <a:t> images | </a:t>
            </a:r>
            <a:r>
              <a:rPr kumimoji="1" lang="en-US" altLang="zh-TW" dirty="0" err="1" smtClean="0"/>
              <a:t>grep</a:t>
            </a:r>
            <a:r>
              <a:rPr kumimoji="1" lang="en-US" altLang="zh-TW" dirty="0" smtClean="0"/>
              <a:t> “&lt;none&gt;”| </a:t>
            </a:r>
            <a:r>
              <a:rPr kumimoji="1" lang="en-US" altLang="zh-TW" dirty="0" err="1" smtClean="0"/>
              <a:t>awk</a:t>
            </a:r>
            <a:r>
              <a:rPr kumimoji="1" lang="en-US" altLang="zh-TW" dirty="0" smtClean="0"/>
              <a:t> ‘{print $3}’ | sort –r ) #</a:t>
            </a:r>
            <a:r>
              <a:rPr kumimoji="1" lang="zh-TW" altLang="en-US" dirty="0" smtClean="0"/>
              <a:t>删除所有镜像</a:t>
            </a:r>
          </a:p>
          <a:p>
            <a:endParaRPr kumimoji="1" lang="zh-TW" altLang="en-US" dirty="0" smtClean="0"/>
          </a:p>
          <a:p>
            <a:r>
              <a:rPr kumimoji="1" lang="zh-TW" altLang="en-US" dirty="0" smtClean="0"/>
              <a:t>*注意：在删除镜像之前要先用 </a:t>
            </a:r>
            <a:r>
              <a:rPr kumimoji="1" lang="en-US" altLang="zh-TW" dirty="0" err="1" smtClean="0"/>
              <a:t>docker</a:t>
            </a:r>
            <a:r>
              <a:rPr kumimoji="1" lang="en-US" altLang="zh-TW" dirty="0" smtClean="0"/>
              <a:t> </a:t>
            </a:r>
            <a:r>
              <a:rPr kumimoji="1" lang="en-US" altLang="zh-TW" dirty="0" err="1" smtClean="0"/>
              <a:t>rm</a:t>
            </a:r>
            <a:r>
              <a:rPr kumimoji="1" lang="en-US" altLang="zh-TW" dirty="0" smtClean="0"/>
              <a:t> </a:t>
            </a:r>
            <a:r>
              <a:rPr kumimoji="1" lang="zh-TW" altLang="en-US" dirty="0" smtClean="0"/>
              <a:t>删掉依赖于这个镜像的所有容器。</a:t>
            </a:r>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21</a:t>
            </a:fld>
            <a:endParaRPr lang="zh-CN" altLang="en-US"/>
          </a:p>
        </p:txBody>
      </p:sp>
    </p:spTree>
    <p:extLst>
      <p:ext uri="{BB962C8B-B14F-4D97-AF65-F5344CB8AC3E}">
        <p14:creationId xmlns:p14="http://schemas.microsoft.com/office/powerpoint/2010/main" val="1777216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kumimoji="1" lang="en-US" altLang="zh-CN" dirty="0" smtClean="0"/>
              <a:t># </a:t>
            </a:r>
            <a:r>
              <a:rPr kumimoji="1" lang="zh-CN" altLang="en-US" dirty="0" smtClean="0"/>
              <a:t>容器常用操作命令</a:t>
            </a:r>
          </a:p>
          <a:p>
            <a:endParaRPr kumimoji="1" lang="zh-CN" altLang="en-US" dirty="0" smtClean="0"/>
          </a:p>
          <a:p>
            <a:r>
              <a:rPr kumimoji="1" lang="en-US" altLang="zh-CN" dirty="0" smtClean="0"/>
              <a:t>## </a:t>
            </a:r>
            <a:r>
              <a:rPr kumimoji="1" lang="zh-CN" altLang="en-US" dirty="0" smtClean="0"/>
              <a:t>启动容器</a:t>
            </a:r>
          </a:p>
          <a:p>
            <a:endParaRPr kumimoji="1" lang="zh-CN" altLang="en-US" dirty="0" smtClean="0"/>
          </a:p>
          <a:p>
            <a:r>
              <a:rPr kumimoji="1" lang="zh-CN" altLang="en-US" dirty="0" smtClean="0"/>
              <a:t>启动容器有两种方式，一种是基于镜像新建一个容器并启动，另外一个是将在终止状态（</a:t>
            </a:r>
            <a:r>
              <a:rPr kumimoji="1" lang="en-US" altLang="zh-CN" dirty="0" smtClean="0"/>
              <a:t>stopped</a:t>
            </a:r>
            <a:r>
              <a:rPr kumimoji="1" lang="zh-CN" altLang="en-US" dirty="0" smtClean="0"/>
              <a:t>）的容器</a:t>
            </a:r>
          </a:p>
          <a:p>
            <a:r>
              <a:rPr kumimoji="1" lang="zh-CN" altLang="en-US" dirty="0" smtClean="0"/>
              <a:t>重新启动。</a:t>
            </a:r>
          </a:p>
          <a:p>
            <a:endParaRPr kumimoji="1" lang="zh-CN" altLang="en-US" dirty="0" smtClean="0"/>
          </a:p>
          <a:p>
            <a:r>
              <a:rPr kumimoji="1" lang="en-US" altLang="zh-CN" dirty="0" smtClean="0"/>
              <a:t>$</a:t>
            </a:r>
            <a:r>
              <a:rPr kumimoji="1" lang="en-US" altLang="zh-CN" dirty="0" err="1" smtClean="0"/>
              <a:t>sudo</a:t>
            </a:r>
            <a:r>
              <a:rPr kumimoji="1" lang="en-US" altLang="zh-CN" dirty="0" smtClean="0"/>
              <a:t> </a:t>
            </a:r>
            <a:r>
              <a:rPr kumimoji="1" lang="en-US" altLang="zh-CN" dirty="0" err="1" smtClean="0"/>
              <a:t>docker</a:t>
            </a:r>
            <a:r>
              <a:rPr kumimoji="1" lang="en-US" altLang="zh-CN" dirty="0" smtClean="0"/>
              <a:t> run </a:t>
            </a:r>
            <a:r>
              <a:rPr kumimoji="1" lang="en-US" altLang="zh-CN" dirty="0" err="1" smtClean="0"/>
              <a:t>node:latest</a:t>
            </a:r>
            <a:r>
              <a:rPr kumimoji="1" lang="en-US" altLang="zh-CN" dirty="0" smtClean="0"/>
              <a:t> /bin/echo "Hello World"</a:t>
            </a:r>
          </a:p>
          <a:p>
            <a:endParaRPr kumimoji="1" lang="en-US" altLang="zh-CN" dirty="0" smtClean="0"/>
          </a:p>
          <a:p>
            <a:r>
              <a:rPr kumimoji="1" lang="en-US" altLang="zh-CN" dirty="0" smtClean="0"/>
              <a:t>$</a:t>
            </a:r>
            <a:r>
              <a:rPr kumimoji="1" lang="en-US" altLang="zh-CN" dirty="0" err="1" smtClean="0"/>
              <a:t>sudo</a:t>
            </a:r>
            <a:r>
              <a:rPr kumimoji="1" lang="en-US" altLang="zh-CN" dirty="0" smtClean="0"/>
              <a:t> </a:t>
            </a:r>
            <a:r>
              <a:rPr kumimoji="1" lang="en-US" altLang="zh-CN" dirty="0" err="1" smtClean="0"/>
              <a:t>docker</a:t>
            </a:r>
            <a:r>
              <a:rPr kumimoji="1" lang="en-US" altLang="zh-CN" dirty="0" smtClean="0"/>
              <a:t> run -t -</a:t>
            </a:r>
            <a:r>
              <a:rPr kumimoji="1" lang="en-US" altLang="zh-CN" dirty="0" err="1" smtClean="0"/>
              <a:t>i</a:t>
            </a:r>
            <a:r>
              <a:rPr kumimoji="1" lang="en-US" altLang="zh-CN" dirty="0" smtClean="0"/>
              <a:t> </a:t>
            </a:r>
            <a:r>
              <a:rPr kumimoji="1" lang="en-US" altLang="zh-CN" dirty="0" err="1" smtClean="0"/>
              <a:t>node:latest</a:t>
            </a:r>
            <a:r>
              <a:rPr kumimoji="1" lang="en-US" altLang="zh-CN" dirty="0" smtClean="0"/>
              <a:t> /bin/bash</a:t>
            </a:r>
          </a:p>
          <a:p>
            <a:endParaRPr kumimoji="1" lang="en-US" altLang="zh-CN" dirty="0" smtClean="0"/>
          </a:p>
          <a:p>
            <a:r>
              <a:rPr kumimoji="1" lang="zh-CN" altLang="en-US" dirty="0" smtClean="0"/>
              <a:t>其中， </a:t>
            </a:r>
            <a:r>
              <a:rPr kumimoji="1" lang="en-US" altLang="zh-CN" dirty="0" smtClean="0"/>
              <a:t>-t </a:t>
            </a:r>
            <a:r>
              <a:rPr kumimoji="1" lang="zh-CN" altLang="en-US" dirty="0" smtClean="0"/>
              <a:t>选项让</a:t>
            </a:r>
            <a:r>
              <a:rPr kumimoji="1" lang="en-US" altLang="zh-CN" dirty="0" err="1" smtClean="0"/>
              <a:t>Docker</a:t>
            </a:r>
            <a:r>
              <a:rPr kumimoji="1" lang="zh-CN" altLang="en-US" dirty="0" smtClean="0"/>
              <a:t>分配一个伪终端（</a:t>
            </a:r>
            <a:r>
              <a:rPr kumimoji="1" lang="en-US" altLang="zh-CN" dirty="0" smtClean="0"/>
              <a:t>pseudo-</a:t>
            </a:r>
            <a:r>
              <a:rPr kumimoji="1" lang="en-US" altLang="zh-CN" dirty="0" err="1" smtClean="0"/>
              <a:t>tty</a:t>
            </a:r>
            <a:r>
              <a:rPr kumimoji="1" lang="zh-CN" altLang="en-US" dirty="0" smtClean="0"/>
              <a:t>）并绑定到容器的标准输入上， </a:t>
            </a:r>
            <a:r>
              <a:rPr kumimoji="1" lang="en-US" altLang="zh-CN" dirty="0" smtClean="0"/>
              <a:t>-</a:t>
            </a:r>
            <a:r>
              <a:rPr kumimoji="1" lang="en-US" altLang="zh-CN" dirty="0" err="1" smtClean="0"/>
              <a:t>i</a:t>
            </a:r>
            <a:r>
              <a:rPr kumimoji="1" lang="en-US" altLang="zh-CN" dirty="0" smtClean="0"/>
              <a:t> </a:t>
            </a:r>
            <a:r>
              <a:rPr kumimoji="1" lang="zh-CN" altLang="en-US" dirty="0" smtClean="0"/>
              <a:t>则让容器的标</a:t>
            </a:r>
          </a:p>
          <a:p>
            <a:r>
              <a:rPr kumimoji="1" lang="zh-CN" altLang="en-US" dirty="0" smtClean="0"/>
              <a:t>准输入保持打开。</a:t>
            </a:r>
          </a:p>
          <a:p>
            <a:endParaRPr kumimoji="1" lang="zh-CN" altLang="en-US" dirty="0" smtClean="0"/>
          </a:p>
          <a:p>
            <a:endParaRPr kumimoji="1" lang="zh-CN" altLang="en-US" dirty="0" smtClean="0"/>
          </a:p>
          <a:p>
            <a:endParaRPr kumimoji="1" lang="zh-CN" altLang="en-US" dirty="0" smtClean="0"/>
          </a:p>
          <a:p>
            <a:r>
              <a:rPr kumimoji="1" lang="zh-CN" altLang="en-US" dirty="0" smtClean="0"/>
              <a:t>当利用 </a:t>
            </a:r>
            <a:r>
              <a:rPr kumimoji="1" lang="en-US" altLang="zh-CN" dirty="0" smtClean="0"/>
              <a:t>`</a:t>
            </a:r>
            <a:r>
              <a:rPr kumimoji="1" lang="en-US" altLang="zh-CN" dirty="0" err="1" smtClean="0"/>
              <a:t>docker</a:t>
            </a:r>
            <a:r>
              <a:rPr kumimoji="1" lang="en-US" altLang="zh-CN" dirty="0" smtClean="0"/>
              <a:t> run` </a:t>
            </a:r>
            <a:r>
              <a:rPr kumimoji="1" lang="zh-CN" altLang="en-US" dirty="0" smtClean="0"/>
              <a:t>来创建容器时，</a:t>
            </a:r>
            <a:r>
              <a:rPr kumimoji="1" lang="en-US" altLang="zh-CN" dirty="0" err="1" smtClean="0"/>
              <a:t>Docker</a:t>
            </a:r>
            <a:r>
              <a:rPr kumimoji="1" lang="en-US" altLang="zh-CN" dirty="0" smtClean="0"/>
              <a:t> </a:t>
            </a:r>
            <a:r>
              <a:rPr kumimoji="1" lang="zh-CN" altLang="en-US" dirty="0" smtClean="0"/>
              <a:t>在后台运行的标准操作包括：</a:t>
            </a:r>
          </a:p>
          <a:p>
            <a:endParaRPr kumimoji="1" lang="zh-CN" altLang="en-US" dirty="0" smtClean="0"/>
          </a:p>
          <a:p>
            <a:r>
              <a:rPr kumimoji="1" lang="zh-CN" altLang="en-US" dirty="0" smtClean="0"/>
              <a:t>* 检查本地是否存在指定的镜像，不存在就从公有仓库下载</a:t>
            </a:r>
          </a:p>
          <a:p>
            <a:r>
              <a:rPr kumimoji="1" lang="zh-CN" altLang="en-US" dirty="0" smtClean="0"/>
              <a:t>* 利用镜像创建并启动一个容器</a:t>
            </a:r>
          </a:p>
          <a:p>
            <a:r>
              <a:rPr kumimoji="1" lang="zh-CN" altLang="en-US" dirty="0" smtClean="0"/>
              <a:t>* 分配一个文件系统，并在只读的镜像层外面挂载一层可读写层</a:t>
            </a:r>
          </a:p>
          <a:p>
            <a:r>
              <a:rPr kumimoji="1" lang="zh-CN" altLang="en-US" dirty="0" smtClean="0"/>
              <a:t>* 从宿主主机配置的网桥接口中桥接一个虚拟接口到容器中去</a:t>
            </a:r>
          </a:p>
          <a:p>
            <a:r>
              <a:rPr kumimoji="1" lang="zh-CN" altLang="en-US" dirty="0" smtClean="0"/>
              <a:t>* 从地址池配置一个 </a:t>
            </a:r>
            <a:r>
              <a:rPr kumimoji="1" lang="en-US" altLang="zh-CN" dirty="0" err="1" smtClean="0"/>
              <a:t>ip</a:t>
            </a:r>
            <a:r>
              <a:rPr kumimoji="1" lang="en-US" altLang="zh-CN" dirty="0" smtClean="0"/>
              <a:t> </a:t>
            </a:r>
            <a:r>
              <a:rPr kumimoji="1" lang="zh-CN" altLang="en-US" dirty="0" smtClean="0"/>
              <a:t>地址给容器</a:t>
            </a:r>
          </a:p>
          <a:p>
            <a:r>
              <a:rPr kumimoji="1" lang="zh-CN" altLang="en-US" dirty="0" smtClean="0"/>
              <a:t>* 执行用户指定的应用程序</a:t>
            </a:r>
          </a:p>
          <a:p>
            <a:r>
              <a:rPr kumimoji="1" lang="zh-CN" altLang="en-US" dirty="0" smtClean="0"/>
              <a:t>* 执行完毕后容器被终止</a:t>
            </a:r>
          </a:p>
          <a:p>
            <a:endParaRPr kumimoji="1" lang="zh-CN" altLang="en-US" dirty="0" smtClean="0"/>
          </a:p>
          <a:p>
            <a:endParaRPr kumimoji="1" lang="zh-CN" altLang="en-US" dirty="0" smtClean="0"/>
          </a:p>
          <a:p>
            <a:r>
              <a:rPr kumimoji="1" lang="en-US" altLang="zh-CN" dirty="0" err="1" smtClean="0"/>
              <a:t>docker</a:t>
            </a:r>
            <a:r>
              <a:rPr kumimoji="1" lang="en-US" altLang="zh-CN" dirty="0" smtClean="0"/>
              <a:t> run </a:t>
            </a:r>
            <a:r>
              <a:rPr kumimoji="1" lang="zh-CN" altLang="en-US" dirty="0" smtClean="0"/>
              <a:t>命令参数较多，可以通过以下命令</a:t>
            </a:r>
            <a:r>
              <a:rPr kumimoji="1" lang="en-US" altLang="zh-CN" dirty="0" err="1" smtClean="0"/>
              <a:t>docker</a:t>
            </a:r>
            <a:r>
              <a:rPr kumimoji="1" lang="en-US" altLang="zh-CN" dirty="0" smtClean="0"/>
              <a:t> run --help</a:t>
            </a:r>
            <a:r>
              <a:rPr kumimoji="1" lang="zh-CN" altLang="en-US" dirty="0" smtClean="0"/>
              <a:t>查看参数帮助内容，以下对几个常用及关键参数解释一下</a:t>
            </a:r>
            <a:r>
              <a:rPr kumimoji="1" lang="en-US" altLang="zh-CN" dirty="0" smtClean="0"/>
              <a:t>:</a:t>
            </a:r>
          </a:p>
          <a:p>
            <a:r>
              <a:rPr kumimoji="1" lang="en-US" altLang="zh-CN" dirty="0" smtClean="0"/>
              <a:t>1.  [-p</a:t>
            </a:r>
            <a:r>
              <a:rPr kumimoji="1" lang="zh-CN" altLang="en-US" dirty="0" smtClean="0"/>
              <a:t>与</a:t>
            </a:r>
            <a:r>
              <a:rPr kumimoji="1" lang="en-US" altLang="zh-CN" dirty="0" smtClean="0"/>
              <a:t>-P</a:t>
            </a:r>
            <a:r>
              <a:rPr kumimoji="1" lang="zh-CN" altLang="en-US" dirty="0" smtClean="0"/>
              <a:t>参数</a:t>
            </a:r>
            <a:r>
              <a:rPr kumimoji="1" lang="en-US" altLang="zh-CN" dirty="0" smtClean="0"/>
              <a:t>]</a:t>
            </a:r>
          </a:p>
          <a:p>
            <a:r>
              <a:rPr kumimoji="1" lang="en-US" altLang="zh-CN" dirty="0" smtClean="0"/>
              <a:t>   -P</a:t>
            </a:r>
            <a:r>
              <a:rPr kumimoji="1" lang="zh-CN" altLang="en-US" dirty="0" smtClean="0"/>
              <a:t>：随机映射容器的所有暴露端口给主机</a:t>
            </a:r>
          </a:p>
          <a:p>
            <a:r>
              <a:rPr kumimoji="1" lang="zh-CN" altLang="en-US" dirty="0" smtClean="0"/>
              <a:t>   </a:t>
            </a:r>
            <a:r>
              <a:rPr kumimoji="1" lang="en-US" altLang="zh-CN" dirty="0" smtClean="0"/>
              <a:t>-p: </a:t>
            </a:r>
            <a:r>
              <a:rPr kumimoji="1" lang="zh-CN" altLang="en-US" dirty="0" smtClean="0"/>
              <a:t>映射容器端口给主机</a:t>
            </a:r>
          </a:p>
          <a:p>
            <a:r>
              <a:rPr kumimoji="1" lang="en-US" altLang="zh-CN" dirty="0" smtClean="0"/>
              <a:t>2. [--</a:t>
            </a:r>
            <a:r>
              <a:rPr kumimoji="1" lang="en-US" altLang="zh-CN" dirty="0" err="1" smtClean="0"/>
              <a:t>env</a:t>
            </a:r>
            <a:r>
              <a:rPr kumimoji="1" lang="zh-CN" altLang="en-US" dirty="0" smtClean="0"/>
              <a:t>参数</a:t>
            </a:r>
            <a:r>
              <a:rPr kumimoji="1" lang="en-US" altLang="zh-CN" dirty="0" smtClean="0"/>
              <a:t>]</a:t>
            </a:r>
          </a:p>
          <a:p>
            <a:r>
              <a:rPr kumimoji="1" lang="en-US" altLang="zh-CN" dirty="0" smtClean="0"/>
              <a:t>	</a:t>
            </a:r>
            <a:r>
              <a:rPr kumimoji="1" lang="zh-CN" altLang="en-US" dirty="0" smtClean="0"/>
              <a:t>设置环境变量</a:t>
            </a:r>
          </a:p>
          <a:p>
            <a:r>
              <a:rPr kumimoji="1" lang="en-US" altLang="zh-CN" dirty="0" smtClean="0"/>
              <a:t>3. [-v </a:t>
            </a:r>
            <a:r>
              <a:rPr kumimoji="1" lang="zh-CN" altLang="en-US" dirty="0" smtClean="0"/>
              <a:t>参数</a:t>
            </a:r>
            <a:r>
              <a:rPr kumimoji="1" lang="en-US" altLang="zh-CN" dirty="0" smtClean="0"/>
              <a:t>]</a:t>
            </a:r>
          </a:p>
          <a:p>
            <a:r>
              <a:rPr kumimoji="1" lang="en-US" altLang="zh-CN" dirty="0" smtClean="0"/>
              <a:t>	</a:t>
            </a:r>
            <a:r>
              <a:rPr kumimoji="1" lang="zh-CN" altLang="en-US" dirty="0" smtClean="0"/>
              <a:t>挂载一个数据卷</a:t>
            </a:r>
          </a:p>
          <a:p>
            <a:r>
              <a:rPr kumimoji="1" lang="en-US" altLang="zh-CN" dirty="0" smtClean="0"/>
              <a:t>4. [-</a:t>
            </a:r>
            <a:r>
              <a:rPr kumimoji="1" lang="en-US" altLang="zh-CN" dirty="0" err="1" smtClean="0"/>
              <a:t>entrypoint</a:t>
            </a:r>
            <a:r>
              <a:rPr kumimoji="1" lang="zh-CN" altLang="en-US" dirty="0" smtClean="0"/>
              <a:t>参数</a:t>
            </a:r>
            <a:r>
              <a:rPr kumimoji="1" lang="en-US" altLang="zh-CN" dirty="0" smtClean="0"/>
              <a:t>]</a:t>
            </a:r>
          </a:p>
          <a:p>
            <a:r>
              <a:rPr kumimoji="1" lang="en-US" altLang="zh-CN" dirty="0" smtClean="0"/>
              <a:t>	</a:t>
            </a:r>
            <a:r>
              <a:rPr kumimoji="1" lang="zh-CN" altLang="en-US" dirty="0" smtClean="0"/>
              <a:t>覆盖镜像的默认的入口指令</a:t>
            </a:r>
          </a:p>
          <a:p>
            <a:r>
              <a:rPr kumimoji="1" lang="en-US" altLang="zh-CN" dirty="0" smtClean="0"/>
              <a:t>5. [--name</a:t>
            </a:r>
            <a:r>
              <a:rPr kumimoji="1" lang="zh-CN" altLang="en-US" dirty="0" smtClean="0"/>
              <a:t>参数</a:t>
            </a:r>
            <a:r>
              <a:rPr kumimoji="1" lang="en-US" altLang="zh-CN" dirty="0" smtClean="0"/>
              <a:t>]</a:t>
            </a:r>
          </a:p>
          <a:p>
            <a:r>
              <a:rPr kumimoji="1" lang="en-US" altLang="zh-CN" dirty="0" smtClean="0"/>
              <a:t>	</a:t>
            </a:r>
            <a:r>
              <a:rPr kumimoji="1" lang="zh-CN" altLang="en-US" dirty="0" smtClean="0"/>
              <a:t>给容器指定一个名称</a:t>
            </a:r>
          </a:p>
          <a:p>
            <a:r>
              <a:rPr kumimoji="1" lang="en-US" altLang="zh-CN" dirty="0" smtClean="0"/>
              <a:t>6. [--link</a:t>
            </a:r>
            <a:r>
              <a:rPr kumimoji="1" lang="zh-CN" altLang="en-US" dirty="0" smtClean="0"/>
              <a:t>参数</a:t>
            </a:r>
            <a:r>
              <a:rPr kumimoji="1" lang="en-US" altLang="zh-CN" dirty="0" smtClean="0"/>
              <a:t>]</a:t>
            </a:r>
          </a:p>
          <a:p>
            <a:r>
              <a:rPr kumimoji="1" lang="en-US" altLang="zh-CN" dirty="0" smtClean="0"/>
              <a:t>	</a:t>
            </a:r>
            <a:r>
              <a:rPr kumimoji="1" lang="zh-CN" altLang="en-US" dirty="0" smtClean="0"/>
              <a:t>连接另外的容器</a:t>
            </a:r>
          </a:p>
          <a:p>
            <a:endParaRPr kumimoji="1" lang="zh-CN" altLang="en-US" dirty="0" smtClean="0"/>
          </a:p>
          <a:p>
            <a:r>
              <a:rPr kumimoji="1" lang="en-US" altLang="zh-CN" dirty="0" smtClean="0"/>
              <a:t>## </a:t>
            </a:r>
            <a:r>
              <a:rPr kumimoji="1" lang="zh-CN" altLang="en-US" dirty="0" smtClean="0"/>
              <a:t>启动已终止容器</a:t>
            </a:r>
          </a:p>
          <a:p>
            <a:endParaRPr kumimoji="1" lang="zh-CN" altLang="en-US" dirty="0" smtClean="0"/>
          </a:p>
          <a:p>
            <a:r>
              <a:rPr kumimoji="1" lang="zh-CN" altLang="en-US" dirty="0" smtClean="0"/>
              <a:t>可以利用 </a:t>
            </a:r>
            <a:r>
              <a:rPr kumimoji="1" lang="en-US" altLang="zh-CN" dirty="0" err="1" smtClean="0"/>
              <a:t>docker</a:t>
            </a:r>
            <a:r>
              <a:rPr kumimoji="1" lang="en-US" altLang="zh-CN" dirty="0" smtClean="0"/>
              <a:t> start [</a:t>
            </a:r>
            <a:r>
              <a:rPr kumimoji="1" lang="en-US" altLang="zh-CN" dirty="0" err="1" smtClean="0"/>
              <a:t>containerId|containerName</a:t>
            </a:r>
            <a:r>
              <a:rPr kumimoji="1" lang="en-US" altLang="zh-CN" dirty="0" smtClean="0"/>
              <a:t>] </a:t>
            </a:r>
            <a:r>
              <a:rPr kumimoji="1" lang="zh-CN" altLang="en-US" dirty="0" smtClean="0"/>
              <a:t>命令，直接将一个已经终止的容器启动运行。</a:t>
            </a:r>
          </a:p>
          <a:p>
            <a:endParaRPr kumimoji="1" lang="zh-CN" altLang="en-US" dirty="0" smtClean="0"/>
          </a:p>
          <a:p>
            <a:r>
              <a:rPr kumimoji="1" lang="en-US" altLang="zh-CN" dirty="0" smtClean="0"/>
              <a:t>## </a:t>
            </a:r>
            <a:r>
              <a:rPr kumimoji="1" lang="zh-CN" altLang="en-US" dirty="0" smtClean="0"/>
              <a:t>重启容器</a:t>
            </a:r>
          </a:p>
          <a:p>
            <a:endParaRPr kumimoji="1" lang="zh-CN" altLang="en-US" dirty="0" smtClean="0"/>
          </a:p>
          <a:p>
            <a:r>
              <a:rPr kumimoji="1" lang="en-US" altLang="zh-CN" dirty="0" err="1" smtClean="0"/>
              <a:t>docker</a:t>
            </a:r>
            <a:r>
              <a:rPr kumimoji="1" lang="en-US" altLang="zh-CN" dirty="0" smtClean="0"/>
              <a:t> restart </a:t>
            </a:r>
            <a:r>
              <a:rPr kumimoji="1" lang="zh-CN" altLang="en-US" dirty="0" smtClean="0"/>
              <a:t>命令会将一个运行态的容器终止，然后再重新启动它。</a:t>
            </a:r>
          </a:p>
          <a:p>
            <a:endParaRPr kumimoji="1" lang="zh-CN" altLang="en-US" dirty="0" smtClean="0"/>
          </a:p>
          <a:p>
            <a:r>
              <a:rPr kumimoji="1" lang="en-US" altLang="zh-CN" dirty="0" smtClean="0"/>
              <a:t>## </a:t>
            </a:r>
            <a:r>
              <a:rPr kumimoji="1" lang="zh-CN" altLang="en-US" dirty="0" smtClean="0"/>
              <a:t>守护态运行</a:t>
            </a:r>
          </a:p>
          <a:p>
            <a:endParaRPr kumimoji="1" lang="zh-CN" altLang="en-US" dirty="0" smtClean="0"/>
          </a:p>
          <a:p>
            <a:r>
              <a:rPr kumimoji="1" lang="zh-CN" altLang="en-US" dirty="0" smtClean="0"/>
              <a:t>更多的时候，需要让 </a:t>
            </a:r>
            <a:r>
              <a:rPr kumimoji="1" lang="en-US" altLang="zh-CN" dirty="0" err="1" smtClean="0"/>
              <a:t>Docker</a:t>
            </a:r>
            <a:r>
              <a:rPr kumimoji="1" lang="en-US" altLang="zh-CN" dirty="0" smtClean="0"/>
              <a:t> </a:t>
            </a:r>
            <a:r>
              <a:rPr kumimoji="1" lang="zh-CN" altLang="en-US" dirty="0" smtClean="0"/>
              <a:t>容器在后台以守护态（</a:t>
            </a:r>
            <a:r>
              <a:rPr kumimoji="1" lang="en-US" altLang="zh-CN" dirty="0" err="1" smtClean="0"/>
              <a:t>Daemonized</a:t>
            </a:r>
            <a:r>
              <a:rPr kumimoji="1" lang="zh-CN" altLang="en-US" dirty="0" smtClean="0"/>
              <a:t>）形式运行。此时，可以通过添加 </a:t>
            </a:r>
            <a:r>
              <a:rPr kumimoji="1" lang="en-US" altLang="zh-CN" dirty="0" smtClean="0"/>
              <a:t>-d </a:t>
            </a:r>
            <a:r>
              <a:rPr kumimoji="1" lang="zh-CN" altLang="en-US" dirty="0" smtClean="0"/>
              <a:t>参</a:t>
            </a:r>
          </a:p>
          <a:p>
            <a:r>
              <a:rPr kumimoji="1" lang="zh-CN" altLang="en-US" dirty="0" smtClean="0"/>
              <a:t>数来实现。</a:t>
            </a:r>
          </a:p>
          <a:p>
            <a:endParaRPr kumimoji="1" lang="zh-CN" altLang="en-US" dirty="0" smtClean="0"/>
          </a:p>
          <a:p>
            <a:r>
              <a:rPr kumimoji="1" lang="en-US" altLang="zh-CN" dirty="0" smtClean="0"/>
              <a:t>## </a:t>
            </a:r>
            <a:r>
              <a:rPr kumimoji="1" lang="zh-CN" altLang="en-US" dirty="0" smtClean="0"/>
              <a:t>进入容器</a:t>
            </a:r>
          </a:p>
          <a:p>
            <a:endParaRPr kumimoji="1" lang="zh-CN" altLang="en-US" dirty="0" smtClean="0"/>
          </a:p>
          <a:p>
            <a:r>
              <a:rPr kumimoji="1" lang="en-US" altLang="zh-CN" dirty="0" err="1" smtClean="0"/>
              <a:t>docker</a:t>
            </a:r>
            <a:r>
              <a:rPr kumimoji="1" lang="en-US" altLang="zh-CN" dirty="0" smtClean="0"/>
              <a:t> exec -it [</a:t>
            </a:r>
            <a:r>
              <a:rPr kumimoji="1" lang="en-US" altLang="zh-CN" dirty="0" err="1" smtClean="0"/>
              <a:t>containerId|containerName</a:t>
            </a:r>
            <a:r>
              <a:rPr kumimoji="1" lang="en-US" altLang="zh-CN" dirty="0" smtClean="0"/>
              <a:t>] /bin/bash</a:t>
            </a:r>
          </a:p>
          <a:p>
            <a:endParaRPr kumimoji="1" lang="en-US" altLang="zh-CN" dirty="0" smtClean="0"/>
          </a:p>
          <a:p>
            <a:r>
              <a:rPr kumimoji="1" lang="en-US" altLang="zh-CN" dirty="0" smtClean="0"/>
              <a:t>## </a:t>
            </a:r>
            <a:r>
              <a:rPr kumimoji="1" lang="zh-CN" altLang="en-US" dirty="0" smtClean="0"/>
              <a:t>获取容器的输出信息</a:t>
            </a:r>
          </a:p>
          <a:p>
            <a:endParaRPr kumimoji="1" lang="zh-CN" altLang="en-US" dirty="0" smtClean="0"/>
          </a:p>
          <a:p>
            <a:r>
              <a:rPr kumimoji="1" lang="zh-CN" altLang="en-US" dirty="0" smtClean="0"/>
              <a:t>要获取容器的输出信息，可以通过 </a:t>
            </a:r>
            <a:r>
              <a:rPr kumimoji="1" lang="en-US" altLang="zh-CN" dirty="0" err="1" smtClean="0"/>
              <a:t>docker</a:t>
            </a:r>
            <a:r>
              <a:rPr kumimoji="1" lang="en-US" altLang="zh-CN" dirty="0" smtClean="0"/>
              <a:t> logs [</a:t>
            </a:r>
            <a:r>
              <a:rPr kumimoji="1" lang="en-US" altLang="zh-CN" dirty="0" err="1" smtClean="0"/>
              <a:t>containerId|containerName</a:t>
            </a:r>
            <a:r>
              <a:rPr kumimoji="1" lang="en-US" altLang="zh-CN" dirty="0" smtClean="0"/>
              <a:t>] </a:t>
            </a:r>
            <a:r>
              <a:rPr kumimoji="1" lang="zh-CN" altLang="en-US" dirty="0" smtClean="0"/>
              <a:t>命令。</a:t>
            </a:r>
          </a:p>
          <a:p>
            <a:endParaRPr kumimoji="1" lang="zh-CN" altLang="en-US" dirty="0" smtClean="0"/>
          </a:p>
          <a:p>
            <a:r>
              <a:rPr kumimoji="1" lang="en-US" altLang="zh-CN" dirty="0" smtClean="0"/>
              <a:t>## </a:t>
            </a:r>
            <a:r>
              <a:rPr kumimoji="1" lang="zh-CN" altLang="en-US" dirty="0" smtClean="0"/>
              <a:t>查看容器</a:t>
            </a:r>
          </a:p>
          <a:p>
            <a:endParaRPr kumimoji="1" lang="zh-CN" altLang="en-US" dirty="0" smtClean="0"/>
          </a:p>
          <a:p>
            <a:r>
              <a:rPr kumimoji="1" lang="en-US" altLang="zh-CN" dirty="0" smtClean="0"/>
              <a:t>$</a:t>
            </a:r>
            <a:r>
              <a:rPr kumimoji="1" lang="en-US" altLang="zh-CN" dirty="0" err="1" smtClean="0"/>
              <a:t>sudo</a:t>
            </a:r>
            <a:r>
              <a:rPr kumimoji="1" lang="en-US" altLang="zh-CN" dirty="0" smtClean="0"/>
              <a:t> </a:t>
            </a:r>
            <a:r>
              <a:rPr kumimoji="1" lang="en-US" altLang="zh-CN" dirty="0" err="1" smtClean="0"/>
              <a:t>docker</a:t>
            </a:r>
            <a:r>
              <a:rPr kumimoji="1" lang="en-US" altLang="zh-CN" dirty="0" smtClean="0"/>
              <a:t> </a:t>
            </a:r>
            <a:r>
              <a:rPr kumimoji="1" lang="en-US" altLang="zh-CN" dirty="0" err="1" smtClean="0"/>
              <a:t>ps</a:t>
            </a:r>
            <a:r>
              <a:rPr kumimoji="1" lang="en-US" altLang="zh-CN" dirty="0" smtClean="0"/>
              <a:t> </a:t>
            </a:r>
            <a:r>
              <a:rPr kumimoji="1" lang="zh-CN" altLang="en-US" dirty="0" smtClean="0"/>
              <a:t>查看正在运行的容器</a:t>
            </a:r>
          </a:p>
          <a:p>
            <a:endParaRPr kumimoji="1" lang="zh-CN" altLang="en-US" dirty="0" smtClean="0"/>
          </a:p>
          <a:p>
            <a:r>
              <a:rPr kumimoji="1" lang="en-US" altLang="zh-CN" dirty="0" smtClean="0"/>
              <a:t>$</a:t>
            </a:r>
            <a:r>
              <a:rPr kumimoji="1" lang="en-US" altLang="zh-CN" dirty="0" err="1" smtClean="0"/>
              <a:t>sudo</a:t>
            </a:r>
            <a:r>
              <a:rPr kumimoji="1" lang="en-US" altLang="zh-CN" dirty="0" smtClean="0"/>
              <a:t> </a:t>
            </a:r>
            <a:r>
              <a:rPr kumimoji="1" lang="en-US" altLang="zh-CN" dirty="0" err="1" smtClean="0"/>
              <a:t>docker</a:t>
            </a:r>
            <a:r>
              <a:rPr kumimoji="1" lang="en-US" altLang="zh-CN" dirty="0" smtClean="0"/>
              <a:t> </a:t>
            </a:r>
            <a:r>
              <a:rPr kumimoji="1" lang="en-US" altLang="zh-CN" dirty="0" err="1" smtClean="0"/>
              <a:t>ps</a:t>
            </a:r>
            <a:r>
              <a:rPr kumimoji="1" lang="en-US" altLang="zh-CN" dirty="0" smtClean="0"/>
              <a:t> -a </a:t>
            </a:r>
            <a:r>
              <a:rPr kumimoji="1" lang="zh-CN" altLang="en-US" dirty="0" smtClean="0"/>
              <a:t>查看所有的容器状态</a:t>
            </a:r>
          </a:p>
          <a:p>
            <a:endParaRPr kumimoji="1" lang="zh-CN" altLang="en-US" dirty="0" smtClean="0"/>
          </a:p>
          <a:p>
            <a:endParaRPr kumimoji="1" lang="zh-CN" altLang="en-US" dirty="0" smtClean="0"/>
          </a:p>
          <a:p>
            <a:r>
              <a:rPr kumimoji="1" lang="en-US" altLang="zh-CN" dirty="0" smtClean="0"/>
              <a:t>## </a:t>
            </a:r>
            <a:r>
              <a:rPr kumimoji="1" lang="zh-CN" altLang="en-US" dirty="0" smtClean="0"/>
              <a:t>删除容器</a:t>
            </a:r>
          </a:p>
          <a:p>
            <a:endParaRPr kumimoji="1" lang="zh-CN" altLang="en-US" dirty="0" smtClean="0"/>
          </a:p>
          <a:p>
            <a:r>
              <a:rPr kumimoji="1" lang="zh-CN" altLang="en-US" dirty="0" smtClean="0"/>
              <a:t>可以使用 </a:t>
            </a:r>
            <a:r>
              <a:rPr kumimoji="1" lang="en-US" altLang="zh-CN" dirty="0" err="1" smtClean="0"/>
              <a:t>docker</a:t>
            </a:r>
            <a:r>
              <a:rPr kumimoji="1" lang="en-US" altLang="zh-CN" dirty="0" smtClean="0"/>
              <a:t> </a:t>
            </a:r>
            <a:r>
              <a:rPr kumimoji="1" lang="en-US" altLang="zh-CN" dirty="0" err="1" smtClean="0"/>
              <a:t>rm</a:t>
            </a:r>
            <a:r>
              <a:rPr kumimoji="1" lang="en-US" altLang="zh-CN" dirty="0" smtClean="0"/>
              <a:t> </a:t>
            </a:r>
            <a:r>
              <a:rPr kumimoji="1" lang="zh-CN" altLang="en-US" dirty="0" smtClean="0"/>
              <a:t>来删除一个处于终止状态的容器。如果要删除一个运行中的容器，可以添加 </a:t>
            </a:r>
            <a:r>
              <a:rPr kumimoji="1" lang="en-US" altLang="zh-CN" dirty="0" smtClean="0"/>
              <a:t>-f </a:t>
            </a:r>
            <a:r>
              <a:rPr kumimoji="1" lang="zh-CN" altLang="en-US" dirty="0" smtClean="0"/>
              <a:t>参数。</a:t>
            </a:r>
            <a:r>
              <a:rPr kumimoji="1" lang="en-US" altLang="zh-CN" dirty="0" err="1" smtClean="0"/>
              <a:t>Docker</a:t>
            </a:r>
            <a:r>
              <a:rPr kumimoji="1" lang="en-US" altLang="zh-CN" dirty="0" smtClean="0"/>
              <a:t> </a:t>
            </a:r>
            <a:r>
              <a:rPr kumimoji="1" lang="zh-CN" altLang="en-US" dirty="0" smtClean="0"/>
              <a:t>会发送 </a:t>
            </a:r>
            <a:r>
              <a:rPr kumimoji="1" lang="en-US" altLang="zh-CN" dirty="0" smtClean="0"/>
              <a:t>SIGKILL </a:t>
            </a:r>
            <a:r>
              <a:rPr kumimoji="1" lang="zh-CN" altLang="en-US" dirty="0" smtClean="0"/>
              <a:t>信号给容器。</a:t>
            </a:r>
          </a:p>
          <a:p>
            <a:endParaRPr kumimoji="1" lang="zh-CN" altLang="en-US" dirty="0" smtClean="0"/>
          </a:p>
          <a:p>
            <a:r>
              <a:rPr kumimoji="1" lang="zh-CN" altLang="en-US" dirty="0" smtClean="0"/>
              <a:t>删除所有容器</a:t>
            </a:r>
          </a:p>
          <a:p>
            <a:r>
              <a:rPr kumimoji="1" lang="en-US" altLang="zh-CN" dirty="0" err="1" smtClean="0"/>
              <a:t>docker</a:t>
            </a:r>
            <a:r>
              <a:rPr kumimoji="1" lang="en-US" altLang="zh-CN" dirty="0" smtClean="0"/>
              <a:t> </a:t>
            </a:r>
            <a:r>
              <a:rPr kumimoji="1" lang="en-US" altLang="zh-CN" dirty="0" err="1" smtClean="0"/>
              <a:t>rm</a:t>
            </a:r>
            <a:r>
              <a:rPr kumimoji="1" lang="en-US" altLang="zh-CN" dirty="0" smtClean="0"/>
              <a:t> $(</a:t>
            </a:r>
            <a:r>
              <a:rPr kumimoji="1" lang="en-US" altLang="zh-CN" dirty="0" err="1" smtClean="0"/>
              <a:t>docker</a:t>
            </a:r>
            <a:r>
              <a:rPr kumimoji="1" lang="en-US" altLang="zh-CN" dirty="0" smtClean="0"/>
              <a:t> </a:t>
            </a:r>
            <a:r>
              <a:rPr kumimoji="1" lang="en-US" altLang="zh-CN" dirty="0" err="1" smtClean="0"/>
              <a:t>ps</a:t>
            </a:r>
            <a:r>
              <a:rPr kumimoji="1" lang="en-US" altLang="zh-CN" dirty="0" smtClean="0"/>
              <a:t> –a –q)</a:t>
            </a:r>
          </a:p>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22</a:t>
            </a:fld>
            <a:endParaRPr lang="zh-CN" altLang="en-US"/>
          </a:p>
        </p:txBody>
      </p:sp>
    </p:spTree>
    <p:extLst>
      <p:ext uri="{BB962C8B-B14F-4D97-AF65-F5344CB8AC3E}">
        <p14:creationId xmlns:p14="http://schemas.microsoft.com/office/powerpoint/2010/main" val="1777216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https://</a:t>
            </a:r>
            <a:r>
              <a:rPr kumimoji="1" lang="en-US" altLang="zh-CN" dirty="0" err="1" smtClean="0"/>
              <a:t>docs.docker.com</a:t>
            </a:r>
            <a:r>
              <a:rPr kumimoji="1" lang="en-US" altLang="zh-CN" dirty="0" smtClean="0"/>
              <a:t>/engine/reference/builder/</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a:p>
            <a:r>
              <a:rPr lang="en-US" altLang="zh-CN" sz="1200" kern="1200" dirty="0" err="1" smtClean="0">
                <a:solidFill>
                  <a:schemeClr val="tx1"/>
                </a:solidFill>
                <a:latin typeface="+mn-lt"/>
                <a:ea typeface="+mn-ea"/>
                <a:cs typeface="+mn-cs"/>
              </a:rPr>
              <a:t>docker</a:t>
            </a:r>
            <a:r>
              <a:rPr lang="en-US" altLang="zh-CN" sz="1200" kern="1200" dirty="0" smtClean="0">
                <a:solidFill>
                  <a:schemeClr val="tx1"/>
                </a:solidFill>
                <a:latin typeface="+mn-lt"/>
                <a:ea typeface="+mn-ea"/>
                <a:cs typeface="+mn-cs"/>
              </a:rPr>
              <a:t>  build -t </a:t>
            </a:r>
            <a:r>
              <a:rPr lang="en-US" altLang="zh-CN" sz="1200" kern="1200" dirty="0" err="1" smtClean="0">
                <a:solidFill>
                  <a:schemeClr val="tx1"/>
                </a:solidFill>
                <a:latin typeface="+mn-lt"/>
                <a:ea typeface="+mn-ea"/>
                <a:cs typeface="+mn-cs"/>
              </a:rPr>
              <a:t>edwardsbean</a:t>
            </a:r>
            <a:r>
              <a:rPr lang="en-US" altLang="zh-CN" sz="1200" kern="1200" dirty="0" smtClean="0">
                <a:solidFill>
                  <a:schemeClr val="tx1"/>
                </a:solidFill>
                <a:latin typeface="+mn-lt"/>
                <a:ea typeface="+mn-ea"/>
                <a:cs typeface="+mn-cs"/>
              </a:rPr>
              <a:t>/centos6-jdk1.7  .</a:t>
            </a:r>
          </a:p>
          <a:p>
            <a:r>
              <a:rPr lang="en-US" altLang="zh-CN" sz="1200" b="1" kern="1200" dirty="0" err="1" smtClean="0">
                <a:solidFill>
                  <a:schemeClr val="tx1"/>
                </a:solidFill>
                <a:latin typeface="+mn-lt"/>
                <a:ea typeface="+mn-ea"/>
                <a:cs typeface="+mn-cs"/>
              </a:rPr>
              <a:t>Dockerfile</a:t>
            </a:r>
            <a:r>
              <a:rPr lang="zh-CN" altLang="en-US" sz="1200" b="1" kern="1200" dirty="0" smtClean="0">
                <a:solidFill>
                  <a:schemeClr val="tx1"/>
                </a:solidFill>
                <a:latin typeface="+mn-lt"/>
                <a:ea typeface="+mn-ea"/>
                <a:cs typeface="+mn-cs"/>
              </a:rPr>
              <a:t>关键字</a:t>
            </a:r>
          </a:p>
          <a:p>
            <a:r>
              <a:rPr lang="zh-CN" altLang="en-US" sz="1200" b="0" kern="1200" dirty="0" smtClean="0">
                <a:solidFill>
                  <a:schemeClr val="tx1"/>
                </a:solidFill>
                <a:latin typeface="+mn-lt"/>
                <a:ea typeface="+mn-ea"/>
                <a:cs typeface="+mn-cs"/>
              </a:rPr>
              <a:t>如何编写一个</a:t>
            </a:r>
            <a:r>
              <a:rPr lang="en-US" altLang="zh-CN" sz="1200" b="0" kern="1200" dirty="0" err="1" smtClean="0">
                <a:solidFill>
                  <a:schemeClr val="tx1"/>
                </a:solidFill>
                <a:latin typeface="+mn-lt"/>
                <a:ea typeface="+mn-ea"/>
                <a:cs typeface="+mn-cs"/>
              </a:rPr>
              <a:t>Dockerfile</a:t>
            </a:r>
            <a:r>
              <a:rPr lang="en-US" altLang="zh-CN" sz="1200" b="0" kern="1200" dirty="0" smtClean="0">
                <a:solidFill>
                  <a:schemeClr val="tx1"/>
                </a:solidFill>
                <a:latin typeface="+mn-lt"/>
                <a:ea typeface="+mn-ea"/>
                <a:cs typeface="+mn-cs"/>
              </a:rPr>
              <a:t>,</a:t>
            </a:r>
            <a:r>
              <a:rPr lang="zh-CN" altLang="en-US" sz="1200" b="0" kern="1200" dirty="0" smtClean="0">
                <a:solidFill>
                  <a:schemeClr val="tx1"/>
                </a:solidFill>
                <a:latin typeface="+mn-lt"/>
                <a:ea typeface="+mn-ea"/>
                <a:cs typeface="+mn-cs"/>
              </a:rPr>
              <a:t>格式如下：</a:t>
            </a:r>
          </a:p>
          <a:p>
            <a:r>
              <a:rPr lang="en-US" altLang="zh-CN" sz="1200" b="0" kern="1200" dirty="0" smtClean="0">
                <a:solidFill>
                  <a:schemeClr val="tx1"/>
                </a:solidFill>
                <a:latin typeface="+mn-lt"/>
                <a:ea typeface="+mn-ea"/>
                <a:cs typeface="+mn-cs"/>
              </a:rPr>
              <a:t># </a:t>
            </a:r>
            <a:r>
              <a:rPr lang="en-US" altLang="zh-CN" sz="1200" b="0" kern="1200" dirty="0" err="1" smtClean="0">
                <a:solidFill>
                  <a:schemeClr val="tx1"/>
                </a:solidFill>
                <a:latin typeface="+mn-lt"/>
                <a:ea typeface="+mn-ea"/>
                <a:cs typeface="+mn-cs"/>
              </a:rPr>
              <a:t>CommentINSTRUCTION</a:t>
            </a:r>
            <a:r>
              <a:rPr lang="en-US" altLang="zh-CN" sz="1200" b="0" kern="1200" dirty="0" smtClean="0">
                <a:solidFill>
                  <a:schemeClr val="tx1"/>
                </a:solidFill>
                <a:latin typeface="+mn-lt"/>
                <a:ea typeface="+mn-ea"/>
                <a:cs typeface="+mn-cs"/>
              </a:rPr>
              <a:t> arguments</a:t>
            </a:r>
          </a:p>
          <a:p>
            <a:r>
              <a:rPr lang="en-US" altLang="zh-CN" sz="1200" b="1" kern="1200" dirty="0" smtClean="0">
                <a:solidFill>
                  <a:schemeClr val="tx1"/>
                </a:solidFill>
                <a:latin typeface="+mn-lt"/>
                <a:ea typeface="+mn-ea"/>
                <a:cs typeface="+mn-cs"/>
              </a:rPr>
              <a:t>FROM</a:t>
            </a:r>
          </a:p>
          <a:p>
            <a:r>
              <a:rPr lang="zh-CN" altLang="en-US" sz="1200" b="0" kern="1200" dirty="0" smtClean="0">
                <a:solidFill>
                  <a:schemeClr val="tx1"/>
                </a:solidFill>
                <a:latin typeface="+mn-lt"/>
                <a:ea typeface="+mn-ea"/>
                <a:cs typeface="+mn-cs"/>
              </a:rPr>
              <a:t>基于哪个镜像</a:t>
            </a:r>
          </a:p>
          <a:p>
            <a:r>
              <a:rPr lang="en-US" altLang="zh-CN" sz="1200" b="1" kern="1200" dirty="0" smtClean="0">
                <a:solidFill>
                  <a:schemeClr val="tx1"/>
                </a:solidFill>
                <a:latin typeface="+mn-lt"/>
                <a:ea typeface="+mn-ea"/>
                <a:cs typeface="+mn-cs"/>
              </a:rPr>
              <a:t>RUN</a:t>
            </a:r>
          </a:p>
          <a:p>
            <a:r>
              <a:rPr lang="zh-CN" altLang="en-US" sz="1200" b="0" kern="1200" dirty="0" smtClean="0">
                <a:solidFill>
                  <a:schemeClr val="tx1"/>
                </a:solidFill>
                <a:latin typeface="+mn-lt"/>
                <a:ea typeface="+mn-ea"/>
                <a:cs typeface="+mn-cs"/>
              </a:rPr>
              <a:t>安装软件用</a:t>
            </a:r>
          </a:p>
          <a:p>
            <a:r>
              <a:rPr lang="en-US" altLang="zh-CN" sz="1200" b="1" kern="1200" dirty="0" smtClean="0">
                <a:solidFill>
                  <a:schemeClr val="tx1"/>
                </a:solidFill>
                <a:latin typeface="+mn-lt"/>
                <a:ea typeface="+mn-ea"/>
                <a:cs typeface="+mn-cs"/>
              </a:rPr>
              <a:t>MAINTAINER</a:t>
            </a:r>
          </a:p>
          <a:p>
            <a:r>
              <a:rPr lang="zh-CN" altLang="en-US" sz="1200" b="0" kern="1200" dirty="0" smtClean="0">
                <a:solidFill>
                  <a:schemeClr val="tx1"/>
                </a:solidFill>
                <a:latin typeface="+mn-lt"/>
                <a:ea typeface="+mn-ea"/>
                <a:cs typeface="+mn-cs"/>
              </a:rPr>
              <a:t>镜像创建者</a:t>
            </a:r>
          </a:p>
          <a:p>
            <a:r>
              <a:rPr lang="en-US" altLang="zh-CN" sz="1200" b="1" kern="1200" dirty="0" smtClean="0">
                <a:solidFill>
                  <a:schemeClr val="tx1"/>
                </a:solidFill>
                <a:latin typeface="+mn-lt"/>
                <a:ea typeface="+mn-ea"/>
                <a:cs typeface="+mn-cs"/>
              </a:rPr>
              <a:t>CMD</a:t>
            </a:r>
          </a:p>
          <a:p>
            <a:r>
              <a:rPr lang="en-US" altLang="zh-CN" sz="1200" b="0" kern="1200" dirty="0" smtClean="0">
                <a:solidFill>
                  <a:schemeClr val="tx1"/>
                </a:solidFill>
                <a:latin typeface="+mn-lt"/>
                <a:ea typeface="+mn-ea"/>
                <a:cs typeface="+mn-cs"/>
              </a:rPr>
              <a:t>container</a:t>
            </a:r>
            <a:r>
              <a:rPr lang="zh-CN" altLang="en-US" sz="1200" b="0" kern="1200" dirty="0" smtClean="0">
                <a:solidFill>
                  <a:schemeClr val="tx1"/>
                </a:solidFill>
                <a:latin typeface="+mn-lt"/>
                <a:ea typeface="+mn-ea"/>
                <a:cs typeface="+mn-cs"/>
              </a:rPr>
              <a:t>启动时执行的命令，但是一个</a:t>
            </a:r>
            <a:r>
              <a:rPr lang="en-US" altLang="zh-CN" sz="1200" b="0" kern="1200" dirty="0" err="1" smtClean="0">
                <a:solidFill>
                  <a:schemeClr val="tx1"/>
                </a:solidFill>
                <a:latin typeface="+mn-lt"/>
                <a:ea typeface="+mn-ea"/>
                <a:cs typeface="+mn-cs"/>
              </a:rPr>
              <a:t>Dockerfile</a:t>
            </a:r>
            <a:r>
              <a:rPr lang="zh-CN" altLang="en-US" sz="1200" b="0" kern="1200" dirty="0" smtClean="0">
                <a:solidFill>
                  <a:schemeClr val="tx1"/>
                </a:solidFill>
                <a:latin typeface="+mn-lt"/>
                <a:ea typeface="+mn-ea"/>
                <a:cs typeface="+mn-cs"/>
              </a:rPr>
              <a:t>中只能有一条</a:t>
            </a:r>
            <a:r>
              <a:rPr lang="en-US" altLang="zh-CN" sz="1200" b="0" kern="1200" dirty="0" smtClean="0">
                <a:solidFill>
                  <a:schemeClr val="tx1"/>
                </a:solidFill>
                <a:latin typeface="+mn-lt"/>
                <a:ea typeface="+mn-ea"/>
                <a:cs typeface="+mn-cs"/>
              </a:rPr>
              <a:t>CMD</a:t>
            </a:r>
            <a:r>
              <a:rPr lang="zh-CN" altLang="en-US" sz="1200" b="0" kern="1200" dirty="0" smtClean="0">
                <a:solidFill>
                  <a:schemeClr val="tx1"/>
                </a:solidFill>
                <a:latin typeface="+mn-lt"/>
                <a:ea typeface="+mn-ea"/>
                <a:cs typeface="+mn-cs"/>
              </a:rPr>
              <a:t>命令，多条则只执行最后一条</a:t>
            </a:r>
            <a:r>
              <a:rPr lang="en-US" altLang="zh-CN" sz="1200" b="0" kern="1200" dirty="0" smtClean="0">
                <a:solidFill>
                  <a:schemeClr val="tx1"/>
                </a:solidFill>
                <a:latin typeface="+mn-lt"/>
                <a:ea typeface="+mn-ea"/>
                <a:cs typeface="+mn-cs"/>
              </a:rPr>
              <a:t>CMD.</a:t>
            </a:r>
          </a:p>
          <a:p>
            <a:r>
              <a:rPr lang="en-US" altLang="zh-CN" sz="1200" b="0" kern="1200" dirty="0" smtClean="0">
                <a:solidFill>
                  <a:schemeClr val="tx1"/>
                </a:solidFill>
                <a:latin typeface="+mn-lt"/>
                <a:ea typeface="+mn-ea"/>
                <a:cs typeface="+mn-cs"/>
              </a:rPr>
              <a:t>CMD</a:t>
            </a:r>
            <a:r>
              <a:rPr lang="zh-CN" altLang="en-US" sz="1200" b="0" kern="1200" dirty="0" smtClean="0">
                <a:solidFill>
                  <a:schemeClr val="tx1"/>
                </a:solidFill>
                <a:latin typeface="+mn-lt"/>
                <a:ea typeface="+mn-ea"/>
                <a:cs typeface="+mn-cs"/>
              </a:rPr>
              <a:t>主要用于</a:t>
            </a:r>
            <a:r>
              <a:rPr lang="en-US" altLang="zh-CN" sz="1200" b="0" kern="1200" dirty="0" smtClean="0">
                <a:solidFill>
                  <a:schemeClr val="tx1"/>
                </a:solidFill>
                <a:latin typeface="+mn-lt"/>
                <a:ea typeface="+mn-ea"/>
                <a:cs typeface="+mn-cs"/>
              </a:rPr>
              <a:t>container</a:t>
            </a:r>
            <a:r>
              <a:rPr lang="zh-CN" altLang="en-US" sz="1200" b="0" kern="1200" dirty="0" smtClean="0">
                <a:solidFill>
                  <a:schemeClr val="tx1"/>
                </a:solidFill>
                <a:latin typeface="+mn-lt"/>
                <a:ea typeface="+mn-ea"/>
                <a:cs typeface="+mn-cs"/>
              </a:rPr>
              <a:t>时启动指定的服务，当</a:t>
            </a:r>
            <a:r>
              <a:rPr lang="en-US" altLang="zh-CN" sz="1200" b="0" kern="1200" dirty="0" err="1" smtClean="0">
                <a:solidFill>
                  <a:schemeClr val="tx1"/>
                </a:solidFill>
                <a:latin typeface="+mn-lt"/>
                <a:ea typeface="+mn-ea"/>
                <a:cs typeface="+mn-cs"/>
              </a:rPr>
              <a:t>docker</a:t>
            </a:r>
            <a:r>
              <a:rPr lang="en-US" altLang="zh-CN" sz="1200" b="0" kern="1200" dirty="0" smtClean="0">
                <a:solidFill>
                  <a:schemeClr val="tx1"/>
                </a:solidFill>
                <a:latin typeface="+mn-lt"/>
                <a:ea typeface="+mn-ea"/>
                <a:cs typeface="+mn-cs"/>
              </a:rPr>
              <a:t> run command</a:t>
            </a:r>
            <a:r>
              <a:rPr lang="zh-CN" altLang="en-US" sz="1200" b="0" kern="1200" dirty="0" smtClean="0">
                <a:solidFill>
                  <a:schemeClr val="tx1"/>
                </a:solidFill>
                <a:latin typeface="+mn-lt"/>
                <a:ea typeface="+mn-ea"/>
                <a:cs typeface="+mn-cs"/>
              </a:rPr>
              <a:t>的命令匹配到</a:t>
            </a:r>
            <a:r>
              <a:rPr lang="en-US" altLang="zh-CN" sz="1200" b="0" kern="1200" dirty="0" smtClean="0">
                <a:solidFill>
                  <a:schemeClr val="tx1"/>
                </a:solidFill>
                <a:latin typeface="+mn-lt"/>
                <a:ea typeface="+mn-ea"/>
                <a:cs typeface="+mn-cs"/>
              </a:rPr>
              <a:t>CMD command</a:t>
            </a:r>
            <a:r>
              <a:rPr lang="zh-CN" altLang="en-US" sz="1200" b="0" kern="1200" dirty="0" smtClean="0">
                <a:solidFill>
                  <a:schemeClr val="tx1"/>
                </a:solidFill>
                <a:latin typeface="+mn-lt"/>
                <a:ea typeface="+mn-ea"/>
                <a:cs typeface="+mn-cs"/>
              </a:rPr>
              <a:t>时，会替换</a:t>
            </a:r>
            <a:r>
              <a:rPr lang="en-US" altLang="zh-CN" sz="1200" b="0" kern="1200" dirty="0" smtClean="0">
                <a:solidFill>
                  <a:schemeClr val="tx1"/>
                </a:solidFill>
                <a:latin typeface="+mn-lt"/>
                <a:ea typeface="+mn-ea"/>
                <a:cs typeface="+mn-cs"/>
              </a:rPr>
              <a:t>CMD</a:t>
            </a:r>
            <a:r>
              <a:rPr lang="zh-CN" altLang="en-US" sz="1200" b="0" kern="1200" dirty="0" smtClean="0">
                <a:solidFill>
                  <a:schemeClr val="tx1"/>
                </a:solidFill>
                <a:latin typeface="+mn-lt"/>
                <a:ea typeface="+mn-ea"/>
                <a:cs typeface="+mn-cs"/>
              </a:rPr>
              <a:t>执行的命令。如</a:t>
            </a:r>
            <a:r>
              <a:rPr lang="en-US" altLang="zh-CN" sz="1200" b="0" kern="1200" dirty="0" smtClean="0">
                <a:solidFill>
                  <a:schemeClr val="tx1"/>
                </a:solidFill>
                <a:latin typeface="+mn-lt"/>
                <a:ea typeface="+mn-ea"/>
                <a:cs typeface="+mn-cs"/>
              </a:rPr>
              <a:t>:</a:t>
            </a:r>
          </a:p>
          <a:p>
            <a:r>
              <a:rPr lang="en-US" altLang="zh-CN" sz="1200" b="0" kern="1200" dirty="0" err="1" smtClean="0">
                <a:solidFill>
                  <a:schemeClr val="tx1"/>
                </a:solidFill>
                <a:latin typeface="+mn-lt"/>
                <a:ea typeface="+mn-ea"/>
                <a:cs typeface="+mn-cs"/>
              </a:rPr>
              <a:t>Dockerfile</a:t>
            </a:r>
            <a:r>
              <a:rPr lang="en-US" altLang="zh-CN" sz="1200" b="0" kern="1200" dirty="0" smtClean="0">
                <a:solidFill>
                  <a:schemeClr val="tx1"/>
                </a:solidFill>
                <a:latin typeface="+mn-lt"/>
                <a:ea typeface="+mn-ea"/>
                <a:cs typeface="+mn-cs"/>
              </a:rPr>
              <a:t>:</a:t>
            </a:r>
          </a:p>
          <a:p>
            <a:r>
              <a:rPr lang="en-US" altLang="zh-CN" sz="1200" b="0" kern="1200" dirty="0" smtClean="0">
                <a:solidFill>
                  <a:schemeClr val="tx1"/>
                </a:solidFill>
                <a:latin typeface="+mn-lt"/>
                <a:ea typeface="+mn-ea"/>
                <a:cs typeface="+mn-cs"/>
              </a:rPr>
              <a:t>CMD echo hello world</a:t>
            </a:r>
          </a:p>
          <a:p>
            <a:r>
              <a:rPr lang="zh-CN" altLang="en-US" sz="1200" b="0" kern="1200" dirty="0" smtClean="0">
                <a:solidFill>
                  <a:schemeClr val="tx1"/>
                </a:solidFill>
                <a:latin typeface="+mn-lt"/>
                <a:ea typeface="+mn-ea"/>
                <a:cs typeface="+mn-cs"/>
              </a:rPr>
              <a:t>运行一下试试</a:t>
            </a:r>
            <a:r>
              <a:rPr lang="en-US" altLang="zh-CN" sz="1200" b="0" kern="1200" dirty="0" smtClean="0">
                <a:solidFill>
                  <a:schemeClr val="tx1"/>
                </a:solidFill>
                <a:latin typeface="+mn-lt"/>
                <a:ea typeface="+mn-ea"/>
                <a:cs typeface="+mn-cs"/>
              </a:rPr>
              <a:t>:</a:t>
            </a:r>
          </a:p>
          <a:p>
            <a:r>
              <a:rPr lang="en-US" altLang="zh-CN" sz="1200" b="0" kern="1200" dirty="0" err="1" smtClean="0">
                <a:solidFill>
                  <a:schemeClr val="tx1"/>
                </a:solidFill>
                <a:latin typeface="+mn-lt"/>
                <a:ea typeface="+mn-ea"/>
                <a:cs typeface="+mn-cs"/>
              </a:rPr>
              <a:t>edwardsbean@ed-pc</a:t>
            </a:r>
            <a:r>
              <a:rPr lang="en-US" altLang="zh-CN" sz="1200" b="0" kern="1200" dirty="0" smtClean="0">
                <a:solidFill>
                  <a:schemeClr val="tx1"/>
                </a:solidFill>
                <a:latin typeface="+mn-lt"/>
                <a:ea typeface="+mn-ea"/>
                <a:cs typeface="+mn-cs"/>
              </a:rPr>
              <a:t>:~/software/</a:t>
            </a:r>
            <a:r>
              <a:rPr lang="en-US" altLang="zh-CN" sz="1200" b="0" kern="1200" dirty="0" err="1" smtClean="0">
                <a:solidFill>
                  <a:schemeClr val="tx1"/>
                </a:solidFill>
                <a:latin typeface="+mn-lt"/>
                <a:ea typeface="+mn-ea"/>
                <a:cs typeface="+mn-cs"/>
              </a:rPr>
              <a:t>docker</a:t>
            </a:r>
            <a:r>
              <a:rPr lang="en-US" altLang="zh-CN" sz="1200" b="0" kern="1200" dirty="0" smtClean="0">
                <a:solidFill>
                  <a:schemeClr val="tx1"/>
                </a:solidFill>
                <a:latin typeface="+mn-lt"/>
                <a:ea typeface="+mn-ea"/>
                <a:cs typeface="+mn-cs"/>
              </a:rPr>
              <a:t>-image/centos-add-test$ </a:t>
            </a:r>
            <a:r>
              <a:rPr lang="en-US" altLang="zh-CN" sz="1200" b="0" kern="1200" dirty="0" err="1" smtClean="0">
                <a:solidFill>
                  <a:schemeClr val="tx1"/>
                </a:solidFill>
                <a:latin typeface="+mn-lt"/>
                <a:ea typeface="+mn-ea"/>
                <a:cs typeface="+mn-cs"/>
              </a:rPr>
              <a:t>docker</a:t>
            </a:r>
            <a:r>
              <a:rPr lang="en-US" altLang="zh-CN" sz="1200" b="0" kern="1200" dirty="0" smtClean="0">
                <a:solidFill>
                  <a:schemeClr val="tx1"/>
                </a:solidFill>
                <a:latin typeface="+mn-lt"/>
                <a:ea typeface="+mn-ea"/>
                <a:cs typeface="+mn-cs"/>
              </a:rPr>
              <a:t> run centos-</a:t>
            </a:r>
            <a:r>
              <a:rPr lang="en-US" altLang="zh-CN" sz="1200" b="0" kern="1200" dirty="0" err="1" smtClean="0">
                <a:solidFill>
                  <a:schemeClr val="tx1"/>
                </a:solidFill>
                <a:latin typeface="+mn-lt"/>
                <a:ea typeface="+mn-ea"/>
                <a:cs typeface="+mn-cs"/>
              </a:rPr>
              <a:t>cmd</a:t>
            </a:r>
            <a:endParaRPr lang="en-US" altLang="zh-CN" sz="1200" b="0" kern="1200" dirty="0" smtClean="0">
              <a:solidFill>
                <a:schemeClr val="tx1"/>
              </a:solidFill>
              <a:latin typeface="+mn-lt"/>
              <a:ea typeface="+mn-ea"/>
              <a:cs typeface="+mn-cs"/>
            </a:endParaRPr>
          </a:p>
          <a:p>
            <a:r>
              <a:rPr lang="en-US" altLang="zh-CN" sz="1200" b="0" kern="1200" dirty="0" smtClean="0">
                <a:solidFill>
                  <a:schemeClr val="tx1"/>
                </a:solidFill>
                <a:latin typeface="+mn-lt"/>
                <a:ea typeface="+mn-ea"/>
                <a:cs typeface="+mn-cs"/>
              </a:rPr>
              <a:t>hello world</a:t>
            </a:r>
          </a:p>
          <a:p>
            <a:r>
              <a:rPr lang="zh-CN" altLang="en-US" sz="1200" b="0" kern="1200" dirty="0" smtClean="0">
                <a:solidFill>
                  <a:schemeClr val="tx1"/>
                </a:solidFill>
                <a:latin typeface="+mn-lt"/>
                <a:ea typeface="+mn-ea"/>
                <a:cs typeface="+mn-cs"/>
              </a:rPr>
              <a:t>一旦命令匹配：</a:t>
            </a:r>
          </a:p>
          <a:p>
            <a:r>
              <a:rPr lang="en-US" altLang="zh-CN" sz="1200" b="0" kern="1200" dirty="0" err="1" smtClean="0">
                <a:solidFill>
                  <a:schemeClr val="tx1"/>
                </a:solidFill>
                <a:latin typeface="+mn-lt"/>
                <a:ea typeface="+mn-ea"/>
                <a:cs typeface="+mn-cs"/>
              </a:rPr>
              <a:t>edwardsbean@ed-pc</a:t>
            </a:r>
            <a:r>
              <a:rPr lang="en-US" altLang="zh-CN" sz="1200" b="0" kern="1200" dirty="0" smtClean="0">
                <a:solidFill>
                  <a:schemeClr val="tx1"/>
                </a:solidFill>
                <a:latin typeface="+mn-lt"/>
                <a:ea typeface="+mn-ea"/>
                <a:cs typeface="+mn-cs"/>
              </a:rPr>
              <a:t>:~/software/</a:t>
            </a:r>
            <a:r>
              <a:rPr lang="en-US" altLang="zh-CN" sz="1200" b="0" kern="1200" dirty="0" err="1" smtClean="0">
                <a:solidFill>
                  <a:schemeClr val="tx1"/>
                </a:solidFill>
                <a:latin typeface="+mn-lt"/>
                <a:ea typeface="+mn-ea"/>
                <a:cs typeface="+mn-cs"/>
              </a:rPr>
              <a:t>docker</a:t>
            </a:r>
            <a:r>
              <a:rPr lang="en-US" altLang="zh-CN" sz="1200" b="0" kern="1200" dirty="0" smtClean="0">
                <a:solidFill>
                  <a:schemeClr val="tx1"/>
                </a:solidFill>
                <a:latin typeface="+mn-lt"/>
                <a:ea typeface="+mn-ea"/>
                <a:cs typeface="+mn-cs"/>
              </a:rPr>
              <a:t>-image/centos-add-test$ </a:t>
            </a:r>
            <a:r>
              <a:rPr lang="en-US" altLang="zh-CN" sz="1200" b="0" kern="1200" dirty="0" err="1" smtClean="0">
                <a:solidFill>
                  <a:schemeClr val="tx1"/>
                </a:solidFill>
                <a:latin typeface="+mn-lt"/>
                <a:ea typeface="+mn-ea"/>
                <a:cs typeface="+mn-cs"/>
              </a:rPr>
              <a:t>docker</a:t>
            </a:r>
            <a:r>
              <a:rPr lang="en-US" altLang="zh-CN" sz="1200" b="0" kern="1200" dirty="0" smtClean="0">
                <a:solidFill>
                  <a:schemeClr val="tx1"/>
                </a:solidFill>
                <a:latin typeface="+mn-lt"/>
                <a:ea typeface="+mn-ea"/>
                <a:cs typeface="+mn-cs"/>
              </a:rPr>
              <a:t> run centos-</a:t>
            </a:r>
            <a:r>
              <a:rPr lang="en-US" altLang="zh-CN" sz="1200" b="0" kern="1200" dirty="0" err="1" smtClean="0">
                <a:solidFill>
                  <a:schemeClr val="tx1"/>
                </a:solidFill>
                <a:latin typeface="+mn-lt"/>
                <a:ea typeface="+mn-ea"/>
                <a:cs typeface="+mn-cs"/>
              </a:rPr>
              <a:t>cmd</a:t>
            </a:r>
            <a:r>
              <a:rPr lang="en-US" altLang="zh-CN" sz="1200" b="0" kern="1200" dirty="0" smtClean="0">
                <a:solidFill>
                  <a:schemeClr val="tx1"/>
                </a:solidFill>
                <a:latin typeface="+mn-lt"/>
                <a:ea typeface="+mn-ea"/>
                <a:cs typeface="+mn-cs"/>
              </a:rPr>
              <a:t> echo hello </a:t>
            </a:r>
            <a:r>
              <a:rPr lang="en-US" altLang="zh-CN" sz="1200" b="0" kern="1200" dirty="0" err="1" smtClean="0">
                <a:solidFill>
                  <a:schemeClr val="tx1"/>
                </a:solidFill>
                <a:latin typeface="+mn-lt"/>
                <a:ea typeface="+mn-ea"/>
                <a:cs typeface="+mn-cs"/>
              </a:rPr>
              <a:t>edwardsbean</a:t>
            </a:r>
            <a:endParaRPr lang="en-US" altLang="zh-CN" sz="1200" b="0" kern="1200" dirty="0" smtClean="0">
              <a:solidFill>
                <a:schemeClr val="tx1"/>
              </a:solidFill>
              <a:latin typeface="+mn-lt"/>
              <a:ea typeface="+mn-ea"/>
              <a:cs typeface="+mn-cs"/>
            </a:endParaRPr>
          </a:p>
          <a:p>
            <a:r>
              <a:rPr lang="en-US" altLang="zh-CN" sz="1200" b="0" kern="1200" dirty="0" smtClean="0">
                <a:solidFill>
                  <a:schemeClr val="tx1"/>
                </a:solidFill>
                <a:latin typeface="+mn-lt"/>
                <a:ea typeface="+mn-ea"/>
                <a:cs typeface="+mn-cs"/>
              </a:rPr>
              <a:t>hello </a:t>
            </a:r>
            <a:r>
              <a:rPr lang="en-US" altLang="zh-CN" sz="1200" b="0" kern="1200" dirty="0" err="1" smtClean="0">
                <a:solidFill>
                  <a:schemeClr val="tx1"/>
                </a:solidFill>
                <a:latin typeface="+mn-lt"/>
                <a:ea typeface="+mn-ea"/>
                <a:cs typeface="+mn-cs"/>
              </a:rPr>
              <a:t>edwardsbean</a:t>
            </a:r>
            <a:endParaRPr lang="en-US" altLang="zh-CN" sz="1200" b="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ENTRYPOINT</a:t>
            </a:r>
          </a:p>
          <a:p>
            <a:r>
              <a:rPr lang="en-US" altLang="zh-CN" sz="1200" b="0" kern="1200" dirty="0" smtClean="0">
                <a:solidFill>
                  <a:schemeClr val="tx1"/>
                </a:solidFill>
                <a:latin typeface="+mn-lt"/>
                <a:ea typeface="+mn-ea"/>
                <a:cs typeface="+mn-cs"/>
              </a:rPr>
              <a:t>container</a:t>
            </a:r>
            <a:r>
              <a:rPr lang="zh-CN" altLang="en-US" sz="1200" b="0" kern="1200" dirty="0" smtClean="0">
                <a:solidFill>
                  <a:schemeClr val="tx1"/>
                </a:solidFill>
                <a:latin typeface="+mn-lt"/>
                <a:ea typeface="+mn-ea"/>
                <a:cs typeface="+mn-cs"/>
              </a:rPr>
              <a:t>启动时执行的命令，但是一个</a:t>
            </a:r>
            <a:r>
              <a:rPr lang="en-US" altLang="zh-CN" sz="1200" b="0" kern="1200" dirty="0" err="1" smtClean="0">
                <a:solidFill>
                  <a:schemeClr val="tx1"/>
                </a:solidFill>
                <a:latin typeface="+mn-lt"/>
                <a:ea typeface="+mn-ea"/>
                <a:cs typeface="+mn-cs"/>
              </a:rPr>
              <a:t>Dockerfile</a:t>
            </a:r>
            <a:r>
              <a:rPr lang="zh-CN" altLang="en-US" sz="1200" b="0" kern="1200" dirty="0" smtClean="0">
                <a:solidFill>
                  <a:schemeClr val="tx1"/>
                </a:solidFill>
                <a:latin typeface="+mn-lt"/>
                <a:ea typeface="+mn-ea"/>
                <a:cs typeface="+mn-cs"/>
              </a:rPr>
              <a:t>中只能有一条</a:t>
            </a:r>
            <a:r>
              <a:rPr lang="en-US" altLang="zh-CN" sz="1200" b="0" kern="1200" dirty="0" smtClean="0">
                <a:solidFill>
                  <a:schemeClr val="tx1"/>
                </a:solidFill>
                <a:latin typeface="+mn-lt"/>
                <a:ea typeface="+mn-ea"/>
                <a:cs typeface="+mn-cs"/>
              </a:rPr>
              <a:t>ENTRYPOINT</a:t>
            </a:r>
            <a:r>
              <a:rPr lang="zh-CN" altLang="en-US" sz="1200" b="0" kern="1200" dirty="0" smtClean="0">
                <a:solidFill>
                  <a:schemeClr val="tx1"/>
                </a:solidFill>
                <a:latin typeface="+mn-lt"/>
                <a:ea typeface="+mn-ea"/>
                <a:cs typeface="+mn-cs"/>
              </a:rPr>
              <a:t>命令，如果多条，则只执行最后一条</a:t>
            </a:r>
          </a:p>
          <a:p>
            <a:r>
              <a:rPr lang="en-US" altLang="zh-TW" sz="1200" b="0" kern="1200" dirty="0" smtClean="0">
                <a:solidFill>
                  <a:schemeClr val="tx1"/>
                </a:solidFill>
                <a:latin typeface="+mn-lt"/>
                <a:ea typeface="+mn-ea"/>
                <a:cs typeface="+mn-cs"/>
              </a:rPr>
              <a:t>ENTRYPOINT</a:t>
            </a:r>
            <a:r>
              <a:rPr lang="zh-TW" altLang="en-US" sz="1200" b="0" kern="1200" dirty="0" smtClean="0">
                <a:solidFill>
                  <a:schemeClr val="tx1"/>
                </a:solidFill>
                <a:latin typeface="+mn-lt"/>
                <a:ea typeface="+mn-ea"/>
                <a:cs typeface="+mn-cs"/>
              </a:rPr>
              <a:t>没有</a:t>
            </a:r>
            <a:r>
              <a:rPr lang="en-US" altLang="zh-TW" sz="1200" b="0" kern="1200" dirty="0" smtClean="0">
                <a:solidFill>
                  <a:schemeClr val="tx1"/>
                </a:solidFill>
                <a:latin typeface="+mn-lt"/>
                <a:ea typeface="+mn-ea"/>
                <a:cs typeface="+mn-cs"/>
              </a:rPr>
              <a:t>CMD</a:t>
            </a:r>
            <a:r>
              <a:rPr lang="zh-TW" altLang="en-US" sz="1200" b="0" kern="1200" dirty="0" smtClean="0">
                <a:solidFill>
                  <a:schemeClr val="tx1"/>
                </a:solidFill>
                <a:latin typeface="+mn-lt"/>
                <a:ea typeface="+mn-ea"/>
                <a:cs typeface="+mn-cs"/>
              </a:rPr>
              <a:t>的可替换特性</a:t>
            </a:r>
          </a:p>
          <a:p>
            <a:r>
              <a:rPr lang="en-US" altLang="zh-CN" sz="1200" b="1" kern="1200" dirty="0" smtClean="0">
                <a:solidFill>
                  <a:schemeClr val="tx1"/>
                </a:solidFill>
                <a:latin typeface="+mn-lt"/>
                <a:ea typeface="+mn-ea"/>
                <a:cs typeface="+mn-cs"/>
              </a:rPr>
              <a:t>USER</a:t>
            </a:r>
          </a:p>
          <a:p>
            <a:r>
              <a:rPr lang="zh-CN" altLang="en-US" sz="1200" b="0" kern="1200" dirty="0" smtClean="0">
                <a:solidFill>
                  <a:schemeClr val="tx1"/>
                </a:solidFill>
                <a:latin typeface="+mn-lt"/>
                <a:ea typeface="+mn-ea"/>
                <a:cs typeface="+mn-cs"/>
              </a:rPr>
              <a:t>使用哪个用户跑</a:t>
            </a:r>
            <a:r>
              <a:rPr lang="en-US" altLang="zh-CN" sz="1200" b="0" kern="1200" dirty="0" smtClean="0">
                <a:solidFill>
                  <a:schemeClr val="tx1"/>
                </a:solidFill>
                <a:latin typeface="+mn-lt"/>
                <a:ea typeface="+mn-ea"/>
                <a:cs typeface="+mn-cs"/>
              </a:rPr>
              <a:t>container</a:t>
            </a:r>
          </a:p>
          <a:p>
            <a:r>
              <a:rPr lang="zh-CN" altLang="en-US" sz="1200" b="0" kern="1200" dirty="0" smtClean="0">
                <a:solidFill>
                  <a:schemeClr val="tx1"/>
                </a:solidFill>
                <a:latin typeface="+mn-lt"/>
                <a:ea typeface="+mn-ea"/>
                <a:cs typeface="+mn-cs"/>
              </a:rPr>
              <a:t>如：</a:t>
            </a:r>
          </a:p>
          <a:p>
            <a:r>
              <a:rPr lang="en-US" altLang="zh-CN" sz="1200" b="0" kern="1200" dirty="0" smtClean="0">
                <a:solidFill>
                  <a:schemeClr val="tx1"/>
                </a:solidFill>
                <a:latin typeface="+mn-lt"/>
                <a:ea typeface="+mn-ea"/>
                <a:cs typeface="+mn-cs"/>
              </a:rPr>
              <a:t>ENTRYPOINT ["</a:t>
            </a:r>
            <a:r>
              <a:rPr lang="en-US" altLang="zh-CN" sz="1200" b="0" kern="1200" dirty="0" err="1" smtClean="0">
                <a:solidFill>
                  <a:schemeClr val="tx1"/>
                </a:solidFill>
                <a:latin typeface="+mn-lt"/>
                <a:ea typeface="+mn-ea"/>
                <a:cs typeface="+mn-cs"/>
              </a:rPr>
              <a:t>memcached</a:t>
            </a:r>
            <a:r>
              <a:rPr lang="en-US" altLang="zh-CN" sz="1200" b="0" kern="1200" dirty="0" smtClean="0">
                <a:solidFill>
                  <a:schemeClr val="tx1"/>
                </a:solidFill>
                <a:latin typeface="+mn-lt"/>
                <a:ea typeface="+mn-ea"/>
                <a:cs typeface="+mn-cs"/>
              </a:rPr>
              <a:t>"]</a:t>
            </a:r>
          </a:p>
          <a:p>
            <a:r>
              <a:rPr lang="en-US" altLang="zh-CN" sz="1200" b="0" kern="1200" dirty="0" smtClean="0">
                <a:solidFill>
                  <a:schemeClr val="tx1"/>
                </a:solidFill>
                <a:latin typeface="+mn-lt"/>
                <a:ea typeface="+mn-ea"/>
                <a:cs typeface="+mn-cs"/>
              </a:rPr>
              <a:t>USER daemon</a:t>
            </a:r>
          </a:p>
          <a:p>
            <a:r>
              <a:rPr lang="en-US" altLang="zh-CN" sz="1200" b="1" kern="1200" dirty="0" smtClean="0">
                <a:solidFill>
                  <a:schemeClr val="tx1"/>
                </a:solidFill>
                <a:latin typeface="+mn-lt"/>
                <a:ea typeface="+mn-ea"/>
                <a:cs typeface="+mn-cs"/>
              </a:rPr>
              <a:t>EXPOSE</a:t>
            </a:r>
          </a:p>
          <a:p>
            <a:r>
              <a:rPr lang="en-US" altLang="zh-CN" sz="1200" b="0" kern="1200" dirty="0" smtClean="0">
                <a:solidFill>
                  <a:schemeClr val="tx1"/>
                </a:solidFill>
                <a:latin typeface="+mn-lt"/>
                <a:ea typeface="+mn-ea"/>
                <a:cs typeface="+mn-cs"/>
              </a:rPr>
              <a:t>container</a:t>
            </a:r>
            <a:r>
              <a:rPr lang="zh-CN" altLang="en-US" sz="1200" b="0" kern="1200" dirty="0" smtClean="0">
                <a:solidFill>
                  <a:schemeClr val="tx1"/>
                </a:solidFill>
                <a:latin typeface="+mn-lt"/>
                <a:ea typeface="+mn-ea"/>
                <a:cs typeface="+mn-cs"/>
              </a:rPr>
              <a:t>内部服务开启的端口。主机上要用还得在启动</a:t>
            </a:r>
            <a:r>
              <a:rPr lang="en-US" altLang="zh-CN" sz="1200" b="0" kern="1200" dirty="0" smtClean="0">
                <a:solidFill>
                  <a:schemeClr val="tx1"/>
                </a:solidFill>
                <a:latin typeface="+mn-lt"/>
                <a:ea typeface="+mn-ea"/>
                <a:cs typeface="+mn-cs"/>
              </a:rPr>
              <a:t>container</a:t>
            </a:r>
            <a:r>
              <a:rPr lang="zh-CN" altLang="en-US" sz="1200" b="0" kern="1200" dirty="0" smtClean="0">
                <a:solidFill>
                  <a:schemeClr val="tx1"/>
                </a:solidFill>
                <a:latin typeface="+mn-lt"/>
                <a:ea typeface="+mn-ea"/>
                <a:cs typeface="+mn-cs"/>
              </a:rPr>
              <a:t>时，做</a:t>
            </a:r>
            <a:r>
              <a:rPr lang="en-US" altLang="zh-CN" sz="1200" b="0" kern="1200" dirty="0" smtClean="0">
                <a:solidFill>
                  <a:schemeClr val="tx1"/>
                </a:solidFill>
                <a:latin typeface="+mn-lt"/>
                <a:ea typeface="+mn-ea"/>
                <a:cs typeface="+mn-cs"/>
              </a:rPr>
              <a:t>host-container</a:t>
            </a:r>
            <a:r>
              <a:rPr lang="zh-CN" altLang="en-US" sz="1200" b="0" kern="1200" dirty="0" smtClean="0">
                <a:solidFill>
                  <a:schemeClr val="tx1"/>
                </a:solidFill>
                <a:latin typeface="+mn-lt"/>
                <a:ea typeface="+mn-ea"/>
                <a:cs typeface="+mn-cs"/>
              </a:rPr>
              <a:t>的端口映射：</a:t>
            </a:r>
          </a:p>
          <a:p>
            <a:r>
              <a:rPr lang="en-US" altLang="zh-CN" sz="1200" b="0" kern="1200" dirty="0" err="1" smtClean="0">
                <a:solidFill>
                  <a:schemeClr val="tx1"/>
                </a:solidFill>
                <a:latin typeface="+mn-lt"/>
                <a:ea typeface="+mn-ea"/>
                <a:cs typeface="+mn-cs"/>
              </a:rPr>
              <a:t>docker</a:t>
            </a:r>
            <a:r>
              <a:rPr lang="en-US" altLang="zh-CN" sz="1200" b="0" kern="1200" dirty="0" smtClean="0">
                <a:solidFill>
                  <a:schemeClr val="tx1"/>
                </a:solidFill>
                <a:latin typeface="+mn-lt"/>
                <a:ea typeface="+mn-ea"/>
                <a:cs typeface="+mn-cs"/>
              </a:rPr>
              <a:t> run -d -p 127.0.0.1:33301:22 centos6-ssh</a:t>
            </a:r>
          </a:p>
          <a:p>
            <a:r>
              <a:rPr lang="en-US" altLang="zh-CN" sz="1200" b="0" kern="1200" dirty="0" smtClean="0">
                <a:solidFill>
                  <a:schemeClr val="tx1"/>
                </a:solidFill>
                <a:latin typeface="+mn-lt"/>
                <a:ea typeface="+mn-ea"/>
                <a:cs typeface="+mn-cs"/>
              </a:rPr>
              <a:t>container </a:t>
            </a:r>
            <a:r>
              <a:rPr lang="en-US" altLang="zh-CN" sz="1200" b="0" kern="1200" dirty="0" err="1" smtClean="0">
                <a:solidFill>
                  <a:schemeClr val="tx1"/>
                </a:solidFill>
                <a:latin typeface="+mn-lt"/>
                <a:ea typeface="+mn-ea"/>
                <a:cs typeface="+mn-cs"/>
              </a:rPr>
              <a:t>ssh</a:t>
            </a:r>
            <a:r>
              <a:rPr lang="zh-CN" altLang="en-US" sz="1200" b="0" kern="1200" dirty="0" smtClean="0">
                <a:solidFill>
                  <a:schemeClr val="tx1"/>
                </a:solidFill>
                <a:latin typeface="+mn-lt"/>
                <a:ea typeface="+mn-ea"/>
                <a:cs typeface="+mn-cs"/>
              </a:rPr>
              <a:t>服务的</a:t>
            </a:r>
            <a:r>
              <a:rPr lang="en-US" altLang="zh-CN" sz="1200" b="0" kern="1200" dirty="0" smtClean="0">
                <a:solidFill>
                  <a:schemeClr val="tx1"/>
                </a:solidFill>
                <a:latin typeface="+mn-lt"/>
                <a:ea typeface="+mn-ea"/>
                <a:cs typeface="+mn-cs"/>
              </a:rPr>
              <a:t>22</a:t>
            </a:r>
            <a:r>
              <a:rPr lang="zh-CN" altLang="en-US" sz="1200" b="0" kern="1200" dirty="0" smtClean="0">
                <a:solidFill>
                  <a:schemeClr val="tx1"/>
                </a:solidFill>
                <a:latin typeface="+mn-lt"/>
                <a:ea typeface="+mn-ea"/>
                <a:cs typeface="+mn-cs"/>
              </a:rPr>
              <a:t>端口被映射到主机的</a:t>
            </a:r>
            <a:r>
              <a:rPr lang="en-US" altLang="zh-CN" sz="1200" b="0" kern="1200" dirty="0" smtClean="0">
                <a:solidFill>
                  <a:schemeClr val="tx1"/>
                </a:solidFill>
                <a:latin typeface="+mn-lt"/>
                <a:ea typeface="+mn-ea"/>
                <a:cs typeface="+mn-cs"/>
              </a:rPr>
              <a:t>33301</a:t>
            </a:r>
            <a:r>
              <a:rPr lang="zh-CN" altLang="en-US" sz="1200" b="0" kern="1200" dirty="0" smtClean="0">
                <a:solidFill>
                  <a:schemeClr val="tx1"/>
                </a:solidFill>
                <a:latin typeface="+mn-lt"/>
                <a:ea typeface="+mn-ea"/>
                <a:cs typeface="+mn-cs"/>
              </a:rPr>
              <a:t>端口</a:t>
            </a:r>
          </a:p>
          <a:p>
            <a:r>
              <a:rPr lang="en-US" altLang="zh-CN" sz="1200" b="1" kern="1200" dirty="0" smtClean="0">
                <a:solidFill>
                  <a:schemeClr val="tx1"/>
                </a:solidFill>
                <a:latin typeface="+mn-lt"/>
                <a:ea typeface="+mn-ea"/>
                <a:cs typeface="+mn-cs"/>
              </a:rPr>
              <a:t>ENV</a:t>
            </a:r>
          </a:p>
          <a:p>
            <a:r>
              <a:rPr lang="zh-CN" altLang="en-US" sz="1200" b="0" kern="1200" dirty="0" smtClean="0">
                <a:solidFill>
                  <a:schemeClr val="tx1"/>
                </a:solidFill>
                <a:latin typeface="+mn-lt"/>
                <a:ea typeface="+mn-ea"/>
                <a:cs typeface="+mn-cs"/>
              </a:rPr>
              <a:t>用来设置环境变量，比如：</a:t>
            </a:r>
          </a:p>
          <a:p>
            <a:r>
              <a:rPr lang="en-US" altLang="zh-CN" sz="1200" b="0" kern="1200" dirty="0" smtClean="0">
                <a:solidFill>
                  <a:schemeClr val="tx1"/>
                </a:solidFill>
                <a:latin typeface="+mn-lt"/>
                <a:ea typeface="+mn-ea"/>
                <a:cs typeface="+mn-cs"/>
              </a:rPr>
              <a:t>ENV LANG en_US.UTF-8</a:t>
            </a:r>
          </a:p>
          <a:p>
            <a:r>
              <a:rPr lang="en-US" altLang="zh-CN" sz="1200" b="0" kern="1200" dirty="0" smtClean="0">
                <a:solidFill>
                  <a:schemeClr val="tx1"/>
                </a:solidFill>
                <a:latin typeface="+mn-lt"/>
                <a:ea typeface="+mn-ea"/>
                <a:cs typeface="+mn-cs"/>
              </a:rPr>
              <a:t>ENV LC_ALL en_US.UTF-8</a:t>
            </a:r>
          </a:p>
          <a:p>
            <a:r>
              <a:rPr lang="en-US" altLang="zh-CN" sz="1200" b="1" kern="1200" dirty="0" smtClean="0">
                <a:solidFill>
                  <a:schemeClr val="tx1"/>
                </a:solidFill>
                <a:latin typeface="+mn-lt"/>
                <a:ea typeface="+mn-ea"/>
                <a:cs typeface="+mn-cs"/>
              </a:rPr>
              <a:t>ADD</a:t>
            </a:r>
          </a:p>
          <a:p>
            <a:r>
              <a:rPr lang="zh-TW" altLang="en-US" sz="1200" b="0" kern="1200" dirty="0" smtClean="0">
                <a:solidFill>
                  <a:schemeClr val="tx1"/>
                </a:solidFill>
                <a:latin typeface="+mn-lt"/>
                <a:ea typeface="+mn-ea"/>
                <a:cs typeface="+mn-cs"/>
              </a:rPr>
              <a:t>将文件</a:t>
            </a:r>
            <a:r>
              <a:rPr lang="en-US" altLang="zh-TW" sz="1200" b="0" kern="1200" dirty="0" smtClean="0">
                <a:solidFill>
                  <a:schemeClr val="tx1"/>
                </a:solidFill>
                <a:latin typeface="+mn-lt"/>
                <a:ea typeface="+mn-ea"/>
                <a:cs typeface="+mn-cs"/>
              </a:rPr>
              <a:t>&lt;</a:t>
            </a:r>
            <a:r>
              <a:rPr lang="en-US" altLang="zh-TW" sz="1200" b="0" kern="1200" dirty="0" err="1" smtClean="0">
                <a:solidFill>
                  <a:schemeClr val="tx1"/>
                </a:solidFill>
                <a:latin typeface="+mn-lt"/>
                <a:ea typeface="+mn-ea"/>
                <a:cs typeface="+mn-cs"/>
              </a:rPr>
              <a:t>src</a:t>
            </a:r>
            <a:r>
              <a:rPr lang="en-US" altLang="zh-TW" sz="1200" b="0" kern="1200" dirty="0" smtClean="0">
                <a:solidFill>
                  <a:schemeClr val="tx1"/>
                </a:solidFill>
                <a:latin typeface="+mn-lt"/>
                <a:ea typeface="+mn-ea"/>
                <a:cs typeface="+mn-cs"/>
              </a:rPr>
              <a:t>&gt;</a:t>
            </a:r>
            <a:r>
              <a:rPr lang="zh-TW" altLang="en-US" sz="1200" b="0" kern="1200" dirty="0" smtClean="0">
                <a:solidFill>
                  <a:schemeClr val="tx1"/>
                </a:solidFill>
                <a:latin typeface="+mn-lt"/>
                <a:ea typeface="+mn-ea"/>
                <a:cs typeface="+mn-cs"/>
              </a:rPr>
              <a:t>拷贝到</a:t>
            </a:r>
            <a:r>
              <a:rPr lang="en-US" altLang="zh-TW" sz="1200" b="0" kern="1200" dirty="0" smtClean="0">
                <a:solidFill>
                  <a:schemeClr val="tx1"/>
                </a:solidFill>
                <a:latin typeface="+mn-lt"/>
                <a:ea typeface="+mn-ea"/>
                <a:cs typeface="+mn-cs"/>
              </a:rPr>
              <a:t>container</a:t>
            </a:r>
            <a:r>
              <a:rPr lang="zh-TW" altLang="en-US" sz="1200" b="0" kern="1200" dirty="0" smtClean="0">
                <a:solidFill>
                  <a:schemeClr val="tx1"/>
                </a:solidFill>
                <a:latin typeface="+mn-lt"/>
                <a:ea typeface="+mn-ea"/>
                <a:cs typeface="+mn-cs"/>
              </a:rPr>
              <a:t>的文件系统对应的路径</a:t>
            </a:r>
            <a:r>
              <a:rPr lang="en-US" altLang="zh-TW" sz="1200" b="0" kern="1200" dirty="0" smtClean="0">
                <a:solidFill>
                  <a:schemeClr val="tx1"/>
                </a:solidFill>
                <a:latin typeface="+mn-lt"/>
                <a:ea typeface="+mn-ea"/>
                <a:cs typeface="+mn-cs"/>
              </a:rPr>
              <a:t>&lt;</a:t>
            </a:r>
            <a:r>
              <a:rPr lang="en-US" altLang="zh-TW" sz="1200" b="0" kern="1200" dirty="0" err="1" smtClean="0">
                <a:solidFill>
                  <a:schemeClr val="tx1"/>
                </a:solidFill>
                <a:latin typeface="+mn-lt"/>
                <a:ea typeface="+mn-ea"/>
                <a:cs typeface="+mn-cs"/>
              </a:rPr>
              <a:t>dest</a:t>
            </a:r>
            <a:r>
              <a:rPr lang="en-US" altLang="zh-TW" sz="1200" b="0" kern="1200" dirty="0" smtClean="0">
                <a:solidFill>
                  <a:schemeClr val="tx1"/>
                </a:solidFill>
                <a:latin typeface="+mn-lt"/>
                <a:ea typeface="+mn-ea"/>
                <a:cs typeface="+mn-cs"/>
              </a:rPr>
              <a:t>&gt;</a:t>
            </a:r>
          </a:p>
          <a:p>
            <a:r>
              <a:rPr lang="zh-CN" altLang="en-US" sz="1200" b="0" kern="1200" dirty="0" smtClean="0">
                <a:solidFill>
                  <a:schemeClr val="tx1"/>
                </a:solidFill>
                <a:latin typeface="+mn-lt"/>
                <a:ea typeface="+mn-ea"/>
                <a:cs typeface="+mn-cs"/>
              </a:rPr>
              <a:t>所有拷贝到</a:t>
            </a:r>
            <a:r>
              <a:rPr lang="en-US" altLang="zh-CN" sz="1200" b="0" kern="1200" dirty="0" smtClean="0">
                <a:solidFill>
                  <a:schemeClr val="tx1"/>
                </a:solidFill>
                <a:latin typeface="+mn-lt"/>
                <a:ea typeface="+mn-ea"/>
                <a:cs typeface="+mn-cs"/>
              </a:rPr>
              <a:t>container</a:t>
            </a:r>
            <a:r>
              <a:rPr lang="zh-CN" altLang="en-US" sz="1200" b="0" kern="1200" dirty="0" smtClean="0">
                <a:solidFill>
                  <a:schemeClr val="tx1"/>
                </a:solidFill>
                <a:latin typeface="+mn-lt"/>
                <a:ea typeface="+mn-ea"/>
                <a:cs typeface="+mn-cs"/>
              </a:rPr>
              <a:t>中的文件和文件夹权限为</a:t>
            </a:r>
            <a:r>
              <a:rPr lang="en-US" altLang="zh-CN" sz="1200" b="0" kern="1200" dirty="0" smtClean="0">
                <a:solidFill>
                  <a:schemeClr val="tx1"/>
                </a:solidFill>
                <a:latin typeface="+mn-lt"/>
                <a:ea typeface="+mn-ea"/>
                <a:cs typeface="+mn-cs"/>
              </a:rPr>
              <a:t>0755,uid</a:t>
            </a:r>
            <a:r>
              <a:rPr lang="zh-CN" altLang="en-US" sz="1200" b="0" kern="1200" dirty="0" smtClean="0">
                <a:solidFill>
                  <a:schemeClr val="tx1"/>
                </a:solidFill>
                <a:latin typeface="+mn-lt"/>
                <a:ea typeface="+mn-ea"/>
                <a:cs typeface="+mn-cs"/>
              </a:rPr>
              <a:t>和</a:t>
            </a:r>
            <a:r>
              <a:rPr lang="en-US" altLang="zh-CN" sz="1200" b="0" kern="1200" dirty="0" err="1" smtClean="0">
                <a:solidFill>
                  <a:schemeClr val="tx1"/>
                </a:solidFill>
                <a:latin typeface="+mn-lt"/>
                <a:ea typeface="+mn-ea"/>
                <a:cs typeface="+mn-cs"/>
              </a:rPr>
              <a:t>gid</a:t>
            </a:r>
            <a:r>
              <a:rPr lang="zh-CN" altLang="en-US" sz="1200" b="0" kern="1200" dirty="0" smtClean="0">
                <a:solidFill>
                  <a:schemeClr val="tx1"/>
                </a:solidFill>
                <a:latin typeface="+mn-lt"/>
                <a:ea typeface="+mn-ea"/>
                <a:cs typeface="+mn-cs"/>
              </a:rPr>
              <a:t>为</a:t>
            </a:r>
            <a:r>
              <a:rPr lang="en-US" altLang="zh-CN" sz="1200" b="0" kern="1200" dirty="0" smtClean="0">
                <a:solidFill>
                  <a:schemeClr val="tx1"/>
                </a:solidFill>
                <a:latin typeface="+mn-lt"/>
                <a:ea typeface="+mn-ea"/>
                <a:cs typeface="+mn-cs"/>
              </a:rPr>
              <a:t>0</a:t>
            </a:r>
          </a:p>
          <a:p>
            <a:r>
              <a:rPr lang="zh-CN" altLang="en-US" sz="1200" b="0" kern="1200" dirty="0" smtClean="0">
                <a:solidFill>
                  <a:schemeClr val="tx1"/>
                </a:solidFill>
                <a:latin typeface="+mn-lt"/>
                <a:ea typeface="+mn-ea"/>
                <a:cs typeface="+mn-cs"/>
              </a:rPr>
              <a:t>如果文件是可识别的压缩格式，则</a:t>
            </a:r>
            <a:r>
              <a:rPr lang="en-US" altLang="zh-CN" sz="1200" b="0" kern="1200" dirty="0" err="1" smtClean="0">
                <a:solidFill>
                  <a:schemeClr val="tx1"/>
                </a:solidFill>
                <a:latin typeface="+mn-lt"/>
                <a:ea typeface="+mn-ea"/>
                <a:cs typeface="+mn-cs"/>
              </a:rPr>
              <a:t>docker</a:t>
            </a:r>
            <a:r>
              <a:rPr lang="zh-CN" altLang="en-US" sz="1200" b="0" kern="1200" dirty="0" smtClean="0">
                <a:solidFill>
                  <a:schemeClr val="tx1"/>
                </a:solidFill>
                <a:latin typeface="+mn-lt"/>
                <a:ea typeface="+mn-ea"/>
                <a:cs typeface="+mn-cs"/>
              </a:rPr>
              <a:t>会帮忙解压缩</a:t>
            </a:r>
          </a:p>
          <a:p>
            <a:r>
              <a:rPr lang="zh-CN" altLang="en-US" sz="1200" b="0" kern="1200" dirty="0" smtClean="0">
                <a:solidFill>
                  <a:schemeClr val="tx1"/>
                </a:solidFill>
                <a:latin typeface="+mn-lt"/>
                <a:ea typeface="+mn-ea"/>
                <a:cs typeface="+mn-cs"/>
              </a:rPr>
              <a:t>如果要</a:t>
            </a:r>
            <a:r>
              <a:rPr lang="en-US" altLang="zh-CN" sz="1200" b="0" kern="1200" dirty="0" smtClean="0">
                <a:solidFill>
                  <a:schemeClr val="tx1"/>
                </a:solidFill>
                <a:latin typeface="+mn-lt"/>
                <a:ea typeface="+mn-ea"/>
                <a:cs typeface="+mn-cs"/>
              </a:rPr>
              <a:t>ADD</a:t>
            </a:r>
            <a:r>
              <a:rPr lang="zh-CN" altLang="en-US" sz="1200" b="0" kern="1200" dirty="0" smtClean="0">
                <a:solidFill>
                  <a:schemeClr val="tx1"/>
                </a:solidFill>
                <a:latin typeface="+mn-lt"/>
                <a:ea typeface="+mn-ea"/>
                <a:cs typeface="+mn-cs"/>
              </a:rPr>
              <a:t>本地文件，则本地文件必须在 </a:t>
            </a:r>
            <a:r>
              <a:rPr lang="en-US" altLang="zh-CN" sz="1200" b="0" kern="1200" dirty="0" err="1" smtClean="0">
                <a:solidFill>
                  <a:schemeClr val="tx1"/>
                </a:solidFill>
                <a:latin typeface="+mn-lt"/>
                <a:ea typeface="+mn-ea"/>
                <a:cs typeface="+mn-cs"/>
              </a:rPr>
              <a:t>docker</a:t>
            </a:r>
            <a:r>
              <a:rPr lang="en-US" altLang="zh-CN" sz="1200" b="0" kern="1200" dirty="0" smtClean="0">
                <a:solidFill>
                  <a:schemeClr val="tx1"/>
                </a:solidFill>
                <a:latin typeface="+mn-lt"/>
                <a:ea typeface="+mn-ea"/>
                <a:cs typeface="+mn-cs"/>
              </a:rPr>
              <a:t> build &lt;PATH&gt;</a:t>
            </a:r>
            <a:r>
              <a:rPr lang="zh-CN" altLang="en-US" sz="1200" b="0" kern="1200" dirty="0" smtClean="0">
                <a:solidFill>
                  <a:schemeClr val="tx1"/>
                </a:solidFill>
                <a:latin typeface="+mn-lt"/>
                <a:ea typeface="+mn-ea"/>
                <a:cs typeface="+mn-cs"/>
              </a:rPr>
              <a:t>，指定的</a:t>
            </a:r>
            <a:r>
              <a:rPr lang="en-US" altLang="zh-CN" sz="1200" b="0" kern="1200" dirty="0" smtClean="0">
                <a:solidFill>
                  <a:schemeClr val="tx1"/>
                </a:solidFill>
                <a:latin typeface="+mn-lt"/>
                <a:ea typeface="+mn-ea"/>
                <a:cs typeface="+mn-cs"/>
              </a:rPr>
              <a:t>&lt;PATH&gt;</a:t>
            </a:r>
            <a:r>
              <a:rPr lang="zh-CN" altLang="en-US" sz="1200" b="0" kern="1200" dirty="0" smtClean="0">
                <a:solidFill>
                  <a:schemeClr val="tx1"/>
                </a:solidFill>
                <a:latin typeface="+mn-lt"/>
                <a:ea typeface="+mn-ea"/>
                <a:cs typeface="+mn-cs"/>
              </a:rPr>
              <a:t>目录下</a:t>
            </a:r>
          </a:p>
          <a:p>
            <a:r>
              <a:rPr lang="zh-CN" altLang="en-US" sz="1200" b="0" kern="1200" dirty="0" smtClean="0">
                <a:solidFill>
                  <a:schemeClr val="tx1"/>
                </a:solidFill>
                <a:latin typeface="+mn-lt"/>
                <a:ea typeface="+mn-ea"/>
                <a:cs typeface="+mn-cs"/>
              </a:rPr>
              <a:t>如果要</a:t>
            </a:r>
            <a:r>
              <a:rPr lang="en-US" altLang="zh-CN" sz="1200" b="0" kern="1200" dirty="0" smtClean="0">
                <a:solidFill>
                  <a:schemeClr val="tx1"/>
                </a:solidFill>
                <a:latin typeface="+mn-lt"/>
                <a:ea typeface="+mn-ea"/>
                <a:cs typeface="+mn-cs"/>
              </a:rPr>
              <a:t>ADD</a:t>
            </a:r>
            <a:r>
              <a:rPr lang="zh-CN" altLang="en-US" sz="1200" b="0" kern="1200" dirty="0" smtClean="0">
                <a:solidFill>
                  <a:schemeClr val="tx1"/>
                </a:solidFill>
                <a:latin typeface="+mn-lt"/>
                <a:ea typeface="+mn-ea"/>
                <a:cs typeface="+mn-cs"/>
              </a:rPr>
              <a:t>远程文件，则远程文件必须在 </a:t>
            </a:r>
            <a:r>
              <a:rPr lang="en-US" altLang="zh-CN" sz="1200" b="0" kern="1200" dirty="0" err="1" smtClean="0">
                <a:solidFill>
                  <a:schemeClr val="tx1"/>
                </a:solidFill>
                <a:latin typeface="+mn-lt"/>
                <a:ea typeface="+mn-ea"/>
                <a:cs typeface="+mn-cs"/>
              </a:rPr>
              <a:t>docker</a:t>
            </a:r>
            <a:r>
              <a:rPr lang="en-US" altLang="zh-CN" sz="1200" b="0" kern="1200" dirty="0" smtClean="0">
                <a:solidFill>
                  <a:schemeClr val="tx1"/>
                </a:solidFill>
                <a:latin typeface="+mn-lt"/>
                <a:ea typeface="+mn-ea"/>
                <a:cs typeface="+mn-cs"/>
              </a:rPr>
              <a:t> build &lt;PATH&gt;</a:t>
            </a:r>
            <a:r>
              <a:rPr lang="zh-CN" altLang="en-US" sz="1200" b="0" kern="1200" dirty="0" smtClean="0">
                <a:solidFill>
                  <a:schemeClr val="tx1"/>
                </a:solidFill>
                <a:latin typeface="+mn-lt"/>
                <a:ea typeface="+mn-ea"/>
                <a:cs typeface="+mn-cs"/>
              </a:rPr>
              <a:t>，指定的</a:t>
            </a:r>
            <a:r>
              <a:rPr lang="en-US" altLang="zh-CN" sz="1200" b="0" kern="1200" dirty="0" smtClean="0">
                <a:solidFill>
                  <a:schemeClr val="tx1"/>
                </a:solidFill>
                <a:latin typeface="+mn-lt"/>
                <a:ea typeface="+mn-ea"/>
                <a:cs typeface="+mn-cs"/>
              </a:rPr>
              <a:t>&lt;PATH&gt;</a:t>
            </a:r>
            <a:r>
              <a:rPr lang="zh-CN" altLang="en-US" sz="1200" b="0" kern="1200" dirty="0" smtClean="0">
                <a:solidFill>
                  <a:schemeClr val="tx1"/>
                </a:solidFill>
                <a:latin typeface="+mn-lt"/>
                <a:ea typeface="+mn-ea"/>
                <a:cs typeface="+mn-cs"/>
              </a:rPr>
              <a:t>目录下。比如</a:t>
            </a:r>
            <a:r>
              <a:rPr lang="en-US" altLang="zh-CN" sz="1200" b="0" kern="1200" dirty="0" smtClean="0">
                <a:solidFill>
                  <a:schemeClr val="tx1"/>
                </a:solidFill>
                <a:latin typeface="+mn-lt"/>
                <a:ea typeface="+mn-ea"/>
                <a:cs typeface="+mn-cs"/>
              </a:rPr>
              <a:t>: </a:t>
            </a:r>
            <a:r>
              <a:rPr lang="en-US" altLang="zh-CN" sz="1200" b="0" kern="1200" dirty="0" err="1" smtClean="0">
                <a:solidFill>
                  <a:schemeClr val="tx1"/>
                </a:solidFill>
                <a:latin typeface="+mn-lt"/>
                <a:ea typeface="+mn-ea"/>
                <a:cs typeface="+mn-cs"/>
              </a:rPr>
              <a:t>docker</a:t>
            </a:r>
            <a:r>
              <a:rPr lang="en-US" altLang="zh-CN" sz="1200" b="0" kern="1200" dirty="0" smtClean="0">
                <a:solidFill>
                  <a:schemeClr val="tx1"/>
                </a:solidFill>
                <a:latin typeface="+mn-lt"/>
                <a:ea typeface="+mn-ea"/>
                <a:cs typeface="+mn-cs"/>
              </a:rPr>
              <a:t> build </a:t>
            </a:r>
            <a:r>
              <a:rPr lang="en-US" altLang="zh-CN" sz="1200" b="0" kern="1200" dirty="0" err="1" smtClean="0">
                <a:solidFill>
                  <a:schemeClr val="tx1"/>
                </a:solidFill>
                <a:latin typeface="+mn-lt"/>
                <a:ea typeface="+mn-ea"/>
                <a:cs typeface="+mn-cs"/>
              </a:rPr>
              <a:t>github.com</a:t>
            </a:r>
            <a:r>
              <a:rPr lang="en-US" altLang="zh-CN" sz="1200" b="0" kern="1200" dirty="0" smtClean="0">
                <a:solidFill>
                  <a:schemeClr val="tx1"/>
                </a:solidFill>
                <a:latin typeface="+mn-lt"/>
                <a:ea typeface="+mn-ea"/>
                <a:cs typeface="+mn-cs"/>
              </a:rPr>
              <a:t>/</a:t>
            </a:r>
            <a:r>
              <a:rPr lang="en-US" altLang="zh-CN" sz="1200" b="0" kern="1200" dirty="0" err="1" smtClean="0">
                <a:solidFill>
                  <a:schemeClr val="tx1"/>
                </a:solidFill>
                <a:latin typeface="+mn-lt"/>
                <a:ea typeface="+mn-ea"/>
                <a:cs typeface="+mn-cs"/>
              </a:rPr>
              <a:t>creack</a:t>
            </a:r>
            <a:r>
              <a:rPr lang="en-US" altLang="zh-CN" sz="1200" b="0" kern="1200" dirty="0" smtClean="0">
                <a:solidFill>
                  <a:schemeClr val="tx1"/>
                </a:solidFill>
                <a:latin typeface="+mn-lt"/>
                <a:ea typeface="+mn-ea"/>
                <a:cs typeface="+mn-cs"/>
              </a:rPr>
              <a:t>/</a:t>
            </a:r>
            <a:r>
              <a:rPr lang="en-US" altLang="zh-CN" sz="1200" b="0" kern="1200" dirty="0" err="1" smtClean="0">
                <a:solidFill>
                  <a:schemeClr val="tx1"/>
                </a:solidFill>
                <a:latin typeface="+mn-lt"/>
                <a:ea typeface="+mn-ea"/>
                <a:cs typeface="+mn-cs"/>
              </a:rPr>
              <a:t>docker-firefox</a:t>
            </a:r>
            <a:endParaRPr lang="en-US" altLang="zh-CN" sz="1200" b="0" kern="1200" dirty="0" smtClean="0">
              <a:solidFill>
                <a:schemeClr val="tx1"/>
              </a:solidFill>
              <a:latin typeface="+mn-lt"/>
              <a:ea typeface="+mn-ea"/>
              <a:cs typeface="+mn-cs"/>
            </a:endParaRPr>
          </a:p>
          <a:p>
            <a:r>
              <a:rPr lang="en-US" altLang="zh-CN" sz="1200" b="0" kern="1200" dirty="0" smtClean="0">
                <a:solidFill>
                  <a:schemeClr val="tx1"/>
                </a:solidFill>
                <a:latin typeface="+mn-lt"/>
                <a:ea typeface="+mn-ea"/>
                <a:cs typeface="+mn-cs"/>
              </a:rPr>
              <a:t> </a:t>
            </a:r>
            <a:r>
              <a:rPr lang="en-US" altLang="zh-CN" sz="1200" b="0" kern="1200" dirty="0" err="1" smtClean="0">
                <a:solidFill>
                  <a:schemeClr val="tx1"/>
                </a:solidFill>
                <a:latin typeface="+mn-lt"/>
                <a:ea typeface="+mn-ea"/>
                <a:cs typeface="+mn-cs"/>
              </a:rPr>
              <a:t>docker-firefox</a:t>
            </a:r>
            <a:r>
              <a:rPr lang="zh-CN" altLang="en-US" sz="1200" b="0" kern="1200" dirty="0" smtClean="0">
                <a:solidFill>
                  <a:schemeClr val="tx1"/>
                </a:solidFill>
                <a:latin typeface="+mn-lt"/>
                <a:ea typeface="+mn-ea"/>
                <a:cs typeface="+mn-cs"/>
              </a:rPr>
              <a:t>目录下必须有</a:t>
            </a:r>
            <a:r>
              <a:rPr lang="en-US" altLang="zh-CN" sz="1200" b="0" kern="1200" dirty="0" err="1" smtClean="0">
                <a:solidFill>
                  <a:schemeClr val="tx1"/>
                </a:solidFill>
                <a:latin typeface="+mn-lt"/>
                <a:ea typeface="+mn-ea"/>
                <a:cs typeface="+mn-cs"/>
              </a:rPr>
              <a:t>Dockerfile</a:t>
            </a:r>
            <a:r>
              <a:rPr lang="zh-CN" altLang="en-US" sz="1200" b="0" kern="1200" dirty="0" smtClean="0">
                <a:solidFill>
                  <a:schemeClr val="tx1"/>
                </a:solidFill>
                <a:latin typeface="+mn-lt"/>
                <a:ea typeface="+mn-ea"/>
                <a:cs typeface="+mn-cs"/>
              </a:rPr>
              <a:t>和要</a:t>
            </a:r>
            <a:r>
              <a:rPr lang="en-US" altLang="zh-CN" sz="1200" b="0" kern="1200" dirty="0" smtClean="0">
                <a:solidFill>
                  <a:schemeClr val="tx1"/>
                </a:solidFill>
                <a:latin typeface="+mn-lt"/>
                <a:ea typeface="+mn-ea"/>
                <a:cs typeface="+mn-cs"/>
              </a:rPr>
              <a:t>ADD</a:t>
            </a:r>
            <a:r>
              <a:rPr lang="zh-CN" altLang="en-US" sz="1200" b="0" kern="1200" dirty="0" smtClean="0">
                <a:solidFill>
                  <a:schemeClr val="tx1"/>
                </a:solidFill>
                <a:latin typeface="+mn-lt"/>
                <a:ea typeface="+mn-ea"/>
                <a:cs typeface="+mn-cs"/>
              </a:rPr>
              <a:t>的文件</a:t>
            </a:r>
          </a:p>
          <a:p>
            <a:r>
              <a:rPr lang="zh-CN" altLang="en-US" sz="1200" b="0" kern="1200" dirty="0" smtClean="0">
                <a:solidFill>
                  <a:schemeClr val="tx1"/>
                </a:solidFill>
                <a:latin typeface="+mn-lt"/>
                <a:ea typeface="+mn-ea"/>
                <a:cs typeface="+mn-cs"/>
              </a:rPr>
              <a:t>注意</a:t>
            </a:r>
            <a:r>
              <a:rPr lang="en-US" altLang="zh-CN" sz="1200" b="0" kern="1200" dirty="0" smtClean="0">
                <a:solidFill>
                  <a:schemeClr val="tx1"/>
                </a:solidFill>
                <a:latin typeface="+mn-lt"/>
                <a:ea typeface="+mn-ea"/>
                <a:cs typeface="+mn-cs"/>
              </a:rPr>
              <a:t>:</a:t>
            </a:r>
            <a:r>
              <a:rPr lang="zh-CN" altLang="en-US" sz="1200" b="0" kern="1200" dirty="0" smtClean="0">
                <a:solidFill>
                  <a:schemeClr val="tx1"/>
                </a:solidFill>
                <a:latin typeface="+mn-lt"/>
                <a:ea typeface="+mn-ea"/>
                <a:cs typeface="+mn-cs"/>
              </a:rPr>
              <a:t>使用</a:t>
            </a:r>
            <a:r>
              <a:rPr lang="en-US" altLang="zh-CN" sz="1200" b="0" kern="1200" dirty="0" err="1" smtClean="0">
                <a:solidFill>
                  <a:schemeClr val="tx1"/>
                </a:solidFill>
                <a:latin typeface="+mn-lt"/>
                <a:ea typeface="+mn-ea"/>
                <a:cs typeface="+mn-cs"/>
              </a:rPr>
              <a:t>docker</a:t>
            </a:r>
            <a:r>
              <a:rPr lang="en-US" altLang="zh-CN" sz="1200" b="0" kern="1200" dirty="0" smtClean="0">
                <a:solidFill>
                  <a:schemeClr val="tx1"/>
                </a:solidFill>
                <a:latin typeface="+mn-lt"/>
                <a:ea typeface="+mn-ea"/>
                <a:cs typeface="+mn-cs"/>
              </a:rPr>
              <a:t> build - &lt; </a:t>
            </a:r>
            <a:r>
              <a:rPr lang="en-US" altLang="zh-CN" sz="1200" b="0" kern="1200" dirty="0" err="1" smtClean="0">
                <a:solidFill>
                  <a:schemeClr val="tx1"/>
                </a:solidFill>
                <a:latin typeface="+mn-lt"/>
                <a:ea typeface="+mn-ea"/>
                <a:cs typeface="+mn-cs"/>
              </a:rPr>
              <a:t>somefile</a:t>
            </a:r>
            <a:r>
              <a:rPr lang="zh-CN" altLang="en-US" sz="1200" b="0" kern="1200" dirty="0" smtClean="0">
                <a:solidFill>
                  <a:schemeClr val="tx1"/>
                </a:solidFill>
                <a:latin typeface="+mn-lt"/>
                <a:ea typeface="+mn-ea"/>
                <a:cs typeface="+mn-cs"/>
              </a:rPr>
              <a:t>方式进行</a:t>
            </a:r>
            <a:r>
              <a:rPr lang="en-US" altLang="zh-CN" sz="1200" b="0" kern="1200" dirty="0" smtClean="0">
                <a:solidFill>
                  <a:schemeClr val="tx1"/>
                </a:solidFill>
                <a:latin typeface="+mn-lt"/>
                <a:ea typeface="+mn-ea"/>
                <a:cs typeface="+mn-cs"/>
              </a:rPr>
              <a:t>build</a:t>
            </a:r>
            <a:r>
              <a:rPr lang="zh-CN" altLang="en-US" sz="1200" b="0" kern="1200" dirty="0" smtClean="0">
                <a:solidFill>
                  <a:schemeClr val="tx1"/>
                </a:solidFill>
                <a:latin typeface="+mn-lt"/>
                <a:ea typeface="+mn-ea"/>
                <a:cs typeface="+mn-cs"/>
              </a:rPr>
              <a:t>，是不能直接将本地文件</a:t>
            </a:r>
            <a:r>
              <a:rPr lang="en-US" altLang="zh-CN" sz="1200" b="0" kern="1200" dirty="0" smtClean="0">
                <a:solidFill>
                  <a:schemeClr val="tx1"/>
                </a:solidFill>
                <a:latin typeface="+mn-lt"/>
                <a:ea typeface="+mn-ea"/>
                <a:cs typeface="+mn-cs"/>
              </a:rPr>
              <a:t>ADD</a:t>
            </a:r>
            <a:r>
              <a:rPr lang="zh-CN" altLang="en-US" sz="1200" b="0" kern="1200" dirty="0" smtClean="0">
                <a:solidFill>
                  <a:schemeClr val="tx1"/>
                </a:solidFill>
                <a:latin typeface="+mn-lt"/>
                <a:ea typeface="+mn-ea"/>
                <a:cs typeface="+mn-cs"/>
              </a:rPr>
              <a:t>到</a:t>
            </a:r>
            <a:r>
              <a:rPr lang="en-US" altLang="zh-CN" sz="1200" b="0" kern="1200" dirty="0" smtClean="0">
                <a:solidFill>
                  <a:schemeClr val="tx1"/>
                </a:solidFill>
                <a:latin typeface="+mn-lt"/>
                <a:ea typeface="+mn-ea"/>
                <a:cs typeface="+mn-cs"/>
              </a:rPr>
              <a:t>container</a:t>
            </a:r>
            <a:r>
              <a:rPr lang="zh-CN" altLang="en-US" sz="1200" b="0" kern="1200" dirty="0" smtClean="0">
                <a:solidFill>
                  <a:schemeClr val="tx1"/>
                </a:solidFill>
                <a:latin typeface="+mn-lt"/>
                <a:ea typeface="+mn-ea"/>
                <a:cs typeface="+mn-cs"/>
              </a:rPr>
              <a:t>中。只能</a:t>
            </a:r>
            <a:r>
              <a:rPr lang="en-US" altLang="zh-CN" sz="1200" b="0" kern="1200" dirty="0" smtClean="0">
                <a:solidFill>
                  <a:schemeClr val="tx1"/>
                </a:solidFill>
                <a:latin typeface="+mn-lt"/>
                <a:ea typeface="+mn-ea"/>
                <a:cs typeface="+mn-cs"/>
              </a:rPr>
              <a:t>ADD </a:t>
            </a:r>
            <a:r>
              <a:rPr lang="en-US" altLang="zh-CN" sz="1200" b="0" kern="1200" dirty="0" err="1" smtClean="0">
                <a:solidFill>
                  <a:schemeClr val="tx1"/>
                </a:solidFill>
                <a:latin typeface="+mn-lt"/>
                <a:ea typeface="+mn-ea"/>
                <a:cs typeface="+mn-cs"/>
              </a:rPr>
              <a:t>url</a:t>
            </a:r>
            <a:r>
              <a:rPr lang="en-US" altLang="zh-CN" sz="1200" b="0" kern="1200" dirty="0" smtClean="0">
                <a:solidFill>
                  <a:schemeClr val="tx1"/>
                </a:solidFill>
                <a:latin typeface="+mn-lt"/>
                <a:ea typeface="+mn-ea"/>
                <a:cs typeface="+mn-cs"/>
              </a:rPr>
              <a:t> file.</a:t>
            </a:r>
          </a:p>
          <a:p>
            <a:r>
              <a:rPr lang="en-US" altLang="zh-CN" sz="1200" b="0" kern="1200" dirty="0" smtClean="0">
                <a:solidFill>
                  <a:schemeClr val="tx1"/>
                </a:solidFill>
                <a:latin typeface="+mn-lt"/>
                <a:ea typeface="+mn-ea"/>
                <a:cs typeface="+mn-cs"/>
              </a:rPr>
              <a:t>ADD</a:t>
            </a:r>
            <a:r>
              <a:rPr lang="zh-CN" altLang="en-US" sz="1200" b="0" kern="1200" dirty="0" smtClean="0">
                <a:solidFill>
                  <a:schemeClr val="tx1"/>
                </a:solidFill>
                <a:latin typeface="+mn-lt"/>
                <a:ea typeface="+mn-ea"/>
                <a:cs typeface="+mn-cs"/>
              </a:rPr>
              <a:t>只有在</a:t>
            </a:r>
            <a:r>
              <a:rPr lang="en-US" altLang="zh-CN" sz="1200" b="0" kern="1200" dirty="0" smtClean="0">
                <a:solidFill>
                  <a:schemeClr val="tx1"/>
                </a:solidFill>
                <a:latin typeface="+mn-lt"/>
                <a:ea typeface="+mn-ea"/>
                <a:cs typeface="+mn-cs"/>
              </a:rPr>
              <a:t>build</a:t>
            </a:r>
            <a:r>
              <a:rPr lang="zh-CN" altLang="en-US" sz="1200" b="0" kern="1200" dirty="0" smtClean="0">
                <a:solidFill>
                  <a:schemeClr val="tx1"/>
                </a:solidFill>
                <a:latin typeface="+mn-lt"/>
                <a:ea typeface="+mn-ea"/>
                <a:cs typeface="+mn-cs"/>
              </a:rPr>
              <a:t>镜像的时候运行一次，后面运行</a:t>
            </a:r>
            <a:r>
              <a:rPr lang="en-US" altLang="zh-CN" sz="1200" b="0" kern="1200" dirty="0" smtClean="0">
                <a:solidFill>
                  <a:schemeClr val="tx1"/>
                </a:solidFill>
                <a:latin typeface="+mn-lt"/>
                <a:ea typeface="+mn-ea"/>
                <a:cs typeface="+mn-cs"/>
              </a:rPr>
              <a:t>container</a:t>
            </a:r>
            <a:r>
              <a:rPr lang="zh-CN" altLang="en-US" sz="1200" b="0" kern="1200" dirty="0" smtClean="0">
                <a:solidFill>
                  <a:schemeClr val="tx1"/>
                </a:solidFill>
                <a:latin typeface="+mn-lt"/>
                <a:ea typeface="+mn-ea"/>
                <a:cs typeface="+mn-cs"/>
              </a:rPr>
              <a:t>的时候不会再重新加载了。</a:t>
            </a:r>
          </a:p>
          <a:p>
            <a:r>
              <a:rPr lang="en-US" altLang="zh-CN" sz="1200" b="1" kern="1200" dirty="0" smtClean="0">
                <a:solidFill>
                  <a:schemeClr val="tx1"/>
                </a:solidFill>
                <a:latin typeface="+mn-lt"/>
                <a:ea typeface="+mn-ea"/>
                <a:cs typeface="+mn-cs"/>
              </a:rPr>
              <a:t>VOLUME</a:t>
            </a:r>
          </a:p>
          <a:p>
            <a:r>
              <a:rPr lang="zh-CN" altLang="en-US" sz="1200" b="0" kern="1200" dirty="0" smtClean="0">
                <a:solidFill>
                  <a:schemeClr val="tx1"/>
                </a:solidFill>
                <a:latin typeface="+mn-lt"/>
                <a:ea typeface="+mn-ea"/>
                <a:cs typeface="+mn-cs"/>
              </a:rPr>
              <a:t>可以将本地文件夹或者其他</a:t>
            </a:r>
            <a:r>
              <a:rPr lang="en-US" altLang="zh-CN" sz="1200" b="0" kern="1200" dirty="0" smtClean="0">
                <a:solidFill>
                  <a:schemeClr val="tx1"/>
                </a:solidFill>
                <a:latin typeface="+mn-lt"/>
                <a:ea typeface="+mn-ea"/>
                <a:cs typeface="+mn-cs"/>
              </a:rPr>
              <a:t>container</a:t>
            </a:r>
            <a:r>
              <a:rPr lang="zh-CN" altLang="en-US" sz="1200" b="0" kern="1200" dirty="0" smtClean="0">
                <a:solidFill>
                  <a:schemeClr val="tx1"/>
                </a:solidFill>
                <a:latin typeface="+mn-lt"/>
                <a:ea typeface="+mn-ea"/>
                <a:cs typeface="+mn-cs"/>
              </a:rPr>
              <a:t>的文件夹挂载到</a:t>
            </a:r>
            <a:r>
              <a:rPr lang="en-US" altLang="zh-CN" sz="1200" b="0" kern="1200" dirty="0" smtClean="0">
                <a:solidFill>
                  <a:schemeClr val="tx1"/>
                </a:solidFill>
                <a:latin typeface="+mn-lt"/>
                <a:ea typeface="+mn-ea"/>
                <a:cs typeface="+mn-cs"/>
              </a:rPr>
              <a:t>container</a:t>
            </a:r>
            <a:r>
              <a:rPr lang="zh-CN" altLang="en-US" sz="1200" b="0" kern="1200" dirty="0" smtClean="0">
                <a:solidFill>
                  <a:schemeClr val="tx1"/>
                </a:solidFill>
                <a:latin typeface="+mn-lt"/>
                <a:ea typeface="+mn-ea"/>
                <a:cs typeface="+mn-cs"/>
              </a:rPr>
              <a:t>中。</a:t>
            </a:r>
          </a:p>
          <a:p>
            <a:r>
              <a:rPr lang="en-US" altLang="zh-CN" sz="1200" b="1" kern="1200" dirty="0" smtClean="0">
                <a:solidFill>
                  <a:schemeClr val="tx1"/>
                </a:solidFill>
                <a:latin typeface="+mn-lt"/>
                <a:ea typeface="+mn-ea"/>
                <a:cs typeface="+mn-cs"/>
              </a:rPr>
              <a:t>WORKDIR</a:t>
            </a:r>
          </a:p>
          <a:p>
            <a:r>
              <a:rPr lang="zh-CN" altLang="en-US" sz="1200" b="0" kern="1200" dirty="0" smtClean="0">
                <a:solidFill>
                  <a:schemeClr val="tx1"/>
                </a:solidFill>
                <a:latin typeface="+mn-lt"/>
                <a:ea typeface="+mn-ea"/>
                <a:cs typeface="+mn-cs"/>
              </a:rPr>
              <a:t>切换目录用，可以多次切换</a:t>
            </a:r>
            <a:r>
              <a:rPr lang="en-US" altLang="zh-CN" sz="1200" b="0" kern="1200" dirty="0" smtClean="0">
                <a:solidFill>
                  <a:schemeClr val="tx1"/>
                </a:solidFill>
                <a:latin typeface="+mn-lt"/>
                <a:ea typeface="+mn-ea"/>
                <a:cs typeface="+mn-cs"/>
              </a:rPr>
              <a:t>(</a:t>
            </a:r>
            <a:r>
              <a:rPr lang="zh-CN" altLang="en-US" sz="1200" b="0" kern="1200" dirty="0" smtClean="0">
                <a:solidFill>
                  <a:schemeClr val="tx1"/>
                </a:solidFill>
                <a:latin typeface="+mn-lt"/>
                <a:ea typeface="+mn-ea"/>
                <a:cs typeface="+mn-cs"/>
              </a:rPr>
              <a:t>相当于</a:t>
            </a:r>
            <a:r>
              <a:rPr lang="en-US" altLang="zh-CN" sz="1200" b="0" kern="1200" dirty="0" smtClean="0">
                <a:solidFill>
                  <a:schemeClr val="tx1"/>
                </a:solidFill>
                <a:latin typeface="+mn-lt"/>
                <a:ea typeface="+mn-ea"/>
                <a:cs typeface="+mn-cs"/>
              </a:rPr>
              <a:t>cd</a:t>
            </a:r>
            <a:r>
              <a:rPr lang="zh-CN" altLang="en-US" sz="1200" b="0" kern="1200" dirty="0" smtClean="0">
                <a:solidFill>
                  <a:schemeClr val="tx1"/>
                </a:solidFill>
                <a:latin typeface="+mn-lt"/>
                <a:ea typeface="+mn-ea"/>
                <a:cs typeface="+mn-cs"/>
              </a:rPr>
              <a:t>命令</a:t>
            </a:r>
            <a:r>
              <a:rPr lang="en-US" altLang="zh-CN" sz="1200" b="0" kern="1200" dirty="0" smtClean="0">
                <a:solidFill>
                  <a:schemeClr val="tx1"/>
                </a:solidFill>
                <a:latin typeface="+mn-lt"/>
                <a:ea typeface="+mn-ea"/>
                <a:cs typeface="+mn-cs"/>
              </a:rPr>
              <a:t>)</a:t>
            </a:r>
            <a:r>
              <a:rPr lang="zh-CN" altLang="en-US" sz="1200" b="0" kern="1200" dirty="0" smtClean="0">
                <a:solidFill>
                  <a:schemeClr val="tx1"/>
                </a:solidFill>
                <a:latin typeface="+mn-lt"/>
                <a:ea typeface="+mn-ea"/>
                <a:cs typeface="+mn-cs"/>
              </a:rPr>
              <a:t>，对</a:t>
            </a:r>
            <a:r>
              <a:rPr lang="en-US" altLang="zh-CN" sz="1200" b="0" kern="1200" dirty="0" smtClean="0">
                <a:solidFill>
                  <a:schemeClr val="tx1"/>
                </a:solidFill>
                <a:latin typeface="+mn-lt"/>
                <a:ea typeface="+mn-ea"/>
                <a:cs typeface="+mn-cs"/>
              </a:rPr>
              <a:t>RUN,CMD,ENTRYPOINT</a:t>
            </a:r>
            <a:r>
              <a:rPr lang="zh-CN" altLang="en-US" sz="1200" b="0" kern="1200" dirty="0" smtClean="0">
                <a:solidFill>
                  <a:schemeClr val="tx1"/>
                </a:solidFill>
                <a:latin typeface="+mn-lt"/>
                <a:ea typeface="+mn-ea"/>
                <a:cs typeface="+mn-cs"/>
              </a:rPr>
              <a:t>生效</a:t>
            </a:r>
          </a:p>
          <a:p>
            <a:r>
              <a:rPr lang="en-US" altLang="zh-CN" sz="1200" b="1" kern="1200" dirty="0" smtClean="0">
                <a:solidFill>
                  <a:schemeClr val="tx1"/>
                </a:solidFill>
                <a:latin typeface="+mn-lt"/>
                <a:ea typeface="+mn-ea"/>
                <a:cs typeface="+mn-cs"/>
              </a:rPr>
              <a:t>ONBUILD</a:t>
            </a:r>
          </a:p>
          <a:p>
            <a:r>
              <a:rPr lang="en-US" altLang="zh-CN" sz="1200" b="0" kern="1200" dirty="0" smtClean="0">
                <a:solidFill>
                  <a:schemeClr val="tx1"/>
                </a:solidFill>
                <a:latin typeface="+mn-lt"/>
                <a:ea typeface="+mn-ea"/>
                <a:cs typeface="+mn-cs"/>
              </a:rPr>
              <a:t>ONBUILD </a:t>
            </a:r>
            <a:r>
              <a:rPr lang="zh-CN" altLang="en-US" sz="1200" b="0" kern="1200" dirty="0" smtClean="0">
                <a:solidFill>
                  <a:schemeClr val="tx1"/>
                </a:solidFill>
                <a:latin typeface="+mn-lt"/>
                <a:ea typeface="+mn-ea"/>
                <a:cs typeface="+mn-cs"/>
              </a:rPr>
              <a:t>指定的命令在构建镜像时并不执行，而是在它的子镜像中执行</a:t>
            </a: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23</a:t>
            </a:fld>
            <a:endParaRPr lang="zh-CN" altLang="en-US"/>
          </a:p>
        </p:txBody>
      </p:sp>
    </p:spTree>
    <p:extLst>
      <p:ext uri="{BB962C8B-B14F-4D97-AF65-F5344CB8AC3E}">
        <p14:creationId xmlns:p14="http://schemas.microsoft.com/office/powerpoint/2010/main" val="1777216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kumimoji="1" lang="en-US" altLang="zh-CN" dirty="0" smtClean="0"/>
              <a:t># </a:t>
            </a:r>
            <a:r>
              <a:rPr kumimoji="1" lang="en-US" altLang="zh-CN" dirty="0" err="1" smtClean="0"/>
              <a:t>Dockerfile</a:t>
            </a:r>
            <a:r>
              <a:rPr kumimoji="1" lang="zh-CN" altLang="en-US" dirty="0" smtClean="0"/>
              <a:t>制作原则</a:t>
            </a:r>
          </a:p>
          <a:p>
            <a:endParaRPr kumimoji="1" lang="zh-CN" altLang="en-US" dirty="0" smtClean="0"/>
          </a:p>
          <a:p>
            <a:r>
              <a:rPr kumimoji="1" lang="en-US" altLang="zh-CN" dirty="0" err="1" smtClean="0"/>
              <a:t>Dockerfile</a:t>
            </a:r>
            <a:r>
              <a:rPr kumimoji="1" lang="zh-CN" altLang="en-US" dirty="0" smtClean="0"/>
              <a:t>是</a:t>
            </a:r>
            <a:r>
              <a:rPr kumimoji="1" lang="en-US" altLang="zh-CN" dirty="0" err="1" smtClean="0"/>
              <a:t>Docker</a:t>
            </a:r>
            <a:r>
              <a:rPr kumimoji="1" lang="zh-CN" altLang="en-US" dirty="0" smtClean="0"/>
              <a:t>用来构建镜像的文本文件，包含自定义的指令和格式</a:t>
            </a:r>
            <a:r>
              <a:rPr kumimoji="1" lang="en-US" altLang="zh-CN" dirty="0" smtClean="0"/>
              <a:t>, </a:t>
            </a:r>
            <a:r>
              <a:rPr kumimoji="1" lang="zh-CN" altLang="en-US" dirty="0" smtClean="0"/>
              <a:t>可以通过</a:t>
            </a:r>
            <a:r>
              <a:rPr kumimoji="1" lang="en-US" altLang="zh-CN" dirty="0" err="1" smtClean="0"/>
              <a:t>docker</a:t>
            </a:r>
            <a:r>
              <a:rPr kumimoji="1" lang="en-US" altLang="zh-CN" dirty="0" smtClean="0"/>
              <a:t> build</a:t>
            </a:r>
            <a:r>
              <a:rPr kumimoji="1" lang="zh-CN" altLang="en-US" dirty="0" smtClean="0"/>
              <a:t>命令从</a:t>
            </a:r>
            <a:r>
              <a:rPr kumimoji="1" lang="en-US" altLang="zh-CN" dirty="0" err="1" smtClean="0"/>
              <a:t>Dockerfile</a:t>
            </a:r>
            <a:r>
              <a:rPr kumimoji="1" lang="zh-CN" altLang="en-US" dirty="0" smtClean="0"/>
              <a:t>中构建镜像。</a:t>
            </a:r>
          </a:p>
          <a:p>
            <a:endParaRPr kumimoji="1" lang="zh-CN" altLang="en-US" dirty="0" smtClean="0"/>
          </a:p>
          <a:p>
            <a:r>
              <a:rPr kumimoji="1" lang="zh-CN" altLang="en-US" dirty="0" smtClean="0"/>
              <a:t>与容器与</a:t>
            </a:r>
            <a:r>
              <a:rPr kumimoji="1" lang="en-US" altLang="zh-CN" dirty="0" err="1" smtClean="0"/>
              <a:t>Dockerfile</a:t>
            </a:r>
            <a:r>
              <a:rPr kumimoji="1" lang="zh-CN" altLang="en-US" dirty="0" smtClean="0"/>
              <a:t>制作相关的规则如下：</a:t>
            </a:r>
          </a:p>
          <a:p>
            <a:endParaRPr kumimoji="1" lang="zh-CN" altLang="en-US" dirty="0" smtClean="0"/>
          </a:p>
          <a:p>
            <a:r>
              <a:rPr kumimoji="1" lang="zh-CN" altLang="en-US" dirty="0" smtClean="0"/>
              <a:t>* 基础镜像尽量首先官镜像中的镜像， </a:t>
            </a:r>
            <a:r>
              <a:rPr kumimoji="1" lang="en-US" altLang="zh-CN" dirty="0" smtClean="0"/>
              <a:t>FROM</a:t>
            </a:r>
            <a:r>
              <a:rPr kumimoji="1" lang="zh-CN" altLang="en-US" dirty="0" smtClean="0"/>
              <a:t>指令应该包含参数</a:t>
            </a:r>
            <a:r>
              <a:rPr kumimoji="1" lang="en-US" altLang="zh-CN" dirty="0" smtClean="0"/>
              <a:t>tag;</a:t>
            </a:r>
          </a:p>
          <a:p>
            <a:endParaRPr kumimoji="1" lang="en-US" altLang="zh-CN" dirty="0" smtClean="0"/>
          </a:p>
          <a:p>
            <a:r>
              <a:rPr kumimoji="1" lang="en-US" altLang="zh-CN" dirty="0" smtClean="0"/>
              <a:t>* </a:t>
            </a:r>
            <a:r>
              <a:rPr kumimoji="1" lang="zh-CN" altLang="en-US" dirty="0" smtClean="0"/>
              <a:t>编写指令时允分利用一指令生成镜像层的原理，尽量安排相同的，不变的部份放在前面；</a:t>
            </a:r>
          </a:p>
          <a:p>
            <a:endParaRPr kumimoji="1" lang="zh-CN" altLang="en-US" dirty="0" smtClean="0"/>
          </a:p>
          <a:p>
            <a:r>
              <a:rPr kumimoji="1" lang="zh-CN" altLang="en-US" dirty="0" smtClean="0"/>
              <a:t>* </a:t>
            </a:r>
            <a:r>
              <a:rPr kumimoji="1" lang="en-US" altLang="zh-CN" dirty="0" smtClean="0"/>
              <a:t>ADD</a:t>
            </a:r>
            <a:r>
              <a:rPr kumimoji="1" lang="zh-CN" altLang="en-US" dirty="0" smtClean="0"/>
              <a:t>和</a:t>
            </a:r>
            <a:r>
              <a:rPr kumimoji="1" lang="en-US" altLang="zh-CN" dirty="0" smtClean="0"/>
              <a:t>COPY</a:t>
            </a:r>
            <a:r>
              <a:rPr kumimoji="1" lang="zh-CN" altLang="en-US" dirty="0" smtClean="0"/>
              <a:t>指令很相近，但推荐用</a:t>
            </a:r>
            <a:r>
              <a:rPr kumimoji="1" lang="en-US" altLang="zh-CN" dirty="0" smtClean="0"/>
              <a:t>COPY, ADD</a:t>
            </a:r>
            <a:r>
              <a:rPr kumimoji="1" lang="zh-CN" altLang="en-US" dirty="0" smtClean="0"/>
              <a:t>可以下载</a:t>
            </a:r>
            <a:r>
              <a:rPr kumimoji="1" lang="en-US" altLang="zh-CN" dirty="0" smtClean="0"/>
              <a:t>URL</a:t>
            </a:r>
            <a:r>
              <a:rPr kumimoji="1" lang="zh-CN" altLang="en-US" dirty="0" smtClean="0"/>
              <a:t>和自动下载文件解压并保留原文件，</a:t>
            </a:r>
            <a:r>
              <a:rPr kumimoji="1" lang="en-US" altLang="zh-CN" dirty="0" smtClean="0"/>
              <a:t>ADD</a:t>
            </a:r>
            <a:r>
              <a:rPr kumimoji="1" lang="zh-CN" altLang="en-US" dirty="0" smtClean="0"/>
              <a:t>指令用</a:t>
            </a:r>
            <a:r>
              <a:rPr kumimoji="1" lang="en-US" altLang="zh-CN" dirty="0" smtClean="0"/>
              <a:t>RUN </a:t>
            </a:r>
            <a:r>
              <a:rPr kumimoji="1" lang="en-US" altLang="zh-CN" dirty="0" err="1" smtClean="0"/>
              <a:t>wget</a:t>
            </a:r>
            <a:r>
              <a:rPr kumimoji="1" lang="zh-CN" altLang="en-US" dirty="0" smtClean="0"/>
              <a:t>或</a:t>
            </a:r>
            <a:r>
              <a:rPr kumimoji="1" lang="en-US" altLang="zh-CN" dirty="0" smtClean="0"/>
              <a:t>RUN curl</a:t>
            </a:r>
            <a:r>
              <a:rPr kumimoji="1" lang="zh-CN" altLang="en-US" dirty="0" smtClean="0"/>
              <a:t>代替；</a:t>
            </a:r>
          </a:p>
          <a:p>
            <a:endParaRPr kumimoji="1" lang="zh-CN" altLang="en-US" dirty="0" smtClean="0"/>
          </a:p>
          <a:p>
            <a:r>
              <a:rPr kumimoji="1" lang="zh-CN" altLang="en-US" dirty="0" smtClean="0"/>
              <a:t>* </a:t>
            </a:r>
            <a:r>
              <a:rPr kumimoji="1" lang="en-US" altLang="zh-CN" dirty="0" smtClean="0"/>
              <a:t>RUN</a:t>
            </a:r>
            <a:r>
              <a:rPr kumimoji="1" lang="zh-CN" altLang="en-US" dirty="0" smtClean="0"/>
              <a:t>指令不要在一行中单独使用 </a:t>
            </a:r>
            <a:r>
              <a:rPr kumimoji="1" lang="en-US" altLang="zh-CN" dirty="0" smtClean="0"/>
              <a:t>RUN apt-get update</a:t>
            </a:r>
            <a:r>
              <a:rPr kumimoji="1" lang="zh-CN" altLang="en-US" dirty="0" smtClean="0"/>
              <a:t>，应该避免使用它，要用也必须把</a:t>
            </a:r>
            <a:r>
              <a:rPr kumimoji="1" lang="en-US" altLang="zh-CN" dirty="0" smtClean="0"/>
              <a:t>RUN apt-get update &amp;&amp; RUN apt-get install</a:t>
            </a:r>
            <a:r>
              <a:rPr kumimoji="1" lang="zh-CN" altLang="en-US" dirty="0" smtClean="0"/>
              <a:t>写在同一行；</a:t>
            </a:r>
          </a:p>
          <a:p>
            <a:endParaRPr kumimoji="1" lang="zh-CN" altLang="en-US" dirty="0" smtClean="0"/>
          </a:p>
          <a:p>
            <a:r>
              <a:rPr kumimoji="1" lang="zh-CN" altLang="en-US" dirty="0" smtClean="0"/>
              <a:t>* 不要在</a:t>
            </a:r>
            <a:r>
              <a:rPr kumimoji="1" lang="en-US" altLang="zh-CN" dirty="0" err="1" smtClean="0"/>
              <a:t>Dockerfile</a:t>
            </a:r>
            <a:r>
              <a:rPr kumimoji="1" lang="zh-CN" altLang="en-US" dirty="0" smtClean="0"/>
              <a:t>中做端口映射</a:t>
            </a:r>
            <a:r>
              <a:rPr kumimoji="1" lang="en-US" altLang="zh-CN" dirty="0" smtClean="0"/>
              <a:t>;</a:t>
            </a:r>
          </a:p>
          <a:p>
            <a:endParaRPr kumimoji="1" lang="en-US" altLang="zh-CN" dirty="0" smtClean="0"/>
          </a:p>
          <a:p>
            <a:r>
              <a:rPr kumimoji="1" lang="en-US" altLang="zh-CN" dirty="0" smtClean="0"/>
              <a:t>* </a:t>
            </a:r>
            <a:r>
              <a:rPr kumimoji="1" lang="zh-CN" altLang="en-US" dirty="0" smtClean="0"/>
              <a:t>由于容器名称唯一</a:t>
            </a:r>
            <a:r>
              <a:rPr kumimoji="1" lang="en-US" altLang="zh-CN" dirty="0" smtClean="0"/>
              <a:t>,</a:t>
            </a:r>
            <a:r>
              <a:rPr kumimoji="1" lang="zh-CN" altLang="en-US" dirty="0" smtClean="0"/>
              <a:t>如果容器要扩容</a:t>
            </a:r>
            <a:r>
              <a:rPr kumimoji="1" lang="en-US" altLang="zh-CN" dirty="0" smtClean="0"/>
              <a:t>,</a:t>
            </a:r>
            <a:r>
              <a:rPr kumimoji="1" lang="zh-CN" altLang="en-US" dirty="0" smtClean="0"/>
              <a:t>运行容器时就不能指字容器名称</a:t>
            </a:r>
            <a:r>
              <a:rPr kumimoji="1" lang="en-US" altLang="zh-CN" dirty="0" smtClean="0"/>
              <a:t>;</a:t>
            </a:r>
          </a:p>
          <a:p>
            <a:endParaRPr kumimoji="1" lang="en-US" altLang="zh-CN" dirty="0" smtClean="0"/>
          </a:p>
          <a:p>
            <a:r>
              <a:rPr kumimoji="1" lang="en-US" altLang="zh-CN" dirty="0" smtClean="0"/>
              <a:t>* </a:t>
            </a:r>
            <a:r>
              <a:rPr kumimoji="1" lang="zh-CN" altLang="en-US" dirty="0" smtClean="0"/>
              <a:t>一容器一进程</a:t>
            </a:r>
            <a:r>
              <a:rPr kumimoji="1" lang="en-US" altLang="zh-CN" dirty="0" smtClean="0"/>
              <a:t>;</a:t>
            </a:r>
          </a:p>
          <a:p>
            <a:endParaRPr kumimoji="1" lang="en-US" altLang="zh-CN" dirty="0" smtClean="0"/>
          </a:p>
          <a:p>
            <a:r>
              <a:rPr kumimoji="1" lang="en-US" altLang="zh-CN" dirty="0" smtClean="0"/>
              <a:t>* </a:t>
            </a:r>
            <a:r>
              <a:rPr kumimoji="1" lang="zh-CN" altLang="en-US" dirty="0" smtClean="0"/>
              <a:t>入口运行程序必须</a:t>
            </a:r>
            <a:r>
              <a:rPr kumimoji="1" lang="en-US" altLang="zh-CN" dirty="0" smtClean="0"/>
              <a:t>SUSPEND;</a:t>
            </a:r>
          </a:p>
          <a:p>
            <a:endParaRPr kumimoji="1" lang="en-US" altLang="zh-CN" dirty="0" smtClean="0"/>
          </a:p>
          <a:p>
            <a:r>
              <a:rPr kumimoji="1" lang="en-US" altLang="zh-CN" dirty="0" smtClean="0"/>
              <a:t>* </a:t>
            </a:r>
            <a:r>
              <a:rPr kumimoji="1" lang="zh-CN" altLang="en-US" dirty="0" smtClean="0"/>
              <a:t>对外部依赖的变量不能写死在</a:t>
            </a:r>
            <a:r>
              <a:rPr kumimoji="1" lang="en-US" altLang="zh-CN" dirty="0" err="1" smtClean="0"/>
              <a:t>Dockerfile</a:t>
            </a:r>
            <a:r>
              <a:rPr kumimoji="1" lang="zh-CN" altLang="en-US" dirty="0" smtClean="0"/>
              <a:t>里</a:t>
            </a:r>
            <a:r>
              <a:rPr kumimoji="1" lang="en-US" altLang="zh-CN" dirty="0" smtClean="0"/>
              <a:t>,</a:t>
            </a:r>
            <a:r>
              <a:rPr kumimoji="1" lang="zh-CN" altLang="en-US" dirty="0" smtClean="0"/>
              <a:t>必须通过变量在运行期间注入</a:t>
            </a:r>
            <a:r>
              <a:rPr kumimoji="1" lang="en-US" altLang="zh-CN" dirty="0" smtClean="0"/>
              <a:t>,</a:t>
            </a:r>
            <a:r>
              <a:rPr kumimoji="1" lang="zh-CN" altLang="en-US" dirty="0" smtClean="0"/>
              <a:t>如连接库连接配置</a:t>
            </a:r>
            <a:r>
              <a:rPr kumimoji="1" lang="en-US" altLang="zh-CN" dirty="0" smtClean="0"/>
              <a:t>;</a:t>
            </a:r>
          </a:p>
          <a:p>
            <a:endParaRPr kumimoji="1" lang="en-US" altLang="zh-CN" dirty="0" smtClean="0"/>
          </a:p>
          <a:p>
            <a:r>
              <a:rPr kumimoji="1" lang="en-US" altLang="zh-CN" dirty="0" smtClean="0"/>
              <a:t>* </a:t>
            </a:r>
            <a:r>
              <a:rPr kumimoji="1" lang="zh-CN" altLang="en-US" dirty="0" smtClean="0"/>
              <a:t>日志目录通过</a:t>
            </a:r>
            <a:r>
              <a:rPr kumimoji="1" lang="en-US" altLang="zh-CN" dirty="0" smtClean="0"/>
              <a:t>volume</a:t>
            </a:r>
            <a:r>
              <a:rPr kumimoji="1" lang="zh-CN" altLang="en-US" dirty="0" smtClean="0"/>
              <a:t>挂载</a:t>
            </a:r>
          </a:p>
          <a:p>
            <a:endParaRPr kumimoji="1" lang="zh-CN" altLang="en-US" dirty="0" smtClean="0"/>
          </a:p>
          <a:p>
            <a:r>
              <a:rPr kumimoji="1" lang="zh-CN" altLang="en-US" dirty="0" smtClean="0"/>
              <a:t>* 配置参数通过环境变量注入</a:t>
            </a:r>
            <a:r>
              <a:rPr kumimoji="1" lang="en-US" altLang="zh-CN" dirty="0" smtClean="0"/>
              <a:t>;</a:t>
            </a:r>
          </a:p>
          <a:p>
            <a:endParaRPr kumimoji="1" lang="en-US" altLang="zh-CN" dirty="0" smtClean="0"/>
          </a:p>
          <a:p>
            <a:r>
              <a:rPr kumimoji="1" lang="en-US" altLang="zh-CN" dirty="0" smtClean="0"/>
              <a:t>* </a:t>
            </a:r>
            <a:r>
              <a:rPr kumimoji="1" lang="zh-CN" altLang="en-US" dirty="0" smtClean="0"/>
              <a:t>带</a:t>
            </a:r>
            <a:r>
              <a:rPr kumimoji="1" lang="en-US" altLang="zh-CN" dirty="0" smtClean="0"/>
              <a:t>ONBUILD</a:t>
            </a:r>
            <a:r>
              <a:rPr kumimoji="1" lang="zh-CN" altLang="en-US" dirty="0" smtClean="0"/>
              <a:t>指令的必须带特殊标签；</a:t>
            </a:r>
          </a:p>
          <a:p>
            <a:endParaRPr kumimoji="1" lang="zh-CN" altLang="en-US" dirty="0" smtClean="0"/>
          </a:p>
          <a:p>
            <a:r>
              <a:rPr kumimoji="1" lang="zh-CN" altLang="en-US" dirty="0" smtClean="0"/>
              <a:t>* </a:t>
            </a:r>
            <a:r>
              <a:rPr kumimoji="1" lang="en-US" altLang="zh-CN" dirty="0" err="1" smtClean="0"/>
              <a:t>Dockerfile</a:t>
            </a:r>
            <a:r>
              <a:rPr kumimoji="1" lang="zh-CN" altLang="en-US" dirty="0" smtClean="0"/>
              <a:t>有任何修改</a:t>
            </a:r>
            <a:r>
              <a:rPr kumimoji="1" lang="en-US" altLang="zh-CN" dirty="0" smtClean="0"/>
              <a:t>,</a:t>
            </a:r>
            <a:r>
              <a:rPr kumimoji="1" lang="zh-CN" altLang="en-US" dirty="0" smtClean="0"/>
              <a:t>必须修改</a:t>
            </a:r>
            <a:r>
              <a:rPr kumimoji="1" lang="en-US" altLang="zh-CN" dirty="0" smtClean="0"/>
              <a:t>tag;</a:t>
            </a:r>
          </a:p>
          <a:p>
            <a:endParaRPr kumimoji="1" lang="en-US" altLang="zh-CN" dirty="0" smtClean="0"/>
          </a:p>
          <a:p>
            <a:endParaRPr kumimoji="1" lang="en-US" altLang="zh-CN" dirty="0" smtClean="0"/>
          </a:p>
          <a:p>
            <a:r>
              <a:rPr kumimoji="1" lang="zh-CN" altLang="en-US" dirty="0" smtClean="0"/>
              <a:t>注意：</a:t>
            </a:r>
          </a:p>
          <a:p>
            <a:r>
              <a:rPr kumimoji="1" lang="en-US" altLang="zh-CN" dirty="0" smtClean="0"/>
              <a:t>1. RUN</a:t>
            </a:r>
            <a:r>
              <a:rPr kumimoji="1" lang="zh-CN" altLang="en-US" dirty="0" smtClean="0"/>
              <a:t>指令</a:t>
            </a:r>
            <a:r>
              <a:rPr kumimoji="1" lang="en-US" altLang="zh-CN" dirty="0" smtClean="0"/>
              <a:t>exec</a:t>
            </a:r>
            <a:r>
              <a:rPr kumimoji="1" lang="zh-CN" altLang="en-US" dirty="0" smtClean="0"/>
              <a:t>格式中的参数会当成</a:t>
            </a:r>
            <a:r>
              <a:rPr kumimoji="1" lang="en-US" altLang="zh-CN" dirty="0" smtClean="0"/>
              <a:t>JSON</a:t>
            </a:r>
            <a:r>
              <a:rPr kumimoji="1" lang="zh-CN" altLang="en-US" dirty="0" smtClean="0"/>
              <a:t>数据被</a:t>
            </a:r>
            <a:r>
              <a:rPr kumimoji="1" lang="en-US" altLang="zh-CN" dirty="0" err="1" smtClean="0"/>
              <a:t>Docker</a:t>
            </a:r>
            <a:r>
              <a:rPr kumimoji="1" lang="zh-CN" altLang="en-US" dirty="0" smtClean="0"/>
              <a:t>解析，帮必须使用双引号而不能使用单引号。</a:t>
            </a:r>
          </a:p>
          <a:p>
            <a:r>
              <a:rPr kumimoji="1" lang="en-US" altLang="zh-CN" dirty="0" smtClean="0"/>
              <a:t>2. RUN</a:t>
            </a:r>
            <a:r>
              <a:rPr kumimoji="1" lang="zh-CN" altLang="en-US" dirty="0" smtClean="0"/>
              <a:t>指令在构建镜像时执行指令，并生成新的镜像</a:t>
            </a:r>
            <a:r>
              <a:rPr kumimoji="1" lang="en-US" altLang="zh-CN" dirty="0" smtClean="0"/>
              <a:t>;CMD</a:t>
            </a:r>
            <a:r>
              <a:rPr kumimoji="1" lang="zh-CN" altLang="en-US" dirty="0" smtClean="0"/>
              <a:t>指令在构建镜像时并不执行任何命令，而是在容器启动时默认将</a:t>
            </a:r>
            <a:r>
              <a:rPr kumimoji="1" lang="en-US" altLang="zh-CN" dirty="0" smtClean="0"/>
              <a:t>CMD</a:t>
            </a:r>
            <a:r>
              <a:rPr kumimoji="1" lang="zh-CN" altLang="en-US" dirty="0" smtClean="0"/>
              <a:t>指令作为第一条执行的命令；</a:t>
            </a:r>
          </a:p>
          <a:p>
            <a:r>
              <a:rPr kumimoji="1" lang="en-US" altLang="zh-CN" dirty="0" smtClean="0"/>
              <a:t>3. ONBUILD</a:t>
            </a:r>
            <a:r>
              <a:rPr kumimoji="1" lang="zh-CN" altLang="en-US" dirty="0" smtClean="0"/>
              <a:t>指令必须有特殊的标签：</a:t>
            </a:r>
          </a:p>
          <a:p>
            <a:r>
              <a:rPr kumimoji="1" lang="zh-CN" altLang="en-US" dirty="0" smtClean="0"/>
              <a:t>   </a:t>
            </a:r>
            <a:r>
              <a:rPr kumimoji="1" lang="en-US" altLang="zh-CN" dirty="0" smtClean="0"/>
              <a:t>1.  </a:t>
            </a:r>
            <a:r>
              <a:rPr kumimoji="1" lang="zh-CN" altLang="en-US" dirty="0" smtClean="0"/>
              <a:t>在构建过程中，</a:t>
            </a:r>
            <a:r>
              <a:rPr kumimoji="1" lang="en-US" altLang="zh-CN" dirty="0" smtClean="0"/>
              <a:t>ONBUILD</a:t>
            </a:r>
            <a:r>
              <a:rPr kumimoji="1" lang="zh-CN" altLang="en-US" dirty="0" smtClean="0"/>
              <a:t>指令会添加到触发器指令镜像元数据库，这些触发指令不会在当前构建过程中执行；</a:t>
            </a:r>
          </a:p>
          <a:p>
            <a:r>
              <a:rPr kumimoji="1" lang="zh-CN" altLang="en-US" dirty="0" smtClean="0"/>
              <a:t>   </a:t>
            </a:r>
            <a:r>
              <a:rPr kumimoji="1" lang="en-US" altLang="zh-CN" dirty="0" smtClean="0"/>
              <a:t>2.  </a:t>
            </a:r>
            <a:r>
              <a:rPr kumimoji="1" lang="zh-CN" altLang="en-US" dirty="0" smtClean="0"/>
              <a:t>在构建过程最后，触发器指令会被存储在镜像详情中，其主键是</a:t>
            </a:r>
            <a:r>
              <a:rPr kumimoji="1" lang="en-US" altLang="zh-CN" dirty="0" err="1" smtClean="0"/>
              <a:t>OnBuild</a:t>
            </a:r>
            <a:r>
              <a:rPr kumimoji="1" lang="en-US" altLang="zh-CN" dirty="0" smtClean="0"/>
              <a:t>,</a:t>
            </a:r>
            <a:r>
              <a:rPr kumimoji="1" lang="zh-CN" altLang="en-US" dirty="0" smtClean="0"/>
              <a:t>可以使用</a:t>
            </a:r>
            <a:r>
              <a:rPr kumimoji="1" lang="en-US" altLang="zh-CN" dirty="0" err="1" smtClean="0"/>
              <a:t>docker</a:t>
            </a:r>
            <a:r>
              <a:rPr kumimoji="1" lang="en-US" altLang="zh-CN" dirty="0" smtClean="0"/>
              <a:t> inspect</a:t>
            </a:r>
            <a:r>
              <a:rPr kumimoji="1" lang="zh-CN" altLang="en-US" dirty="0" smtClean="0"/>
              <a:t>命令查看；</a:t>
            </a:r>
          </a:p>
          <a:p>
            <a:r>
              <a:rPr kumimoji="1" lang="zh-CN" altLang="en-US" dirty="0" smtClean="0"/>
              <a:t>   </a:t>
            </a:r>
            <a:r>
              <a:rPr kumimoji="1" lang="en-US" altLang="zh-CN" dirty="0" smtClean="0"/>
              <a:t>3.  </a:t>
            </a:r>
            <a:r>
              <a:rPr kumimoji="1" lang="zh-CN" altLang="en-US" dirty="0" smtClean="0"/>
              <a:t>之后该镜像可能作为其他</a:t>
            </a:r>
            <a:r>
              <a:rPr kumimoji="1" lang="en-US" altLang="zh-CN" dirty="0" err="1" smtClean="0"/>
              <a:t>Dockerfile</a:t>
            </a:r>
            <a:r>
              <a:rPr kumimoji="1" lang="zh-CN" altLang="en-US" dirty="0" smtClean="0"/>
              <a:t>中的</a:t>
            </a:r>
            <a:r>
              <a:rPr kumimoji="1" lang="en-US" altLang="zh-CN" dirty="0" smtClean="0"/>
              <a:t>FROM</a:t>
            </a:r>
            <a:r>
              <a:rPr kumimoji="1" lang="zh-CN" altLang="en-US" dirty="0" smtClean="0"/>
              <a:t>指令的参数。在构建过程中，</a:t>
            </a:r>
            <a:r>
              <a:rPr kumimoji="1" lang="en-US" altLang="zh-CN" dirty="0" smtClean="0"/>
              <a:t>FROM</a:t>
            </a:r>
            <a:r>
              <a:rPr kumimoji="1" lang="zh-CN" altLang="en-US" dirty="0" smtClean="0"/>
              <a:t>指令会寻找</a:t>
            </a:r>
            <a:r>
              <a:rPr kumimoji="1" lang="en-US" altLang="zh-CN" dirty="0" smtClean="0"/>
              <a:t>ONBUILD</a:t>
            </a:r>
            <a:r>
              <a:rPr kumimoji="1" lang="zh-CN" altLang="en-US" dirty="0" smtClean="0"/>
              <a:t>触发器指令，并且会以它们注册的顺序执行。若有触发器指令执行失败，则</a:t>
            </a:r>
            <a:r>
              <a:rPr kumimoji="1" lang="en-US" altLang="zh-CN" dirty="0" smtClean="0"/>
              <a:t>FROM</a:t>
            </a:r>
            <a:r>
              <a:rPr kumimoji="1" lang="zh-CN" altLang="en-US" dirty="0" smtClean="0"/>
              <a:t>指令被中止，并返回失败；若所有触发器指令执行成功，则</a:t>
            </a:r>
            <a:r>
              <a:rPr kumimoji="1" lang="en-US" altLang="zh-CN" dirty="0" smtClean="0"/>
              <a:t>FROM</a:t>
            </a:r>
            <a:r>
              <a:rPr kumimoji="1" lang="zh-CN" altLang="en-US" dirty="0" smtClean="0"/>
              <a:t>指令完成并继续执行下面的执行。在镜像构建完成之后，触发器指令会被清除，不会被子镜像继承。</a:t>
            </a:r>
          </a:p>
          <a:p>
            <a:endParaRPr kumimoji="1" lang="zh-CN" altLang="en-US" dirty="0" smtClean="0"/>
          </a:p>
          <a:p>
            <a:r>
              <a:rPr kumimoji="1" lang="zh-CN" altLang="en-US" dirty="0" smtClean="0"/>
              <a:t>	使用包含</a:t>
            </a:r>
            <a:r>
              <a:rPr kumimoji="1" lang="en-US" altLang="zh-CN" dirty="0" smtClean="0"/>
              <a:t>ONBUILD</a:t>
            </a:r>
            <a:r>
              <a:rPr kumimoji="1" lang="zh-CN" altLang="en-US" dirty="0" smtClean="0"/>
              <a:t>指令的</a:t>
            </a:r>
            <a:r>
              <a:rPr kumimoji="1" lang="en-US" altLang="zh-CN" dirty="0" err="1" smtClean="0"/>
              <a:t>Dockerfile</a:t>
            </a:r>
            <a:r>
              <a:rPr kumimoji="1" lang="zh-CN" altLang="en-US" dirty="0" smtClean="0"/>
              <a:t>构建的镜像应该有特殊的标签，如</a:t>
            </a:r>
            <a:r>
              <a:rPr kumimoji="1" lang="en-US" altLang="zh-CN" dirty="0" smtClean="0"/>
              <a:t>easynode:2.0-onbuild.</a:t>
            </a:r>
          </a:p>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24</a:t>
            </a:fld>
            <a:endParaRPr lang="zh-CN" altLang="en-US"/>
          </a:p>
        </p:txBody>
      </p:sp>
    </p:spTree>
    <p:extLst>
      <p:ext uri="{BB962C8B-B14F-4D97-AF65-F5344CB8AC3E}">
        <p14:creationId xmlns:p14="http://schemas.microsoft.com/office/powerpoint/2010/main" val="2186220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Docker</a:t>
            </a:r>
            <a:r>
              <a:rPr lang="zh-TW" altLang="en-US" dirty="0" smtClean="0"/>
              <a:t>它的英文本意是码头工人，也就是搬运工，这种搬运工搬运的是集装箱（</a:t>
            </a:r>
            <a:r>
              <a:rPr lang="en-US" altLang="zh-TW" dirty="0" smtClean="0"/>
              <a:t>Container</a:t>
            </a:r>
            <a:r>
              <a:rPr lang="zh-TW" altLang="en-US" dirty="0" smtClean="0"/>
              <a:t>），集装箱里面装的可不是商品货物，而是任意类型的</a:t>
            </a:r>
            <a:r>
              <a:rPr lang="en-US" altLang="zh-TW" dirty="0" smtClean="0"/>
              <a:t>App</a:t>
            </a:r>
            <a:r>
              <a:rPr lang="zh-TW" altLang="en-US" dirty="0" smtClean="0"/>
              <a:t>，</a:t>
            </a:r>
            <a:r>
              <a:rPr lang="en-US" altLang="zh-TW" dirty="0" err="1" smtClean="0"/>
              <a:t>Docker</a:t>
            </a:r>
            <a:r>
              <a:rPr lang="zh-TW" altLang="en-US" dirty="0" smtClean="0"/>
              <a:t>把</a:t>
            </a:r>
            <a:r>
              <a:rPr lang="en-US" altLang="zh-TW" dirty="0" smtClean="0"/>
              <a:t>App</a:t>
            </a:r>
            <a:r>
              <a:rPr lang="zh-TW" altLang="en-US" dirty="0" smtClean="0"/>
              <a:t>（叫</a:t>
            </a:r>
            <a:r>
              <a:rPr lang="en-US" altLang="zh-TW" dirty="0" smtClean="0"/>
              <a:t>Payload</a:t>
            </a:r>
            <a:r>
              <a:rPr lang="zh-TW" altLang="en-US" dirty="0" smtClean="0"/>
              <a:t>）装在</a:t>
            </a:r>
            <a:r>
              <a:rPr lang="en-US" altLang="zh-TW" dirty="0" smtClean="0"/>
              <a:t>Container</a:t>
            </a:r>
            <a:r>
              <a:rPr lang="zh-TW" altLang="en-US" dirty="0" smtClean="0"/>
              <a:t>内，通过</a:t>
            </a:r>
            <a:r>
              <a:rPr lang="en-US" altLang="zh-TW" dirty="0" smtClean="0"/>
              <a:t>Linux Container</a:t>
            </a:r>
            <a:r>
              <a:rPr lang="zh-TW" altLang="en-US" dirty="0" smtClean="0"/>
              <a:t>技术的包装将</a:t>
            </a:r>
            <a:r>
              <a:rPr lang="en-US" altLang="zh-TW" dirty="0" smtClean="0"/>
              <a:t>App</a:t>
            </a:r>
            <a:r>
              <a:rPr lang="zh-TW" altLang="en-US" dirty="0" smtClean="0"/>
              <a:t>变成一种标准化的、可移植的、自管理的组件，这种组件可以在你的</a:t>
            </a:r>
            <a:r>
              <a:rPr lang="en-US" altLang="zh-TW" dirty="0" err="1" smtClean="0"/>
              <a:t>latop</a:t>
            </a:r>
            <a:r>
              <a:rPr lang="zh-TW" altLang="en-US" dirty="0" smtClean="0"/>
              <a:t>上开发、调试、运行，最终非常方便和一致地运行在</a:t>
            </a:r>
            <a:r>
              <a:rPr lang="en-US" altLang="zh-TW" dirty="0" smtClean="0"/>
              <a:t>production</a:t>
            </a:r>
            <a:r>
              <a:rPr lang="zh-TW" altLang="en-US" dirty="0" smtClean="0"/>
              <a:t>环境下操作一个快速轻量级的虚拟机一样简单。</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5</a:t>
            </a:fld>
            <a:endParaRPr lang="zh-CN" altLang="en-US"/>
          </a:p>
        </p:txBody>
      </p:sp>
    </p:spTree>
    <p:extLst>
      <p:ext uri="{BB962C8B-B14F-4D97-AF65-F5344CB8AC3E}">
        <p14:creationId xmlns:p14="http://schemas.microsoft.com/office/powerpoint/2010/main" val="976982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kumimoji="1" lang="en-US" altLang="zh-CN" dirty="0" smtClean="0"/>
              <a:t># </a:t>
            </a:r>
            <a:r>
              <a:rPr kumimoji="1" lang="en-US" altLang="zh-CN" dirty="0" err="1" smtClean="0"/>
              <a:t>Dockerfile</a:t>
            </a:r>
            <a:r>
              <a:rPr kumimoji="1" lang="zh-CN" altLang="en-US" dirty="0" smtClean="0"/>
              <a:t>制作原则</a:t>
            </a:r>
          </a:p>
          <a:p>
            <a:endParaRPr kumimoji="1" lang="zh-CN" altLang="en-US" dirty="0" smtClean="0"/>
          </a:p>
          <a:p>
            <a:r>
              <a:rPr kumimoji="1" lang="en-US" altLang="zh-CN" dirty="0" err="1" smtClean="0"/>
              <a:t>Dockerfile</a:t>
            </a:r>
            <a:r>
              <a:rPr kumimoji="1" lang="zh-CN" altLang="en-US" dirty="0" smtClean="0"/>
              <a:t>是</a:t>
            </a:r>
            <a:r>
              <a:rPr kumimoji="1" lang="en-US" altLang="zh-CN" dirty="0" err="1" smtClean="0"/>
              <a:t>Docker</a:t>
            </a:r>
            <a:r>
              <a:rPr kumimoji="1" lang="zh-CN" altLang="en-US" dirty="0" smtClean="0"/>
              <a:t>用来构建镜像的文本文件，包含自定义的指令和格式</a:t>
            </a:r>
            <a:r>
              <a:rPr kumimoji="1" lang="en-US" altLang="zh-CN" dirty="0" smtClean="0"/>
              <a:t>, </a:t>
            </a:r>
            <a:r>
              <a:rPr kumimoji="1" lang="zh-CN" altLang="en-US" dirty="0" smtClean="0"/>
              <a:t>可以通过</a:t>
            </a:r>
            <a:r>
              <a:rPr kumimoji="1" lang="en-US" altLang="zh-CN" dirty="0" err="1" smtClean="0"/>
              <a:t>docker</a:t>
            </a:r>
            <a:r>
              <a:rPr kumimoji="1" lang="en-US" altLang="zh-CN" dirty="0" smtClean="0"/>
              <a:t> build</a:t>
            </a:r>
            <a:r>
              <a:rPr kumimoji="1" lang="zh-CN" altLang="en-US" dirty="0" smtClean="0"/>
              <a:t>命令从</a:t>
            </a:r>
            <a:r>
              <a:rPr kumimoji="1" lang="en-US" altLang="zh-CN" dirty="0" err="1" smtClean="0"/>
              <a:t>Dockerfile</a:t>
            </a:r>
            <a:r>
              <a:rPr kumimoji="1" lang="zh-CN" altLang="en-US" dirty="0" smtClean="0"/>
              <a:t>中构建镜像。</a:t>
            </a:r>
          </a:p>
          <a:p>
            <a:endParaRPr kumimoji="1" lang="zh-CN" altLang="en-US" dirty="0" smtClean="0"/>
          </a:p>
          <a:p>
            <a:r>
              <a:rPr kumimoji="1" lang="zh-CN" altLang="en-US" dirty="0" smtClean="0"/>
              <a:t>与容器与</a:t>
            </a:r>
            <a:r>
              <a:rPr kumimoji="1" lang="en-US" altLang="zh-CN" dirty="0" err="1" smtClean="0"/>
              <a:t>Dockerfile</a:t>
            </a:r>
            <a:r>
              <a:rPr kumimoji="1" lang="zh-CN" altLang="en-US" dirty="0" smtClean="0"/>
              <a:t>制作相关的规则如下：</a:t>
            </a:r>
          </a:p>
          <a:p>
            <a:endParaRPr kumimoji="1" lang="zh-CN" altLang="en-US" dirty="0" smtClean="0"/>
          </a:p>
          <a:p>
            <a:r>
              <a:rPr kumimoji="1" lang="zh-CN" altLang="en-US" dirty="0" smtClean="0"/>
              <a:t>* 基础镜像尽量首先官镜像中的镜像， </a:t>
            </a:r>
            <a:r>
              <a:rPr kumimoji="1" lang="en-US" altLang="zh-CN" dirty="0" smtClean="0"/>
              <a:t>FROM</a:t>
            </a:r>
            <a:r>
              <a:rPr kumimoji="1" lang="zh-CN" altLang="en-US" dirty="0" smtClean="0"/>
              <a:t>指令应该包含参数</a:t>
            </a:r>
            <a:r>
              <a:rPr kumimoji="1" lang="en-US" altLang="zh-CN" dirty="0" smtClean="0"/>
              <a:t>tag;</a:t>
            </a:r>
          </a:p>
          <a:p>
            <a:endParaRPr kumimoji="1" lang="en-US" altLang="zh-CN" dirty="0" smtClean="0"/>
          </a:p>
          <a:p>
            <a:r>
              <a:rPr kumimoji="1" lang="en-US" altLang="zh-CN" dirty="0" smtClean="0"/>
              <a:t>* </a:t>
            </a:r>
            <a:r>
              <a:rPr kumimoji="1" lang="zh-CN" altLang="en-US" dirty="0" smtClean="0"/>
              <a:t>编写指令时允分利用一指令生成镜像层的原理，尽量安排相同的，不变的部份放在前面；</a:t>
            </a:r>
          </a:p>
          <a:p>
            <a:endParaRPr kumimoji="1" lang="zh-CN" altLang="en-US" dirty="0" smtClean="0"/>
          </a:p>
          <a:p>
            <a:r>
              <a:rPr kumimoji="1" lang="zh-CN" altLang="en-US" dirty="0" smtClean="0"/>
              <a:t>* </a:t>
            </a:r>
            <a:r>
              <a:rPr kumimoji="1" lang="en-US" altLang="zh-CN" dirty="0" smtClean="0"/>
              <a:t>ADD</a:t>
            </a:r>
            <a:r>
              <a:rPr kumimoji="1" lang="zh-CN" altLang="en-US" dirty="0" smtClean="0"/>
              <a:t>和</a:t>
            </a:r>
            <a:r>
              <a:rPr kumimoji="1" lang="en-US" altLang="zh-CN" dirty="0" smtClean="0"/>
              <a:t>COPY</a:t>
            </a:r>
            <a:r>
              <a:rPr kumimoji="1" lang="zh-CN" altLang="en-US" dirty="0" smtClean="0"/>
              <a:t>指令很相近，但推荐用</a:t>
            </a:r>
            <a:r>
              <a:rPr kumimoji="1" lang="en-US" altLang="zh-CN" dirty="0" smtClean="0"/>
              <a:t>COPY, ADD</a:t>
            </a:r>
            <a:r>
              <a:rPr kumimoji="1" lang="zh-CN" altLang="en-US" dirty="0" smtClean="0"/>
              <a:t>可以下载</a:t>
            </a:r>
            <a:r>
              <a:rPr kumimoji="1" lang="en-US" altLang="zh-CN" dirty="0" smtClean="0"/>
              <a:t>URL</a:t>
            </a:r>
            <a:r>
              <a:rPr kumimoji="1" lang="zh-CN" altLang="en-US" dirty="0" smtClean="0"/>
              <a:t>和自动下载文件解压并保留原文件，</a:t>
            </a:r>
            <a:r>
              <a:rPr kumimoji="1" lang="en-US" altLang="zh-CN" dirty="0" smtClean="0"/>
              <a:t>ADD</a:t>
            </a:r>
            <a:r>
              <a:rPr kumimoji="1" lang="zh-CN" altLang="en-US" dirty="0" smtClean="0"/>
              <a:t>指令用</a:t>
            </a:r>
            <a:r>
              <a:rPr kumimoji="1" lang="en-US" altLang="zh-CN" dirty="0" smtClean="0"/>
              <a:t>RUN </a:t>
            </a:r>
            <a:r>
              <a:rPr kumimoji="1" lang="en-US" altLang="zh-CN" dirty="0" err="1" smtClean="0"/>
              <a:t>wget</a:t>
            </a:r>
            <a:r>
              <a:rPr kumimoji="1" lang="zh-CN" altLang="en-US" dirty="0" smtClean="0"/>
              <a:t>或</a:t>
            </a:r>
            <a:r>
              <a:rPr kumimoji="1" lang="en-US" altLang="zh-CN" dirty="0" smtClean="0"/>
              <a:t>RUN curl</a:t>
            </a:r>
            <a:r>
              <a:rPr kumimoji="1" lang="zh-CN" altLang="en-US" dirty="0" smtClean="0"/>
              <a:t>代替；</a:t>
            </a:r>
          </a:p>
          <a:p>
            <a:endParaRPr kumimoji="1" lang="zh-CN" altLang="en-US" dirty="0" smtClean="0"/>
          </a:p>
          <a:p>
            <a:r>
              <a:rPr kumimoji="1" lang="zh-CN" altLang="en-US" dirty="0" smtClean="0"/>
              <a:t>* </a:t>
            </a:r>
            <a:r>
              <a:rPr kumimoji="1" lang="en-US" altLang="zh-CN" dirty="0" smtClean="0"/>
              <a:t>RUN</a:t>
            </a:r>
            <a:r>
              <a:rPr kumimoji="1" lang="zh-CN" altLang="en-US" dirty="0" smtClean="0"/>
              <a:t>指令不要在一行中单独使用 </a:t>
            </a:r>
            <a:r>
              <a:rPr kumimoji="1" lang="en-US" altLang="zh-CN" dirty="0" smtClean="0"/>
              <a:t>RUN apt-get update</a:t>
            </a:r>
            <a:r>
              <a:rPr kumimoji="1" lang="zh-CN" altLang="en-US" dirty="0" smtClean="0"/>
              <a:t>，应该避免使用它，要用也必须把</a:t>
            </a:r>
            <a:r>
              <a:rPr kumimoji="1" lang="en-US" altLang="zh-CN" dirty="0" smtClean="0"/>
              <a:t>RUN apt-get update &amp;&amp; RUN apt-get install</a:t>
            </a:r>
            <a:r>
              <a:rPr kumimoji="1" lang="zh-CN" altLang="en-US" dirty="0" smtClean="0"/>
              <a:t>写在同一行；</a:t>
            </a:r>
          </a:p>
          <a:p>
            <a:endParaRPr kumimoji="1" lang="zh-CN" altLang="en-US" dirty="0" smtClean="0"/>
          </a:p>
          <a:p>
            <a:r>
              <a:rPr kumimoji="1" lang="zh-CN" altLang="en-US" dirty="0" smtClean="0"/>
              <a:t>* 不要在</a:t>
            </a:r>
            <a:r>
              <a:rPr kumimoji="1" lang="en-US" altLang="zh-CN" dirty="0" err="1" smtClean="0"/>
              <a:t>Dockerfile</a:t>
            </a:r>
            <a:r>
              <a:rPr kumimoji="1" lang="zh-CN" altLang="en-US" dirty="0" smtClean="0"/>
              <a:t>中做端口映射</a:t>
            </a:r>
            <a:r>
              <a:rPr kumimoji="1" lang="en-US" altLang="zh-CN" dirty="0" smtClean="0"/>
              <a:t>;</a:t>
            </a:r>
          </a:p>
          <a:p>
            <a:endParaRPr kumimoji="1" lang="en-US" altLang="zh-CN" dirty="0" smtClean="0"/>
          </a:p>
          <a:p>
            <a:r>
              <a:rPr kumimoji="1" lang="en-US" altLang="zh-CN" dirty="0" smtClean="0"/>
              <a:t>* </a:t>
            </a:r>
            <a:r>
              <a:rPr kumimoji="1" lang="zh-CN" altLang="en-US" dirty="0" smtClean="0"/>
              <a:t>由于容器名称唯一</a:t>
            </a:r>
            <a:r>
              <a:rPr kumimoji="1" lang="en-US" altLang="zh-CN" dirty="0" smtClean="0"/>
              <a:t>,</a:t>
            </a:r>
            <a:r>
              <a:rPr kumimoji="1" lang="zh-CN" altLang="en-US" dirty="0" smtClean="0"/>
              <a:t>如果容器要扩容</a:t>
            </a:r>
            <a:r>
              <a:rPr kumimoji="1" lang="en-US" altLang="zh-CN" dirty="0" smtClean="0"/>
              <a:t>,</a:t>
            </a:r>
            <a:r>
              <a:rPr kumimoji="1" lang="zh-CN" altLang="en-US" dirty="0" smtClean="0"/>
              <a:t>运行容器时就不能指字容器名称</a:t>
            </a:r>
            <a:r>
              <a:rPr kumimoji="1" lang="en-US" altLang="zh-CN" dirty="0" smtClean="0"/>
              <a:t>;</a:t>
            </a:r>
          </a:p>
          <a:p>
            <a:endParaRPr kumimoji="1" lang="en-US" altLang="zh-CN" dirty="0" smtClean="0"/>
          </a:p>
          <a:p>
            <a:r>
              <a:rPr kumimoji="1" lang="en-US" altLang="zh-CN" dirty="0" smtClean="0"/>
              <a:t>* </a:t>
            </a:r>
            <a:r>
              <a:rPr kumimoji="1" lang="zh-CN" altLang="en-US" dirty="0" smtClean="0"/>
              <a:t>一容器一进程</a:t>
            </a:r>
            <a:r>
              <a:rPr kumimoji="1" lang="en-US" altLang="zh-CN" dirty="0" smtClean="0"/>
              <a:t>;</a:t>
            </a:r>
          </a:p>
          <a:p>
            <a:endParaRPr kumimoji="1" lang="en-US" altLang="zh-CN" dirty="0" smtClean="0"/>
          </a:p>
          <a:p>
            <a:r>
              <a:rPr kumimoji="1" lang="en-US" altLang="zh-CN" dirty="0" smtClean="0"/>
              <a:t>* </a:t>
            </a:r>
            <a:r>
              <a:rPr kumimoji="1" lang="zh-CN" altLang="en-US" dirty="0" smtClean="0"/>
              <a:t>入口运行程序必须</a:t>
            </a:r>
            <a:r>
              <a:rPr kumimoji="1" lang="en-US" altLang="zh-CN" dirty="0" smtClean="0"/>
              <a:t>SUSPEND;</a:t>
            </a:r>
          </a:p>
          <a:p>
            <a:endParaRPr kumimoji="1" lang="en-US" altLang="zh-CN" dirty="0" smtClean="0"/>
          </a:p>
          <a:p>
            <a:r>
              <a:rPr kumimoji="1" lang="en-US" altLang="zh-CN" dirty="0" smtClean="0"/>
              <a:t>* </a:t>
            </a:r>
            <a:r>
              <a:rPr kumimoji="1" lang="zh-CN" altLang="en-US" dirty="0" smtClean="0"/>
              <a:t>对外部依赖的变量不能写死在</a:t>
            </a:r>
            <a:r>
              <a:rPr kumimoji="1" lang="en-US" altLang="zh-CN" dirty="0" err="1" smtClean="0"/>
              <a:t>Dockerfile</a:t>
            </a:r>
            <a:r>
              <a:rPr kumimoji="1" lang="zh-CN" altLang="en-US" dirty="0" smtClean="0"/>
              <a:t>里</a:t>
            </a:r>
            <a:r>
              <a:rPr kumimoji="1" lang="en-US" altLang="zh-CN" dirty="0" smtClean="0"/>
              <a:t>,</a:t>
            </a:r>
            <a:r>
              <a:rPr kumimoji="1" lang="zh-CN" altLang="en-US" dirty="0" smtClean="0"/>
              <a:t>必须通过变量在运行期间注入</a:t>
            </a:r>
            <a:r>
              <a:rPr kumimoji="1" lang="en-US" altLang="zh-CN" dirty="0" smtClean="0"/>
              <a:t>,</a:t>
            </a:r>
            <a:r>
              <a:rPr kumimoji="1" lang="zh-CN" altLang="en-US" dirty="0" smtClean="0"/>
              <a:t>如连接库连接配置</a:t>
            </a:r>
            <a:r>
              <a:rPr kumimoji="1" lang="en-US" altLang="zh-CN" dirty="0" smtClean="0"/>
              <a:t>;</a:t>
            </a:r>
          </a:p>
          <a:p>
            <a:endParaRPr kumimoji="1" lang="en-US" altLang="zh-CN" dirty="0" smtClean="0"/>
          </a:p>
          <a:p>
            <a:r>
              <a:rPr kumimoji="1" lang="en-US" altLang="zh-CN" dirty="0" smtClean="0"/>
              <a:t>* </a:t>
            </a:r>
            <a:r>
              <a:rPr kumimoji="1" lang="zh-CN" altLang="en-US" dirty="0" smtClean="0"/>
              <a:t>日志目录通过</a:t>
            </a:r>
            <a:r>
              <a:rPr kumimoji="1" lang="en-US" altLang="zh-CN" dirty="0" smtClean="0"/>
              <a:t>volume</a:t>
            </a:r>
            <a:r>
              <a:rPr kumimoji="1" lang="zh-CN" altLang="en-US" dirty="0" smtClean="0"/>
              <a:t>挂载</a:t>
            </a:r>
          </a:p>
          <a:p>
            <a:endParaRPr kumimoji="1" lang="zh-CN" altLang="en-US" dirty="0" smtClean="0"/>
          </a:p>
          <a:p>
            <a:r>
              <a:rPr kumimoji="1" lang="zh-CN" altLang="en-US" dirty="0" smtClean="0"/>
              <a:t>* 配置参数通过环境变量注入</a:t>
            </a:r>
            <a:r>
              <a:rPr kumimoji="1" lang="en-US" altLang="zh-CN" dirty="0" smtClean="0"/>
              <a:t>;</a:t>
            </a:r>
          </a:p>
          <a:p>
            <a:endParaRPr kumimoji="1" lang="en-US" altLang="zh-CN" dirty="0" smtClean="0"/>
          </a:p>
          <a:p>
            <a:r>
              <a:rPr kumimoji="1" lang="en-US" altLang="zh-CN" dirty="0" smtClean="0"/>
              <a:t>* </a:t>
            </a:r>
            <a:r>
              <a:rPr kumimoji="1" lang="zh-CN" altLang="en-US" dirty="0" smtClean="0"/>
              <a:t>带</a:t>
            </a:r>
            <a:r>
              <a:rPr kumimoji="1" lang="en-US" altLang="zh-CN" dirty="0" smtClean="0"/>
              <a:t>ONBUILD</a:t>
            </a:r>
            <a:r>
              <a:rPr kumimoji="1" lang="zh-CN" altLang="en-US" dirty="0" smtClean="0"/>
              <a:t>指令的必须带特殊标签；</a:t>
            </a:r>
          </a:p>
          <a:p>
            <a:endParaRPr kumimoji="1" lang="zh-CN" altLang="en-US" dirty="0" smtClean="0"/>
          </a:p>
          <a:p>
            <a:r>
              <a:rPr kumimoji="1" lang="zh-CN" altLang="en-US" dirty="0" smtClean="0"/>
              <a:t>* </a:t>
            </a:r>
            <a:r>
              <a:rPr kumimoji="1" lang="en-US" altLang="zh-CN" dirty="0" err="1" smtClean="0"/>
              <a:t>Dockerfile</a:t>
            </a:r>
            <a:r>
              <a:rPr kumimoji="1" lang="zh-CN" altLang="en-US" dirty="0" smtClean="0"/>
              <a:t>有任何修改</a:t>
            </a:r>
            <a:r>
              <a:rPr kumimoji="1" lang="en-US" altLang="zh-CN" dirty="0" smtClean="0"/>
              <a:t>,</a:t>
            </a:r>
            <a:r>
              <a:rPr kumimoji="1" lang="zh-CN" altLang="en-US" dirty="0" smtClean="0"/>
              <a:t>必须修改</a:t>
            </a:r>
            <a:r>
              <a:rPr kumimoji="1" lang="en-US" altLang="zh-CN" dirty="0" smtClean="0"/>
              <a:t>tag;</a:t>
            </a:r>
          </a:p>
          <a:p>
            <a:endParaRPr kumimoji="1" lang="en-US" altLang="zh-CN" dirty="0" smtClean="0"/>
          </a:p>
          <a:p>
            <a:endParaRPr kumimoji="1" lang="en-US" altLang="zh-CN" dirty="0" smtClean="0"/>
          </a:p>
          <a:p>
            <a:r>
              <a:rPr kumimoji="1" lang="zh-CN" altLang="en-US" dirty="0" smtClean="0"/>
              <a:t>注意：</a:t>
            </a:r>
          </a:p>
          <a:p>
            <a:r>
              <a:rPr kumimoji="1" lang="en-US" altLang="zh-CN" dirty="0" smtClean="0"/>
              <a:t>1. RUN</a:t>
            </a:r>
            <a:r>
              <a:rPr kumimoji="1" lang="zh-CN" altLang="en-US" dirty="0" smtClean="0"/>
              <a:t>指令</a:t>
            </a:r>
            <a:r>
              <a:rPr kumimoji="1" lang="en-US" altLang="zh-CN" dirty="0" smtClean="0"/>
              <a:t>exec</a:t>
            </a:r>
            <a:r>
              <a:rPr kumimoji="1" lang="zh-CN" altLang="en-US" dirty="0" smtClean="0"/>
              <a:t>格式中的参数会当成</a:t>
            </a:r>
            <a:r>
              <a:rPr kumimoji="1" lang="en-US" altLang="zh-CN" dirty="0" smtClean="0"/>
              <a:t>JSON</a:t>
            </a:r>
            <a:r>
              <a:rPr kumimoji="1" lang="zh-CN" altLang="en-US" dirty="0" smtClean="0"/>
              <a:t>数据被</a:t>
            </a:r>
            <a:r>
              <a:rPr kumimoji="1" lang="en-US" altLang="zh-CN" dirty="0" err="1" smtClean="0"/>
              <a:t>Docker</a:t>
            </a:r>
            <a:r>
              <a:rPr kumimoji="1" lang="zh-CN" altLang="en-US" dirty="0" smtClean="0"/>
              <a:t>解析，帮必须使用双引号而不能使用单引号。</a:t>
            </a:r>
          </a:p>
          <a:p>
            <a:r>
              <a:rPr kumimoji="1" lang="en-US" altLang="zh-CN" dirty="0" smtClean="0"/>
              <a:t>2. RUN</a:t>
            </a:r>
            <a:r>
              <a:rPr kumimoji="1" lang="zh-CN" altLang="en-US" dirty="0" smtClean="0"/>
              <a:t>指令在构建镜像时执行指令，并生成新的镜像</a:t>
            </a:r>
            <a:r>
              <a:rPr kumimoji="1" lang="en-US" altLang="zh-CN" dirty="0" smtClean="0"/>
              <a:t>;CMD</a:t>
            </a:r>
            <a:r>
              <a:rPr kumimoji="1" lang="zh-CN" altLang="en-US" dirty="0" smtClean="0"/>
              <a:t>指令在构建镜像时并不执行任何命令，而是在容器启动时默认将</a:t>
            </a:r>
            <a:r>
              <a:rPr kumimoji="1" lang="en-US" altLang="zh-CN" dirty="0" smtClean="0"/>
              <a:t>CMD</a:t>
            </a:r>
            <a:r>
              <a:rPr kumimoji="1" lang="zh-CN" altLang="en-US" dirty="0" smtClean="0"/>
              <a:t>指令作为第一条执行的命令；</a:t>
            </a:r>
          </a:p>
          <a:p>
            <a:r>
              <a:rPr kumimoji="1" lang="en-US" altLang="zh-CN" dirty="0" smtClean="0"/>
              <a:t>3. ONBUILD</a:t>
            </a:r>
            <a:r>
              <a:rPr kumimoji="1" lang="zh-CN" altLang="en-US" dirty="0" smtClean="0"/>
              <a:t>指令必须有特殊的标签：</a:t>
            </a:r>
          </a:p>
          <a:p>
            <a:r>
              <a:rPr kumimoji="1" lang="zh-CN" altLang="en-US" dirty="0" smtClean="0"/>
              <a:t>   </a:t>
            </a:r>
            <a:r>
              <a:rPr kumimoji="1" lang="en-US" altLang="zh-CN" dirty="0" smtClean="0"/>
              <a:t>1.  </a:t>
            </a:r>
            <a:r>
              <a:rPr kumimoji="1" lang="zh-CN" altLang="en-US" dirty="0" smtClean="0"/>
              <a:t>在构建过程中，</a:t>
            </a:r>
            <a:r>
              <a:rPr kumimoji="1" lang="en-US" altLang="zh-CN" dirty="0" smtClean="0"/>
              <a:t>ONBUILD</a:t>
            </a:r>
            <a:r>
              <a:rPr kumimoji="1" lang="zh-CN" altLang="en-US" dirty="0" smtClean="0"/>
              <a:t>指令会添加到触发器指令镜像元数据库，这些触发指令不会在当前构建过程中执行；</a:t>
            </a:r>
          </a:p>
          <a:p>
            <a:r>
              <a:rPr kumimoji="1" lang="zh-CN" altLang="en-US" dirty="0" smtClean="0"/>
              <a:t>   </a:t>
            </a:r>
            <a:r>
              <a:rPr kumimoji="1" lang="en-US" altLang="zh-CN" dirty="0" smtClean="0"/>
              <a:t>2.  </a:t>
            </a:r>
            <a:r>
              <a:rPr kumimoji="1" lang="zh-CN" altLang="en-US" dirty="0" smtClean="0"/>
              <a:t>在构建过程最后，触发器指令会被存储在镜像详情中，其主键是</a:t>
            </a:r>
            <a:r>
              <a:rPr kumimoji="1" lang="en-US" altLang="zh-CN" dirty="0" err="1" smtClean="0"/>
              <a:t>OnBuild</a:t>
            </a:r>
            <a:r>
              <a:rPr kumimoji="1" lang="en-US" altLang="zh-CN" dirty="0" smtClean="0"/>
              <a:t>,</a:t>
            </a:r>
            <a:r>
              <a:rPr kumimoji="1" lang="zh-CN" altLang="en-US" dirty="0" smtClean="0"/>
              <a:t>可以使用</a:t>
            </a:r>
            <a:r>
              <a:rPr kumimoji="1" lang="en-US" altLang="zh-CN" dirty="0" err="1" smtClean="0"/>
              <a:t>docker</a:t>
            </a:r>
            <a:r>
              <a:rPr kumimoji="1" lang="en-US" altLang="zh-CN" dirty="0" smtClean="0"/>
              <a:t> inspect</a:t>
            </a:r>
            <a:r>
              <a:rPr kumimoji="1" lang="zh-CN" altLang="en-US" dirty="0" smtClean="0"/>
              <a:t>命令查看；</a:t>
            </a:r>
          </a:p>
          <a:p>
            <a:r>
              <a:rPr kumimoji="1" lang="zh-CN" altLang="en-US" dirty="0" smtClean="0"/>
              <a:t>   </a:t>
            </a:r>
            <a:r>
              <a:rPr kumimoji="1" lang="en-US" altLang="zh-CN" dirty="0" smtClean="0"/>
              <a:t>3.  </a:t>
            </a:r>
            <a:r>
              <a:rPr kumimoji="1" lang="zh-CN" altLang="en-US" dirty="0" smtClean="0"/>
              <a:t>之后该镜像可能作为其他</a:t>
            </a:r>
            <a:r>
              <a:rPr kumimoji="1" lang="en-US" altLang="zh-CN" dirty="0" err="1" smtClean="0"/>
              <a:t>Dockerfile</a:t>
            </a:r>
            <a:r>
              <a:rPr kumimoji="1" lang="zh-CN" altLang="en-US" dirty="0" smtClean="0"/>
              <a:t>中的</a:t>
            </a:r>
            <a:r>
              <a:rPr kumimoji="1" lang="en-US" altLang="zh-CN" dirty="0" smtClean="0"/>
              <a:t>FROM</a:t>
            </a:r>
            <a:r>
              <a:rPr kumimoji="1" lang="zh-CN" altLang="en-US" dirty="0" smtClean="0"/>
              <a:t>指令的参数。在构建过程中，</a:t>
            </a:r>
            <a:r>
              <a:rPr kumimoji="1" lang="en-US" altLang="zh-CN" dirty="0" smtClean="0"/>
              <a:t>FROM</a:t>
            </a:r>
            <a:r>
              <a:rPr kumimoji="1" lang="zh-CN" altLang="en-US" dirty="0" smtClean="0"/>
              <a:t>指令会寻找</a:t>
            </a:r>
            <a:r>
              <a:rPr kumimoji="1" lang="en-US" altLang="zh-CN" dirty="0" smtClean="0"/>
              <a:t>ONBUILD</a:t>
            </a:r>
            <a:r>
              <a:rPr kumimoji="1" lang="zh-CN" altLang="en-US" dirty="0" smtClean="0"/>
              <a:t>触发器指令，并且会以它们注册的顺序执行。若有触发器指令执行失败，则</a:t>
            </a:r>
            <a:r>
              <a:rPr kumimoji="1" lang="en-US" altLang="zh-CN" dirty="0" smtClean="0"/>
              <a:t>FROM</a:t>
            </a:r>
            <a:r>
              <a:rPr kumimoji="1" lang="zh-CN" altLang="en-US" dirty="0" smtClean="0"/>
              <a:t>指令被中止，并返回失败；若所有触发器指令执行成功，则</a:t>
            </a:r>
            <a:r>
              <a:rPr kumimoji="1" lang="en-US" altLang="zh-CN" dirty="0" smtClean="0"/>
              <a:t>FROM</a:t>
            </a:r>
            <a:r>
              <a:rPr kumimoji="1" lang="zh-CN" altLang="en-US" dirty="0" smtClean="0"/>
              <a:t>指令完成并继续执行下面的执行。在镜像构建完成之后，触发器指令会被清除，不会被子镜像继承。</a:t>
            </a:r>
          </a:p>
          <a:p>
            <a:endParaRPr kumimoji="1" lang="zh-CN" altLang="en-US" dirty="0" smtClean="0"/>
          </a:p>
          <a:p>
            <a:r>
              <a:rPr kumimoji="1" lang="zh-CN" altLang="en-US" dirty="0" smtClean="0"/>
              <a:t>	使用包含</a:t>
            </a:r>
            <a:r>
              <a:rPr kumimoji="1" lang="en-US" altLang="zh-CN" dirty="0" smtClean="0"/>
              <a:t>ONBUILD</a:t>
            </a:r>
            <a:r>
              <a:rPr kumimoji="1" lang="zh-CN" altLang="en-US" dirty="0" smtClean="0"/>
              <a:t>指令的</a:t>
            </a:r>
            <a:r>
              <a:rPr kumimoji="1" lang="en-US" altLang="zh-CN" dirty="0" err="1" smtClean="0"/>
              <a:t>Dockerfile</a:t>
            </a:r>
            <a:r>
              <a:rPr kumimoji="1" lang="zh-CN" altLang="en-US" dirty="0" smtClean="0"/>
              <a:t>构建的镜像应该有特殊的标签，如</a:t>
            </a:r>
            <a:r>
              <a:rPr kumimoji="1" lang="en-US" altLang="zh-CN" dirty="0" smtClean="0"/>
              <a:t>easynode:2.0-onbuild.</a:t>
            </a:r>
          </a:p>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25</a:t>
            </a:fld>
            <a:endParaRPr lang="zh-CN" altLang="en-US"/>
          </a:p>
        </p:txBody>
      </p:sp>
    </p:spTree>
    <p:extLst>
      <p:ext uri="{BB962C8B-B14F-4D97-AF65-F5344CB8AC3E}">
        <p14:creationId xmlns:p14="http://schemas.microsoft.com/office/powerpoint/2010/main" val="218622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6</a:t>
            </a:fld>
            <a:endParaRPr lang="zh-CN" altLang="en-US"/>
          </a:p>
        </p:txBody>
      </p:sp>
    </p:spTree>
    <p:extLst>
      <p:ext uri="{BB962C8B-B14F-4D97-AF65-F5344CB8AC3E}">
        <p14:creationId xmlns:p14="http://schemas.microsoft.com/office/powerpoint/2010/main" val="976982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7</a:t>
            </a:fld>
            <a:endParaRPr lang="zh-CN" altLang="en-US"/>
          </a:p>
        </p:txBody>
      </p:sp>
    </p:spTree>
    <p:extLst>
      <p:ext uri="{BB962C8B-B14F-4D97-AF65-F5344CB8AC3E}">
        <p14:creationId xmlns:p14="http://schemas.microsoft.com/office/powerpoint/2010/main" val="976982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 </a:t>
            </a:r>
            <a:r>
              <a:rPr lang="en-US" altLang="zh-CN" dirty="0" err="1" smtClean="0"/>
              <a:t>Docker</a:t>
            </a:r>
            <a:r>
              <a:rPr lang="zh-CN" altLang="en-US" dirty="0" smtClean="0"/>
              <a:t>是云计算目前阶段的产物；物理机</a:t>
            </a:r>
            <a:r>
              <a:rPr lang="en-US" altLang="zh-CN" dirty="0" smtClean="0"/>
              <a:t>-》</a:t>
            </a:r>
            <a:r>
              <a:rPr lang="zh-CN" altLang="en-US" dirty="0" smtClean="0"/>
              <a:t>虚拟机</a:t>
            </a:r>
            <a:r>
              <a:rPr lang="en-US" altLang="zh-CN" dirty="0" smtClean="0"/>
              <a:t>-》</a:t>
            </a:r>
            <a:r>
              <a:rPr lang="zh-CN" altLang="en-US" dirty="0" smtClean="0"/>
              <a:t>容器</a:t>
            </a:r>
            <a:r>
              <a:rPr lang="en-US" altLang="zh-CN" dirty="0" smtClean="0"/>
              <a:t>-》</a:t>
            </a:r>
            <a:r>
              <a:rPr lang="zh-CN" altLang="en-US" dirty="0" smtClean="0"/>
              <a:t>源代码</a:t>
            </a:r>
            <a:endParaRPr lang="en-US" altLang="zh-CN" dirty="0" smtClean="0"/>
          </a:p>
          <a:p>
            <a:r>
              <a:rPr lang="en-US" altLang="zh-CN" dirty="0" smtClean="0"/>
              <a:t>2.</a:t>
            </a:r>
            <a:r>
              <a:rPr lang="zh-CN" altLang="en-US" dirty="0" smtClean="0"/>
              <a:t> </a:t>
            </a:r>
            <a:r>
              <a:rPr lang="en-US" altLang="zh-CN" dirty="0" err="1" smtClean="0"/>
              <a:t>Docker</a:t>
            </a:r>
            <a:r>
              <a:rPr lang="zh-CN" altLang="en-US" dirty="0" smtClean="0"/>
              <a:t>容器技术如何简化应用程序的开发与部署、促进最佳实践并催生新一代以应用为基础的微服务机制。</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8</a:t>
            </a:fld>
            <a:endParaRPr lang="zh-CN" altLang="en-US"/>
          </a:p>
        </p:txBody>
      </p:sp>
    </p:spTree>
    <p:extLst>
      <p:ext uri="{BB962C8B-B14F-4D97-AF65-F5344CB8AC3E}">
        <p14:creationId xmlns:p14="http://schemas.microsoft.com/office/powerpoint/2010/main" val="59997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9</a:t>
            </a:fld>
            <a:endParaRPr lang="zh-CN" altLang="en-US"/>
          </a:p>
        </p:txBody>
      </p:sp>
    </p:spTree>
    <p:extLst>
      <p:ext uri="{BB962C8B-B14F-4D97-AF65-F5344CB8AC3E}">
        <p14:creationId xmlns:p14="http://schemas.microsoft.com/office/powerpoint/2010/main" val="59997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23333" lvl="0" indent="-423333">
              <a:buSzPct val="100000"/>
              <a:buAutoNum type="arabicPeriod"/>
              <a:defRPr sz="1800"/>
            </a:pPr>
            <a:r>
              <a:rPr lang="zh-TW" altLang="en-US" sz="1200" dirty="0" smtClean="0"/>
              <a:t>容器 是目录，</a:t>
            </a:r>
            <a:r>
              <a:rPr lang="en-US" altLang="zh-TW" sz="1200" dirty="0" smtClean="0"/>
              <a:t>run start stop move delete</a:t>
            </a:r>
            <a:r>
              <a:rPr lang="zh-TW" altLang="en-US" sz="1200" dirty="0" smtClean="0"/>
              <a:t>，用</a:t>
            </a:r>
            <a:r>
              <a:rPr lang="en-US" altLang="zh-TW" sz="1200" dirty="0" smtClean="0"/>
              <a:t>image</a:t>
            </a:r>
            <a:r>
              <a:rPr lang="zh-TW" altLang="en-US" sz="1200" dirty="0" smtClean="0"/>
              <a:t>创建</a:t>
            </a:r>
          </a:p>
          <a:p>
            <a:pPr marL="423333" lvl="0" indent="-423333">
              <a:buSzPct val="100000"/>
              <a:buAutoNum type="arabicPeriod"/>
              <a:defRPr sz="1800"/>
            </a:pPr>
            <a:r>
              <a:rPr lang="en-US" altLang="zh-TW" sz="1200" dirty="0" smtClean="0"/>
              <a:t>image </a:t>
            </a:r>
            <a:r>
              <a:rPr lang="zh-TW" altLang="en-US" sz="1200" dirty="0" smtClean="0"/>
              <a:t>可以认为只是一个</a:t>
            </a:r>
            <a:r>
              <a:rPr lang="zh-CN" altLang="en-US" sz="1200" dirty="0" smtClean="0"/>
              <a:t>只读</a:t>
            </a:r>
            <a:r>
              <a:rPr lang="en-US" altLang="zh-TW" sz="1200" dirty="0" smtClean="0"/>
              <a:t>template</a:t>
            </a:r>
          </a:p>
          <a:p>
            <a:pPr marL="423333" lvl="0" indent="-423333">
              <a:buSzPct val="100000"/>
              <a:buAutoNum type="arabicPeriod"/>
              <a:defRPr sz="1800"/>
            </a:pPr>
            <a:r>
              <a:rPr lang="en-US" altLang="zh-TW" sz="1200" dirty="0" smtClean="0"/>
              <a:t>registries </a:t>
            </a:r>
            <a:r>
              <a:rPr lang="zh-TW" altLang="en-US" sz="1200" dirty="0" smtClean="0"/>
              <a:t>用于保持</a:t>
            </a:r>
            <a:r>
              <a:rPr lang="en-US" altLang="zh-TW" sz="1200" dirty="0" smtClean="0"/>
              <a:t>image</a:t>
            </a:r>
            <a:r>
              <a:rPr lang="zh-TW" altLang="en-US" sz="1200" dirty="0" smtClean="0"/>
              <a:t>，类似</a:t>
            </a:r>
            <a:r>
              <a:rPr lang="en-US" altLang="zh-TW" sz="1200" dirty="0" err="1" smtClean="0"/>
              <a:t>debian</a:t>
            </a:r>
            <a:r>
              <a:rPr lang="zh-TW" altLang="en-US" sz="1200" dirty="0" smtClean="0"/>
              <a:t>镜像</a:t>
            </a:r>
          </a:p>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11</a:t>
            </a:fld>
            <a:endParaRPr lang="zh-CN" altLang="en-US"/>
          </a:p>
        </p:txBody>
      </p:sp>
    </p:spTree>
    <p:extLst>
      <p:ext uri="{BB962C8B-B14F-4D97-AF65-F5344CB8AC3E}">
        <p14:creationId xmlns:p14="http://schemas.microsoft.com/office/powerpoint/2010/main" val="391243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Linux</a:t>
            </a:r>
            <a:r>
              <a:rPr lang="zh-CN" altLang="en-US" dirty="0" smtClean="0"/>
              <a:t>系统下</a:t>
            </a:r>
            <a:r>
              <a:rPr lang="en-US" altLang="zh-CN" dirty="0" smtClean="0"/>
              <a:t>,</a:t>
            </a:r>
            <a:r>
              <a:rPr lang="en-US" altLang="zh-CN" dirty="0" err="1" smtClean="0"/>
              <a:t>Docker</a:t>
            </a:r>
            <a:r>
              <a:rPr lang="en-US" altLang="zh-CN" dirty="0" smtClean="0"/>
              <a:t> Client </a:t>
            </a:r>
            <a:r>
              <a:rPr lang="zh-CN" altLang="en-US" dirty="0" smtClean="0"/>
              <a:t>和</a:t>
            </a:r>
            <a:r>
              <a:rPr lang="en-US" altLang="zh-CN" dirty="0" err="1" smtClean="0"/>
              <a:t>Docker</a:t>
            </a:r>
            <a:r>
              <a:rPr lang="en-US" altLang="zh-CN" dirty="0" smtClean="0"/>
              <a:t> daemon</a:t>
            </a:r>
            <a:r>
              <a:rPr lang="zh-CN" altLang="en-US" dirty="0" smtClean="0"/>
              <a:t>和容器直接运行在宿主机上，这意味着容器可直接使用宿主机端口资源，不需要在容器和宿主机之间映射端口。</a:t>
            </a:r>
          </a:p>
          <a:p>
            <a:pPr marL="0" indent="0">
              <a:buNone/>
            </a:pPr>
            <a:endParaRPr lang="en-US" altLang="zh-CN" dirty="0" smtClean="0"/>
          </a:p>
          <a:p>
            <a:r>
              <a:rPr lang="zh-CN" altLang="en-US" dirty="0" smtClean="0"/>
              <a:t>在</a:t>
            </a:r>
            <a:r>
              <a:rPr lang="en-US" altLang="zh-CN" dirty="0" smtClean="0"/>
              <a:t>Windows</a:t>
            </a:r>
            <a:r>
              <a:rPr lang="zh-CN" altLang="en-US" dirty="0" smtClean="0"/>
              <a:t>或</a:t>
            </a:r>
            <a:r>
              <a:rPr lang="en-US" altLang="zh-CN" dirty="0" smtClean="0"/>
              <a:t>Max X</a:t>
            </a:r>
            <a:r>
              <a:rPr lang="zh-CN" altLang="en-US" dirty="0" smtClean="0"/>
              <a:t>系统下</a:t>
            </a:r>
            <a:r>
              <a:rPr lang="en-US" altLang="zh-CN" dirty="0" smtClean="0"/>
              <a:t>, </a:t>
            </a:r>
            <a:r>
              <a:rPr lang="en-US" altLang="zh-CN" dirty="0" err="1" smtClean="0"/>
              <a:t>Docker</a:t>
            </a:r>
            <a:r>
              <a:rPr lang="en-US" altLang="zh-CN" dirty="0" smtClean="0"/>
              <a:t> daemon</a:t>
            </a:r>
            <a:r>
              <a:rPr lang="zh-CN" altLang="en-US" dirty="0" smtClean="0"/>
              <a:t>运行在</a:t>
            </a:r>
            <a:r>
              <a:rPr lang="en-US" altLang="zh-CN" dirty="0" smtClean="0"/>
              <a:t>Linux</a:t>
            </a:r>
            <a:r>
              <a:rPr lang="zh-CN" altLang="en-US" dirty="0" smtClean="0"/>
              <a:t>虚拟机里，</a:t>
            </a:r>
            <a:r>
              <a:rPr lang="en-US" altLang="zh-CN" dirty="0" err="1" smtClean="0"/>
              <a:t>Docker</a:t>
            </a:r>
            <a:r>
              <a:rPr lang="en-US" altLang="zh-CN" dirty="0" smtClean="0"/>
              <a:t> client</a:t>
            </a:r>
            <a:r>
              <a:rPr lang="zh-CN" altLang="en-US" dirty="0" smtClean="0"/>
              <a:t>运行宿主机跟</a:t>
            </a:r>
            <a:r>
              <a:rPr lang="en-US" altLang="zh-CN" dirty="0" err="1" smtClean="0"/>
              <a:t>Docker</a:t>
            </a:r>
            <a:r>
              <a:rPr lang="en-US" altLang="zh-CN" dirty="0" smtClean="0"/>
              <a:t> daemon</a:t>
            </a:r>
            <a:r>
              <a:rPr lang="zh-CN" altLang="en-US" dirty="0" smtClean="0"/>
              <a:t>对话。</a:t>
            </a:r>
          </a:p>
          <a:p>
            <a:r>
              <a:rPr lang="zh-CN" altLang="en-US" dirty="0" smtClean="0"/>
              <a:t>当运行容器里，它用的端口资源是虚拟机里的，必须跟宿主机上的端口映射。</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12</a:t>
            </a:fld>
            <a:endParaRPr lang="zh-CN" altLang="en-US"/>
          </a:p>
        </p:txBody>
      </p:sp>
    </p:spTree>
    <p:extLst>
      <p:ext uri="{BB962C8B-B14F-4D97-AF65-F5344CB8AC3E}">
        <p14:creationId xmlns:p14="http://schemas.microsoft.com/office/powerpoint/2010/main" val="323908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是一个泛称</a:t>
            </a:r>
            <a:r>
              <a:rPr lang="en-US" altLang="zh-CN" dirty="0" smtClean="0"/>
              <a:t>,</a:t>
            </a:r>
            <a:r>
              <a:rPr lang="zh-CN" altLang="en-US" dirty="0" smtClean="0"/>
              <a:t>用来向指定的</a:t>
            </a:r>
            <a:r>
              <a:rPr lang="en-US" altLang="zh-CN" dirty="0" err="1" smtClean="0"/>
              <a:t>Docker</a:t>
            </a:r>
            <a:r>
              <a:rPr lang="en-US" altLang="zh-CN" dirty="0" smtClean="0"/>
              <a:t> daemon</a:t>
            </a:r>
            <a:r>
              <a:rPr lang="zh-CN" altLang="en-US" dirty="0" smtClean="0"/>
              <a:t>发起请求</a:t>
            </a:r>
            <a:r>
              <a:rPr lang="en-US" altLang="zh-CN" dirty="0" smtClean="0"/>
              <a:t>,</a:t>
            </a:r>
            <a:r>
              <a:rPr lang="zh-CN" altLang="en-US" dirty="0" smtClean="0"/>
              <a:t>执行相应的容器管理操作</a:t>
            </a:r>
            <a:r>
              <a:rPr lang="en-US" altLang="zh-CN" dirty="0" smtClean="0"/>
              <a:t>.</a:t>
            </a:r>
            <a:r>
              <a:rPr lang="zh-CN" altLang="en-US" dirty="0" smtClean="0"/>
              <a:t>它既可以是</a:t>
            </a:r>
            <a:r>
              <a:rPr lang="en-US" altLang="zh-CN" dirty="0" err="1" smtClean="0"/>
              <a:t>Docker</a:t>
            </a:r>
            <a:r>
              <a:rPr lang="zh-CN" altLang="en-US" dirty="0" smtClean="0"/>
              <a:t>命令行工具，也可以是任何遵循了</a:t>
            </a:r>
            <a:r>
              <a:rPr lang="en-US" altLang="zh-CN" dirty="0" err="1" smtClean="0"/>
              <a:t>Docker</a:t>
            </a:r>
            <a:r>
              <a:rPr lang="en-US" altLang="zh-CN" dirty="0" smtClean="0"/>
              <a:t> API</a:t>
            </a:r>
            <a:r>
              <a:rPr lang="zh-CN" altLang="en-US" dirty="0" smtClean="0"/>
              <a:t>的客户端</a:t>
            </a:r>
            <a:r>
              <a:rPr lang="en-US" altLang="zh-CN" dirty="0" smtClean="0"/>
              <a:t>.</a:t>
            </a:r>
            <a:r>
              <a:rPr lang="zh-CN" altLang="en-US" dirty="0" smtClean="0"/>
              <a:t>目前</a:t>
            </a:r>
            <a:r>
              <a:rPr lang="en-US" altLang="zh-CN" dirty="0" smtClean="0"/>
              <a:t>, </a:t>
            </a:r>
            <a:r>
              <a:rPr lang="zh-CN" altLang="en-US" dirty="0" smtClean="0"/>
              <a:t>社区中维护着的</a:t>
            </a:r>
            <a:r>
              <a:rPr lang="en-US" altLang="zh-CN" dirty="0" err="1" smtClean="0"/>
              <a:t>Docker</a:t>
            </a:r>
            <a:r>
              <a:rPr lang="en-US" altLang="zh-CN" dirty="0" smtClean="0"/>
              <a:t> </a:t>
            </a:r>
            <a:r>
              <a:rPr lang="en-US" altLang="zh-CN" dirty="0" err="1" smtClean="0"/>
              <a:t>clien</a:t>
            </a:r>
            <a:r>
              <a:rPr lang="zh-CN" altLang="en-US" dirty="0" smtClean="0"/>
              <a:t>种类非常丰富</a:t>
            </a:r>
            <a:r>
              <a:rPr lang="en-US" altLang="zh-CN" dirty="0" smtClean="0"/>
              <a:t>,</a:t>
            </a:r>
            <a:r>
              <a:rPr lang="zh-CN" altLang="en-US" dirty="0" smtClean="0"/>
              <a:t>涵盖了包括</a:t>
            </a:r>
            <a:r>
              <a:rPr lang="en-US" altLang="zh-CN" dirty="0" smtClean="0"/>
              <a:t>C#(</a:t>
            </a:r>
            <a:r>
              <a:rPr lang="zh-CN" altLang="en-US" dirty="0" smtClean="0"/>
              <a:t>支持 </a:t>
            </a:r>
            <a:r>
              <a:rPr lang="en-US" altLang="zh-CN" dirty="0" smtClean="0"/>
              <a:t>Windows)</a:t>
            </a:r>
            <a:r>
              <a:rPr lang="zh-CN" altLang="en-US" dirty="0" smtClean="0"/>
              <a:t>、</a:t>
            </a:r>
            <a:r>
              <a:rPr lang="en-US" altLang="zh-CN" dirty="0" smtClean="0"/>
              <a:t>Java</a:t>
            </a:r>
            <a:r>
              <a:rPr lang="zh-CN" altLang="en-US" dirty="0" smtClean="0"/>
              <a:t>、</a:t>
            </a:r>
            <a:r>
              <a:rPr lang="en-US" altLang="zh-CN" dirty="0" smtClean="0"/>
              <a:t>Go</a:t>
            </a:r>
            <a:r>
              <a:rPr lang="zh-CN" altLang="en-US" dirty="0" smtClean="0"/>
              <a:t>、</a:t>
            </a:r>
            <a:r>
              <a:rPr lang="en-US" altLang="zh-CN" dirty="0" smtClean="0"/>
              <a:t>Ruby</a:t>
            </a:r>
            <a:r>
              <a:rPr lang="zh-CN" altLang="en-US" dirty="0" smtClean="0"/>
              <a:t>、</a:t>
            </a:r>
            <a:r>
              <a:rPr lang="en-US" altLang="zh-CN" dirty="0" smtClean="0"/>
              <a:t>JavaScript</a:t>
            </a:r>
            <a:r>
              <a:rPr lang="zh-CN" altLang="en-US" dirty="0" smtClean="0"/>
              <a:t>等常用语言，甚至还有使用</a:t>
            </a:r>
            <a:r>
              <a:rPr lang="en-US" altLang="zh-CN" dirty="0" smtClean="0"/>
              <a:t>Angular</a:t>
            </a:r>
            <a:r>
              <a:rPr lang="zh-CN" altLang="en-US" dirty="0" smtClean="0"/>
              <a:t>库编写的</a:t>
            </a:r>
            <a:r>
              <a:rPr lang="en-US" altLang="zh-CN" dirty="0" err="1" smtClean="0"/>
              <a:t>WebU</a:t>
            </a:r>
            <a:r>
              <a:rPr lang="zh-CN" altLang="en-US" dirty="0" smtClean="0"/>
              <a:t>格式的客户端，足以满足大多数用户的需求。</a:t>
            </a:r>
          </a:p>
        </p:txBody>
      </p:sp>
      <p:sp>
        <p:nvSpPr>
          <p:cNvPr id="4" name="幻灯片编号占位符 3"/>
          <p:cNvSpPr>
            <a:spLocks noGrp="1"/>
          </p:cNvSpPr>
          <p:nvPr>
            <p:ph type="sldNum" sz="quarter" idx="10"/>
          </p:nvPr>
        </p:nvSpPr>
        <p:spPr/>
        <p:txBody>
          <a:bodyPr/>
          <a:lstStyle/>
          <a:p>
            <a:fld id="{0EEE450E-4069-49AD-A5C8-283F916D7F70}" type="slidenum">
              <a:rPr lang="zh-CN" altLang="en-US" smtClean="0"/>
              <a:pPr/>
              <a:t>13</a:t>
            </a:fld>
            <a:endParaRPr lang="zh-CN" altLang="en-US"/>
          </a:p>
        </p:txBody>
      </p:sp>
    </p:spTree>
    <p:extLst>
      <p:ext uri="{BB962C8B-B14F-4D97-AF65-F5344CB8AC3E}">
        <p14:creationId xmlns:p14="http://schemas.microsoft.com/office/powerpoint/2010/main" val="323908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solidFill>
          <a:srgbClr val="38548C"/>
        </a:solidFill>
        <a:effectLst/>
      </p:bgPr>
    </p:bg>
    <p:spTree>
      <p:nvGrpSpPr>
        <p:cNvPr id="1" name=""/>
        <p:cNvGrpSpPr/>
        <p:nvPr/>
      </p:nvGrpSpPr>
      <p:grpSpPr>
        <a:xfrm>
          <a:off x="0" y="0"/>
          <a:ext cx="0" cy="0"/>
          <a:chOff x="0" y="0"/>
          <a:chExt cx="0" cy="0"/>
        </a:xfrm>
      </p:grpSpPr>
      <p:pic>
        <p:nvPicPr>
          <p:cNvPr id="10" name="图片 9" descr="封面-5.png"/>
          <p:cNvPicPr>
            <a:picLocks noChangeAspect="1"/>
          </p:cNvPicPr>
          <p:nvPr userDrawn="1"/>
        </p:nvPicPr>
        <p:blipFill>
          <a:blip r:embed="rId2"/>
          <a:stretch>
            <a:fillRect/>
          </a:stretch>
        </p:blipFill>
        <p:spPr>
          <a:xfrm>
            <a:off x="710384" y="399591"/>
            <a:ext cx="7723233" cy="4344319"/>
          </a:xfrm>
          <a:prstGeom prst="rect">
            <a:avLst/>
          </a:prstGeom>
        </p:spPr>
      </p:pic>
      <p:sp>
        <p:nvSpPr>
          <p:cNvPr id="2" name="标题 1"/>
          <p:cNvSpPr>
            <a:spLocks noGrp="1"/>
          </p:cNvSpPr>
          <p:nvPr>
            <p:ph type="title" hasCustomPrompt="1"/>
          </p:nvPr>
        </p:nvSpPr>
        <p:spPr>
          <a:xfrm>
            <a:off x="1714480" y="3464725"/>
            <a:ext cx="5715040" cy="535785"/>
          </a:xfrm>
        </p:spPr>
        <p:txBody>
          <a:bodyPr anchor="ctr" anchorCtr="0">
            <a:noAutofit/>
          </a:bodyPr>
          <a:lstStyle>
            <a:lvl1pPr algn="ctr">
              <a:defRPr sz="5400" b="0">
                <a:solidFill>
                  <a:schemeClr val="bg1"/>
                </a:solidFill>
              </a:defRPr>
            </a:lvl1pPr>
          </a:lstStyle>
          <a:p>
            <a:r>
              <a:rPr lang="zh-CN" altLang="en-US" dirty="0" smtClean="0"/>
              <a:t>此处母版标题</a:t>
            </a:r>
            <a:endParaRPr lang="zh-CN" altLang="en-US" dirty="0"/>
          </a:p>
        </p:txBody>
      </p:sp>
      <p:sp>
        <p:nvSpPr>
          <p:cNvPr id="4" name="副标题 2"/>
          <p:cNvSpPr>
            <a:spLocks noGrp="1"/>
          </p:cNvSpPr>
          <p:nvPr>
            <p:ph type="subTitle" idx="1" hasCustomPrompt="1"/>
          </p:nvPr>
        </p:nvSpPr>
        <p:spPr>
          <a:xfrm>
            <a:off x="2607455" y="4161245"/>
            <a:ext cx="3929090" cy="267893"/>
          </a:xfrm>
        </p:spPr>
        <p:txBody>
          <a:bodyPr anchor="ctr" anchorCtr="0">
            <a:noAutofit/>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编辑母版副标题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12" name="图片 11" descr="封面-51.png"/>
          <p:cNvPicPr>
            <a:picLocks noChangeAspect="1"/>
          </p:cNvPicPr>
          <p:nvPr userDrawn="1"/>
        </p:nvPicPr>
        <p:blipFill>
          <a:blip r:embed="rId2" cstate="print"/>
          <a:stretch>
            <a:fillRect/>
          </a:stretch>
        </p:blipFill>
        <p:spPr>
          <a:xfrm>
            <a:off x="8215338" y="142858"/>
            <a:ext cx="639560" cy="639560"/>
          </a:xfrm>
          <a:prstGeom prst="rect">
            <a:avLst/>
          </a:prstGeom>
        </p:spPr>
      </p:pic>
      <p:sp>
        <p:nvSpPr>
          <p:cNvPr id="2" name="标题 1"/>
          <p:cNvSpPr>
            <a:spLocks noGrp="1"/>
          </p:cNvSpPr>
          <p:nvPr userDrawn="1">
            <p:ph type="title"/>
          </p:nvPr>
        </p:nvSpPr>
        <p:spPr>
          <a:xfrm>
            <a:off x="285720" y="205979"/>
            <a:ext cx="8572560" cy="490524"/>
          </a:xfrm>
        </p:spPr>
        <p:txBody>
          <a:bodyPr>
            <a:normAutofit/>
          </a:bodyPr>
          <a:lstStyle>
            <a:lvl1pPr algn="l">
              <a:defRPr sz="2800"/>
            </a:lvl1pPr>
          </a:lstStyle>
          <a:p>
            <a:r>
              <a:rPr lang="zh-CN" altLang="en-US" smtClean="0"/>
              <a:t>单击此处编辑母版标题样式</a:t>
            </a:r>
            <a:endParaRPr lang="zh-CN" altLang="en-US"/>
          </a:p>
        </p:txBody>
      </p:sp>
      <p:sp>
        <p:nvSpPr>
          <p:cNvPr id="4" name="矩形 3"/>
          <p:cNvSpPr/>
          <p:nvPr userDrawn="1"/>
        </p:nvSpPr>
        <p:spPr>
          <a:xfrm>
            <a:off x="285720" y="662214"/>
            <a:ext cx="4214842" cy="342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2"/>
          <p:cNvSpPr>
            <a:spLocks noGrp="1"/>
          </p:cNvSpPr>
          <p:nvPr userDrawn="1">
            <p:ph idx="1"/>
          </p:nvPr>
        </p:nvSpPr>
        <p:spPr>
          <a:xfrm>
            <a:off x="285720" y="803659"/>
            <a:ext cx="8572560" cy="3804074"/>
          </a:xfrm>
        </p:spPr>
        <p:txBody>
          <a:bodyPr>
            <a:normAutofit/>
          </a:bodyPr>
          <a:lstStyle>
            <a:lvl1pPr>
              <a:defRPr sz="2000"/>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grpSp>
        <p:nvGrpSpPr>
          <p:cNvPr id="11" name="组合 10"/>
          <p:cNvGrpSpPr/>
          <p:nvPr userDrawn="1"/>
        </p:nvGrpSpPr>
        <p:grpSpPr>
          <a:xfrm>
            <a:off x="0" y="4768468"/>
            <a:ext cx="9144000" cy="375032"/>
            <a:chOff x="0" y="4768468"/>
            <a:chExt cx="9144000" cy="375032"/>
          </a:xfrm>
        </p:grpSpPr>
        <p:sp>
          <p:nvSpPr>
            <p:cNvPr id="8" name="矩形 7"/>
            <p:cNvSpPr/>
            <p:nvPr userDrawn="1"/>
          </p:nvSpPr>
          <p:spPr>
            <a:xfrm>
              <a:off x="0" y="4768468"/>
              <a:ext cx="9144000" cy="37503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封面-43.png"/>
            <p:cNvPicPr>
              <a:picLocks noChangeAspect="1"/>
            </p:cNvPicPr>
            <p:nvPr userDrawn="1"/>
          </p:nvPicPr>
          <p:blipFill>
            <a:blip r:embed="rId3" cstate="print"/>
            <a:stretch>
              <a:fillRect/>
            </a:stretch>
          </p:blipFill>
          <p:spPr>
            <a:xfrm>
              <a:off x="8158436" y="4848865"/>
              <a:ext cx="699844" cy="214238"/>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6" name="内容占位符 2"/>
          <p:cNvSpPr>
            <a:spLocks noGrp="1"/>
          </p:cNvSpPr>
          <p:nvPr>
            <p:ph idx="1"/>
          </p:nvPr>
        </p:nvSpPr>
        <p:spPr>
          <a:xfrm>
            <a:off x="285720" y="803659"/>
            <a:ext cx="2857520" cy="3804074"/>
          </a:xfrm>
        </p:spPr>
        <p:txBody>
          <a:bodyPr>
            <a:normAutofit/>
          </a:bodyPr>
          <a:lstStyle>
            <a:lvl1pPr>
              <a:defRPr sz="2000"/>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
        <p:nvSpPr>
          <p:cNvPr id="12" name="内容占位符 2"/>
          <p:cNvSpPr>
            <a:spLocks noGrp="1"/>
          </p:cNvSpPr>
          <p:nvPr>
            <p:ph idx="10"/>
          </p:nvPr>
        </p:nvSpPr>
        <p:spPr>
          <a:xfrm>
            <a:off x="6000760" y="803659"/>
            <a:ext cx="2857520" cy="3804074"/>
          </a:xfrm>
        </p:spPr>
        <p:txBody>
          <a:bodyPr>
            <a:normAutofit/>
          </a:bodyPr>
          <a:lstStyle>
            <a:lvl1pPr>
              <a:defRPr sz="2000"/>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
        <p:nvSpPr>
          <p:cNvPr id="13" name="内容占位符 2"/>
          <p:cNvSpPr>
            <a:spLocks noGrp="1"/>
          </p:cNvSpPr>
          <p:nvPr>
            <p:ph idx="11" hasCustomPrompt="1"/>
          </p:nvPr>
        </p:nvSpPr>
        <p:spPr>
          <a:xfrm>
            <a:off x="3357554" y="803659"/>
            <a:ext cx="2428892" cy="3804074"/>
          </a:xfrm>
        </p:spPr>
        <p:txBody>
          <a:bodyPr>
            <a:normAutofit/>
          </a:bodyPr>
          <a:lstStyle>
            <a:lvl1pPr>
              <a:defRPr sz="2000">
                <a:solidFill>
                  <a:schemeClr val="bg1">
                    <a:lumMod val="65000"/>
                  </a:schemeClr>
                </a:solidFill>
              </a:defRPr>
            </a:lvl1pPr>
            <a:lvl2pPr>
              <a:defRPr sz="1800"/>
            </a:lvl2pPr>
            <a:lvl3pPr>
              <a:defRPr sz="1800"/>
            </a:lvl3pPr>
            <a:lvl4pPr>
              <a:defRPr sz="1800"/>
            </a:lvl4pPr>
            <a:lvl5pPr>
              <a:defRPr sz="1800"/>
            </a:lvl5pPr>
          </a:lstStyle>
          <a:p>
            <a:pPr lvl="0"/>
            <a:r>
              <a:rPr lang="zh-CN" altLang="en-US" dirty="0" smtClean="0"/>
              <a:t>图</a:t>
            </a:r>
            <a:endParaRPr lang="zh-CN" altLang="en-US" dirty="0"/>
          </a:p>
        </p:txBody>
      </p:sp>
      <p:sp>
        <p:nvSpPr>
          <p:cNvPr id="23" name="标题 1"/>
          <p:cNvSpPr>
            <a:spLocks noGrp="1"/>
          </p:cNvSpPr>
          <p:nvPr>
            <p:ph type="title"/>
          </p:nvPr>
        </p:nvSpPr>
        <p:spPr>
          <a:xfrm>
            <a:off x="285720" y="205979"/>
            <a:ext cx="8572560" cy="490524"/>
          </a:xfrm>
        </p:spPr>
        <p:txBody>
          <a:bodyPr>
            <a:normAutofit/>
          </a:bodyPr>
          <a:lstStyle>
            <a:lvl1pPr algn="l">
              <a:defRPr sz="2800"/>
            </a:lvl1pPr>
          </a:lstStyle>
          <a:p>
            <a:r>
              <a:rPr lang="zh-CN" altLang="en-US" smtClean="0"/>
              <a:t>单击此处编辑母版标题样式</a:t>
            </a:r>
            <a:endParaRPr lang="zh-CN" altLang="en-US"/>
          </a:p>
        </p:txBody>
      </p:sp>
      <p:sp>
        <p:nvSpPr>
          <p:cNvPr id="24" name="矩形 23"/>
          <p:cNvSpPr/>
          <p:nvPr userDrawn="1"/>
        </p:nvSpPr>
        <p:spPr>
          <a:xfrm>
            <a:off x="285720" y="662214"/>
            <a:ext cx="4214842" cy="342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a:off x="0" y="4768468"/>
            <a:ext cx="9144000" cy="375032"/>
            <a:chOff x="0" y="4768468"/>
            <a:chExt cx="9144000" cy="375032"/>
          </a:xfrm>
        </p:grpSpPr>
        <p:sp>
          <p:nvSpPr>
            <p:cNvPr id="14" name="矩形 13"/>
            <p:cNvSpPr/>
            <p:nvPr userDrawn="1"/>
          </p:nvSpPr>
          <p:spPr>
            <a:xfrm>
              <a:off x="0" y="4768468"/>
              <a:ext cx="9144000" cy="37503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封面-43.png"/>
            <p:cNvPicPr>
              <a:picLocks noChangeAspect="1"/>
            </p:cNvPicPr>
            <p:nvPr userDrawn="1"/>
          </p:nvPicPr>
          <p:blipFill>
            <a:blip r:embed="rId2" cstate="print"/>
            <a:stretch>
              <a:fillRect/>
            </a:stretch>
          </p:blipFill>
          <p:spPr>
            <a:xfrm>
              <a:off x="8158436" y="4848865"/>
              <a:ext cx="699844" cy="214238"/>
            </a:xfrm>
            <a:prstGeom prst="rect">
              <a:avLst/>
            </a:prstGeom>
          </p:spPr>
        </p:pic>
      </p:grpSp>
      <p:pic>
        <p:nvPicPr>
          <p:cNvPr id="18" name="图片 17" descr="封面-51.png"/>
          <p:cNvPicPr>
            <a:picLocks noChangeAspect="1"/>
          </p:cNvPicPr>
          <p:nvPr userDrawn="1"/>
        </p:nvPicPr>
        <p:blipFill>
          <a:blip r:embed="rId3" cstate="print"/>
          <a:stretch>
            <a:fillRect/>
          </a:stretch>
        </p:blipFill>
        <p:spPr>
          <a:xfrm>
            <a:off x="8215338" y="142858"/>
            <a:ext cx="639560" cy="63956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285720" y="803659"/>
            <a:ext cx="8572560" cy="2411033"/>
          </a:xfrm>
        </p:spPr>
        <p:txBody>
          <a:bodyPr>
            <a:normAutofit/>
          </a:bodyPr>
          <a:lstStyle>
            <a:lvl1pPr>
              <a:defRPr sz="2000"/>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内容占位符 2"/>
          <p:cNvSpPr>
            <a:spLocks noGrp="1"/>
          </p:cNvSpPr>
          <p:nvPr>
            <p:ph idx="11" hasCustomPrompt="1"/>
          </p:nvPr>
        </p:nvSpPr>
        <p:spPr>
          <a:xfrm>
            <a:off x="285720" y="3375428"/>
            <a:ext cx="2714644" cy="1285884"/>
          </a:xfrm>
        </p:spPr>
        <p:txBody>
          <a:bodyPr>
            <a:normAutofit/>
          </a:bodyPr>
          <a:lstStyle>
            <a:lvl1pPr>
              <a:defRPr sz="2000">
                <a:solidFill>
                  <a:schemeClr val="bg1">
                    <a:lumMod val="65000"/>
                  </a:schemeClr>
                </a:solidFill>
              </a:defRPr>
            </a:lvl1pPr>
            <a:lvl2pPr>
              <a:defRPr sz="1800"/>
            </a:lvl2pPr>
            <a:lvl3pPr>
              <a:defRPr sz="1800"/>
            </a:lvl3pPr>
            <a:lvl4pPr>
              <a:defRPr sz="1800"/>
            </a:lvl4pPr>
            <a:lvl5pPr>
              <a:defRPr sz="1800"/>
            </a:lvl5pPr>
          </a:lstStyle>
          <a:p>
            <a:pPr lvl="0"/>
            <a:r>
              <a:rPr lang="zh-CN" altLang="en-US" dirty="0" smtClean="0"/>
              <a:t>图</a:t>
            </a:r>
            <a:endParaRPr lang="zh-CN" altLang="en-US" dirty="0"/>
          </a:p>
        </p:txBody>
      </p:sp>
      <p:sp>
        <p:nvSpPr>
          <p:cNvPr id="14" name="内容占位符 2"/>
          <p:cNvSpPr>
            <a:spLocks noGrp="1"/>
          </p:cNvSpPr>
          <p:nvPr>
            <p:ph idx="12" hasCustomPrompt="1"/>
          </p:nvPr>
        </p:nvSpPr>
        <p:spPr>
          <a:xfrm>
            <a:off x="3214678" y="3375428"/>
            <a:ext cx="2714644" cy="1285884"/>
          </a:xfrm>
        </p:spPr>
        <p:txBody>
          <a:bodyPr>
            <a:normAutofit/>
          </a:bodyPr>
          <a:lstStyle>
            <a:lvl1pPr>
              <a:defRPr sz="2000">
                <a:solidFill>
                  <a:schemeClr val="bg1">
                    <a:lumMod val="65000"/>
                  </a:schemeClr>
                </a:solidFill>
              </a:defRPr>
            </a:lvl1pPr>
            <a:lvl2pPr>
              <a:defRPr sz="1800"/>
            </a:lvl2pPr>
            <a:lvl3pPr>
              <a:defRPr sz="1800"/>
            </a:lvl3pPr>
            <a:lvl4pPr>
              <a:defRPr sz="1800"/>
            </a:lvl4pPr>
            <a:lvl5pPr>
              <a:defRPr sz="1800"/>
            </a:lvl5pPr>
          </a:lstStyle>
          <a:p>
            <a:pPr lvl="0"/>
            <a:r>
              <a:rPr lang="zh-CN" altLang="en-US" dirty="0" smtClean="0"/>
              <a:t>图</a:t>
            </a:r>
            <a:endParaRPr lang="zh-CN" altLang="en-US" dirty="0"/>
          </a:p>
        </p:txBody>
      </p:sp>
      <p:sp>
        <p:nvSpPr>
          <p:cNvPr id="15" name="内容占位符 2"/>
          <p:cNvSpPr>
            <a:spLocks noGrp="1"/>
          </p:cNvSpPr>
          <p:nvPr>
            <p:ph idx="13" hasCustomPrompt="1"/>
          </p:nvPr>
        </p:nvSpPr>
        <p:spPr>
          <a:xfrm>
            <a:off x="6143636" y="3375428"/>
            <a:ext cx="2714644" cy="1285884"/>
          </a:xfrm>
        </p:spPr>
        <p:txBody>
          <a:bodyPr>
            <a:normAutofit/>
          </a:bodyPr>
          <a:lstStyle>
            <a:lvl1pPr>
              <a:defRPr sz="2000">
                <a:solidFill>
                  <a:schemeClr val="bg1">
                    <a:lumMod val="65000"/>
                  </a:schemeClr>
                </a:solidFill>
              </a:defRPr>
            </a:lvl1pPr>
            <a:lvl2pPr>
              <a:defRPr sz="1800"/>
            </a:lvl2pPr>
            <a:lvl3pPr>
              <a:defRPr sz="1800"/>
            </a:lvl3pPr>
            <a:lvl4pPr>
              <a:defRPr sz="1800"/>
            </a:lvl4pPr>
            <a:lvl5pPr>
              <a:defRPr sz="1800"/>
            </a:lvl5pPr>
          </a:lstStyle>
          <a:p>
            <a:pPr lvl="0"/>
            <a:r>
              <a:rPr lang="zh-CN" altLang="en-US" dirty="0" smtClean="0"/>
              <a:t>图</a:t>
            </a:r>
            <a:endParaRPr lang="zh-CN" altLang="en-US" dirty="0"/>
          </a:p>
        </p:txBody>
      </p:sp>
      <p:sp>
        <p:nvSpPr>
          <p:cNvPr id="18" name="标题 1"/>
          <p:cNvSpPr>
            <a:spLocks noGrp="1"/>
          </p:cNvSpPr>
          <p:nvPr>
            <p:ph type="title"/>
          </p:nvPr>
        </p:nvSpPr>
        <p:spPr>
          <a:xfrm>
            <a:off x="285720" y="205979"/>
            <a:ext cx="8572560" cy="490524"/>
          </a:xfrm>
        </p:spPr>
        <p:txBody>
          <a:bodyPr>
            <a:normAutofit/>
          </a:bodyPr>
          <a:lstStyle>
            <a:lvl1pPr algn="l">
              <a:defRPr sz="2800"/>
            </a:lvl1pPr>
          </a:lstStyle>
          <a:p>
            <a:r>
              <a:rPr lang="zh-CN" altLang="en-US" smtClean="0"/>
              <a:t>单击此处编辑母版标题样式</a:t>
            </a:r>
            <a:endParaRPr lang="zh-CN" altLang="en-US"/>
          </a:p>
        </p:txBody>
      </p:sp>
      <p:sp>
        <p:nvSpPr>
          <p:cNvPr id="20" name="矩形 19"/>
          <p:cNvSpPr/>
          <p:nvPr userDrawn="1"/>
        </p:nvSpPr>
        <p:spPr>
          <a:xfrm>
            <a:off x="285720" y="662214"/>
            <a:ext cx="4214842" cy="342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userDrawn="1"/>
        </p:nvGrpSpPr>
        <p:grpSpPr>
          <a:xfrm>
            <a:off x="0" y="4768468"/>
            <a:ext cx="9144000" cy="375032"/>
            <a:chOff x="0" y="4768468"/>
            <a:chExt cx="9144000" cy="375032"/>
          </a:xfrm>
        </p:grpSpPr>
        <p:sp>
          <p:nvSpPr>
            <p:cNvPr id="22" name="矩形 21"/>
            <p:cNvSpPr/>
            <p:nvPr userDrawn="1"/>
          </p:nvSpPr>
          <p:spPr>
            <a:xfrm>
              <a:off x="0" y="4768468"/>
              <a:ext cx="9144000" cy="37503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descr="封面-43.png"/>
            <p:cNvPicPr>
              <a:picLocks noChangeAspect="1"/>
            </p:cNvPicPr>
            <p:nvPr userDrawn="1"/>
          </p:nvPicPr>
          <p:blipFill>
            <a:blip r:embed="rId2" cstate="print"/>
            <a:stretch>
              <a:fillRect/>
            </a:stretch>
          </p:blipFill>
          <p:spPr>
            <a:xfrm>
              <a:off x="8158436" y="4848865"/>
              <a:ext cx="699844" cy="214238"/>
            </a:xfrm>
            <a:prstGeom prst="rect">
              <a:avLst/>
            </a:prstGeom>
          </p:spPr>
        </p:pic>
      </p:grpSp>
      <p:pic>
        <p:nvPicPr>
          <p:cNvPr id="25" name="图片 24" descr="封面-51.png"/>
          <p:cNvPicPr>
            <a:picLocks noChangeAspect="1"/>
          </p:cNvPicPr>
          <p:nvPr userDrawn="1"/>
        </p:nvPicPr>
        <p:blipFill>
          <a:blip r:embed="rId3" cstate="print"/>
          <a:stretch>
            <a:fillRect/>
          </a:stretch>
        </p:blipFill>
        <p:spPr>
          <a:xfrm>
            <a:off x="8215338" y="142858"/>
            <a:ext cx="639560" cy="63956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lumMod val="95000"/>
          </a:schemeClr>
        </a:solidFill>
        <a:effectLst/>
      </p:bgPr>
    </p:bg>
    <p:spTree>
      <p:nvGrpSpPr>
        <p:cNvPr id="1" name=""/>
        <p:cNvGrpSpPr/>
        <p:nvPr/>
      </p:nvGrpSpPr>
      <p:grpSpPr>
        <a:xfrm>
          <a:off x="0" y="0"/>
          <a:ext cx="0" cy="0"/>
          <a:chOff x="0" y="0"/>
          <a:chExt cx="0" cy="0"/>
        </a:xfrm>
      </p:grpSpPr>
      <p:sp>
        <p:nvSpPr>
          <p:cNvPr id="11" name="内容占位符 2"/>
          <p:cNvSpPr>
            <a:spLocks noGrp="1"/>
          </p:cNvSpPr>
          <p:nvPr>
            <p:ph idx="1"/>
          </p:nvPr>
        </p:nvSpPr>
        <p:spPr>
          <a:xfrm>
            <a:off x="285720" y="803659"/>
            <a:ext cx="4071966" cy="3804074"/>
          </a:xfrm>
        </p:spPr>
        <p:txBody>
          <a:bodyPr>
            <a:normAutofit/>
          </a:bodyPr>
          <a:lstStyle>
            <a:lvl1pPr>
              <a:defRPr sz="2000"/>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内容占位符 2"/>
          <p:cNvSpPr>
            <a:spLocks noGrp="1"/>
          </p:cNvSpPr>
          <p:nvPr>
            <p:ph idx="10"/>
          </p:nvPr>
        </p:nvSpPr>
        <p:spPr>
          <a:xfrm>
            <a:off x="4572000" y="803659"/>
            <a:ext cx="4286280" cy="3804074"/>
          </a:xfrm>
        </p:spPr>
        <p:txBody>
          <a:bodyPr>
            <a:normAutofit/>
          </a:bodyPr>
          <a:lstStyle>
            <a:lvl1pPr>
              <a:defRPr sz="2000"/>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8" name="标题 1"/>
          <p:cNvSpPr>
            <a:spLocks noGrp="1"/>
          </p:cNvSpPr>
          <p:nvPr>
            <p:ph type="title"/>
          </p:nvPr>
        </p:nvSpPr>
        <p:spPr>
          <a:xfrm>
            <a:off x="285720" y="205979"/>
            <a:ext cx="8572560" cy="490524"/>
          </a:xfrm>
        </p:spPr>
        <p:txBody>
          <a:bodyPr>
            <a:normAutofit/>
          </a:bodyPr>
          <a:lstStyle>
            <a:lvl1pPr algn="l">
              <a:defRPr sz="2800"/>
            </a:lvl1pPr>
          </a:lstStyle>
          <a:p>
            <a:r>
              <a:rPr lang="zh-CN" altLang="en-US" smtClean="0"/>
              <a:t>单击此处编辑母版标题样式</a:t>
            </a:r>
            <a:endParaRPr lang="zh-CN" altLang="en-US"/>
          </a:p>
        </p:txBody>
      </p:sp>
      <p:sp>
        <p:nvSpPr>
          <p:cNvPr id="19" name="矩形 18"/>
          <p:cNvSpPr/>
          <p:nvPr userDrawn="1"/>
        </p:nvSpPr>
        <p:spPr>
          <a:xfrm>
            <a:off x="285720" y="662214"/>
            <a:ext cx="4214842" cy="342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4768468"/>
            <a:ext cx="9144000" cy="375032"/>
            <a:chOff x="0" y="4768468"/>
            <a:chExt cx="9144000" cy="375032"/>
          </a:xfrm>
        </p:grpSpPr>
        <p:sp>
          <p:nvSpPr>
            <p:cNvPr id="17" name="矩形 16"/>
            <p:cNvSpPr/>
            <p:nvPr userDrawn="1"/>
          </p:nvSpPr>
          <p:spPr>
            <a:xfrm>
              <a:off x="0" y="4768468"/>
              <a:ext cx="9144000" cy="37503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descr="封面-43.png"/>
            <p:cNvPicPr>
              <a:picLocks noChangeAspect="1"/>
            </p:cNvPicPr>
            <p:nvPr userDrawn="1"/>
          </p:nvPicPr>
          <p:blipFill>
            <a:blip r:embed="rId2" cstate="print"/>
            <a:stretch>
              <a:fillRect/>
            </a:stretch>
          </p:blipFill>
          <p:spPr>
            <a:xfrm>
              <a:off x="8158436" y="4848865"/>
              <a:ext cx="699844" cy="214238"/>
            </a:xfrm>
            <a:prstGeom prst="rect">
              <a:avLst/>
            </a:prstGeom>
          </p:spPr>
        </p:pic>
      </p:grpSp>
      <p:pic>
        <p:nvPicPr>
          <p:cNvPr id="21" name="图片 20" descr="封面-51.png"/>
          <p:cNvPicPr>
            <a:picLocks noChangeAspect="1"/>
          </p:cNvPicPr>
          <p:nvPr userDrawn="1"/>
        </p:nvPicPr>
        <p:blipFill>
          <a:blip r:embed="rId3" cstate="print"/>
          <a:stretch>
            <a:fillRect/>
          </a:stretch>
        </p:blipFill>
        <p:spPr>
          <a:xfrm>
            <a:off x="8215338" y="142858"/>
            <a:ext cx="639560" cy="63956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1">
            <a:lumMod val="95000"/>
          </a:schemeClr>
        </a:solid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285720" y="857238"/>
            <a:ext cx="8572560" cy="964413"/>
          </a:xfrm>
        </p:spPr>
        <p:txBody>
          <a:bodyPr>
            <a:normAutofit/>
          </a:bodyPr>
          <a:lstStyle>
            <a:lvl1pPr>
              <a:defRPr sz="2000"/>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endParaRPr lang="zh-CN" altLang="en-US" dirty="0"/>
          </a:p>
        </p:txBody>
      </p:sp>
      <p:sp>
        <p:nvSpPr>
          <p:cNvPr id="11" name="内容占位符 2"/>
          <p:cNvSpPr>
            <a:spLocks noGrp="1"/>
          </p:cNvSpPr>
          <p:nvPr>
            <p:ph idx="11" hasCustomPrompt="1"/>
          </p:nvPr>
        </p:nvSpPr>
        <p:spPr>
          <a:xfrm>
            <a:off x="285720" y="1982386"/>
            <a:ext cx="5286412" cy="2625347"/>
          </a:xfrm>
        </p:spPr>
        <p:txBody>
          <a:bodyPr>
            <a:normAutofit/>
          </a:bodyPr>
          <a:lstStyle>
            <a:lvl1pPr>
              <a:defRPr sz="2000">
                <a:solidFill>
                  <a:schemeClr val="bg1">
                    <a:lumMod val="65000"/>
                  </a:schemeClr>
                </a:solidFill>
              </a:defRPr>
            </a:lvl1pPr>
            <a:lvl2pPr>
              <a:defRPr sz="1800"/>
            </a:lvl2pPr>
            <a:lvl3pPr>
              <a:defRPr sz="1800"/>
            </a:lvl3pPr>
            <a:lvl4pPr>
              <a:defRPr sz="1800"/>
            </a:lvl4pPr>
            <a:lvl5pPr>
              <a:defRPr sz="1800"/>
            </a:lvl5pPr>
          </a:lstStyle>
          <a:p>
            <a:pPr lvl="0"/>
            <a:r>
              <a:rPr lang="zh-CN" altLang="en-US" dirty="0" smtClean="0"/>
              <a:t>图</a:t>
            </a:r>
            <a:endParaRPr lang="zh-CN" altLang="en-US" dirty="0"/>
          </a:p>
        </p:txBody>
      </p:sp>
      <p:sp>
        <p:nvSpPr>
          <p:cNvPr id="13" name="内容占位符 2"/>
          <p:cNvSpPr>
            <a:spLocks noGrp="1"/>
          </p:cNvSpPr>
          <p:nvPr>
            <p:ph idx="12"/>
          </p:nvPr>
        </p:nvSpPr>
        <p:spPr>
          <a:xfrm>
            <a:off x="5857884" y="1982387"/>
            <a:ext cx="3000396" cy="1178727"/>
          </a:xfrm>
        </p:spPr>
        <p:txBody>
          <a:bodyPr>
            <a:normAutofit/>
          </a:bodyPr>
          <a:lstStyle>
            <a:lvl1pPr>
              <a:defRPr sz="2000"/>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endParaRPr lang="zh-CN" altLang="en-US" dirty="0"/>
          </a:p>
        </p:txBody>
      </p:sp>
      <p:sp>
        <p:nvSpPr>
          <p:cNvPr id="17" name="内容占位符 2"/>
          <p:cNvSpPr>
            <a:spLocks noGrp="1"/>
          </p:cNvSpPr>
          <p:nvPr>
            <p:ph idx="13"/>
          </p:nvPr>
        </p:nvSpPr>
        <p:spPr>
          <a:xfrm>
            <a:off x="5857884" y="3375427"/>
            <a:ext cx="3000396" cy="1232306"/>
          </a:xfrm>
        </p:spPr>
        <p:txBody>
          <a:bodyPr>
            <a:normAutofit/>
          </a:bodyPr>
          <a:lstStyle>
            <a:lvl1pPr>
              <a:defRPr sz="2000"/>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endParaRPr lang="zh-CN" altLang="en-US" dirty="0"/>
          </a:p>
        </p:txBody>
      </p:sp>
      <p:sp>
        <p:nvSpPr>
          <p:cNvPr id="15" name="标题 1"/>
          <p:cNvSpPr>
            <a:spLocks noGrp="1"/>
          </p:cNvSpPr>
          <p:nvPr>
            <p:ph type="title"/>
          </p:nvPr>
        </p:nvSpPr>
        <p:spPr>
          <a:xfrm>
            <a:off x="285720" y="205979"/>
            <a:ext cx="8572560" cy="490524"/>
          </a:xfrm>
        </p:spPr>
        <p:txBody>
          <a:bodyPr>
            <a:normAutofit/>
          </a:bodyPr>
          <a:lstStyle>
            <a:lvl1pPr algn="l">
              <a:defRPr sz="2800"/>
            </a:lvl1pPr>
          </a:lstStyle>
          <a:p>
            <a:r>
              <a:rPr lang="zh-CN" altLang="en-US" smtClean="0"/>
              <a:t>单击此处编辑母版标题样式</a:t>
            </a:r>
            <a:endParaRPr lang="zh-CN" altLang="en-US"/>
          </a:p>
        </p:txBody>
      </p:sp>
      <p:sp>
        <p:nvSpPr>
          <p:cNvPr id="16" name="矩形 15"/>
          <p:cNvSpPr/>
          <p:nvPr userDrawn="1"/>
        </p:nvSpPr>
        <p:spPr>
          <a:xfrm>
            <a:off x="285720" y="662214"/>
            <a:ext cx="4214842" cy="342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0" y="4768468"/>
            <a:ext cx="9144000" cy="375032"/>
            <a:chOff x="0" y="4768468"/>
            <a:chExt cx="9144000" cy="375032"/>
          </a:xfrm>
        </p:grpSpPr>
        <p:sp>
          <p:nvSpPr>
            <p:cNvPr id="18" name="矩形 17"/>
            <p:cNvSpPr/>
            <p:nvPr userDrawn="1"/>
          </p:nvSpPr>
          <p:spPr>
            <a:xfrm>
              <a:off x="0" y="4768468"/>
              <a:ext cx="9144000" cy="37503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descr="封面-43.png"/>
            <p:cNvPicPr>
              <a:picLocks noChangeAspect="1"/>
            </p:cNvPicPr>
            <p:nvPr userDrawn="1"/>
          </p:nvPicPr>
          <p:blipFill>
            <a:blip r:embed="rId2" cstate="print"/>
            <a:stretch>
              <a:fillRect/>
            </a:stretch>
          </p:blipFill>
          <p:spPr>
            <a:xfrm>
              <a:off x="8158436" y="4848865"/>
              <a:ext cx="699844" cy="214238"/>
            </a:xfrm>
            <a:prstGeom prst="rect">
              <a:avLst/>
            </a:prstGeom>
          </p:spPr>
        </p:pic>
      </p:grpSp>
      <p:pic>
        <p:nvPicPr>
          <p:cNvPr id="23" name="图片 22" descr="封面-51.png"/>
          <p:cNvPicPr>
            <a:picLocks noChangeAspect="1"/>
          </p:cNvPicPr>
          <p:nvPr userDrawn="1"/>
        </p:nvPicPr>
        <p:blipFill>
          <a:blip r:embed="rId3" cstate="print"/>
          <a:stretch>
            <a:fillRect/>
          </a:stretch>
        </p:blipFill>
        <p:spPr>
          <a:xfrm>
            <a:off x="8215338" y="142858"/>
            <a:ext cx="639560" cy="63956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lumMod val="95000"/>
          </a:schemeClr>
        </a:solidFill>
        <a:effectLst/>
      </p:bgPr>
    </p:bg>
    <p:spTree>
      <p:nvGrpSpPr>
        <p:cNvPr id="1" name=""/>
        <p:cNvGrpSpPr/>
        <p:nvPr/>
      </p:nvGrpSpPr>
      <p:grpSpPr>
        <a:xfrm>
          <a:off x="0" y="0"/>
          <a:ext cx="0" cy="0"/>
          <a:chOff x="0" y="0"/>
          <a:chExt cx="0" cy="0"/>
        </a:xfrm>
      </p:grpSpPr>
      <p:sp>
        <p:nvSpPr>
          <p:cNvPr id="11" name="内容占位符 2"/>
          <p:cNvSpPr>
            <a:spLocks noGrp="1"/>
          </p:cNvSpPr>
          <p:nvPr>
            <p:ph idx="1"/>
          </p:nvPr>
        </p:nvSpPr>
        <p:spPr>
          <a:xfrm>
            <a:off x="285720" y="857238"/>
            <a:ext cx="4143404" cy="2196719"/>
          </a:xfrm>
        </p:spPr>
        <p:txBody>
          <a:bodyPr>
            <a:normAutofit/>
          </a:bodyPr>
          <a:lstStyle>
            <a:lvl1pPr>
              <a:defRPr sz="2000"/>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内容占位符 2"/>
          <p:cNvSpPr>
            <a:spLocks noGrp="1"/>
          </p:cNvSpPr>
          <p:nvPr>
            <p:ph idx="10"/>
          </p:nvPr>
        </p:nvSpPr>
        <p:spPr>
          <a:xfrm>
            <a:off x="4714876" y="857238"/>
            <a:ext cx="4143404" cy="2196719"/>
          </a:xfrm>
        </p:spPr>
        <p:txBody>
          <a:bodyPr>
            <a:normAutofit/>
          </a:bodyPr>
          <a:lstStyle>
            <a:lvl1pPr>
              <a:defRPr sz="2000"/>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4" name="内容占位符 2"/>
          <p:cNvSpPr>
            <a:spLocks noGrp="1"/>
          </p:cNvSpPr>
          <p:nvPr>
            <p:ph idx="11"/>
          </p:nvPr>
        </p:nvSpPr>
        <p:spPr>
          <a:xfrm>
            <a:off x="285720" y="3214692"/>
            <a:ext cx="8572560" cy="1393041"/>
          </a:xfrm>
        </p:spPr>
        <p:txBody>
          <a:bodyPr>
            <a:normAutofit/>
          </a:bodyPr>
          <a:lstStyle>
            <a:lvl1pPr>
              <a:defRPr sz="2000"/>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endParaRPr lang="zh-CN" altLang="en-US" dirty="0"/>
          </a:p>
        </p:txBody>
      </p:sp>
      <p:sp>
        <p:nvSpPr>
          <p:cNvPr id="20" name="标题 1"/>
          <p:cNvSpPr>
            <a:spLocks noGrp="1"/>
          </p:cNvSpPr>
          <p:nvPr>
            <p:ph type="title"/>
          </p:nvPr>
        </p:nvSpPr>
        <p:spPr>
          <a:xfrm>
            <a:off x="285720" y="205979"/>
            <a:ext cx="8572560" cy="490524"/>
          </a:xfrm>
        </p:spPr>
        <p:txBody>
          <a:bodyPr>
            <a:normAutofit/>
          </a:bodyPr>
          <a:lstStyle>
            <a:lvl1pPr algn="l">
              <a:defRPr sz="2800"/>
            </a:lvl1pPr>
          </a:lstStyle>
          <a:p>
            <a:r>
              <a:rPr lang="zh-CN" altLang="en-US" smtClean="0"/>
              <a:t>单击此处编辑母版标题样式</a:t>
            </a:r>
            <a:endParaRPr lang="zh-CN" altLang="en-US"/>
          </a:p>
        </p:txBody>
      </p:sp>
      <p:sp>
        <p:nvSpPr>
          <p:cNvPr id="21" name="矩形 20"/>
          <p:cNvSpPr/>
          <p:nvPr userDrawn="1"/>
        </p:nvSpPr>
        <p:spPr>
          <a:xfrm>
            <a:off x="285720" y="662214"/>
            <a:ext cx="4214842" cy="342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0" y="4768468"/>
            <a:ext cx="9144000" cy="375032"/>
            <a:chOff x="0" y="4768468"/>
            <a:chExt cx="9144000" cy="375032"/>
          </a:xfrm>
        </p:grpSpPr>
        <p:sp>
          <p:nvSpPr>
            <p:cNvPr id="19" name="矩形 18"/>
            <p:cNvSpPr/>
            <p:nvPr userDrawn="1"/>
          </p:nvSpPr>
          <p:spPr>
            <a:xfrm>
              <a:off x="0" y="4768468"/>
              <a:ext cx="9144000" cy="37503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descr="封面-43.png"/>
            <p:cNvPicPr>
              <a:picLocks noChangeAspect="1"/>
            </p:cNvPicPr>
            <p:nvPr userDrawn="1"/>
          </p:nvPicPr>
          <p:blipFill>
            <a:blip r:embed="rId2" cstate="print"/>
            <a:stretch>
              <a:fillRect/>
            </a:stretch>
          </p:blipFill>
          <p:spPr>
            <a:xfrm>
              <a:off x="8158436" y="4848865"/>
              <a:ext cx="699844" cy="214238"/>
            </a:xfrm>
            <a:prstGeom prst="rect">
              <a:avLst/>
            </a:prstGeom>
          </p:spPr>
        </p:pic>
      </p:grpSp>
      <p:pic>
        <p:nvPicPr>
          <p:cNvPr id="23" name="图片 22" descr="封面-51.png"/>
          <p:cNvPicPr>
            <a:picLocks noChangeAspect="1"/>
          </p:cNvPicPr>
          <p:nvPr userDrawn="1"/>
        </p:nvPicPr>
        <p:blipFill>
          <a:blip r:embed="rId3" cstate="print"/>
          <a:stretch>
            <a:fillRect/>
          </a:stretch>
        </p:blipFill>
        <p:spPr>
          <a:xfrm>
            <a:off x="8215338" y="142858"/>
            <a:ext cx="639560" cy="63956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95000"/>
          </a:schemeClr>
        </a:solidFill>
        <a:effectLst/>
      </p:bgPr>
    </p:bg>
    <p:spTree>
      <p:nvGrpSpPr>
        <p:cNvPr id="1" name=""/>
        <p:cNvGrpSpPr/>
        <p:nvPr/>
      </p:nvGrpSpPr>
      <p:grpSpPr>
        <a:xfrm>
          <a:off x="0" y="0"/>
          <a:ext cx="0" cy="0"/>
          <a:chOff x="0" y="0"/>
          <a:chExt cx="0" cy="0"/>
        </a:xfrm>
      </p:grpSpPr>
      <p:pic>
        <p:nvPicPr>
          <p:cNvPr id="5" name="图片 4" descr="封面-52.png"/>
          <p:cNvPicPr>
            <a:picLocks noChangeAspect="1"/>
          </p:cNvPicPr>
          <p:nvPr userDrawn="1"/>
        </p:nvPicPr>
        <p:blipFill>
          <a:blip r:embed="rId2"/>
          <a:stretch>
            <a:fillRect/>
          </a:stretch>
        </p:blipFill>
        <p:spPr>
          <a:xfrm>
            <a:off x="1662725" y="838686"/>
            <a:ext cx="5818551" cy="3466129"/>
          </a:xfrm>
          <a:prstGeom prst="rect">
            <a:avLst/>
          </a:prstGeom>
        </p:spPr>
      </p:pic>
      <p:sp>
        <p:nvSpPr>
          <p:cNvPr id="10" name="TextBox 9"/>
          <p:cNvSpPr txBox="1"/>
          <p:nvPr userDrawn="1"/>
        </p:nvSpPr>
        <p:spPr>
          <a:xfrm>
            <a:off x="3707329" y="2803923"/>
            <a:ext cx="1749390" cy="400110"/>
          </a:xfrm>
          <a:prstGeom prst="rect">
            <a:avLst/>
          </a:prstGeom>
          <a:noFill/>
        </p:spPr>
        <p:txBody>
          <a:bodyPr wrap="square" rtlCol="0">
            <a:spAutoFit/>
          </a:bodyPr>
          <a:lstStyle/>
          <a:p>
            <a:r>
              <a:rPr lang="en-US" altLang="zh-CN" sz="2000" dirty="0" smtClean="0">
                <a:solidFill>
                  <a:schemeClr val="bg1"/>
                </a:solidFill>
                <a:latin typeface="Arial" pitchFamily="34" charset="0"/>
                <a:cs typeface="Arial" pitchFamily="34" charset="0"/>
              </a:rPr>
              <a:t>THANK  YOU</a:t>
            </a:r>
            <a:endParaRPr lang="zh-CN" altLang="en-US" sz="2000" dirty="0">
              <a:solidFill>
                <a:schemeClr val="bg1"/>
              </a:solidFill>
              <a:latin typeface="Arial" pitchFamily="34" charset="0"/>
              <a:cs typeface="Arial" pitchFamily="34" charset="0"/>
            </a:endParaRPr>
          </a:p>
        </p:txBody>
      </p:sp>
      <p:sp>
        <p:nvSpPr>
          <p:cNvPr id="11" name="TextBox 10"/>
          <p:cNvSpPr txBox="1"/>
          <p:nvPr userDrawn="1"/>
        </p:nvSpPr>
        <p:spPr>
          <a:xfrm>
            <a:off x="3643307" y="1857370"/>
            <a:ext cx="1877437" cy="1107996"/>
          </a:xfrm>
          <a:prstGeom prst="rect">
            <a:avLst/>
          </a:prstGeom>
          <a:noFill/>
        </p:spPr>
        <p:txBody>
          <a:bodyPr wrap="none" rtlCol="0">
            <a:spAutoFit/>
          </a:bodyPr>
          <a:lstStyle/>
          <a:p>
            <a:r>
              <a:rPr lang="zh-CN" altLang="en-US" sz="6600" dirty="0" smtClean="0">
                <a:solidFill>
                  <a:schemeClr val="bg1"/>
                </a:solidFill>
                <a:latin typeface="微软雅黑" pitchFamily="34" charset="-122"/>
                <a:ea typeface="微软雅黑" pitchFamily="34" charset="-122"/>
              </a:rPr>
              <a:t>谢谢</a:t>
            </a:r>
            <a:endParaRPr lang="zh-CN" altLang="en-US" sz="6600" dirty="0">
              <a:solidFill>
                <a:schemeClr val="bg1"/>
              </a:solidFill>
              <a:latin typeface="微软雅黑" pitchFamily="34" charset="-122"/>
              <a:ea typeface="微软雅黑"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85720" y="205979"/>
            <a:ext cx="8572560" cy="8572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85720" y="1200150"/>
            <a:ext cx="8572560" cy="372905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58" r:id="rId1"/>
    <p:sldLayoutId id="2147483662" r:id="rId2"/>
    <p:sldLayoutId id="2147483659" r:id="rId3"/>
    <p:sldLayoutId id="2147483650" r:id="rId4"/>
    <p:sldLayoutId id="2147483652" r:id="rId5"/>
    <p:sldLayoutId id="2147483653" r:id="rId6"/>
    <p:sldLayoutId id="2147483657" r:id="rId7"/>
    <p:sldLayoutId id="2147483661" r:id="rId8"/>
  </p:sldLayoutIdLst>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docker.com/engine/installation/ma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github.com/docker/docker)%E4%B8%8A%E8%BF%9B%E8%A1%8C%E7%BB%B4%E6%8A%A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403648" y="3464725"/>
            <a:ext cx="6025872" cy="535785"/>
          </a:xfrm>
        </p:spPr>
        <p:txBody>
          <a:bodyPr/>
          <a:lstStyle/>
          <a:p>
            <a:r>
              <a:rPr lang="en-US" altLang="zh-CN" dirty="0" err="1" smtClean="0"/>
              <a:t>Docker</a:t>
            </a:r>
            <a:r>
              <a:rPr lang="zh-CN" altLang="en-US" dirty="0" smtClean="0"/>
              <a:t>入门与实践</a:t>
            </a:r>
            <a:endParaRPr lang="zh-CN" altLang="en-US" dirty="0"/>
          </a:p>
        </p:txBody>
      </p:sp>
      <p:sp>
        <p:nvSpPr>
          <p:cNvPr id="14" name="副标题 13"/>
          <p:cNvSpPr>
            <a:spLocks noGrp="1"/>
          </p:cNvSpPr>
          <p:nvPr>
            <p:ph type="subTitle" idx="1"/>
          </p:nvPr>
        </p:nvSpPr>
        <p:spPr/>
        <p:txBody>
          <a:bodyPr/>
          <a:lstStyle/>
          <a:p>
            <a:r>
              <a:rPr lang="zh-CN" altLang="en-US" dirty="0" smtClean="0"/>
              <a:t>第一讲：</a:t>
            </a:r>
            <a:r>
              <a:rPr lang="en-US" altLang="zh-CN" dirty="0" err="1" smtClean="0"/>
              <a:t>Docker</a:t>
            </a:r>
            <a:r>
              <a:rPr lang="zh-CN" altLang="en-US" dirty="0" smtClean="0"/>
              <a:t>基本概念</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三、</a:t>
            </a:r>
            <a:r>
              <a:rPr lang="en-US" altLang="zh-CN" dirty="0" err="1" smtClean="0"/>
              <a:t>Docker</a:t>
            </a:r>
            <a:r>
              <a:rPr lang="zh-CN" altLang="en-US" dirty="0" smtClean="0"/>
              <a:t>某本概念</a:t>
            </a:r>
            <a:endParaRPr lang="zh-CN" altLang="en-US" dirty="0"/>
          </a:p>
        </p:txBody>
      </p:sp>
      <p:sp>
        <p:nvSpPr>
          <p:cNvPr id="3" name="内容占位符 2"/>
          <p:cNvSpPr>
            <a:spLocks noGrp="1"/>
          </p:cNvSpPr>
          <p:nvPr>
            <p:ph idx="1"/>
          </p:nvPr>
        </p:nvSpPr>
        <p:spPr/>
        <p:txBody>
          <a:bodyPr/>
          <a:lstStyle/>
          <a:p>
            <a:r>
              <a:rPr lang="en-US" altLang="zh-CN" dirty="0" err="1" smtClean="0"/>
              <a:t>Docker</a:t>
            </a:r>
            <a:r>
              <a:rPr lang="en-US" altLang="zh-CN" dirty="0" smtClean="0"/>
              <a:t> client</a:t>
            </a:r>
          </a:p>
          <a:p>
            <a:r>
              <a:rPr lang="en-US" altLang="zh-CN" dirty="0" err="1" smtClean="0"/>
              <a:t>Docker</a:t>
            </a:r>
            <a:r>
              <a:rPr lang="en-US" altLang="zh-CN" dirty="0" smtClean="0"/>
              <a:t> Daemon</a:t>
            </a:r>
          </a:p>
          <a:p>
            <a:r>
              <a:rPr lang="en-US" altLang="zh-CN" dirty="0" err="1" smtClean="0"/>
              <a:t>Docker</a:t>
            </a:r>
            <a:r>
              <a:rPr lang="zh-CN" altLang="en-US" dirty="0" smtClean="0"/>
              <a:t> 仓库</a:t>
            </a:r>
            <a:endParaRPr lang="en-US" altLang="zh-CN" dirty="0" smtClean="0"/>
          </a:p>
          <a:p>
            <a:r>
              <a:rPr lang="en-US" altLang="zh-CN" dirty="0" err="1" smtClean="0"/>
              <a:t>Docker</a:t>
            </a:r>
            <a:r>
              <a:rPr lang="en-US" altLang="zh-CN" dirty="0" smtClean="0"/>
              <a:t> </a:t>
            </a:r>
            <a:r>
              <a:rPr lang="zh-CN" altLang="en-US" dirty="0" smtClean="0"/>
              <a:t>镜像</a:t>
            </a:r>
            <a:endParaRPr lang="en-US" altLang="zh-CN" dirty="0" smtClean="0"/>
          </a:p>
          <a:p>
            <a:r>
              <a:rPr lang="en-US" altLang="zh-CN" dirty="0" err="1" smtClean="0"/>
              <a:t>Docker</a:t>
            </a:r>
            <a:r>
              <a:rPr lang="en-US" altLang="zh-CN" dirty="0" smtClean="0"/>
              <a:t> </a:t>
            </a:r>
            <a:r>
              <a:rPr lang="zh-CN" altLang="en-US" dirty="0" smtClean="0"/>
              <a:t>容器</a:t>
            </a:r>
            <a:endParaRPr lang="en-US" altLang="zh-CN" dirty="0" smtClean="0"/>
          </a:p>
          <a:p>
            <a:r>
              <a:rPr lang="en-US" altLang="zh-CN" dirty="0" err="1" smtClean="0"/>
              <a:t>Dockerfile</a:t>
            </a:r>
            <a:endParaRPr lang="zh-CN" altLang="en-US" dirty="0"/>
          </a:p>
        </p:txBody>
      </p:sp>
    </p:spTree>
    <p:extLst>
      <p:ext uri="{BB962C8B-B14F-4D97-AF65-F5344CB8AC3E}">
        <p14:creationId xmlns:p14="http://schemas.microsoft.com/office/powerpoint/2010/main" val="6883318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仓库、镜像、容器、</a:t>
            </a:r>
            <a:r>
              <a:rPr lang="en-US" altLang="zh-CN" dirty="0" err="1" smtClean="0"/>
              <a:t>Dockerfile</a:t>
            </a:r>
            <a:r>
              <a:rPr lang="zh-CN" altLang="en-US" dirty="0" smtClean="0"/>
              <a:t>关系图</a:t>
            </a:r>
            <a:endParaRPr lang="zh-CN" altLang="en-US" dirty="0"/>
          </a:p>
        </p:txBody>
      </p:sp>
      <p:pic>
        <p:nvPicPr>
          <p:cNvPr id="7" name="pasted-image.png"/>
          <p:cNvPicPr/>
          <p:nvPr/>
        </p:nvPicPr>
        <p:blipFill>
          <a:blip r:embed="rId3">
            <a:extLst/>
          </a:blip>
          <a:stretch>
            <a:fillRect/>
          </a:stretch>
        </p:blipFill>
        <p:spPr>
          <a:xfrm>
            <a:off x="899592" y="843558"/>
            <a:ext cx="7560840" cy="3888432"/>
          </a:xfrm>
          <a:prstGeom prst="rect">
            <a:avLst/>
          </a:prstGeom>
          <a:ln w="12700">
            <a:miter lim="400000"/>
          </a:ln>
        </p:spPr>
      </p:pic>
    </p:spTree>
    <p:extLst>
      <p:ext uri="{BB962C8B-B14F-4D97-AF65-F5344CB8AC3E}">
        <p14:creationId xmlns:p14="http://schemas.microsoft.com/office/powerpoint/2010/main" val="3177902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Docker</a:t>
            </a:r>
            <a:r>
              <a:rPr lang="zh-CN" altLang="en-US" dirty="0" smtClean="0"/>
              <a:t> </a:t>
            </a:r>
            <a:r>
              <a:rPr lang="en-US" altLang="zh-CN" dirty="0" smtClean="0"/>
              <a:t>Client</a:t>
            </a:r>
            <a:endParaRPr lang="zh-CN" altLang="en-US" dirty="0"/>
          </a:p>
        </p:txBody>
      </p:sp>
      <p:sp>
        <p:nvSpPr>
          <p:cNvPr id="3" name="内容占位符 2"/>
          <p:cNvSpPr>
            <a:spLocks noGrp="1"/>
          </p:cNvSpPr>
          <p:nvPr>
            <p:ph idx="1"/>
          </p:nvPr>
        </p:nvSpPr>
        <p:spPr/>
        <p:txBody>
          <a:bodyPr>
            <a:normAutofit/>
          </a:bodyPr>
          <a:lstStyle/>
          <a:p>
            <a:endParaRPr lang="zh-CN" altLang="en-US" dirty="0"/>
          </a:p>
          <a:p>
            <a:endParaRPr lang="zh-CN" altLang="en-US" dirty="0"/>
          </a:p>
        </p:txBody>
      </p:sp>
      <p:pic>
        <p:nvPicPr>
          <p:cNvPr id="4" name="图片 3"/>
          <p:cNvPicPr>
            <a:picLocks noChangeAspect="1"/>
          </p:cNvPicPr>
          <p:nvPr/>
        </p:nvPicPr>
        <p:blipFill>
          <a:blip r:embed="rId3"/>
          <a:stretch>
            <a:fillRect/>
          </a:stretch>
        </p:blipFill>
        <p:spPr>
          <a:xfrm>
            <a:off x="467544" y="987574"/>
            <a:ext cx="4000500" cy="3528392"/>
          </a:xfrm>
          <a:prstGeom prst="rect">
            <a:avLst/>
          </a:prstGeom>
        </p:spPr>
      </p:pic>
      <p:pic>
        <p:nvPicPr>
          <p:cNvPr id="5" name="图片 4"/>
          <p:cNvPicPr>
            <a:picLocks noChangeAspect="1"/>
          </p:cNvPicPr>
          <p:nvPr/>
        </p:nvPicPr>
        <p:blipFill>
          <a:blip r:embed="rId4"/>
          <a:stretch>
            <a:fillRect/>
          </a:stretch>
        </p:blipFill>
        <p:spPr>
          <a:xfrm>
            <a:off x="4572000" y="915566"/>
            <a:ext cx="4013200" cy="3600400"/>
          </a:xfrm>
          <a:prstGeom prst="rect">
            <a:avLst/>
          </a:prstGeom>
        </p:spPr>
      </p:pic>
    </p:spTree>
    <p:extLst>
      <p:ext uri="{BB962C8B-B14F-4D97-AF65-F5344CB8AC3E}">
        <p14:creationId xmlns:p14="http://schemas.microsoft.com/office/powerpoint/2010/main" val="10627596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Docker</a:t>
            </a:r>
            <a:r>
              <a:rPr lang="zh-CN" altLang="en-US" dirty="0" smtClean="0"/>
              <a:t> </a:t>
            </a:r>
            <a:r>
              <a:rPr lang="en-US" altLang="zh-CN" dirty="0" smtClean="0"/>
              <a:t>Client</a:t>
            </a:r>
            <a:endParaRPr lang="zh-CN" altLang="en-US" dirty="0"/>
          </a:p>
        </p:txBody>
      </p:sp>
      <p:sp>
        <p:nvSpPr>
          <p:cNvPr id="3" name="内容占位符 2"/>
          <p:cNvSpPr>
            <a:spLocks noGrp="1"/>
          </p:cNvSpPr>
          <p:nvPr>
            <p:ph idx="1"/>
          </p:nvPr>
        </p:nvSpPr>
        <p:spPr/>
        <p:txBody>
          <a:bodyPr>
            <a:normAutofit/>
          </a:bodyPr>
          <a:lstStyle/>
          <a:p>
            <a:r>
              <a:rPr lang="en-US" altLang="zh-CN" dirty="0" err="1"/>
              <a:t>Docker</a:t>
            </a:r>
            <a:r>
              <a:rPr lang="en-US" altLang="zh-CN" dirty="0"/>
              <a:t> </a:t>
            </a:r>
            <a:r>
              <a:rPr lang="en-US" altLang="zh-CN" dirty="0" smtClean="0"/>
              <a:t>client</a:t>
            </a:r>
          </a:p>
          <a:p>
            <a:pPr lvl="1"/>
            <a:r>
              <a:rPr lang="zh-CN" altLang="en-US" dirty="0" smtClean="0"/>
              <a:t>用</a:t>
            </a:r>
            <a:r>
              <a:rPr lang="zh-CN" altLang="en-US" dirty="0"/>
              <a:t>来向指定的</a:t>
            </a:r>
            <a:r>
              <a:rPr lang="en-US" altLang="zh-CN" dirty="0" err="1"/>
              <a:t>Docker</a:t>
            </a:r>
            <a:r>
              <a:rPr lang="en-US" altLang="zh-CN" dirty="0"/>
              <a:t> daemon</a:t>
            </a:r>
            <a:r>
              <a:rPr lang="zh-CN" altLang="en-US" dirty="0"/>
              <a:t>发起请求</a:t>
            </a:r>
            <a:r>
              <a:rPr lang="en-US" altLang="zh-CN" dirty="0"/>
              <a:t>,</a:t>
            </a:r>
            <a:r>
              <a:rPr lang="zh-CN" altLang="en-US" dirty="0"/>
              <a:t>执行相应</a:t>
            </a:r>
            <a:r>
              <a:rPr lang="zh-CN" altLang="en-US" dirty="0" smtClean="0"/>
              <a:t>的管理操作</a:t>
            </a:r>
            <a:r>
              <a:rPr lang="zh-CN" altLang="zh-CN" dirty="0"/>
              <a:t>；</a:t>
            </a:r>
            <a:endParaRPr lang="en-US" altLang="zh-CN" dirty="0" smtClean="0"/>
          </a:p>
          <a:p>
            <a:pPr lvl="1"/>
            <a:r>
              <a:rPr lang="zh-CN" altLang="en-US" dirty="0" smtClean="0"/>
              <a:t>可以是命令行工具；</a:t>
            </a:r>
            <a:endParaRPr lang="en-US" altLang="zh-CN" dirty="0" smtClean="0"/>
          </a:p>
          <a:p>
            <a:pPr lvl="1"/>
            <a:r>
              <a:rPr lang="zh-CN" altLang="en-US" dirty="0" smtClean="0"/>
              <a:t>可以是遵循</a:t>
            </a:r>
            <a:r>
              <a:rPr lang="en-US" altLang="zh-CN" dirty="0" err="1" smtClean="0"/>
              <a:t>Docker</a:t>
            </a:r>
            <a:r>
              <a:rPr lang="en-US" altLang="zh-CN" dirty="0" smtClean="0"/>
              <a:t> API</a:t>
            </a:r>
            <a:r>
              <a:rPr lang="zh-CN" altLang="en-US" dirty="0" smtClean="0"/>
              <a:t>的客户端；</a:t>
            </a:r>
            <a:endParaRPr lang="en-US" altLang="zh-CN" dirty="0" smtClean="0"/>
          </a:p>
          <a:p>
            <a:pPr lvl="1"/>
            <a:endParaRPr lang="zh-CN" altLang="en-US" dirty="0"/>
          </a:p>
          <a:p>
            <a:endParaRPr lang="zh-CN" altLang="en-US" dirty="0"/>
          </a:p>
        </p:txBody>
      </p:sp>
    </p:spTree>
    <p:extLst>
      <p:ext uri="{BB962C8B-B14F-4D97-AF65-F5344CB8AC3E}">
        <p14:creationId xmlns:p14="http://schemas.microsoft.com/office/powerpoint/2010/main" val="6234981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Docker</a:t>
            </a:r>
            <a:r>
              <a:rPr lang="zh-CN" altLang="en-US" dirty="0" smtClean="0"/>
              <a:t> </a:t>
            </a:r>
            <a:r>
              <a:rPr lang="en-US" altLang="zh-CN" dirty="0" smtClean="0"/>
              <a:t>Daemon</a:t>
            </a:r>
            <a:endParaRPr lang="zh-CN" altLang="en-US" dirty="0"/>
          </a:p>
        </p:txBody>
      </p:sp>
      <p:sp>
        <p:nvSpPr>
          <p:cNvPr id="3" name="内容占位符 2"/>
          <p:cNvSpPr>
            <a:spLocks noGrp="1"/>
          </p:cNvSpPr>
          <p:nvPr>
            <p:ph idx="1"/>
          </p:nvPr>
        </p:nvSpPr>
        <p:spPr/>
        <p:txBody>
          <a:bodyPr>
            <a:normAutofit/>
          </a:bodyPr>
          <a:lstStyle/>
          <a:p>
            <a:r>
              <a:rPr lang="en-US" altLang="zh-CN" dirty="0" err="1"/>
              <a:t>Docker</a:t>
            </a:r>
            <a:r>
              <a:rPr lang="en-US" altLang="zh-CN" dirty="0"/>
              <a:t> </a:t>
            </a:r>
            <a:r>
              <a:rPr lang="en-US" altLang="zh-CN" dirty="0" smtClean="0"/>
              <a:t>daemon</a:t>
            </a:r>
          </a:p>
          <a:p>
            <a:pPr lvl="1"/>
            <a:r>
              <a:rPr lang="zh-CN" altLang="en-US" dirty="0" smtClean="0"/>
              <a:t>是</a:t>
            </a:r>
            <a:r>
              <a:rPr lang="en-US" altLang="zh-CN" dirty="0" err="1"/>
              <a:t>Docker</a:t>
            </a:r>
            <a:r>
              <a:rPr lang="zh-CN" altLang="en-US" dirty="0"/>
              <a:t>最核心的后台进</a:t>
            </a:r>
            <a:r>
              <a:rPr lang="zh-CN" altLang="en-US" dirty="0" smtClean="0"/>
              <a:t>程</a:t>
            </a:r>
            <a:r>
              <a:rPr lang="zh-CN" altLang="en-US" dirty="0"/>
              <a:t>；</a:t>
            </a:r>
            <a:endParaRPr lang="en-US" altLang="zh-CN" dirty="0" smtClean="0"/>
          </a:p>
          <a:p>
            <a:pPr lvl="1"/>
            <a:r>
              <a:rPr lang="zh-CN" altLang="en-US" dirty="0" smtClean="0"/>
              <a:t>负责响应</a:t>
            </a:r>
            <a:r>
              <a:rPr lang="zh-CN" altLang="en-US" dirty="0"/>
              <a:t>来自</a:t>
            </a:r>
            <a:r>
              <a:rPr lang="en-US" altLang="zh-CN" dirty="0" err="1"/>
              <a:t>Docker</a:t>
            </a:r>
            <a:r>
              <a:rPr lang="en-US" altLang="zh-CN" dirty="0"/>
              <a:t> client</a:t>
            </a:r>
            <a:r>
              <a:rPr lang="zh-CN" altLang="en-US" dirty="0" smtClean="0"/>
              <a:t>的请求</a:t>
            </a:r>
            <a:r>
              <a:rPr lang="zh-CN" altLang="en-US" dirty="0"/>
              <a:t>；</a:t>
            </a:r>
            <a:endParaRPr lang="en-US" altLang="zh-CN" dirty="0" smtClean="0"/>
          </a:p>
          <a:p>
            <a:pPr lvl="1"/>
            <a:r>
              <a:rPr lang="zh-CN" altLang="en-US" dirty="0" smtClean="0"/>
              <a:t>将请求翻译成系统调用完成容器管理操作；</a:t>
            </a:r>
            <a:endParaRPr lang="en-US" altLang="zh-CN" dirty="0" smtClean="0"/>
          </a:p>
          <a:p>
            <a:pPr lvl="1"/>
            <a:r>
              <a:rPr lang="zh-CN" altLang="en-US" dirty="0"/>
              <a:t>进程会在后台启动一个</a:t>
            </a:r>
            <a:r>
              <a:rPr lang="en-US" altLang="zh-CN" dirty="0"/>
              <a:t>API Server</a:t>
            </a:r>
            <a:r>
              <a:rPr lang="en-US" altLang="zh-CN" dirty="0" smtClean="0"/>
              <a:t>,</a:t>
            </a:r>
            <a:r>
              <a:rPr lang="zh-CN" altLang="en-US" dirty="0" smtClean="0"/>
              <a:t>通过内部的路由分发来响应请求</a:t>
            </a:r>
            <a:r>
              <a:rPr lang="en-US" altLang="zh-CN" dirty="0" smtClean="0"/>
              <a:t>.</a:t>
            </a:r>
          </a:p>
        </p:txBody>
      </p:sp>
    </p:spTree>
    <p:extLst>
      <p:ext uri="{BB962C8B-B14F-4D97-AF65-F5344CB8AC3E}">
        <p14:creationId xmlns:p14="http://schemas.microsoft.com/office/powerpoint/2010/main" val="35706911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Docker</a:t>
            </a:r>
            <a:r>
              <a:rPr lang="zh-CN" altLang="en-US" dirty="0" smtClean="0"/>
              <a:t> 仓库</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仓库是集中存放镜像文</a:t>
            </a:r>
            <a:r>
              <a:rPr lang="zh-CN" altLang="en-US" dirty="0" smtClean="0"/>
              <a:t>件的场所</a:t>
            </a:r>
            <a:endParaRPr lang="en-US" altLang="zh-CN" dirty="0" smtClean="0"/>
          </a:p>
          <a:p>
            <a:pPr lvl="1"/>
            <a:r>
              <a:rPr lang="zh-CN" altLang="en-US" dirty="0" smtClean="0"/>
              <a:t>有时候会把仓库和仓库注册服务器</a:t>
            </a:r>
            <a:r>
              <a:rPr lang="zh-CN" altLang="en-US" dirty="0"/>
              <a:t>（</a:t>
            </a:r>
            <a:r>
              <a:rPr lang="en-US" altLang="zh-CN" dirty="0"/>
              <a:t>Registry</a:t>
            </a:r>
            <a:r>
              <a:rPr lang="zh-CN" altLang="en-US" dirty="0"/>
              <a:t>）混为一谈，并不严格区分。实际上，仓库注册服务器上往往存放着多个仓库，每个仓库中又包含了多个镜像，每个镜像有不同的标签（</a:t>
            </a:r>
            <a:r>
              <a:rPr lang="en-US" altLang="zh-CN" dirty="0"/>
              <a:t>tag</a:t>
            </a:r>
            <a:r>
              <a:rPr lang="zh-CN" altLang="en-US" dirty="0"/>
              <a:t>）。</a:t>
            </a:r>
          </a:p>
          <a:p>
            <a:endParaRPr lang="zh-CN" altLang="en-US" dirty="0"/>
          </a:p>
          <a:p>
            <a:r>
              <a:rPr lang="zh-CN" altLang="en-US" dirty="0" smtClean="0"/>
              <a:t>仓库两种</a:t>
            </a:r>
            <a:r>
              <a:rPr lang="zh-CN" altLang="en-US" dirty="0"/>
              <a:t>形式。</a:t>
            </a:r>
          </a:p>
          <a:p>
            <a:pPr lvl="1"/>
            <a:r>
              <a:rPr lang="zh-CN" altLang="en-US" dirty="0" smtClean="0"/>
              <a:t>公开仓库</a:t>
            </a:r>
            <a:endParaRPr lang="en-US" altLang="zh-CN" dirty="0" smtClean="0"/>
          </a:p>
          <a:p>
            <a:pPr lvl="2"/>
            <a:r>
              <a:rPr lang="zh-CN" altLang="en-US" dirty="0" smtClean="0"/>
              <a:t>国外：</a:t>
            </a:r>
            <a:r>
              <a:rPr lang="en-US" altLang="zh-CN" dirty="0" smtClean="0"/>
              <a:t> </a:t>
            </a:r>
            <a:r>
              <a:rPr lang="en-US" altLang="zh-CN" dirty="0" err="1" smtClean="0"/>
              <a:t>Docker</a:t>
            </a:r>
            <a:r>
              <a:rPr lang="en-US" altLang="zh-CN" dirty="0" smtClean="0"/>
              <a:t> Hub</a:t>
            </a:r>
          </a:p>
          <a:p>
            <a:pPr lvl="2"/>
            <a:r>
              <a:rPr lang="zh-CN" altLang="en-US" dirty="0" smtClean="0"/>
              <a:t>国内</a:t>
            </a:r>
            <a:r>
              <a:rPr lang="en-US" altLang="zh-CN" dirty="0" smtClean="0"/>
              <a:t>:  </a:t>
            </a:r>
            <a:r>
              <a:rPr lang="en-US" altLang="zh-CN" dirty="0" err="1" smtClean="0"/>
              <a:t>Docker</a:t>
            </a:r>
            <a:r>
              <a:rPr lang="en-US" altLang="zh-CN" dirty="0" smtClean="0"/>
              <a:t> </a:t>
            </a:r>
            <a:r>
              <a:rPr lang="en-US" altLang="zh-CN" dirty="0"/>
              <a:t> </a:t>
            </a:r>
            <a:r>
              <a:rPr lang="en-US" altLang="zh-CN" dirty="0" smtClean="0"/>
              <a:t>Pool</a:t>
            </a:r>
            <a:r>
              <a:rPr lang="zh-CN" altLang="en-US" dirty="0" smtClean="0"/>
              <a:t>等</a:t>
            </a:r>
            <a:endParaRPr lang="en-US" altLang="zh-CN" dirty="0" smtClean="0"/>
          </a:p>
          <a:p>
            <a:pPr lvl="1"/>
            <a:r>
              <a:rPr lang="zh-CN" altLang="en-US" dirty="0" smtClean="0"/>
              <a:t>私有仓库</a:t>
            </a:r>
            <a:endParaRPr lang="zh-CN" altLang="en-US" dirty="0"/>
          </a:p>
          <a:p>
            <a:endParaRPr lang="zh-CN" altLang="en-US" dirty="0"/>
          </a:p>
        </p:txBody>
      </p:sp>
    </p:spTree>
    <p:extLst>
      <p:ext uri="{BB962C8B-B14F-4D97-AF65-F5344CB8AC3E}">
        <p14:creationId xmlns:p14="http://schemas.microsoft.com/office/powerpoint/2010/main" val="3636242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Docker</a:t>
            </a:r>
            <a:r>
              <a:rPr lang="zh-CN" altLang="en-US" dirty="0" smtClean="0"/>
              <a:t> 镜像</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Docker</a:t>
            </a:r>
            <a:r>
              <a:rPr lang="en-US" altLang="zh-CN" dirty="0"/>
              <a:t> </a:t>
            </a:r>
            <a:r>
              <a:rPr lang="zh-CN" altLang="en-US" dirty="0"/>
              <a:t>镜像就是一个只读的模板</a:t>
            </a:r>
            <a:r>
              <a:rPr lang="zh-CN" altLang="en-US" dirty="0" smtClean="0"/>
              <a:t>。</a:t>
            </a:r>
            <a:endParaRPr lang="en-US" altLang="zh-CN" dirty="0"/>
          </a:p>
          <a:p>
            <a:pPr lvl="1"/>
            <a:r>
              <a:rPr lang="zh-CN" altLang="en-US" dirty="0" smtClean="0"/>
              <a:t>例如</a:t>
            </a:r>
            <a:r>
              <a:rPr lang="zh-CN" altLang="en-US" dirty="0"/>
              <a:t>：一个镜像可以包含一个完整的 </a:t>
            </a:r>
            <a:r>
              <a:rPr lang="en-US" altLang="zh-CN" dirty="0" err="1"/>
              <a:t>ubuntu</a:t>
            </a:r>
            <a:r>
              <a:rPr lang="en-US" altLang="zh-CN" dirty="0"/>
              <a:t> </a:t>
            </a:r>
            <a:r>
              <a:rPr lang="zh-CN" altLang="en-US" dirty="0"/>
              <a:t>操作系统环境，里面仅安装了 </a:t>
            </a:r>
            <a:r>
              <a:rPr lang="en-US" altLang="zh-CN" dirty="0"/>
              <a:t>Apache </a:t>
            </a:r>
            <a:r>
              <a:rPr lang="zh-CN" altLang="en-US" dirty="0"/>
              <a:t>或用户需要的其它应用程序</a:t>
            </a:r>
            <a:r>
              <a:rPr lang="zh-CN" altLang="en-US" dirty="0" smtClean="0"/>
              <a:t>。</a:t>
            </a:r>
            <a:endParaRPr lang="en-US" altLang="zh-CN" dirty="0" smtClean="0"/>
          </a:p>
          <a:p>
            <a:pPr lvl="1"/>
            <a:r>
              <a:rPr lang="zh-CN" altLang="en-US" dirty="0"/>
              <a:t>镜像是静态的，它是个目录可以用来交易</a:t>
            </a:r>
            <a:r>
              <a:rPr lang="zh-CN" altLang="en-US" dirty="0" smtClean="0"/>
              <a:t>；</a:t>
            </a:r>
          </a:p>
          <a:p>
            <a:r>
              <a:rPr lang="zh-CN" altLang="en-US" dirty="0" smtClean="0"/>
              <a:t>镜像用来创建容器</a:t>
            </a:r>
            <a:endParaRPr lang="zh-CN" altLang="en-US" dirty="0"/>
          </a:p>
          <a:p>
            <a:r>
              <a:rPr lang="zh-CN" altLang="en-US" dirty="0" smtClean="0"/>
              <a:t>镜像市场</a:t>
            </a:r>
            <a:endParaRPr lang="en-US" altLang="zh-CN" dirty="0" smtClean="0"/>
          </a:p>
          <a:p>
            <a:pPr lvl="1"/>
            <a:r>
              <a:rPr lang="en-US" altLang="zh-CN" dirty="0" err="1" smtClean="0"/>
              <a:t>Docker</a:t>
            </a:r>
            <a:r>
              <a:rPr lang="en-US" altLang="zh-CN" dirty="0" smtClean="0"/>
              <a:t> </a:t>
            </a:r>
            <a:r>
              <a:rPr lang="zh-CN" altLang="en-US" dirty="0"/>
              <a:t>提供了一个很简单的机制来创建镜像或者更新现有的镜像，用户甚至可以直接从其他人那里下载一个已经做好的镜像来直接使用。</a:t>
            </a:r>
          </a:p>
          <a:p>
            <a:endParaRPr lang="zh-CN" altLang="en-US" dirty="0"/>
          </a:p>
        </p:txBody>
      </p:sp>
    </p:spTree>
    <p:extLst>
      <p:ext uri="{BB962C8B-B14F-4D97-AF65-F5344CB8AC3E}">
        <p14:creationId xmlns:p14="http://schemas.microsoft.com/office/powerpoint/2010/main" val="26776584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Docker</a:t>
            </a:r>
            <a:r>
              <a:rPr lang="zh-CN" altLang="en-US" dirty="0" smtClean="0"/>
              <a:t> 容器</a:t>
            </a:r>
            <a:endParaRPr lang="zh-CN" altLang="en-US" dirty="0"/>
          </a:p>
        </p:txBody>
      </p:sp>
      <p:sp>
        <p:nvSpPr>
          <p:cNvPr id="3" name="内容占位符 2"/>
          <p:cNvSpPr>
            <a:spLocks noGrp="1"/>
          </p:cNvSpPr>
          <p:nvPr>
            <p:ph idx="1"/>
          </p:nvPr>
        </p:nvSpPr>
        <p:spPr/>
        <p:txBody>
          <a:bodyPr>
            <a:normAutofit/>
          </a:bodyPr>
          <a:lstStyle/>
          <a:p>
            <a:r>
              <a:rPr lang="en-US" altLang="zh-CN" dirty="0" err="1"/>
              <a:t>Docker</a:t>
            </a:r>
            <a:r>
              <a:rPr lang="en-US" altLang="zh-CN" dirty="0"/>
              <a:t> </a:t>
            </a:r>
            <a:r>
              <a:rPr lang="zh-CN" altLang="en-US" dirty="0"/>
              <a:t>利用容器来运行应用</a:t>
            </a:r>
            <a:r>
              <a:rPr lang="zh-CN" altLang="en-US" dirty="0" smtClean="0"/>
              <a:t>。</a:t>
            </a:r>
            <a:endParaRPr lang="en-US" altLang="zh-CN" dirty="0" smtClean="0"/>
          </a:p>
          <a:p>
            <a:pPr lvl="1"/>
            <a:r>
              <a:rPr lang="zh-CN" altLang="en-US" dirty="0" smtClean="0"/>
              <a:t>容器是从镜像创</a:t>
            </a:r>
            <a:r>
              <a:rPr lang="zh-CN" altLang="en-US" dirty="0"/>
              <a:t>建的运行实例。它可以被启动、开始、停止、删除。每个容器都是相互隔离的、保证安全的平台</a:t>
            </a:r>
            <a:r>
              <a:rPr lang="zh-CN" altLang="en-US" dirty="0" smtClean="0"/>
              <a:t>。</a:t>
            </a:r>
            <a:endParaRPr lang="zh-CN" altLang="en-US" dirty="0"/>
          </a:p>
          <a:p>
            <a:pPr lvl="1"/>
            <a:r>
              <a:rPr lang="zh-CN" altLang="en-US" dirty="0"/>
              <a:t>可以把容器看做是一个简易版的 </a:t>
            </a:r>
            <a:r>
              <a:rPr lang="en-US" altLang="zh-CN" dirty="0"/>
              <a:t>Linux </a:t>
            </a:r>
            <a:r>
              <a:rPr lang="zh-CN" altLang="en-US" dirty="0"/>
              <a:t>环境（包括</a:t>
            </a:r>
            <a:r>
              <a:rPr lang="en-US" altLang="zh-CN" dirty="0"/>
              <a:t>root</a:t>
            </a:r>
            <a:r>
              <a:rPr lang="zh-CN" altLang="en-US" dirty="0"/>
              <a:t>用户权限、进程空间、用户空间和网络空间等）和运行在其中的应用程序</a:t>
            </a:r>
            <a:r>
              <a:rPr lang="zh-CN" altLang="en-US" dirty="0" smtClean="0"/>
              <a:t>。</a:t>
            </a:r>
            <a:endParaRPr lang="zh-CN" altLang="en-US" dirty="0"/>
          </a:p>
          <a:p>
            <a:pPr lvl="1"/>
            <a:r>
              <a:rPr lang="zh-CN" altLang="en-US" dirty="0">
                <a:solidFill>
                  <a:schemeClr val="accent2"/>
                </a:solidFill>
              </a:rPr>
              <a:t>*注：镜像是只读的，容器在启动的时候创建一层可写层作为最上层。</a:t>
            </a:r>
          </a:p>
          <a:p>
            <a:endParaRPr lang="zh-CN" altLang="en-US" dirty="0"/>
          </a:p>
        </p:txBody>
      </p:sp>
    </p:spTree>
    <p:extLst>
      <p:ext uri="{BB962C8B-B14F-4D97-AF65-F5344CB8AC3E}">
        <p14:creationId xmlns:p14="http://schemas.microsoft.com/office/powerpoint/2010/main" val="26776584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四、</a:t>
            </a:r>
            <a:r>
              <a:rPr lang="en-US" altLang="zh-CN" dirty="0" err="1" smtClean="0"/>
              <a:t>Docker</a:t>
            </a:r>
            <a:r>
              <a:rPr lang="zh-CN" altLang="en-US" dirty="0" smtClean="0"/>
              <a:t>常用命令</a:t>
            </a:r>
            <a:endParaRPr lang="zh-CN" altLang="en-US" dirty="0"/>
          </a:p>
        </p:txBody>
      </p:sp>
      <p:sp>
        <p:nvSpPr>
          <p:cNvPr id="3" name="内容占位符 2"/>
          <p:cNvSpPr>
            <a:spLocks noGrp="1"/>
          </p:cNvSpPr>
          <p:nvPr>
            <p:ph idx="1"/>
          </p:nvPr>
        </p:nvSpPr>
        <p:spPr/>
        <p:txBody>
          <a:bodyPr/>
          <a:lstStyle/>
          <a:p>
            <a:r>
              <a:rPr lang="zh-CN" altLang="en-US" dirty="0" smtClean="0"/>
              <a:t>安装</a:t>
            </a:r>
            <a:endParaRPr lang="en-US" altLang="zh-CN" dirty="0" smtClean="0"/>
          </a:p>
          <a:p>
            <a:r>
              <a:rPr lang="zh-CN" altLang="en-US" dirty="0" smtClean="0"/>
              <a:t>仓库操作命令</a:t>
            </a:r>
            <a:endParaRPr lang="en-US" altLang="zh-CN" dirty="0" smtClean="0"/>
          </a:p>
          <a:p>
            <a:r>
              <a:rPr lang="zh-CN" altLang="en-US" dirty="0" smtClean="0"/>
              <a:t>镜像操作命令</a:t>
            </a:r>
            <a:endParaRPr lang="en-US" altLang="zh-CN" dirty="0" smtClean="0"/>
          </a:p>
          <a:p>
            <a:r>
              <a:rPr lang="zh-CN" altLang="en-US" dirty="0" smtClean="0"/>
              <a:t>容器操作命令</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761101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安装</a:t>
            </a:r>
            <a:endParaRPr lang="zh-CN" altLang="en-US" dirty="0"/>
          </a:p>
        </p:txBody>
      </p:sp>
      <p:sp>
        <p:nvSpPr>
          <p:cNvPr id="3" name="内容占位符 2"/>
          <p:cNvSpPr>
            <a:spLocks noGrp="1"/>
          </p:cNvSpPr>
          <p:nvPr>
            <p:ph idx="1"/>
          </p:nvPr>
        </p:nvSpPr>
        <p:spPr/>
        <p:txBody>
          <a:bodyPr>
            <a:normAutofit/>
          </a:bodyPr>
          <a:lstStyle/>
          <a:p>
            <a:r>
              <a:rPr lang="en-US" altLang="zh-CN" dirty="0" err="1"/>
              <a:t>Docker</a:t>
            </a:r>
            <a:r>
              <a:rPr lang="zh-CN" altLang="en-US" dirty="0"/>
              <a:t>安装主要参考官网</a:t>
            </a:r>
            <a:r>
              <a:rPr lang="en-US" altLang="zh-CN" dirty="0" smtClean="0"/>
              <a:t>.</a:t>
            </a:r>
          </a:p>
          <a:p>
            <a:pPr lvl="1"/>
            <a:r>
              <a:rPr lang="en-US" altLang="zh-CN" dirty="0" smtClean="0"/>
              <a:t>* </a:t>
            </a:r>
            <a:r>
              <a:rPr lang="en-US" altLang="zh-CN" dirty="0"/>
              <a:t>Mac OS X</a:t>
            </a:r>
            <a:r>
              <a:rPr lang="zh-CN" altLang="en-US" dirty="0"/>
              <a:t>下安装 </a:t>
            </a:r>
            <a:r>
              <a:rPr lang="en-US" altLang="zh-CN" dirty="0"/>
              <a:t>[</a:t>
            </a:r>
            <a:r>
              <a:rPr lang="en-US" altLang="zh-CN" dirty="0" err="1"/>
              <a:t>Docker</a:t>
            </a:r>
            <a:r>
              <a:rPr lang="en-US" altLang="zh-CN" dirty="0"/>
              <a:t> Toolbox](</a:t>
            </a:r>
            <a:r>
              <a:rPr lang="en-US" altLang="zh-CN" dirty="0">
                <a:hlinkClick r:id="rId3"/>
              </a:rPr>
              <a:t>https://docs.docker.com/engine/installation/mac/</a:t>
            </a:r>
            <a:r>
              <a:rPr lang="en-US" altLang="zh-CN" dirty="0" smtClean="0"/>
              <a:t>)</a:t>
            </a:r>
            <a:endParaRPr lang="en-US" altLang="zh-CN" dirty="0"/>
          </a:p>
          <a:p>
            <a:pPr lvl="1"/>
            <a:r>
              <a:rPr lang="en-US" altLang="zh-CN" dirty="0" smtClean="0"/>
              <a:t>* </a:t>
            </a:r>
            <a:r>
              <a:rPr lang="en-US" altLang="zh-CN" dirty="0"/>
              <a:t>[</a:t>
            </a:r>
            <a:r>
              <a:rPr lang="en-US" altLang="zh-CN" dirty="0" err="1"/>
              <a:t>Debian</a:t>
            </a:r>
            <a:r>
              <a:rPr lang="zh-CN" altLang="en-US" dirty="0"/>
              <a:t>下安装参考</a:t>
            </a:r>
            <a:r>
              <a:rPr lang="en-US" altLang="zh-CN" dirty="0"/>
              <a:t>](https://</a:t>
            </a:r>
            <a:r>
              <a:rPr lang="en-US" altLang="zh-CN" dirty="0" err="1"/>
              <a:t>docs.docker.com</a:t>
            </a:r>
            <a:r>
              <a:rPr lang="en-US" altLang="zh-CN" dirty="0"/>
              <a:t>/engine/installation/</a:t>
            </a:r>
            <a:r>
              <a:rPr lang="en-US" altLang="zh-CN" dirty="0" err="1"/>
              <a:t>debian</a:t>
            </a:r>
            <a:r>
              <a:rPr lang="en-US" altLang="zh-CN" dirty="0"/>
              <a:t>/)</a:t>
            </a:r>
          </a:p>
          <a:p>
            <a:endParaRPr lang="zh-CN" altLang="en-US" dirty="0"/>
          </a:p>
        </p:txBody>
      </p:sp>
    </p:spTree>
    <p:extLst>
      <p:ext uri="{BB962C8B-B14F-4D97-AF65-F5344CB8AC3E}">
        <p14:creationId xmlns:p14="http://schemas.microsoft.com/office/powerpoint/2010/main" val="18963807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第一讲：</a:t>
            </a:r>
            <a:r>
              <a:rPr lang="en-US" altLang="zh-CN" dirty="0" smtClean="0"/>
              <a:t>5</a:t>
            </a:r>
            <a:r>
              <a:rPr lang="zh-CN" altLang="en-US" dirty="0" smtClean="0"/>
              <a:t>大部分</a:t>
            </a:r>
            <a:endParaRPr lang="zh-CN" altLang="en-US" dirty="0"/>
          </a:p>
        </p:txBody>
      </p:sp>
      <p:sp>
        <p:nvSpPr>
          <p:cNvPr id="3" name="内容占位符 2"/>
          <p:cNvSpPr>
            <a:spLocks noGrp="1"/>
          </p:cNvSpPr>
          <p:nvPr>
            <p:ph idx="1"/>
          </p:nvPr>
        </p:nvSpPr>
        <p:spPr/>
        <p:txBody>
          <a:bodyPr/>
          <a:lstStyle/>
          <a:p>
            <a:pPr>
              <a:lnSpc>
                <a:spcPct val="140000"/>
              </a:lnSpc>
            </a:pPr>
            <a:r>
              <a:rPr lang="zh-CN" altLang="en-US" dirty="0" smtClean="0"/>
              <a:t>一、</a:t>
            </a:r>
            <a:r>
              <a:rPr lang="en-US" altLang="zh-CN" dirty="0" err="1" smtClean="0"/>
              <a:t>Docker</a:t>
            </a:r>
            <a:r>
              <a:rPr lang="zh-CN" altLang="en-US" dirty="0" smtClean="0"/>
              <a:t>简介</a:t>
            </a:r>
            <a:endParaRPr lang="en-US" altLang="zh-CN" dirty="0" smtClean="0"/>
          </a:p>
          <a:p>
            <a:pPr>
              <a:lnSpc>
                <a:spcPct val="140000"/>
              </a:lnSpc>
            </a:pPr>
            <a:r>
              <a:rPr lang="zh-CN" altLang="en-US" dirty="0" smtClean="0"/>
              <a:t>二、</a:t>
            </a:r>
            <a:r>
              <a:rPr lang="en-US" altLang="zh-CN" dirty="0" err="1" smtClean="0"/>
              <a:t>Docker</a:t>
            </a:r>
            <a:r>
              <a:rPr lang="zh-CN" altLang="en-US" dirty="0" smtClean="0"/>
              <a:t>意义</a:t>
            </a:r>
            <a:endParaRPr lang="en-US" altLang="zh-CN" dirty="0" smtClean="0"/>
          </a:p>
          <a:p>
            <a:pPr>
              <a:lnSpc>
                <a:spcPct val="140000"/>
              </a:lnSpc>
            </a:pPr>
            <a:r>
              <a:rPr lang="zh-CN" altLang="en-US" dirty="0" smtClean="0"/>
              <a:t>三、</a:t>
            </a:r>
            <a:r>
              <a:rPr lang="en-US" altLang="zh-CN" dirty="0" err="1" smtClean="0"/>
              <a:t>Docker</a:t>
            </a:r>
            <a:r>
              <a:rPr lang="zh-CN" altLang="en-US" dirty="0" smtClean="0"/>
              <a:t>某本概念</a:t>
            </a:r>
            <a:endParaRPr lang="en-US" altLang="zh-CN" dirty="0" smtClean="0"/>
          </a:p>
          <a:p>
            <a:pPr>
              <a:lnSpc>
                <a:spcPct val="140000"/>
              </a:lnSpc>
            </a:pPr>
            <a:r>
              <a:rPr lang="zh-CN" altLang="en-US" dirty="0" smtClean="0"/>
              <a:t>四、</a:t>
            </a:r>
            <a:r>
              <a:rPr lang="en-US" altLang="zh-CN" dirty="0" err="1" smtClean="0"/>
              <a:t>Docker</a:t>
            </a:r>
            <a:r>
              <a:rPr lang="zh-CN" altLang="en-US" dirty="0" smtClean="0"/>
              <a:t>常用命令</a:t>
            </a:r>
            <a:endParaRPr lang="en-US" altLang="zh-CN" dirty="0" smtClean="0"/>
          </a:p>
          <a:p>
            <a:pPr>
              <a:lnSpc>
                <a:spcPct val="140000"/>
              </a:lnSpc>
            </a:pPr>
            <a:r>
              <a:rPr lang="zh-CN" altLang="en-US" dirty="0" smtClean="0"/>
              <a:t>五、</a:t>
            </a:r>
            <a:r>
              <a:rPr lang="en-US" altLang="zh-CN" dirty="0" err="1" smtClean="0"/>
              <a:t>Dockerfile</a:t>
            </a:r>
            <a:r>
              <a:rPr lang="zh-CN" altLang="en-US" dirty="0" smtClean="0"/>
              <a:t>文件与原则</a:t>
            </a:r>
            <a:endParaRPr lang="zh-CN" alt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仓库常用操作命令</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创建私有仓库</a:t>
            </a:r>
            <a:endParaRPr lang="en-US" altLang="zh-CN" dirty="0" smtClean="0"/>
          </a:p>
          <a:p>
            <a:pPr lvl="1"/>
            <a:r>
              <a:rPr lang="zh-CN" altLang="en-US" dirty="0" smtClean="0"/>
              <a:t>创建证书</a:t>
            </a:r>
            <a:endParaRPr lang="en-US" altLang="zh-CN" dirty="0" smtClean="0"/>
          </a:p>
          <a:p>
            <a:pPr lvl="1"/>
            <a:r>
              <a:rPr lang="zh-CN" altLang="en-US" dirty="0" smtClean="0"/>
              <a:t>运行私有仓库镜像</a:t>
            </a:r>
            <a:endParaRPr lang="en-US" altLang="zh-CN" dirty="0" smtClean="0"/>
          </a:p>
          <a:p>
            <a:r>
              <a:rPr lang="en-US" altLang="zh-CN" dirty="0" err="1" smtClean="0"/>
              <a:t>Docker</a:t>
            </a:r>
            <a:r>
              <a:rPr lang="en-US" altLang="zh-CN" dirty="0" smtClean="0"/>
              <a:t> Hub</a:t>
            </a:r>
          </a:p>
          <a:p>
            <a:pPr lvl="1"/>
            <a:r>
              <a:rPr lang="zh-CN" altLang="en-US" dirty="0" smtClean="0"/>
              <a:t>登录</a:t>
            </a:r>
            <a:endParaRPr lang="en-US" altLang="zh-CN" dirty="0"/>
          </a:p>
          <a:p>
            <a:pPr lvl="1"/>
            <a:r>
              <a:rPr lang="zh-CN" altLang="en-US" dirty="0" smtClean="0"/>
              <a:t>查找镜像</a:t>
            </a:r>
            <a:endParaRPr lang="en-US" altLang="zh-CN" dirty="0" smtClean="0"/>
          </a:p>
          <a:p>
            <a:r>
              <a:rPr lang="zh-CN" altLang="en-US" dirty="0" smtClean="0"/>
              <a:t>上传、下载、搜素镜像</a:t>
            </a:r>
            <a:endParaRPr lang="en-US" altLang="zh-CN" dirty="0" smtClean="0"/>
          </a:p>
          <a:p>
            <a:pPr lvl="1"/>
            <a:r>
              <a:rPr lang="en-US" altLang="zh-CN" dirty="0" err="1" smtClean="0"/>
              <a:t>Docker</a:t>
            </a:r>
            <a:r>
              <a:rPr lang="en-US" altLang="zh-CN" dirty="0" smtClean="0"/>
              <a:t> Hub</a:t>
            </a:r>
          </a:p>
          <a:p>
            <a:pPr lvl="1"/>
            <a:r>
              <a:rPr lang="en-US" altLang="zh-CN" dirty="0" smtClean="0"/>
              <a:t>Private </a:t>
            </a:r>
            <a:r>
              <a:rPr lang="en-US" altLang="zh-CN" dirty="0" err="1" smtClean="0"/>
              <a:t>Docker</a:t>
            </a:r>
            <a:r>
              <a:rPr lang="en-US" altLang="zh-CN" dirty="0" smtClean="0"/>
              <a:t> Registry</a:t>
            </a: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453649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镜像常用操作命令</a:t>
            </a:r>
            <a:endParaRPr lang="zh-CN" altLang="en-US" dirty="0"/>
          </a:p>
        </p:txBody>
      </p:sp>
      <p:sp>
        <p:nvSpPr>
          <p:cNvPr id="3" name="内容占位符 2"/>
          <p:cNvSpPr>
            <a:spLocks noGrp="1"/>
          </p:cNvSpPr>
          <p:nvPr>
            <p:ph idx="1"/>
          </p:nvPr>
        </p:nvSpPr>
        <p:spPr/>
        <p:txBody>
          <a:bodyPr>
            <a:normAutofit/>
          </a:bodyPr>
          <a:lstStyle/>
          <a:p>
            <a:r>
              <a:rPr lang="zh-CN" altLang="en-US" dirty="0" smtClean="0"/>
              <a:t>拉取镜像</a:t>
            </a:r>
            <a:endParaRPr lang="en-US" altLang="zh-CN" dirty="0" smtClean="0"/>
          </a:p>
          <a:p>
            <a:r>
              <a:rPr lang="zh-CN" altLang="en-US" dirty="0" smtClean="0"/>
              <a:t>列出本地镜像</a:t>
            </a:r>
            <a:endParaRPr lang="en-US" altLang="zh-CN" dirty="0" smtClean="0"/>
          </a:p>
          <a:p>
            <a:r>
              <a:rPr lang="zh-CN" altLang="en-US" dirty="0" smtClean="0"/>
              <a:t>运行镜像</a:t>
            </a:r>
            <a:endParaRPr lang="en-US" altLang="zh-CN" dirty="0" smtClean="0"/>
          </a:p>
          <a:p>
            <a:r>
              <a:rPr lang="zh-CN" altLang="en-US" dirty="0" smtClean="0"/>
              <a:t>使用</a:t>
            </a:r>
            <a:r>
              <a:rPr lang="en-US" altLang="zh-CN" dirty="0" err="1" smtClean="0"/>
              <a:t>Docker</a:t>
            </a:r>
            <a:r>
              <a:rPr lang="en-US" altLang="zh-CN" dirty="0" smtClean="0"/>
              <a:t> commit</a:t>
            </a:r>
            <a:r>
              <a:rPr lang="zh-CN" altLang="en-US" dirty="0" smtClean="0"/>
              <a:t>创建镜像</a:t>
            </a:r>
            <a:endParaRPr lang="en-US" altLang="zh-CN" dirty="0" smtClean="0"/>
          </a:p>
          <a:p>
            <a:r>
              <a:rPr lang="zh-CN" altLang="en-US" dirty="0" smtClean="0"/>
              <a:t>使用</a:t>
            </a:r>
            <a:r>
              <a:rPr lang="en-US" altLang="zh-CN" dirty="0" err="1" smtClean="0"/>
              <a:t>Dockerfile</a:t>
            </a:r>
            <a:r>
              <a:rPr lang="zh-CN" altLang="en-US" dirty="0" smtClean="0"/>
              <a:t>创建镜像</a:t>
            </a:r>
            <a:endParaRPr lang="en-US" altLang="zh-CN" dirty="0" smtClean="0"/>
          </a:p>
          <a:p>
            <a:r>
              <a:rPr lang="zh-CN" altLang="en-US" dirty="0" smtClean="0"/>
              <a:t>上传镜像</a:t>
            </a:r>
            <a:endParaRPr lang="en-US" altLang="zh-CN" dirty="0" smtClean="0"/>
          </a:p>
          <a:p>
            <a:r>
              <a:rPr lang="zh-CN" altLang="en-US" dirty="0" smtClean="0"/>
              <a:t>删除本地镜像</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0047469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容器常用操作命令</a:t>
            </a:r>
            <a:endParaRPr lang="zh-CN" altLang="en-US" dirty="0"/>
          </a:p>
        </p:txBody>
      </p:sp>
      <p:sp>
        <p:nvSpPr>
          <p:cNvPr id="3" name="内容占位符 2"/>
          <p:cNvSpPr>
            <a:spLocks noGrp="1"/>
          </p:cNvSpPr>
          <p:nvPr>
            <p:ph idx="1"/>
          </p:nvPr>
        </p:nvSpPr>
        <p:spPr/>
        <p:txBody>
          <a:bodyPr>
            <a:normAutofit/>
          </a:bodyPr>
          <a:lstStyle/>
          <a:p>
            <a:r>
              <a:rPr lang="zh-CN" altLang="en-US" dirty="0" smtClean="0"/>
              <a:t>启动容器</a:t>
            </a:r>
            <a:endParaRPr lang="en-US" altLang="zh-CN" dirty="0" smtClean="0"/>
          </a:p>
          <a:p>
            <a:r>
              <a:rPr lang="zh-CN" altLang="en-US" dirty="0" smtClean="0"/>
              <a:t>启动已终止容器</a:t>
            </a:r>
            <a:endParaRPr lang="en-US" altLang="zh-CN" dirty="0" smtClean="0"/>
          </a:p>
          <a:p>
            <a:r>
              <a:rPr lang="zh-CN" altLang="en-US" dirty="0" smtClean="0"/>
              <a:t>重启容器</a:t>
            </a:r>
            <a:endParaRPr lang="en-US" altLang="zh-CN" dirty="0" smtClean="0"/>
          </a:p>
          <a:p>
            <a:r>
              <a:rPr lang="zh-CN" altLang="en-US" dirty="0" smtClean="0"/>
              <a:t>守护态运行</a:t>
            </a:r>
            <a:endParaRPr lang="en-US" altLang="zh-CN" dirty="0" smtClean="0"/>
          </a:p>
          <a:p>
            <a:r>
              <a:rPr lang="zh-CN" altLang="en-US" dirty="0" smtClean="0"/>
              <a:t>进入容器</a:t>
            </a:r>
            <a:endParaRPr lang="en-US" altLang="zh-CN" dirty="0" smtClean="0"/>
          </a:p>
          <a:p>
            <a:r>
              <a:rPr lang="zh-CN" altLang="en-US" dirty="0" smtClean="0"/>
              <a:t>查看容器</a:t>
            </a:r>
            <a:endParaRPr lang="en-US" altLang="zh-CN" dirty="0" smtClean="0"/>
          </a:p>
          <a:p>
            <a:r>
              <a:rPr lang="zh-CN" altLang="en-US" dirty="0" smtClean="0"/>
              <a:t>删除容器</a:t>
            </a:r>
            <a:endParaRPr lang="en-US" altLang="zh-CN" dirty="0" smtClean="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4424709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Dockefile</a:t>
            </a:r>
            <a:r>
              <a:rPr lang="zh-CN" altLang="en-US" dirty="0" smtClean="0"/>
              <a:t>举例</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endParaRPr lang="en-US" altLang="zh-CN" dirty="0"/>
          </a:p>
          <a:p>
            <a:endParaRPr lang="zh-CN" altLang="en-US" dirty="0"/>
          </a:p>
        </p:txBody>
      </p:sp>
      <p:sp>
        <p:nvSpPr>
          <p:cNvPr id="5" name="文本框 4"/>
          <p:cNvSpPr txBox="1"/>
          <p:nvPr/>
        </p:nvSpPr>
        <p:spPr>
          <a:xfrm>
            <a:off x="251520" y="771550"/>
            <a:ext cx="8784976" cy="2862323"/>
          </a:xfrm>
          <a:prstGeom prst="rect">
            <a:avLst/>
          </a:prstGeom>
          <a:noFill/>
        </p:spPr>
        <p:txBody>
          <a:bodyPr wrap="square" rtlCol="0">
            <a:spAutoFit/>
          </a:bodyPr>
          <a:lstStyle/>
          <a:p>
            <a:r>
              <a:rPr kumimoji="1" lang="en-US" altLang="zh-CN" dirty="0"/>
              <a:t>FROM node:5.0.0.</a:t>
            </a:r>
            <a:r>
              <a:rPr kumimoji="1" lang="en-US" altLang="zh-CN" dirty="0" smtClean="0"/>
              <a:t>babel</a:t>
            </a:r>
            <a:endParaRPr kumimoji="1" lang="en-US" altLang="zh-CN" dirty="0"/>
          </a:p>
          <a:p>
            <a:r>
              <a:rPr kumimoji="1" lang="en-US" altLang="zh-CN" dirty="0" smtClean="0"/>
              <a:t>MAINTAINER </a:t>
            </a:r>
            <a:r>
              <a:rPr kumimoji="1" lang="en-US" altLang="zh-CN" dirty="0" err="1"/>
              <a:t>hujb</a:t>
            </a:r>
            <a:endParaRPr kumimoji="1" lang="en-US" altLang="zh-CN" dirty="0"/>
          </a:p>
          <a:p>
            <a:r>
              <a:rPr kumimoji="1" lang="en-US" altLang="zh-CN" dirty="0" smtClean="0"/>
              <a:t>RUN </a:t>
            </a:r>
            <a:r>
              <a:rPr kumimoji="1" lang="en-US" altLang="zh-CN" dirty="0" err="1"/>
              <a:t>mkdir</a:t>
            </a:r>
            <a:r>
              <a:rPr kumimoji="1" lang="en-US" altLang="zh-CN" dirty="0"/>
              <a:t> -p /</a:t>
            </a:r>
            <a:r>
              <a:rPr kumimoji="1" lang="en-US" altLang="zh-CN" dirty="0" err="1"/>
              <a:t>usr</a:t>
            </a:r>
            <a:r>
              <a:rPr kumimoji="1" lang="en-US" altLang="zh-CN" dirty="0"/>
              <a:t>/</a:t>
            </a:r>
            <a:r>
              <a:rPr kumimoji="1" lang="en-US" altLang="zh-CN" dirty="0" err="1"/>
              <a:t>src</a:t>
            </a:r>
            <a:r>
              <a:rPr kumimoji="1" lang="en-US" altLang="zh-CN" dirty="0"/>
              <a:t>/app</a:t>
            </a:r>
          </a:p>
          <a:p>
            <a:r>
              <a:rPr kumimoji="1" lang="en-US" altLang="zh-CN" dirty="0" smtClean="0"/>
              <a:t>COPY </a:t>
            </a:r>
            <a:r>
              <a:rPr kumimoji="1" lang="en-US" altLang="zh-CN" dirty="0"/>
              <a:t>. /</a:t>
            </a:r>
            <a:r>
              <a:rPr kumimoji="1" lang="en-US" altLang="zh-CN" dirty="0" err="1"/>
              <a:t>usr</a:t>
            </a:r>
            <a:r>
              <a:rPr kumimoji="1" lang="en-US" altLang="zh-CN" dirty="0"/>
              <a:t>/</a:t>
            </a:r>
            <a:r>
              <a:rPr kumimoji="1" lang="en-US" altLang="zh-CN" dirty="0" err="1"/>
              <a:t>src</a:t>
            </a:r>
            <a:r>
              <a:rPr kumimoji="1" lang="en-US" altLang="zh-CN" dirty="0"/>
              <a:t>/app</a:t>
            </a:r>
          </a:p>
          <a:p>
            <a:endParaRPr kumimoji="1" lang="en-US" altLang="zh-CN" dirty="0"/>
          </a:p>
          <a:p>
            <a:r>
              <a:rPr kumimoji="1" lang="en-US" altLang="zh-CN" dirty="0" smtClean="0"/>
              <a:t>WORKDIR </a:t>
            </a:r>
            <a:r>
              <a:rPr kumimoji="1" lang="en-US" altLang="zh-CN" dirty="0"/>
              <a:t>/</a:t>
            </a:r>
            <a:r>
              <a:rPr kumimoji="1" lang="en-US" altLang="zh-CN" dirty="0" err="1"/>
              <a:t>usr</a:t>
            </a:r>
            <a:r>
              <a:rPr kumimoji="1" lang="en-US" altLang="zh-CN" dirty="0"/>
              <a:t>/</a:t>
            </a:r>
            <a:r>
              <a:rPr kumimoji="1" lang="en-US" altLang="zh-CN" dirty="0" err="1"/>
              <a:t>src</a:t>
            </a:r>
            <a:r>
              <a:rPr kumimoji="1" lang="en-US" altLang="zh-CN" dirty="0"/>
              <a:t>/app</a:t>
            </a:r>
          </a:p>
          <a:p>
            <a:r>
              <a:rPr kumimoji="1" lang="en-US" altLang="zh-CN" dirty="0" smtClean="0"/>
              <a:t>RUN </a:t>
            </a:r>
            <a:r>
              <a:rPr kumimoji="1" lang="en-US" altLang="zh-CN" dirty="0" err="1"/>
              <a:t>npm</a:t>
            </a:r>
            <a:r>
              <a:rPr kumimoji="1" lang="en-US" altLang="zh-CN" dirty="0"/>
              <a:t> install</a:t>
            </a:r>
          </a:p>
          <a:p>
            <a:r>
              <a:rPr kumimoji="1" lang="en-US" altLang="zh-CN" dirty="0" smtClean="0"/>
              <a:t>WORKDIR </a:t>
            </a:r>
            <a:r>
              <a:rPr kumimoji="1" lang="en-US" altLang="zh-CN" dirty="0"/>
              <a:t>/</a:t>
            </a:r>
            <a:r>
              <a:rPr kumimoji="1" lang="en-US" altLang="zh-CN" dirty="0" err="1"/>
              <a:t>usr</a:t>
            </a:r>
            <a:r>
              <a:rPr kumimoji="1" lang="en-US" altLang="zh-CN" dirty="0"/>
              <a:t>/</a:t>
            </a:r>
            <a:r>
              <a:rPr kumimoji="1" lang="en-US" altLang="zh-CN" dirty="0" err="1"/>
              <a:t>src</a:t>
            </a:r>
            <a:r>
              <a:rPr kumimoji="1" lang="en-US" altLang="zh-CN" dirty="0"/>
              <a:t>/app/</a:t>
            </a:r>
            <a:r>
              <a:rPr kumimoji="1" lang="en-US" altLang="zh-CN" dirty="0" err="1"/>
              <a:t>netease</a:t>
            </a:r>
            <a:r>
              <a:rPr kumimoji="1" lang="en-US" altLang="zh-CN" dirty="0"/>
              <a:t>/bin</a:t>
            </a:r>
          </a:p>
          <a:p>
            <a:endParaRPr kumimoji="1" lang="en-US" altLang="zh-CN" dirty="0" smtClean="0"/>
          </a:p>
          <a:p>
            <a:r>
              <a:rPr kumimoji="1" lang="en-US" altLang="zh-CN" dirty="0" smtClean="0"/>
              <a:t>ENTRYPOINT </a:t>
            </a:r>
            <a:r>
              <a:rPr kumimoji="1" lang="en-US" altLang="zh-CN" dirty="0"/>
              <a:t>["./</a:t>
            </a:r>
            <a:r>
              <a:rPr kumimoji="1" lang="en-US" altLang="zh-CN" dirty="0" err="1"/>
              <a:t>start.sh</a:t>
            </a:r>
            <a:r>
              <a:rPr kumimoji="1" lang="en-US" altLang="zh-CN" dirty="0"/>
              <a:t>"]</a:t>
            </a:r>
            <a:endParaRPr kumimoji="1" lang="zh-CN" altLang="en-US" dirty="0"/>
          </a:p>
        </p:txBody>
      </p:sp>
    </p:spTree>
    <p:extLst>
      <p:ext uri="{BB962C8B-B14F-4D97-AF65-F5344CB8AC3E}">
        <p14:creationId xmlns:p14="http://schemas.microsoft.com/office/powerpoint/2010/main" val="2514026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 calcmode="lin" valueType="num">
                                      <p:cBhvr additive="base">
                                        <p:cTn id="3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五、</a:t>
            </a:r>
            <a:r>
              <a:rPr lang="en-US" altLang="zh-CN" dirty="0" err="1" smtClean="0"/>
              <a:t>Dockerfile</a:t>
            </a:r>
            <a:r>
              <a:rPr lang="zh-CN" altLang="en-US" dirty="0" smtClean="0"/>
              <a:t>制作原则</a:t>
            </a:r>
            <a:endParaRPr lang="zh-CN" altLang="en-US" dirty="0"/>
          </a:p>
        </p:txBody>
      </p:sp>
      <p:sp>
        <p:nvSpPr>
          <p:cNvPr id="3" name="内容占位符 2"/>
          <p:cNvSpPr>
            <a:spLocks noGrp="1"/>
          </p:cNvSpPr>
          <p:nvPr>
            <p:ph idx="1"/>
          </p:nvPr>
        </p:nvSpPr>
        <p:spPr/>
        <p:txBody>
          <a:bodyPr>
            <a:normAutofit fontScale="92500"/>
          </a:bodyPr>
          <a:lstStyle/>
          <a:p>
            <a:pPr marL="457200" indent="-457200">
              <a:buAutoNum type="arabicPeriod"/>
            </a:pPr>
            <a:r>
              <a:rPr lang="zh-CN" altLang="en-US" dirty="0" smtClean="0"/>
              <a:t>基础镜像尽量</a:t>
            </a:r>
            <a:r>
              <a:rPr lang="zh-CN" altLang="en-US" dirty="0"/>
              <a:t>首先官镜像中的镜像， </a:t>
            </a:r>
            <a:r>
              <a:rPr lang="en-US" altLang="zh-CN" dirty="0"/>
              <a:t>FROM</a:t>
            </a:r>
            <a:r>
              <a:rPr lang="zh-CN" altLang="en-US" dirty="0"/>
              <a:t>指令应该包含参数</a:t>
            </a:r>
            <a:r>
              <a:rPr lang="en-US" altLang="zh-CN" dirty="0"/>
              <a:t>tag;</a:t>
            </a:r>
          </a:p>
          <a:p>
            <a:pPr marL="457200" indent="-457200">
              <a:buAutoNum type="arabicPeriod"/>
            </a:pPr>
            <a:r>
              <a:rPr lang="en-US" altLang="zh-CN" dirty="0" smtClean="0"/>
              <a:t> </a:t>
            </a:r>
            <a:r>
              <a:rPr lang="zh-CN" altLang="en-US" dirty="0"/>
              <a:t>编写指令时允分利用一指令生成镜像层的原理，尽量安排相同的，不变的部份放在前面；</a:t>
            </a:r>
          </a:p>
          <a:p>
            <a:pPr marL="0" indent="0">
              <a:buNone/>
            </a:pPr>
            <a:r>
              <a:rPr lang="zh-CN" altLang="en-US" dirty="0" smtClean="0"/>
              <a:t>3</a:t>
            </a:r>
            <a:r>
              <a:rPr lang="en-US" altLang="zh-CN" dirty="0" smtClean="0"/>
              <a:t>.</a:t>
            </a:r>
            <a:r>
              <a:rPr lang="zh-CN" altLang="en-US" dirty="0" smtClean="0"/>
              <a:t> </a:t>
            </a:r>
            <a:r>
              <a:rPr lang="en-US" altLang="zh-CN" dirty="0" smtClean="0"/>
              <a:t>ADD</a:t>
            </a:r>
            <a:r>
              <a:rPr lang="zh-CN" altLang="en-US" dirty="0"/>
              <a:t>和</a:t>
            </a:r>
            <a:r>
              <a:rPr lang="en-US" altLang="zh-CN" dirty="0"/>
              <a:t>COPY</a:t>
            </a:r>
            <a:r>
              <a:rPr lang="zh-CN" altLang="en-US" dirty="0"/>
              <a:t>指令很相近，但推荐用</a:t>
            </a:r>
            <a:r>
              <a:rPr lang="en-US" altLang="zh-CN" dirty="0"/>
              <a:t>COPY, ADD</a:t>
            </a:r>
            <a:r>
              <a:rPr lang="zh-CN" altLang="en-US" dirty="0"/>
              <a:t>可以下载</a:t>
            </a:r>
            <a:r>
              <a:rPr lang="en-US" altLang="zh-CN" dirty="0"/>
              <a:t>URL</a:t>
            </a:r>
            <a:r>
              <a:rPr lang="zh-CN" altLang="en-US" dirty="0"/>
              <a:t>和自动下载文件解压并保留原文件，</a:t>
            </a:r>
            <a:r>
              <a:rPr lang="en-US" altLang="zh-CN" dirty="0"/>
              <a:t>ADD</a:t>
            </a:r>
            <a:r>
              <a:rPr lang="zh-CN" altLang="en-US" dirty="0"/>
              <a:t>指令用</a:t>
            </a:r>
            <a:r>
              <a:rPr lang="en-US" altLang="zh-CN" dirty="0"/>
              <a:t>RUN </a:t>
            </a:r>
            <a:r>
              <a:rPr lang="en-US" altLang="zh-CN" dirty="0" err="1"/>
              <a:t>wget</a:t>
            </a:r>
            <a:r>
              <a:rPr lang="zh-CN" altLang="en-US" dirty="0"/>
              <a:t>或</a:t>
            </a:r>
            <a:r>
              <a:rPr lang="en-US" altLang="zh-CN" dirty="0"/>
              <a:t>RUN curl</a:t>
            </a:r>
            <a:r>
              <a:rPr lang="zh-CN" altLang="en-US" dirty="0"/>
              <a:t>代替；</a:t>
            </a:r>
          </a:p>
          <a:p>
            <a:pPr marL="0" indent="0">
              <a:buNone/>
            </a:pPr>
            <a:r>
              <a:rPr lang="zh-CN" altLang="en-US" dirty="0" smtClean="0"/>
              <a:t>4</a:t>
            </a:r>
            <a:r>
              <a:rPr lang="en-US" altLang="zh-CN" dirty="0" smtClean="0"/>
              <a:t>.</a:t>
            </a:r>
            <a:r>
              <a:rPr lang="zh-CN" altLang="en-US" dirty="0" smtClean="0"/>
              <a:t> </a:t>
            </a:r>
            <a:r>
              <a:rPr lang="en-US" altLang="zh-CN" dirty="0" smtClean="0"/>
              <a:t>RUN</a:t>
            </a:r>
            <a:r>
              <a:rPr lang="zh-CN" altLang="en-US" dirty="0"/>
              <a:t>指令不要在一行中单独使用 </a:t>
            </a:r>
            <a:r>
              <a:rPr lang="en-US" altLang="zh-CN" dirty="0"/>
              <a:t>RUN apt-get update</a:t>
            </a:r>
            <a:r>
              <a:rPr lang="zh-CN" altLang="en-US" dirty="0"/>
              <a:t>，应该避免使用它，要用也必须把</a:t>
            </a:r>
            <a:r>
              <a:rPr lang="en-US" altLang="zh-CN" dirty="0"/>
              <a:t>RUN apt-get update &amp;&amp; RUN apt-get install</a:t>
            </a:r>
            <a:r>
              <a:rPr lang="zh-CN" altLang="en-US" dirty="0"/>
              <a:t>写在同一行；</a:t>
            </a:r>
          </a:p>
          <a:p>
            <a:pPr marL="0" indent="0">
              <a:buNone/>
            </a:pPr>
            <a:r>
              <a:rPr lang="zh-CN" altLang="en-US" dirty="0" smtClean="0"/>
              <a:t>5</a:t>
            </a:r>
            <a:r>
              <a:rPr lang="en-US" altLang="zh-CN" dirty="0" smtClean="0"/>
              <a:t>.</a:t>
            </a:r>
            <a:r>
              <a:rPr lang="zh-CN" altLang="en-US" dirty="0" smtClean="0"/>
              <a:t> 不要在</a:t>
            </a:r>
            <a:r>
              <a:rPr lang="en-US" altLang="zh-CN" dirty="0" err="1"/>
              <a:t>Dockerfile</a:t>
            </a:r>
            <a:r>
              <a:rPr lang="zh-CN" altLang="en-US" dirty="0"/>
              <a:t>中做端口映射</a:t>
            </a:r>
            <a:r>
              <a:rPr lang="en-US" altLang="zh-CN" dirty="0"/>
              <a:t>;</a:t>
            </a:r>
            <a:endParaRPr lang="zh-CN" altLang="en-US" dirty="0"/>
          </a:p>
        </p:txBody>
      </p:sp>
    </p:spTree>
    <p:extLst>
      <p:ext uri="{BB962C8B-B14F-4D97-AF65-F5344CB8AC3E}">
        <p14:creationId xmlns:p14="http://schemas.microsoft.com/office/powerpoint/2010/main" val="9144799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五、</a:t>
            </a:r>
            <a:r>
              <a:rPr lang="en-US" altLang="zh-CN" dirty="0" err="1" smtClean="0"/>
              <a:t>Dockerfile</a:t>
            </a:r>
            <a:r>
              <a:rPr lang="zh-CN" altLang="en-US" dirty="0" smtClean="0"/>
              <a:t>制作原则</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zh-CN" altLang="en-US" dirty="0" smtClean="0"/>
              <a:t>6</a:t>
            </a:r>
            <a:r>
              <a:rPr lang="en-US" altLang="zh-CN" dirty="0" smtClean="0"/>
              <a:t>.</a:t>
            </a:r>
            <a:r>
              <a:rPr lang="zh-CN" altLang="en-US" dirty="0" smtClean="0"/>
              <a:t> 由于</a:t>
            </a:r>
            <a:r>
              <a:rPr lang="zh-CN" altLang="en-US" dirty="0"/>
              <a:t>容器名称唯一</a:t>
            </a:r>
            <a:r>
              <a:rPr lang="en-US" altLang="zh-CN" dirty="0"/>
              <a:t>,</a:t>
            </a:r>
            <a:r>
              <a:rPr lang="zh-CN" altLang="en-US" dirty="0"/>
              <a:t>如果容器要扩容</a:t>
            </a:r>
            <a:r>
              <a:rPr lang="en-US" altLang="zh-CN" dirty="0"/>
              <a:t>,</a:t>
            </a:r>
            <a:r>
              <a:rPr lang="zh-CN" altLang="en-US" dirty="0"/>
              <a:t>运行容器时就不能指字容器名称</a:t>
            </a:r>
            <a:r>
              <a:rPr lang="en-US" altLang="zh-CN" dirty="0"/>
              <a:t>;</a:t>
            </a:r>
          </a:p>
          <a:p>
            <a:pPr marL="0" indent="0">
              <a:buNone/>
            </a:pPr>
            <a:r>
              <a:rPr lang="zh-CN" altLang="zh-CN" dirty="0" smtClean="0"/>
              <a:t>7</a:t>
            </a:r>
            <a:r>
              <a:rPr lang="en-US" altLang="zh-CN" dirty="0" smtClean="0"/>
              <a:t>.</a:t>
            </a:r>
            <a:r>
              <a:rPr lang="zh-CN" altLang="en-US" dirty="0" smtClean="0"/>
              <a:t> 一容器一进</a:t>
            </a:r>
            <a:r>
              <a:rPr lang="zh-CN" altLang="en-US" dirty="0"/>
              <a:t>程</a:t>
            </a:r>
            <a:r>
              <a:rPr lang="en-US" altLang="zh-CN" dirty="0" smtClean="0"/>
              <a:t>;</a:t>
            </a:r>
          </a:p>
          <a:p>
            <a:pPr marL="0" indent="0">
              <a:buNone/>
            </a:pPr>
            <a:r>
              <a:rPr lang="zh-CN" altLang="zh-CN" dirty="0" smtClean="0"/>
              <a:t>8</a:t>
            </a:r>
            <a:r>
              <a:rPr lang="en-US" altLang="zh-CN" dirty="0" smtClean="0"/>
              <a:t>.</a:t>
            </a:r>
            <a:r>
              <a:rPr lang="zh-CN" altLang="en-US" dirty="0" smtClean="0"/>
              <a:t> 入口运行程序必须</a:t>
            </a:r>
            <a:r>
              <a:rPr lang="en-US" altLang="zh-CN" dirty="0"/>
              <a:t>SUSPEND;</a:t>
            </a:r>
          </a:p>
          <a:p>
            <a:pPr marL="0" indent="0">
              <a:buNone/>
            </a:pPr>
            <a:r>
              <a:rPr lang="zh-CN" altLang="zh-CN" dirty="0" smtClean="0"/>
              <a:t>9</a:t>
            </a:r>
            <a:r>
              <a:rPr lang="en-US" altLang="zh-CN" dirty="0" smtClean="0"/>
              <a:t>. </a:t>
            </a:r>
            <a:r>
              <a:rPr lang="zh-CN" altLang="en-US" dirty="0" smtClean="0"/>
              <a:t>对外部依赖</a:t>
            </a:r>
            <a:r>
              <a:rPr lang="zh-CN" altLang="en-US" dirty="0"/>
              <a:t>的变量不能写死在</a:t>
            </a:r>
            <a:r>
              <a:rPr lang="en-US" altLang="zh-CN" dirty="0" err="1"/>
              <a:t>Dockerfile</a:t>
            </a:r>
            <a:r>
              <a:rPr lang="zh-CN" altLang="en-US" dirty="0"/>
              <a:t>里</a:t>
            </a:r>
            <a:r>
              <a:rPr lang="en-US" altLang="zh-CN" dirty="0"/>
              <a:t>,</a:t>
            </a:r>
            <a:r>
              <a:rPr lang="zh-CN" altLang="en-US" dirty="0"/>
              <a:t>必须通过变量在运行期间注入</a:t>
            </a:r>
            <a:r>
              <a:rPr lang="en-US" altLang="zh-CN" dirty="0"/>
              <a:t>,</a:t>
            </a:r>
            <a:r>
              <a:rPr lang="zh-CN" altLang="en-US" dirty="0"/>
              <a:t>如连接库连接配置</a:t>
            </a:r>
            <a:r>
              <a:rPr lang="en-US" altLang="zh-CN" dirty="0"/>
              <a:t>;</a:t>
            </a:r>
          </a:p>
          <a:p>
            <a:pPr marL="0" indent="0">
              <a:buNone/>
            </a:pPr>
            <a:r>
              <a:rPr lang="zh-CN" altLang="zh-CN" dirty="0" smtClean="0"/>
              <a:t>1</a:t>
            </a:r>
            <a:r>
              <a:rPr lang="en-US" altLang="zh-CN" dirty="0" smtClean="0"/>
              <a:t>0.</a:t>
            </a:r>
            <a:r>
              <a:rPr lang="zh-CN" altLang="en-US" dirty="0" smtClean="0"/>
              <a:t> 日</a:t>
            </a:r>
            <a:r>
              <a:rPr lang="zh-CN" altLang="en-US" dirty="0"/>
              <a:t>志目录通过</a:t>
            </a:r>
            <a:r>
              <a:rPr lang="en-US" altLang="zh-CN" dirty="0"/>
              <a:t>volume</a:t>
            </a:r>
            <a:r>
              <a:rPr lang="zh-CN" altLang="en-US" dirty="0" smtClean="0"/>
              <a:t>挂载；</a:t>
            </a:r>
            <a:endParaRPr lang="zh-CN" altLang="en-US" dirty="0"/>
          </a:p>
          <a:p>
            <a:pPr marL="0" indent="0">
              <a:buNone/>
            </a:pPr>
            <a:r>
              <a:rPr lang="en-US" altLang="zh-CN" dirty="0" smtClean="0"/>
              <a:t>11. </a:t>
            </a:r>
            <a:r>
              <a:rPr lang="zh-CN" altLang="en-US" dirty="0" smtClean="0"/>
              <a:t>配置参数通过环境变量</a:t>
            </a:r>
            <a:r>
              <a:rPr lang="zh-CN" altLang="en-US" dirty="0"/>
              <a:t>注入</a:t>
            </a:r>
            <a:r>
              <a:rPr lang="en-US" altLang="zh-CN" dirty="0"/>
              <a:t>;</a:t>
            </a:r>
          </a:p>
          <a:p>
            <a:pPr marL="457200" indent="-457200">
              <a:buAutoNum type="arabicPeriod" startAt="12"/>
            </a:pPr>
            <a:r>
              <a:rPr lang="zh-CN" altLang="en-US" dirty="0" smtClean="0"/>
              <a:t>带</a:t>
            </a:r>
            <a:r>
              <a:rPr lang="en-US" altLang="zh-CN" dirty="0"/>
              <a:t>ONBUILD</a:t>
            </a:r>
            <a:r>
              <a:rPr lang="zh-CN" altLang="en-US" dirty="0"/>
              <a:t>指令的必须带特殊标签；</a:t>
            </a:r>
          </a:p>
          <a:p>
            <a:pPr marL="0" indent="0">
              <a:buNone/>
            </a:pPr>
            <a:r>
              <a:rPr lang="en-US" altLang="zh-CN" dirty="0" smtClean="0"/>
              <a:t>13. </a:t>
            </a:r>
            <a:r>
              <a:rPr lang="en-US" altLang="zh-CN" dirty="0" err="1" smtClean="0"/>
              <a:t>Dockerfile</a:t>
            </a:r>
            <a:r>
              <a:rPr lang="zh-CN" altLang="en-US" dirty="0"/>
              <a:t>有任何修改</a:t>
            </a:r>
            <a:r>
              <a:rPr lang="en-US" altLang="zh-CN" dirty="0"/>
              <a:t>,</a:t>
            </a:r>
            <a:r>
              <a:rPr lang="zh-CN" altLang="en-US" dirty="0"/>
              <a:t>必须修改</a:t>
            </a:r>
            <a:r>
              <a:rPr lang="en-US" altLang="zh-CN" dirty="0"/>
              <a:t>tag;</a:t>
            </a:r>
            <a:endParaRPr lang="zh-CN" altLang="en-US" dirty="0"/>
          </a:p>
        </p:txBody>
      </p:sp>
    </p:spTree>
    <p:extLst>
      <p:ext uri="{BB962C8B-B14F-4D97-AF65-F5344CB8AC3E}">
        <p14:creationId xmlns:p14="http://schemas.microsoft.com/office/powerpoint/2010/main" val="3227562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7025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一、</a:t>
            </a:r>
            <a:r>
              <a:rPr lang="en-US" altLang="zh-CN" dirty="0" err="1" smtClean="0"/>
              <a:t>Docker</a:t>
            </a:r>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err="1" smtClean="0"/>
              <a:t>Docker</a:t>
            </a:r>
            <a:endParaRPr lang="en-US" altLang="zh-CN" dirty="0" smtClean="0"/>
          </a:p>
          <a:p>
            <a:r>
              <a:rPr lang="zh-CN" altLang="en-US" dirty="0" smtClean="0"/>
              <a:t>为什么用</a:t>
            </a:r>
            <a:r>
              <a:rPr lang="en-US" altLang="zh-CN" dirty="0" err="1" smtClean="0"/>
              <a:t>Docker</a:t>
            </a:r>
            <a:endParaRPr lang="en-US" altLang="zh-CN" dirty="0" smtClean="0"/>
          </a:p>
          <a:p>
            <a:r>
              <a:rPr lang="en-US" altLang="zh-CN" dirty="0" err="1" smtClean="0"/>
              <a:t>Docker</a:t>
            </a:r>
            <a:r>
              <a:rPr lang="zh-CN" altLang="en-US" dirty="0" smtClean="0"/>
              <a:t>与</a:t>
            </a:r>
            <a:r>
              <a:rPr lang="en-US" altLang="zh-CN" dirty="0" smtClean="0"/>
              <a:t>VM</a:t>
            </a:r>
            <a:r>
              <a:rPr lang="zh-CN" altLang="en-US" dirty="0" smtClean="0"/>
              <a:t>对比</a:t>
            </a:r>
            <a:endParaRPr lang="zh-CN" altLang="en-US" dirty="0"/>
          </a:p>
        </p:txBody>
      </p:sp>
    </p:spTree>
    <p:extLst>
      <p:ext uri="{BB962C8B-B14F-4D97-AF65-F5344CB8AC3E}">
        <p14:creationId xmlns:p14="http://schemas.microsoft.com/office/powerpoint/2010/main" val="658684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什么是</a:t>
            </a:r>
            <a:r>
              <a:rPr lang="en-US" altLang="zh-CN" dirty="0" err="1" smtClean="0"/>
              <a:t>Docker</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开源项目</a:t>
            </a:r>
            <a:endParaRPr lang="en-US" altLang="zh-TW" dirty="0" smtClean="0"/>
          </a:p>
          <a:p>
            <a:pPr lvl="1"/>
            <a:r>
              <a:rPr lang="en-US" altLang="zh-TW" dirty="0" err="1" smtClean="0"/>
              <a:t>Docker</a:t>
            </a:r>
            <a:r>
              <a:rPr lang="zh-TW" altLang="en-US" dirty="0" smtClean="0"/>
              <a:t>是一个开源项目，</a:t>
            </a:r>
            <a:r>
              <a:rPr lang="zh-TW" altLang="en-US" dirty="0"/>
              <a:t>诞生于</a:t>
            </a:r>
            <a:r>
              <a:rPr lang="en-US" altLang="zh-TW" dirty="0"/>
              <a:t>2013</a:t>
            </a:r>
            <a:r>
              <a:rPr lang="zh-TW" altLang="en-US" dirty="0"/>
              <a:t>年初，最初是</a:t>
            </a:r>
            <a:r>
              <a:rPr lang="en-US" altLang="zh-TW" dirty="0" err="1"/>
              <a:t>dotCloud</a:t>
            </a:r>
            <a:r>
              <a:rPr lang="zh-TW" altLang="en-US" dirty="0"/>
              <a:t>公司内部的一个业务项目。它基于</a:t>
            </a:r>
            <a:r>
              <a:rPr lang="en-US" altLang="zh-TW" dirty="0"/>
              <a:t>Google</a:t>
            </a:r>
            <a:r>
              <a:rPr lang="zh-TW" altLang="en-US" dirty="0"/>
              <a:t>公司推出的</a:t>
            </a:r>
            <a:r>
              <a:rPr lang="en-US" altLang="zh-TW" dirty="0"/>
              <a:t>Go</a:t>
            </a:r>
            <a:r>
              <a:rPr lang="zh-TW" altLang="en-US" dirty="0"/>
              <a:t>语言实现。项目后来加入</a:t>
            </a:r>
            <a:r>
              <a:rPr lang="en-US" altLang="zh-TW" dirty="0"/>
              <a:t>Linux</a:t>
            </a:r>
            <a:r>
              <a:rPr lang="zh-TW" altLang="en-US" dirty="0"/>
              <a:t>基金会，遵从了</a:t>
            </a:r>
            <a:r>
              <a:rPr lang="en-US" altLang="zh-TW" dirty="0"/>
              <a:t>Apache 2.0</a:t>
            </a:r>
            <a:r>
              <a:rPr lang="zh-TW" altLang="en-US" dirty="0"/>
              <a:t>协议，项目代码而</a:t>
            </a:r>
            <a:r>
              <a:rPr lang="en-US" altLang="zh-TW" dirty="0"/>
              <a:t>[</a:t>
            </a:r>
            <a:r>
              <a:rPr lang="en-US" altLang="zh-TW" dirty="0" err="1"/>
              <a:t>GitHub</a:t>
            </a:r>
            <a:r>
              <a:rPr lang="en-US" altLang="zh-TW" dirty="0"/>
              <a:t>](</a:t>
            </a:r>
            <a:r>
              <a:rPr lang="en-US" altLang="zh-TW" dirty="0">
                <a:hlinkClick r:id="rId3"/>
              </a:rPr>
              <a:t>https://</a:t>
            </a:r>
            <a:r>
              <a:rPr lang="en-US" altLang="zh-TW" dirty="0" err="1">
                <a:hlinkClick r:id="rId3"/>
              </a:rPr>
              <a:t>github.com</a:t>
            </a:r>
            <a:r>
              <a:rPr lang="en-US" altLang="zh-TW" dirty="0">
                <a:hlinkClick r:id="rId3"/>
              </a:rPr>
              <a:t>/</a:t>
            </a:r>
            <a:r>
              <a:rPr lang="en-US" altLang="zh-TW" dirty="0" err="1">
                <a:hlinkClick r:id="rId3"/>
              </a:rPr>
              <a:t>docker</a:t>
            </a:r>
            <a:r>
              <a:rPr lang="en-US" altLang="zh-TW" dirty="0">
                <a:hlinkClick r:id="rId3"/>
              </a:rPr>
              <a:t>/</a:t>
            </a:r>
            <a:r>
              <a:rPr lang="en-US" altLang="zh-TW" dirty="0" err="1">
                <a:hlinkClick r:id="rId3"/>
              </a:rPr>
              <a:t>docker</a:t>
            </a:r>
            <a:r>
              <a:rPr lang="en-US" altLang="zh-TW" dirty="0">
                <a:hlinkClick r:id="rId3"/>
              </a:rPr>
              <a:t>)</a:t>
            </a:r>
            <a:r>
              <a:rPr lang="zh-TW" altLang="en-US" dirty="0">
                <a:hlinkClick r:id="rId3"/>
              </a:rPr>
              <a:t>上进行维护</a:t>
            </a:r>
            <a:r>
              <a:rPr lang="zh-TW" altLang="en-US" dirty="0" smtClean="0"/>
              <a:t>。</a:t>
            </a:r>
            <a:endParaRPr lang="zh-TW" altLang="en-US" dirty="0"/>
          </a:p>
          <a:p>
            <a:r>
              <a:rPr lang="zh-TW" altLang="en-US" dirty="0" smtClean="0"/>
              <a:t>主要目标</a:t>
            </a:r>
            <a:endParaRPr lang="en-US" altLang="zh-TW" dirty="0" smtClean="0"/>
          </a:p>
          <a:p>
            <a:pPr lvl="1"/>
            <a:r>
              <a:rPr lang="zh-TW" altLang="en-US" dirty="0" smtClean="0"/>
              <a:t>“</a:t>
            </a:r>
            <a:r>
              <a:rPr lang="en-US" altLang="zh-TW" dirty="0"/>
              <a:t>Build, Ship and Run Any App, Anywhere”</a:t>
            </a:r>
            <a:r>
              <a:rPr lang="zh-TW" altLang="en-US" dirty="0"/>
              <a:t>，即通过对应用组件的封装（</a:t>
            </a:r>
            <a:r>
              <a:rPr lang="en-US" altLang="zh-TW" dirty="0"/>
              <a:t>Packaging</a:t>
            </a:r>
            <a:r>
              <a:rPr lang="zh-TW" altLang="en-US" dirty="0"/>
              <a:t>）、分发（</a:t>
            </a:r>
            <a:r>
              <a:rPr lang="en-US" altLang="zh-TW" dirty="0"/>
              <a:t>Distribution</a:t>
            </a:r>
            <a:r>
              <a:rPr lang="zh-TW" altLang="en-US" dirty="0"/>
              <a:t>）、部署（</a:t>
            </a:r>
            <a:r>
              <a:rPr lang="en-US" altLang="zh-TW" dirty="0"/>
              <a:t>Deployment</a:t>
            </a:r>
            <a:r>
              <a:rPr lang="zh-TW" altLang="en-US" dirty="0"/>
              <a:t>）、运行（</a:t>
            </a:r>
            <a:r>
              <a:rPr lang="en-US" altLang="zh-TW" dirty="0"/>
              <a:t>Runtime</a:t>
            </a:r>
            <a:r>
              <a:rPr lang="zh-TW" altLang="en-US" dirty="0"/>
              <a:t>）等生命周期的管理，达到应用组件级别的“一次封装，到处运行”。这里的应用组件，既可以是一个</a:t>
            </a:r>
            <a:r>
              <a:rPr lang="en-US" altLang="zh-TW" dirty="0"/>
              <a:t>Web</a:t>
            </a:r>
            <a:r>
              <a:rPr lang="zh-TW" altLang="en-US" dirty="0"/>
              <a:t>应用，也可以是一套数据库服务，甚至是一个操作系统或编译器。</a:t>
            </a:r>
          </a:p>
          <a:p>
            <a:endParaRPr lang="zh-CN" altLang="en-US" dirty="0"/>
          </a:p>
        </p:txBody>
      </p:sp>
    </p:spTree>
    <p:extLst>
      <p:ext uri="{BB962C8B-B14F-4D97-AF65-F5344CB8AC3E}">
        <p14:creationId xmlns:p14="http://schemas.microsoft.com/office/powerpoint/2010/main" val="2013997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什么是</a:t>
            </a:r>
            <a:r>
              <a:rPr lang="en-US" altLang="zh-CN" dirty="0" err="1" smtClean="0"/>
              <a:t>Docker</a:t>
            </a:r>
            <a:endParaRPr lang="zh-CN" altLang="en-US" dirty="0"/>
          </a:p>
        </p:txBody>
      </p:sp>
      <p:sp>
        <p:nvSpPr>
          <p:cNvPr id="3" name="内容占位符 2"/>
          <p:cNvSpPr>
            <a:spLocks noGrp="1"/>
          </p:cNvSpPr>
          <p:nvPr>
            <p:ph idx="1"/>
          </p:nvPr>
        </p:nvSpPr>
        <p:spPr/>
        <p:txBody>
          <a:bodyPr>
            <a:normAutofit/>
          </a:bodyPr>
          <a:lstStyle/>
          <a:p>
            <a:pPr marL="0" indent="0">
              <a:buNone/>
            </a:pPr>
            <a:endParaRPr lang="zh-CN" altLang="en-US" dirty="0"/>
          </a:p>
        </p:txBody>
      </p:sp>
      <p:pic>
        <p:nvPicPr>
          <p:cNvPr id="4" name="图片 3"/>
          <p:cNvPicPr>
            <a:picLocks noChangeAspect="1"/>
          </p:cNvPicPr>
          <p:nvPr/>
        </p:nvPicPr>
        <p:blipFill>
          <a:blip r:embed="rId3"/>
          <a:stretch>
            <a:fillRect/>
          </a:stretch>
        </p:blipFill>
        <p:spPr>
          <a:xfrm>
            <a:off x="395536" y="915565"/>
            <a:ext cx="7920880" cy="3326769"/>
          </a:xfrm>
          <a:prstGeom prst="rect">
            <a:avLst/>
          </a:prstGeom>
        </p:spPr>
      </p:pic>
    </p:spTree>
    <p:extLst>
      <p:ext uri="{BB962C8B-B14F-4D97-AF65-F5344CB8AC3E}">
        <p14:creationId xmlns:p14="http://schemas.microsoft.com/office/powerpoint/2010/main" val="39100237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为什么用</a:t>
            </a:r>
            <a:r>
              <a:rPr lang="en-US" altLang="zh-CN" dirty="0" err="1" smtClean="0"/>
              <a:t>Docker</a:t>
            </a:r>
            <a:endParaRPr lang="zh-CN" altLang="en-US" dirty="0"/>
          </a:p>
        </p:txBody>
      </p:sp>
      <p:sp>
        <p:nvSpPr>
          <p:cNvPr id="3" name="内容占位符 2"/>
          <p:cNvSpPr>
            <a:spLocks noGrp="1"/>
          </p:cNvSpPr>
          <p:nvPr>
            <p:ph idx="1"/>
          </p:nvPr>
        </p:nvSpPr>
        <p:spPr/>
        <p:txBody>
          <a:bodyPr>
            <a:normAutofit/>
          </a:bodyPr>
          <a:lstStyle/>
          <a:p>
            <a:pPr marL="457200" indent="-457200">
              <a:buAutoNum type="arabicPeriod"/>
            </a:pPr>
            <a:r>
              <a:rPr lang="zh-CN" altLang="en-US" dirty="0" smtClean="0"/>
              <a:t>对运维来说</a:t>
            </a:r>
            <a:endParaRPr lang="en-US" altLang="zh-CN" dirty="0" smtClean="0"/>
          </a:p>
          <a:p>
            <a:pPr marL="0" indent="0">
              <a:buNone/>
            </a:pPr>
            <a:r>
              <a:rPr lang="en-US" altLang="zh-CN" dirty="0" err="1" smtClean="0"/>
              <a:t>Docker</a:t>
            </a:r>
            <a:r>
              <a:rPr lang="zh-CN" altLang="en-US" dirty="0"/>
              <a:t>提供了一种可移植的标准化部署过程，使得规模化、自动化、异构化的部署成为可能甚至是轻松简单的事情；</a:t>
            </a:r>
            <a:endParaRPr lang="en-US" altLang="zh-CN" dirty="0" smtClean="0"/>
          </a:p>
          <a:p>
            <a:pPr marL="457200" indent="-457200">
              <a:buAutoNum type="arabicPeriod" startAt="2"/>
            </a:pPr>
            <a:r>
              <a:rPr lang="zh-CN" altLang="en-US" dirty="0" smtClean="0"/>
              <a:t>对开发来说</a:t>
            </a:r>
            <a:endParaRPr lang="en-US" altLang="zh-CN" dirty="0" smtClean="0"/>
          </a:p>
          <a:p>
            <a:pPr marL="0" indent="0">
              <a:buNone/>
            </a:pPr>
            <a:r>
              <a:rPr lang="en-US" altLang="zh-CN" dirty="0" err="1"/>
              <a:t>Docker</a:t>
            </a:r>
            <a:r>
              <a:rPr lang="zh-CN" altLang="en-US" dirty="0"/>
              <a:t>提供了一种开发环境的管理方法，包括映像、构建、共享等功</a:t>
            </a:r>
            <a:r>
              <a:rPr lang="zh-CN" altLang="en-US" dirty="0" smtClean="0"/>
              <a:t>能</a:t>
            </a:r>
            <a:r>
              <a:rPr lang="en-US" altLang="zh-CN" dirty="0"/>
              <a:t>;</a:t>
            </a:r>
            <a:endParaRPr lang="en-US" altLang="zh-CN" dirty="0" smtClean="0"/>
          </a:p>
        </p:txBody>
      </p:sp>
    </p:spTree>
    <p:extLst>
      <p:ext uri="{BB962C8B-B14F-4D97-AF65-F5344CB8AC3E}">
        <p14:creationId xmlns:p14="http://schemas.microsoft.com/office/powerpoint/2010/main" val="29539271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Docker</a:t>
            </a:r>
            <a:r>
              <a:rPr lang="zh-CN" altLang="en-US" dirty="0" smtClean="0"/>
              <a:t>与</a:t>
            </a:r>
            <a:r>
              <a:rPr lang="en-US" altLang="zh-CN" dirty="0" smtClean="0"/>
              <a:t>VM</a:t>
            </a:r>
            <a:r>
              <a:rPr lang="zh-CN" altLang="en-US" dirty="0" smtClean="0"/>
              <a:t>对比</a:t>
            </a:r>
            <a:endParaRPr lang="zh-CN" altLang="en-US" dirty="0"/>
          </a:p>
        </p:txBody>
      </p:sp>
      <p:pic>
        <p:nvPicPr>
          <p:cNvPr id="22" name="内容占位符 21" descr="dockervm.png"/>
          <p:cNvPicPr>
            <a:picLocks noGrp="1" noChangeAspect="1"/>
          </p:cNvPicPr>
          <p:nvPr>
            <p:ph idx="1"/>
          </p:nvPr>
        </p:nvPicPr>
        <p:blipFill>
          <a:blip r:embed="rId3">
            <a:extLst>
              <a:ext uri="{28A0092B-C50C-407E-A947-70E740481C1C}">
                <a14:useLocalDpi xmlns:a14="http://schemas.microsoft.com/office/drawing/2010/main" val="0"/>
              </a:ext>
            </a:extLst>
          </a:blip>
          <a:srcRect t="-23554" b="-23554"/>
          <a:stretch>
            <a:fillRect/>
          </a:stretch>
        </p:blipFill>
        <p:spPr>
          <a:xfrm>
            <a:off x="285750" y="195486"/>
            <a:ext cx="8572500" cy="4536504"/>
          </a:xfrm>
        </p:spPr>
      </p:pic>
    </p:spTree>
    <p:extLst>
      <p:ext uri="{BB962C8B-B14F-4D97-AF65-F5344CB8AC3E}">
        <p14:creationId xmlns:p14="http://schemas.microsoft.com/office/powerpoint/2010/main" val="32821604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二、</a:t>
            </a:r>
            <a:r>
              <a:rPr lang="en-US" altLang="zh-CN" dirty="0" err="1" smtClean="0"/>
              <a:t>Docker</a:t>
            </a:r>
            <a:r>
              <a:rPr lang="zh-CN" altLang="en-US" dirty="0" smtClean="0"/>
              <a:t>意义</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323528" y="843558"/>
            <a:ext cx="8568952" cy="3672408"/>
          </a:xfrm>
          <a:prstGeom prst="rect">
            <a:avLst/>
          </a:prstGeom>
        </p:spPr>
      </p:pic>
    </p:spTree>
    <p:extLst>
      <p:ext uri="{BB962C8B-B14F-4D97-AF65-F5344CB8AC3E}">
        <p14:creationId xmlns:p14="http://schemas.microsoft.com/office/powerpoint/2010/main" val="16165398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accel="50000" decel="5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0" fill="hold"/>
                                        <p:tgtEl>
                                          <p:spTgt spid="4"/>
                                        </p:tgtEl>
                                        <p:attrNameLst>
                                          <p:attrName>ppt_x</p:attrName>
                                        </p:attrNameLst>
                                      </p:cBhvr>
                                      <p:tavLst>
                                        <p:tav tm="0">
                                          <p:val>
                                            <p:strVal val="1+#ppt_w/2"/>
                                          </p:val>
                                        </p:tav>
                                        <p:tav tm="100000">
                                          <p:val>
                                            <p:strVal val="#ppt_x"/>
                                          </p:val>
                                        </p:tav>
                                      </p:tavLst>
                                    </p:anim>
                                    <p:anim calcmode="lin" valueType="num">
                                      <p:cBhvr additive="base">
                                        <p:cTn id="8" dur="3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二、</a:t>
            </a:r>
            <a:r>
              <a:rPr lang="en-US" altLang="zh-CN" dirty="0" err="1" smtClean="0"/>
              <a:t>Docker</a:t>
            </a:r>
            <a:r>
              <a:rPr lang="zh-CN" altLang="en-US" dirty="0" smtClean="0"/>
              <a:t>意义</a:t>
            </a:r>
            <a:endParaRPr lang="zh-CN" altLang="en-US" dirty="0"/>
          </a:p>
        </p:txBody>
      </p:sp>
      <p:sp>
        <p:nvSpPr>
          <p:cNvPr id="3" name="内容占位符 2"/>
          <p:cNvSpPr>
            <a:spLocks noGrp="1"/>
          </p:cNvSpPr>
          <p:nvPr>
            <p:ph idx="1"/>
          </p:nvPr>
        </p:nvSpPr>
        <p:spPr/>
        <p:txBody>
          <a:bodyPr/>
          <a:lstStyle/>
          <a:p>
            <a:r>
              <a:rPr lang="en-US" altLang="zh-CN" dirty="0" err="1" smtClean="0"/>
              <a:t>Docker</a:t>
            </a:r>
            <a:r>
              <a:rPr lang="zh-CN" altLang="en-US" dirty="0" smtClean="0"/>
              <a:t>是云计算创新发展的现阶段产物</a:t>
            </a:r>
            <a:endParaRPr lang="en-US" altLang="zh-CN" dirty="0" smtClean="0"/>
          </a:p>
          <a:p>
            <a:pPr lvl="1"/>
            <a:r>
              <a:rPr lang="zh-CN" altLang="en-US" dirty="0" smtClean="0"/>
              <a:t>物理</a:t>
            </a:r>
            <a:r>
              <a:rPr lang="zh-CN" altLang="en-US" dirty="0"/>
              <a:t>机</a:t>
            </a:r>
            <a:r>
              <a:rPr lang="en-US" altLang="zh-CN" dirty="0"/>
              <a:t>-》</a:t>
            </a:r>
            <a:r>
              <a:rPr lang="zh-CN" altLang="en-US" dirty="0"/>
              <a:t>虚拟机</a:t>
            </a:r>
            <a:r>
              <a:rPr lang="en-US" altLang="zh-CN" dirty="0"/>
              <a:t>-》</a:t>
            </a:r>
            <a:r>
              <a:rPr lang="zh-CN" altLang="en-US" dirty="0"/>
              <a:t>容器</a:t>
            </a:r>
            <a:r>
              <a:rPr lang="en-US" altLang="zh-CN" dirty="0"/>
              <a:t>-》</a:t>
            </a:r>
            <a:r>
              <a:rPr lang="zh-CN" altLang="en-US" dirty="0" smtClean="0"/>
              <a:t>源代码</a:t>
            </a:r>
            <a:endParaRPr lang="en-US" altLang="zh-CN" dirty="0" smtClean="0"/>
          </a:p>
          <a:p>
            <a:pPr marL="0" indent="0">
              <a:buNone/>
            </a:pPr>
            <a:endParaRPr lang="en-US" altLang="zh-CN" dirty="0"/>
          </a:p>
          <a:p>
            <a:r>
              <a:rPr lang="en-US" altLang="zh-CN" dirty="0" err="1" smtClean="0"/>
              <a:t>Docker</a:t>
            </a:r>
            <a:r>
              <a:rPr lang="zh-CN" altLang="en-US" dirty="0" smtClean="0"/>
              <a:t>将简化开发与部署流程</a:t>
            </a:r>
            <a:endParaRPr lang="en-US" altLang="zh-CN" dirty="0" smtClean="0"/>
          </a:p>
          <a:p>
            <a:pPr lvl="1"/>
            <a:r>
              <a:rPr lang="en-US" altLang="zh-CN" dirty="0" err="1"/>
              <a:t>Docker</a:t>
            </a:r>
            <a:r>
              <a:rPr lang="zh-CN" altLang="en-US" dirty="0"/>
              <a:t>容器技术如何简化应用程序的开发与部署、促进最佳实践并催生新一代以应用为基础的微服务机制。</a:t>
            </a:r>
            <a:endParaRPr lang="en-US" altLang="zh-CN" dirty="0"/>
          </a:p>
          <a:p>
            <a:endParaRPr lang="zh-CN" altLang="en-US" dirty="0"/>
          </a:p>
        </p:txBody>
      </p:sp>
    </p:spTree>
    <p:extLst>
      <p:ext uri="{BB962C8B-B14F-4D97-AF65-F5344CB8AC3E}">
        <p14:creationId xmlns:p14="http://schemas.microsoft.com/office/powerpoint/2010/main" val="15248849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2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3032</Words>
  <Application>Microsoft Macintosh PowerPoint</Application>
  <PresentationFormat>全屏显示(16:9)</PresentationFormat>
  <Paragraphs>525</Paragraphs>
  <Slides>26</Slides>
  <Notes>20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Docker入门与实践</vt:lpstr>
      <vt:lpstr>第一讲：5大部分</vt:lpstr>
      <vt:lpstr>一、Docker简介</vt:lpstr>
      <vt:lpstr>什么是Docker</vt:lpstr>
      <vt:lpstr>什么是Docker</vt:lpstr>
      <vt:lpstr>为什么用Docker</vt:lpstr>
      <vt:lpstr>Docker与VM对比</vt:lpstr>
      <vt:lpstr>二、Docker意义</vt:lpstr>
      <vt:lpstr>二、Docker意义</vt:lpstr>
      <vt:lpstr>三、Docker某本概念</vt:lpstr>
      <vt:lpstr>仓库、镜像、容器、Dockerfile关系图</vt:lpstr>
      <vt:lpstr>Docker Client</vt:lpstr>
      <vt:lpstr>Docker Client</vt:lpstr>
      <vt:lpstr>Docker Daemon</vt:lpstr>
      <vt:lpstr>Docker 仓库</vt:lpstr>
      <vt:lpstr>Docker 镜像</vt:lpstr>
      <vt:lpstr>Docker 容器</vt:lpstr>
      <vt:lpstr>四、Docker常用命令</vt:lpstr>
      <vt:lpstr>安装</vt:lpstr>
      <vt:lpstr>仓库常用操作命令</vt:lpstr>
      <vt:lpstr>镜像常用操作命令</vt:lpstr>
      <vt:lpstr>容器常用操作命令</vt:lpstr>
      <vt:lpstr>Dockefile举例</vt:lpstr>
      <vt:lpstr>五、Dockerfile制作原则</vt:lpstr>
      <vt:lpstr>五、Dockerfile制作原则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刘碎春</dc:creator>
  <cp:lastModifiedBy>hu jiabao</cp:lastModifiedBy>
  <cp:revision>190</cp:revision>
  <dcterms:created xsi:type="dcterms:W3CDTF">2015-10-09T02:30:55Z</dcterms:created>
  <dcterms:modified xsi:type="dcterms:W3CDTF">2016-01-18T09:12:55Z</dcterms:modified>
</cp:coreProperties>
</file>