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667"/>
  </p:normalViewPr>
  <p:slideViewPr>
    <p:cSldViewPr snapToGrid="0" snapToObjects="1">
      <p:cViewPr varScale="1">
        <p:scale>
          <a:sx n="93" d="100"/>
          <a:sy n="93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1E2B-6733-E543-972C-D3B3AE58A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433B-5530-9F47-B27C-0F67272F6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869CF-1324-714E-BA61-94062128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7839-ADDD-ED45-A475-FB2D8953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2723-E7DB-F144-8E8B-BFE358A8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33D8-A8C9-3740-8176-0528DB86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1B84B-FA23-3743-BD47-7DFA0922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CD83-38D6-5346-8254-3C0848CF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0227-347D-4942-B2C3-3722C39D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7E1D-CE77-4844-BD7E-98471026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FD681-4355-3243-8CA4-E53B2575E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48BF-668E-C24A-8E98-095EC013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0BDF-8654-DC4E-B2A4-C8BFD851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F9B0-F656-6B48-9FF4-9B42E737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4D6F-B3E1-074B-9A52-36F8AAE0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8FCF-06BF-1842-9022-23969625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99A9-A17A-DC49-98DB-13802CE5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BBE4-8117-684B-84CD-27C27200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04B3-E9AC-6448-B412-34F314F5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0C80-C6EE-754B-8A28-F1852583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6CC3-F869-DE4C-9621-D47408F8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1471-4B8A-8F45-9815-5219B574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70F9-90BE-6148-B503-863E9866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8EF1-77AA-A44A-978F-D9960FC9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4C3F-CF97-214A-8A40-943D9112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5D3D-C2D1-B143-91C6-0939DF23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14F4-ECAD-F74E-A6A3-3C8B9D3CF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C582F-1712-3F43-8E69-41A018E6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00A-512E-044E-B2E9-E3CB85C5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81947-2ACA-1F49-97BA-75391C31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3C01F-D2BF-AE4B-8CED-197370C1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6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D458-CEB8-2940-97E5-7E8B193C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C172-79C2-7F42-9B7C-729DFDD8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AD2FE-1DF0-0044-AF04-BAC946068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C1B6-B9D1-DF47-AD9D-AB063F1E6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7792A-D82C-A841-96CA-AB4A755A3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5C9EC-C652-FF47-A351-AEB8ECDD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90699-B8F4-8244-BE7A-990CC37E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0F46-F181-7248-8DC5-1CD7A746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635E-E427-1941-BBB9-E1B2F268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AF19A-D8D2-844E-8C92-165FFF87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C37C4-62A4-064E-BC5E-3900EF03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3CDF-3FDB-A14B-A279-1CA0D80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8914F-F7DC-D040-8A7F-FCE954C8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59E1C-B688-4341-B7FA-93D87FE4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5B67A-FBEC-F443-A6C7-929A189B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D30-F6E7-9B43-B62A-2D1E479B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E8A6-5CC5-1A4A-BDAA-3B0DA36F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4A9A3-15B5-EC4D-9A33-16FA3AC95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EED8-D07D-0647-94D8-57B74E4E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AFD65-30FE-4B4D-81B7-9A54B1BB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49341-2E1F-9841-82C0-48E98DE0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9C0C-B4CF-214D-BDAD-7F0CFE16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8D9ED-68EA-2449-8FDD-A6A225574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23C4B-35E8-F347-B021-2D2D393B4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56DE-3DBD-2D40-821D-2C5FCD3F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D46AA-7BBC-4440-ABF0-992B3C67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D802E-901F-154A-BE24-AC8A34E6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FCB7C-5AD0-4A47-8023-FABE4792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92C7-B7B8-7F47-8690-01F6CA43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1C36-CA5A-FF4A-A006-F749EE287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7FB9-7B30-9D4D-8FFD-DD8FB2BD90F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B71C-1399-1748-96A3-FA07ABB26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BB4D7-E7EC-2747-86A6-541E00B53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A13F-EDE4-DF49-B954-F111C4B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F3115-3587-624C-AC27-0A7F15971C7A}"/>
              </a:ext>
            </a:extLst>
          </p:cNvPr>
          <p:cNvSpPr txBox="1"/>
          <p:nvPr/>
        </p:nvSpPr>
        <p:spPr>
          <a:xfrm>
            <a:off x="2028825" y="1166842"/>
            <a:ext cx="8335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CVPR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2020:</a:t>
            </a:r>
            <a:r>
              <a:rPr lang="zh-CN" altLang="en-US" sz="3200" dirty="0">
                <a:solidFill>
                  <a:schemeClr val="accent1"/>
                </a:solidFill>
              </a:rPr>
              <a:t>   </a:t>
            </a:r>
            <a:r>
              <a:rPr lang="en-SG" sz="3200" dirty="0">
                <a:solidFill>
                  <a:schemeClr val="accent1"/>
                </a:solidFill>
              </a:rPr>
              <a:t>Online Knowledge Distillation via Collaborative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AAAI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2020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:</a:t>
            </a:r>
            <a:r>
              <a:rPr lang="zh-CN" altLang="en-US" sz="3200" dirty="0">
                <a:solidFill>
                  <a:schemeClr val="accent1"/>
                </a:solidFill>
              </a:rPr>
              <a:t>   </a:t>
            </a:r>
            <a:r>
              <a:rPr lang="en-SG" sz="3200" dirty="0">
                <a:solidFill>
                  <a:schemeClr val="accent1"/>
                </a:solidFill>
              </a:rPr>
              <a:t>Improved Knowledge Distillation via Teacher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NIPS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2018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:</a:t>
            </a:r>
            <a:r>
              <a:rPr lang="zh-CN" altLang="en-US" sz="3200" dirty="0">
                <a:solidFill>
                  <a:schemeClr val="accent1"/>
                </a:solidFill>
              </a:rPr>
              <a:t>   </a:t>
            </a:r>
            <a:r>
              <a:rPr lang="en-SG" sz="3200" dirty="0">
                <a:solidFill>
                  <a:schemeClr val="accent1"/>
                </a:solidFill>
              </a:rPr>
              <a:t>Knowledge distillation by on-the-fly native ensemble.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CVPR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2018:</a:t>
            </a:r>
            <a:r>
              <a:rPr lang="zh-CN" altLang="en-US" sz="3200" dirty="0">
                <a:solidFill>
                  <a:schemeClr val="accent1"/>
                </a:solidFill>
              </a:rPr>
              <a:t>   </a:t>
            </a:r>
            <a:r>
              <a:rPr lang="en-SG" sz="3200" dirty="0">
                <a:solidFill>
                  <a:schemeClr val="accent1"/>
                </a:solidFill>
              </a:rPr>
              <a:t>Deep mutual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ICML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2018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: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en-SG" sz="3200" dirty="0">
                <a:solidFill>
                  <a:schemeClr val="accent1"/>
                </a:solidFill>
              </a:rPr>
              <a:t>Born-Again Neural Networks</a:t>
            </a:r>
            <a:endParaRPr lang="en-SG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2"/>
                </a:solidFill>
              </a:rPr>
              <a:t>ECCV</a:t>
            </a:r>
            <a:r>
              <a:rPr lang="zh-CN" altLang="en-US" sz="3200" dirty="0">
                <a:solidFill>
                  <a:schemeClr val="accent2"/>
                </a:solidFill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</a:rPr>
              <a:t>2020</a:t>
            </a:r>
            <a:r>
              <a:rPr lang="zh-CN" altLang="en-US" sz="3200" dirty="0">
                <a:solidFill>
                  <a:schemeClr val="accent2"/>
                </a:solidFill>
              </a:rPr>
              <a:t>  </a:t>
            </a:r>
            <a:r>
              <a:rPr lang="en-SG" sz="3200" dirty="0">
                <a:solidFill>
                  <a:schemeClr val="accent2"/>
                </a:solidFill>
              </a:rPr>
              <a:t>Knowledge Distillation Meets Self-Supervision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2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NIPS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2018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Knowledge distillation by on-the-fly native ensemble.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55CA79D-FD4F-7E41-AC76-34F76207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90688"/>
            <a:ext cx="7377112" cy="40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NIPS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2018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Knowledge distillation by on-the-fly native ensemble.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ONE:</a:t>
            </a:r>
            <a:r>
              <a:rPr lang="zh-CN" altLang="en-US" dirty="0"/>
              <a:t>     </a:t>
            </a:r>
            <a:r>
              <a:rPr lang="en-US" altLang="zh-CN" dirty="0"/>
              <a:t>Ensemble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learnable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DML_e</a:t>
            </a:r>
            <a:r>
              <a:rPr lang="zh-CN" altLang="en-US" dirty="0"/>
              <a:t> ：    </a:t>
            </a:r>
            <a:r>
              <a:rPr lang="en-US" altLang="zh-CN" dirty="0"/>
              <a:t>average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8FFF2A8-63DF-E04D-A894-FE2EFAD1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392362"/>
            <a:ext cx="7002190" cy="10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9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CVPR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2020: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Online Knowledge Distillation via Collaborative Learning</a:t>
            </a:r>
            <a:br>
              <a:rPr lang="en-SG" b="1" dirty="0">
                <a:solidFill>
                  <a:schemeClr val="accent1"/>
                </a:solidFill>
              </a:rPr>
            </a:b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FDD2A-4B66-7747-BE79-6EC1F193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67" y="1825624"/>
            <a:ext cx="720140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6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CVPR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2020: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Online Knowledge Distillation via Collaborative Learning</a:t>
            </a:r>
            <a:br>
              <a:rPr lang="en-SG" b="1" dirty="0">
                <a:solidFill>
                  <a:schemeClr val="accent1"/>
                </a:solidFill>
              </a:rPr>
            </a:b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57CC50-91FB-1440-BE9F-519D11C3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6" y="1690687"/>
            <a:ext cx="8915401" cy="44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CVPR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2020: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Online Knowledge Distillation via Collaborative Learning</a:t>
            </a:r>
            <a:br>
              <a:rPr lang="en-SG" b="1" dirty="0">
                <a:solidFill>
                  <a:schemeClr val="accent1"/>
                </a:solidFill>
              </a:rPr>
            </a:b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LOSS:</a:t>
            </a:r>
          </a:p>
          <a:p>
            <a:pPr marL="0" indent="0">
              <a:buNone/>
            </a:pPr>
            <a:endParaRPr lang="en-SG" dirty="0"/>
          </a:p>
          <a:p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Logit: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altLang="zh-CN" dirty="0"/>
              <a:t>Naive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Linear</a:t>
            </a:r>
            <a:r>
              <a:rPr lang="zh-CN" altLang="en-US" dirty="0"/>
              <a:t>     </a:t>
            </a:r>
            <a:endParaRPr lang="en-SG" altLang="zh-CN" dirty="0"/>
          </a:p>
          <a:p>
            <a:pPr lvl="1"/>
            <a:endParaRPr lang="en-SG" dirty="0"/>
          </a:p>
          <a:p>
            <a:pPr lvl="1"/>
            <a:r>
              <a:rPr lang="en-SG" dirty="0" err="1"/>
              <a:t>MinLogit</a:t>
            </a:r>
            <a:r>
              <a:rPr lang="zh-CN" altLang="en-US" dirty="0"/>
              <a:t>  </a:t>
            </a:r>
            <a:r>
              <a:rPr lang="en-US" altLang="zh-CN" dirty="0"/>
              <a:t>:</a:t>
            </a:r>
            <a:r>
              <a:rPr lang="zh-CN" altLang="en-US" dirty="0"/>
              <a:t>  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A9AD1-1230-2A4F-A12C-2B4666A0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53" y="2172404"/>
            <a:ext cx="2971800" cy="925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7D868-8727-9840-96FF-796044D2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03" y="3318579"/>
            <a:ext cx="3175000" cy="46990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EA295680-7CB4-9540-BA13-E504BEDAB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39" y="3725670"/>
            <a:ext cx="4751364" cy="92518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48F1B6F-E701-D24D-AB21-E82E566D8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153" y="4356151"/>
            <a:ext cx="5537200" cy="1092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1A0F5F-4D96-7F4C-9888-E1864730A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706" y="5393163"/>
            <a:ext cx="6341668" cy="4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8FB14B-8EF8-4949-8B9E-654430D6C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706" y="5941225"/>
            <a:ext cx="2527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CVPR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2020: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Online Knowledge Distillation via Collaborative Learning</a:t>
            </a:r>
            <a:br>
              <a:rPr lang="en-SG" b="1" dirty="0">
                <a:solidFill>
                  <a:schemeClr val="accent1"/>
                </a:solidFill>
              </a:rPr>
            </a:b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D5DB99-33BF-854B-A2C1-3F74E744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594644"/>
            <a:ext cx="54610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8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2"/>
                </a:solidFill>
              </a:rPr>
              <a:t>ECCV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2020</a:t>
            </a:r>
            <a:r>
              <a:rPr lang="zh-CN" altLang="en-US" b="1" dirty="0">
                <a:solidFill>
                  <a:schemeClr val="accent2"/>
                </a:solidFill>
              </a:rPr>
              <a:t>  </a:t>
            </a:r>
            <a:r>
              <a:rPr lang="en-SG" b="1" dirty="0">
                <a:solidFill>
                  <a:schemeClr val="accent2"/>
                </a:solidFill>
              </a:rPr>
              <a:t>Knowledge Distillation Meets Self-Supervision</a:t>
            </a:r>
            <a:br>
              <a:rPr lang="en-SG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br>
              <a:rPr lang="en-SG" b="1" dirty="0">
                <a:solidFill>
                  <a:schemeClr val="accent1"/>
                </a:solidFill>
              </a:rPr>
            </a:br>
            <a:endParaRPr lang="en-SG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F7A1B-195C-F24F-AC3A-D08A4ACEB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data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augmentation</a:t>
                </a:r>
                <a:r>
                  <a:rPr lang="zh-CN" altLang="en-US" dirty="0"/>
                  <a:t>产生数据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做</a:t>
                </a:r>
                <a:r>
                  <a:rPr lang="en-US" altLang="zh-CN" dirty="0"/>
                  <a:t>s</a:t>
                </a:r>
                <a:r>
                  <a:rPr lang="en-SG" dirty="0"/>
                  <a:t>elf-supervision task</a:t>
                </a:r>
              </a:p>
              <a:p>
                <a:pPr lvl="1"/>
                <a:r>
                  <a:rPr lang="en-SG" dirty="0"/>
                  <a:t>1) </a:t>
                </a:r>
                <a:r>
                  <a:rPr lang="en-SG" dirty="0" err="1"/>
                  <a:t>color</a:t>
                </a:r>
                <a:r>
                  <a:rPr lang="en-SG" dirty="0"/>
                  <a:t> dropping, </a:t>
                </a:r>
              </a:p>
              <a:p>
                <a:pPr lvl="1"/>
                <a:r>
                  <a:rPr lang="en-SG" dirty="0"/>
                  <a:t>2) rotation (±90◦ , 180◦ ), </a:t>
                </a:r>
              </a:p>
              <a:p>
                <a:pPr lvl="1"/>
                <a:r>
                  <a:rPr lang="en-SG" dirty="0"/>
                  <a:t>3) cropping + resizing, </a:t>
                </a:r>
              </a:p>
              <a:p>
                <a:pPr lvl="1"/>
                <a:r>
                  <a:rPr lang="en-SG" dirty="0"/>
                  <a:t>4) </a:t>
                </a:r>
                <a:r>
                  <a:rPr lang="en-SG" dirty="0" err="1"/>
                  <a:t>color</a:t>
                </a:r>
                <a:r>
                  <a:rPr lang="en-SG" dirty="0"/>
                  <a:t> jitter.</a:t>
                </a:r>
              </a:p>
              <a:p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positive</a:t>
                </a:r>
              </a:p>
              <a:p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negative</a:t>
                </a:r>
              </a:p>
              <a:p>
                <a:r>
                  <a:rPr lang="en-US" altLang="zh-CN" dirty="0"/>
                  <a:t>ICLR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2020:</a:t>
                </a:r>
                <a:r>
                  <a:rPr lang="zh-CN" altLang="en-US" dirty="0"/>
                  <a:t>   </a:t>
                </a:r>
                <a:r>
                  <a:rPr lang="en-SG" dirty="0"/>
                  <a:t>CONTRASTIVE REPRESENTATION DISTILLATION</a:t>
                </a:r>
                <a:r>
                  <a:rPr lang="zh-CN" altLang="en-US" dirty="0"/>
                  <a:t> </a:t>
                </a:r>
                <a:endParaRPr lang="en-SG" altLang="zh-CN" dirty="0"/>
              </a:p>
              <a:p>
                <a:pPr lvl="1"/>
                <a:r>
                  <a:rPr lang="en-US" altLang="zh-CN" dirty="0"/>
                  <a:t>M</a:t>
                </a:r>
                <a:r>
                  <a:rPr lang="en-SG" dirty="0" err="1"/>
                  <a:t>axi</a:t>
                </a:r>
                <a:r>
                  <a:rPr lang="en-US" altLang="zh-CN" dirty="0" err="1"/>
                  <a:t>mize</a:t>
                </a:r>
                <a:r>
                  <a:rPr lang="zh-CN" altLang="en-US" dirty="0"/>
                  <a:t> </a:t>
                </a:r>
                <a:r>
                  <a:rPr lang="en-SG" dirty="0"/>
                  <a:t>mutual information 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teacher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</a:p>
              <a:p>
                <a:pPr lvl="1"/>
                <a:r>
                  <a:rPr lang="en-US" dirty="0" err="1"/>
                  <a:t>训练一个</a:t>
                </a:r>
                <a:r>
                  <a:rPr lang="zh-CN" altLang="en-US" dirty="0"/>
                  <a:t> </a:t>
                </a:r>
                <a:r>
                  <a:rPr lang="en-SG" dirty="0"/>
                  <a:t>model h</a:t>
                </a:r>
                <a:r>
                  <a:rPr lang="zh-CN" altLang="en-US" dirty="0"/>
                  <a:t> 来分辨</a:t>
                </a:r>
                <a:r>
                  <a:rPr lang="en-US" altLang="zh-CN" dirty="0"/>
                  <a:t>positive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negative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</a:t>
                </a:r>
                <a:endParaRPr lang="en-SG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F7A1B-195C-F24F-AC3A-D08A4ACEB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30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2"/>
                </a:solidFill>
              </a:rPr>
              <a:t>ECCV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2020</a:t>
            </a:r>
            <a:r>
              <a:rPr lang="zh-CN" altLang="en-US" b="1" dirty="0">
                <a:solidFill>
                  <a:schemeClr val="accent2"/>
                </a:solidFill>
              </a:rPr>
              <a:t>  </a:t>
            </a:r>
            <a:r>
              <a:rPr lang="en-SG" b="1" dirty="0">
                <a:solidFill>
                  <a:schemeClr val="accent2"/>
                </a:solidFill>
              </a:rPr>
              <a:t>Knowledge Distillation Meets Self-Supervision</a:t>
            </a:r>
            <a:br>
              <a:rPr lang="en-SG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br>
              <a:rPr lang="en-SG" b="1" dirty="0">
                <a:solidFill>
                  <a:schemeClr val="accent1"/>
                </a:solidFill>
              </a:rPr>
            </a:b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</a:t>
            </a:r>
            <a:r>
              <a:rPr lang="en-SG" dirty="0" err="1"/>
              <a:t>aximize</a:t>
            </a:r>
            <a:r>
              <a:rPr lang="en-SG" dirty="0"/>
              <a:t> the similarity between positive pairs and minimize the similarity between negative pairs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E5E8FEC-B11A-EF45-83ED-8CAF3D72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230824"/>
            <a:ext cx="6735232" cy="1069713"/>
          </a:xfrm>
          <a:prstGeom prst="rect">
            <a:avLst/>
          </a:prstGeom>
        </p:spPr>
      </p:pic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AB2FCD97-9E61-2144-B748-BCF48E6DD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4992687"/>
            <a:ext cx="8181037" cy="10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7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2"/>
                </a:solidFill>
              </a:rPr>
              <a:t>ECCV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2020</a:t>
            </a:r>
            <a:r>
              <a:rPr lang="zh-CN" altLang="en-US" b="1" dirty="0">
                <a:solidFill>
                  <a:schemeClr val="accent2"/>
                </a:solidFill>
              </a:rPr>
              <a:t>  </a:t>
            </a:r>
            <a:r>
              <a:rPr lang="en-SG" b="1" dirty="0">
                <a:solidFill>
                  <a:schemeClr val="accent2"/>
                </a:solidFill>
              </a:rPr>
              <a:t>Knowledge Distillation Meets Self-Supervision</a:t>
            </a:r>
            <a:br>
              <a:rPr lang="en-SG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br>
              <a:rPr lang="en-SG" b="1" dirty="0">
                <a:solidFill>
                  <a:schemeClr val="accent1"/>
                </a:solidFill>
              </a:rPr>
            </a:b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</a:p>
          <a:p>
            <a:pPr lvl="1"/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pPr lvl="1"/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SG" dirty="0"/>
              <a:t>a 2-layer MLP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SG" dirty="0"/>
              <a:t>using the contrastive prediction loss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endParaRPr lang="en-SG" altLang="zh-CN" dirty="0"/>
          </a:p>
          <a:p>
            <a:pPr lvl="1"/>
            <a:r>
              <a:rPr lang="en-US" altLang="zh-CN" dirty="0"/>
              <a:t>Add</a:t>
            </a:r>
            <a:r>
              <a:rPr lang="zh-CN" altLang="en-US" dirty="0"/>
              <a:t>  </a:t>
            </a:r>
            <a:r>
              <a:rPr lang="en-SG" dirty="0"/>
              <a:t>a 2-layer MLP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endParaRPr lang="en-SG" altLang="zh-CN" dirty="0"/>
          </a:p>
          <a:p>
            <a:pPr lvl="1"/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KL</a:t>
            </a:r>
            <a:r>
              <a:rPr lang="zh-CN" altLang="en-US" dirty="0"/>
              <a:t> </a:t>
            </a:r>
            <a:r>
              <a:rPr lang="en-US" altLang="zh-CN" dirty="0" err="1"/>
              <a:t>Div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</a:p>
          <a:p>
            <a:pPr lvl="1"/>
            <a:r>
              <a:rPr lang="zh-CN" altLang="en-US" dirty="0"/>
              <a:t>同时对于</a:t>
            </a:r>
            <a:r>
              <a:rPr lang="en-US" altLang="zh-CN" dirty="0" err="1"/>
              <a:t>aug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，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mimic</a:t>
            </a:r>
            <a:r>
              <a:rPr lang="zh-CN" altLang="en-US" dirty="0"/>
              <a:t> 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SG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81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2"/>
                </a:solidFill>
              </a:rPr>
              <a:t>ECCV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2020</a:t>
            </a:r>
            <a:r>
              <a:rPr lang="zh-CN" altLang="en-US" b="1" dirty="0">
                <a:solidFill>
                  <a:schemeClr val="accent2"/>
                </a:solidFill>
              </a:rPr>
              <a:t>  </a:t>
            </a:r>
            <a:r>
              <a:rPr lang="en-SG" b="1" dirty="0">
                <a:solidFill>
                  <a:schemeClr val="accent2"/>
                </a:solidFill>
              </a:rPr>
              <a:t>Knowledge Distillation Meets Self-Supervision</a:t>
            </a:r>
            <a:br>
              <a:rPr lang="en-SG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br>
              <a:rPr lang="en-SG" b="1" dirty="0">
                <a:solidFill>
                  <a:schemeClr val="accent1"/>
                </a:solidFill>
              </a:rPr>
            </a:br>
            <a:endParaRPr lang="en-SG" b="1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ED6162B-0860-3849-916F-758079B9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472" y="1954160"/>
            <a:ext cx="8261927" cy="4180734"/>
          </a:xfrm>
        </p:spPr>
      </p:pic>
    </p:spTree>
    <p:extLst>
      <p:ext uri="{BB962C8B-B14F-4D97-AF65-F5344CB8AC3E}">
        <p14:creationId xmlns:p14="http://schemas.microsoft.com/office/powerpoint/2010/main" val="116155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F47C-1421-4A4E-B00F-E1AF297E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Distillation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dirty="0"/>
              <a:t>Soft</a:t>
            </a:r>
            <a:r>
              <a:rPr lang="zh-CN" altLang="en-US" b="1" dirty="0"/>
              <a:t> </a:t>
            </a:r>
            <a:r>
              <a:rPr lang="en-US" altLang="zh-CN" b="1" dirty="0"/>
              <a:t>Targets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C57C3-02A8-0E4D-AEE3-9A37A178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损失函数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615A7-C6EB-7548-8E4C-DA1DBD35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2370137"/>
            <a:ext cx="8089900" cy="54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2BE38-0959-144C-905B-908BA1A94CC4}"/>
              </a:ext>
            </a:extLst>
          </p:cNvPr>
          <p:cNvSpPr txBox="1"/>
          <p:nvPr/>
        </p:nvSpPr>
        <p:spPr>
          <a:xfrm>
            <a:off x="3937002" y="3961824"/>
            <a:ext cx="165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label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7A624-765F-7A40-8006-6B283F6C74F5}"/>
              </a:ext>
            </a:extLst>
          </p:cNvPr>
          <p:cNvSpPr txBox="1"/>
          <p:nvPr/>
        </p:nvSpPr>
        <p:spPr>
          <a:xfrm>
            <a:off x="5386388" y="3493798"/>
            <a:ext cx="165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Student</a:t>
            </a:r>
            <a:r>
              <a:rPr lang="zh-CN" altLang="en-US" sz="3200" dirty="0"/>
              <a:t> </a:t>
            </a:r>
            <a:r>
              <a:rPr lang="en-US" altLang="zh-CN" sz="3200" dirty="0"/>
              <a:t>output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9E693B-E7BF-B448-8BCF-767E6E330320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767387" y="2916237"/>
            <a:ext cx="447676" cy="57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60F517-FE6E-6B41-98FD-5D77C529F2E8}"/>
              </a:ext>
            </a:extLst>
          </p:cNvPr>
          <p:cNvCxnSpPr>
            <a:cxnSpLocks/>
          </p:cNvCxnSpPr>
          <p:nvPr/>
        </p:nvCxnSpPr>
        <p:spPr>
          <a:xfrm flipH="1">
            <a:off x="7921626" y="2916237"/>
            <a:ext cx="696912" cy="51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34A8E2-113F-CC4F-AA3F-F554EFCD1C65}"/>
              </a:ext>
            </a:extLst>
          </p:cNvPr>
          <p:cNvSpPr txBox="1"/>
          <p:nvPr/>
        </p:nvSpPr>
        <p:spPr>
          <a:xfrm>
            <a:off x="7285435" y="3494782"/>
            <a:ext cx="1498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Soft</a:t>
            </a:r>
            <a:r>
              <a:rPr lang="zh-CN" altLang="en-US" sz="3200" dirty="0"/>
              <a:t> </a:t>
            </a:r>
            <a:r>
              <a:rPr lang="en-US" altLang="zh-CN" sz="3200" dirty="0"/>
              <a:t>teacher</a:t>
            </a:r>
            <a:r>
              <a:rPr lang="zh-CN" altLang="en-US" sz="3200" dirty="0"/>
              <a:t> </a:t>
            </a:r>
            <a:r>
              <a:rPr lang="en-US" altLang="zh-CN" sz="3200" dirty="0"/>
              <a:t>output</a:t>
            </a:r>
            <a:endParaRPr lang="en-US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F3286B-DBE5-6142-8540-A50C4699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988" y="5130224"/>
            <a:ext cx="3467100" cy="1181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9524F9-ACEA-E04A-9E45-1E05A2441505}"/>
              </a:ext>
            </a:extLst>
          </p:cNvPr>
          <p:cNvSpPr txBox="1"/>
          <p:nvPr/>
        </p:nvSpPr>
        <p:spPr>
          <a:xfrm>
            <a:off x="9185474" y="3506609"/>
            <a:ext cx="1498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Soft</a:t>
            </a:r>
            <a:r>
              <a:rPr lang="zh-CN" altLang="en-US" sz="3200" dirty="0"/>
              <a:t> </a:t>
            </a:r>
            <a:r>
              <a:rPr lang="en-US" altLang="zh-CN" sz="3200" dirty="0"/>
              <a:t>teacher</a:t>
            </a:r>
            <a:r>
              <a:rPr lang="zh-CN" altLang="en-US" sz="3200" dirty="0"/>
              <a:t> </a:t>
            </a:r>
            <a:r>
              <a:rPr lang="en-US" altLang="zh-CN" sz="3200" dirty="0"/>
              <a:t>output</a:t>
            </a:r>
            <a:endParaRPr lang="en-US" sz="3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3FAFB-A4D7-A540-929B-F86761F91B3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404350" y="2916237"/>
            <a:ext cx="530226" cy="59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D5F015-7C4C-AA4C-8493-9F939E604718}"/>
              </a:ext>
            </a:extLst>
          </p:cNvPr>
          <p:cNvCxnSpPr/>
          <p:nvPr/>
        </p:nvCxnSpPr>
        <p:spPr>
          <a:xfrm flipH="1">
            <a:off x="4410075" y="3068637"/>
            <a:ext cx="1128713" cy="86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BC4276-307C-6A43-A27D-8520B7F95BB2}"/>
              </a:ext>
            </a:extLst>
          </p:cNvPr>
          <p:cNvCxnSpPr/>
          <p:nvPr/>
        </p:nvCxnSpPr>
        <p:spPr>
          <a:xfrm flipH="1">
            <a:off x="3213100" y="2827625"/>
            <a:ext cx="1128713" cy="86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6DA58F-6C9C-004F-9BCA-37F9818FB725}"/>
              </a:ext>
            </a:extLst>
          </p:cNvPr>
          <p:cNvSpPr txBox="1"/>
          <p:nvPr/>
        </p:nvSpPr>
        <p:spPr>
          <a:xfrm>
            <a:off x="2568575" y="3630831"/>
            <a:ext cx="1773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Avoid</a:t>
            </a:r>
          </a:p>
          <a:p>
            <a:r>
              <a:rPr lang="en-US" altLang="zh-CN" sz="3200" dirty="0"/>
              <a:t>Wrong</a:t>
            </a:r>
          </a:p>
          <a:p>
            <a:r>
              <a:rPr lang="en-US" altLang="zh-CN" sz="3200" dirty="0"/>
              <a:t>guidance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777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2"/>
                </a:solidFill>
              </a:rPr>
              <a:t>ECCV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2020</a:t>
            </a:r>
            <a:r>
              <a:rPr lang="zh-CN" altLang="en-US" b="1" dirty="0">
                <a:solidFill>
                  <a:schemeClr val="accent2"/>
                </a:solidFill>
              </a:rPr>
              <a:t>  </a:t>
            </a:r>
            <a:r>
              <a:rPr lang="en-SG" b="1" dirty="0">
                <a:solidFill>
                  <a:schemeClr val="accent2"/>
                </a:solidFill>
              </a:rPr>
              <a:t>Knowledge Distillation Meets Self-Supervision</a:t>
            </a:r>
            <a:br>
              <a:rPr lang="en-SG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br>
              <a:rPr lang="en-SG" b="1" dirty="0">
                <a:solidFill>
                  <a:schemeClr val="accent1"/>
                </a:solidFill>
              </a:rPr>
            </a:br>
            <a:endParaRPr lang="en-SG" b="1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4190CB7F-0267-6145-9DAB-87919C383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053" y="1825625"/>
            <a:ext cx="7807893" cy="4351338"/>
          </a:xfrm>
        </p:spPr>
      </p:pic>
    </p:spTree>
    <p:extLst>
      <p:ext uri="{BB962C8B-B14F-4D97-AF65-F5344CB8AC3E}">
        <p14:creationId xmlns:p14="http://schemas.microsoft.com/office/powerpoint/2010/main" val="347993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F928-BDD7-7E47-90BF-AF119B4E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Choose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Teacher?</a:t>
            </a:r>
            <a:endParaRPr lang="en-US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76B4E4-7713-9440-BBC1-2007FF67B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5" y="1525468"/>
            <a:ext cx="7023100" cy="13589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E38C1-50F9-304C-A3C5-29C4BA869640}"/>
              </a:ext>
            </a:extLst>
          </p:cNvPr>
          <p:cNvSpPr txBox="1"/>
          <p:nvPr/>
        </p:nvSpPr>
        <p:spPr>
          <a:xfrm>
            <a:off x="8286750" y="1881752"/>
            <a:ext cx="341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Resnet8</a:t>
            </a:r>
            <a:r>
              <a:rPr lang="zh-CN" altLang="en-US" dirty="0"/>
              <a:t> 在不同老师情况下在</a:t>
            </a:r>
            <a:r>
              <a:rPr lang="en-US" altLang="zh-CN" dirty="0" err="1"/>
              <a:t>Cifar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上的</a:t>
            </a:r>
            <a:r>
              <a:rPr lang="en-US" altLang="zh-CN" dirty="0"/>
              <a:t>accuracy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97AA4-33A9-9843-873A-37127842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3220799"/>
            <a:ext cx="4699000" cy="2438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CA2DD5-CCC2-9A41-A6D4-B8ECAC6C0775}"/>
              </a:ext>
            </a:extLst>
          </p:cNvPr>
          <p:cNvSpPr txBox="1"/>
          <p:nvPr/>
        </p:nvSpPr>
        <p:spPr>
          <a:xfrm>
            <a:off x="5984478" y="4116833"/>
            <a:ext cx="341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个搜索出来的子网络在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A,B,E,F</a:t>
            </a:r>
            <a:r>
              <a:rPr lang="zh-CN" altLang="en-US" dirty="0"/>
              <a:t>指导下</a:t>
            </a:r>
            <a:r>
              <a:rPr lang="en-US" altLang="zh-CN" dirty="0" err="1"/>
              <a:t>imagenet</a:t>
            </a:r>
            <a:r>
              <a:rPr lang="zh-CN" altLang="en-US" dirty="0"/>
              <a:t> 的结果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0078-1D59-C245-B59E-D6E6448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zh-CN" b="1" dirty="0">
                <a:solidFill>
                  <a:schemeClr val="accent1"/>
                </a:solidFill>
              </a:rPr>
              <a:t>AAAI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2020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Improved Knowledge Distillation via Teacher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A9E7-C5B6-934F-9C07-78A25DA9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SG" dirty="0"/>
              <a:t>he student network performance degrades when the gap between student and teacher is large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861296-2539-2E43-9D34-D8F9EA37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705100"/>
            <a:ext cx="73025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0078-1D59-C245-B59E-D6E6448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zh-CN" b="1" dirty="0">
                <a:solidFill>
                  <a:schemeClr val="accent1"/>
                </a:solidFill>
              </a:rPr>
              <a:t>AAAI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2020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Improved Knowledge Distillation via Teacher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A9E7-C5B6-934F-9C07-78A25DA9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Teacher Assistant Knowledge Distillation (TAKD)</a:t>
            </a:r>
          </a:p>
          <a:p>
            <a:endParaRPr lang="en-S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DF7D836-C1C8-C446-8A14-A45FFBE1F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540387"/>
            <a:ext cx="7791450" cy="37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ICML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2018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: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SG" b="1" dirty="0">
                <a:solidFill>
                  <a:schemeClr val="accent1"/>
                </a:solidFill>
              </a:rPr>
              <a:t>Born-Again Neural Networks</a:t>
            </a:r>
            <a:br>
              <a:rPr lang="en-SG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TAKD:</a:t>
            </a:r>
            <a:r>
              <a:rPr lang="zh-CN" altLang="en-US" dirty="0"/>
              <a:t>   </a:t>
            </a:r>
            <a:r>
              <a:rPr lang="en-US" altLang="zh-CN" dirty="0"/>
              <a:t>T</a:t>
            </a:r>
            <a:r>
              <a:rPr lang="en-SG" dirty="0"/>
              <a:t>he student network performance degrades when the gap between student and teacher is large</a:t>
            </a:r>
          </a:p>
          <a:p>
            <a:r>
              <a:rPr lang="en-US" altLang="zh-CN" dirty="0"/>
              <a:t>Guidance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9B31442-A3E5-8E47-B842-E8DBC1C1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3429000"/>
            <a:ext cx="6711950" cy="28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CVPR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2018: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Deep mutual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520802-EDD1-1345-94AB-746ACC98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784350"/>
            <a:ext cx="8356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4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CVPR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2018: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Deep mutual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DML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DML:</a:t>
            </a:r>
            <a:r>
              <a:rPr lang="zh-CN" altLang="en-US" dirty="0"/>
              <a:t>   </a:t>
            </a:r>
            <a:endParaRPr lang="en-SG" altLang="zh-CN" dirty="0"/>
          </a:p>
          <a:p>
            <a:pPr marL="0" indent="0">
              <a:buNone/>
            </a:pPr>
            <a:endParaRPr lang="en-SG" altLang="zh-CN" dirty="0"/>
          </a:p>
          <a:p>
            <a:r>
              <a:rPr lang="en-US" altLang="zh-CN" dirty="0" err="1"/>
              <a:t>DML_e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</p:txBody>
      </p:sp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CB38D57C-929F-354C-BD23-6D3E9582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2617986"/>
            <a:ext cx="6362700" cy="1143000"/>
          </a:xfrm>
          <a:prstGeom prst="rect">
            <a:avLst/>
          </a:prstGeom>
        </p:spPr>
      </p:pic>
      <p:pic>
        <p:nvPicPr>
          <p:cNvPr id="12" name="Picture 11" descr="A picture containing knife&#10;&#10;Description automatically generated">
            <a:extLst>
              <a:ext uri="{FF2B5EF4-FFF2-40B4-BE49-F238E27FC236}">
                <a16:creationId xmlns:a16="http://schemas.microsoft.com/office/drawing/2014/main" id="{C4375A28-7688-5D49-A280-82FBC698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3617714"/>
            <a:ext cx="7213600" cy="10287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249EA1-5070-994F-AC30-339320795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487" y="4553347"/>
            <a:ext cx="6003924" cy="25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3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0C6-76FC-134C-BB71-BD0B853A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CVPR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2018:</a:t>
            </a: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SG" b="1" dirty="0">
                <a:solidFill>
                  <a:schemeClr val="accent1"/>
                </a:solidFill>
              </a:rPr>
              <a:t>Deep mutual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7A1B-195C-F24F-AC3A-D08A4ACE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AC6E3F-E702-E843-8634-AD8FCBC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217863"/>
            <a:ext cx="8648700" cy="245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D4464-DEB0-BD4F-85B5-98C9F210A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88" y="1825625"/>
            <a:ext cx="6502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9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484</Words>
  <Application>Microsoft Macintosh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Knowledge Distillation with Soft Targets</vt:lpstr>
      <vt:lpstr>How To Choose the Teacher?</vt:lpstr>
      <vt:lpstr>AAAI 2020 :   Improved Knowledge Distillation via Teacher Assistant</vt:lpstr>
      <vt:lpstr>AAAI 2020 :   Improved Knowledge Distillation via Teacher Assistant</vt:lpstr>
      <vt:lpstr>ICML 2018 : Born-Again Neural Networks </vt:lpstr>
      <vt:lpstr>CVPR 2018:   Deep mutual learning</vt:lpstr>
      <vt:lpstr>CVPR 2018:   Deep mutual learning</vt:lpstr>
      <vt:lpstr>CVPR 2018:   Deep mutual learning</vt:lpstr>
      <vt:lpstr>NIPS 2018 :   Knowledge distillation by on-the-fly native ensemble. </vt:lpstr>
      <vt:lpstr>NIPS 2018 :   Knowledge distillation by on-the-fly native ensemble. </vt:lpstr>
      <vt:lpstr> CVPR 2020:   Online Knowledge Distillation via Collaborative Learning </vt:lpstr>
      <vt:lpstr> CVPR 2020:   Online Knowledge Distillation via Collaborative Learning </vt:lpstr>
      <vt:lpstr> CVPR 2020:   Online Knowledge Distillation via Collaborative Learning </vt:lpstr>
      <vt:lpstr> CVPR 2020:   Online Knowledge Distillation via Collaborative Learning </vt:lpstr>
      <vt:lpstr>   ECCV 2020  Knowledge Distillation Meets Self-Supervision   </vt:lpstr>
      <vt:lpstr>   ECCV 2020  Knowledge Distillation Meets Self-Supervision   </vt:lpstr>
      <vt:lpstr>   ECCV 2020  Knowledge Distillation Meets Self-Supervision   </vt:lpstr>
      <vt:lpstr>   ECCV 2020  Knowledge Distillation Meets Self-Supervision   </vt:lpstr>
      <vt:lpstr>   ECCV 2020  Knowledge Distillation Meets Self-Supervision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 2020: Online Knowledge Distillation via Collaborative Learning</dc:title>
  <dc:creator>Gu Xiaozhe</dc:creator>
  <cp:lastModifiedBy>Gu Xiaozhe</cp:lastModifiedBy>
  <cp:revision>30</cp:revision>
  <dcterms:created xsi:type="dcterms:W3CDTF">2020-07-22T08:08:12Z</dcterms:created>
  <dcterms:modified xsi:type="dcterms:W3CDTF">2020-07-23T11:03:33Z</dcterms:modified>
</cp:coreProperties>
</file>