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11" r:id="rId3"/>
    <p:sldId id="350" r:id="rId4"/>
    <p:sldId id="314" r:id="rId5"/>
    <p:sldId id="315" r:id="rId6"/>
    <p:sldId id="316" r:id="rId7"/>
    <p:sldId id="313" r:id="rId8"/>
    <p:sldId id="317" r:id="rId9"/>
    <p:sldId id="318" r:id="rId10"/>
    <p:sldId id="320" r:id="rId11"/>
    <p:sldId id="322" r:id="rId12"/>
    <p:sldId id="323" r:id="rId13"/>
    <p:sldId id="324" r:id="rId14"/>
    <p:sldId id="325" r:id="rId15"/>
    <p:sldId id="319" r:id="rId16"/>
    <p:sldId id="351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6" r:id="rId27"/>
    <p:sldId id="335" r:id="rId28"/>
    <p:sldId id="338" r:id="rId29"/>
    <p:sldId id="339" r:id="rId30"/>
    <p:sldId id="337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8" r:id="rId39"/>
    <p:sldId id="349" r:id="rId40"/>
    <p:sldId id="347" r:id="rId41"/>
    <p:sldId id="28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2006E-8718-4DB3-B4E0-DE8F11133B7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96783-A69F-45CD-8595-036E09CB9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0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关键就是让第二个</a:t>
            </a:r>
            <a:r>
              <a:rPr lang="en-US" altLang="zh-CN" dirty="0"/>
              <a:t>theta</a:t>
            </a:r>
            <a:r>
              <a:rPr lang="zh-CN" altLang="en-US" dirty="0"/>
              <a:t>逼近第一个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90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Noisy data </a:t>
            </a:r>
            <a:r>
              <a:rPr lang="zh-CN" altLang="en-US" dirty="0"/>
              <a:t>被认为是</a:t>
            </a:r>
            <a:r>
              <a:rPr lang="en-US" altLang="zh-CN" dirty="0"/>
              <a:t>outlier </a:t>
            </a:r>
            <a:r>
              <a:rPr lang="zh-CN" altLang="en-US" dirty="0"/>
              <a:t>因此使用 类似避免</a:t>
            </a:r>
            <a:r>
              <a:rPr lang="en-US" altLang="zh-CN" dirty="0"/>
              <a:t>overfit</a:t>
            </a:r>
            <a:r>
              <a:rPr lang="zh-CN" altLang="en-US" dirty="0"/>
              <a:t>的技术尝试解决问题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85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用对方的</a:t>
            </a:r>
            <a:r>
              <a:rPr lang="en-US" altLang="zh-CN" dirty="0"/>
              <a:t>small-loss instance </a:t>
            </a:r>
            <a:r>
              <a:rPr lang="zh-CN" altLang="en-US" dirty="0"/>
              <a:t>来训练网络。 </a:t>
            </a:r>
            <a:r>
              <a:rPr lang="en-US" altLang="zh-CN" dirty="0"/>
              <a:t>R(T)</a:t>
            </a:r>
            <a:r>
              <a:rPr lang="zh-CN" altLang="en-US" dirty="0"/>
              <a:t>递减，刚开始需要多一些样本，逐渐变严格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0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disagreement</a:t>
            </a:r>
            <a:r>
              <a:rPr lang="zh-CN" altLang="en-US" dirty="0"/>
              <a:t>再</a:t>
            </a:r>
            <a:r>
              <a:rPr lang="en-US" altLang="zh-CN" dirty="0"/>
              <a:t>small-loss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5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先用</a:t>
            </a:r>
            <a:r>
              <a:rPr lang="en-US" altLang="zh-CN" dirty="0"/>
              <a:t>l</a:t>
            </a:r>
            <a:r>
              <a:rPr lang="zh-CN" altLang="en-US" dirty="0"/>
              <a:t>计算</a:t>
            </a:r>
            <a:r>
              <a:rPr lang="en-US" altLang="zh-CN" dirty="0"/>
              <a:t>loss</a:t>
            </a:r>
            <a:r>
              <a:rPr lang="zh-CN" altLang="en-US" dirty="0"/>
              <a:t>，再找出</a:t>
            </a:r>
            <a:r>
              <a:rPr lang="en-US" altLang="zh-CN" dirty="0"/>
              <a:t>small-loss instances</a:t>
            </a:r>
            <a:r>
              <a:rPr lang="zh-CN" altLang="en-US" dirty="0"/>
              <a:t>，再在这些</a:t>
            </a:r>
            <a:r>
              <a:rPr lang="en-US" altLang="zh-CN" dirty="0"/>
              <a:t>instances</a:t>
            </a:r>
            <a:r>
              <a:rPr lang="zh-CN" altLang="en-US" dirty="0"/>
              <a:t>上重新计算</a:t>
            </a:r>
            <a:r>
              <a:rPr lang="en-US" altLang="zh-CN" dirty="0"/>
              <a:t>loss</a:t>
            </a:r>
            <a:r>
              <a:rPr lang="zh-CN" altLang="en-US" dirty="0"/>
              <a:t>（把大</a:t>
            </a:r>
            <a:r>
              <a:rPr lang="en-US" altLang="zh-CN" dirty="0"/>
              <a:t>loss</a:t>
            </a:r>
            <a:r>
              <a:rPr lang="zh-CN" altLang="en-US"/>
              <a:t>的丢掉）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总结就是这些思路和</a:t>
            </a:r>
            <a:r>
              <a:rPr lang="en-US" altLang="zh-CN" dirty="0"/>
              <a:t>trick</a:t>
            </a:r>
            <a:r>
              <a:rPr lang="zh-CN" altLang="en-US" dirty="0"/>
              <a:t>被证明有效，具体哪个更好，可能还要看不同的任务。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5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Y: </a:t>
            </a:r>
            <a:r>
              <a:rPr lang="zh-CN" altLang="en-US" dirty="0"/>
              <a:t>手写</a:t>
            </a:r>
            <a:r>
              <a:rPr lang="en-US" altLang="zh-CN" dirty="0"/>
              <a:t>7</a:t>
            </a:r>
            <a:r>
              <a:rPr lang="zh-CN" altLang="en-US" dirty="0"/>
              <a:t>容易看成</a:t>
            </a:r>
            <a:r>
              <a:rPr lang="en-US" altLang="zh-CN" dirty="0"/>
              <a:t>1</a:t>
            </a:r>
            <a:r>
              <a:rPr lang="zh-CN" altLang="en-US" dirty="0"/>
              <a:t>，与图像无关，每个</a:t>
            </a:r>
            <a:r>
              <a:rPr lang="en-US" altLang="zh-CN" dirty="0"/>
              <a:t>7</a:t>
            </a:r>
            <a:r>
              <a:rPr lang="zh-CN" altLang="en-US" dirty="0"/>
              <a:t>的样本有同样的概率被标记成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XY</a:t>
            </a:r>
            <a:r>
              <a:rPr lang="zh-CN" altLang="en-US" dirty="0"/>
              <a:t>：在</a:t>
            </a:r>
            <a:r>
              <a:rPr lang="en-US" altLang="zh-CN" dirty="0"/>
              <a:t>Y</a:t>
            </a:r>
            <a:r>
              <a:rPr lang="zh-CN" altLang="en-US" dirty="0"/>
              <a:t>的基础上不同图像的表现特征对分错类也有影响，不同</a:t>
            </a:r>
            <a:r>
              <a:rPr lang="en-US" altLang="zh-CN" dirty="0"/>
              <a:t>7</a:t>
            </a:r>
            <a:r>
              <a:rPr lang="zh-CN" altLang="en-US" dirty="0"/>
              <a:t>的样本可能有不同的概率被标记成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8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8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8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8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85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只丢</a:t>
            </a:r>
            <a:r>
              <a:rPr lang="en-US" altLang="zh-CN" dirty="0"/>
              <a:t>label</a:t>
            </a:r>
            <a:r>
              <a:rPr lang="zh-CN" altLang="en-US" dirty="0"/>
              <a:t>保留数据，然后当无监督做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8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动态的</a:t>
            </a:r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8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96783-A69F-45CD-8595-036E09CB9A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8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F99CE-ECCE-4234-8700-86D9E03A1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59BA2C-F04D-44E3-A9FF-41D527E90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6803F-5800-4DE3-83B8-0C19646A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4B124-7338-44D8-91AC-03B21A1B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4ABDD-C4C4-4794-A9CE-D024956A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C9EFD-D31F-42DB-86ED-E7958746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399E14-CA67-45DF-A803-2E8D6CFB7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74566-2C1E-4D70-B65B-7AF689FE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4DEEB-3C25-443E-8994-625C0856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5E33B-2196-4D9D-B0DE-2583D7DB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DED2E5-C49B-40FA-BDCC-42E45B04F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FA48F-04DE-4FA3-A003-F8686BD10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6F7FC-CB8D-4C42-A329-2119F017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B65A6-F566-4257-AF36-7AF5B674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F601B-9BC8-459A-81CB-2FEA3E8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4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15A3-1DC9-4C36-892B-9226F7A9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54DCD-34BA-4D6D-92D9-1AE4DB02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FEEFA-CF51-4D2A-92A3-C5936268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659CF-1361-4054-8D52-6619E722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0638F-5772-4AFF-8A69-A7596607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FAC6E-A38C-4AB7-B5DC-78F81E3E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729C0-A71F-4B9A-93B0-3E9F7361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BD0D2-E6E1-4F17-A669-227B3E83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A3D4E-E2B6-4715-9E67-DDAD9E78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8E56D-8D31-4FFE-A43D-87889F30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4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709E7-C742-494D-893E-D5944B5B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A2207-61D5-4138-9F3B-77B49AD03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0A497-BA55-4375-AC76-744A668E4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4CCB12-97B0-41D6-92B3-CD8F2238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8A502-0C3E-49B3-9061-76C3F125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30578F-6238-429F-BA00-A16E7249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45FC5-C66F-403B-B566-A313629C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EE51A-F54E-41FA-A3EC-8C20E4B3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43AA4-98FE-42FE-A4B0-97C5F75D7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3616B8-3724-41A7-A0E7-186C31978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612DF8-D6C1-43A1-B848-9B9E0A257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CECA84-167E-42A9-883D-B9A717E2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5F2C9E-53A0-4C6D-A582-6DB5B853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F0E060-D4FF-46A8-949A-4227A4A3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01299-F6C9-4177-9457-F9607F57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87C795-B6F6-4B44-A1B6-2B08D9D8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6F7354-F67B-4E38-83B5-1CBE835B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9B75BB-3377-4AEB-9397-6F65FAC5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2F43FC-1CC7-492B-9CAC-B0B1BCDA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736C0F-6E98-4FE8-B2B4-2059434D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EC16B-638F-430A-9E57-171B9F5F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BEAF1-15F2-45A2-8EFD-8644F277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F4016-4EBF-4C35-AE05-9DAE7CD6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ED8BC-E8F8-48EF-A61E-11030B0D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F4D28-557C-43CC-AC48-C8750ED5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C4216-804C-4A8F-916E-52EFF666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B43676-30ED-48E0-B70C-DCDD3488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5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840A4-F367-4586-B406-0FFAA602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0FEAFC-8D3D-47DF-8AB6-433D9B30F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5A201-052C-424A-94AA-690EE8667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0265A-F4D4-46A0-A7D7-0FC7DD86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342CD-C227-41CE-9CD7-064D9AB4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7A9BE-83C4-447C-B26B-E8CB4B80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4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6E6B9E-4AF6-4F53-9D5D-F97AA6E9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44429-1245-4EFC-981E-10F3EF69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E00C5-2FEA-4506-B17A-7EE18293B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EC41-4B2A-46C8-B053-D0E63E7B929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77D6C-261F-4DD9-A86E-F2CA8624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3D4D9-D3E2-4AF7-885E-4F72E02B7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C36A-45DC-4C65-AAB8-0CA4B5AE0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6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C2C2-D051-4F46-8C4C-C85E5627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88338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Deep Learning in the Presence of Noisy Labels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792D0-CC5E-4B34-B668-0805A5EAB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Minqing Zhang</a:t>
            </a:r>
          </a:p>
          <a:p>
            <a:r>
              <a:rPr lang="en-US" altLang="zh-CN" dirty="0"/>
              <a:t>2020/07/10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91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435D-79A0-4A14-97D2-7B54968C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NMBM – Noisy Channel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5C47B4-01B6-42BA-BC6D-D0083C6A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6452" cy="4351338"/>
          </a:xfrm>
        </p:spPr>
        <p:txBody>
          <a:bodyPr/>
          <a:lstStyle/>
          <a:p>
            <a:r>
              <a:rPr lang="en-US" altLang="zh-CN" dirty="0"/>
              <a:t>Form the mapping from network predictions to given noisy labels as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Q adapts the noise structure           , then network will be forced to learn true mapping</a:t>
            </a:r>
          </a:p>
          <a:p>
            <a:endParaRPr lang="en-US" altLang="zh-CN" dirty="0"/>
          </a:p>
          <a:p>
            <a:r>
              <a:rPr lang="en-US" altLang="zh-CN" dirty="0"/>
              <a:t>A common problem in noisy channel estimation is </a:t>
            </a:r>
            <a:r>
              <a:rPr lang="en-US" altLang="zh-CN" b="1" dirty="0"/>
              <a:t>scalability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1590AD-BED0-4C06-A0C6-02ACE6E2F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59" y="605054"/>
            <a:ext cx="5448869" cy="8974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2B18D3-16F5-4DF5-98D6-CBC6D39CA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59" y="2353747"/>
            <a:ext cx="3057681" cy="366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008D6E-5B0C-49BA-862C-88617E9F4F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3" b="44506"/>
          <a:stretch/>
        </p:blipFill>
        <p:spPr>
          <a:xfrm>
            <a:off x="5674692" y="2842578"/>
            <a:ext cx="842614" cy="4320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B7C1C4-9EF2-44CB-87C9-3CB17F51B2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98" r="18941"/>
          <a:stretch/>
        </p:blipFill>
        <p:spPr>
          <a:xfrm>
            <a:off x="3934795" y="3329797"/>
            <a:ext cx="870117" cy="3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435D-79A0-4A14-97D2-7B54968C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NMBM - Label Noise Cleansing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5C47B4-01B6-42BA-BC6D-D0083C6A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idea is to </a:t>
            </a:r>
            <a:r>
              <a:rPr lang="en-US" altLang="zh-CN" b="1" dirty="0"/>
              <a:t>identify and correct</a:t>
            </a:r>
            <a:r>
              <a:rPr lang="en-US" altLang="zh-CN" dirty="0"/>
              <a:t> suspicious labels. Cleaning the whole dataset manually can be costly, therefore some works propose to pick only suspicious samples.</a:t>
            </a:r>
          </a:p>
          <a:p>
            <a:endParaRPr lang="en-US" altLang="zh-CN" dirty="0"/>
          </a:p>
          <a:p>
            <a:r>
              <a:rPr lang="en-US" altLang="zh-CN" dirty="0"/>
              <a:t>Including the cleansing algorithm, the empirical risk takes the following form, where G represents the noise cleansing algorithm.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 is not scalable as well.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A7E738-624C-449C-88E2-96E23CA91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08" y="4507632"/>
            <a:ext cx="3684383" cy="8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435D-79A0-4A14-97D2-7B54968C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NMBM - Dataset Pruning 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5C47B4-01B6-42BA-BC6D-D0083C6A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Instead of correcting noisy labels, an alternative approach is to remove them.</a:t>
            </a:r>
          </a:p>
          <a:p>
            <a:r>
              <a:rPr lang="en-US" altLang="zh-CN" dirty="0"/>
              <a:t>This would result in </a:t>
            </a:r>
            <a:r>
              <a:rPr lang="en-US" altLang="zh-CN" b="1" dirty="0"/>
              <a:t>loss of information</a:t>
            </a:r>
            <a:r>
              <a:rPr lang="en-US" altLang="zh-CN" dirty="0"/>
              <a:t>, and there is a risk of removing too many samples. </a:t>
            </a:r>
          </a:p>
          <a:p>
            <a:r>
              <a:rPr lang="en-US" altLang="zh-CN" dirty="0"/>
              <a:t>Therefore, it is crucial to </a:t>
            </a:r>
            <a:r>
              <a:rPr lang="en-US" altLang="zh-CN" b="1" dirty="0"/>
              <a:t>remove as few samples as possible </a:t>
            </a:r>
            <a:r>
              <a:rPr lang="en-US" altLang="zh-CN" dirty="0"/>
              <a:t>to prevent unnecessary data loss.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45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435D-79A0-4A14-97D2-7B54968C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NMBM - Sample Choosing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5C47B4-01B6-42BA-BC6D-D0083C6A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Guiding the network with </a:t>
            </a:r>
            <a:r>
              <a:rPr lang="en-US" altLang="zh-CN" b="1" dirty="0"/>
              <a:t>choosing the right instances to feed</a:t>
            </a:r>
            <a:r>
              <a:rPr lang="en-US" altLang="zh-CN" dirty="0"/>
              <a:t> can help classifier finding its way easier in the presence of noisy labels.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V=1 for all data, then it turns out to be classical risk minimization.</a:t>
            </a:r>
          </a:p>
          <a:p>
            <a:pPr marL="0" indent="0">
              <a:buNone/>
            </a:pPr>
            <a:r>
              <a:rPr lang="en-US" altLang="zh-CN" dirty="0"/>
              <a:t>If V is a </a:t>
            </a:r>
            <a:r>
              <a:rPr lang="en-US" altLang="zh-CN" b="1" dirty="0"/>
              <a:t>static function</a:t>
            </a:r>
            <a:r>
              <a:rPr lang="en-US" altLang="zh-CN" dirty="0"/>
              <a:t>, then it turns out to be dataset pruning.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14F054-9C38-49F0-98CC-5E953D6FF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6" y="2761859"/>
            <a:ext cx="6219108" cy="7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9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435D-79A0-4A14-97D2-7B54968C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NMBM - Sample Weighting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5C47B4-01B6-42BA-BC6D-D0083C6A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Assigning weights to instances according to their estimated noise level.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where           is a non-binary dynamic function to determines the instance dependent weight.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C850B-76A4-489B-AFD6-18B22E70D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29" y="2290640"/>
            <a:ext cx="4224342" cy="944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D26BD1-0D70-4F7E-8814-97E8A0D41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56" y="3303917"/>
            <a:ext cx="931036" cy="3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7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435D-79A0-4A14-97D2-7B54968C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Noisy Model Free Methods (NMFM)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5C47B4-01B6-42BA-BC6D-D0083C6A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Robust Losses</a:t>
            </a:r>
          </a:p>
          <a:p>
            <a:r>
              <a:rPr lang="en-US" altLang="zh-CN" dirty="0" err="1"/>
              <a:t>Regularizers</a:t>
            </a:r>
            <a:endParaRPr lang="en-US" altLang="zh-CN" dirty="0"/>
          </a:p>
          <a:p>
            <a:r>
              <a:rPr lang="en-US" altLang="zh-CN" dirty="0"/>
              <a:t>Resemble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28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C2C2-D051-4F46-8C4C-C85E5627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70275"/>
            <a:ext cx="10388338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A Brief Introduction to Several Previous Works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540AA0-8D70-432A-A10E-0D595D993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31" y="3554067"/>
            <a:ext cx="4923738" cy="21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C2C2-D051-4F46-8C4C-C85E5627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8833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MentorNet</a:t>
            </a:r>
            <a:r>
              <a:rPr lang="en-US" altLang="zh-CN" dirty="0"/>
              <a:t>: Learning Data-Driven Curriculum for Very Deep Neural Networks on Corrupted Labels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792D0-CC5E-4B34-B668-0805A5E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569912"/>
          </a:xfrm>
        </p:spPr>
        <p:txBody>
          <a:bodyPr/>
          <a:lstStyle/>
          <a:p>
            <a:r>
              <a:rPr lang="en-US" altLang="zh-CN" dirty="0"/>
              <a:t>Lu Jiang</a:t>
            </a:r>
            <a:r>
              <a:rPr lang="en-US" altLang="zh-CN" baseline="30000" dirty="0"/>
              <a:t>1</a:t>
            </a:r>
            <a:r>
              <a:rPr lang="en-US" altLang="zh-CN" dirty="0"/>
              <a:t>, Zhengyuan Zhou</a:t>
            </a:r>
            <a:r>
              <a:rPr lang="en-US" altLang="zh-CN" baseline="30000" dirty="0"/>
              <a:t>2</a:t>
            </a:r>
            <a:r>
              <a:rPr lang="en-US" altLang="zh-CN" dirty="0"/>
              <a:t>, Thomas Leung</a:t>
            </a:r>
            <a:r>
              <a:rPr lang="en-US" altLang="zh-CN" baseline="30000" dirty="0"/>
              <a:t>1</a:t>
            </a:r>
            <a:r>
              <a:rPr lang="en-US" altLang="zh-CN" dirty="0"/>
              <a:t>, Li-Jia Li</a:t>
            </a:r>
            <a:r>
              <a:rPr lang="en-US" altLang="zh-CN" baseline="30000" dirty="0"/>
              <a:t>1</a:t>
            </a:r>
            <a:r>
              <a:rPr lang="en-US" altLang="zh-CN" dirty="0"/>
              <a:t>, Li Fei-Fei</a:t>
            </a:r>
            <a:r>
              <a:rPr lang="en-US" altLang="zh-CN" baseline="30000" dirty="0"/>
              <a:t>1 2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D8836AD-242E-400A-93EA-E13A89BF9D4F}"/>
              </a:ext>
            </a:extLst>
          </p:cNvPr>
          <p:cNvSpPr txBox="1">
            <a:spLocks/>
          </p:cNvSpPr>
          <p:nvPr/>
        </p:nvSpPr>
        <p:spPr>
          <a:xfrm>
            <a:off x="1524000" y="46878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aseline="30000" dirty="0"/>
              <a:t>1</a:t>
            </a:r>
            <a:r>
              <a:rPr lang="en-US" altLang="zh-CN" sz="2800" dirty="0"/>
              <a:t>Google Inc., Mountain View, United States </a:t>
            </a:r>
          </a:p>
          <a:p>
            <a:r>
              <a:rPr lang="en-US" altLang="zh-CN" sz="2800" baseline="30000" dirty="0"/>
              <a:t>2</a:t>
            </a:r>
            <a:r>
              <a:rPr lang="en-US" altLang="zh-CN" sz="2800" dirty="0"/>
              <a:t>Stanford University, Stanford, United States </a:t>
            </a:r>
            <a:endParaRPr lang="en-US" altLang="zh-CN" sz="2800" baseline="30000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528E97B4-1807-45CE-A4E7-ACA128CC603C}"/>
              </a:ext>
            </a:extLst>
          </p:cNvPr>
          <p:cNvSpPr txBox="1">
            <a:spLocks/>
          </p:cNvSpPr>
          <p:nvPr/>
        </p:nvSpPr>
        <p:spPr>
          <a:xfrm>
            <a:off x="1536569" y="612854"/>
            <a:ext cx="9144000" cy="56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/>
              <a:t>ICML 2018</a:t>
            </a:r>
          </a:p>
        </p:txBody>
      </p:sp>
    </p:spTree>
    <p:extLst>
      <p:ext uri="{BB962C8B-B14F-4D97-AF65-F5344CB8AC3E}">
        <p14:creationId xmlns:p14="http://schemas.microsoft.com/office/powerpoint/2010/main" val="109306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057A-1F92-4ED0-9C85-973EEBF0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9496D-9EC3-4AFE-BCF3-18BCE7D8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DNNs are capable of memorizing the entire data even the noisy-labeled data. </a:t>
            </a:r>
          </a:p>
          <a:p>
            <a:r>
              <a:rPr lang="en-US" altLang="zh-CN" dirty="0"/>
              <a:t>This phenomenon leads to very poor generalization performance.</a:t>
            </a:r>
          </a:p>
          <a:p>
            <a:r>
              <a:rPr lang="en-US" altLang="zh-CN" dirty="0"/>
              <a:t>Small-loss instances can be seen as clean data and thus learned first.</a:t>
            </a:r>
          </a:p>
          <a:p>
            <a:r>
              <a:rPr lang="en-US" altLang="zh-CN" dirty="0"/>
              <a:t>Curriculum Learning: model should be learned gradually using samples ordered in a meaningful sequence.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6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B7DA4-077E-4200-AD97-28E4D92B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BB461-9537-467D-B122-BEC8ED54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overcome the overfitting on corrupted labels, we propose a curriculum learning based training framework: </a:t>
            </a:r>
            <a:r>
              <a:rPr lang="en-US" altLang="zh-CN" dirty="0" err="1"/>
              <a:t>MentorNet</a:t>
            </a:r>
            <a:r>
              <a:rPr lang="en-US" altLang="zh-CN" dirty="0"/>
              <a:t>&amp; </a:t>
            </a:r>
            <a:r>
              <a:rPr lang="en-US" altLang="zh-CN" dirty="0" err="1"/>
              <a:t>StudentNet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MentorNet</a:t>
            </a:r>
            <a:r>
              <a:rPr lang="en-US" altLang="zh-CN" dirty="0"/>
              <a:t> learns a data-driven curriculum dynamically with </a:t>
            </a:r>
            <a:r>
              <a:rPr lang="en-US" altLang="zh-CN" dirty="0" err="1"/>
              <a:t>StudentNet</a:t>
            </a:r>
            <a:r>
              <a:rPr lang="en-US" altLang="zh-CN" dirty="0"/>
              <a:t> to guide the training of </a:t>
            </a:r>
            <a:r>
              <a:rPr lang="en-US" altLang="zh-CN" dirty="0" err="1"/>
              <a:t>StudentNet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We prove the curriculum learning can work as the sample choosing manner to alleviate the noisy label issue.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86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22546-19DF-4F08-A65A-A8C266FF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C80C1-9E68-4AF8-B69A-8ADE4488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Brief Introduction to the Noisy Label Issue</a:t>
            </a:r>
          </a:p>
          <a:p>
            <a:r>
              <a:rPr lang="en-US" altLang="zh-CN" dirty="0"/>
              <a:t>A Brief Introduction to Several Previous Works Including a CVPR-2020 Paper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64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F2EA6-9B31-4D95-A412-02180658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59CDB-4400-48B0-9A03-E6AFC317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            denote the </a:t>
            </a:r>
            <a:r>
              <a:rPr lang="en-US" altLang="zh-CN" dirty="0" err="1"/>
              <a:t>StudentNet</a:t>
            </a:r>
            <a:r>
              <a:rPr lang="en-US" altLang="zh-CN" dirty="0"/>
              <a:t>, which is parameterized by w;</a:t>
            </a:r>
          </a:p>
          <a:p>
            <a:pPr marL="0" indent="0">
              <a:buNone/>
            </a:pPr>
            <a:r>
              <a:rPr lang="en-US" altLang="zh-CN" dirty="0"/>
              <a:t>            denotes the curriculum parameterized by     .</a:t>
            </a:r>
          </a:p>
          <a:p>
            <a:pPr marL="0" indent="0">
              <a:buNone/>
            </a:pPr>
            <a:r>
              <a:rPr lang="en-US" altLang="zh-CN" dirty="0"/>
              <a:t>The object can be formulated as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curriculum can be computed as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93175C-3B38-416F-9FBC-82A7FC4CA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1" y="1933566"/>
            <a:ext cx="1048541" cy="304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530944-11D4-4B69-BC1E-D8938CC68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06" y="2373312"/>
            <a:ext cx="936498" cy="377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DF3F14-CE0F-4928-B58A-B88070447B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5" r="11836"/>
          <a:stretch/>
        </p:blipFill>
        <p:spPr>
          <a:xfrm>
            <a:off x="8511482" y="2373312"/>
            <a:ext cx="189068" cy="37720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FC4964-1EEC-48BA-BC6B-8D70E116B13B}"/>
              </a:ext>
            </a:extLst>
          </p:cNvPr>
          <p:cNvGrpSpPr/>
          <p:nvPr/>
        </p:nvGrpSpPr>
        <p:grpSpPr>
          <a:xfrm>
            <a:off x="1491929" y="3370008"/>
            <a:ext cx="9208141" cy="900669"/>
            <a:chOff x="689741" y="4097952"/>
            <a:chExt cx="5007696" cy="48981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812FC2D-626A-4B6B-8FDA-31F2A5910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74" b="8933"/>
            <a:stretch/>
          </p:blipFill>
          <p:spPr>
            <a:xfrm>
              <a:off x="2397691" y="4097952"/>
              <a:ext cx="3299746" cy="489814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85A52B-92A6-4C5B-BA9F-AC87E8A34D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01" t="4995" b="57626"/>
            <a:stretch/>
          </p:blipFill>
          <p:spPr>
            <a:xfrm>
              <a:off x="689741" y="4142579"/>
              <a:ext cx="1798332" cy="376006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17CB237A-518A-4BC6-B24F-3E7FE53E6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18" y="4871900"/>
            <a:ext cx="3860164" cy="6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37C9C-5010-411C-96DD-62C6E2A1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27D17B-F8A7-4BF8-AA45-6A2D5A70F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51" y="2070768"/>
            <a:ext cx="6059784" cy="2973435"/>
          </a:xfrm>
        </p:spPr>
      </p:pic>
    </p:spTree>
    <p:extLst>
      <p:ext uri="{BB962C8B-B14F-4D97-AF65-F5344CB8AC3E}">
        <p14:creationId xmlns:p14="http://schemas.microsoft.com/office/powerpoint/2010/main" val="3019929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C2C2-D051-4F46-8C4C-C85E5627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8833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Co-teaching: Robust Training of Deep Neural Networks with Extremely Noisy Labels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792D0-CC5E-4B34-B668-0805A5E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0695"/>
            <a:ext cx="9144000" cy="569912"/>
          </a:xfrm>
        </p:spPr>
        <p:txBody>
          <a:bodyPr>
            <a:noAutofit/>
          </a:bodyPr>
          <a:lstStyle/>
          <a:p>
            <a:r>
              <a:rPr lang="en-US" altLang="zh-CN" dirty="0"/>
              <a:t>Bo Han</a:t>
            </a:r>
            <a:r>
              <a:rPr lang="en-US" altLang="zh-CN" baseline="30000" dirty="0"/>
              <a:t>1 2</a:t>
            </a:r>
            <a:r>
              <a:rPr lang="en-US" altLang="zh-CN" dirty="0"/>
              <a:t>, </a:t>
            </a:r>
            <a:r>
              <a:rPr lang="en-US" altLang="zh-CN" dirty="0" err="1"/>
              <a:t>Quanming</a:t>
            </a:r>
            <a:r>
              <a:rPr lang="en-US" altLang="zh-CN" dirty="0"/>
              <a:t> Yao</a:t>
            </a:r>
            <a:r>
              <a:rPr lang="en-US" altLang="zh-CN" baseline="30000" dirty="0"/>
              <a:t>3</a:t>
            </a:r>
            <a:r>
              <a:rPr lang="en-US" altLang="zh-CN" dirty="0"/>
              <a:t>, </a:t>
            </a:r>
            <a:r>
              <a:rPr lang="en-US" altLang="zh-CN" dirty="0" err="1"/>
              <a:t>Xingrui</a:t>
            </a:r>
            <a:r>
              <a:rPr lang="en-US" altLang="zh-CN" dirty="0"/>
              <a:t> Yu</a:t>
            </a:r>
            <a:r>
              <a:rPr lang="en-US" altLang="zh-CN" baseline="30000" dirty="0"/>
              <a:t>1</a:t>
            </a:r>
            <a:r>
              <a:rPr lang="en-US" altLang="zh-CN" dirty="0"/>
              <a:t>, Gang Niu</a:t>
            </a:r>
            <a:r>
              <a:rPr lang="en-US" altLang="zh-CN" baseline="30000" dirty="0"/>
              <a:t>2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Miao Xu</a:t>
            </a:r>
            <a:r>
              <a:rPr lang="en-US" altLang="zh-CN" baseline="30000" dirty="0"/>
              <a:t>2</a:t>
            </a:r>
            <a:r>
              <a:rPr lang="en-US" altLang="zh-CN" dirty="0"/>
              <a:t>, </a:t>
            </a:r>
            <a:r>
              <a:rPr lang="en-US" altLang="zh-CN" dirty="0" err="1"/>
              <a:t>Weihua</a:t>
            </a:r>
            <a:r>
              <a:rPr lang="en-US" altLang="zh-CN" dirty="0"/>
              <a:t> Hu</a:t>
            </a:r>
            <a:r>
              <a:rPr lang="en-US" altLang="zh-CN" baseline="30000" dirty="0"/>
              <a:t>4</a:t>
            </a:r>
            <a:r>
              <a:rPr lang="en-US" altLang="zh-CN" dirty="0"/>
              <a:t>, Ivor W. Tsang</a:t>
            </a:r>
            <a:r>
              <a:rPr lang="en-US" altLang="zh-CN" baseline="30000" dirty="0"/>
              <a:t>1</a:t>
            </a:r>
            <a:r>
              <a:rPr lang="en-US" altLang="zh-CN" dirty="0"/>
              <a:t>, Masashi Sugiyama</a:t>
            </a:r>
            <a:r>
              <a:rPr lang="en-US" altLang="zh-CN" baseline="30000" dirty="0"/>
              <a:t>2 5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D8836AD-242E-400A-93EA-E13A89BF9D4F}"/>
              </a:ext>
            </a:extLst>
          </p:cNvPr>
          <p:cNvSpPr txBox="1">
            <a:spLocks/>
          </p:cNvSpPr>
          <p:nvPr/>
        </p:nvSpPr>
        <p:spPr>
          <a:xfrm>
            <a:off x="981046" y="4786209"/>
            <a:ext cx="1025504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aseline="30000" dirty="0"/>
              <a:t>1</a:t>
            </a:r>
            <a:r>
              <a:rPr lang="en-US" altLang="zh-CN" sz="2800" dirty="0"/>
              <a:t>Centre for Artificial Intelligence, University of Technology Sydney;</a:t>
            </a:r>
          </a:p>
          <a:p>
            <a:r>
              <a:rPr lang="en-US" altLang="zh-CN" sz="2800" baseline="30000" dirty="0"/>
              <a:t>2</a:t>
            </a:r>
            <a:r>
              <a:rPr lang="en-US" altLang="zh-CN" sz="2800" dirty="0"/>
              <a:t>RIKEN; 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4Paradigm Inc.; 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Stanford University; </a:t>
            </a:r>
            <a:r>
              <a:rPr lang="en-US" altLang="zh-CN" sz="2800" baseline="30000" dirty="0"/>
              <a:t>5</a:t>
            </a:r>
            <a:r>
              <a:rPr lang="en-US" altLang="zh-CN" sz="2800" dirty="0"/>
              <a:t>University of Tokyo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032D5E8-F79D-4634-8FFD-BDE43AA37668}"/>
              </a:ext>
            </a:extLst>
          </p:cNvPr>
          <p:cNvSpPr txBox="1">
            <a:spLocks/>
          </p:cNvSpPr>
          <p:nvPr/>
        </p:nvSpPr>
        <p:spPr>
          <a:xfrm>
            <a:off x="1536569" y="612854"/>
            <a:ext cx="9144000" cy="56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/>
              <a:t>NIPS 2018</a:t>
            </a:r>
          </a:p>
        </p:txBody>
      </p:sp>
    </p:spTree>
    <p:extLst>
      <p:ext uri="{BB962C8B-B14F-4D97-AF65-F5344CB8AC3E}">
        <p14:creationId xmlns:p14="http://schemas.microsoft.com/office/powerpoint/2010/main" val="2271883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E3AAA-C8DB-4563-B8D8-F5E7453E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CC3C4-A49E-41D5-8E15-B898E3DB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Memorization effects: DNNs would first memorize training data of clean labels and then those of noisy labels.</a:t>
            </a:r>
          </a:p>
          <a:p>
            <a:r>
              <a:rPr lang="en-US" altLang="zh-CN" dirty="0"/>
              <a:t>Self-paced Learning like </a:t>
            </a:r>
            <a:r>
              <a:rPr lang="en-US" altLang="zh-CN" dirty="0" err="1"/>
              <a:t>MentorNet</a:t>
            </a:r>
            <a:r>
              <a:rPr lang="en-US" altLang="zh-CN" dirty="0"/>
              <a:t> inherits the same inferiority of accumulated error caused by the sample-selection bias.</a:t>
            </a:r>
          </a:p>
          <a:p>
            <a:r>
              <a:rPr lang="en-US" altLang="zh-CN" dirty="0"/>
              <a:t>Self-check is hard, but dual classifiers with different learning abilities provide double-check to the label noise.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481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7CE82-C2A5-4204-AA5D-BCB0E8F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DFD3B-64C2-4CAA-A8E3-33633D33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propose a dual-model learning framework Co-teaching.</a:t>
            </a:r>
          </a:p>
          <a:p>
            <a:r>
              <a:rPr lang="en-US" altLang="zh-CN" dirty="0"/>
              <a:t>In Co-teaching, the two classifiers can filter different types of label error. </a:t>
            </a:r>
          </a:p>
          <a:p>
            <a:r>
              <a:rPr lang="en-US" altLang="zh-CN" dirty="0"/>
              <a:t>We prove the dual-model learning framework can effectively alleviate the negative effects of noisy label.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103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AFBC-EF5C-48F0-8852-BFFBCBFA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B592D1-60CF-425B-AE6B-C73F0DF9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87" y="1833216"/>
            <a:ext cx="9525825" cy="4336156"/>
          </a:xfrm>
        </p:spPr>
      </p:pic>
    </p:spTree>
    <p:extLst>
      <p:ext uri="{BB962C8B-B14F-4D97-AF65-F5344CB8AC3E}">
        <p14:creationId xmlns:p14="http://schemas.microsoft.com/office/powerpoint/2010/main" val="343993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C2C2-D051-4F46-8C4C-C85E5627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88338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Decoupling “when to update” from “how to update”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792D0-CC5E-4B34-B668-0805A5E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6"/>
            <a:ext cx="9144000" cy="569912"/>
          </a:xfrm>
        </p:spPr>
        <p:txBody>
          <a:bodyPr>
            <a:noAutofit/>
          </a:bodyPr>
          <a:lstStyle/>
          <a:p>
            <a:r>
              <a:rPr lang="en-US" altLang="zh-CN" dirty="0"/>
              <a:t>Eran </a:t>
            </a:r>
            <a:r>
              <a:rPr lang="en-US" altLang="zh-CN" dirty="0" err="1"/>
              <a:t>Malach</a:t>
            </a:r>
            <a:r>
              <a:rPr lang="en-US" altLang="zh-CN" dirty="0"/>
              <a:t>, Shai Shalev-</a:t>
            </a:r>
            <a:r>
              <a:rPr lang="en-US" altLang="zh-CN" dirty="0" err="1"/>
              <a:t>Shwartz</a:t>
            </a:r>
            <a:endParaRPr lang="en-US" altLang="zh-CN" baseline="300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D8836AD-242E-400A-93EA-E13A89BF9D4F}"/>
              </a:ext>
            </a:extLst>
          </p:cNvPr>
          <p:cNvSpPr txBox="1">
            <a:spLocks/>
          </p:cNvSpPr>
          <p:nvPr/>
        </p:nvSpPr>
        <p:spPr>
          <a:xfrm>
            <a:off x="981046" y="4786209"/>
            <a:ext cx="1025504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School of Computer Science The Hebrew University, Israel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387376C-7622-4763-A64E-D92CAFC7E262}"/>
              </a:ext>
            </a:extLst>
          </p:cNvPr>
          <p:cNvSpPr txBox="1">
            <a:spLocks/>
          </p:cNvSpPr>
          <p:nvPr/>
        </p:nvSpPr>
        <p:spPr>
          <a:xfrm>
            <a:off x="1536569" y="612854"/>
            <a:ext cx="9144000" cy="56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/>
              <a:t>NIPS 2017</a:t>
            </a:r>
          </a:p>
        </p:txBody>
      </p:sp>
    </p:spTree>
    <p:extLst>
      <p:ext uri="{BB962C8B-B14F-4D97-AF65-F5344CB8AC3E}">
        <p14:creationId xmlns:p14="http://schemas.microsoft.com/office/powerpoint/2010/main" val="275691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07DE5-9EB3-41EC-B698-5A06FC5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067A2-5F40-492E-88E3-858CB000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regular training process clean data could be learned first to improve the classifier. </a:t>
            </a:r>
          </a:p>
          <a:p>
            <a:r>
              <a:rPr lang="en-US" altLang="zh-CN" dirty="0"/>
              <a:t>In the advanced stage of the training process, the classifier may give correct predictions, but will still have to update due to wrong labeling. Therefore the classifier deteriorates.</a:t>
            </a:r>
          </a:p>
          <a:p>
            <a:r>
              <a:rPr lang="en-US" altLang="zh-CN" dirty="0"/>
              <a:t>The disagreement from two models tends to be label noise.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7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7B5F8-23FE-41A0-863D-BAEA43C7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72D18-0429-43FE-BB45-7C8321E5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propose </a:t>
            </a:r>
            <a:r>
              <a:rPr lang="en-US" altLang="zh-CN" b="1" dirty="0"/>
              <a:t>a dual-model based learning framework </a:t>
            </a:r>
            <a:r>
              <a:rPr lang="en-US" altLang="zh-CN" dirty="0"/>
              <a:t>and </a:t>
            </a:r>
            <a:r>
              <a:rPr lang="en-US" altLang="zh-CN" b="1" dirty="0"/>
              <a:t>a disagreement update rule</a:t>
            </a:r>
            <a:r>
              <a:rPr lang="en-US" altLang="zh-CN" dirty="0"/>
              <a:t> to alleviate the noisy label issue.</a:t>
            </a:r>
          </a:p>
          <a:p>
            <a:r>
              <a:rPr lang="en-US" altLang="zh-CN" dirty="0"/>
              <a:t>We prove the disagreement between two different networks can help identify label error.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71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623A-2490-46DF-903F-6F9D9E19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17E5CB-85CB-4EF7-8583-FC8C01418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90" y="2159864"/>
            <a:ext cx="9224220" cy="3100393"/>
          </a:xfrm>
        </p:spPr>
      </p:pic>
    </p:spTree>
    <p:extLst>
      <p:ext uri="{BB962C8B-B14F-4D97-AF65-F5344CB8AC3E}">
        <p14:creationId xmlns:p14="http://schemas.microsoft.com/office/powerpoint/2010/main" val="17182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C2C2-D051-4F46-8C4C-C85E5627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70275"/>
            <a:ext cx="10388338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A Brief Introduction to the Noisy Label Issue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836ACC5E-334D-4F7D-AC9A-61ACB7985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12"/>
          <a:stretch/>
        </p:blipFill>
        <p:spPr>
          <a:xfrm>
            <a:off x="3283902" y="3644151"/>
            <a:ext cx="2413890" cy="2238175"/>
          </a:xfrm>
          <a:prstGeom prst="rect">
            <a:avLst/>
          </a:prstGeo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60426D04-4DF4-4DFB-B5A0-D511B572A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2"/>
          <a:stretch/>
        </p:blipFill>
        <p:spPr>
          <a:xfrm>
            <a:off x="6592477" y="3644151"/>
            <a:ext cx="2413890" cy="22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43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C2C2-D051-4F46-8C4C-C85E5627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8833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does Disagreement Help Generalization against Label Corruption?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792D0-CC5E-4B34-B668-0805A5E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0695"/>
            <a:ext cx="9144000" cy="569912"/>
          </a:xfrm>
        </p:spPr>
        <p:txBody>
          <a:bodyPr>
            <a:noAutofit/>
          </a:bodyPr>
          <a:lstStyle/>
          <a:p>
            <a:r>
              <a:rPr lang="en-US" altLang="zh-CN" dirty="0" err="1"/>
              <a:t>Xingrui</a:t>
            </a:r>
            <a:r>
              <a:rPr lang="en-US" altLang="zh-CN" dirty="0"/>
              <a:t> Yu</a:t>
            </a:r>
            <a:r>
              <a:rPr lang="en-US" altLang="zh-CN" baseline="30000" dirty="0"/>
              <a:t>1</a:t>
            </a:r>
            <a:r>
              <a:rPr lang="en-US" altLang="zh-CN" dirty="0"/>
              <a:t>, Bo Han</a:t>
            </a:r>
            <a:r>
              <a:rPr lang="en-US" altLang="zh-CN" baseline="30000" dirty="0"/>
              <a:t>2</a:t>
            </a:r>
            <a:r>
              <a:rPr lang="en-US" altLang="zh-CN" dirty="0"/>
              <a:t>, </a:t>
            </a:r>
            <a:r>
              <a:rPr lang="en-US" altLang="zh-CN" dirty="0" err="1"/>
              <a:t>Jiangchao</a:t>
            </a:r>
            <a:r>
              <a:rPr lang="en-US" altLang="zh-CN" dirty="0"/>
              <a:t> Yao</a:t>
            </a:r>
            <a:r>
              <a:rPr lang="en-US" altLang="zh-CN" baseline="30000" dirty="0"/>
              <a:t>3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Gang Niu</a:t>
            </a:r>
            <a:r>
              <a:rPr lang="en-US" altLang="zh-CN" baseline="30000" dirty="0"/>
              <a:t>2</a:t>
            </a:r>
            <a:r>
              <a:rPr lang="en-US" altLang="zh-CN" dirty="0"/>
              <a:t>, Ivor W. Tsang</a:t>
            </a:r>
            <a:r>
              <a:rPr lang="en-US" altLang="zh-CN" baseline="30000" dirty="0"/>
              <a:t>1</a:t>
            </a:r>
            <a:r>
              <a:rPr lang="en-US" altLang="zh-CN" dirty="0"/>
              <a:t>, Masashi Sugiyama</a:t>
            </a:r>
            <a:r>
              <a:rPr lang="en-US" altLang="zh-CN" baseline="30000" dirty="0"/>
              <a:t>2 4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D8836AD-242E-400A-93EA-E13A89BF9D4F}"/>
              </a:ext>
            </a:extLst>
          </p:cNvPr>
          <p:cNvSpPr txBox="1">
            <a:spLocks/>
          </p:cNvSpPr>
          <p:nvPr/>
        </p:nvSpPr>
        <p:spPr>
          <a:xfrm>
            <a:off x="981046" y="4786209"/>
            <a:ext cx="1025504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aseline="30000" dirty="0"/>
              <a:t>1</a:t>
            </a:r>
            <a:r>
              <a:rPr lang="en-US" altLang="zh-CN" sz="2800" dirty="0"/>
              <a:t>Centre for Artificial Intelligence, University of Technology Sydney;</a:t>
            </a:r>
          </a:p>
          <a:p>
            <a:r>
              <a:rPr lang="en-US" altLang="zh-CN" sz="2800" baseline="30000" dirty="0"/>
              <a:t>2</a:t>
            </a:r>
            <a:r>
              <a:rPr lang="en-US" altLang="zh-CN" sz="2800" dirty="0"/>
              <a:t>RIKEN-AIP; 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Alibaba Damo Academy; 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University of Tokyo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032D5E8-F79D-4634-8FFD-BDE43AA37668}"/>
              </a:ext>
            </a:extLst>
          </p:cNvPr>
          <p:cNvSpPr txBox="1">
            <a:spLocks/>
          </p:cNvSpPr>
          <p:nvPr/>
        </p:nvSpPr>
        <p:spPr>
          <a:xfrm>
            <a:off x="1536569" y="612854"/>
            <a:ext cx="9144000" cy="56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/>
              <a:t>ICML 2019</a:t>
            </a:r>
          </a:p>
        </p:txBody>
      </p:sp>
    </p:spTree>
    <p:extLst>
      <p:ext uri="{BB962C8B-B14F-4D97-AF65-F5344CB8AC3E}">
        <p14:creationId xmlns:p14="http://schemas.microsoft.com/office/powerpoint/2010/main" val="2838345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19A91-9BE8-4A28-A52F-9B1878D1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C644B-EA74-4C4D-8EBC-98D2BBA4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Co-teaching performs well in the noisy label issue by cross-training two DNNs using the small-loss trick. However, with the increase of epochs, two models converge to a consensus and Co-teaching reduces to the self-training </a:t>
            </a:r>
            <a:r>
              <a:rPr lang="en-US" altLang="zh-CN" dirty="0" err="1"/>
              <a:t>MentorNet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“Update by Disagreement” strategy can tackle this problem.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468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1B1-6777-48DE-8CDB-EC790912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28D06-3492-47A7-B6FA-AF235C85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introduce the “Disagreement” strategy to solve the problem where two models converge with epoch increasing in Co-teaching.</a:t>
            </a:r>
          </a:p>
          <a:p>
            <a:r>
              <a:rPr lang="en-US" altLang="zh-CN" dirty="0"/>
              <a:t>We prove that the “Disagreement” strategy can keep two networks diverged, which significantly boosts the performance of Co-teaching.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156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86275-6ADE-48B3-866A-A8FE0C45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87F8C6-A95E-4622-891C-AE1E9838A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90" y="1292186"/>
            <a:ext cx="4852019" cy="5301812"/>
          </a:xfrm>
        </p:spPr>
      </p:pic>
    </p:spTree>
    <p:extLst>
      <p:ext uri="{BB962C8B-B14F-4D97-AF65-F5344CB8AC3E}">
        <p14:creationId xmlns:p14="http://schemas.microsoft.com/office/powerpoint/2010/main" val="575678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C2C2-D051-4F46-8C4C-C85E5627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8833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Combating Noisy Labels by Agreement: A Joint Training Method with Co-Regularization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792D0-CC5E-4B34-B668-0805A5E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9519"/>
            <a:ext cx="9144000" cy="569912"/>
          </a:xfrm>
        </p:spPr>
        <p:txBody>
          <a:bodyPr>
            <a:noAutofit/>
          </a:bodyPr>
          <a:lstStyle/>
          <a:p>
            <a:r>
              <a:rPr lang="en-US" altLang="zh-CN" dirty="0" err="1"/>
              <a:t>Hongxin</a:t>
            </a:r>
            <a:r>
              <a:rPr lang="en-US" altLang="zh-CN" dirty="0"/>
              <a:t> Wei</a:t>
            </a:r>
            <a:r>
              <a:rPr lang="en-US" altLang="zh-CN" baseline="30000" dirty="0"/>
              <a:t>1</a:t>
            </a:r>
            <a:r>
              <a:rPr lang="en-US" altLang="zh-CN" dirty="0"/>
              <a:t>, Lei Feng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Xiangyu</a:t>
            </a:r>
            <a:r>
              <a:rPr lang="en-US" altLang="zh-CN" dirty="0"/>
              <a:t> Chen</a:t>
            </a:r>
            <a:r>
              <a:rPr lang="en-US" altLang="zh-CN" baseline="30000" dirty="0"/>
              <a:t>2</a:t>
            </a:r>
            <a:r>
              <a:rPr lang="en-US" altLang="zh-CN" dirty="0"/>
              <a:t>, Bo An</a:t>
            </a:r>
            <a:r>
              <a:rPr lang="en-US" altLang="zh-CN" baseline="30000" dirty="0"/>
              <a:t>1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D8836AD-242E-400A-93EA-E13A89BF9D4F}"/>
              </a:ext>
            </a:extLst>
          </p:cNvPr>
          <p:cNvSpPr txBox="1">
            <a:spLocks/>
          </p:cNvSpPr>
          <p:nvPr/>
        </p:nvSpPr>
        <p:spPr>
          <a:xfrm>
            <a:off x="981046" y="4786209"/>
            <a:ext cx="1025504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aseline="30000" dirty="0"/>
              <a:t>1</a:t>
            </a:r>
            <a:r>
              <a:rPr lang="en-US" altLang="zh-CN" sz="2800" dirty="0"/>
              <a:t>School of Computer Science and Engineering, Nanyang Technological University, Singapore;</a:t>
            </a:r>
          </a:p>
          <a:p>
            <a:r>
              <a:rPr lang="en-US" altLang="zh-CN" sz="2800" baseline="30000" dirty="0"/>
              <a:t>2</a:t>
            </a:r>
            <a:r>
              <a:rPr lang="en-US" altLang="zh-CN" sz="2800" dirty="0"/>
              <a:t>Open FIESTA Center, Tsinghua University, China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032D5E8-F79D-4634-8FFD-BDE43AA37668}"/>
              </a:ext>
            </a:extLst>
          </p:cNvPr>
          <p:cNvSpPr txBox="1">
            <a:spLocks/>
          </p:cNvSpPr>
          <p:nvPr/>
        </p:nvSpPr>
        <p:spPr>
          <a:xfrm>
            <a:off x="1536569" y="612854"/>
            <a:ext cx="9144000" cy="56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/>
              <a:t>CVPR 2020</a:t>
            </a:r>
          </a:p>
        </p:txBody>
      </p:sp>
    </p:spTree>
    <p:extLst>
      <p:ext uri="{BB962C8B-B14F-4D97-AF65-F5344CB8AC3E}">
        <p14:creationId xmlns:p14="http://schemas.microsoft.com/office/powerpoint/2010/main" val="190100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19A91-9BE8-4A28-A52F-9B1878D1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C644B-EA74-4C4D-8EBC-98D2BBA4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state-of-the-art methods “Decoupling" and “Co-teaching+" argue the “disagreement" strategy is crucial for noisy label issue.</a:t>
            </a:r>
          </a:p>
          <a:p>
            <a:r>
              <a:rPr lang="en-US" altLang="zh-CN" dirty="0"/>
              <a:t>However, there are only a part of training examples that can be selected by the “Disagreement", and these examples cannot be guaranteed to have ground-truth labels.</a:t>
            </a:r>
          </a:p>
          <a:p>
            <a:r>
              <a:rPr lang="en-US" altLang="zh-CN" dirty="0"/>
              <a:t>Our intuition is that different models would agree on the labels of most examples, and it is unlikely for compatible classifiers to agree on an incorrect label.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1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1B1-6777-48DE-8CDB-EC790912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28D06-3492-47A7-B6FA-AF235C85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propose a joint-training framework which stems from the idea that models tend to agree on clean labels.</a:t>
            </a:r>
          </a:p>
          <a:p>
            <a:r>
              <a:rPr lang="en-US" altLang="zh-CN" dirty="0"/>
              <a:t>We prove the ‘Agreement’ can be a alternative to alleviate noisy label issue, and this ‘Agreement’-based method achieved comparable performance to the ‘Disagreement’-based ones.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34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86275-6ADE-48B3-866A-A8FE0C45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9D48A-327B-4907-A8B7-5C5646FB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encourage two different classifiers to make predictions closer to each other by explicit regularization method instead of hard sampling employed by the “Disagreement” strategy. </a:t>
            </a:r>
          </a:p>
          <a:p>
            <a:r>
              <a:rPr lang="en-US" altLang="zh-CN" dirty="0"/>
              <a:t>This method trains two base classifiers by one loss function, which includes a regularization term to reduce divergence between the two classifiers.</a:t>
            </a:r>
          </a:p>
        </p:txBody>
      </p:sp>
    </p:spTree>
    <p:extLst>
      <p:ext uri="{BB962C8B-B14F-4D97-AF65-F5344CB8AC3E}">
        <p14:creationId xmlns:p14="http://schemas.microsoft.com/office/powerpoint/2010/main" val="3238158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86275-6ADE-48B3-866A-A8FE0C45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9D48A-327B-4907-A8B7-5C5646FB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“Joint Training“:</a:t>
            </a:r>
            <a:r>
              <a:rPr lang="zh-CN" altLang="en-US" dirty="0"/>
              <a:t> </a:t>
            </a:r>
            <a:r>
              <a:rPr lang="en-US" altLang="zh-CN" dirty="0"/>
              <a:t>The parameters of the two models are different but updated simultaneously by a joint loss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8FFF8E-5B74-4FA5-A278-DD8287BF9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11" y="120599"/>
            <a:ext cx="5496379" cy="2627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A91D76-5D3C-4C12-98A1-8A6ABE6AC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92" y="3826414"/>
            <a:ext cx="5196615" cy="6192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1A0611-842C-41CC-B755-67804257A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86" y="4580636"/>
            <a:ext cx="4254225" cy="5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01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86275-6ADE-48B3-866A-A8FE0C45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477057-9E13-41C7-854C-6DFC88DAD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62" y="1334620"/>
            <a:ext cx="5421676" cy="4902805"/>
          </a:xfrm>
        </p:spPr>
      </p:pic>
    </p:spTree>
    <p:extLst>
      <p:ext uri="{BB962C8B-B14F-4D97-AF65-F5344CB8AC3E}">
        <p14:creationId xmlns:p14="http://schemas.microsoft.com/office/powerpoint/2010/main" val="69930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0A30C-1793-410A-AAB9-9E1A7BAA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Noisy Label Issue for DNN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570D8-328A-46F9-BA9F-8BFF9BD5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Deep neural network (DNN) models have to reach excellent performance to be applied in practice.</a:t>
            </a:r>
          </a:p>
          <a:p>
            <a:r>
              <a:rPr lang="en-US" altLang="zh-CN" dirty="0"/>
              <a:t>Well-performed models usually require excessive amount of labeled data for supervised learning.</a:t>
            </a:r>
          </a:p>
          <a:p>
            <a:r>
              <a:rPr lang="en-US" altLang="zh-CN" dirty="0"/>
              <a:t>The labeling process of such vast data can be extremely costly.</a:t>
            </a:r>
          </a:p>
          <a:p>
            <a:r>
              <a:rPr lang="en-US" altLang="zh-CN" dirty="0"/>
              <a:t>Assistances like crowdsourcing decrease the cost of labeling notably,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 meanwhile introduce label noise.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DNN models have the capacity to overfit training data including noisy-labeled data, which results in the deterioration of the models’ generalization.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097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11C66-5C89-4D8B-BAED-36554EB6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over these methods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79F659-4078-46EB-9289-F53266406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42934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8565305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3605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092039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697894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928864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95298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MentorNet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Co-teaching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Co-teaching+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JoCoR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Small-loss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81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Dual-model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6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Cross-update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5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Disagreement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9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Agreement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6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Joint-training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823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796E5-8FCC-4FEE-A2AD-B0480615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630" y="2019358"/>
            <a:ext cx="363474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300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3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A3F76-9DE5-4362-9E71-61E97670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9EAEAF7-D316-4171-AFD5-DE69E50F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Classical supervised learning consists of an input dataset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drawn according to an unknown distribution</a:t>
            </a:r>
          </a:p>
          <a:p>
            <a:pPr marL="0" indent="0">
              <a:buNone/>
            </a:pPr>
            <a:r>
              <a:rPr lang="en-US" altLang="zh-CN" dirty="0"/>
              <a:t>for any classifier f, expected risk is defined as follows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as an approximation, the empirical risk is used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" name="内容占位符 8">
            <a:extLst>
              <a:ext uri="{FF2B5EF4-FFF2-40B4-BE49-F238E27FC236}">
                <a16:creationId xmlns:a16="http://schemas.microsoft.com/office/drawing/2014/main" id="{9A067904-C8F5-4543-B4BC-AB532C727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/>
          <a:stretch/>
        </p:blipFill>
        <p:spPr>
          <a:xfrm>
            <a:off x="3891146" y="2423336"/>
            <a:ext cx="4409708" cy="3291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A2D124-7530-4A09-9AD5-9AC0CF13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052" y="2953761"/>
            <a:ext cx="337112" cy="3111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C25714E-43D2-4C50-9182-1428D433D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60" y="3920531"/>
            <a:ext cx="3136480" cy="4138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7FA6B0-C82F-456D-8005-BC1AD2DEE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61" y="4967529"/>
            <a:ext cx="3615077" cy="8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3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A3F76-9DE5-4362-9E71-61E97670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9EAEAF7-D316-4171-AFD5-DE69E50F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09635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Model parameters can be obtained by minimizing the empirical risk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 the presence of the noise, dataset turns into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drawn according to a noisy distribution </a:t>
            </a:r>
          </a:p>
          <a:p>
            <a:pPr marL="0" indent="0">
              <a:buNone/>
            </a:pPr>
            <a:r>
              <a:rPr lang="en-US" altLang="zh-CN" dirty="0"/>
              <a:t>Then, risk minimization results in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parameters by minimizing over      are different from the desired optimal parameters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39183B-99E3-4500-8225-DE4910DC9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35" y="2323794"/>
            <a:ext cx="2539730" cy="57014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D77212C-34C4-40AC-80D0-6217E2F70044}"/>
              </a:ext>
            </a:extLst>
          </p:cNvPr>
          <p:cNvGrpSpPr/>
          <p:nvPr/>
        </p:nvGrpSpPr>
        <p:grpSpPr>
          <a:xfrm>
            <a:off x="3626259" y="3297467"/>
            <a:ext cx="4939482" cy="498491"/>
            <a:chOff x="1602557" y="4765687"/>
            <a:chExt cx="3629321" cy="36627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50FFA88-AC91-4A34-A5FB-0DF3E7D22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38" t="2010" b="37912"/>
            <a:stretch/>
          </p:blipFill>
          <p:spPr>
            <a:xfrm>
              <a:off x="1602557" y="4765687"/>
              <a:ext cx="653980" cy="36627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AB0EAF-C7AD-4820-A417-7CFB702A69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14" r="38396"/>
            <a:stretch/>
          </p:blipFill>
          <p:spPr>
            <a:xfrm>
              <a:off x="2170952" y="4843066"/>
              <a:ext cx="3060926" cy="288891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E23D404-12F1-45DA-B739-6DBC4573A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63" y="3920124"/>
            <a:ext cx="417502" cy="4175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BBEFF0-4361-4517-B50D-9F5AD9156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0" y="4833921"/>
            <a:ext cx="2697339" cy="5562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A2AA3A-D9D4-4628-9C8A-67555329C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53" y="5446155"/>
            <a:ext cx="417502" cy="4175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45E27F-3165-49AB-9C2A-8A4A71229E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23" y="5843870"/>
            <a:ext cx="1088951" cy="4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1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435D-79A0-4A14-97D2-7B54968C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Noisy Label Taxonomy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5C47B4-01B6-42BA-BC6D-D0083C6A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Random Noise</a:t>
            </a:r>
            <a:r>
              <a:rPr lang="en-US" altLang="zh-CN" dirty="0"/>
              <a:t>: totally random and does not depend on either instance features nor its true class.</a:t>
            </a:r>
          </a:p>
          <a:p>
            <a:r>
              <a:rPr lang="en-US" altLang="zh-CN" b="1" dirty="0"/>
              <a:t>Y-dependent noise</a:t>
            </a:r>
            <a:r>
              <a:rPr lang="en-US" altLang="zh-CN" dirty="0"/>
              <a:t>: independent of image features but depends on its class.</a:t>
            </a:r>
          </a:p>
          <a:p>
            <a:r>
              <a:rPr lang="en-US" altLang="zh-CN" b="1" dirty="0"/>
              <a:t>XY-dependent noise</a:t>
            </a:r>
            <a:r>
              <a:rPr lang="en-US" altLang="zh-CN" dirty="0"/>
              <a:t>: depends on both image features and its class.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54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435D-79A0-4A14-97D2-7B54968C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Noisy Label Algorithm Taxonomy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5C47B4-01B6-42BA-BC6D-D0083C6A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According to their need for a noise-free subset of data or not. </a:t>
            </a:r>
          </a:p>
          <a:p>
            <a:r>
              <a:rPr lang="en-US" altLang="zh-CN" dirty="0"/>
              <a:t>According to the noise type they are dealing with.</a:t>
            </a:r>
          </a:p>
          <a:p>
            <a:r>
              <a:rPr lang="en-US" altLang="zh-CN" dirty="0"/>
              <a:t>According to their need for explicit modeling of the noise structure or not.</a:t>
            </a:r>
          </a:p>
          <a:p>
            <a:pPr lvl="1"/>
            <a:r>
              <a:rPr lang="en-US" altLang="zh-CN" b="1" dirty="0"/>
              <a:t>Noise model based methods </a:t>
            </a:r>
            <a:r>
              <a:rPr lang="en-US" altLang="zh-CN" dirty="0"/>
              <a:t>aim to model the noise structure so that this information can be used during training to come through noisy labels.</a:t>
            </a:r>
          </a:p>
          <a:p>
            <a:pPr lvl="1"/>
            <a:r>
              <a:rPr lang="en-US" altLang="zh-CN" b="1" dirty="0"/>
              <a:t>Noise model free methods</a:t>
            </a:r>
            <a:r>
              <a:rPr lang="en-US" altLang="zh-CN" dirty="0"/>
              <a:t> aim to come up with inherently noise robust methods without explicit modeling of the noise structure.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39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435D-79A0-4A14-97D2-7B54968C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Noisy Model Based Methods (NMBM)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5C47B4-01B6-42BA-BC6D-D0083C6A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Noisy Channel</a:t>
            </a:r>
          </a:p>
          <a:p>
            <a:r>
              <a:rPr lang="en-US" altLang="zh-CN" dirty="0"/>
              <a:t>Label Noise Cleansing</a:t>
            </a:r>
          </a:p>
          <a:p>
            <a:r>
              <a:rPr lang="en-US" altLang="zh-CN" dirty="0"/>
              <a:t>Dataset Pruning </a:t>
            </a:r>
          </a:p>
          <a:p>
            <a:r>
              <a:rPr lang="en-US" altLang="zh-CN" dirty="0"/>
              <a:t>Sample Choosing</a:t>
            </a:r>
          </a:p>
          <a:p>
            <a:r>
              <a:rPr lang="en-US" altLang="zh-CN" dirty="0"/>
              <a:t>Sample Weighting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97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9833</TotalTime>
  <Words>1710</Words>
  <Application>Microsoft Office PowerPoint</Application>
  <PresentationFormat>宽屏</PresentationFormat>
  <Paragraphs>209</Paragraphs>
  <Slides>41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Deep Learning in the Presence of Noisy Labels</vt:lpstr>
      <vt:lpstr>Outline</vt:lpstr>
      <vt:lpstr>A Brief Introduction to the Noisy Label Issue</vt:lpstr>
      <vt:lpstr>Noisy Label Issue for DNN </vt:lpstr>
      <vt:lpstr>Preliminaries</vt:lpstr>
      <vt:lpstr>Preliminaries</vt:lpstr>
      <vt:lpstr>Noisy Label Taxonomy</vt:lpstr>
      <vt:lpstr>Noisy Label Algorithm Taxonomy</vt:lpstr>
      <vt:lpstr>Noisy Model Based Methods (NMBM)</vt:lpstr>
      <vt:lpstr>NMBM – Noisy Channel</vt:lpstr>
      <vt:lpstr>NMBM - Label Noise Cleansing</vt:lpstr>
      <vt:lpstr>NMBM - Dataset Pruning </vt:lpstr>
      <vt:lpstr>NMBM - Sample Choosing</vt:lpstr>
      <vt:lpstr>NMBM - Sample Weighting</vt:lpstr>
      <vt:lpstr>Noisy Model Free Methods (NMFM)</vt:lpstr>
      <vt:lpstr>A Brief Introduction to Several Previous Works</vt:lpstr>
      <vt:lpstr>MentorNet: Learning Data-Driven Curriculum for Very Deep Neural Networks on Corrupted Labels</vt:lpstr>
      <vt:lpstr>Motivation</vt:lpstr>
      <vt:lpstr>Contribution</vt:lpstr>
      <vt:lpstr>Method</vt:lpstr>
      <vt:lpstr>Method</vt:lpstr>
      <vt:lpstr>Co-teaching: Robust Training of Deep Neural Networks with Extremely Noisy Labels</vt:lpstr>
      <vt:lpstr>Motivation</vt:lpstr>
      <vt:lpstr>Contribution</vt:lpstr>
      <vt:lpstr>Method</vt:lpstr>
      <vt:lpstr>Decoupling “when to update” from “how to update”</vt:lpstr>
      <vt:lpstr>Motivation</vt:lpstr>
      <vt:lpstr>Contribution</vt:lpstr>
      <vt:lpstr>Method</vt:lpstr>
      <vt:lpstr>How does Disagreement Help Generalization against Label Corruption?</vt:lpstr>
      <vt:lpstr>Motivation</vt:lpstr>
      <vt:lpstr>Contribution</vt:lpstr>
      <vt:lpstr>Method</vt:lpstr>
      <vt:lpstr>Combating Noisy Labels by Agreement: A Joint Training Method with Co-Regularization</vt:lpstr>
      <vt:lpstr>Motivation</vt:lpstr>
      <vt:lpstr>Contribution</vt:lpstr>
      <vt:lpstr>Method</vt:lpstr>
      <vt:lpstr>Method</vt:lpstr>
      <vt:lpstr>Method</vt:lpstr>
      <vt:lpstr>Comparison over these methods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Image Analysis</dc:title>
  <dc:creator>Zhang Lars</dc:creator>
  <cp:lastModifiedBy>Zhang Lars</cp:lastModifiedBy>
  <cp:revision>119</cp:revision>
  <dcterms:created xsi:type="dcterms:W3CDTF">2020-05-07T03:45:03Z</dcterms:created>
  <dcterms:modified xsi:type="dcterms:W3CDTF">2020-07-09T18:40:54Z</dcterms:modified>
</cp:coreProperties>
</file>