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0" r:id="rId3"/>
    <p:sldId id="256" r:id="rId4"/>
    <p:sldId id="258" r:id="rId5"/>
    <p:sldId id="262" r:id="rId7"/>
    <p:sldId id="263" r:id="rId8"/>
    <p:sldId id="259" r:id="rId9"/>
    <p:sldId id="260" r:id="rId10"/>
    <p:sldId id="261" r:id="rId11"/>
    <p:sldId id="265" r:id="rId12"/>
    <p:sldId id="269" r:id="rId13"/>
    <p:sldId id="266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Report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Deyu Zhou</a:t>
            </a:r>
            <a:endParaRPr lang="en-US" altLang="zh-CN"/>
          </a:p>
          <a:p>
            <a:r>
              <a:rPr lang="en-US" altLang="zh-CN"/>
              <a:t>2020.07.17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Previous Idea </a:t>
            </a:r>
            <a:r>
              <a:rPr lang="en-GB" altLang="en-US"/>
              <a:t>II</a:t>
            </a:r>
            <a:endParaRPr lang="en-GB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Idea Validation</a:t>
            </a:r>
            <a:endParaRPr lang="en-US" altLang="zh-CN"/>
          </a:p>
          <a:p>
            <a:pPr lvl="1"/>
            <a:r>
              <a:rPr lang="en-US" altLang="zh-CN"/>
              <a:t>Utilize 4 models to translate dev/test data</a:t>
            </a:r>
            <a:endParaRPr lang="en-US" altLang="zh-CN"/>
          </a:p>
          <a:p>
            <a:pPr lvl="1"/>
            <a:r>
              <a:rPr lang="en-US" altLang="zh-CN"/>
              <a:t>Use label to assign weights for generated data</a:t>
            </a:r>
            <a:endParaRPr lang="en-US" altLang="zh-CN"/>
          </a:p>
          <a:p>
            <a:pPr lvl="2"/>
            <a:r>
              <a:rPr lang="en-US" altLang="zh-CN" sz="2000"/>
              <a:t>4 translations of a sample in dev/test</a:t>
            </a:r>
            <a:endParaRPr lang="en-US" altLang="zh-CN" sz="2000"/>
          </a:p>
          <a:p>
            <a:pPr lvl="3"/>
            <a:r>
              <a:rPr lang="en-US" altLang="zh-CN" sz="1800"/>
              <a:t>[TA, TB, TC, TD]</a:t>
            </a:r>
            <a:endParaRPr lang="en-US" altLang="zh-CN" sz="1800"/>
          </a:p>
          <a:p>
            <a:pPr lvl="2"/>
            <a:r>
              <a:rPr lang="en-US" altLang="zh-CN" sz="2000"/>
              <a:t>4 BLEU values</a:t>
            </a:r>
            <a:endParaRPr lang="en-US" altLang="zh-CN" sz="2000"/>
          </a:p>
          <a:p>
            <a:pPr lvl="3"/>
            <a:r>
              <a:rPr lang="en-US" altLang="zh-CN" sz="1800"/>
              <a:t>[BLEU_TA, BLEU_TB, BLEU_TC, BLEU_TD)</a:t>
            </a:r>
            <a:endParaRPr lang="en-US" altLang="zh-CN" sz="1800"/>
          </a:p>
          <a:p>
            <a:pPr lvl="2"/>
            <a:r>
              <a:rPr lang="en-US" altLang="zh-CN"/>
              <a:t>4 weights</a:t>
            </a:r>
            <a:endParaRPr lang="en-US" altLang="zh-CN"/>
          </a:p>
          <a:p>
            <a:pPr lvl="3"/>
            <a:r>
              <a:rPr lang="en-US" altLang="zh-CN"/>
              <a:t>softmax(BLEU_TA*c, BLEU_TB*c, BLEU_TC*c, BLEU_TD*c)</a:t>
            </a:r>
            <a:endParaRPr lang="en-US" altLang="zh-CN"/>
          </a:p>
          <a:p>
            <a:pPr lvl="3"/>
            <a:r>
              <a:rPr lang="en-US" altLang="zh-CN"/>
              <a:t>[W_TA, W_TB, W_TC, W_TD] (0.8+, 0.1+, 0.0, 0.0)</a:t>
            </a:r>
            <a:endParaRPr lang="en-US" altLang="zh-CN"/>
          </a:p>
          <a:p>
            <a:pPr lvl="2"/>
            <a:r>
              <a:rPr lang="en-US" altLang="zh-CN"/>
              <a:t>Sentence-level weighted loss</a:t>
            </a:r>
            <a:endParaRPr lang="en-US" altLang="zh-CN"/>
          </a:p>
          <a:p>
            <a:pPr lvl="2"/>
            <a:r>
              <a:rPr lang="en-US" altLang="zh-CN"/>
              <a:t>Improve TEL by 5+ BLEU (hard to reach without label/reference)</a:t>
            </a:r>
            <a:endParaRPr lang="en-US" altLang="zh-CN"/>
          </a:p>
          <a:p>
            <a:pPr marL="914400" lvl="2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Previous Idea </a:t>
            </a:r>
            <a:r>
              <a:rPr lang="en-GB" altLang="en-US"/>
              <a:t>II</a:t>
            </a:r>
            <a:endParaRPr lang="en-GB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Existing Translation Quality Esitimation Solution</a:t>
            </a:r>
            <a:endParaRPr lang="en-US" altLang="zh-CN"/>
          </a:p>
          <a:p>
            <a:pPr lvl="1"/>
            <a:r>
              <a:rPr lang="en-US" altLang="zh-CN" sz="2400"/>
              <a:t>4 models forward translate the dev/test set</a:t>
            </a:r>
            <a:endParaRPr lang="en-US" altLang="zh-CN" sz="2400"/>
          </a:p>
          <a:p>
            <a:pPr lvl="1"/>
            <a:r>
              <a:rPr lang="en-US" altLang="zh-CN" sz="2400"/>
              <a:t>Use another back-translation model to backtransla</a:t>
            </a:r>
            <a:r>
              <a:rPr lang="en-US" altLang="zh-CN" sz="2400"/>
              <a:t>te the generated data</a:t>
            </a:r>
            <a:endParaRPr lang="en-US" altLang="zh-CN" sz="2400"/>
          </a:p>
          <a:p>
            <a:pPr lvl="1"/>
            <a:r>
              <a:rPr lang="en-US" altLang="zh-CN"/>
              <a:t>Compute BLEU with souce sentences in dev/test set as weights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Proxy</a:t>
            </a:r>
            <a:endParaRPr lang="en-US" altLang="zh-CN"/>
          </a:p>
          <a:p>
            <a:pPr lvl="1"/>
            <a:r>
              <a:rPr lang="en-US" altLang="zh-CN"/>
              <a:t>best-translation accuracy in the generated data of 2 models</a:t>
            </a:r>
            <a:endParaRPr lang="en-US" altLang="zh-CN"/>
          </a:p>
          <a:p>
            <a:pPr lvl="2"/>
            <a:r>
              <a:rPr lang="en-US" altLang="zh-CN"/>
              <a:t>[[TA1, TB1], [TA2, TB2], ... , [TAn, TBn]]</a:t>
            </a:r>
            <a:endParaRPr lang="en-US" altLang="zh-CN"/>
          </a:p>
          <a:p>
            <a:pPr lvl="1"/>
            <a:r>
              <a:rPr lang="en-US" altLang="zh-CN"/>
              <a:t>80% is able to improve TEL by 0.5+ BLEU 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Self 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Name</a:t>
            </a:r>
            <a:endParaRPr lang="en-US" altLang="zh-CN"/>
          </a:p>
          <a:p>
            <a:pPr lvl="1"/>
            <a:r>
              <a:rPr lang="en-US" altLang="zh-CN"/>
              <a:t>Deyu Zhou</a:t>
            </a:r>
            <a:endParaRPr lang="zh-CN" altLang="en-US"/>
          </a:p>
          <a:p>
            <a:r>
              <a:rPr lang="en-US" altLang="zh-CN"/>
              <a:t>Age</a:t>
            </a:r>
            <a:endParaRPr lang="en-US" altLang="zh-CN"/>
          </a:p>
          <a:p>
            <a:pPr lvl="1"/>
            <a:r>
              <a:rPr lang="en-US" altLang="zh-CN"/>
              <a:t>22</a:t>
            </a:r>
            <a:endParaRPr lang="zh-CN" altLang="en-US"/>
          </a:p>
          <a:p>
            <a:r>
              <a:rPr lang="en-US" altLang="zh-CN"/>
              <a:t>Native Place</a:t>
            </a:r>
            <a:endParaRPr lang="en-US" altLang="zh-CN"/>
          </a:p>
          <a:p>
            <a:pPr lvl="1"/>
            <a:r>
              <a:rPr lang="en-US" altLang="zh-CN"/>
              <a:t>Guangdong Shantou</a:t>
            </a:r>
            <a:endParaRPr lang="zh-CN" altLang="en-US"/>
          </a:p>
          <a:p>
            <a:r>
              <a:rPr lang="en-US" altLang="zh-CN"/>
              <a:t>School</a:t>
            </a:r>
            <a:endParaRPr lang="en-US" altLang="zh-CN"/>
          </a:p>
          <a:p>
            <a:pPr lvl="1"/>
            <a:r>
              <a:rPr lang="en-US" altLang="zh-CN"/>
              <a:t>South China University of Technology (SCUT)</a:t>
            </a:r>
            <a:endParaRPr lang="zh-CN" altLang="en-US"/>
          </a:p>
          <a:p>
            <a:r>
              <a:rPr lang="en-US" altLang="zh-CN"/>
              <a:t>Intern Experiences:</a:t>
            </a:r>
            <a:endParaRPr lang="zh-CN" altLang="en-US"/>
          </a:p>
          <a:p>
            <a:pPr lvl="1"/>
            <a:r>
              <a:rPr lang="en-US" altLang="zh-CN"/>
              <a:t>Huawei: CV </a:t>
            </a:r>
            <a:r>
              <a:rPr lang="en-US" altLang="zh-CN"/>
              <a:t>(virtual make-up, blur detection)</a:t>
            </a:r>
            <a:endParaRPr lang="zh-CN" altLang="en-US"/>
          </a:p>
          <a:p>
            <a:pPr lvl="1"/>
            <a:r>
              <a:rPr lang="en-US" altLang="zh-CN"/>
              <a:t>Tencent: NLP (sentiment analysis, machine translation)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Previous Idea </a:t>
            </a:r>
            <a:r>
              <a:rPr lang="en-GB" altLang="en-US"/>
              <a:t>I</a:t>
            </a:r>
            <a:endParaRPr lang="en-GB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Task</a:t>
            </a:r>
            <a:endParaRPr lang="en-US" altLang="zh-CN"/>
          </a:p>
          <a:p>
            <a:pPr lvl="1"/>
            <a:r>
              <a:rPr lang="en-US" altLang="zh-CN" sz="2400"/>
              <a:t>Multi-label sentence emotion classification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Emotion Class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Happy, sad, anger, positive (11)</a:t>
            </a:r>
            <a:endParaRPr lang="en-US" altLang="zh-CN"/>
          </a:p>
          <a:p>
            <a:r>
              <a:rPr lang="en-US" altLang="zh-CN"/>
              <a:t>Motivation</a:t>
            </a:r>
            <a:endParaRPr lang="en-US" altLang="zh-CN"/>
          </a:p>
          <a:p>
            <a:pPr lvl="1"/>
            <a:r>
              <a:rPr lang="en-US" altLang="zh-CN"/>
              <a:t>Domain mismatch problem of emotion lexicons</a:t>
            </a:r>
            <a:endParaRPr lang="en-US" altLang="zh-CN"/>
          </a:p>
          <a:p>
            <a:pPr lvl="1"/>
            <a:r>
              <a:rPr lang="en-US" altLang="zh-CN" sz="2400"/>
              <a:t>Find emotions of every word in different context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8435" y="1825625"/>
            <a:ext cx="3757295" cy="3917315"/>
          </a:xfrm>
          <a:prstGeom prst="rect">
            <a:avLst/>
          </a:prstGeom>
        </p:spPr>
      </p:pic>
      <p:pic>
        <p:nvPicPr>
          <p:cNvPr id="3" name="图片 2" descr="c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4786630"/>
            <a:ext cx="45529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Previous Idea </a:t>
            </a:r>
            <a:r>
              <a:rPr lang="en-GB" altLang="en-US"/>
              <a:t>I</a:t>
            </a:r>
            <a:endParaRPr lang="en-GB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Performance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7" name="图片 6" descr="企业微信截图_15948847033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327275"/>
            <a:ext cx="78867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Previous Idea </a:t>
            </a:r>
            <a:r>
              <a:rPr lang="en-GB" altLang="en-US"/>
              <a:t>I</a:t>
            </a:r>
            <a:endParaRPr lang="en-GB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Case Study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3" name="图片 2" descr="cas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462530"/>
            <a:ext cx="78867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Previous Idea </a:t>
            </a:r>
            <a:r>
              <a:rPr lang="en-GB" altLang="en-US"/>
              <a:t>I</a:t>
            </a:r>
            <a:endParaRPr lang="en-GB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Generated Emotions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6" name="图片 5" descr="s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2787015"/>
            <a:ext cx="9780905" cy="2272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 Idea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  <a:p>
            <a:pPr lvl="1"/>
            <a:r>
              <a:rPr lang="en-US" altLang="zh-CN"/>
              <a:t>Idea I</a:t>
            </a:r>
            <a:endParaRPr lang="en-US" altLang="zh-CN"/>
          </a:p>
          <a:p>
            <a:r>
              <a:rPr lang="en-US" altLang="zh-CN"/>
              <a:t>Task</a:t>
            </a:r>
            <a:endParaRPr lang="en-US" altLang="zh-CN"/>
          </a:p>
          <a:p>
            <a:pPr lvl="1"/>
            <a:r>
              <a:rPr lang="en-US" altLang="zh-CN"/>
              <a:t>Semantic Segmentation/Object Detection/Image Classification</a:t>
            </a:r>
            <a:endParaRPr lang="en-US" altLang="zh-CN"/>
          </a:p>
          <a:p>
            <a:r>
              <a:rPr lang="en-US" altLang="zh-CN"/>
              <a:t>Dataset</a:t>
            </a:r>
            <a:endParaRPr lang="en-US" altLang="zh-CN"/>
          </a:p>
          <a:p>
            <a:pPr lvl="1"/>
            <a:r>
              <a:rPr lang="en-US" altLang="zh-CN" sz="2400"/>
              <a:t>Image Classification Dataset (ImageNet and so on.)</a:t>
            </a:r>
            <a:endParaRPr lang="en-US" altLang="zh-CN" sz="2400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 Idea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GB" altLang="en-US"/>
              <a:t>ethod</a:t>
            </a:r>
            <a:endParaRPr lang="en-GB" altLang="en-US"/>
          </a:p>
          <a:p>
            <a:pPr lvl="1"/>
            <a:r>
              <a:rPr lang="en-GB" altLang="en-US"/>
              <a:t>Set input of LSTM as image patch (3x3)</a:t>
            </a:r>
            <a:endParaRPr lang="en-GB" altLang="en-US"/>
          </a:p>
          <a:p>
            <a:pPr lvl="1"/>
            <a:r>
              <a:rPr lang="en-GB" altLang="en-US"/>
              <a:t>Output Image patch class</a:t>
            </a:r>
            <a:endParaRPr lang="en-GB" altLang="en-US"/>
          </a:p>
          <a:p>
            <a:pPr lvl="1"/>
            <a:r>
              <a:rPr lang="en-GB" altLang="en-US"/>
              <a:t>Patch/pixel classification by only image labels</a:t>
            </a:r>
            <a:endParaRPr lang="en-GB" altLang="en-US"/>
          </a:p>
          <a:p>
            <a:pPr lvl="1"/>
            <a:endParaRPr lang="en-GB" altLang="en-US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8435" y="1825625"/>
            <a:ext cx="3757295" cy="3917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Previous Idea </a:t>
            </a:r>
            <a:r>
              <a:rPr lang="en-GB" altLang="en-US"/>
              <a:t>II</a:t>
            </a:r>
            <a:endParaRPr lang="en-GB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Task</a:t>
            </a:r>
            <a:endParaRPr lang="en-US" altLang="zh-CN"/>
          </a:p>
          <a:p>
            <a:pPr lvl="1"/>
            <a:r>
              <a:rPr lang="en-GB" altLang="en-US" sz="2400"/>
              <a:t>Neural Machine Translation</a:t>
            </a:r>
            <a:endParaRPr lang="en-GB" altLang="en-US" sz="2400"/>
          </a:p>
          <a:p>
            <a:pPr lvl="1"/>
            <a:r>
              <a:rPr lang="en-GB" altLang="en-US" sz="2400"/>
              <a:t>Ensemble</a:t>
            </a:r>
            <a:endParaRPr lang="en-GB" altLang="en-US" sz="2400"/>
          </a:p>
          <a:p>
            <a:pPr lvl="2"/>
            <a:r>
              <a:rPr lang="en-GB" altLang="en-US" sz="2000"/>
              <a:t>Conventional Ensemble (sentence-level, word-level)</a:t>
            </a:r>
            <a:endParaRPr lang="en-GB" altLang="en-US" sz="2000"/>
          </a:p>
          <a:p>
            <a:pPr lvl="2"/>
            <a:r>
              <a:rPr lang="en-GB" altLang="en-US" sz="2000"/>
              <a:t>Transductive Ensemble Learning</a:t>
            </a:r>
            <a:endParaRPr lang="en-GB" altLang="en-US" sz="2000"/>
          </a:p>
          <a:p>
            <a:pPr lvl="3"/>
            <a:r>
              <a:rPr lang="en-GB" altLang="en-US" sz="1800"/>
              <a:t>Translate the dev/test dataset using 4 models</a:t>
            </a:r>
            <a:endParaRPr lang="en-GB" altLang="en-US" sz="1800"/>
          </a:p>
          <a:p>
            <a:pPr lvl="3"/>
            <a:r>
              <a:rPr lang="en-GB" altLang="en-US" sz="1800"/>
              <a:t>U</a:t>
            </a:r>
            <a:r>
              <a:rPr lang="en-US" altLang="en-GB" sz="1800"/>
              <a:t>tilize</a:t>
            </a:r>
            <a:r>
              <a:rPr lang="en-GB" altLang="en-US" sz="1800"/>
              <a:t> the generated data to finetune an existing model</a:t>
            </a:r>
            <a:endParaRPr lang="en-GB" altLang="en-US" sz="1800"/>
          </a:p>
          <a:p>
            <a:r>
              <a:rPr lang="en-US" altLang="zh-CN"/>
              <a:t>Motivation</a:t>
            </a:r>
            <a:endParaRPr lang="en-US" altLang="zh-CN"/>
          </a:p>
          <a:p>
            <a:pPr lvl="1"/>
            <a:r>
              <a:rPr lang="en-GB" altLang="en-US"/>
              <a:t>One source sentence, optimized to multiple targets</a:t>
            </a:r>
            <a:endParaRPr lang="en-GB" altLang="en-US"/>
          </a:p>
          <a:p>
            <a:pPr lvl="1"/>
            <a:r>
              <a:rPr lang="en-US" altLang="en-GB"/>
              <a:t>Learn more from better teacher</a:t>
            </a:r>
            <a:endParaRPr lang="en-GB" altLang="en-US"/>
          </a:p>
          <a:p>
            <a:pPr lvl="2"/>
            <a:r>
              <a:rPr lang="en-GB" altLang="en-US"/>
              <a:t>Data </a:t>
            </a:r>
            <a:r>
              <a:rPr lang="en-US" altLang="en-GB"/>
              <a:t>S</a:t>
            </a:r>
            <a:r>
              <a:rPr lang="en-GB" altLang="en-US"/>
              <a:t>election/Data </a:t>
            </a:r>
            <a:r>
              <a:rPr lang="en-US" altLang="en-GB"/>
              <a:t>W</a:t>
            </a:r>
            <a:r>
              <a:rPr lang="en-GB" altLang="en-US"/>
              <a:t>eighting/Noisy </a:t>
            </a:r>
            <a:r>
              <a:rPr lang="en-US" altLang="en-GB"/>
              <a:t>L</a:t>
            </a:r>
            <a:r>
              <a:rPr lang="en-GB" altLang="en-US"/>
              <a:t>abel/</a:t>
            </a:r>
            <a:r>
              <a:rPr lang="en-US" altLang="en-GB"/>
              <a:t>C</a:t>
            </a:r>
            <a:r>
              <a:rPr lang="en-GB" altLang="en-US"/>
              <a:t>urriculum </a:t>
            </a:r>
            <a:r>
              <a:rPr lang="en-US" altLang="en-GB"/>
              <a:t>L</a:t>
            </a:r>
            <a:r>
              <a:rPr lang="en-GB" altLang="en-US"/>
              <a:t>earning</a:t>
            </a:r>
            <a:endParaRPr lang="en-GB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2009</Words>
  <Application>WPS 演示</Application>
  <PresentationFormat>宽屏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Self Introduction</vt:lpstr>
      <vt:lpstr>Previous Idea I</vt:lpstr>
      <vt:lpstr>Previous Idea I</vt:lpstr>
      <vt:lpstr>Previous Idea I</vt:lpstr>
      <vt:lpstr>Previous Idea I</vt:lpstr>
      <vt:lpstr>My Idea</vt:lpstr>
      <vt:lpstr>My Idea</vt:lpstr>
      <vt:lpstr>Previous Idea II</vt:lpstr>
      <vt:lpstr>Previous Idea II</vt:lpstr>
      <vt:lpstr>Previous Idea II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周大侠</cp:lastModifiedBy>
  <cp:revision>253</cp:revision>
  <dcterms:created xsi:type="dcterms:W3CDTF">2020-07-03T06:10:00Z</dcterms:created>
  <dcterms:modified xsi:type="dcterms:W3CDTF">2020-07-17T00:26:10Z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