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81" r:id="rId2"/>
    <p:sldId id="330" r:id="rId3"/>
    <p:sldId id="357" r:id="rId4"/>
    <p:sldId id="358" r:id="rId5"/>
    <p:sldId id="359" r:id="rId6"/>
    <p:sldId id="362" r:id="rId7"/>
    <p:sldId id="360" r:id="rId8"/>
    <p:sldId id="361" r:id="rId9"/>
    <p:sldId id="363" r:id="rId10"/>
    <p:sldId id="356" r:id="rId11"/>
    <p:sldId id="264" r:id="rId12"/>
    <p:sldId id="331" r:id="rId13"/>
    <p:sldId id="320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3" r:id="rId23"/>
    <p:sldId id="334" r:id="rId24"/>
    <p:sldId id="375" r:id="rId25"/>
    <p:sldId id="374" r:id="rId26"/>
    <p:sldId id="376" r:id="rId27"/>
    <p:sldId id="378" r:id="rId28"/>
    <p:sldId id="379" r:id="rId29"/>
    <p:sldId id="377" r:id="rId30"/>
    <p:sldId id="380" r:id="rId31"/>
    <p:sldId id="381" r:id="rId32"/>
    <p:sldId id="382" r:id="rId33"/>
    <p:sldId id="383" r:id="rId34"/>
    <p:sldId id="384" r:id="rId35"/>
    <p:sldId id="387" r:id="rId36"/>
    <p:sldId id="386" r:id="rId37"/>
    <p:sldId id="388" r:id="rId38"/>
    <p:sldId id="393" r:id="rId39"/>
    <p:sldId id="39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J" initials="OJ" lastIdx="1" clrIdx="0">
    <p:extLst>
      <p:ext uri="{19B8F6BF-5375-455C-9EA6-DF929625EA0E}">
        <p15:presenceInfo xmlns:p15="http://schemas.microsoft.com/office/powerpoint/2012/main" userId="7c189f469a4b4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8A0B0-DC72-8342-86C1-C8E19211E66B}" v="201" dt="2020-04-23T17:48:55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38"/>
    <p:restoredTop sz="93469"/>
  </p:normalViewPr>
  <p:slideViewPr>
    <p:cSldViewPr snapToGrid="0" snapToObjects="1">
      <p:cViewPr varScale="1">
        <p:scale>
          <a:sx n="80" d="100"/>
          <a:sy n="80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1A2B7-AF2D-4870-8BB8-4865BC1DF0D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146E-F40B-4081-BA1F-FF58B885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5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03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5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6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42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55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42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96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63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19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47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1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77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02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23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97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01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1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8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6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4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93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4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6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0146E-F40B-4081-BA1F-FF58B885CC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0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B2E-4F0F-496E-BABF-1213392C8DAF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C06-18E5-4FCB-BDB3-B056755A662C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C039-22ED-4D8B-9C74-7F7A2E59EBF3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3176-6CE4-416D-A4E3-20103EE25FF1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29B4-AB55-4422-85BA-BEBDE692BDA6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2100-6DBD-41A6-9C8C-02104E737836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215-B486-41B7-8EE5-DEE1B8A9EBD7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B45D-5420-4F38-9A94-A3D1ADBBE29C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446F-9BD1-43F1-9377-CBB053552B73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84EA9C-B1A3-419A-80A0-F1F0958DD5CF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6BC9-6FFF-4F7A-A668-B5755F547660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612BBF-A2D3-4289-8497-6FB8DE8DD3BE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73702-7DEF-43A8-A6D8-905478A8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705" y="2162433"/>
            <a:ext cx="10901131" cy="16189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Architecture Search and</a:t>
            </a:r>
            <a:r>
              <a:rPr lang="zh-CN" alt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65EFC-D4AD-4944-947C-1F1542A32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Yuncheng Jiang</a:t>
            </a:r>
          </a:p>
          <a:p>
            <a:pPr algn="ctr"/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2020-05-08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DF947-9ED6-4B8C-8917-866FB092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490CB7-40F7-4FBB-9A4B-DAE9D283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8857-3225-4B14-9046-57FA3AAD86F6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96"/>
    </mc:Choice>
    <mc:Fallback>
      <p:transition spd="slow" advTm="128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F6E6-0517-5A4B-8388-17AA1C5F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4575"/>
            <a:ext cx="10058400" cy="1677162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CARS: 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Evolution for Efficient Neural Architecture Search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38AF-C89A-4143-A833-977D7E129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﻿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Zhaohui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Yang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MR8"/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Yunhe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Wang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MR8"/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Xinghao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 Chen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MR8"/>
              </a:rPr>
              <a:t>2</a:t>
            </a:r>
          </a:p>
          <a:p>
            <a:pPr algn="ctr"/>
            <a:r>
              <a:rPr lang="en-US" altLang="zh-CN" sz="2000" dirty="0"/>
              <a:t>Key Lab of Machine Perception </a:t>
            </a:r>
            <a:br>
              <a:rPr lang="en-US" altLang="zh-CN" sz="2000" dirty="0"/>
            </a:br>
            <a:r>
              <a:rPr lang="en-US" altLang="zh-CN" sz="2000" dirty="0"/>
              <a:t>Huawei Noah’s Ark Lab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99D4-A7B8-4D32-9D6E-A1FD264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6DF5BAB-5CCE-4029-A27C-F338775A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076C-CD7F-471D-B918-8796E76469CA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6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03"/>
    </mc:Choice>
    <mc:Fallback>
      <p:transition spd="slow" advTm="111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Motivation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A502D-A574-43EA-A6B0-421042587C2D}"/>
              </a:ext>
            </a:extLst>
          </p:cNvPr>
          <p:cNvSpPr txBox="1"/>
          <p:nvPr/>
        </p:nvSpPr>
        <p:spPr>
          <a:xfrm>
            <a:off x="1183984" y="1945242"/>
            <a:ext cx="9971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cost of EA is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expensive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evaluation procedure of each individual. We can evaluate on the whole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sharing approach of each individuals is inefficient. We can only share the excellent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pervious works only evaluate on single objective. But we should consider more objectives to make the model more efficient and robust. </a:t>
            </a: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2200" dirty="0"/>
              <a:t> </a:t>
            </a:r>
            <a:endParaRPr lang="zh-CN" altLang="en-US" sz="2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4AEE32-CED5-484B-B451-CA82331B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C6C4C456-7416-46CB-9279-6FD779CF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4EFD-95BA-48CA-9D88-106BC4B48D63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783"/>
    </mc:Choice>
    <mc:Fallback>
      <p:transition spd="slow" advTm="487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Approach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SuperNet </a:t>
                </a:r>
                <a:endParaRPr lang="en-US" sz="2000" dirty="0"/>
              </a:p>
              <a:p>
                <a:pPr lvl="1"/>
                <a:r>
                  <a:rPr lang="en-US" altLang="zh-CN" sz="2000" dirty="0"/>
                  <a:t>Different networks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are sampled from the </a:t>
                </a:r>
                <a:r>
                  <a:rPr lang="en-US" altLang="zh-CN" sz="2000" dirty="0" err="1"/>
                  <a:t>SuperNet</a:t>
                </a:r>
                <a:r>
                  <a:rPr lang="en-US" altLang="zh-CN" sz="2000" dirty="0"/>
                  <a:t> </a:t>
                </a:r>
                <a:r>
                  <a:rPr lang="en-US" altLang="zh-CN" sz="2000" i="1" dirty="0"/>
                  <a:t>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can be presented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the weight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is the connection.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are trained alternatively. </a:t>
                </a:r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en-US" altLang="zh-CN" sz="2400" b="1" dirty="0"/>
                  <a:t>Parameter Optimization</a:t>
                </a:r>
                <a:r>
                  <a:rPr lang="en-US" altLang="zh-CN" sz="2400" dirty="0"/>
                  <a:t> </a:t>
                </a:r>
              </a:p>
              <a:p>
                <a:pPr lvl="1"/>
                <a:r>
                  <a:rPr lang="en-US" altLang="zh-CN" sz="2000" dirty="0"/>
                  <a:t>For </a:t>
                </a:r>
                <a:r>
                  <a:rPr lang="en-US" altLang="zh-CN" sz="2000" dirty="0" err="1"/>
                  <a:t>i-th</a:t>
                </a:r>
                <a:r>
                  <a:rPr lang="en-US" altLang="zh-CN" sz="2000" dirty="0"/>
                  <a:t> individual, the network prediction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and Loss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altLang="zh-CN" sz="2000" dirty="0"/>
              </a:p>
              <a:p>
                <a:pPr lvl="1"/>
                <a:r>
                  <a:rPr lang="es-ES" altLang="zh-CN" sz="2000" dirty="0"/>
                  <a:t>Using </a:t>
                </a:r>
                <a:r>
                  <a:rPr lang="en-US" altLang="zh-CN" sz="2000" dirty="0"/>
                  <a:t>stochastic </a:t>
                </a:r>
                <a:r>
                  <a:rPr lang="es-ES" altLang="zh-CN" sz="2000" dirty="0"/>
                  <a:t>gredient descent with batch size B:</a:t>
                </a:r>
                <a:br>
                  <a:rPr lang="es-ES" altLang="zh-CN" dirty="0"/>
                </a:br>
                <a:br>
                  <a:rPr lang="en-US" altLang="zh-CN" dirty="0"/>
                </a:br>
                <a:br>
                  <a:rPr lang="en-US" altLang="zh-CN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  <a:blipFill>
                <a:blip r:embed="rId3"/>
                <a:stretch>
                  <a:fillRect t="-1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74A2541-42C3-0E46-9174-0A932831B308}"/>
              </a:ext>
            </a:extLst>
          </p:cNvPr>
          <p:cNvSpPr txBox="1"/>
          <p:nvPr/>
        </p:nvSpPr>
        <p:spPr>
          <a:xfrm>
            <a:off x="4831492" y="1865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3DC3A-B224-40DD-8FDF-8F27F549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154" y="4914875"/>
            <a:ext cx="2430991" cy="5715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EF4BF3E-04F9-47E6-BFF7-36CFD369951D}"/>
              </a:ext>
            </a:extLst>
          </p:cNvPr>
          <p:cNvGrpSpPr/>
          <p:nvPr/>
        </p:nvGrpSpPr>
        <p:grpSpPr>
          <a:xfrm>
            <a:off x="3594588" y="5567968"/>
            <a:ext cx="4854140" cy="689668"/>
            <a:chOff x="3594588" y="5482243"/>
            <a:chExt cx="4854140" cy="6896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E0968A-7849-49BD-B184-1AC928465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4588" y="5482243"/>
              <a:ext cx="3383573" cy="6706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DBFFA1-ED7A-4F7E-9A52-4AB6D22CC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9422" y="5501293"/>
              <a:ext cx="1219306" cy="6706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54ECD2-0CD3-4352-BA28-B1D2DC77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4604" y="5693158"/>
              <a:ext cx="190517" cy="274344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E38A51-0840-47EE-B7B1-DDB5A23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2A36B66-7740-46D2-BBCB-ED3CBC26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47F-739C-4D24-9501-B2AFA85836B2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8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52"/>
    </mc:Choice>
    <mc:Fallback>
      <p:transition spd="slow" advTm="889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</p:spPr>
            <p:txBody>
              <a:bodyPr>
                <a:normAutofit/>
              </a:bodyPr>
              <a:lstStyle/>
              <a:p>
                <a:pPr lvl="3"/>
                <a:r>
                  <a:rPr lang="en-US" altLang="zh-CN" sz="2400" b="1" dirty="0"/>
                  <a:t>Architecture Optimization</a:t>
                </a:r>
                <a:r>
                  <a:rPr lang="en-US" altLang="zh-CN" sz="2400" dirty="0"/>
                  <a:t> </a:t>
                </a:r>
              </a:p>
              <a:p>
                <a:pPr lvl="3"/>
                <a:r>
                  <a:rPr lang="en-US" altLang="zh-CN" sz="2000" i="1" dirty="0"/>
                  <a:t>non-dominated sorting strategy</a:t>
                </a:r>
                <a:r>
                  <a:rPr lang="en-US" altLang="zh-CN" sz="2000" dirty="0"/>
                  <a:t> introduced in the NSGA-III </a:t>
                </a:r>
              </a:p>
              <a:p>
                <a:pPr lvl="3"/>
                <a:endParaRPr lang="en-US" altLang="zh-CN" sz="2200" dirty="0"/>
              </a:p>
              <a:p>
                <a:pPr lvl="3"/>
                <a:r>
                  <a:rPr lang="en-US" altLang="zh-CN" sz="2000" b="0" dirty="0"/>
                  <a:t>P different networks: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and M different measurements</a:t>
                </a:r>
                <a:r>
                  <a:rPr lang="en-US" altLang="zh-CN" sz="1800" dirty="0"/>
                  <a:t>(</a:t>
                </a:r>
                <a:r>
                  <a:rPr lang="en-US" altLang="zh-CN" sz="2000" dirty="0"/>
                  <a:t>latency, accuracy, etc.) :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/>
              </a:p>
              <a:p>
                <a:pPr lvl="3"/>
                <a:endParaRPr lang="en-US" altLang="zh-CN" sz="2000" b="0" dirty="0"/>
              </a:p>
              <a:p>
                <a:pPr lvl="3"/>
                <a:r>
                  <a:rPr lang="en-US" altLang="zh-CN" sz="1800" dirty="0"/>
                  <a:t>Dominate:</a:t>
                </a:r>
                <a:br>
                  <a:rPr lang="en-US" altLang="zh-CN" sz="18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  <a:blipFill>
                <a:blip r:embed="rId3"/>
                <a:stretch>
                  <a:fillRect t="-1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F2903B-412F-4940-953E-A7836F47F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662" y="3921298"/>
            <a:ext cx="5029636" cy="1859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AD2FD-ECE8-4CEA-AFCC-F4380A665CE3}"/>
              </a:ext>
            </a:extLst>
          </p:cNvPr>
          <p:cNvSpPr txBox="1"/>
          <p:nvPr/>
        </p:nvSpPr>
        <p:spPr>
          <a:xfrm>
            <a:off x="8734643" y="3889721"/>
            <a:ext cx="302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任意一个大于等于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存在一个大于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即至少存在一个更好且其余都不差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94D7-C604-4BFC-A41E-FE93FFE5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1AB7AA7-D8DC-43DA-A381-AB7D78B6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E37C-0B1C-4E5C-A93C-608CB1D139D9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214"/>
    </mc:Choice>
    <mc:Fallback>
      <p:transition spd="slow" advTm="6821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Approach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3"/>
            <a:r>
              <a:rPr lang="en-US" altLang="zh-CN" sz="2000" b="1" dirty="0" err="1"/>
              <a:t>pNSGA</a:t>
            </a:r>
            <a:r>
              <a:rPr lang="en-US" altLang="zh-CN" sz="2000" b="1" dirty="0"/>
              <a:t>-III</a:t>
            </a:r>
            <a:r>
              <a:rPr lang="en-US" altLang="zh-CN" sz="2000" dirty="0"/>
              <a:t>: Improvement for</a:t>
            </a:r>
            <a:r>
              <a:rPr lang="zh-CN" altLang="en-US" sz="2000" dirty="0"/>
              <a:t> </a:t>
            </a:r>
            <a:r>
              <a:rPr lang="en-US" altLang="zh-CN" sz="2000" i="1" dirty="0"/>
              <a:t>small model trap phenomenon</a:t>
            </a:r>
            <a:r>
              <a:rPr lang="en-US" altLang="zh-CN" sz="2000" dirty="0"/>
              <a:t> </a:t>
            </a:r>
          </a:p>
          <a:p>
            <a:pPr lvl="3"/>
            <a:endParaRPr lang="en-US" altLang="zh-CN" sz="1800" dirty="0"/>
          </a:p>
          <a:p>
            <a:pPr lvl="3"/>
            <a:r>
              <a:rPr lang="en-US" altLang="zh-CN" sz="2000" dirty="0"/>
              <a:t>Highlight: Takes the increasing speed of the accuracy into consideration. </a:t>
            </a:r>
          </a:p>
          <a:p>
            <a:pPr lvl="3"/>
            <a:endParaRPr lang="en-US" altLang="zh-CN" sz="2000" dirty="0"/>
          </a:p>
          <a:p>
            <a:pPr lvl="3"/>
            <a:r>
              <a:rPr lang="en-US" altLang="zh-CN" sz="2000" dirty="0"/>
              <a:t>Two sorting stage:</a:t>
            </a:r>
          </a:p>
          <a:p>
            <a:pPr marL="566928" lvl="3" indent="0">
              <a:buNone/>
            </a:pP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A9C3F1-0B17-443D-BFC5-58AD40630088}"/>
              </a:ext>
            </a:extLst>
          </p:cNvPr>
          <p:cNvGrpSpPr/>
          <p:nvPr/>
        </p:nvGrpSpPr>
        <p:grpSpPr>
          <a:xfrm>
            <a:off x="2831338" y="3695701"/>
            <a:ext cx="6529323" cy="2384207"/>
            <a:chOff x="3390900" y="3695701"/>
            <a:chExt cx="6529323" cy="238420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0D2980D-C06E-476B-9FD3-08023F0BB950}"/>
                </a:ext>
              </a:extLst>
            </p:cNvPr>
            <p:cNvSpPr/>
            <p:nvPr/>
          </p:nvSpPr>
          <p:spPr>
            <a:xfrm>
              <a:off x="3867150" y="3695701"/>
              <a:ext cx="1504950" cy="857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size</a:t>
              </a:r>
            </a:p>
            <a:p>
              <a:pPr algn="ctr"/>
              <a:r>
                <a:rPr lang="en-US" altLang="zh-CN" dirty="0"/>
                <a:t>&amp;</a:t>
              </a:r>
            </a:p>
            <a:p>
              <a:pPr algn="ctr"/>
              <a:r>
                <a:rPr lang="en-US" altLang="zh-CN" dirty="0"/>
                <a:t>Accuracy </a:t>
              </a:r>
              <a:endParaRPr lang="zh-CN" alt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5F6308-44EF-4AC0-82F5-BA47E7A3DD4E}"/>
                </a:ext>
              </a:extLst>
            </p:cNvPr>
            <p:cNvSpPr/>
            <p:nvPr/>
          </p:nvSpPr>
          <p:spPr>
            <a:xfrm>
              <a:off x="3390900" y="4848224"/>
              <a:ext cx="2457450" cy="12316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 size </a:t>
              </a:r>
            </a:p>
            <a:p>
              <a:pPr algn="ctr"/>
              <a:r>
                <a:rPr lang="en-US" altLang="zh-CN" dirty="0"/>
                <a:t>&amp;</a:t>
              </a:r>
            </a:p>
            <a:p>
              <a:pPr algn="ctr"/>
              <a:r>
                <a:rPr lang="en-US" altLang="zh-CN" dirty="0"/>
                <a:t> increasing speed of accuracy </a:t>
              </a:r>
              <a:endParaRPr lang="zh-CN" altLang="en-US" dirty="0"/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F3E5BA27-9B2C-48D0-AD8D-39CA50A7F0D0}"/>
                </a:ext>
              </a:extLst>
            </p:cNvPr>
            <p:cNvCxnSpPr/>
            <p:nvPr/>
          </p:nvCxnSpPr>
          <p:spPr>
            <a:xfrm>
              <a:off x="5372100" y="4105275"/>
              <a:ext cx="1704975" cy="533400"/>
            </a:xfrm>
            <a:prstGeom prst="bentConnector3">
              <a:avLst>
                <a:gd name="adj1" fmla="val 527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4B80F5-04FF-4C51-B82E-EE2BFE48FDEC}"/>
                </a:ext>
              </a:extLst>
            </p:cNvPr>
            <p:cNvSpPr/>
            <p:nvPr/>
          </p:nvSpPr>
          <p:spPr>
            <a:xfrm>
              <a:off x="7077075" y="4433888"/>
              <a:ext cx="414336" cy="414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FC9836AF-ABF8-40E0-957D-F38C9218318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5848350" y="4638675"/>
              <a:ext cx="414336" cy="8253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6D5A78-37FE-42CF-AE01-ABC05B1854BF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7491411" y="4638675"/>
              <a:ext cx="1062039" cy="2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72A5B33-36FB-4374-ADBB-D044ACA77639}"/>
                </a:ext>
              </a:extLst>
            </p:cNvPr>
            <p:cNvSpPr/>
            <p:nvPr/>
          </p:nvSpPr>
          <p:spPr>
            <a:xfrm>
              <a:off x="8577198" y="4374356"/>
              <a:ext cx="1343025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 P networks</a:t>
              </a:r>
              <a:endParaRPr lang="zh-CN" altLang="en-US" dirty="0"/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85B89D-80D7-4EE0-A253-C1010A93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43C4A66B-0911-44EC-894B-8D17ACDB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3908-4A66-4A96-8A5D-BDB5899B78CC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768"/>
    </mc:Choice>
    <mc:Fallback>
      <p:transition spd="slow" advTm="7676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Approach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3"/>
            <a:r>
              <a:rPr lang="en-US" altLang="zh-CN" sz="2000" b="1" dirty="0" err="1"/>
              <a:t>pNSGA</a:t>
            </a:r>
            <a:r>
              <a:rPr lang="en-US" altLang="zh-CN" sz="2000" b="1" dirty="0"/>
              <a:t>-III</a:t>
            </a:r>
            <a:r>
              <a:rPr lang="en-US" altLang="zh-CN" sz="2000" dirty="0"/>
              <a:t>: Improvement for</a:t>
            </a:r>
            <a:r>
              <a:rPr lang="zh-CN" altLang="en-US" sz="2000" dirty="0"/>
              <a:t> </a:t>
            </a:r>
            <a:r>
              <a:rPr lang="en-US" altLang="zh-CN" sz="2000" i="1" dirty="0"/>
              <a:t>small model trap phenomenon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C66CD-0095-43B1-BC42-C85C29A7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3" y="2527833"/>
            <a:ext cx="10310754" cy="2354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80CBD0-AACE-4A97-A346-94568C3F6E5A}"/>
              </a:ext>
            </a:extLst>
          </p:cNvPr>
          <p:cNvSpPr/>
          <p:nvPr/>
        </p:nvSpPr>
        <p:spPr>
          <a:xfrm>
            <a:off x="2181224" y="5124594"/>
            <a:ext cx="942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 architectures covers a large range over the model size dimension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CB920-76BE-4B26-971F-7526C5A1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6A821B9-CA54-44CC-B0CE-157E618E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3425-9303-4E61-A2B1-23FF770791C5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61"/>
    </mc:Choice>
    <mc:Fallback>
      <p:transition spd="slow" advTm="2706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0760FB-3DAB-4CE9-8A53-6B41EE53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859" y="2081432"/>
            <a:ext cx="3529862" cy="4192138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Approach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3"/>
            <a:r>
              <a:rPr lang="en-US" altLang="zh-CN" sz="2000" dirty="0"/>
              <a:t>Overview of</a:t>
            </a:r>
            <a:r>
              <a:rPr lang="zh-CN" altLang="en-US" sz="2000" dirty="0"/>
              <a:t> </a:t>
            </a:r>
            <a:r>
              <a:rPr lang="en-US" altLang="zh-CN" sz="2000" dirty="0"/>
              <a:t>Continuous Evolution 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</a:t>
            </a: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A77B-1F61-4490-B34F-7D044E7B4F28}"/>
              </a:ext>
            </a:extLst>
          </p:cNvPr>
          <p:cNvSpPr/>
          <p:nvPr/>
        </p:nvSpPr>
        <p:spPr>
          <a:xfrm>
            <a:off x="4471826" y="3508664"/>
            <a:ext cx="3044953" cy="1794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82D40-44B0-4220-8D4E-33F4C8B78BC2}"/>
              </a:ext>
            </a:extLst>
          </p:cNvPr>
          <p:cNvSpPr/>
          <p:nvPr/>
        </p:nvSpPr>
        <p:spPr>
          <a:xfrm>
            <a:off x="4378313" y="5528702"/>
            <a:ext cx="3044953" cy="351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282FE-2358-4C6A-BD84-CB761D72D484}"/>
              </a:ext>
            </a:extLst>
          </p:cNvPr>
          <p:cNvSpPr txBox="1"/>
          <p:nvPr/>
        </p:nvSpPr>
        <p:spPr>
          <a:xfrm>
            <a:off x="7802880" y="4061460"/>
            <a:ext cx="239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Parameter optimization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3C8C6-44DB-4031-BB18-07D616871DE7}"/>
              </a:ext>
            </a:extLst>
          </p:cNvPr>
          <p:cNvSpPr txBox="1"/>
          <p:nvPr/>
        </p:nvSpPr>
        <p:spPr>
          <a:xfrm>
            <a:off x="7802880" y="5519712"/>
            <a:ext cx="26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Architecture optimization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E1F04-EDCD-4C9B-8482-299D31B8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FB829B1-1CD4-4128-97F4-BC30A353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D06E-66A5-45D4-AC6A-922D33BEC08D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96"/>
    </mc:Choice>
    <mc:Fallback>
      <p:transition spd="slow" advTm="268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Experiment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3"/>
            <a:r>
              <a:rPr lang="en-US" altLang="zh-CN" sz="2400" b="1" dirty="0"/>
              <a:t>Experimental Settings</a:t>
            </a:r>
            <a:r>
              <a:rPr lang="en-US" altLang="zh-CN" sz="2400" dirty="0"/>
              <a:t> </a:t>
            </a:r>
            <a:endParaRPr lang="en-US" altLang="zh-CN" sz="2000" dirty="0"/>
          </a:p>
          <a:p>
            <a:pPr lvl="3"/>
            <a:r>
              <a:rPr lang="en-US" altLang="zh-CN" sz="2000" dirty="0" err="1"/>
              <a:t>SuperNet</a:t>
            </a:r>
            <a:r>
              <a:rPr lang="en-US" altLang="zh-CN" sz="2000" dirty="0"/>
              <a:t> Backbones based on </a:t>
            </a:r>
            <a:r>
              <a:rPr lang="en-US" altLang="zh-CN" sz="2000" b="1" dirty="0"/>
              <a:t>DARTS:</a:t>
            </a:r>
          </a:p>
          <a:p>
            <a:pPr marL="566928" lvl="3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dirty="0"/>
              <a:t>searching for normal and reduction cells and stacking them.</a:t>
            </a:r>
            <a:br>
              <a:rPr lang="en-US" altLang="zh-CN" sz="2000" dirty="0"/>
            </a:br>
            <a:endParaRPr lang="en-US" altLang="zh-CN" sz="2000" dirty="0"/>
          </a:p>
          <a:p>
            <a:pPr lvl="3"/>
            <a:endParaRPr lang="en-US" altLang="zh-CN" sz="2400" b="1" dirty="0"/>
          </a:p>
          <a:p>
            <a:pPr lvl="3"/>
            <a:r>
              <a:rPr lang="en-US" altLang="zh-CN" sz="2400" b="1" dirty="0"/>
              <a:t>Evolution Details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000" dirty="0"/>
              <a:t>Both crossover ratio and mutation ratio are set to 0.25, and we randomly </a:t>
            </a:r>
          </a:p>
          <a:p>
            <a:pPr marL="566928" lvl="3" indent="0">
              <a:buNone/>
            </a:pPr>
            <a:r>
              <a:rPr lang="en-US" altLang="zh-CN" sz="2000" dirty="0"/>
              <a:t>   generate new architectures with a probability of 0.5 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</a:t>
            </a: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33F14-855D-4E4D-9909-1890612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D8B0E-579C-4154-89A3-56F4D57D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E394-B72E-4DFC-890B-18F38F205997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17"/>
    </mc:Choice>
    <mc:Fallback>
      <p:transition spd="slow" advTm="3181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Experiment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3"/>
            <a:r>
              <a:rPr lang="en-US" altLang="zh-CN" sz="2400" b="1" dirty="0"/>
              <a:t>Experiments on CIFAR-10</a:t>
            </a:r>
          </a:p>
          <a:p>
            <a:pPr lvl="3"/>
            <a:r>
              <a:rPr lang="en-US" altLang="zh-CN" sz="2000" dirty="0"/>
              <a:t>Small Model Trap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</a:t>
            </a: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ED31-EAB8-47C2-B0D5-5E9A0904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480" y="2708792"/>
            <a:ext cx="9000000" cy="27205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A7C0D-8CE0-4EFC-BB6B-3503992D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CD8F-757D-4FD1-AE7C-3A697072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BA62-1D19-44C7-8458-628D7925AF3C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82"/>
    </mc:Choice>
    <mc:Fallback>
      <p:transition spd="slow" advTm="7498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Experiment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3"/>
            <a:r>
              <a:rPr lang="en-US" altLang="zh-CN" sz="2400" b="1" dirty="0"/>
              <a:t>Experiments on CIFAR-10</a:t>
            </a:r>
          </a:p>
          <a:p>
            <a:pPr lvl="3"/>
            <a:r>
              <a:rPr lang="en-US" altLang="zh-CN" sz="2000" dirty="0"/>
              <a:t>Search on CIFAR-10:</a:t>
            </a:r>
            <a:r>
              <a:rPr lang="zh-CN" altLang="en-US" sz="2000" dirty="0"/>
              <a:t> </a:t>
            </a:r>
            <a:r>
              <a:rPr lang="en-US" altLang="zh-CN" sz="2000" dirty="0"/>
              <a:t>25000 for parameters and 25000 for architectures; 500 epochs</a:t>
            </a:r>
          </a:p>
          <a:p>
            <a:pPr lvl="3"/>
            <a:r>
              <a:rPr lang="en-US" altLang="zh-CN" sz="2000" dirty="0"/>
              <a:t>Retrain on CIFAR-10: training the maintained 128 architectures</a:t>
            </a:r>
          </a:p>
          <a:p>
            <a:pPr lvl="3"/>
            <a:r>
              <a:rPr lang="en-US" altLang="zh-CN" sz="2000" dirty="0"/>
              <a:t>Evaluate on CIFAR-10 </a:t>
            </a:r>
            <a:br>
              <a:rPr lang="en-US" altLang="zh-CN" dirty="0"/>
            </a:br>
            <a:endParaRPr lang="en-US" altLang="zh-CN" dirty="0"/>
          </a:p>
          <a:p>
            <a:br>
              <a:rPr lang="en-US" altLang="zh-CN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</a:t>
            </a: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D9D7D-6E0D-4EE2-BBE6-890C9B0B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96" y="3268966"/>
            <a:ext cx="8855207" cy="320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997094-EA09-4B5B-A5F1-2A8858B0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904" y="3622068"/>
            <a:ext cx="8215072" cy="845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815A5D-D694-47C1-840F-C52186A46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437" y="4489845"/>
            <a:ext cx="8260796" cy="419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69BB0-7AF0-4F35-8383-C93E29D7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3153" y="5168265"/>
            <a:ext cx="8245555" cy="640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7D57D-BEA3-48E3-B109-00C2E4D5A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153" y="5880259"/>
            <a:ext cx="8184589" cy="41151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34CD-E8D4-47B0-BB72-59DA7854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9EF20A6-4CBC-4839-9B85-BD0A4D2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B264-C583-4AB8-81CC-38A5F4A74060}" type="datetime1">
              <a:rPr lang="en-US" altLang="zh-CN" smtClean="0"/>
              <a:t>5/6/2020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1AD33-7B99-4048-B0E6-B5126E50E5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613" y="4945963"/>
            <a:ext cx="8272329" cy="1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9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023"/>
    </mc:Choice>
    <mc:Fallback>
      <p:transition spd="slow" advTm="480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F6E6-0517-5A4B-8388-17AA1C5F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1961387"/>
            <a:ext cx="10058400" cy="130568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CARS: Continuous Evolution for Efficient Neural Architecture Search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347E7-69DF-42D8-A582-7229AF4341F4}"/>
              </a:ext>
            </a:extLst>
          </p:cNvPr>
          <p:cNvSpPr/>
          <p:nvPr/>
        </p:nvSpPr>
        <p:spPr>
          <a:xfrm>
            <a:off x="1154083" y="3344643"/>
            <a:ext cx="9686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BlendMask</a:t>
            </a: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Top-Down Meets Bottom-Up for Instance Segmentation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9CE2F90-834F-489F-B374-F31D250DE2F6}"/>
              </a:ext>
            </a:extLst>
          </p:cNvPr>
          <p:cNvSpPr txBox="1">
            <a:spLocks/>
          </p:cNvSpPr>
          <p:nvPr/>
        </p:nvSpPr>
        <p:spPr>
          <a:xfrm>
            <a:off x="968345" y="-61446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668150-1164-4506-9117-02D594CFCF1B}"/>
              </a:ext>
            </a:extLst>
          </p:cNvPr>
          <p:cNvSpPr txBox="1">
            <a:spLocks/>
          </p:cNvSpPr>
          <p:nvPr/>
        </p:nvSpPr>
        <p:spPr>
          <a:xfrm>
            <a:off x="1154083" y="507873"/>
            <a:ext cx="10058400" cy="13056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DE44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introduction of NAS and Segmentation task</a:t>
            </a:r>
            <a:endParaRPr lang="zh-CN" altLang="en-US" sz="3200" b="1" dirty="0">
              <a:solidFill>
                <a:srgbClr val="DE44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28CACA-CF28-413C-BAC8-0225895A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4052AD6-6A56-49BE-839B-E011D16A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DAB31-3681-4B2E-B622-D001AC69F1CD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33"/>
    </mc:Choice>
    <mc:Fallback>
      <p:transition spd="slow" advTm="4253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CARS - Conclusion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3"/>
            <a:r>
              <a:rPr lang="en-US" altLang="zh-CN" sz="2000" dirty="0"/>
              <a:t>It reduced the search time cost for EA method</a:t>
            </a:r>
          </a:p>
          <a:p>
            <a:pPr lvl="3"/>
            <a:endParaRPr lang="en-US" altLang="zh-CN" sz="2000" dirty="0"/>
          </a:p>
          <a:p>
            <a:pPr lvl="3"/>
            <a:r>
              <a:rPr lang="en-US" altLang="zh-CN" sz="2000" dirty="0"/>
              <a:t>It maximally utilize the learned knowledges such as architectures and parameters. </a:t>
            </a:r>
          </a:p>
          <a:p>
            <a:pPr lvl="3"/>
            <a:endParaRPr lang="en-US" altLang="zh-CN" sz="2000" dirty="0"/>
          </a:p>
          <a:p>
            <a:pPr lvl="3"/>
            <a:r>
              <a:rPr lang="en-US" altLang="zh-CN" sz="2000" dirty="0"/>
              <a:t>It introduced the </a:t>
            </a:r>
            <a:r>
              <a:rPr lang="en-US" altLang="zh-CN" sz="2000" dirty="0" err="1"/>
              <a:t>pNSGA</a:t>
            </a:r>
            <a:r>
              <a:rPr lang="en-US" altLang="zh-CN" sz="2000" dirty="0"/>
              <a:t>-III method solved the small model trap.</a:t>
            </a:r>
            <a:br>
              <a:rPr lang="en-US" altLang="zh-CN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</a:t>
            </a: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B59B1-5693-499B-990E-5F86A37C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926D25-6208-49CA-A837-893095D5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7D9D-8801-4D62-9056-A6F1DB8B5723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23"/>
    </mc:Choice>
    <mc:Fallback>
      <p:transition spd="slow" advTm="2442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F6E6-0517-5A4B-8388-17AA1C5F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1875662"/>
            <a:ext cx="10058400" cy="130568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CARS: Continuous Evolution for Efficient Neural Architecture Search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347E7-69DF-42D8-A582-7229AF4341F4}"/>
              </a:ext>
            </a:extLst>
          </p:cNvPr>
          <p:cNvSpPr/>
          <p:nvPr/>
        </p:nvSpPr>
        <p:spPr>
          <a:xfrm>
            <a:off x="1154083" y="3344643"/>
            <a:ext cx="9686925" cy="929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b="1" spc="-50" dirty="0" err="1">
                <a:solidFill>
                  <a:srgbClr val="DE447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BlendMask</a:t>
            </a:r>
            <a:r>
              <a:rPr lang="en-US" altLang="zh-CN" sz="3200" b="1" spc="-50" dirty="0">
                <a:solidFill>
                  <a:srgbClr val="DE447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Top-Down Meets Bottom-Up for Instance Segmentation</a:t>
            </a:r>
            <a:endParaRPr lang="zh-CN" altLang="en-US" sz="3200" b="1" spc="-50" dirty="0">
              <a:solidFill>
                <a:srgbClr val="DE447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9CE2F90-834F-489F-B374-F31D250DE2F6}"/>
              </a:ext>
            </a:extLst>
          </p:cNvPr>
          <p:cNvSpPr txBox="1">
            <a:spLocks/>
          </p:cNvSpPr>
          <p:nvPr/>
        </p:nvSpPr>
        <p:spPr>
          <a:xfrm>
            <a:off x="968345" y="-61446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668150-1164-4506-9117-02D594CFCF1B}"/>
              </a:ext>
            </a:extLst>
          </p:cNvPr>
          <p:cNvSpPr txBox="1">
            <a:spLocks/>
          </p:cNvSpPr>
          <p:nvPr/>
        </p:nvSpPr>
        <p:spPr>
          <a:xfrm>
            <a:off x="1154083" y="507873"/>
            <a:ext cx="10058400" cy="13056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introduction of NAS and Segmentation task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2286A-5DB6-4A9C-83B4-DF948F95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9A343-F107-439D-8747-EECBACD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218-F178-4C68-87D9-009528CBDCCD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3"/>
    </mc:Choice>
    <mc:Fallback>
      <p:transition spd="slow" advTm="710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F6E6-0517-5A4B-8388-17AA1C5F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4575"/>
            <a:ext cx="10058400" cy="1677162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BlendMask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Meets Bottom-Up for Instance Segmentation</a:t>
            </a:r>
            <a:endParaRPr lang="en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38AF-C89A-4143-A833-977D7E129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﻿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en-US" altLang="zh-CN" dirty="0"/>
              <a:t>Hao Chen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Kunyang</a:t>
            </a:r>
            <a:r>
              <a:rPr lang="en-US" altLang="zh-CN" dirty="0"/>
              <a:t> Sun</a:t>
            </a:r>
            <a:r>
              <a:rPr lang="en-US" altLang="zh-CN" baseline="-25000" dirty="0"/>
              <a:t>2</a:t>
            </a:r>
            <a:endParaRPr lang="en-US" altLang="zh-CN" sz="1200" baseline="-25000" dirty="0">
              <a:solidFill>
                <a:schemeClr val="bg1">
                  <a:lumMod val="50000"/>
                </a:schemeClr>
              </a:solidFill>
              <a:latin typeface="CMR8"/>
            </a:endParaRPr>
          </a:p>
          <a:p>
            <a:pPr algn="ctr"/>
            <a:r>
              <a:rPr lang="en-US" altLang="zh-CN" sz="2200" dirty="0"/>
              <a:t>The University of Adelaide </a:t>
            </a:r>
            <a:br>
              <a:rPr lang="en-US" altLang="zh-CN" sz="2200" dirty="0"/>
            </a:br>
            <a:r>
              <a:rPr lang="en-US" altLang="zh-CN" sz="2200" dirty="0"/>
              <a:t>Southeast University </a:t>
            </a:r>
            <a:endParaRPr lang="en-CN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4C04F-759B-4260-B6A8-27877228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39A594-C42F-4091-9E4C-B32B2383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8692-F245-4700-8BAF-F380503F0F00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35"/>
    </mc:Choice>
    <mc:Fallback>
      <p:transition spd="slow" advTm="1233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Background 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top-down </a:t>
            </a:r>
            <a:r>
              <a:rPr lang="en-US" altLang="zh-CN" sz="2400" b="1" dirty="0" err="1"/>
              <a:t>apporach</a:t>
            </a:r>
            <a:endParaRPr lang="en-US" altLang="zh-CN" sz="2400" b="1" dirty="0"/>
          </a:p>
          <a:p>
            <a:pPr lvl="2"/>
            <a:r>
              <a:rPr lang="en-US" altLang="zh-CN" sz="2000" dirty="0"/>
              <a:t>It uses a sliding window to predict a mask proposal on each spatial area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b="1" dirty="0"/>
              <a:t>Problems</a:t>
            </a:r>
          </a:p>
          <a:p>
            <a:pPr lvl="2"/>
            <a:r>
              <a:rPr lang="en-US" altLang="zh-CN" sz="2000" dirty="0"/>
              <a:t>local-coherence between features and masks is lost</a:t>
            </a:r>
          </a:p>
          <a:p>
            <a:pPr lvl="2"/>
            <a:r>
              <a:rPr lang="en-US" altLang="zh-CN" sz="1800" dirty="0"/>
              <a:t>the feature representation is redundant because a mask is repeatedly encoded at each foreground feature</a:t>
            </a:r>
          </a:p>
          <a:p>
            <a:pPr lvl="2"/>
            <a:r>
              <a:rPr lang="en-US" altLang="zh-CN" sz="1800" dirty="0"/>
              <a:t>position information is degraded after </a:t>
            </a:r>
            <a:r>
              <a:rPr lang="en-US" altLang="zh-CN" sz="1800" dirty="0" err="1"/>
              <a:t>downsampling</a:t>
            </a:r>
            <a:r>
              <a:rPr lang="en-US" altLang="zh-CN" sz="1800" dirty="0"/>
              <a:t> with </a:t>
            </a:r>
            <a:r>
              <a:rPr lang="en-US" altLang="zh-CN" sz="1800" dirty="0" err="1"/>
              <a:t>strided</a:t>
            </a:r>
            <a:r>
              <a:rPr lang="en-US" altLang="zh-CN" sz="1800" dirty="0"/>
              <a:t> convolutions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DEB3-F8F2-4863-9EEC-DE9173DB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0C6968B-CDCC-4F7F-BDD0-133A77C1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6AF1-7888-4814-8248-9E23FED9A9DE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55"/>
    </mc:Choice>
    <mc:Fallback>
      <p:transition spd="slow" advTm="4445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Background 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bottom-up approach</a:t>
            </a:r>
          </a:p>
          <a:p>
            <a:pPr lvl="2"/>
            <a:r>
              <a:rPr lang="en-US" altLang="zh-CN" sz="2000" dirty="0"/>
              <a:t>It generate dense per-pixel embedding features and use some techniques to group them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b="1" dirty="0"/>
              <a:t>Problems</a:t>
            </a:r>
          </a:p>
          <a:p>
            <a:pPr lvl="2"/>
            <a:r>
              <a:rPr lang="en-US" altLang="zh-CN" sz="2000" dirty="0"/>
              <a:t>heavy reliance on the dense prediction quality, leading to sub-par performance and fragmented/joint masks</a:t>
            </a:r>
          </a:p>
          <a:p>
            <a:pPr lvl="2"/>
            <a:r>
              <a:rPr lang="en-US" altLang="zh-CN" sz="2000" dirty="0"/>
              <a:t>limited generalization ability to complex scenes with a large number of classes</a:t>
            </a:r>
          </a:p>
          <a:p>
            <a:pPr lvl="2"/>
            <a:r>
              <a:rPr lang="en-US" altLang="zh-CN" sz="2000" dirty="0"/>
              <a:t>requirement for complex postprocessing techniques. </a:t>
            </a: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4EA24-5001-482B-BE50-4ABA638A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155D5-9AF5-4F19-B36F-8F5C18DC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04-F9FF-4A3C-A3EC-AFEA2B138DEC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95"/>
    </mc:Choice>
    <mc:Fallback>
      <p:transition spd="slow" advTm="3519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Motivation 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sz="2000" dirty="0"/>
              <a:t>One stage segmentation approaches are easier for optimization than two-stage approaches. </a:t>
            </a:r>
          </a:p>
          <a:p>
            <a:pPr marL="384048" lvl="2" indent="0">
              <a:buNone/>
            </a:pPr>
            <a:r>
              <a:rPr lang="en-US" sz="2000" dirty="0"/>
              <a:t>   We should focus more on one stage approaches.</a:t>
            </a:r>
          </a:p>
          <a:p>
            <a:pPr lvl="2"/>
            <a:endParaRPr lang="en-US" sz="2000" dirty="0"/>
          </a:p>
          <a:p>
            <a:pPr lvl="2"/>
            <a:r>
              <a:rPr lang="en-US" altLang="zh-CN" sz="2000" dirty="0"/>
              <a:t>top-down and bottom-up strategy have their own merits. We can try to merge them together.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F4670-4A29-4BDD-B5B0-2D6CAB6C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5C34-F3B6-4D69-AEF4-512C61DC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F41F-F68F-4C1F-895A-28255EEBAACD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78"/>
    </mc:Choice>
    <mc:Fallback>
      <p:transition spd="slow" advTm="2917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Approach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Overview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  <a:p>
            <a:pPr lvl="2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F1E21A-0C2C-424D-8495-5A3EFDE4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36" y="2477802"/>
            <a:ext cx="9975444" cy="36274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A264A6-1930-47E3-8623-B5EF15748153}"/>
              </a:ext>
            </a:extLst>
          </p:cNvPr>
          <p:cNvSpPr/>
          <p:nvPr/>
        </p:nvSpPr>
        <p:spPr>
          <a:xfrm>
            <a:off x="6167958" y="3429000"/>
            <a:ext cx="1016000" cy="543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126BE-3459-4355-9ED1-B6638EA09F85}"/>
              </a:ext>
            </a:extLst>
          </p:cNvPr>
          <p:cNvSpPr/>
          <p:nvPr/>
        </p:nvSpPr>
        <p:spPr>
          <a:xfrm>
            <a:off x="7529398" y="3753038"/>
            <a:ext cx="1259002" cy="98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265CA-C522-4AA9-9CC5-DB55442115D8}"/>
              </a:ext>
            </a:extLst>
          </p:cNvPr>
          <p:cNvSpPr/>
          <p:nvPr/>
        </p:nvSpPr>
        <p:spPr>
          <a:xfrm>
            <a:off x="7520076" y="5425441"/>
            <a:ext cx="1259002" cy="67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44672-21E1-4C8F-A55F-9C5A60C0684F}"/>
              </a:ext>
            </a:extLst>
          </p:cNvPr>
          <p:cNvSpPr/>
          <p:nvPr/>
        </p:nvSpPr>
        <p:spPr>
          <a:xfrm>
            <a:off x="4042424" y="5415281"/>
            <a:ext cx="2226296" cy="67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B11E6-25B1-4708-94B7-098835E251BD}"/>
              </a:ext>
            </a:extLst>
          </p:cNvPr>
          <p:cNvSpPr txBox="1"/>
          <p:nvPr/>
        </p:nvSpPr>
        <p:spPr>
          <a:xfrm>
            <a:off x="5866272" y="3252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7C2406-51DE-4B7E-98CF-23F209170D42}"/>
              </a:ext>
            </a:extLst>
          </p:cNvPr>
          <p:cNvSpPr txBox="1"/>
          <p:nvPr/>
        </p:nvSpPr>
        <p:spPr>
          <a:xfrm>
            <a:off x="7427552" y="3320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16170-CFA7-4116-9399-2A7B00FF6847}"/>
              </a:ext>
            </a:extLst>
          </p:cNvPr>
          <p:cNvSpPr txBox="1"/>
          <p:nvPr/>
        </p:nvSpPr>
        <p:spPr>
          <a:xfrm>
            <a:off x="7155335" y="5240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4B667-EE0B-4249-9B25-5F88A488C21A}"/>
              </a:ext>
            </a:extLst>
          </p:cNvPr>
          <p:cNvSpPr txBox="1"/>
          <p:nvPr/>
        </p:nvSpPr>
        <p:spPr>
          <a:xfrm>
            <a:off x="3670456" y="53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CD223-4ECE-4A26-9815-9D2F9701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74706CD-8F19-46A0-A94F-86A5D9AA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2C39-9A80-4056-B18D-046B62E96D02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43"/>
    </mc:Choice>
    <mc:Fallback>
      <p:transition spd="slow" advTm="4394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Approach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1. detector module: FCOS</a:t>
            </a:r>
          </a:p>
          <a:p>
            <a:pPr lvl="2"/>
            <a:r>
              <a:rPr lang="en-US" altLang="zh-CN" sz="2000" b="1" dirty="0"/>
              <a:t>Output: </a:t>
            </a:r>
            <a:r>
              <a:rPr lang="en-US" altLang="zh-CN" sz="2000" dirty="0"/>
              <a:t>bounding box proposal </a:t>
            </a:r>
            <a:r>
              <a:rPr lang="en-US" altLang="zh-CN" sz="2000" b="1" dirty="0"/>
              <a:t>P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  <a:p>
            <a:pPr lvl="2"/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AB97D6-7BDA-4833-B80B-DAA8FCED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51" y="2704494"/>
            <a:ext cx="8529933" cy="3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01B5B-7C7F-430C-999A-C87D163C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D874C-D313-4BBA-A173-7F810CD5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ABB-BB8E-4177-8A5D-37F16AB68813}" type="datetime1">
              <a:rPr lang="en-US" altLang="zh-CN" smtClean="0"/>
              <a:t>5/6/2020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9A5629-F455-438B-81A9-D97F7CD65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7" y="5350791"/>
            <a:ext cx="1219306" cy="7544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65B2ED-6596-4031-B768-F38BFC8BD0D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447800" y="2867025"/>
            <a:ext cx="2220246" cy="248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B4229C-08B0-4E4C-BFC6-8AFE03E681CF}"/>
              </a:ext>
            </a:extLst>
          </p:cNvPr>
          <p:cNvCxnSpPr>
            <a:cxnSpLocks/>
          </p:cNvCxnSpPr>
          <p:nvPr/>
        </p:nvCxnSpPr>
        <p:spPr>
          <a:xfrm>
            <a:off x="2057453" y="6022212"/>
            <a:ext cx="1610593" cy="242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6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11"/>
    </mc:Choice>
    <mc:Fallback>
      <p:transition spd="slow" advTm="5691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en-US" altLang="zh-CN" sz="2400" b="1" dirty="0"/>
                  <a:t>2. Bottom Module: DeeplabV3+</a:t>
                </a:r>
              </a:p>
              <a:p>
                <a:pPr lvl="2"/>
                <a:endParaRPr lang="en-US" altLang="zh-CN" sz="2400" b="1" dirty="0"/>
              </a:p>
              <a:p>
                <a:pPr lvl="2"/>
                <a:r>
                  <a:rPr lang="en-US" altLang="zh-CN" sz="2000" b="1" dirty="0"/>
                  <a:t>Input</a:t>
                </a:r>
                <a:r>
                  <a:rPr lang="en-US" altLang="zh-CN" sz="2400" b="1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000" dirty="0"/>
                  <a:t> feature from backbone layer or FPN layer </a:t>
                </a:r>
              </a:p>
              <a:p>
                <a:pPr lvl="2"/>
                <a:r>
                  <a:rPr lang="en-US" altLang="zh-CN" sz="2000" b="1" dirty="0"/>
                  <a:t>Output: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1800" dirty="0"/>
                  <a:t> score map </a:t>
                </a:r>
                <a:r>
                  <a:rPr lang="en-US" altLang="zh-CN" sz="1800" b="1" dirty="0"/>
                  <a:t>B</a:t>
                </a:r>
              </a:p>
              <a:p>
                <a:pPr lvl="2"/>
                <a:endParaRPr lang="en-US" altLang="zh-CN" sz="1800" dirty="0"/>
              </a:p>
              <a:p>
                <a:pPr lvl="2"/>
                <a:r>
                  <a:rPr lang="en-US" altLang="zh-CN" sz="1800" dirty="0"/>
                  <a:t>Capture multi-level context information</a:t>
                </a:r>
                <a:br>
                  <a:rPr lang="en-US" altLang="zh-CN" sz="1800" dirty="0"/>
                </a:br>
                <a:br>
                  <a:rPr lang="en-US" altLang="zh-CN" sz="1800" dirty="0"/>
                </a:br>
                <a:br>
                  <a:rPr lang="en-US" altLang="zh-CN" sz="1800" dirty="0"/>
                </a:br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  <a:blipFill>
                <a:blip r:embed="rId3"/>
                <a:stretch>
                  <a:fillRect t="-1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0D3DC5-176B-4660-B4A3-5A820332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105" y="2717413"/>
            <a:ext cx="4602879" cy="34140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5EE39-F345-49C2-89C5-923D71C5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EB15F-4E49-4F12-921C-CDC9AE52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CFCE-20F5-4099-8C98-7ADC6E69D039}" type="datetime1">
              <a:rPr lang="en-US" altLang="zh-CN" smtClean="0"/>
              <a:t>5/6/2020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53250-C4B2-4F82-8847-8C2F83592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134" y="5366032"/>
            <a:ext cx="2758679" cy="73920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4C2B8E-939B-441C-BEDE-E4721B5E28A0}"/>
              </a:ext>
            </a:extLst>
          </p:cNvPr>
          <p:cNvCxnSpPr>
            <a:cxnSpLocks/>
          </p:cNvCxnSpPr>
          <p:nvPr/>
        </p:nvCxnSpPr>
        <p:spPr>
          <a:xfrm flipV="1">
            <a:off x="5705475" y="2876552"/>
            <a:ext cx="1733550" cy="2609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FBE69F-8DB7-405E-818B-05771C3AC0C1}"/>
              </a:ext>
            </a:extLst>
          </p:cNvPr>
          <p:cNvCxnSpPr>
            <a:cxnSpLocks/>
          </p:cNvCxnSpPr>
          <p:nvPr/>
        </p:nvCxnSpPr>
        <p:spPr>
          <a:xfrm>
            <a:off x="5705475" y="6029325"/>
            <a:ext cx="17335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1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"/>
    </mc:Choice>
    <mc:Fallback>
      <p:transition spd="slow" advTm="40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en-US" altLang="zh-CN" sz="2400" b="1" dirty="0"/>
                  <a:t>3. Top layer</a:t>
                </a:r>
              </a:p>
              <a:p>
                <a:pPr lvl="2"/>
                <a:endParaRPr lang="en-US" altLang="zh-CN" sz="2400" b="1" dirty="0"/>
              </a:p>
              <a:p>
                <a:pPr lvl="2"/>
                <a:r>
                  <a:rPr lang="en-US" altLang="zh-CN" sz="2000" b="1" dirty="0"/>
                  <a:t>Output: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800" dirty="0"/>
                  <a:t> attentions </a:t>
                </a:r>
                <a:r>
                  <a:rPr lang="en-US" altLang="zh-CN" sz="1800" b="1" dirty="0"/>
                  <a:t>A</a:t>
                </a:r>
              </a:p>
              <a:p>
                <a:pPr lvl="2"/>
                <a:endParaRPr lang="en-US" altLang="zh-CN" sz="1800" dirty="0"/>
              </a:p>
              <a:p>
                <a:pPr lvl="2"/>
                <a:r>
                  <a:rPr lang="en-US" altLang="zh-CN" sz="1800" dirty="0"/>
                  <a:t>Encode instance-level information, e.g. the coarse shape and pose of the object</a:t>
                </a:r>
                <a:br>
                  <a:rPr lang="en-US" altLang="zh-CN" sz="1800" dirty="0"/>
                </a:br>
                <a:br>
                  <a:rPr lang="en-US" altLang="zh-CN" sz="1800" dirty="0"/>
                </a:br>
                <a:br>
                  <a:rPr lang="en-US" altLang="zh-CN" sz="1800" dirty="0"/>
                </a:br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  <a:blipFill>
                <a:blip r:embed="rId3"/>
                <a:stretch>
                  <a:fillRect t="-1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C1E82-6E86-4FAA-937D-C227584A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642F2C-BE78-4E38-83C2-119830AF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03D8-DB24-4260-B224-D3DD693209EB}" type="datetime1">
              <a:rPr lang="en-US" altLang="zh-CN" smtClean="0"/>
              <a:t>5/6/2020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FB9EA-F045-43CC-945A-FA09EC30D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688" y="2091909"/>
            <a:ext cx="118882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6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"/>
    </mc:Choice>
    <mc:Fallback>
      <p:transition spd="slow" advTm="1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BCAD-FC0F-4AFD-9681-2CE2AF28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Architecture Search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3AEF-D472-4C55-AD0D-6F002034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generate a robust and well-performing neural architecture by selecting and combining different basic components from a predefined search space according to some search strategies 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9B3F9B-9090-421C-82E8-04BD2F759D35}"/>
              </a:ext>
            </a:extLst>
          </p:cNvPr>
          <p:cNvGrpSpPr/>
          <p:nvPr/>
        </p:nvGrpSpPr>
        <p:grpSpPr>
          <a:xfrm>
            <a:off x="1669750" y="3164860"/>
            <a:ext cx="8330313" cy="2735664"/>
            <a:chOff x="1669750" y="3164860"/>
            <a:chExt cx="8330313" cy="273566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1991762-0586-4EA8-8293-99F785C068F9}"/>
                </a:ext>
              </a:extLst>
            </p:cNvPr>
            <p:cNvSpPr/>
            <p:nvPr/>
          </p:nvSpPr>
          <p:spPr>
            <a:xfrm>
              <a:off x="1731917" y="3164861"/>
              <a:ext cx="2094285" cy="107465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Search space</a:t>
              </a:r>
              <a:endParaRPr lang="zh-CN" alt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C7F416-152E-4607-B9A5-96B162CD1715}"/>
                </a:ext>
              </a:extLst>
            </p:cNvPr>
            <p:cNvSpPr/>
            <p:nvPr/>
          </p:nvSpPr>
          <p:spPr>
            <a:xfrm>
              <a:off x="4809378" y="3164860"/>
              <a:ext cx="2094285" cy="107465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Search strategy</a:t>
              </a:r>
              <a:endParaRPr lang="zh-CN" alt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DDA1B6-E1B3-4780-9101-FB06A0C97C7D}"/>
                </a:ext>
              </a:extLst>
            </p:cNvPr>
            <p:cNvSpPr/>
            <p:nvPr/>
          </p:nvSpPr>
          <p:spPr>
            <a:xfrm>
              <a:off x="7905778" y="3164860"/>
              <a:ext cx="2094285" cy="107465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Evaluation</a:t>
              </a:r>
              <a:endParaRPr lang="zh-CN" altLang="en-US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7BE01F2-6843-4F87-8D37-4901E7494475}"/>
                </a:ext>
              </a:extLst>
            </p:cNvPr>
            <p:cNvSpPr/>
            <p:nvPr/>
          </p:nvSpPr>
          <p:spPr>
            <a:xfrm>
              <a:off x="3826202" y="3626771"/>
              <a:ext cx="983176" cy="12255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13447C0-2554-4C43-AB70-2887C7977ACC}"/>
                </a:ext>
              </a:extLst>
            </p:cNvPr>
            <p:cNvSpPr/>
            <p:nvPr/>
          </p:nvSpPr>
          <p:spPr>
            <a:xfrm>
              <a:off x="6922602" y="3640912"/>
              <a:ext cx="983176" cy="12255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86C6D1-130A-464F-8284-C96FD0D31E2E}"/>
                </a:ext>
              </a:extLst>
            </p:cNvPr>
            <p:cNvSpPr txBox="1"/>
            <p:nvPr/>
          </p:nvSpPr>
          <p:spPr>
            <a:xfrm>
              <a:off x="8190258" y="4444896"/>
              <a:ext cx="16472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Weight</a:t>
              </a:r>
              <a:r>
                <a:rPr lang="zh-CN" altLang="en-US" dirty="0"/>
                <a:t> </a:t>
              </a:r>
              <a:r>
                <a:rPr lang="en-US" altLang="zh-CN" dirty="0"/>
                <a:t>sharing</a:t>
              </a:r>
            </a:p>
            <a:p>
              <a:pPr algn="ctr"/>
              <a:r>
                <a:rPr lang="en-US" altLang="zh-CN" dirty="0"/>
                <a:t>Partial</a:t>
              </a:r>
              <a:r>
                <a:rPr lang="zh-CN" altLang="en-US" dirty="0"/>
                <a:t> </a:t>
              </a:r>
              <a:r>
                <a:rPr lang="en-US" altLang="zh-CN" dirty="0"/>
                <a:t>training</a:t>
              </a:r>
            </a:p>
            <a:p>
              <a:pPr algn="ctr"/>
              <a:r>
                <a:rPr lang="en-US" altLang="zh-CN" dirty="0"/>
                <a:t>··· ···</a:t>
              </a:r>
              <a:endParaRPr lang="zh-CN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38C7-EA99-40A2-B9DC-8A5F46D46B10}"/>
                </a:ext>
              </a:extLst>
            </p:cNvPr>
            <p:cNvSpPr txBox="1"/>
            <p:nvPr/>
          </p:nvSpPr>
          <p:spPr>
            <a:xfrm>
              <a:off x="4646620" y="4423196"/>
              <a:ext cx="243874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Gradient descent</a:t>
              </a:r>
            </a:p>
            <a:p>
              <a:pPr algn="ctr"/>
              <a:r>
                <a:rPr lang="en-US" altLang="zh-CN" dirty="0"/>
                <a:t>Reinforcement</a:t>
              </a:r>
              <a:r>
                <a:rPr lang="zh-CN" altLang="en-US" dirty="0"/>
                <a:t> </a:t>
              </a:r>
              <a:r>
                <a:rPr lang="en-US" altLang="zh-CN" dirty="0"/>
                <a:t>learning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pPr algn="ctr"/>
              <a:r>
                <a:rPr lang="en-US" altLang="zh-CN" dirty="0"/>
                <a:t>Evolutionary Algorithm </a:t>
              </a:r>
            </a:p>
            <a:p>
              <a:pPr algn="ctr"/>
              <a:r>
                <a:rPr lang="en-US" altLang="zh-CN" dirty="0"/>
                <a:t>Bayesian Optimization </a:t>
              </a:r>
              <a:br>
                <a:rPr lang="en-US" altLang="zh-CN" dirty="0"/>
              </a:br>
              <a:r>
                <a:rPr lang="en-US" altLang="zh-CN" dirty="0"/>
                <a:t>··· ···</a:t>
              </a:r>
              <a:endParaRPr lang="zh-CN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08EF89-BB97-4354-AC3A-46795F79EB50}"/>
                </a:ext>
              </a:extLst>
            </p:cNvPr>
            <p:cNvSpPr txBox="1"/>
            <p:nvPr/>
          </p:nvSpPr>
          <p:spPr>
            <a:xfrm>
              <a:off x="1669750" y="4423196"/>
              <a:ext cx="22186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Cell-based</a:t>
              </a:r>
            </a:p>
            <a:p>
              <a:pPr algn="ctr"/>
              <a:r>
                <a:rPr lang="en-US" altLang="zh-CN" dirty="0"/>
                <a:t>Entire</a:t>
              </a:r>
              <a:r>
                <a:rPr lang="zh-CN" altLang="en-US" dirty="0"/>
                <a:t> </a:t>
              </a:r>
              <a:r>
                <a:rPr lang="en-US" altLang="zh-CN" dirty="0"/>
                <a:t>structure</a:t>
              </a:r>
            </a:p>
            <a:p>
              <a:pPr algn="ctr"/>
              <a:r>
                <a:rPr lang="en-US" altLang="zh-CN" dirty="0"/>
                <a:t>Hierarchical Structure</a:t>
              </a:r>
            </a:p>
            <a:p>
              <a:pPr algn="ctr"/>
              <a:r>
                <a:rPr lang="en-US" altLang="zh-CN" dirty="0"/>
                <a:t>··· ···</a:t>
              </a:r>
              <a:endParaRPr lang="zh-CN" altLang="en-US" dirty="0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1DE3D3-DC69-41D6-9A6A-539638A5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445979E-7DC6-4A0B-90D8-EFD97B54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754B-6D5E-4FCE-BF06-E7C99DC5391B}" type="datetime1">
              <a:rPr lang="en-US" altLang="zh-CN" smtClean="0"/>
              <a:t>5/6/2020</a:t>
            </a:fld>
            <a:endParaRPr lang="en-US"/>
          </a:p>
        </p:txBody>
      </p:sp>
      <p:pic>
        <p:nvPicPr>
          <p:cNvPr id="1026" name="Picture 2" descr="一文详解神经网络结构搜索（NAS）">
            <a:extLst>
              <a:ext uri="{FF2B5EF4-FFF2-40B4-BE49-F238E27FC236}">
                <a16:creationId xmlns:a16="http://schemas.microsoft.com/office/drawing/2014/main" id="{4AA35279-D1B1-49AC-AC01-1467AA1C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040240"/>
            <a:ext cx="7048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1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143"/>
    </mc:Choice>
    <mc:Fallback>
      <p:transition spd="slow" advTm="121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Approach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4. Blender Module</a:t>
            </a:r>
            <a:br>
              <a:rPr lang="en-US" altLang="zh-CN" sz="1800" dirty="0"/>
            </a:br>
            <a:br>
              <a:rPr lang="en-US" altLang="zh-CN" sz="1800" dirty="0"/>
            </a:br>
            <a:endParaRPr lang="en-US" sz="1800" dirty="0"/>
          </a:p>
          <a:p>
            <a:pPr lvl="2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5CF86-9408-456A-80CD-21084BD2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914" y="2396522"/>
            <a:ext cx="9975444" cy="3627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812480-F328-4410-B800-52BC15ABE3CB}"/>
              </a:ext>
            </a:extLst>
          </p:cNvPr>
          <p:cNvSpPr/>
          <p:nvPr/>
        </p:nvSpPr>
        <p:spPr>
          <a:xfrm>
            <a:off x="6267636" y="3347720"/>
            <a:ext cx="1016000" cy="543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8A26-6AC4-4BF1-8A31-8BEDA4FB4EAC}"/>
              </a:ext>
            </a:extLst>
          </p:cNvPr>
          <p:cNvSpPr/>
          <p:nvPr/>
        </p:nvSpPr>
        <p:spPr>
          <a:xfrm>
            <a:off x="7629076" y="3671758"/>
            <a:ext cx="1259002" cy="98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3DD81-0F86-4ECC-A1C9-23421962DCD0}"/>
              </a:ext>
            </a:extLst>
          </p:cNvPr>
          <p:cNvSpPr/>
          <p:nvPr/>
        </p:nvSpPr>
        <p:spPr>
          <a:xfrm>
            <a:off x="7619754" y="5344161"/>
            <a:ext cx="1259002" cy="67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CA7A1-2560-48A4-9580-4BAAA9ACD6B1}"/>
              </a:ext>
            </a:extLst>
          </p:cNvPr>
          <p:cNvSpPr/>
          <p:nvPr/>
        </p:nvSpPr>
        <p:spPr>
          <a:xfrm>
            <a:off x="4142102" y="5334001"/>
            <a:ext cx="2226296" cy="67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FB971-E559-4FC7-9B44-E1267AAE9117}"/>
              </a:ext>
            </a:extLst>
          </p:cNvPr>
          <p:cNvSpPr txBox="1"/>
          <p:nvPr/>
        </p:nvSpPr>
        <p:spPr>
          <a:xfrm>
            <a:off x="5965950" y="3171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287B6-F075-43EE-8770-0D3E95F20185}"/>
              </a:ext>
            </a:extLst>
          </p:cNvPr>
          <p:cNvSpPr txBox="1"/>
          <p:nvPr/>
        </p:nvSpPr>
        <p:spPr>
          <a:xfrm>
            <a:off x="7527230" y="3239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46A06-0353-41F8-B4A7-36A43C8F6E9B}"/>
              </a:ext>
            </a:extLst>
          </p:cNvPr>
          <p:cNvSpPr txBox="1"/>
          <p:nvPr/>
        </p:nvSpPr>
        <p:spPr>
          <a:xfrm>
            <a:off x="7255013" y="5159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8F49F-ABA3-43C4-A1C0-475AD5D3A2FA}"/>
              </a:ext>
            </a:extLst>
          </p:cNvPr>
          <p:cNvSpPr txBox="1"/>
          <p:nvPr/>
        </p:nvSpPr>
        <p:spPr>
          <a:xfrm>
            <a:off x="3770134" y="5299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AFA82-B83A-4FB0-8DE4-9C2EFFC41611}"/>
              </a:ext>
            </a:extLst>
          </p:cNvPr>
          <p:cNvSpPr txBox="1"/>
          <p:nvPr/>
        </p:nvSpPr>
        <p:spPr>
          <a:xfrm>
            <a:off x="7275831" y="56952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8B9F3-22DD-4804-8BD2-A9F88C7CFAF0}"/>
              </a:ext>
            </a:extLst>
          </p:cNvPr>
          <p:cNvSpPr txBox="1"/>
          <p:nvPr/>
        </p:nvSpPr>
        <p:spPr>
          <a:xfrm>
            <a:off x="7828916" y="49646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EBACF-6327-46E5-89F0-611A18BB0EB6}"/>
              </a:ext>
            </a:extLst>
          </p:cNvPr>
          <p:cNvSpPr txBox="1"/>
          <p:nvPr/>
        </p:nvSpPr>
        <p:spPr>
          <a:xfrm>
            <a:off x="8364242" y="49517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5E959-E88C-49F0-8D80-06BC7B3A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36A3168-D371-41D6-AFB6-873D11A5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5CA6-E5C3-451C-B3A3-F6B909D14D91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2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"/>
    </mc:Choice>
    <mc:Fallback>
      <p:transition spd="slow" advTm="12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Approach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en-US" altLang="zh-CN" sz="2400" b="1" dirty="0"/>
                  <a:t>4. Blender Module</a:t>
                </a:r>
              </a:p>
              <a:p>
                <a:pPr lvl="2"/>
                <a:endParaRPr lang="en-US" altLang="zh-CN" sz="2400" b="1" dirty="0"/>
              </a:p>
              <a:p>
                <a:pPr lvl="2"/>
                <a:r>
                  <a:rPr lang="en-US" altLang="zh-CN" sz="2000" dirty="0"/>
                  <a:t>A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:                                   </a:t>
                </a:r>
              </a:p>
              <a:p>
                <a:pPr marL="384048" lvl="2" indent="0" algn="ctr">
                  <a:buNone/>
                </a:pPr>
                <a:r>
                  <a:rPr lang="en-US" altLang="zh-CN" sz="1800" b="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𝑅𝑜𝐼𝐴𝑙𝑖𝑔𝑛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     (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,1,1)</m:t>
                    </m:r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 marL="384048" lvl="2" indent="0" algn="ctr">
                  <a:buNone/>
                </a:pPr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𝑟𝑒𝑠h𝑎𝑝𝑒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sz="1800" b="0" i="1" dirty="0">
                  <a:latin typeface="Cambria Math" panose="02040503050406030204" pitchFamily="18" charset="0"/>
                </a:endParaRPr>
              </a:p>
              <a:p>
                <a:pPr marL="384048" lvl="2" indent="0" algn="ctr">
                  <a:buNone/>
                </a:pPr>
                <a:r>
                  <a:rPr lang="en-US" altLang="zh-CN" sz="1800" b="0" dirty="0"/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𝑖𝑛𝑡𝑒𝑟𝑝𝑜𝑙𝑎𝑡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sz="180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 marL="384048" lvl="2" indent="0">
                  <a:buNone/>
                </a:pPr>
                <a:r>
                  <a:rPr lang="en-US" altLang="zh-CN" sz="1800" b="0" i="1" dirty="0">
                    <a:latin typeface="Cambria Math" panose="02040503050406030204" pitchFamily="18" charset="0"/>
                  </a:rPr>
                  <a:t>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B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:</a:t>
                </a:r>
                <a:br>
                  <a:rPr lang="en-US" altLang="zh-CN" sz="1800" dirty="0"/>
                </a:br>
                <a:br>
                  <a:rPr lang="en-US" altLang="zh-CN" sz="1800" dirty="0"/>
                </a:br>
                <a:r>
                  <a:rPr lang="en-US" altLang="zh-CN" sz="1800" dirty="0"/>
                  <a:t>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Mask logits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</a:p>
              <a:p>
                <a:pPr marL="384048" lvl="2" indent="0">
                  <a:buNone/>
                </a:pPr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373D2982-E6E9-5A41-91D5-1032D09BE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642" y="1737360"/>
                <a:ext cx="11012342" cy="4367876"/>
              </a:xfrm>
              <a:blipFill>
                <a:blip r:embed="rId3"/>
                <a:stretch>
                  <a:fillRect t="-1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2802CE-FE1C-4171-BFB1-FD685F820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337" y="4702337"/>
            <a:ext cx="2270957" cy="449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D7A1D9-8108-4210-A8D4-192D375E8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762" y="5545241"/>
            <a:ext cx="1767993" cy="685859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3AFA097-4AC2-4BDE-8A37-920E9EE4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6902B5D-F1B6-4421-9D2C-5008827B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8E28-B22E-4EF6-BEF8-37678240DC83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94"/>
    </mc:Choice>
    <mc:Fallback>
      <p:transition spd="slow" advTm="2449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Approach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4. Blender Module: Visualization</a:t>
            </a:r>
          </a:p>
          <a:p>
            <a:pPr lvl="2"/>
            <a:endParaRPr lang="en-US" altLang="zh-CN" sz="2400" b="1" dirty="0"/>
          </a:p>
          <a:p>
            <a:pPr lvl="2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D4372-09E8-4D51-BF7B-29D3A8D48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4" y="2176616"/>
            <a:ext cx="5657705" cy="40921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63C20-DB47-4BED-BACB-28FDA91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D97FB8-91A1-468C-93BF-72AEE478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AACD-5ED4-4BD8-B1E7-9AC2957C86FD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9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"/>
    </mc:Choice>
    <mc:Fallback>
      <p:transition spd="slow" advTm="12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Experiment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Semantics encoded in learned bases and attentions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AC14A-66B6-4E24-AD3C-A780EE9F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04" y="2499360"/>
            <a:ext cx="8677542" cy="34050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1C435-F844-44BD-82FB-28AFA6A2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AC07EF-99B6-43D0-B8BC-4A107041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30F4-0C34-4815-9905-0C7977CA1FE1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"/>
    </mc:Choice>
    <mc:Fallback>
      <p:transition spd="slow" advTm="7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Experiment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Ablation Study</a:t>
            </a:r>
          </a:p>
          <a:p>
            <a:pPr lvl="2"/>
            <a:r>
              <a:rPr lang="en-US" sz="2000" dirty="0"/>
              <a:t>Top and bottom resolutions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006AD2-BF61-4973-BFA7-E16A1181B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27" y="2584311"/>
            <a:ext cx="5524775" cy="34396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412656-3C4E-47BD-96CC-78DD6A36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130D2-A324-47BB-99B4-119AE479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D433-EB6F-45DA-AB3C-DE40626CDC32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"/>
    </mc:Choice>
    <mc:Fallback>
      <p:transition spd="slow" advTm="44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Experiment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Ablation Study</a:t>
            </a:r>
          </a:p>
          <a:p>
            <a:pPr lvl="2"/>
            <a:r>
              <a:rPr lang="en-US" sz="2000" dirty="0"/>
              <a:t>Number of bases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E14C1-17E2-4B37-86B9-4316A2D6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872" y="2812197"/>
            <a:ext cx="6480505" cy="29993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93C42-D2E8-4377-B74A-25FFBA6A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D3B670-3504-45F2-8450-1FF1C581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83E1-E2AF-4CED-BD31-960198AAC219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"/>
    </mc:Choice>
    <mc:Fallback>
      <p:transition spd="slow" advTm="27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Experiment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400" b="1" dirty="0"/>
              <a:t>Ablation Study</a:t>
            </a:r>
          </a:p>
          <a:p>
            <a:pPr lvl="2"/>
            <a:r>
              <a:rPr lang="en-US" sz="2000" dirty="0"/>
              <a:t>Bottom feature locations: backbone vs. FPN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0FF7-4EF9-4ECC-A03A-BF672580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B0667-8ACA-4170-92BD-C88DC20F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AB8B-0273-4E16-9E6D-B00748204CFA}" type="datetime1">
              <a:rPr lang="en-US" altLang="zh-CN" smtClean="0"/>
              <a:t>5/6/2020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E0EDEC-BF58-437A-BAE9-83AEB6DD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690" y="2565951"/>
            <a:ext cx="7822619" cy="32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"/>
    </mc:Choice>
    <mc:Fallback>
      <p:transition spd="slow" advTm="327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Experiment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sz="2000" dirty="0"/>
              <a:t>Main result on COCO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22C0C-B859-4027-BF0C-34A91B1A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68" y="2268065"/>
            <a:ext cx="10036410" cy="35817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9376F-CCF3-41EF-8D11-7930C81F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E3BAEE-7804-4AD5-B617-B282DF77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97CA-66B1-422D-BC81-4FF3275B3BBC}" type="datetime1">
              <a:rPr lang="en-US" altLang="zh-CN" smtClean="0"/>
              <a:t>5/6/2020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F5459-5A26-42EE-A59F-03A85B6D9ABB}"/>
              </a:ext>
            </a:extLst>
          </p:cNvPr>
          <p:cNvSpPr/>
          <p:nvPr/>
        </p:nvSpPr>
        <p:spPr>
          <a:xfrm>
            <a:off x="7229475" y="5391150"/>
            <a:ext cx="542925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1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"/>
    </mc:Choice>
    <mc:Fallback>
      <p:transition spd="slow" advTm="29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6F3784A9-69B6-1743-ABAA-6099675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BlendMask</a:t>
            </a:r>
            <a:r>
              <a:rPr lang="en-US" altLang="zh-CN" dirty="0"/>
              <a:t> - Conclusion</a:t>
            </a: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3D2982-E6E9-5A41-91D5-1032D09B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42" y="1737360"/>
            <a:ext cx="11012342" cy="4367876"/>
          </a:xfrm>
        </p:spPr>
        <p:txBody>
          <a:bodyPr>
            <a:normAutofit/>
          </a:bodyPr>
          <a:lstStyle/>
          <a:p>
            <a:pPr lvl="2"/>
            <a:r>
              <a:rPr lang="en-US" altLang="zh-CN" sz="2000" dirty="0"/>
              <a:t>This model e</a:t>
            </a:r>
            <a:r>
              <a:rPr lang="en-US" sz="2000" dirty="0"/>
              <a:t>xtract the more accurate instance segmentation features through the more reasonable</a:t>
            </a:r>
          </a:p>
          <a:p>
            <a:pPr marL="384048" lvl="2" indent="0">
              <a:buNone/>
            </a:pPr>
            <a:r>
              <a:rPr lang="en-US" sz="2000" dirty="0"/>
              <a:t>   blender module fusing top-level and low-level semantic information</a:t>
            </a:r>
          </a:p>
          <a:p>
            <a:pPr marL="384048" lvl="2" indent="0">
              <a:buNone/>
            </a:pPr>
            <a:endParaRPr lang="en-US" sz="2000" dirty="0"/>
          </a:p>
          <a:p>
            <a:pPr lvl="2"/>
            <a:r>
              <a:rPr lang="en-US" sz="2000" dirty="0"/>
              <a:t>This model integrates the structure of various excellent algorithms, such as FOCS, Mask R-CNN. </a:t>
            </a:r>
            <a:r>
              <a:rPr lang="en-US" altLang="zh-CN" sz="2000" dirty="0"/>
              <a:t>Tricky but valuable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EE777-B21B-41D1-A49C-0A83F21C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667CF-2BFC-43FA-B717-AC733D17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9967-51B4-4770-B13B-3C154523C51A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6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"/>
    </mc:Choice>
    <mc:Fallback>
      <p:transition spd="slow" advTm="21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C08-E04A-4658-A4CC-A632263D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9F9D7-D881-4A7E-9D4A-16873238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EB3365-A557-4AF8-A86E-8F23663A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C2FA-4AC5-4EB7-A69D-AA5A31D3B653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3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23"/>
    </mc:Choice>
    <mc:Fallback>
      <p:transition spd="slow" advTm="244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BCAD-FC0F-4AFD-9681-2CE2AF28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Architecture Search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3AEF-D472-4C55-AD0D-6F002034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 No human participation in designing the network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  </a:t>
            </a:r>
            <a:r>
              <a:rPr lang="en-US" altLang="zh-CN" sz="2400" dirty="0"/>
              <a:t>Diverse network structure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  </a:t>
            </a:r>
            <a:r>
              <a:rPr lang="en-US" altLang="zh-CN" sz="2400" dirty="0"/>
              <a:t>Very long search time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 Huge computing resource consumption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57" name="Slide Number Placeholder 356">
            <a:extLst>
              <a:ext uri="{FF2B5EF4-FFF2-40B4-BE49-F238E27FC236}">
                <a16:creationId xmlns:a16="http://schemas.microsoft.com/office/drawing/2014/main" id="{250B8CCE-F030-4421-9263-0E2B743F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  <p:sp>
        <p:nvSpPr>
          <p:cNvPr id="359" name="Date Placeholder 358">
            <a:extLst>
              <a:ext uri="{FF2B5EF4-FFF2-40B4-BE49-F238E27FC236}">
                <a16:creationId xmlns:a16="http://schemas.microsoft.com/office/drawing/2014/main" id="{A9A6E0C3-51A8-4348-BDB4-D487B9E6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F480-84E5-4CF8-96D2-471FDAEB0B8C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63"/>
    </mc:Choice>
    <mc:Fallback>
      <p:transition spd="slow" advTm="374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BCAD-FC0F-4AFD-9681-2CE2AF28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Architecture Search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3AEF-D472-4C55-AD0D-6F002034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 Auto-</a:t>
            </a:r>
            <a:r>
              <a:rPr lang="en-US" altLang="zh-CN" sz="2400" dirty="0" err="1"/>
              <a:t>DeepLab</a:t>
            </a:r>
            <a:r>
              <a:rPr lang="en-US" altLang="zh-CN" sz="2400" dirty="0"/>
              <a:t>(2019):</a:t>
            </a:r>
            <a:r>
              <a:rPr lang="en-US" altLang="zh-CN" sz="2400" b="1" dirty="0"/>
              <a:t> Gradient descent-based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  Two-level</a:t>
            </a:r>
            <a:r>
              <a:rPr lang="en-US" altLang="zh-CN" sz="2400" dirty="0"/>
              <a:t> search space and continuous search method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1BB849FA-5272-4FE0-AF4A-786F6CE8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46" y="2788413"/>
            <a:ext cx="6027629" cy="3414385"/>
          </a:xfrm>
          <a:prstGeom prst="rect">
            <a:avLst/>
          </a:prstGeom>
        </p:spPr>
      </p:pic>
      <p:sp>
        <p:nvSpPr>
          <p:cNvPr id="181" name="Slide Number Placeholder 180">
            <a:extLst>
              <a:ext uri="{FF2B5EF4-FFF2-40B4-BE49-F238E27FC236}">
                <a16:creationId xmlns:a16="http://schemas.microsoft.com/office/drawing/2014/main" id="{951C2486-9B69-40FF-BC28-CCFB01CC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sp>
        <p:nvSpPr>
          <p:cNvPr id="183" name="Date Placeholder 182">
            <a:extLst>
              <a:ext uri="{FF2B5EF4-FFF2-40B4-BE49-F238E27FC236}">
                <a16:creationId xmlns:a16="http://schemas.microsoft.com/office/drawing/2014/main" id="{30C66B97-4DBE-4BF0-846E-07B67719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195C-789E-4A54-8220-5B26AC38BE79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11"/>
    </mc:Choice>
    <mc:Fallback>
      <p:transition spd="slow" advTm="189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BCAD-FC0F-4AFD-9681-2CE2AF28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Architecture Search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73AEF-D472-4C55-AD0D-6F002034B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 Cell-Level: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 Network-level:</a:t>
                </a:r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sPre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𝑘𝑒𝑒𝑝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endParaRPr lang="zh-CN" altLang="zh-CN" sz="2400" dirty="0"/>
              </a:p>
              <a:p>
                <a:pPr marL="0" indent="0">
                  <a:buNone/>
                </a:pP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73AEF-D472-4C55-AD0D-6F002034B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9" name="Picture 178">
            <a:extLst>
              <a:ext uri="{FF2B5EF4-FFF2-40B4-BE49-F238E27FC236}">
                <a16:creationId xmlns:a16="http://schemas.microsoft.com/office/drawing/2014/main" id="{2FBBCD82-E92B-4C0F-A7D8-121CF789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429000"/>
            <a:ext cx="10620375" cy="27860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7F39A-F119-488E-883B-5DD96799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BBA149-9DDC-4E3E-A3E8-934BE918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05B-E53F-458F-B4A3-89A2FF55D447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253"/>
    </mc:Choice>
    <mc:Fallback>
      <p:transition spd="slow" advTm="10525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BCAD-FC0F-4AFD-9681-2CE2AF28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Segmentation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73AEF-D472-4C55-AD0D-6F002034B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The task of assigning a semantic label, such as “road”, “car”, “person”, to </a:t>
                </a:r>
                <a:r>
                  <a:rPr lang="en-US" altLang="zh-CN" sz="2400" b="1" dirty="0"/>
                  <a:t>every pixel</a:t>
                </a:r>
                <a:r>
                  <a:rPr lang="en-US" altLang="zh-CN" sz="2400" dirty="0"/>
                  <a:t> in an image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Input: A image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1800" dirty="0"/>
                  <a:t> is total pixel number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Output: Segmentation mask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/>
                  <a:t> each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8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/>
                  <a:t> is label space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73AEF-D472-4C55-AD0D-6F002034B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r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0A18878-D1D9-4DC7-AC31-F0BE15E3D9D1}"/>
              </a:ext>
            </a:extLst>
          </p:cNvPr>
          <p:cNvGrpSpPr/>
          <p:nvPr/>
        </p:nvGrpSpPr>
        <p:grpSpPr>
          <a:xfrm>
            <a:off x="1924890" y="3759910"/>
            <a:ext cx="8349070" cy="1989151"/>
            <a:chOff x="340468" y="1898514"/>
            <a:chExt cx="11332723" cy="2700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098902A-E85A-44BD-A119-C04D106AC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361" y="1898514"/>
              <a:ext cx="4863830" cy="270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BAD4F1-89FB-4C5C-B9FF-AC292F825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68" y="1898514"/>
              <a:ext cx="4863830" cy="27000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736AF7-29CB-4C3C-A754-AAF977D812BA}"/>
                </a:ext>
              </a:extLst>
            </p:cNvPr>
            <p:cNvSpPr/>
            <p:nvPr/>
          </p:nvSpPr>
          <p:spPr>
            <a:xfrm>
              <a:off x="6809361" y="1898514"/>
              <a:ext cx="4863830" cy="2700000"/>
            </a:xfrm>
            <a:prstGeom prst="rect">
              <a:avLst/>
            </a:prstGeom>
            <a:blipFill dpi="0" rotWithShape="1">
              <a:blip r:embed="rId4">
                <a:alphaModFix amt="5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35000" contrast="33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CD65000-ECF2-416A-946F-36173E4590E6}"/>
                </a:ext>
              </a:extLst>
            </p:cNvPr>
            <p:cNvSpPr/>
            <p:nvPr/>
          </p:nvSpPr>
          <p:spPr>
            <a:xfrm>
              <a:off x="5437762" y="3248514"/>
              <a:ext cx="1186774" cy="18048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7DDC01-4FFF-4920-AD96-AAD63CC2A98C}"/>
                </a:ext>
              </a:extLst>
            </p:cNvPr>
            <p:cNvSpPr txBox="1"/>
            <p:nvPr/>
          </p:nvSpPr>
          <p:spPr>
            <a:xfrm>
              <a:off x="5204298" y="2656031"/>
              <a:ext cx="1630153" cy="417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</a:t>
              </a:r>
              <a:endPara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98610B8-4A8B-4728-AB5C-6E6B3B2C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41E35B1-CD78-4D30-8A58-808393A9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1BE6-6F99-472E-B312-C049FADC5722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312"/>
    </mc:Choice>
    <mc:Fallback>
      <p:transition spd="slow" advTm="623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BCAD-FC0F-4AFD-9681-2CE2AF28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Segmentation</a:t>
            </a:r>
            <a:r>
              <a:rPr lang="en-US" altLang="zh-CN" baseline="30000" dirty="0"/>
              <a:t>+</a:t>
            </a:r>
            <a:endParaRPr lang="zh-CN" alt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3AEF-D472-4C55-AD0D-6F002034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Visual understanding of the world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From Coarse-grained to Fine-grained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 Hardest: instance segmentation</a:t>
            </a:r>
          </a:p>
          <a:p>
            <a:pPr marL="0" indent="0">
              <a:buNone/>
            </a:pPr>
            <a:r>
              <a:rPr lang="en-US" altLang="zh-CN" dirty="0"/>
              <a:t>(semantic segmentation + object detection )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E4F0E-21D2-42F0-AFF2-E4DA8AB0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892" y="1845734"/>
            <a:ext cx="5022015" cy="39703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197B1-8313-4D17-A852-EE76354E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15830-1965-4523-BB18-F4278B9F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A60-AF23-418B-A363-7197BA2EF29B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63"/>
    </mc:Choice>
    <mc:Fallback>
      <p:transition spd="slow" advTm="432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F6E6-0517-5A4B-8388-17AA1C5F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1875662"/>
            <a:ext cx="10058400" cy="130568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DE44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CARS: Continuous Evolution for Efficient Neural Architecture Search</a:t>
            </a:r>
            <a:endParaRPr lang="zh-CN" altLang="en-US" sz="3200" b="1" dirty="0">
              <a:solidFill>
                <a:srgbClr val="DE44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347E7-69DF-42D8-A582-7229AF4341F4}"/>
              </a:ext>
            </a:extLst>
          </p:cNvPr>
          <p:cNvSpPr/>
          <p:nvPr/>
        </p:nvSpPr>
        <p:spPr>
          <a:xfrm>
            <a:off x="1154083" y="3344643"/>
            <a:ext cx="9686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BlendMask</a:t>
            </a: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Top-Down Meets Bottom-Up for Instance Segmentation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9CE2F90-834F-489F-B374-F31D250DE2F6}"/>
              </a:ext>
            </a:extLst>
          </p:cNvPr>
          <p:cNvSpPr txBox="1">
            <a:spLocks/>
          </p:cNvSpPr>
          <p:nvPr/>
        </p:nvSpPr>
        <p:spPr>
          <a:xfrm>
            <a:off x="968345" y="-61446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668150-1164-4506-9117-02D594CFCF1B}"/>
              </a:ext>
            </a:extLst>
          </p:cNvPr>
          <p:cNvSpPr txBox="1">
            <a:spLocks/>
          </p:cNvSpPr>
          <p:nvPr/>
        </p:nvSpPr>
        <p:spPr>
          <a:xfrm>
            <a:off x="1154083" y="507873"/>
            <a:ext cx="10058400" cy="13056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 introduction of NAS and Segmentation task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E8434-B1E9-4288-91AF-7BFCE147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D5C23-BF2B-469D-A767-97A7B096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3B28-3975-4113-AE96-6636AA204F0C}" type="datetime1">
              <a:rPr lang="en-US" altLang="zh-CN" smtClean="0"/>
              <a:t>5/6/2020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51"/>
    </mc:Choice>
    <mc:Fallback>
      <p:transition spd="slow" advTm="4751"/>
    </mc:Fallback>
  </mc:AlternateContent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14290</TotalTime>
  <Words>1391</Words>
  <Application>Microsoft Office PowerPoint</Application>
  <PresentationFormat>Widescreen</PresentationFormat>
  <Paragraphs>327</Paragraphs>
  <Slides>39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CMR8</vt:lpstr>
      <vt:lpstr>NimbusRomNo9L-Regu</vt:lpstr>
      <vt:lpstr>等线</vt:lpstr>
      <vt:lpstr>Arial</vt:lpstr>
      <vt:lpstr>Calibri</vt:lpstr>
      <vt:lpstr>Calibri Light</vt:lpstr>
      <vt:lpstr>Cambria Math</vt:lpstr>
      <vt:lpstr>Times New Roman</vt:lpstr>
      <vt:lpstr>回顾</vt:lpstr>
      <vt:lpstr>Neural Architecture Search and Segmentation</vt:lpstr>
      <vt:lpstr>CARS: Continuous Evolution for Efficient Neural Architecture Search</vt:lpstr>
      <vt:lpstr>Neural Architecture Search</vt:lpstr>
      <vt:lpstr>Neural Architecture Search</vt:lpstr>
      <vt:lpstr>Neural Architecture Search</vt:lpstr>
      <vt:lpstr>Neural Architecture Search</vt:lpstr>
      <vt:lpstr>Semantic Segmentation</vt:lpstr>
      <vt:lpstr>Semantic Segmentation+</vt:lpstr>
      <vt:lpstr>CARS: Continuous Evolution for Efficient Neural Architecture Search</vt:lpstr>
      <vt:lpstr>﻿ CARS:  Continuous Evolution for Efficient Neural Architecture Search </vt:lpstr>
      <vt:lpstr>CARS - Motivation</vt:lpstr>
      <vt:lpstr>CARS - Approach</vt:lpstr>
      <vt:lpstr>CARS - Approach</vt:lpstr>
      <vt:lpstr>CARS - Approach</vt:lpstr>
      <vt:lpstr>CARS - Approach</vt:lpstr>
      <vt:lpstr>CARS - Approach</vt:lpstr>
      <vt:lpstr>CARS - Experiment</vt:lpstr>
      <vt:lpstr>CARS - Experiment</vt:lpstr>
      <vt:lpstr>CARS - Experiment</vt:lpstr>
      <vt:lpstr>CARS - Conclusion</vt:lpstr>
      <vt:lpstr>CARS: Continuous Evolution for Efficient Neural Architecture Search</vt:lpstr>
      <vt:lpstr>﻿ BlendMask:  Top-Down Meets Bottom-Up for Instance Segmentation</vt:lpstr>
      <vt:lpstr>BlendMask - Background </vt:lpstr>
      <vt:lpstr>BlendMask - Background </vt:lpstr>
      <vt:lpstr>BlendMask - Motivation </vt:lpstr>
      <vt:lpstr>BlendMask - Approach</vt:lpstr>
      <vt:lpstr>BlendMask - Approach</vt:lpstr>
      <vt:lpstr>BlendMask - Approach</vt:lpstr>
      <vt:lpstr>BlendMask - Approach</vt:lpstr>
      <vt:lpstr>BlendMask - Approach</vt:lpstr>
      <vt:lpstr>BlendMask - Approach</vt:lpstr>
      <vt:lpstr>BlendMask - Approach</vt:lpstr>
      <vt:lpstr>BlendMask - Experiment</vt:lpstr>
      <vt:lpstr>BlendMask - Experiment</vt:lpstr>
      <vt:lpstr>BlendMask - Experiment</vt:lpstr>
      <vt:lpstr>BlendMask - Experiment</vt:lpstr>
      <vt:lpstr>BlendMask - Experiment</vt:lpstr>
      <vt:lpstr>BlendMask - 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works of Medical Image Segmentation</dc:title>
  <dc:creator>xsfh</dc:creator>
  <cp:lastModifiedBy>Oliver J</cp:lastModifiedBy>
  <cp:revision>125</cp:revision>
  <dcterms:created xsi:type="dcterms:W3CDTF">2019-07-09T09:26:00Z</dcterms:created>
  <dcterms:modified xsi:type="dcterms:W3CDTF">2020-05-06T14:10:16Z</dcterms:modified>
</cp:coreProperties>
</file>