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1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7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5F84C-8E2F-4E0B-8710-294885265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FAB639-904D-47D2-BC10-79CC9D3DE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1ADE09-8B0A-447D-A16D-F4C37BCA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2853-85E7-4583-9801-5000778ACE6B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E6F4BE-E4CA-4038-B4E5-F58CA445E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E16D7C-DB7E-42D5-903F-B86BAA39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0CE8-C08F-414A-8E53-21C9CFD16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97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3247E-27CE-424F-B10E-C8A2C8192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0D5B5A-5838-4EDC-BB5B-54A2CA8EB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977CED-BED1-44E6-8E24-B4236CA9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2853-85E7-4583-9801-5000778ACE6B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35C9D8-2E43-4D96-85E1-4C8B4CD8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D0A63F-96C2-477B-AD06-A61D2728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0CE8-C08F-414A-8E53-21C9CFD16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25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092109-AFAA-4437-B230-0936CC7B4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3B41DA-6C7D-4486-8397-27120A29A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E7AC45-2662-4688-A9BD-870FA072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2853-85E7-4583-9801-5000778ACE6B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1B71FE-DA82-410A-85A6-E0B7A50E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E23621-751B-4CAB-910C-FA419720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0CE8-C08F-414A-8E53-21C9CFD16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76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92F20-57AB-484E-A4BA-F3675E51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EE13AF-2DD6-4B82-935A-1BF9138DD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7C65D-BB26-4BBA-A070-75F7065C6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2853-85E7-4583-9801-5000778ACE6B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F10C27-10D0-4E47-B7DB-F62884AA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EC9041-9515-4EFA-83F6-3E4ADE2C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0CE8-C08F-414A-8E53-21C9CFD16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66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74BF1-F083-456D-B15C-FCF555DF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5971DC-FF19-4A01-90AB-7FC937E4F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6E5778-2F64-44C3-8BE1-8020D205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2853-85E7-4583-9801-5000778ACE6B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0BC298-B816-4B5B-A0AA-182A5DB3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F06398-536E-4918-B98B-D5C5A001D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0CE8-C08F-414A-8E53-21C9CFD16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25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24239-ADE1-4FA2-9AD7-DB5B885A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FFA9CD-6C37-43B9-B849-3E7A8684C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70E4C2-F2DB-428C-ABD2-83509C6E5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4E1056-BB54-4741-A57F-8DFF3461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2853-85E7-4583-9801-5000778ACE6B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EBD5CF-E770-4BEE-BE42-493106DA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4DA673-C34C-4E82-9C3E-2EDCFC68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0CE8-C08F-414A-8E53-21C9CFD16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12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37CAE-55BF-4C12-A0E5-F0191050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0EA905-671D-4681-AEB4-47A0CFF26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64F03C-E52C-4671-A337-0387A5B0D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C00080-D971-4AB6-AD95-F663619E7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C75073-6116-40C4-84F9-D67B55B2B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4F7A24-42D6-4126-8282-2DE7DF57B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2853-85E7-4583-9801-5000778ACE6B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79D5AF-01D3-4E25-B14E-9851B6CE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34EFF3-24F6-4E91-A8A8-B11CBDA1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0CE8-C08F-414A-8E53-21C9CFD16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08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4323D-A32B-4AE1-84BD-F75FB361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3E5CBB-C48A-4BA3-97FE-202356AB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2853-85E7-4583-9801-5000778ACE6B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FD9474-FBF1-4F62-AAEF-AA3FC911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567E56-6DB5-4200-B0B9-97BAD5B0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0CE8-C08F-414A-8E53-21C9CFD16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58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62AE93-D462-4015-8E84-EB51C2589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2853-85E7-4583-9801-5000778ACE6B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53BFAD-1DF6-49C3-AD0D-F86EF55A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B2D538-1AC6-4947-B21A-6BC5B1D8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0CE8-C08F-414A-8E53-21C9CFD16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05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62475-7E3D-49CA-B4D4-CE06C253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2161C5-B94F-42ED-BEE0-03399C462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A6AD07-7AC0-4A2C-88E8-18FFB33E6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1CAAB6-B2A7-4690-B68F-266DB5E1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2853-85E7-4583-9801-5000778ACE6B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4CEFCD-C379-4889-ABB0-3848DB295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FBF601-7EA9-4457-8DAA-D6DCE5CA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0CE8-C08F-414A-8E53-21C9CFD16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8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37A77-A98E-497F-A6C3-67CF9152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FCC4EA-87E5-4374-A956-B63D8ECBC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3F2B77-31A4-40FF-A73F-B73CFC325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9871E7-2B06-4BCF-B72C-F6731816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2853-85E7-4583-9801-5000778ACE6B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6CA4D5-FC89-4B1C-AF8F-196ACD2B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C2D0B6-A302-4899-9F81-22E3AF3A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0CE8-C08F-414A-8E53-21C9CFD16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04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E9C4A0-DB92-4DAE-BAAE-B60397F0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597524-E272-40A4-BE60-095A9EECF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1DDD29-9833-4E24-98ED-1C1742E77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2853-85E7-4583-9801-5000778ACE6B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9B7D56-AD2C-4420-8189-C7C2EED68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3E2F47-BE06-435B-A340-1D8260BEA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F0CE8-C08F-414A-8E53-21C9CFD16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121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D80A1-7909-417C-B11E-053BE407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0214"/>
            <a:ext cx="10515600" cy="2033609"/>
          </a:xfrm>
        </p:spPr>
        <p:txBody>
          <a:bodyPr/>
          <a:lstStyle/>
          <a:p>
            <a:pPr algn="ctr"/>
            <a:r>
              <a:rPr lang="en-US" altLang="zh-CN" b="1" dirty="0"/>
              <a:t>Low Resource Neural Machine Translation and Knowledge Distillation in NAT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38A324-1423-4C8A-BD9A-BE35087DB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4969"/>
            <a:ext cx="10515600" cy="1598699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Wending Zhou</a:t>
            </a:r>
          </a:p>
          <a:p>
            <a:pPr marL="0" indent="0" algn="ctr">
              <a:buNone/>
            </a:pPr>
            <a:r>
              <a:rPr lang="en-US" altLang="zh-CN" dirty="0"/>
              <a:t>2020/10/13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9250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FCAC9-8240-4ADD-BEDB-04ECC5F8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Complexity and Faithfulness of Distilled 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80B1A4-73F6-4F86-AFDF-815CE2A23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Complexity: conditional entropy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Faithfulness: KL-divergence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3DDE4B-F668-471A-BE68-16DF79A9F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405046"/>
            <a:ext cx="3579891" cy="19044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F5EAAF-FE75-49F0-89D6-728888A5B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72" y="4229983"/>
            <a:ext cx="2848901" cy="6588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995EA9D-D185-4F07-95DD-180177061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973" y="5518076"/>
            <a:ext cx="3234770" cy="6588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9865FE9-85A6-438A-A767-C62A16063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3521" y="2641301"/>
            <a:ext cx="4960065" cy="176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60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596D9-95C3-45ED-B076-2365CCA43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of the NAT Models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062B70A-99AC-4244-99A0-1A2BA4A7A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300" y="2010569"/>
            <a:ext cx="73914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07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A0B76-B2CF-4416-A000-DF4D0F303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Improvements for distillation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0629BC-1E99-4729-88D6-AD9FABA38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Born-Again Networks (BAN):</a:t>
            </a:r>
          </a:p>
          <a:p>
            <a:pPr lvl="1"/>
            <a:r>
              <a:rPr lang="en-US" altLang="zh-CN" dirty="0"/>
              <a:t>Repeatedly distill the teacher model by its own output for multiple iterations and use the final output to train the student model.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E9FB37-B371-4772-AE24-C04EAD3CA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86" y="3159481"/>
            <a:ext cx="8331513" cy="267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65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514A0AC-53B6-444C-AB2F-CD9453BC1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39878"/>
            <a:ext cx="10515600" cy="132283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F4AC4A-E1DC-48F9-881A-AD0AC4D49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660" y="1874849"/>
            <a:ext cx="6111350" cy="271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94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8AD5B-DC3E-4E99-ACFE-46A563394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08432-2F1F-415A-9F6C-D52FF1619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Neural machine translation system cannot achieve reasonable translation quality when the number of the parallel examples is extremely small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Multi-lingual NMT utilizes the training examples of multiple languages to regularize the models avoiding over-fitting to the limited data of the smaller languages.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711426-FF70-4AEF-836E-6CDAF148D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699" y="2754526"/>
            <a:ext cx="32099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03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8C584-4168-488C-8B9D-386362DC6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93371C-62A3-4878-B1DC-3C013628C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Lexical-level Sharing: </a:t>
            </a:r>
            <a:r>
              <a:rPr lang="en-US" altLang="zh-CN" dirty="0"/>
              <a:t>The multi-lingual words do not practically share the same embedding space since each word has its own representation</a:t>
            </a:r>
          </a:p>
          <a:p>
            <a:r>
              <a:rPr lang="en-US" altLang="zh-CN" b="1" dirty="0"/>
              <a:t>Sentence-level Sharing: </a:t>
            </a:r>
            <a:r>
              <a:rPr lang="en-US" altLang="zh-CN" dirty="0"/>
              <a:t>It is also crucial for low resource languages to share source sentence representation with other similar languages.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6678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44783-0D81-4336-A418-15A807816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Universal Lexical Representation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25680B-F4BD-4820-BE30-9CF9EA50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Each word from any language is represented as a probabilistic mixture of universal-space word embedding.</a:t>
            </a:r>
          </a:p>
          <a:p>
            <a:r>
              <a:rPr lang="en-US" altLang="zh-CN" dirty="0"/>
              <a:t>The source word can be represented as:</a:t>
            </a:r>
          </a:p>
          <a:p>
            <a:r>
              <a:rPr lang="en-US" altLang="zh-CN" dirty="0"/>
              <a:t>The mapping that projects the multilingual words into the universal space: </a:t>
            </a:r>
          </a:p>
          <a:p>
            <a:endParaRPr lang="en-US" altLang="zh-CN" dirty="0"/>
          </a:p>
          <a:p>
            <a:r>
              <a:rPr lang="en-US" altLang="zh-CN" dirty="0"/>
              <a:t>The distance between universal token and source word:</a:t>
            </a:r>
          </a:p>
          <a:p>
            <a:endParaRPr lang="en-US" altLang="zh-CN" dirty="0"/>
          </a:p>
          <a:p>
            <a:r>
              <a:rPr lang="en-US" altLang="zh-CN" dirty="0"/>
              <a:t>Interpolated Embedding for frequent words: </a:t>
            </a:r>
          </a:p>
          <a:p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EE6783D-F270-42F4-B00E-4057D1DCC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590" y="2671528"/>
            <a:ext cx="2823360" cy="65469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260C1A2-7CB5-4F8F-8EA0-32CAE0CA5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470" y="3858002"/>
            <a:ext cx="2438400" cy="5905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F34E8CB-3114-4F67-896C-01BEEBA8F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3355" y="5278405"/>
            <a:ext cx="2867025" cy="4476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892417D-F1F1-4773-BB56-E885127C9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1606" y="5548313"/>
            <a:ext cx="27241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5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2E7B5-3B40-4330-9AB4-27D624BCA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Mixture of Language Experts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C4628D-F3F7-4D50-A9EF-A75E4AD3F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 the sentence-level universal encoder</a:t>
            </a:r>
          </a:p>
          <a:p>
            <a:r>
              <a:rPr lang="en-US" altLang="zh-CN" dirty="0"/>
              <a:t>Output:                             Objective: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D259C1-669C-4FEB-B56D-8BC08562E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418" y="2304625"/>
            <a:ext cx="2438400" cy="6191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27CFF1-1AE9-41AB-B25B-7FBC93D9D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199" y="2304625"/>
            <a:ext cx="2249220" cy="6315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F1FC51-F320-4113-8FC8-C948E7360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012" y="3058687"/>
            <a:ext cx="64008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6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7C8D1-C21D-45D9-A041-9A65DC7A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DFE9717-BE2F-453F-B443-4535827B0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413" y="2215788"/>
            <a:ext cx="8257560" cy="170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69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67D78-E6AC-40F0-B5A9-BAE67E80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13CAD34-50CA-468D-BD1B-3A41342E0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7477" y="1859087"/>
            <a:ext cx="4535054" cy="335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3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7136E-0540-4496-B38A-5BA09C5E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Paper 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9DF4BA-B82F-492A-8A0E-5E860A334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000000"/>
                </a:solidFill>
                <a:effectLst/>
                <a:latin typeface="Lucida Grande"/>
              </a:rPr>
              <a:t>Understanding Knowledge Distillation in Non-autoregressive Machine Translation</a:t>
            </a:r>
          </a:p>
          <a:p>
            <a:endParaRPr lang="en-US" altLang="zh-CN" i="0" dirty="0">
              <a:solidFill>
                <a:srgbClr val="000000"/>
              </a:solidFill>
              <a:effectLst/>
              <a:latin typeface="Lucida Grande"/>
            </a:endParaRPr>
          </a:p>
          <a:p>
            <a:r>
              <a:rPr lang="en-US" altLang="zh-CN" i="0" dirty="0">
                <a:solidFill>
                  <a:srgbClr val="000000"/>
                </a:solidFill>
                <a:effectLst/>
                <a:latin typeface="Lucida Grande"/>
              </a:rPr>
              <a:t>Universal Neural Machine Translation for Extremely Low Resource Languages</a:t>
            </a:r>
          </a:p>
          <a:p>
            <a:endParaRPr lang="en-US" altLang="zh-CN" i="0" dirty="0">
              <a:solidFill>
                <a:srgbClr val="000000"/>
              </a:solidFill>
              <a:effectLst/>
              <a:latin typeface="Lucida Grande"/>
            </a:endParaRPr>
          </a:p>
          <a:p>
            <a:pPr marL="0" indent="0">
              <a:buNone/>
            </a:pPr>
            <a:endParaRPr lang="en-US" altLang="zh-CN" i="0" dirty="0">
              <a:solidFill>
                <a:srgbClr val="000000"/>
              </a:solidFill>
              <a:effectLst/>
              <a:latin typeface="Lucida Grande"/>
            </a:endParaRPr>
          </a:p>
          <a:p>
            <a:endParaRPr lang="en-US" altLang="zh-CN" i="0" dirty="0">
              <a:solidFill>
                <a:srgbClr val="000000"/>
              </a:solidFill>
              <a:effectLst/>
              <a:latin typeface="Lucida Grande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7855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AD6D0-F103-4FEC-B593-F96ECF85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Ablation Study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E8B3A7C-1849-4A1A-B3AE-E8AC279B3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4077" y="1756002"/>
            <a:ext cx="4777564" cy="433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19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54B5C-7054-4E50-8625-FA8AAC7EC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Ablation Study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D40D69F-CF51-4F37-91DC-7E44C88E8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4769" y="2388638"/>
            <a:ext cx="7661639" cy="290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4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569DF-0A25-4786-8252-575877C9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Visualization of </a:t>
            </a:r>
            <a:r>
              <a:rPr lang="en-US" altLang="zh-CN" dirty="0" err="1"/>
              <a:t>MoLE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FF26071-392D-4268-B512-3D1E433CF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2704"/>
            <a:ext cx="9875946" cy="337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76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85899-BA50-4C06-A4AD-A9D9A2B9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Fine-tuning a Pretrained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B0C474-8150-48E1-9841-62EEFC612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Train a Multi-NMT model (with ULR) on {Es, Fr, It, Pt}-En languages only to create a zero-shot setting for Ro-En translation. Then, fine-tuning the model with 6k parallel corpora of Ro-En, with and without ULR. </a:t>
            </a:r>
          </a:p>
          <a:p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DB5326-2ED5-46FD-8D50-49D1E80F5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307" y="3347519"/>
            <a:ext cx="3869603" cy="263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1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E13209A-D56E-42EF-94CC-2C41A71BE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9202" y="2077135"/>
            <a:ext cx="6586611" cy="270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8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A9226-B3B4-455B-B7F8-D4C4FDB8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000000"/>
                </a:solidFill>
                <a:effectLst/>
                <a:latin typeface="Lucida Grande"/>
              </a:rPr>
              <a:t>Knowledge Distillation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4BE1A-A1D6-456F-B153-4365EA459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Knowledge distillation was originally proposed for training a weaker student classifier on the targets predicted from a stronger teacher model.</a:t>
            </a:r>
          </a:p>
          <a:p>
            <a:r>
              <a:rPr lang="en-US" altLang="zh-CN" dirty="0"/>
              <a:t>Using the label probabilities produced by the teacher as “soft targets”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86ECEC-ABB7-4AF1-BC0B-0CF880B2D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548" y="3638748"/>
            <a:ext cx="2239346" cy="129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7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9747C-6941-43FB-8BBD-190B3773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Sequence-level Knowledge Distillation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1282812-912B-49B4-BDC7-634AAD26C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0649" y="1690688"/>
            <a:ext cx="41563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3C681-2C2E-4CD1-96A0-6B213E2A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 model &amp; NAT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A10E66-2BAB-434F-BD5F-6783AAC66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Autoregressive model(Standard NMT)</a:t>
            </a:r>
          </a:p>
          <a:p>
            <a:endParaRPr lang="en-US" altLang="zh-CN" b="1" dirty="0"/>
          </a:p>
          <a:p>
            <a:pPr marL="457200" lvl="1" indent="0">
              <a:buNone/>
            </a:pPr>
            <a:endParaRPr lang="en-US" altLang="zh-CN" b="1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In theory can model any arbitrary distribution of seq but slow</a:t>
            </a:r>
          </a:p>
          <a:p>
            <a:r>
              <a:rPr lang="en-US" altLang="zh-CN" dirty="0"/>
              <a:t>Non-autoregressive model</a:t>
            </a:r>
          </a:p>
          <a:p>
            <a:endParaRPr lang="en-US" altLang="zh-CN" dirty="0"/>
          </a:p>
          <a:p>
            <a:endParaRPr lang="en-US" altLang="zh-CN" b="1" dirty="0"/>
          </a:p>
          <a:p>
            <a:pPr lvl="1"/>
            <a:r>
              <a:rPr lang="en-US" altLang="zh-CN" dirty="0"/>
              <a:t>Predict all target tokens in parallel but assume output tokens are independent</a:t>
            </a:r>
          </a:p>
          <a:p>
            <a:pPr lvl="1"/>
            <a:endParaRPr lang="en-US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01A232-B09A-41EC-B25D-4BF32DBE8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32" y="2398650"/>
            <a:ext cx="3331534" cy="10303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A2BE99-31F9-45EE-AD7A-83535A77B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074" y="4310250"/>
            <a:ext cx="31432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2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55914-01E6-4291-A282-4269AEF3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C66F3-BAA8-43AA-9E6C-6573C6C3A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Test on WMT14 English-German</a:t>
            </a:r>
          </a:p>
          <a:p>
            <a:r>
              <a:rPr lang="en-US" altLang="zh-CN" dirty="0"/>
              <a:t>All distilled from the same AT Transformer with BLEU score of 27.13 on WMT </a:t>
            </a:r>
            <a:r>
              <a:rPr lang="en-US" altLang="zh-CN" dirty="0" err="1"/>
              <a:t>En</a:t>
            </a:r>
            <a:r>
              <a:rPr lang="en-US" altLang="zh-CN" dirty="0"/>
              <a:t>-De.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How does distillation improve NAT?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19BE11-2EB4-4E00-A7BF-9B549D3DA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568" y="3283767"/>
            <a:ext cx="80867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73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4435F-F830-46A1-A527-9826BA5C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Multi-modality 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EADA40-B84B-4C98-8736-55EA39705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Dataset: Create a multi-target En-De/Es/Fr corpus without specifying language id</a:t>
            </a:r>
          </a:p>
          <a:p>
            <a:r>
              <a:rPr lang="en-US" altLang="zh-CN" dirty="0"/>
              <a:t>Visualization: Visualize the estimated probability distribution of language classes as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312489-F2F5-487E-B5BA-24B4E9F38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986" y="4109236"/>
            <a:ext cx="6381030" cy="23836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B5A84E-421A-4638-A2B6-E5706CA6F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287" y="3181350"/>
            <a:ext cx="3398869" cy="61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57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63D42-3801-43F0-8500-2F19B0F3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study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DC73C50-7109-4E96-832F-9969A3BA6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564" y="1690688"/>
            <a:ext cx="5506986" cy="371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69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427</Words>
  <Application>Microsoft Office PowerPoint</Application>
  <PresentationFormat>宽屏</PresentationFormat>
  <Paragraphs>77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Lucida Grande</vt:lpstr>
      <vt:lpstr>等线</vt:lpstr>
      <vt:lpstr>等线 Light</vt:lpstr>
      <vt:lpstr>Arial</vt:lpstr>
      <vt:lpstr>Office 主题​​</vt:lpstr>
      <vt:lpstr>Low Resource Neural Machine Translation and Knowledge Distillation in NAT</vt:lpstr>
      <vt:lpstr>Paper List</vt:lpstr>
      <vt:lpstr>PowerPoint 演示文稿</vt:lpstr>
      <vt:lpstr>Knowledge Distillation</vt:lpstr>
      <vt:lpstr>Sequence-level Knowledge Distillation</vt:lpstr>
      <vt:lpstr>AT model &amp; NAT model</vt:lpstr>
      <vt:lpstr>Example</vt:lpstr>
      <vt:lpstr>Multi-modality Problem</vt:lpstr>
      <vt:lpstr>Empirical study</vt:lpstr>
      <vt:lpstr>Complexity and Faithfulness of Distilled Data</vt:lpstr>
      <vt:lpstr>Analysis of the NAT Models</vt:lpstr>
      <vt:lpstr>Improvements for distillation</vt:lpstr>
      <vt:lpstr>PowerPoint 演示文稿</vt:lpstr>
      <vt:lpstr>Motivation</vt:lpstr>
      <vt:lpstr>Challenges:</vt:lpstr>
      <vt:lpstr>Universal Lexical Representation</vt:lpstr>
      <vt:lpstr>Mixture of Language Experts</vt:lpstr>
      <vt:lpstr>Experiments</vt:lpstr>
      <vt:lpstr>Result</vt:lpstr>
      <vt:lpstr>Ablation Study</vt:lpstr>
      <vt:lpstr>Ablation Study</vt:lpstr>
      <vt:lpstr>Visualization of MoLE</vt:lpstr>
      <vt:lpstr>Fine-tuning a Pretrained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wendingtom@gmail.com</dc:creator>
  <cp:lastModifiedBy>wendingtom@gmail.com</cp:lastModifiedBy>
  <cp:revision>30</cp:revision>
  <dcterms:created xsi:type="dcterms:W3CDTF">2020-10-13T03:34:46Z</dcterms:created>
  <dcterms:modified xsi:type="dcterms:W3CDTF">2020-10-13T10:28:56Z</dcterms:modified>
</cp:coreProperties>
</file>