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4" r:id="rId27"/>
    <p:sldId id="302" r:id="rId28"/>
    <p:sldId id="303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A51193-D15D-4021-84CB-B6D1224DC62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1C7FD9-991F-49F7-831B-B14DF97B77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3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 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Filter Grafting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Zixun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zhang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2020-05-14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Ablation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2509" y="2952863"/>
            <a:ext cx="3847619" cy="1809524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935574"/>
            <a:ext cx="4937125" cy="38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15" y="2310006"/>
            <a:ext cx="9838095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6324" y="3114768"/>
            <a:ext cx="3780952" cy="1485714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0604" y="2729054"/>
            <a:ext cx="4571429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176" y="2614768"/>
            <a:ext cx="3914286" cy="2485714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4896" y="2552863"/>
            <a:ext cx="372380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SGAS: Sequential Greedy Architecture Search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37" y="4564024"/>
            <a:ext cx="9114286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 issue in DARTS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DARTS pipeline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Search phase: search over a pre-defined search space </a:t>
            </a:r>
            <a:r>
              <a:rPr lang="en-US" altLang="zh-CN" dirty="0" smtClean="0"/>
              <a:t>with a </a:t>
            </a:r>
            <a:r>
              <a:rPr lang="en-US" altLang="zh-CN" dirty="0"/>
              <a:t>lightweight proxy model on a small proxy dataset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Evaluation phase: </a:t>
            </a:r>
            <a:r>
              <a:rPr lang="en-US" altLang="zh-CN" dirty="0" smtClean="0"/>
              <a:t>after the </a:t>
            </a:r>
            <a:r>
              <a:rPr lang="en-US" altLang="zh-CN" dirty="0"/>
              <a:t>best architecture cell/encoding is obtained, the </a:t>
            </a:r>
            <a:r>
              <a:rPr lang="en-US" altLang="zh-CN" dirty="0" smtClean="0"/>
              <a:t>final architecture </a:t>
            </a:r>
            <a:r>
              <a:rPr lang="en-US" altLang="zh-CN" dirty="0"/>
              <a:t>is built and trained from </a:t>
            </a:r>
            <a:r>
              <a:rPr lang="en-US" altLang="zh-CN" dirty="0" smtClean="0"/>
              <a:t>scratch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Assumption: the true performance during </a:t>
            </a:r>
            <a:r>
              <a:rPr lang="en-US" altLang="zh-CN" dirty="0" smtClean="0"/>
              <a:t>evaluation can </a:t>
            </a:r>
            <a:r>
              <a:rPr lang="en-US" altLang="zh-CN" dirty="0"/>
              <a:t>be inferred during the search </a:t>
            </a:r>
            <a:r>
              <a:rPr lang="en-US" altLang="zh-CN" dirty="0" smtClean="0"/>
              <a:t>phase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This </a:t>
            </a:r>
            <a:r>
              <a:rPr lang="en-US" altLang="zh-CN" dirty="0"/>
              <a:t>assumption usually does not hold due to the </a:t>
            </a:r>
            <a:r>
              <a:rPr lang="en-US" altLang="zh-CN" dirty="0" smtClean="0"/>
              <a:t>discrepancy in </a:t>
            </a:r>
            <a:r>
              <a:rPr lang="en-US" altLang="zh-CN" dirty="0"/>
              <a:t>dataset, hyper-parameters and network </a:t>
            </a:r>
            <a:r>
              <a:rPr lang="en-US" altLang="zh-CN" dirty="0" smtClean="0"/>
              <a:t>architectures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Degenerate search-evaluation correlation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 issue in DARTS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645" y="2258390"/>
            <a:ext cx="4253670" cy="32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Core problem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Discrepancy </a:t>
            </a:r>
            <a:r>
              <a:rPr lang="en-US" altLang="zh-CN" dirty="0"/>
              <a:t>between the search and evaluation </a:t>
            </a:r>
            <a:r>
              <a:rPr lang="en-US" altLang="zh-CN" dirty="0" smtClean="0"/>
              <a:t>phases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Negative </a:t>
            </a:r>
            <a:r>
              <a:rPr lang="en-US" altLang="zh-CN" dirty="0"/>
              <a:t>effect of weight </a:t>
            </a:r>
            <a:r>
              <a:rPr lang="en-US" altLang="zh-CN" dirty="0" smtClean="0"/>
              <a:t>sharing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Solve </a:t>
            </a:r>
            <a:r>
              <a:rPr lang="en-US" altLang="zh-CN" dirty="0"/>
              <a:t>the bi-level optimization in a </a:t>
            </a:r>
            <a:r>
              <a:rPr lang="en-US" altLang="zh-CN" dirty="0" smtClean="0"/>
              <a:t>sequential greedy fashion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Divide path selection problem into sub-problems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Based on the DAG, pick the operation for edges greedily </a:t>
            </a:r>
            <a:r>
              <a:rPr lang="en-US" altLang="zh-CN" dirty="0" smtClean="0"/>
              <a:t>iteratively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A greedy optimal choice is made for the selected </a:t>
            </a:r>
            <a:r>
              <a:rPr lang="en-US" altLang="zh-CN" dirty="0" smtClean="0"/>
              <a:t>edge by </a:t>
            </a:r>
            <a:r>
              <a:rPr lang="en-US" altLang="zh-CN" dirty="0"/>
              <a:t>replacing the corresponding mixture </a:t>
            </a:r>
            <a:r>
              <a:rPr lang="en-US" altLang="zh-CN" dirty="0" smtClean="0"/>
              <a:t>operation with </a:t>
            </a:r>
            <a:r>
              <a:rPr lang="en-US" altLang="zh-CN" dirty="0" smtClean="0">
                <a:solidFill>
                  <a:srgbClr val="FF0000"/>
                </a:solidFill>
              </a:rPr>
              <a:t>the best one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04040"/>
                </a:solidFill>
              </a:rPr>
              <a:t>Therefore </a:t>
            </a:r>
            <a:r>
              <a:rPr lang="en-US" altLang="zh-CN" dirty="0" smtClean="0">
                <a:solidFill>
                  <a:srgbClr val="404040"/>
                </a:solidFill>
              </a:rPr>
              <a:t>the </a:t>
            </a:r>
            <a:r>
              <a:rPr lang="en-US" altLang="zh-CN" dirty="0">
                <a:solidFill>
                  <a:srgbClr val="404040"/>
                </a:solidFill>
              </a:rPr>
              <a:t>architectural parameters the weights of the remaining </a:t>
            </a:r>
            <a:r>
              <a:rPr lang="en-US" altLang="zh-CN" dirty="0" smtClean="0">
                <a:solidFill>
                  <a:srgbClr val="404040"/>
                </a:solidFill>
              </a:rPr>
              <a:t>paths are no longer needed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04" y="1846263"/>
            <a:ext cx="88555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criterion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Consider 3 aspects </a:t>
                </a:r>
                <a:r>
                  <a:rPr lang="en-US" altLang="zh-CN" dirty="0"/>
                  <a:t>of edges: edge </a:t>
                </a:r>
                <a:r>
                  <a:rPr lang="en-US" altLang="zh-CN" dirty="0" smtClean="0"/>
                  <a:t>importance</a:t>
                </a:r>
                <a:r>
                  <a:rPr lang="en-US" altLang="zh-CN" dirty="0"/>
                  <a:t>, selection certainty and selection </a:t>
                </a:r>
                <a:r>
                  <a:rPr lang="en-US" altLang="zh-CN" dirty="0" smtClean="0"/>
                  <a:t>stability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Edge importance (EI): The </a:t>
                </a:r>
                <a:r>
                  <a:rPr lang="en-US" altLang="zh-CN" dirty="0"/>
                  <a:t>summation of weights over non-zero </a:t>
                </a:r>
                <a:r>
                  <a:rPr lang="en-US" altLang="zh-CN" dirty="0" smtClean="0"/>
                  <a:t>operations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Selection certainty (SC): The </a:t>
                </a:r>
                <a:r>
                  <a:rPr lang="en-US" altLang="zh-CN" dirty="0"/>
                  <a:t>complement of the normalized entropy of the operation </a:t>
                </a:r>
                <a:r>
                  <a:rPr lang="en-US" altLang="zh-CN" dirty="0" smtClean="0"/>
                  <a:t>distribution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Selection stability (SS): Histogram intersection with a history window size K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Criterion 1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Criterion 2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0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Grafting for Deep Neural Networks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70" y="4476847"/>
            <a:ext cx="9247619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63" y="2467149"/>
            <a:ext cx="9200000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CIFAR-10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878" y="1846263"/>
            <a:ext cx="47365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ImageNet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276" y="1846263"/>
            <a:ext cx="50737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GreedyNAS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Towards Fast One-Shot NAS with Greedy Supernet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6" y="4481182"/>
            <a:ext cx="10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Single-path one-shot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Single path one shot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Implement </a:t>
                </a:r>
                <a:r>
                  <a:rPr lang="en-US" altLang="zh-CN" dirty="0"/>
                  <a:t>training by sampling a single </a:t>
                </a:r>
                <a:r>
                  <a:rPr lang="en-US" altLang="zh-CN" dirty="0" smtClean="0"/>
                  <a:t>path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SPOS assume that the supernet should provide a reasonable ranking over all </a:t>
                </a:r>
                <a:r>
                  <a:rPr lang="en-US" altLang="zh-CN" dirty="0" smtClean="0"/>
                  <a:t>architectures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However, it is a demanding requirement for the </a:t>
                </a:r>
                <a:r>
                  <a:rPr lang="en-US" altLang="zh-CN" dirty="0" smtClean="0"/>
                  <a:t>supernet to </a:t>
                </a:r>
                <a:r>
                  <a:rPr lang="en-US" altLang="zh-CN" dirty="0"/>
                  <a:t>rank accurately for all paths at the same </a:t>
                </a:r>
                <a:r>
                  <a:rPr lang="en-US" altLang="zh-CN" dirty="0" smtClean="0"/>
                  <a:t>time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As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result</a:t>
                </a:r>
                <a:r>
                  <a:rPr lang="en-US" altLang="zh-CN" dirty="0"/>
                  <a:t>, there might be some paths of </a:t>
                </a:r>
                <a:r>
                  <a:rPr lang="en-US" altLang="zh-CN" dirty="0" smtClean="0"/>
                  <a:t>inferior quality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Since the weights are highly shared, training on these weak paths does have negative influence on the evaluation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1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Greedy path filtering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Current supernet is progressively regarded </a:t>
                </a:r>
                <a:r>
                  <a:rPr lang="en-US" altLang="zh-CN" dirty="0"/>
                  <a:t>as a proxy of the </a:t>
                </a:r>
                <a:r>
                  <a:rPr lang="en-US" altLang="zh-CN" dirty="0" smtClean="0"/>
                  <a:t>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During the supernet </a:t>
                </a:r>
                <a:r>
                  <a:rPr lang="en-US" altLang="zh-CN" dirty="0" smtClean="0"/>
                  <a:t>training</a:t>
                </a:r>
                <a:r>
                  <a:rPr lang="en-US" altLang="zh-CN" dirty="0"/>
                  <a:t>, greedily sample paths according to the reshaped sampling </a:t>
                </a:r>
                <a:r>
                  <a:rPr lang="en-US" altLang="zh-CN" dirty="0" smtClean="0"/>
                  <a:t>distribution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Multi-path sampling </a:t>
                </a:r>
                <a:r>
                  <a:rPr lang="en-US" altLang="zh-CN" dirty="0"/>
                  <a:t>strategy with </a:t>
                </a:r>
                <a:r>
                  <a:rPr lang="en-US" altLang="zh-CN" dirty="0" smtClean="0"/>
                  <a:t>rejection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based on binomial </a:t>
                </a:r>
                <a:r>
                  <a:rPr lang="en-US" altLang="zh-CN" dirty="0" smtClean="0"/>
                  <a:t>distribution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For </a:t>
                </a:r>
                <a:r>
                  <a:rPr lang="en-US" altLang="zh-CN" dirty="0" smtClean="0"/>
                  <a:t>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=60%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5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=83.38%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Just rank the sampled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paths, keep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paths and reject the rest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Surrogate subset from dataset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GreedyNAS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pipeline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782" y="1957625"/>
            <a:ext cx="5304762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Exploration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exploitation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972" y="1867149"/>
            <a:ext cx="5352381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Greedy training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021" y="1846263"/>
            <a:ext cx="43362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on ImageNet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86738"/>
            <a:ext cx="10058400" cy="23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legantly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deal with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redundancy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As we all know, DNNs have many unimportant components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However, </a:t>
            </a:r>
            <a:r>
              <a:rPr lang="en-US" altLang="zh-CN" dirty="0" smtClean="0"/>
              <a:t>whether </a:t>
            </a:r>
            <a:r>
              <a:rPr lang="en-US" altLang="zh-CN" dirty="0"/>
              <a:t>directly </a:t>
            </a:r>
            <a:r>
              <a:rPr lang="en-US" altLang="zh-CN" dirty="0" smtClean="0"/>
              <a:t>removing such </a:t>
            </a:r>
            <a:r>
              <a:rPr lang="en-US" altLang="zh-CN" dirty="0"/>
              <a:t>filters and components is the best </a:t>
            </a:r>
            <a:r>
              <a:rPr lang="en-US" altLang="zh-CN" dirty="0" smtClean="0"/>
              <a:t>choice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Whether such invalid filters are indeed useful in </a:t>
            </a:r>
            <a:r>
              <a:rPr lang="en-US" altLang="zh-CN" dirty="0" smtClean="0"/>
              <a:t>certain senses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Ensemble learning like boosting</a:t>
            </a:r>
          </a:p>
        </p:txBody>
      </p:sp>
    </p:spTree>
    <p:extLst>
      <p:ext uri="{BB962C8B-B14F-4D97-AF65-F5344CB8AC3E}">
        <p14:creationId xmlns:p14="http://schemas.microsoft.com/office/powerpoint/2010/main" val="19168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Ablation – rank correlation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54" y="1846263"/>
            <a:ext cx="39676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Ablation – candidate pool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972" y="2443340"/>
            <a:ext cx="5552381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Previous filter enhancement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Dense-sparse-dense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Init</a:t>
            </a:r>
            <a:r>
              <a:rPr lang="en-US" altLang="zh-CN" dirty="0" smtClean="0"/>
              <a:t> dense training</a:t>
            </a:r>
            <a:r>
              <a:rPr lang="en-US" altLang="zh-CN" dirty="0"/>
              <a:t>: learns the connection weights and importance via </a:t>
            </a:r>
            <a:r>
              <a:rPr lang="en-US" altLang="zh-CN" dirty="0" smtClean="0"/>
              <a:t>normal network </a:t>
            </a:r>
            <a:r>
              <a:rPr lang="en-US" altLang="zh-CN" dirty="0"/>
              <a:t>training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Sparse training</a:t>
            </a:r>
            <a:r>
              <a:rPr lang="en-US" altLang="zh-CN" dirty="0"/>
              <a:t>: prunes the low-weight connections and trains a sparse network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Final dense training</a:t>
            </a:r>
            <a:r>
              <a:rPr lang="en-US" altLang="zh-CN" dirty="0"/>
              <a:t>: recovers the pruned </a:t>
            </a:r>
            <a:r>
              <a:rPr lang="en-US" altLang="zh-CN" dirty="0" smtClean="0"/>
              <a:t>connections (0), </a:t>
            </a:r>
            <a:r>
              <a:rPr lang="en-US" altLang="zh-CN" dirty="0"/>
              <a:t>making the network </a:t>
            </a:r>
            <a:r>
              <a:rPr lang="en-US" altLang="zh-CN" dirty="0" smtClean="0"/>
              <a:t>dense again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RePr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Similar to DSD</a:t>
            </a:r>
            <a:r>
              <a:rPr lang="en-US" altLang="zh-CN" dirty="0"/>
              <a:t>, reinitialize the filters to be orthogonal to </a:t>
            </a:r>
            <a:r>
              <a:rPr lang="en-US" altLang="zh-CN" dirty="0" smtClean="0"/>
              <a:t>its value </a:t>
            </a:r>
            <a:r>
              <a:rPr lang="en-US" altLang="zh-CN" dirty="0"/>
              <a:t>before being dropped and the current value of </a:t>
            </a:r>
            <a:r>
              <a:rPr lang="en-US" altLang="zh-CN" dirty="0" smtClean="0"/>
              <a:t>non-pruned filters</a:t>
            </a:r>
          </a:p>
        </p:txBody>
      </p:sp>
    </p:spTree>
    <p:extLst>
      <p:ext uri="{BB962C8B-B14F-4D97-AF65-F5344CB8AC3E}">
        <p14:creationId xmlns:p14="http://schemas.microsoft.com/office/powerpoint/2010/main" val="2511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grafting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289" y="2324292"/>
            <a:ext cx="5352381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Noise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Graft </a:t>
                </a:r>
                <a:r>
                  <a:rPr lang="en-US" altLang="zh-CN" dirty="0"/>
                  <a:t>Gaussian noise into </a:t>
                </a:r>
                <a:r>
                  <a:rPr lang="en-US" altLang="zh-CN" dirty="0" smtClean="0"/>
                  <a:t>invalid filters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Internal </a:t>
                </a:r>
                <a:r>
                  <a:rPr lang="en-US" altLang="zh-CN" dirty="0" smtClean="0"/>
                  <a:t>filters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Add the weights of other filters into invalid filters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External </a:t>
                </a:r>
                <a:r>
                  <a:rPr lang="en-US" altLang="zh-CN" dirty="0" smtClean="0"/>
                  <a:t>filters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Select </a:t>
                </a:r>
                <a:r>
                  <a:rPr lang="en-US" altLang="zh-CN" dirty="0"/>
                  <a:t>external </a:t>
                </a:r>
                <a:r>
                  <a:rPr lang="en-US" altLang="zh-CN" dirty="0" smtClean="0"/>
                  <a:t>filters from </a:t>
                </a:r>
                <a:r>
                  <a:rPr lang="en-US" altLang="zh-CN" dirty="0"/>
                  <a:t>other </a:t>
                </a:r>
                <a:r>
                  <a:rPr lang="en-US" altLang="zh-CN" dirty="0" smtClean="0"/>
                  <a:t>networks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94" y="1845734"/>
            <a:ext cx="4013486" cy="22143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405" y="4060070"/>
            <a:ext cx="3936275" cy="26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measurement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L1 norm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A common used metric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Entropy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Convert continuous distribution </a:t>
                </a:r>
                <a:r>
                  <a:rPr lang="en-US" altLang="zh-CN" dirty="0"/>
                  <a:t>to discrete </a:t>
                </a:r>
                <a:r>
                  <a:rPr lang="en-US" altLang="zh-CN" dirty="0" smtClean="0"/>
                  <a:t>distribution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To keep layer </a:t>
                </a:r>
                <a:r>
                  <a:rPr lang="en-US" altLang="zh-CN" dirty="0" smtClean="0"/>
                  <a:t>consistency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Adaptive Grafting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Hyper-parameter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should be 0.5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larger than 0.5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Each network should contain part of self </a:t>
                </a:r>
                <a:r>
                  <a:rPr lang="en-US" altLang="zh-CN" dirty="0" smtClean="0"/>
                  <a:t>information even though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08" y="3270749"/>
            <a:ext cx="4013143" cy="27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Grafting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25331"/>
            <a:ext cx="10058400" cy="38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542</Words>
  <Application>Microsoft Office PowerPoint</Application>
  <PresentationFormat>宽屏</PresentationFormat>
  <Paragraphs>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Calibri</vt:lpstr>
      <vt:lpstr>Calibri Light</vt:lpstr>
      <vt:lpstr>Cambria Math</vt:lpstr>
      <vt:lpstr>Wingdings</vt:lpstr>
      <vt:lpstr>回顾</vt:lpstr>
      <vt:lpstr>NAS &amp; Filter Grafting</vt:lpstr>
      <vt:lpstr>Filter Grafting for Deep Neural Networks</vt:lpstr>
      <vt:lpstr>Elegantly deal with redundancy</vt:lpstr>
      <vt:lpstr>Previous filter enhancement</vt:lpstr>
      <vt:lpstr>Filter grafting</vt:lpstr>
      <vt:lpstr>Information source</vt:lpstr>
      <vt:lpstr>Information measurement</vt:lpstr>
      <vt:lpstr>Adaptive Grafting</vt:lpstr>
      <vt:lpstr>Network Grafting</vt:lpstr>
      <vt:lpstr>Ablation</vt:lpstr>
      <vt:lpstr>Experiment</vt:lpstr>
      <vt:lpstr>Experiment</vt:lpstr>
      <vt:lpstr>Statistics</vt:lpstr>
      <vt:lpstr>SGAS: Sequential Greedy Architecture Search</vt:lpstr>
      <vt:lpstr>Correlation issue in DARTS</vt:lpstr>
      <vt:lpstr>Correlation issue in DARTS</vt:lpstr>
      <vt:lpstr>Sequential greedy search</vt:lpstr>
      <vt:lpstr>Sequential greedy search</vt:lpstr>
      <vt:lpstr>Selection criterion</vt:lpstr>
      <vt:lpstr>SGAS</vt:lpstr>
      <vt:lpstr>Experiments on CIFAR-10</vt:lpstr>
      <vt:lpstr>Experiments on ImageNet</vt:lpstr>
      <vt:lpstr>GreedyNAS: Towards Fast One-Shot NAS with Greedy Supernet</vt:lpstr>
      <vt:lpstr>Single-path one-shot</vt:lpstr>
      <vt:lpstr>Greedy path filtering</vt:lpstr>
      <vt:lpstr>GreedyNAS pipeline</vt:lpstr>
      <vt:lpstr>Exploration and exploitation</vt:lpstr>
      <vt:lpstr>Greedy training</vt:lpstr>
      <vt:lpstr>Experiment on ImageNet</vt:lpstr>
      <vt:lpstr>Ablation – rank correlation</vt:lpstr>
      <vt:lpstr>Ablation – candidate pool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 &amp; Efficient CNN</dc:title>
  <dc:creator>Windows 用户</dc:creator>
  <cp:lastModifiedBy>Windows 用户</cp:lastModifiedBy>
  <cp:revision>81</cp:revision>
  <dcterms:created xsi:type="dcterms:W3CDTF">2020-05-14T02:50:17Z</dcterms:created>
  <dcterms:modified xsi:type="dcterms:W3CDTF">2020-05-14T13:54:26Z</dcterms:modified>
</cp:coreProperties>
</file>