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60" r:id="rId4"/>
    <p:sldId id="259" r:id="rId5"/>
    <p:sldId id="261" r:id="rId6"/>
    <p:sldId id="258" r:id="rId7"/>
    <p:sldId id="262" r:id="rId8"/>
    <p:sldId id="288" r:id="rId9"/>
    <p:sldId id="289" r:id="rId10"/>
    <p:sldId id="290" r:id="rId11"/>
    <p:sldId id="268" r:id="rId12"/>
    <p:sldId id="269" r:id="rId13"/>
    <p:sldId id="270" r:id="rId14"/>
    <p:sldId id="271" r:id="rId15"/>
    <p:sldId id="274" r:id="rId16"/>
    <p:sldId id="279" r:id="rId17"/>
    <p:sldId id="275" r:id="rId18"/>
    <p:sldId id="273" r:id="rId19"/>
    <p:sldId id="276" r:id="rId20"/>
    <p:sldId id="277" r:id="rId21"/>
    <p:sldId id="281" r:id="rId22"/>
    <p:sldId id="282" r:id="rId23"/>
    <p:sldId id="283" r:id="rId24"/>
    <p:sldId id="285" r:id="rId25"/>
    <p:sldId id="287"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704"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B82390E-E9BF-4A2B-8F07-D4819343FB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5460095-FD17-4B21-B68A-CB937F6F8F8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CC37-FCE8-41C0-9A56-781CEEC84662}" type="datetimeFigureOut">
              <a:rPr lang="zh-CN" altLang="en-US" smtClean="0"/>
              <a:t>2020/4/16</a:t>
            </a:fld>
            <a:endParaRPr lang="zh-CN" altLang="en-US"/>
          </a:p>
        </p:txBody>
      </p:sp>
      <p:sp>
        <p:nvSpPr>
          <p:cNvPr id="4" name="幻灯片图像占位符 3">
            <a:extLst>
              <a:ext uri="{FF2B5EF4-FFF2-40B4-BE49-F238E27FC236}">
                <a16:creationId xmlns:a16="http://schemas.microsoft.com/office/drawing/2014/main" id="{1EEDC357-184B-4CE0-8EC0-E9F3E37065B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7EE0E106-213C-47A9-AE5C-B59A5A1F1F2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431AC88A-3CEC-4E85-A663-21320B4922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5E11952D-E33E-4D07-83D7-DECDCF75412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5829E-3A5A-4A93-B29A-0F0EC13F6D3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深度学习用了大量的训练样本，用了大量的计算资源。结果是我们在很多任务下，在特定环境、特定数据集上可以得到非常高的准确度。但</a:t>
            </a:r>
            <a:r>
              <a:rPr lang="en-US" altLang="zh-CN" sz="1200" b="0" i="0" kern="1200" dirty="0">
                <a:solidFill>
                  <a:schemeClr val="tx1"/>
                </a:solidFill>
                <a:effectLst/>
                <a:latin typeface="+mn-lt"/>
                <a:ea typeface="+mn-ea"/>
                <a:cs typeface="+mn-cs"/>
              </a:rPr>
              <a:t>Deep Learning </a:t>
            </a:r>
            <a:r>
              <a:rPr lang="zh-CN" altLang="en-US" sz="1200" b="0" i="0" kern="1200" dirty="0">
                <a:solidFill>
                  <a:schemeClr val="tx1"/>
                </a:solidFill>
                <a:effectLst/>
                <a:latin typeface="+mn-lt"/>
                <a:ea typeface="+mn-ea"/>
                <a:cs typeface="+mn-cs"/>
              </a:rPr>
              <a:t>还存在的一些问题：可能不是很鲁棒，图像分类网络中的输入图像加如一些噪声，这些噪声可能是人检测不到的，合成一个图片之后却可以完全误导这个网络，甚至能够按照你的意愿误导分到某一个类。贝叶斯学习可以用少量的训练样本帮助我们学非常精确的模型。我们希望贝叶斯深度学习既有贝叶斯本身的可解释性，可以从少量的数据里边来学习；另外又有 </a:t>
            </a:r>
            <a:r>
              <a:rPr lang="en-US" altLang="zh-CN" sz="1200" b="0" i="0" kern="1200" dirty="0">
                <a:solidFill>
                  <a:schemeClr val="tx1"/>
                </a:solidFill>
                <a:effectLst/>
                <a:latin typeface="+mn-lt"/>
                <a:ea typeface="+mn-ea"/>
                <a:cs typeface="+mn-cs"/>
              </a:rPr>
              <a:t>Deep Learning </a:t>
            </a:r>
            <a:r>
              <a:rPr lang="zh-CN" altLang="en-US" sz="1200" b="0" i="0" kern="1200" dirty="0">
                <a:solidFill>
                  <a:schemeClr val="tx1"/>
                </a:solidFill>
                <a:effectLst/>
                <a:latin typeface="+mn-lt"/>
                <a:ea typeface="+mn-ea"/>
                <a:cs typeface="+mn-cs"/>
              </a:rPr>
              <a:t>非常强大的拟合能力。</a:t>
            </a:r>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4</a:t>
            </a:fld>
            <a:endParaRPr lang="zh-CN" altLang="en-US"/>
          </a:p>
        </p:txBody>
      </p:sp>
    </p:spTree>
    <p:extLst>
      <p:ext uri="{BB962C8B-B14F-4D97-AF65-F5344CB8AC3E}">
        <p14:creationId xmlns:p14="http://schemas.microsoft.com/office/powerpoint/2010/main" val="49903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目标矩阵</a:t>
            </a:r>
            <a:r>
              <a:rPr lang="en-US" altLang="zh-CN" sz="1200" b="0" i="0" u="none" strike="noStrike"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可以通过任意一个状态转移矩阵</a:t>
            </a:r>
            <a:r>
              <a:rPr lang="en-US" altLang="zh-CN" sz="1200" b="0" i="0" u="none" strike="noStrike" kern="1200" dirty="0">
                <a:solidFill>
                  <a:schemeClr val="tx1"/>
                </a:solidFill>
                <a:effectLst/>
                <a:latin typeface="+mn-lt"/>
                <a:ea typeface="+mn-ea"/>
                <a:cs typeface="+mn-cs"/>
              </a:rPr>
              <a:t>Q</a:t>
            </a:r>
            <a:r>
              <a:rPr lang="zh-CN" altLang="en-US" sz="1200" b="0" i="0" u="none" strike="noStrike" kern="1200" dirty="0">
                <a:solidFill>
                  <a:schemeClr val="tx1"/>
                </a:solidFill>
                <a:effectLst/>
                <a:latin typeface="+mn-lt"/>
                <a:ea typeface="+mn-ea"/>
                <a:cs typeface="+mn-cs"/>
              </a:rPr>
              <a:t>乘以一个接受率</a:t>
            </a:r>
            <a:r>
              <a:rPr lang="zh-CN" altLang="en-US" sz="1200" b="0" i="0" kern="1200" dirty="0">
                <a:solidFill>
                  <a:schemeClr val="tx1"/>
                </a:solidFill>
                <a:effectLst/>
                <a:latin typeface="+mn-lt"/>
                <a:ea typeface="+mn-ea"/>
                <a:cs typeface="+mn-cs"/>
              </a:rPr>
              <a:t>得到对应变换。</a:t>
            </a:r>
            <a:r>
              <a:rPr lang="en-US" altLang="zh-CN" sz="1200" b="0" i="0" u="none" strike="noStrike" kern="1200" dirty="0">
                <a:solidFill>
                  <a:schemeClr val="tx1"/>
                </a:solidFill>
                <a:effectLst/>
                <a:latin typeface="+mn-lt"/>
                <a:ea typeface="+mn-ea"/>
                <a:cs typeface="+mn-cs"/>
              </a:rPr>
              <a:t>α(</a:t>
            </a:r>
            <a:r>
              <a:rPr lang="en-US" altLang="zh-CN" sz="1200" b="0" i="0" u="none" strike="noStrike" kern="1200" dirty="0" err="1">
                <a:solidFill>
                  <a:schemeClr val="tx1"/>
                </a:solidFill>
                <a:effectLst/>
                <a:latin typeface="+mn-lt"/>
                <a:ea typeface="+mn-ea"/>
                <a:cs typeface="+mn-cs"/>
              </a:rPr>
              <a:t>i,j</a:t>
            </a:r>
            <a:r>
              <a:rPr lang="en-US" altLang="zh-CN" sz="1200" b="0" i="0" u="none" strike="noStrike" kern="1200" dirty="0">
                <a:solidFill>
                  <a:schemeClr val="tx1"/>
                </a:solidFill>
                <a:effectLst/>
                <a:latin typeface="+mn-lt"/>
                <a:ea typeface="+mn-ea"/>
                <a:cs typeface="+mn-cs"/>
              </a:rPr>
              <a:t>)α(</a:t>
            </a:r>
            <a:r>
              <a:rPr lang="en-US" altLang="zh-CN" sz="1200" b="0" i="0" u="none" strike="noStrike" kern="1200" dirty="0" err="1">
                <a:solidFill>
                  <a:schemeClr val="tx1"/>
                </a:solidFill>
                <a:effectLst/>
                <a:latin typeface="+mn-lt"/>
                <a:ea typeface="+mn-ea"/>
                <a:cs typeface="+mn-cs"/>
              </a:rPr>
              <a:t>i,j</a:t>
            </a:r>
            <a:r>
              <a:rPr lang="en-US" altLang="zh-CN"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我们有一般称之为接受率。取值在</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之间，可以理解为一个概率值。即目标矩阵</a:t>
            </a:r>
            <a:r>
              <a:rPr lang="en-US" altLang="zh-CN" sz="1200" b="0" i="0" u="none" strike="noStrike"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可以通过任意一个马尔科夫链状态转移矩阵</a:t>
            </a:r>
            <a:r>
              <a:rPr lang="en-US" altLang="zh-CN" sz="1200" b="0" i="0" u="none" strike="noStrike"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以一定的接受率获得。</a:t>
            </a:r>
            <a:r>
              <a:rPr lang="en-US" altLang="zh-CN" sz="1200" b="0" i="0" kern="1200" dirty="0">
                <a:solidFill>
                  <a:schemeClr val="tx1"/>
                </a:solidFill>
                <a:effectLst/>
                <a:latin typeface="+mn-lt"/>
                <a:ea typeface="+mn-ea"/>
                <a:cs typeface="+mn-cs"/>
              </a:rPr>
              <a:t>MCMC</a:t>
            </a:r>
            <a:r>
              <a:rPr lang="zh-CN" altLang="en-US" sz="1200" b="0" i="0" kern="1200" dirty="0">
                <a:solidFill>
                  <a:schemeClr val="tx1"/>
                </a:solidFill>
                <a:effectLst/>
                <a:latin typeface="+mn-lt"/>
                <a:ea typeface="+mn-ea"/>
                <a:cs typeface="+mn-cs"/>
              </a:rPr>
              <a:t>算法本身很简单，难点在于一是如何设计动力学方程模拟状态转移，二是在高维度空间中提高相应接受率，减少训练时间。</a:t>
            </a:r>
            <a:endParaRPr lang="zh-CN" altLang="en-US" dirty="0"/>
          </a:p>
        </p:txBody>
      </p:sp>
      <p:sp>
        <p:nvSpPr>
          <p:cNvPr id="4" name="灯片编号占位符 3"/>
          <p:cNvSpPr>
            <a:spLocks noGrp="1"/>
          </p:cNvSpPr>
          <p:nvPr>
            <p:ph type="sldNum" sz="quarter" idx="5"/>
          </p:nvPr>
        </p:nvSpPr>
        <p:spPr/>
        <p:txBody>
          <a:bodyPr/>
          <a:lstStyle/>
          <a:p>
            <a:fld id="{FD4A6961-3D65-4642-A3B8-79384A9CD7FA}" type="slidenum">
              <a:rPr lang="zh-CN" altLang="en-US" smtClean="0"/>
              <a:t>14</a:t>
            </a:fld>
            <a:endParaRPr lang="zh-CN" altLang="en-US"/>
          </a:p>
        </p:txBody>
      </p:sp>
    </p:spTree>
    <p:extLst>
      <p:ext uri="{BB962C8B-B14F-4D97-AF65-F5344CB8AC3E}">
        <p14:creationId xmlns:p14="http://schemas.microsoft.com/office/powerpoint/2010/main" val="5134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a:t>
            </a:r>
            <a:r>
              <a:rPr lang="en-US" altLang="zh-CN" dirty="0"/>
              <a:t>ICLR 2020 </a:t>
            </a:r>
            <a:r>
              <a:rPr lang="zh-CN" altLang="en-US" dirty="0"/>
              <a:t>的</a:t>
            </a:r>
            <a:r>
              <a:rPr lang="en-US" altLang="zh-CN" dirty="0"/>
              <a:t>ORAL </a:t>
            </a:r>
            <a:r>
              <a:rPr lang="zh-CN" altLang="en-US" dirty="0"/>
              <a:t>是一位康奈尔大学的</a:t>
            </a:r>
            <a:r>
              <a:rPr lang="en-US" altLang="zh-CN" dirty="0" err="1"/>
              <a:t>pHD</a:t>
            </a:r>
            <a:r>
              <a:rPr lang="zh-CN" altLang="en-US" dirty="0"/>
              <a:t>发表的。它最大的创新点是讲</a:t>
            </a:r>
            <a:r>
              <a:rPr lang="en-US" altLang="zh-CN" dirty="0"/>
              <a:t>17</a:t>
            </a:r>
            <a:r>
              <a:rPr lang="zh-CN" altLang="en-US" dirty="0"/>
              <a:t>年的一篇基于</a:t>
            </a:r>
            <a:r>
              <a:rPr lang="en-US" altLang="zh-CN" dirty="0"/>
              <a:t>SGD</a:t>
            </a:r>
            <a:r>
              <a:rPr lang="zh-CN" altLang="en-US" dirty="0"/>
              <a:t>的周期学习结合到</a:t>
            </a:r>
            <a:r>
              <a:rPr lang="en-US" altLang="zh-CN" dirty="0"/>
              <a:t>SG-MCMC</a:t>
            </a:r>
            <a:r>
              <a:rPr lang="zh-CN" altLang="en-US" dirty="0"/>
              <a:t>中取得了很好的结果。</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15</a:t>
            </a:fld>
            <a:endParaRPr lang="zh-CN" altLang="en-US"/>
          </a:p>
        </p:txBody>
      </p:sp>
    </p:spTree>
    <p:extLst>
      <p:ext uri="{BB962C8B-B14F-4D97-AF65-F5344CB8AC3E}">
        <p14:creationId xmlns:p14="http://schemas.microsoft.com/office/powerpoint/2010/main" val="171108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SG-MCMC</a:t>
            </a:r>
            <a:r>
              <a:rPr lang="zh-CN" altLang="en-US" dirty="0"/>
              <a:t>是通过先设定好动力学方程，在</a:t>
            </a:r>
            <a:r>
              <a:rPr lang="en-US" altLang="zh-CN" dirty="0"/>
              <a:t>SGLD</a:t>
            </a:r>
            <a:r>
              <a:rPr lang="zh-CN" altLang="en-US" dirty="0"/>
              <a:t>中是通过势能的梯度再加上一个高斯噪声来优化下降。</a:t>
            </a:r>
            <a:endParaRPr lang="en-US" altLang="zh-CN" dirty="0"/>
          </a:p>
          <a:p>
            <a:r>
              <a:rPr lang="en-US" altLang="zh-CN" dirty="0"/>
              <a:t>SGHMC</a:t>
            </a:r>
            <a:r>
              <a:rPr lang="zh-CN" altLang="en-US" dirty="0"/>
              <a:t>中除了势能梯度，还多加了一个基于动量的变化来训练下降。这里的阿尔法是步长，西格玛是高斯噪声，</a:t>
            </a:r>
            <a:r>
              <a:rPr lang="en-US" altLang="zh-CN" dirty="0"/>
              <a:t>k</a:t>
            </a:r>
            <a:r>
              <a:rPr lang="zh-CN" altLang="en-US" dirty="0"/>
              <a:t>是迭代次数，</a:t>
            </a:r>
            <a:r>
              <a:rPr lang="en-US" altLang="zh-CN" dirty="0"/>
              <a:t>γˆ is the estimate of the noise</a:t>
            </a:r>
            <a:r>
              <a:rPr lang="zh-CN" altLang="en-US" dirty="0"/>
              <a:t>。每一代的迭代中，势能方程都会基于之前参数的变化而更新进行后验分布采样。</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16</a:t>
            </a:fld>
            <a:endParaRPr lang="zh-CN" altLang="en-US"/>
          </a:p>
        </p:txBody>
      </p:sp>
    </p:spTree>
    <p:extLst>
      <p:ext uri="{BB962C8B-B14F-4D97-AF65-F5344CB8AC3E}">
        <p14:creationId xmlns:p14="http://schemas.microsoft.com/office/powerpoint/2010/main" val="256676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作者认为步长的大小既控制了采样器向高密度区域迁移的趋势，又控制了噪声注入对采样器对采样器探索参数空间的幅度。较小的步长会同时削弱这两种能力而导致模型迭代的次数增加，较大的步长则是采样器不能对</a:t>
            </a:r>
            <a:r>
              <a:rPr lang="en-US" altLang="zh-CN" dirty="0"/>
              <a:t>local region</a:t>
            </a:r>
            <a:r>
              <a:rPr lang="zh-CN" altLang="en-US" dirty="0"/>
              <a:t>的分布做很好的估计。</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17</a:t>
            </a:fld>
            <a:endParaRPr lang="zh-CN" altLang="en-US"/>
          </a:p>
        </p:txBody>
      </p:sp>
    </p:spTree>
    <p:extLst>
      <p:ext uri="{BB962C8B-B14F-4D97-AF65-F5344CB8AC3E}">
        <p14:creationId xmlns:p14="http://schemas.microsoft.com/office/powerpoint/2010/main" val="335700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所以作者提出的了将步长设为一个周期性变化的两阶段过程，每个周期一阶段探索过程增大步长只迭代不采样来鼓励采样器通过随机梯度下降跳出</a:t>
            </a:r>
            <a:r>
              <a:rPr lang="en-US" altLang="zh-CN" dirty="0"/>
              <a:t>local</a:t>
            </a:r>
            <a:r>
              <a:rPr lang="zh-CN" altLang="en-US" dirty="0"/>
              <a:t>进行更大的模式迁移，当步长缩小到阈值后再进行边采样边迭代来预测</a:t>
            </a:r>
            <a:r>
              <a:rPr lang="en-US" altLang="zh-CN" dirty="0"/>
              <a:t>local region distribution</a:t>
            </a:r>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18</a:t>
            </a:fld>
            <a:endParaRPr lang="zh-CN" altLang="en-US"/>
          </a:p>
        </p:txBody>
      </p:sp>
    </p:spTree>
    <p:extLst>
      <p:ext uri="{BB962C8B-B14F-4D97-AF65-F5344CB8AC3E}">
        <p14:creationId xmlns:p14="http://schemas.microsoft.com/office/powerpoint/2010/main" val="287033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cSG</a:t>
            </a:r>
            <a:r>
              <a:rPr lang="en-US" altLang="zh-CN" dirty="0"/>
              <a:t>-MCMC </a:t>
            </a:r>
            <a:r>
              <a:rPr lang="zh-CN" altLang="en-US" dirty="0"/>
              <a:t>的结合了传统</a:t>
            </a:r>
            <a:r>
              <a:rPr lang="en-US" altLang="zh-CN" dirty="0"/>
              <a:t>SG-MCMC</a:t>
            </a:r>
            <a:r>
              <a:rPr lang="zh-CN" altLang="en-US" dirty="0"/>
              <a:t>中可以很好的表征局部密度分布的优势，和周期调度优化对参数空间的多峰后验分布的探索。</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20</a:t>
            </a:fld>
            <a:endParaRPr lang="zh-CN" altLang="en-US"/>
          </a:p>
        </p:txBody>
      </p:sp>
    </p:spTree>
    <p:extLst>
      <p:ext uri="{BB962C8B-B14F-4D97-AF65-F5344CB8AC3E}">
        <p14:creationId xmlns:p14="http://schemas.microsoft.com/office/powerpoint/2010/main" val="351560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22</a:t>
            </a:fld>
            <a:endParaRPr lang="zh-CN" altLang="en-US"/>
          </a:p>
        </p:txBody>
      </p:sp>
    </p:spTree>
    <p:extLst>
      <p:ext uri="{BB962C8B-B14F-4D97-AF65-F5344CB8AC3E}">
        <p14:creationId xmlns:p14="http://schemas.microsoft.com/office/powerpoint/2010/main" val="533044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作者基于</a:t>
            </a:r>
            <a:r>
              <a:rPr lang="en-US" altLang="zh-CN" dirty="0"/>
              <a:t>25</a:t>
            </a:r>
            <a:r>
              <a:rPr lang="zh-CN" altLang="en-US" dirty="0"/>
              <a:t>个高斯多峰</a:t>
            </a:r>
            <a:r>
              <a:rPr lang="en-US" altLang="zh-CN" dirty="0"/>
              <a:t>2d</a:t>
            </a:r>
            <a:r>
              <a:rPr lang="zh-CN" altLang="en-US" dirty="0"/>
              <a:t>混合分布做了一个对比。一组是</a:t>
            </a:r>
            <a:r>
              <a:rPr lang="en-US" altLang="zh-CN" dirty="0"/>
              <a:t>4</a:t>
            </a:r>
            <a:r>
              <a:rPr lang="zh-CN" altLang="en-US" dirty="0"/>
              <a:t>个平行</a:t>
            </a:r>
            <a:r>
              <a:rPr lang="en-US" altLang="zh-CN" dirty="0"/>
              <a:t>SGLD</a:t>
            </a:r>
            <a:r>
              <a:rPr lang="zh-CN" altLang="en-US" dirty="0"/>
              <a:t>中各训练了</a:t>
            </a:r>
            <a:r>
              <a:rPr lang="en-US" altLang="zh-CN" dirty="0"/>
              <a:t>50000</a:t>
            </a:r>
            <a:r>
              <a:rPr lang="zh-CN" altLang="en-US" dirty="0"/>
              <a:t>代后共同采样结果，另一组是周期为</a:t>
            </a:r>
            <a:r>
              <a:rPr lang="en-US" altLang="zh-CN" dirty="0"/>
              <a:t>30</a:t>
            </a:r>
            <a:r>
              <a:rPr lang="zh-CN" altLang="en-US" dirty="0"/>
              <a:t>，初始步长为</a:t>
            </a:r>
            <a:r>
              <a:rPr lang="en-US" altLang="zh-CN" dirty="0"/>
              <a:t>0.09</a:t>
            </a:r>
            <a:r>
              <a:rPr lang="zh-CN" altLang="en-US" dirty="0"/>
              <a:t>，探索阶段</a:t>
            </a:r>
            <a:r>
              <a:rPr lang="en-US" altLang="zh-CN" dirty="0"/>
              <a:t>β0.25</a:t>
            </a:r>
            <a:r>
              <a:rPr lang="zh-CN" altLang="en-US" dirty="0"/>
              <a:t>训练</a:t>
            </a:r>
            <a:r>
              <a:rPr lang="en-US" altLang="zh-CN" dirty="0"/>
              <a:t>50000</a:t>
            </a:r>
            <a:r>
              <a:rPr lang="zh-CN" altLang="en-US" dirty="0"/>
              <a:t>代的采样结果。</a:t>
            </a:r>
            <a:endParaRPr lang="en-US" altLang="zh-CN" dirty="0"/>
          </a:p>
          <a:p>
            <a:r>
              <a:rPr lang="zh-CN" altLang="en-US" dirty="0"/>
              <a:t>作者给这个结果说明原始的</a:t>
            </a:r>
            <a:r>
              <a:rPr lang="en-US" altLang="zh-CN" dirty="0"/>
              <a:t>SGLD</a:t>
            </a:r>
            <a:r>
              <a:rPr lang="zh-CN" altLang="en-US" dirty="0"/>
              <a:t>会陷入基于初始位置的局部状态中，最后只能表征一部分区域的分布特征。</a:t>
            </a:r>
            <a:endParaRPr lang="en-US" altLang="zh-CN" dirty="0"/>
          </a:p>
          <a:p>
            <a:r>
              <a:rPr lang="zh-CN" altLang="en-US" dirty="0"/>
              <a:t>而</a:t>
            </a:r>
            <a:r>
              <a:rPr lang="en-US" altLang="zh-CN" dirty="0" err="1"/>
              <a:t>sSGLD</a:t>
            </a:r>
            <a:r>
              <a:rPr lang="zh-CN" altLang="en-US" dirty="0"/>
              <a:t>可以无视起始位置探索和表征所有节点的分布特征。它利用较大的步长来发现新的模块区域，并利用较小的步长来探索本地节点的细致分布。</a:t>
            </a:r>
            <a:endParaRPr lang="en-US" altLang="zh-CN"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23</a:t>
            </a:fld>
            <a:endParaRPr lang="zh-CN" altLang="en-US"/>
          </a:p>
        </p:txBody>
      </p:sp>
    </p:spTree>
    <p:extLst>
      <p:ext uri="{BB962C8B-B14F-4D97-AF65-F5344CB8AC3E}">
        <p14:creationId xmlns:p14="http://schemas.microsoft.com/office/powerpoint/2010/main" val="2218775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作者同时还在</a:t>
            </a:r>
            <a:r>
              <a:rPr lang="en-US" altLang="zh-CN" dirty="0"/>
              <a:t>CIFAR-10</a:t>
            </a:r>
            <a:r>
              <a:rPr lang="zh-CN" altLang="en-US" dirty="0"/>
              <a:t>和</a:t>
            </a:r>
            <a:r>
              <a:rPr lang="en-US" altLang="zh-CN" dirty="0"/>
              <a:t>CIFAR-100</a:t>
            </a:r>
            <a:r>
              <a:rPr lang="zh-CN" altLang="en-US" dirty="0"/>
              <a:t>上做了</a:t>
            </a:r>
            <a:r>
              <a:rPr lang="en-US" altLang="zh-CN" dirty="0"/>
              <a:t>test error</a:t>
            </a:r>
            <a:r>
              <a:rPr lang="zh-CN" altLang="en-US" dirty="0"/>
              <a:t>对比结果。表一中最上面四个是基于深度学习网络的优化器</a:t>
            </a:r>
            <a:r>
              <a:rPr lang="en-US" altLang="zh-CN" dirty="0"/>
              <a:t>SGD,SGDM </a:t>
            </a:r>
            <a:r>
              <a:rPr lang="zh-CN" altLang="en-US" dirty="0"/>
              <a:t>和作者借鉴的</a:t>
            </a:r>
            <a:r>
              <a:rPr lang="en-US" altLang="zh-CN" dirty="0"/>
              <a:t>17</a:t>
            </a:r>
            <a:r>
              <a:rPr lang="zh-CN" altLang="en-US" dirty="0"/>
              <a:t>年论文提出的</a:t>
            </a:r>
            <a:r>
              <a:rPr lang="en-US" altLang="zh-CN" dirty="0"/>
              <a:t>snapshot</a:t>
            </a:r>
            <a:r>
              <a:rPr lang="zh-CN" altLang="en-US" dirty="0"/>
              <a:t>方法，将原始</a:t>
            </a:r>
            <a:r>
              <a:rPr lang="en-US" altLang="zh-CN" dirty="0"/>
              <a:t>SGD</a:t>
            </a:r>
            <a:r>
              <a:rPr lang="zh-CN" altLang="en-US" dirty="0"/>
              <a:t>的衰减步长改为周期性变化步长。下面四个是基于</a:t>
            </a:r>
            <a:r>
              <a:rPr lang="en-US" altLang="zh-CN" dirty="0"/>
              <a:t>SG-MCMC</a:t>
            </a:r>
            <a:r>
              <a:rPr lang="zh-CN" altLang="en-US" dirty="0"/>
              <a:t>的优化结果。在所有结果中，</a:t>
            </a:r>
            <a:r>
              <a:rPr lang="en-US" altLang="zh-CN" dirty="0" err="1"/>
              <a:t>cSGHMC</a:t>
            </a:r>
            <a:r>
              <a:rPr lang="zh-CN" altLang="en-US" dirty="0"/>
              <a:t>的</a:t>
            </a:r>
            <a:r>
              <a:rPr lang="en-US" altLang="zh-CN" dirty="0"/>
              <a:t>test error </a:t>
            </a:r>
            <a:r>
              <a:rPr lang="zh-CN" altLang="en-US" dirty="0"/>
              <a:t>在</a:t>
            </a:r>
            <a:r>
              <a:rPr lang="en-US" altLang="zh-CN" dirty="0"/>
              <a:t>CIFAR-10</a:t>
            </a:r>
            <a:r>
              <a:rPr lang="zh-CN" altLang="en-US" dirty="0"/>
              <a:t>和</a:t>
            </a:r>
            <a:r>
              <a:rPr lang="en-US" altLang="zh-CN" dirty="0"/>
              <a:t>CIFAR-100</a:t>
            </a:r>
            <a:r>
              <a:rPr lang="zh-CN" altLang="en-US" dirty="0"/>
              <a:t>的结果都是最好的。表二是做了是否有平行算法和和步长设计的组合对照结果。</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24</a:t>
            </a:fld>
            <a:endParaRPr lang="zh-CN" altLang="en-US"/>
          </a:p>
        </p:txBody>
      </p:sp>
    </p:spTree>
    <p:extLst>
      <p:ext uri="{BB962C8B-B14F-4D97-AF65-F5344CB8AC3E}">
        <p14:creationId xmlns:p14="http://schemas.microsoft.com/office/powerpoint/2010/main" val="3198694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先在一个三层的</a:t>
            </a:r>
            <a:r>
              <a:rPr lang="en-US" altLang="zh-CN" dirty="0"/>
              <a:t>MLP</a:t>
            </a:r>
            <a:r>
              <a:rPr lang="zh-CN" altLang="en-US" dirty="0"/>
              <a:t>网络基于</a:t>
            </a:r>
            <a:r>
              <a:rPr lang="en-US" altLang="zh-CN" dirty="0"/>
              <a:t>MNIST</a:t>
            </a:r>
            <a:r>
              <a:rPr lang="zh-CN" altLang="en-US" dirty="0"/>
              <a:t>数据集训练不同的算法模型到收敛后再用来估计非</a:t>
            </a:r>
            <a:r>
              <a:rPr lang="en-US" altLang="zh-CN" dirty="0"/>
              <a:t>MNIST</a:t>
            </a:r>
            <a:r>
              <a:rPr lang="zh-CN" altLang="en-US" dirty="0"/>
              <a:t>数据集上预测分布的墒。这张图的横坐标对应的是预测分布的墒值，纵坐标对应的是不同模型的经验累积分布函数。这里面红线和黑线对应的</a:t>
            </a:r>
            <a:r>
              <a:rPr lang="en-US" altLang="zh-CN" dirty="0" err="1"/>
              <a:t>cSGLD</a:t>
            </a:r>
            <a:r>
              <a:rPr lang="zh-CN" altLang="en-US" dirty="0"/>
              <a:t>和</a:t>
            </a:r>
            <a:r>
              <a:rPr lang="en-US" altLang="zh-CN" dirty="0" err="1"/>
              <a:t>cSGHMC</a:t>
            </a:r>
            <a:r>
              <a:rPr lang="zh-CN" altLang="en-US" dirty="0"/>
              <a:t>在同墒值的情况下</a:t>
            </a:r>
            <a:r>
              <a:rPr lang="en-US" altLang="zh-CN" dirty="0"/>
              <a:t>CDF</a:t>
            </a:r>
            <a:r>
              <a:rPr lang="zh-CN" altLang="en-US" dirty="0"/>
              <a:t>要比其他模型低很多，也就是说明这里模型中不确定的样本量比其他模型要少很多。作者给出的解释是</a:t>
            </a:r>
            <a:r>
              <a:rPr lang="en-US" altLang="zh-CN" dirty="0" err="1"/>
              <a:t>cSG</a:t>
            </a:r>
            <a:r>
              <a:rPr lang="en-US" altLang="zh-CN" dirty="0"/>
              <a:t>-MCMC</a:t>
            </a:r>
            <a:r>
              <a:rPr lang="zh-CN" altLang="en-US" dirty="0"/>
              <a:t>算法</a:t>
            </a:r>
          </a:p>
          <a:p>
            <a:r>
              <a:rPr lang="zh-CN" altLang="en-US" dirty="0"/>
              <a:t>在权重空间中探索更多的模块，每种模式都表征了有意义的</a:t>
            </a:r>
            <a:r>
              <a:rPr lang="en-US" altLang="zh-CN" dirty="0"/>
              <a:t>MNIST</a:t>
            </a:r>
            <a:r>
              <a:rPr lang="zh-CN" altLang="en-US" dirty="0"/>
              <a:t>数据表示形式。 在分布外数据集（</a:t>
            </a:r>
            <a:r>
              <a:rPr lang="en-US" altLang="zh-CN" dirty="0" err="1"/>
              <a:t>notMNIST</a:t>
            </a:r>
            <a:r>
              <a:rPr lang="zh-CN" altLang="en-US" dirty="0"/>
              <a:t>）上进行测试时，每种模式都可以</a:t>
            </a:r>
          </a:p>
          <a:p>
            <a:r>
              <a:rPr lang="zh-CN" altLang="en-US" dirty="0"/>
              <a:t>在标签空间上提供不同的预测，从而有更合理的不确定性估计。</a:t>
            </a:r>
          </a:p>
        </p:txBody>
      </p:sp>
      <p:sp>
        <p:nvSpPr>
          <p:cNvPr id="4" name="灯片编号占位符 3"/>
          <p:cNvSpPr>
            <a:spLocks noGrp="1"/>
          </p:cNvSpPr>
          <p:nvPr>
            <p:ph type="sldNum" sz="quarter" idx="5"/>
          </p:nvPr>
        </p:nvSpPr>
        <p:spPr/>
        <p:txBody>
          <a:bodyPr/>
          <a:lstStyle/>
          <a:p>
            <a:fld id="{0B55829E-3A5A-4A93-B29A-0F0EC13F6D3E}" type="slidenum">
              <a:rPr lang="zh-CN" altLang="en-US" smtClean="0"/>
              <a:t>25</a:t>
            </a:fld>
            <a:endParaRPr lang="zh-CN" altLang="en-US"/>
          </a:p>
        </p:txBody>
      </p:sp>
    </p:spTree>
    <p:extLst>
      <p:ext uri="{BB962C8B-B14F-4D97-AF65-F5344CB8AC3E}">
        <p14:creationId xmlns:p14="http://schemas.microsoft.com/office/powerpoint/2010/main" val="386228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珠算是清华大学朱军教授和其学生主导的于</a:t>
            </a:r>
            <a:r>
              <a:rPr lang="en-US" altLang="zh-CN" dirty="0"/>
              <a:t>17</a:t>
            </a:r>
            <a:r>
              <a:rPr lang="zh-CN" altLang="en-US" dirty="0"/>
              <a:t>年开源</a:t>
            </a:r>
            <a:r>
              <a:rPr lang="zh-CN" altLang="en-US" sz="1200" b="0" i="0" kern="1200" dirty="0">
                <a:solidFill>
                  <a:schemeClr val="tx1"/>
                </a:solidFill>
                <a:effectLst/>
                <a:latin typeface="+mn-lt"/>
                <a:ea typeface="+mn-ea"/>
                <a:cs typeface="+mn-cs"/>
              </a:rPr>
              <a:t>一个生成模型的 </a:t>
            </a:r>
            <a:r>
              <a:rPr lang="en-US" altLang="zh-CN" sz="1200" b="0" i="0" kern="1200" dirty="0">
                <a:solidFill>
                  <a:schemeClr val="tx1"/>
                </a:solidFill>
                <a:effectLst/>
                <a:latin typeface="+mn-lt"/>
                <a:ea typeface="+mn-ea"/>
                <a:cs typeface="+mn-cs"/>
              </a:rPr>
              <a:t>Python </a:t>
            </a:r>
            <a:r>
              <a:rPr lang="zh-CN" altLang="en-US" sz="1200" b="0" i="0" kern="1200" dirty="0">
                <a:solidFill>
                  <a:schemeClr val="tx1"/>
                </a:solidFill>
                <a:effectLst/>
                <a:latin typeface="+mn-lt"/>
                <a:ea typeface="+mn-ea"/>
                <a:cs typeface="+mn-cs"/>
              </a:rPr>
              <a:t>库，构建于 </a:t>
            </a:r>
            <a:r>
              <a:rPr lang="en-US" altLang="zh-CN" sz="1200" b="0" i="0" kern="1200" dirty="0">
                <a:solidFill>
                  <a:schemeClr val="tx1"/>
                </a:solidFill>
                <a:effectLst/>
                <a:latin typeface="+mn-lt"/>
                <a:ea typeface="+mn-ea"/>
                <a:cs typeface="+mn-cs"/>
              </a:rPr>
              <a:t>TensorFlow </a:t>
            </a:r>
            <a:r>
              <a:rPr lang="zh-CN" altLang="en-US" sz="1200" b="0" i="0" kern="1200" dirty="0">
                <a:solidFill>
                  <a:schemeClr val="tx1"/>
                </a:solidFill>
                <a:effectLst/>
                <a:latin typeface="+mn-lt"/>
                <a:ea typeface="+mn-ea"/>
                <a:cs typeface="+mn-cs"/>
              </a:rPr>
              <a:t>之上。珠算不像现有的主要是为监督学习而设计的深度学习库，它是一种扎根于贝叶斯推断并支持多种生成模型的软件库。对于 </a:t>
            </a:r>
            <a:r>
              <a:rPr lang="en-US" altLang="zh-CN" sz="1200" b="0" i="0" kern="1200" dirty="0">
                <a:solidFill>
                  <a:schemeClr val="tx1"/>
                </a:solidFill>
                <a:effectLst/>
                <a:latin typeface="+mn-lt"/>
                <a:ea typeface="+mn-ea"/>
                <a:cs typeface="+mn-cs"/>
              </a:rPr>
              <a:t>Z </a:t>
            </a:r>
            <a:r>
              <a:rPr lang="zh-CN" altLang="en-US" sz="1200" b="0" i="0" kern="1200" dirty="0">
                <a:solidFill>
                  <a:schemeClr val="tx1"/>
                </a:solidFill>
                <a:effectLst/>
                <a:latin typeface="+mn-lt"/>
                <a:ea typeface="+mn-ea"/>
                <a:cs typeface="+mn-cs"/>
              </a:rPr>
              <a:t>变量（隐含变量），我们会用 </a:t>
            </a:r>
            <a:r>
              <a:rPr lang="en-US" altLang="zh-CN" sz="1200" b="0" i="0" kern="1200" dirty="0">
                <a:solidFill>
                  <a:schemeClr val="tx1"/>
                </a:solidFill>
                <a:effectLst/>
                <a:latin typeface="+mn-lt"/>
                <a:ea typeface="+mn-ea"/>
                <a:cs typeface="+mn-cs"/>
              </a:rPr>
              <a:t>P(Z) </a:t>
            </a:r>
            <a:r>
              <a:rPr lang="zh-CN" altLang="en-US" sz="1200" b="0" i="0" kern="1200" dirty="0">
                <a:solidFill>
                  <a:schemeClr val="tx1"/>
                </a:solidFill>
                <a:effectLst/>
                <a:latin typeface="+mn-lt"/>
                <a:ea typeface="+mn-ea"/>
                <a:cs typeface="+mn-cs"/>
              </a:rPr>
              <a:t>来描述它的先验分布；中间有一个参数化的神经网络做变换；最后生成我们想要的数据 </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。在不同场景下，这个 </a:t>
            </a:r>
            <a:r>
              <a:rPr lang="en-US" altLang="zh-CN" sz="1200" b="0" i="0" kern="1200" dirty="0">
                <a:solidFill>
                  <a:schemeClr val="tx1"/>
                </a:solidFill>
                <a:effectLst/>
                <a:latin typeface="+mn-lt"/>
                <a:ea typeface="+mn-ea"/>
                <a:cs typeface="+mn-cs"/>
              </a:rPr>
              <a:t>Z </a:t>
            </a:r>
            <a:r>
              <a:rPr lang="zh-CN" altLang="en-US" sz="1200" b="0" i="0" kern="1200" dirty="0">
                <a:solidFill>
                  <a:schemeClr val="tx1"/>
                </a:solidFill>
                <a:effectLst/>
                <a:latin typeface="+mn-lt"/>
                <a:ea typeface="+mn-ea"/>
                <a:cs typeface="+mn-cs"/>
              </a:rPr>
              <a:t>的含义可能不一样。比如：如果要生成医学图片，我们通常希望 </a:t>
            </a:r>
            <a:r>
              <a:rPr lang="en-US" altLang="zh-CN" sz="1200" b="0" i="0" kern="1200" dirty="0">
                <a:solidFill>
                  <a:schemeClr val="tx1"/>
                </a:solidFill>
                <a:effectLst/>
                <a:latin typeface="+mn-lt"/>
                <a:ea typeface="+mn-ea"/>
                <a:cs typeface="+mn-cs"/>
              </a:rPr>
              <a:t>Z </a:t>
            </a:r>
            <a:r>
              <a:rPr lang="zh-CN" altLang="en-US" sz="1200" b="0" i="0" kern="1200" dirty="0">
                <a:solidFill>
                  <a:schemeClr val="tx1"/>
                </a:solidFill>
                <a:effectLst/>
                <a:latin typeface="+mn-lt"/>
                <a:ea typeface="+mn-ea"/>
                <a:cs typeface="+mn-cs"/>
              </a:rPr>
              <a:t>能够表达造成疾病的原因；而对于文本图片，我们可能希望理解背后的主题等等。</a:t>
            </a:r>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6</a:t>
            </a:fld>
            <a:endParaRPr lang="zh-CN" altLang="en-US"/>
          </a:p>
        </p:txBody>
      </p:sp>
    </p:spTree>
    <p:extLst>
      <p:ext uri="{BB962C8B-B14F-4D97-AF65-F5344CB8AC3E}">
        <p14:creationId xmlns:p14="http://schemas.microsoft.com/office/powerpoint/2010/main" val="188529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珠算区别于其他平台的一个很大的特点，即可以深度地做贝叶斯推断，因此，也就可以很有效地支持深度生成模型。珠算平台可以在 </a:t>
            </a:r>
            <a:r>
              <a:rPr lang="en-US" altLang="zh-CN" sz="1200" b="0" i="0" kern="1200" dirty="0">
                <a:solidFill>
                  <a:schemeClr val="tx1"/>
                </a:solidFill>
                <a:effectLst/>
                <a:latin typeface="+mn-lt"/>
                <a:ea typeface="+mn-ea"/>
                <a:cs typeface="+mn-cs"/>
              </a:rPr>
              <a:t>GPU </a:t>
            </a:r>
            <a:r>
              <a:rPr lang="zh-CN" altLang="en-US" sz="1200" b="0" i="0" kern="1200" dirty="0">
                <a:solidFill>
                  <a:schemeClr val="tx1"/>
                </a:solidFill>
                <a:effectLst/>
                <a:latin typeface="+mn-lt"/>
                <a:ea typeface="+mn-ea"/>
                <a:cs typeface="+mn-cs"/>
              </a:rPr>
              <a:t>上训练神经网络，同时我们可以在上面做概率建模和概率推断，带来好处有：可以利用无监督数据、可以做小样本学习、可以做不确定性的推理和决策、可以生成新的样本等等。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贝叶斯深度模型最难的实际上是推断部分，在机器学习里有两类的推断方法，一种是变分（</a:t>
            </a:r>
            <a:r>
              <a:rPr lang="en-US" altLang="zh-CN" sz="1200" b="0" i="0" kern="1200" dirty="0">
                <a:solidFill>
                  <a:schemeClr val="tx1"/>
                </a:solidFill>
                <a:effectLst/>
                <a:latin typeface="+mn-lt"/>
                <a:ea typeface="+mn-ea"/>
                <a:cs typeface="+mn-cs"/>
              </a:rPr>
              <a:t>Variational</a:t>
            </a:r>
            <a:r>
              <a:rPr lang="zh-CN" altLang="en-US" sz="1200" b="0" i="0" kern="1200" dirty="0">
                <a:solidFill>
                  <a:schemeClr val="tx1"/>
                </a:solidFill>
                <a:effectLst/>
                <a:latin typeface="+mn-lt"/>
                <a:ea typeface="+mn-ea"/>
                <a:cs typeface="+mn-cs"/>
              </a:rPr>
              <a:t>）方法，一种是蒙特卡罗模拟方法。对于变分方法来说，后验分布</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x|z</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分布是我们的目标，在某个概率分布空间里面，但我们并不能直接计算。所以，变分方法主要是希望在某个简化的子集里找一个蓝色的点去逼近它。对于 </a:t>
            </a:r>
            <a:r>
              <a:rPr lang="en-US" altLang="zh-CN" sz="1200" b="0" i="0" kern="1200" dirty="0">
                <a:solidFill>
                  <a:schemeClr val="tx1"/>
                </a:solidFill>
                <a:effectLst/>
                <a:latin typeface="+mn-lt"/>
                <a:ea typeface="+mn-ea"/>
                <a:cs typeface="+mn-cs"/>
              </a:rPr>
              <a:t>MCMC </a:t>
            </a:r>
            <a:r>
              <a:rPr lang="zh-CN" altLang="en-US" sz="1200" b="0" i="0" kern="1200" dirty="0">
                <a:solidFill>
                  <a:schemeClr val="tx1"/>
                </a:solidFill>
                <a:effectLst/>
                <a:latin typeface="+mn-lt"/>
                <a:ea typeface="+mn-ea"/>
                <a:cs typeface="+mn-cs"/>
              </a:rPr>
              <a:t>方法来说，现在主流的解决方法是构造一些动力学方程，以达到模拟的效果</a:t>
            </a:r>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7</a:t>
            </a:fld>
            <a:endParaRPr lang="zh-CN" altLang="en-US"/>
          </a:p>
        </p:txBody>
      </p:sp>
    </p:spTree>
    <p:extLst>
      <p:ext uri="{BB962C8B-B14F-4D97-AF65-F5344CB8AC3E}">
        <p14:creationId xmlns:p14="http://schemas.microsoft.com/office/powerpoint/2010/main" val="378846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贝叶斯深度模型最难的实际上是推断部分，在机器学习里有两类的推断方法，一种是变分（</a:t>
            </a:r>
            <a:r>
              <a:rPr lang="en-US" altLang="zh-CN" sz="1200" b="0" i="0" kern="1200" dirty="0">
                <a:solidFill>
                  <a:schemeClr val="tx1"/>
                </a:solidFill>
                <a:effectLst/>
                <a:latin typeface="+mn-lt"/>
                <a:ea typeface="+mn-ea"/>
                <a:cs typeface="+mn-cs"/>
              </a:rPr>
              <a:t>Variational</a:t>
            </a:r>
            <a:r>
              <a:rPr lang="zh-CN" altLang="en-US" sz="1200" b="0" i="0" kern="1200" dirty="0">
                <a:solidFill>
                  <a:schemeClr val="tx1"/>
                </a:solidFill>
                <a:effectLst/>
                <a:latin typeface="+mn-lt"/>
                <a:ea typeface="+mn-ea"/>
                <a:cs typeface="+mn-cs"/>
              </a:rPr>
              <a:t>）方法，一种是蒙特卡罗模拟方法。对于变分方法来说，后验分布</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x|z</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分布是我们的目标，在某个概率分布空间里面，但我们并不能直接计算。所以，变分方法主要是希望在某个简化的子集里找一个蓝色的点去逼近它。对于 </a:t>
            </a:r>
            <a:r>
              <a:rPr lang="en-US" altLang="zh-CN" sz="1200" b="0" i="0" kern="1200" dirty="0">
                <a:solidFill>
                  <a:schemeClr val="tx1"/>
                </a:solidFill>
                <a:effectLst/>
                <a:latin typeface="+mn-lt"/>
                <a:ea typeface="+mn-ea"/>
                <a:cs typeface="+mn-cs"/>
              </a:rPr>
              <a:t>MCMC </a:t>
            </a:r>
            <a:r>
              <a:rPr lang="zh-CN" altLang="en-US" sz="1200" b="0" i="0" kern="1200" dirty="0">
                <a:solidFill>
                  <a:schemeClr val="tx1"/>
                </a:solidFill>
                <a:effectLst/>
                <a:latin typeface="+mn-lt"/>
                <a:ea typeface="+mn-ea"/>
                <a:cs typeface="+mn-cs"/>
              </a:rPr>
              <a:t>方法来说，现在主流的解决方法是构造一些动力学方程，以达到模拟的效果</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5829E-3A5A-4A93-B29A-0F0EC13F6D3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25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用珠算做变分推断只需要三步：第一步，我们要构造一个变分分布，这个变分分布就像我前面讲的生成模型一样，可以通过初始化一个 </a:t>
            </a:r>
            <a:r>
              <a:rPr lang="en-US" altLang="zh-CN" sz="1200" b="0" i="0" kern="1200" dirty="0" err="1">
                <a:solidFill>
                  <a:schemeClr val="tx1"/>
                </a:solidFill>
                <a:effectLst/>
                <a:latin typeface="+mn-lt"/>
                <a:ea typeface="+mn-ea"/>
                <a:cs typeface="+mn-cs"/>
              </a:rPr>
              <a:t>BayesianNet</a:t>
            </a:r>
            <a:r>
              <a:rPr lang="zh-CN" altLang="en-US" sz="1200" b="0" i="0" kern="1200" dirty="0">
                <a:solidFill>
                  <a:schemeClr val="tx1"/>
                </a:solidFill>
                <a:effectLst/>
                <a:latin typeface="+mn-lt"/>
                <a:ea typeface="+mn-ea"/>
                <a:cs typeface="+mn-cs"/>
              </a:rPr>
              <a:t>，然后非常直观地写每部分是确定性的还是随机的等等。第二步，可以调用一下变分目标（</a:t>
            </a:r>
            <a:r>
              <a:rPr lang="en-US" altLang="zh-CN" sz="1200" b="0" i="0" kern="1200" dirty="0">
                <a:solidFill>
                  <a:schemeClr val="tx1"/>
                </a:solidFill>
                <a:effectLst/>
                <a:latin typeface="+mn-lt"/>
                <a:ea typeface="+mn-ea"/>
                <a:cs typeface="+mn-cs"/>
              </a:rPr>
              <a:t>variational objective</a:t>
            </a:r>
            <a:r>
              <a:rPr lang="zh-CN" altLang="en-US" sz="1200" b="0" i="0" kern="1200" dirty="0">
                <a:solidFill>
                  <a:schemeClr val="tx1"/>
                </a:solidFill>
                <a:effectLst/>
                <a:latin typeface="+mn-lt"/>
                <a:ea typeface="+mn-ea"/>
                <a:cs typeface="+mn-cs"/>
              </a:rPr>
              <a:t>），比如 </a:t>
            </a:r>
            <a:r>
              <a:rPr lang="en-US" altLang="zh-CN" sz="1200" b="0" i="0" kern="1200" dirty="0" err="1">
                <a:solidFill>
                  <a:schemeClr val="tx1"/>
                </a:solidFill>
                <a:effectLst/>
                <a:latin typeface="+mn-lt"/>
                <a:ea typeface="+mn-ea"/>
                <a:cs typeface="+mn-cs"/>
              </a:rPr>
              <a:t>z.sgvb</a:t>
            </a:r>
            <a:r>
              <a:rPr lang="zh-CN" altLang="en-US" sz="1200" b="0" i="0" kern="1200" dirty="0">
                <a:solidFill>
                  <a:schemeClr val="tx1"/>
                </a:solidFill>
                <a:effectLst/>
                <a:latin typeface="+mn-lt"/>
                <a:ea typeface="+mn-ea"/>
                <a:cs typeface="+mn-cs"/>
              </a:rPr>
              <a:t>，珠算上实现了不同的变分目标。最后一步步就是使用梯度下降进行迭代，同深度神经网络一样，不断地使用随机梯度下降进行迭代而达到优化。</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5829E-3A5A-4A93-B29A-0F0EC13F6D3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975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当使用哈密尔顿蒙特卡罗方法做优化器。</a:t>
            </a:r>
            <a:r>
              <a:rPr lang="en-US" altLang="zh-CN" sz="1200" b="0" i="0" kern="1200" dirty="0">
                <a:solidFill>
                  <a:schemeClr val="tx1"/>
                </a:solidFill>
                <a:effectLst/>
                <a:latin typeface="+mn-lt"/>
                <a:ea typeface="+mn-ea"/>
                <a:cs typeface="+mn-cs"/>
              </a:rPr>
              <a:t>HMC</a:t>
            </a:r>
            <a:r>
              <a:rPr lang="zh-CN" altLang="en-US" sz="1200" b="0" i="0" kern="1200" dirty="0">
                <a:solidFill>
                  <a:schemeClr val="tx1"/>
                </a:solidFill>
                <a:effectLst/>
                <a:latin typeface="+mn-lt"/>
                <a:ea typeface="+mn-ea"/>
                <a:cs typeface="+mn-cs"/>
              </a:rPr>
              <a:t>可以处理高维空间里面的采样，该算法在珠算上也非常容易来实现。我们首先需要构建变量以储存样本，然后就可以初始化 </a:t>
            </a:r>
            <a:r>
              <a:rPr lang="en-US" altLang="zh-CN" sz="1200" b="0" i="0" kern="1200" dirty="0">
                <a:solidFill>
                  <a:schemeClr val="tx1"/>
                </a:solidFill>
                <a:effectLst/>
                <a:latin typeface="+mn-lt"/>
                <a:ea typeface="+mn-ea"/>
                <a:cs typeface="+mn-cs"/>
              </a:rPr>
              <a:t>HMC </a:t>
            </a:r>
            <a:r>
              <a:rPr lang="zh-CN" altLang="en-US" sz="1200" b="0" i="0" kern="1200" dirty="0">
                <a:solidFill>
                  <a:schemeClr val="tx1"/>
                </a:solidFill>
                <a:effectLst/>
                <a:latin typeface="+mn-lt"/>
                <a:ea typeface="+mn-ea"/>
                <a:cs typeface="+mn-cs"/>
              </a:rPr>
              <a:t>采样器。接下来调用 </a:t>
            </a:r>
            <a:r>
              <a:rPr lang="en-US" altLang="zh-CN" sz="1200" b="0" i="0" kern="1200" dirty="0">
                <a:solidFill>
                  <a:schemeClr val="tx1"/>
                </a:solidFill>
                <a:effectLst/>
                <a:latin typeface="+mn-lt"/>
                <a:ea typeface="+mn-ea"/>
                <a:cs typeface="+mn-cs"/>
              </a:rPr>
              <a:t>sample() </a:t>
            </a:r>
            <a:r>
              <a:rPr lang="zh-CN" altLang="en-US" sz="1200" b="0" i="0" kern="1200" dirty="0">
                <a:solidFill>
                  <a:schemeClr val="tx1"/>
                </a:solidFill>
                <a:effectLst/>
                <a:latin typeface="+mn-lt"/>
                <a:ea typeface="+mn-ea"/>
                <a:cs typeface="+mn-cs"/>
              </a:rPr>
              <a:t>函数就可以得到一个采样算子，随后的在不断运行样本迭代优化。目前贝叶斯深度学习的应用方向是在标注数据很少情况下的半监督学习，小样本学习以及</a:t>
            </a:r>
            <a:r>
              <a:rPr lang="en-US" altLang="zh-CN" sz="1200" b="0" i="0" kern="1200" dirty="0">
                <a:solidFill>
                  <a:schemeClr val="tx1"/>
                </a:solidFill>
                <a:effectLst/>
                <a:latin typeface="+mn-lt"/>
                <a:ea typeface="+mn-ea"/>
                <a:cs typeface="+mn-cs"/>
              </a:rPr>
              <a:t>VAE, GAN</a:t>
            </a:r>
            <a:r>
              <a:rPr lang="zh-CN" altLang="en-US" sz="1200" b="0" i="0" kern="1200" dirty="0">
                <a:solidFill>
                  <a:schemeClr val="tx1"/>
                </a:solidFill>
                <a:effectLst/>
                <a:latin typeface="+mn-lt"/>
                <a:ea typeface="+mn-ea"/>
                <a:cs typeface="+mn-cs"/>
              </a:rPr>
              <a:t>之类的生成模型。</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5829E-3A5A-4A93-B29A-0F0EC13F6D3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8168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贝叶斯深度学习在全监督学习下的优势可能并不明显，所以我查到的近两年相关的顶会论文做的还是很理论的工作。像</a:t>
            </a:r>
            <a:r>
              <a:rPr lang="en-US" altLang="zh-CN" dirty="0"/>
              <a:t>MCMC</a:t>
            </a:r>
            <a:r>
              <a:rPr lang="zh-CN" altLang="en-US" dirty="0"/>
              <a:t>在高维度空间的应用，还有很多方法可以结合上，我之后要讲的</a:t>
            </a:r>
            <a:r>
              <a:rPr lang="en-US" altLang="zh-CN" dirty="0"/>
              <a:t>ICLR2020 </a:t>
            </a:r>
            <a:r>
              <a:rPr lang="zh-CN" altLang="en-US" dirty="0"/>
              <a:t>的一篇</a:t>
            </a:r>
            <a:r>
              <a:rPr lang="en-US" altLang="zh-CN" dirty="0"/>
              <a:t>ORAL</a:t>
            </a:r>
            <a:r>
              <a:rPr lang="zh-CN" altLang="en-US" dirty="0"/>
              <a:t>就是做这类研究的。在讲这篇</a:t>
            </a:r>
            <a:r>
              <a:rPr lang="en-US" altLang="zh-CN" dirty="0"/>
              <a:t>paper</a:t>
            </a:r>
            <a:r>
              <a:rPr lang="zh-CN" altLang="en-US" dirty="0"/>
              <a:t>之前我先简单介绍一下</a:t>
            </a:r>
            <a:r>
              <a:rPr lang="en-US" altLang="zh-CN" dirty="0"/>
              <a:t>MCMC</a:t>
            </a:r>
            <a:r>
              <a:rPr lang="zh-CN" altLang="en-US" dirty="0"/>
              <a:t>的基础理论。</a:t>
            </a:r>
          </a:p>
          <a:p>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11</a:t>
            </a:fld>
            <a:endParaRPr lang="zh-CN" altLang="en-US"/>
          </a:p>
        </p:txBody>
      </p:sp>
    </p:spTree>
    <p:extLst>
      <p:ext uri="{BB962C8B-B14F-4D97-AF65-F5344CB8AC3E}">
        <p14:creationId xmlns:p14="http://schemas.microsoft.com/office/powerpoint/2010/main" val="59233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Monte Carlo</a:t>
            </a:r>
            <a:r>
              <a:rPr lang="zh-CN" altLang="en-US" dirty="0"/>
              <a:t>方法是对于一个在（</a:t>
            </a:r>
            <a:r>
              <a:rPr lang="en-US" altLang="zh-CN" dirty="0" err="1"/>
              <a:t>a,b</a:t>
            </a:r>
            <a:r>
              <a:rPr lang="en-US" altLang="zh-CN" dirty="0"/>
              <a:t>)</a:t>
            </a:r>
            <a:r>
              <a:rPr lang="zh-CN" altLang="en-US" dirty="0"/>
              <a:t>区间上</a:t>
            </a:r>
            <a:r>
              <a:rPr lang="zh-CN" altLang="en-US" sz="1200" b="0" i="0" kern="1200" dirty="0">
                <a:solidFill>
                  <a:schemeClr val="tx1"/>
                </a:solidFill>
                <a:effectLst/>
                <a:latin typeface="+mn-lt"/>
                <a:ea typeface="+mn-ea"/>
                <a:cs typeface="+mn-cs"/>
              </a:rPr>
              <a:t>很难求解的原函数</a:t>
            </a:r>
            <a:r>
              <a:rPr lang="en-US" altLang="zh-CN" sz="1200" b="0" i="0" kern="1200" dirty="0">
                <a:solidFill>
                  <a:schemeClr val="tx1"/>
                </a:solidFill>
                <a:effectLst/>
                <a:latin typeface="+mn-lt"/>
                <a:ea typeface="+mn-ea"/>
                <a:cs typeface="+mn-cs"/>
              </a:rPr>
              <a:t>f(x</a:t>
            </a:r>
            <a:r>
              <a:rPr lang="zh-CN" altLang="en-US" sz="1200" b="0" i="0" kern="1200" dirty="0">
                <a:solidFill>
                  <a:schemeClr val="tx1"/>
                </a:solidFill>
                <a:effectLst/>
                <a:latin typeface="+mn-lt"/>
                <a:ea typeface="+mn-ea"/>
                <a:cs typeface="+mn-cs"/>
              </a:rPr>
              <a:t>），通过采样来模拟出一个近似值。</a:t>
            </a:r>
            <a:r>
              <a:rPr lang="zh-CN" altLang="en-US" dirty="0"/>
              <a:t>当</a:t>
            </a:r>
            <a:r>
              <a:rPr lang="en-US" altLang="zh-CN" dirty="0"/>
              <a:t>x</a:t>
            </a:r>
            <a:r>
              <a:rPr lang="zh-CN" altLang="en-US" dirty="0"/>
              <a:t>在</a:t>
            </a:r>
            <a:r>
              <a:rPr lang="en-US" altLang="zh-CN" dirty="0"/>
              <a:t>(</a:t>
            </a:r>
            <a:r>
              <a:rPr lang="en-US" altLang="zh-CN" dirty="0" err="1"/>
              <a:t>a,b</a:t>
            </a:r>
            <a:r>
              <a:rPr lang="en-US" altLang="zh-CN" dirty="0"/>
              <a:t>)</a:t>
            </a:r>
            <a:r>
              <a:rPr lang="zh-CN" altLang="en-US" dirty="0"/>
              <a:t>区间的的分布也不知道的时候，使用接受拒绝采样。先设定一个可程序采样的分布去</a:t>
            </a:r>
            <a:r>
              <a:rPr lang="en-US" altLang="zh-CN" dirty="0" err="1"/>
              <a:t>kq</a:t>
            </a:r>
            <a:r>
              <a:rPr lang="zh-CN" altLang="en-US" dirty="0"/>
              <a:t>（</a:t>
            </a:r>
            <a:r>
              <a:rPr lang="en-US" altLang="zh-CN" dirty="0"/>
              <a:t>x)</a:t>
            </a:r>
            <a:r>
              <a:rPr lang="zh-CN" altLang="en-US" dirty="0"/>
              <a:t>使得满足</a:t>
            </a:r>
            <a:r>
              <a:rPr lang="en-US" altLang="zh-CN" dirty="0"/>
              <a:t>p(x)</a:t>
            </a:r>
            <a:r>
              <a:rPr lang="zh-CN" altLang="en-US" dirty="0"/>
              <a:t>被</a:t>
            </a:r>
            <a:r>
              <a:rPr lang="en-US" altLang="zh-CN" dirty="0" err="1"/>
              <a:t>kq</a:t>
            </a:r>
            <a:r>
              <a:rPr lang="en-US" altLang="zh-CN" dirty="0"/>
              <a:t>(x)</a:t>
            </a:r>
            <a:r>
              <a:rPr lang="zh-CN" altLang="en-US" dirty="0"/>
              <a:t>包含在内。然后在</a:t>
            </a:r>
            <a:r>
              <a:rPr lang="en-US" altLang="zh-CN" dirty="0"/>
              <a:t>x</a:t>
            </a:r>
            <a:r>
              <a:rPr lang="zh-CN" altLang="en-US" dirty="0"/>
              <a:t>轴上采样的时候同时在</a:t>
            </a:r>
            <a:r>
              <a:rPr lang="en-US" altLang="zh-CN" dirty="0"/>
              <a:t>y</a:t>
            </a:r>
            <a:r>
              <a:rPr lang="zh-CN" altLang="en-US" dirty="0"/>
              <a:t>轴上也做一次基于均匀分布的采样，如果对应的点（</a:t>
            </a:r>
            <a:r>
              <a:rPr lang="en-US" altLang="zh-CN" dirty="0" err="1"/>
              <a:t>x,y</a:t>
            </a:r>
            <a:r>
              <a:rPr lang="en-US" altLang="zh-CN" dirty="0"/>
              <a:t>)</a:t>
            </a:r>
            <a:r>
              <a:rPr lang="zh-CN" altLang="en-US" dirty="0"/>
              <a:t>在白色区域就保留这次采样否则就拒绝此次采样。</a:t>
            </a:r>
            <a:r>
              <a:rPr lang="zh-CN" altLang="en-US" sz="1200" b="0" i="0" kern="1200" dirty="0">
                <a:solidFill>
                  <a:schemeClr val="tx1"/>
                </a:solidFill>
                <a:effectLst/>
                <a:latin typeface="+mn-lt"/>
                <a:ea typeface="+mn-ea"/>
                <a:cs typeface="+mn-cs"/>
              </a:rPr>
              <a:t>整个过程中，就通过一系列的接受拒绝决策来达到用</a:t>
            </a:r>
            <a:r>
              <a:rPr lang="en-US" altLang="zh-CN" sz="1200" b="0" i="0" u="none" strike="noStrike" kern="1200" dirty="0">
                <a:solidFill>
                  <a:schemeClr val="tx1"/>
                </a:solidFill>
                <a:effectLst/>
                <a:latin typeface="+mn-lt"/>
                <a:ea typeface="+mn-ea"/>
                <a:cs typeface="+mn-cs"/>
              </a:rPr>
              <a:t>q(z) </a:t>
            </a:r>
            <a:r>
              <a:rPr lang="zh-CN" altLang="en-US" sz="1200" b="0" i="0" kern="1200" dirty="0">
                <a:solidFill>
                  <a:schemeClr val="tx1"/>
                </a:solidFill>
                <a:effectLst/>
                <a:latin typeface="+mn-lt"/>
                <a:ea typeface="+mn-ea"/>
                <a:cs typeface="+mn-cs"/>
              </a:rPr>
              <a:t>模拟</a:t>
            </a:r>
            <a:r>
              <a:rPr lang="en-US" altLang="zh-CN" sz="1200" b="0" i="0" u="none" strike="noStrike" kern="1200" dirty="0">
                <a:solidFill>
                  <a:schemeClr val="tx1"/>
                </a:solidFill>
                <a:effectLst/>
                <a:latin typeface="+mn-lt"/>
                <a:ea typeface="+mn-ea"/>
                <a:cs typeface="+mn-cs"/>
              </a:rPr>
              <a:t>p(x) </a:t>
            </a:r>
            <a:r>
              <a:rPr lang="zh-CN" altLang="en-US" sz="1200" b="0" i="0" kern="1200" dirty="0">
                <a:solidFill>
                  <a:schemeClr val="tx1"/>
                </a:solidFill>
                <a:effectLst/>
                <a:latin typeface="+mn-lt"/>
                <a:ea typeface="+mn-ea"/>
                <a:cs typeface="+mn-cs"/>
              </a:rPr>
              <a:t>概率分布的目的。然而对于一些高维的复杂非常见分布</a:t>
            </a:r>
            <a:r>
              <a:rPr lang="en-US" altLang="zh-CN" sz="1200" b="0" i="0" u="none" strike="noStrike" kern="1200" dirty="0">
                <a:solidFill>
                  <a:schemeClr val="tx1"/>
                </a:solidFill>
                <a:effectLst/>
                <a:latin typeface="+mn-lt"/>
                <a:ea typeface="+mn-ea"/>
                <a:cs typeface="+mn-cs"/>
              </a:rPr>
              <a:t>p(x</a:t>
            </a:r>
            <a:r>
              <a:rPr lang="zh-CN" altLang="en-US"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，我们要找到一个合适的</a:t>
            </a:r>
            <a:r>
              <a:rPr lang="en-US" altLang="zh-CN" sz="1200" b="0" i="0" u="none" strike="noStrike" kern="1200" dirty="0" err="1">
                <a:solidFill>
                  <a:schemeClr val="tx1"/>
                </a:solidFill>
                <a:effectLst/>
                <a:latin typeface="+mn-lt"/>
                <a:ea typeface="+mn-ea"/>
                <a:cs typeface="+mn-cs"/>
              </a:rPr>
              <a:t>kq</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就</a:t>
            </a:r>
            <a:r>
              <a:rPr lang="zh-CN" altLang="en-US" sz="1200" b="0" i="0" kern="1200" dirty="0">
                <a:solidFill>
                  <a:schemeClr val="tx1"/>
                </a:solidFill>
                <a:effectLst/>
                <a:latin typeface="+mn-lt"/>
                <a:ea typeface="+mn-ea"/>
                <a:cs typeface="+mn-cs"/>
              </a:rPr>
              <a:t>非常困难。</a:t>
            </a:r>
            <a:endParaRPr lang="zh-CN" altLang="en-US" dirty="0"/>
          </a:p>
        </p:txBody>
      </p:sp>
      <p:sp>
        <p:nvSpPr>
          <p:cNvPr id="4" name="灯片编号占位符 3"/>
          <p:cNvSpPr>
            <a:spLocks noGrp="1"/>
          </p:cNvSpPr>
          <p:nvPr>
            <p:ph type="sldNum" sz="quarter" idx="5"/>
          </p:nvPr>
        </p:nvSpPr>
        <p:spPr/>
        <p:txBody>
          <a:bodyPr/>
          <a:lstStyle/>
          <a:p>
            <a:fld id="{0B55829E-3A5A-4A93-B29A-0F0EC13F6D3E}" type="slidenum">
              <a:rPr lang="zh-CN" altLang="en-US" smtClean="0"/>
              <a:t>12</a:t>
            </a:fld>
            <a:endParaRPr lang="zh-CN" altLang="en-US"/>
          </a:p>
        </p:txBody>
      </p:sp>
    </p:spTree>
    <p:extLst>
      <p:ext uri="{BB962C8B-B14F-4D97-AF65-F5344CB8AC3E}">
        <p14:creationId xmlns:p14="http://schemas.microsoft.com/office/powerpoint/2010/main" val="9233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Markov </a:t>
                </a:r>
                <a:r>
                  <a:rPr lang="zh-CN" altLang="en-US" dirty="0"/>
                  <a:t>链的一个性质是如果如果一个非周期的马尔科夫链有状态转移矩阵</a:t>
                </a:r>
                <a:r>
                  <a:rPr lang="en-US" altLang="zh-CN" dirty="0"/>
                  <a:t>P,</a:t>
                </a:r>
                <a:r>
                  <a:rPr lang="zh-CN" altLang="en-US" dirty="0"/>
                  <a:t>并且它的任何两个状态是连通的</a:t>
                </a:r>
                <a:r>
                  <a:rPr lang="en-US" altLang="zh-CN" dirty="0"/>
                  <a:t>,</a:t>
                </a:r>
                <a:r>
                  <a:rPr lang="zh-CN" altLang="en-US" dirty="0"/>
                  <a:t>那么</a:t>
                </a:r>
                <a14:m>
                  <m:oMath xmlns:m="http://schemas.openxmlformats.org/officeDocument/2006/math">
                    <m:limLow>
                      <m:limLowPr>
                        <m:ctrlPr>
                          <a:rPr lang="en-US" altLang="zh-CN" i="1" dirty="0" smtClean="0">
                            <a:latin typeface="Cambria Math" panose="02040503050406030204" pitchFamily="18" charset="0"/>
                          </a:rPr>
                        </m:ctrlPr>
                      </m:limLowPr>
                      <m:e>
                        <m:r>
                          <m:rPr>
                            <m:sty m:val="p"/>
                          </m:rPr>
                          <a:rPr lang="en-US" altLang="zh-CN" dirty="0" smtClean="0">
                            <a:latin typeface="Cambria Math" panose="02040503050406030204" pitchFamily="18" charset="0"/>
                          </a:rPr>
                          <m:t>lim</m:t>
                        </m:r>
                      </m:e>
                      <m:lim>
                        <m:r>
                          <a:rPr lang="en-US" altLang="zh-CN" i="1" dirty="0" smtClean="0">
                            <a:latin typeface="Cambria Math" panose="02040503050406030204" pitchFamily="18" charset="0"/>
                          </a:rPr>
                          <m:t>𝑛</m:t>
                        </m:r>
                        <m:r>
                          <a:rPr lang="en-US" altLang="zh-CN" i="0" dirty="0" smtClean="0">
                            <a:latin typeface="Cambria Math" panose="02040503050406030204" pitchFamily="18" charset="0"/>
                          </a:rPr>
                          <m:t>→∞</m:t>
                        </m:r>
                      </m:lim>
                    </m:limLow>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𝑃</m:t>
                        </m:r>
                      </m:e>
                      <m:sup>
                        <m:r>
                          <a:rPr lang="en-US" altLang="zh-CN" i="1" dirty="0" smtClean="0">
                            <a:latin typeface="Cambria Math" panose="02040503050406030204" pitchFamily="18" charset="0"/>
                          </a:rPr>
                          <m:t>𝑛</m:t>
                        </m:r>
                      </m:sup>
                    </m:sSup>
                    <m:r>
                      <a:rPr lang="zh-CN" altLang="en-US" i="1" dirty="0">
                        <a:latin typeface="Cambria Math" panose="02040503050406030204" pitchFamily="18" charset="0"/>
                      </a:rPr>
                      <m:t>与</m:t>
                    </m:r>
                  </m:oMath>
                </a14:m>
                <a:r>
                  <a:rPr lang="zh-CN" altLang="en-US" dirty="0"/>
                  <a:t>初始状态无关。也就是说当每次采样是基于之前一次采样时，且已采样足够多时，就能够达到对于一个稳定分布的采样并且这个稳定分布与初始值无关。</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Markov </a:t>
                </a:r>
                <a:r>
                  <a:rPr lang="zh-CN" altLang="en-US" dirty="0"/>
                  <a:t>链的一个性质是如果如果一个非周期的马尔科夫链有状态转移矩阵</a:t>
                </a:r>
                <a:r>
                  <a:rPr lang="en-US" altLang="zh-CN" dirty="0"/>
                  <a:t>P,</a:t>
                </a:r>
                <a:r>
                  <a:rPr lang="zh-CN" altLang="en-US" dirty="0"/>
                  <a:t>并且它的任何两个状态是连通的</a:t>
                </a:r>
                <a:r>
                  <a:rPr lang="en-US" altLang="zh-CN" dirty="0"/>
                  <a:t>,</a:t>
                </a:r>
                <a:r>
                  <a:rPr lang="zh-CN" altLang="en-US" dirty="0"/>
                  <a:t>那么</a:t>
                </a:r>
                <a:r>
                  <a:rPr lang="en-US" altLang="zh-CN" i="0" dirty="0">
                    <a:latin typeface="Cambria Math" panose="02040503050406030204" pitchFamily="18" charset="0"/>
                  </a:rPr>
                  <a:t>lim┬(𝑛→∞) 𝑃^𝑛</a:t>
                </a:r>
                <a:r>
                  <a:rPr lang="zh-CN" altLang="en-US" i="0" dirty="0">
                    <a:latin typeface="Cambria Math" panose="02040503050406030204" pitchFamily="18" charset="0"/>
                  </a:rPr>
                  <a:t> 与</a:t>
                </a:r>
                <a:r>
                  <a:rPr lang="zh-CN" altLang="en-US" dirty="0"/>
                  <a:t>初始状态无关。也就是说当每次采样是基于之前一次采样时，且已采样足够多时，就能够达到对于一个稳定分布的采样并且这个稳定分布与初始值无关。</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0B55829E-3A5A-4A93-B29A-0F0EC13F6D3E}" type="slidenum">
              <a:rPr lang="zh-CN" altLang="en-US" smtClean="0"/>
              <a:t>13</a:t>
            </a:fld>
            <a:endParaRPr lang="zh-CN" altLang="en-US"/>
          </a:p>
        </p:txBody>
      </p:sp>
    </p:spTree>
    <p:extLst>
      <p:ext uri="{BB962C8B-B14F-4D97-AF65-F5344CB8AC3E}">
        <p14:creationId xmlns:p14="http://schemas.microsoft.com/office/powerpoint/2010/main" val="372918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4/16/2020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7AE66-A147-4DEF-8963-CB87779CBDEB}"/>
              </a:ext>
            </a:extLst>
          </p:cNvPr>
          <p:cNvSpPr>
            <a:spLocks noGrp="1"/>
          </p:cNvSpPr>
          <p:nvPr>
            <p:ph type="ctrTitle"/>
          </p:nvPr>
        </p:nvSpPr>
        <p:spPr>
          <a:xfrm>
            <a:off x="1039545" y="479395"/>
            <a:ext cx="8825658" cy="2399190"/>
          </a:xfrm>
        </p:spPr>
        <p:txBody>
          <a:bodyPr/>
          <a:lstStyle/>
          <a:p>
            <a:r>
              <a:rPr lang="en-US" altLang="zh-CN" sz="6600" b="1" dirty="0"/>
              <a:t>Bayesian Deep Learning Introduction</a:t>
            </a:r>
            <a:endParaRPr lang="zh-CN" altLang="en-US" sz="6600" b="1" dirty="0"/>
          </a:p>
        </p:txBody>
      </p:sp>
      <p:sp>
        <p:nvSpPr>
          <p:cNvPr id="3" name="副标题 2">
            <a:extLst>
              <a:ext uri="{FF2B5EF4-FFF2-40B4-BE49-F238E27FC236}">
                <a16:creationId xmlns:a16="http://schemas.microsoft.com/office/drawing/2014/main" id="{BAB17AFB-9D79-476D-B2C3-94D27C4181AA}"/>
              </a:ext>
            </a:extLst>
          </p:cNvPr>
          <p:cNvSpPr>
            <a:spLocks noGrp="1"/>
          </p:cNvSpPr>
          <p:nvPr>
            <p:ph type="subTitle" idx="1"/>
          </p:nvPr>
        </p:nvSpPr>
        <p:spPr>
          <a:xfrm>
            <a:off x="915258" y="4351252"/>
            <a:ext cx="8825658" cy="861420"/>
          </a:xfrm>
        </p:spPr>
        <p:txBody>
          <a:bodyPr/>
          <a:lstStyle/>
          <a:p>
            <a:pPr algn="ctr"/>
            <a:r>
              <a:rPr lang="en-US" altLang="zh-CN" dirty="0"/>
              <a:t>Ding </a:t>
            </a:r>
            <a:r>
              <a:rPr lang="en-US" altLang="zh-CN" dirty="0" err="1"/>
              <a:t>Weizhen</a:t>
            </a:r>
            <a:endParaRPr lang="zh-CN" altLang="en-US" dirty="0"/>
          </a:p>
        </p:txBody>
      </p:sp>
    </p:spTree>
    <p:extLst>
      <p:ext uri="{BB962C8B-B14F-4D97-AF65-F5344CB8AC3E}">
        <p14:creationId xmlns:p14="http://schemas.microsoft.com/office/powerpoint/2010/main" val="51010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67494-A8D2-4378-B9E2-26CCB636BAD4}"/>
              </a:ext>
            </a:extLst>
          </p:cNvPr>
          <p:cNvSpPr>
            <a:spLocks noGrp="1"/>
          </p:cNvSpPr>
          <p:nvPr>
            <p:ph type="title"/>
          </p:nvPr>
        </p:nvSpPr>
        <p:spPr/>
        <p:txBody>
          <a:bodyPr/>
          <a:lstStyle/>
          <a:p>
            <a:r>
              <a:rPr lang="en-US" altLang="zh-CN" sz="3200" dirty="0" err="1">
                <a:solidFill>
                  <a:srgbClr val="ACD433">
                    <a:lumMod val="60000"/>
                    <a:lumOff val="40000"/>
                  </a:srgbClr>
                </a:solidFill>
              </a:rPr>
              <a:t>ZhuSuan</a:t>
            </a:r>
            <a:br>
              <a:rPr lang="en-US" altLang="zh-CN" sz="3200" dirty="0">
                <a:solidFill>
                  <a:srgbClr val="ACD433">
                    <a:lumMod val="60000"/>
                    <a:lumOff val="40000"/>
                  </a:srgbClr>
                </a:solidFill>
              </a:rPr>
            </a:br>
            <a:r>
              <a:rPr lang="en-US" altLang="zh-CN" sz="3200" dirty="0">
                <a:solidFill>
                  <a:srgbClr val="ACD433">
                    <a:lumMod val="60000"/>
                    <a:lumOff val="40000"/>
                  </a:srgbClr>
                </a:solidFill>
              </a:rPr>
              <a:t>A Library for Bayesian Deep Learning</a:t>
            </a:r>
            <a:endParaRPr lang="zh-CN" altLang="en-US" dirty="0"/>
          </a:p>
        </p:txBody>
      </p:sp>
      <p:pic>
        <p:nvPicPr>
          <p:cNvPr id="7" name="内容占位符 6">
            <a:extLst>
              <a:ext uri="{FF2B5EF4-FFF2-40B4-BE49-F238E27FC236}">
                <a16:creationId xmlns:a16="http://schemas.microsoft.com/office/drawing/2014/main" id="{50A63E47-3C70-4976-9450-9C3F87EF3CBC}"/>
              </a:ext>
            </a:extLst>
          </p:cNvPr>
          <p:cNvPicPr>
            <a:picLocks noGrp="1" noChangeAspect="1"/>
          </p:cNvPicPr>
          <p:nvPr>
            <p:ph idx="1"/>
          </p:nvPr>
        </p:nvPicPr>
        <p:blipFill>
          <a:blip r:embed="rId3"/>
          <a:stretch>
            <a:fillRect/>
          </a:stretch>
        </p:blipFill>
        <p:spPr>
          <a:xfrm>
            <a:off x="646111" y="1930791"/>
            <a:ext cx="10838608" cy="3980152"/>
          </a:xfrm>
        </p:spPr>
      </p:pic>
    </p:spTree>
    <p:extLst>
      <p:ext uri="{BB962C8B-B14F-4D97-AF65-F5344CB8AC3E}">
        <p14:creationId xmlns:p14="http://schemas.microsoft.com/office/powerpoint/2010/main" val="264760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800" b="1" dirty="0">
                <a:solidFill>
                  <a:schemeClr val="accent1">
                    <a:lumMod val="60000"/>
                    <a:lumOff val="40000"/>
                  </a:schemeClr>
                </a:solidFill>
              </a:rPr>
              <a:t>Outline</a:t>
            </a:r>
            <a:endParaRPr lang="zh-CN" altLang="en-US" sz="48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t>Deep learning vs Bayesian Methods</a:t>
            </a:r>
          </a:p>
          <a:p>
            <a:pPr>
              <a:buFont typeface="Wingdings" panose="05000000000000000000" pitchFamily="2" charset="2"/>
              <a:buChar char="Ø"/>
            </a:pPr>
            <a:r>
              <a:rPr lang="en-US" altLang="zh-CN" sz="2400" dirty="0" err="1"/>
              <a:t>Zhusuan</a:t>
            </a:r>
            <a:r>
              <a:rPr lang="en-US" altLang="zh-CN" sz="2400" dirty="0"/>
              <a:t> Introduction</a:t>
            </a:r>
          </a:p>
          <a:p>
            <a:pPr>
              <a:buFont typeface="Wingdings" panose="05000000000000000000" pitchFamily="2" charset="2"/>
              <a:buChar char="Ø"/>
            </a:pPr>
            <a:r>
              <a:rPr lang="en-US" altLang="zh-CN" sz="2400" dirty="0">
                <a:solidFill>
                  <a:schemeClr val="accent1">
                    <a:lumMod val="60000"/>
                    <a:lumOff val="40000"/>
                  </a:schemeClr>
                </a:solidFill>
              </a:rPr>
              <a:t>MCMC</a:t>
            </a:r>
            <a:r>
              <a:rPr lang="en-US" altLang="zh-CN" sz="2400" dirty="0"/>
              <a:t> </a:t>
            </a:r>
          </a:p>
          <a:p>
            <a:pPr>
              <a:buFont typeface="Wingdings" panose="05000000000000000000" pitchFamily="2" charset="2"/>
              <a:buChar char="Ø"/>
            </a:pPr>
            <a:r>
              <a:rPr lang="en-US" altLang="zh-CN" sz="2400" dirty="0"/>
              <a:t>Cyclical SG-MCMC (ICLR2020 ORAL)</a:t>
            </a:r>
            <a:endParaRPr lang="zh-CN" altLang="en-US" sz="2400" dirty="0"/>
          </a:p>
        </p:txBody>
      </p:sp>
    </p:spTree>
    <p:extLst>
      <p:ext uri="{BB962C8B-B14F-4D97-AF65-F5344CB8AC3E}">
        <p14:creationId xmlns:p14="http://schemas.microsoft.com/office/powerpoint/2010/main" val="276460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3C3B4-472B-425E-A4C2-66EB8C2CE137}"/>
              </a:ext>
            </a:extLst>
          </p:cNvPr>
          <p:cNvSpPr>
            <a:spLocks noGrp="1"/>
          </p:cNvSpPr>
          <p:nvPr>
            <p:ph type="title"/>
          </p:nvPr>
        </p:nvSpPr>
        <p:spPr/>
        <p:txBody>
          <a:bodyPr/>
          <a:lstStyle/>
          <a:p>
            <a:r>
              <a:rPr lang="en-US" altLang="zh-CN" sz="4000" b="1" dirty="0">
                <a:solidFill>
                  <a:schemeClr val="accent1">
                    <a:lumMod val="60000"/>
                    <a:lumOff val="40000"/>
                  </a:schemeClr>
                </a:solidFill>
              </a:rPr>
              <a:t>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5B9161F0-2CBE-4650-AB88-4ADB4CD1E9C4}"/>
              </a:ext>
            </a:extLst>
          </p:cNvPr>
          <p:cNvSpPr>
            <a:spLocks noGrp="1"/>
          </p:cNvSpPr>
          <p:nvPr>
            <p:ph idx="1"/>
          </p:nvPr>
        </p:nvSpPr>
        <p:spPr>
          <a:xfrm>
            <a:off x="757084" y="1697811"/>
            <a:ext cx="6373059" cy="4195481"/>
          </a:xfrm>
        </p:spPr>
        <p:txBody>
          <a:bodyPr>
            <a:normAutofit fontScale="40000" lnSpcReduction="20000"/>
          </a:bodyPr>
          <a:lstStyle/>
          <a:p>
            <a:pPr>
              <a:buFont typeface="Wingdings" panose="05000000000000000000" pitchFamily="2" charset="2"/>
              <a:buChar char="Ø"/>
            </a:pPr>
            <a:r>
              <a:rPr lang="en-US" altLang="zh-CN" sz="7000" dirty="0">
                <a:latin typeface="Calibri" panose="020F0502020204030204" pitchFamily="34" charset="0"/>
                <a:cs typeface="Calibri" panose="020F0502020204030204" pitchFamily="34" charset="0"/>
              </a:rPr>
              <a:t>Monte Carlo Method</a:t>
            </a:r>
          </a:p>
          <a:p>
            <a:pPr>
              <a:buFont typeface="Wingdings" panose="05000000000000000000" pitchFamily="2" charset="2"/>
              <a:buChar char="Ø"/>
            </a:pPr>
            <a:endParaRPr lang="en-US" altLang="zh-CN" sz="7000" dirty="0">
              <a:latin typeface="Calibri" panose="020F0502020204030204" pitchFamily="34" charset="0"/>
              <a:cs typeface="Calibri" panose="020F0502020204030204" pitchFamily="34" charset="0"/>
            </a:endParaRPr>
          </a:p>
          <a:p>
            <a:pPr marL="0" indent="0">
              <a:buNone/>
            </a:pPr>
            <a:endParaRPr lang="en-US" altLang="zh-CN" sz="7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altLang="zh-CN" sz="7000" dirty="0">
                <a:latin typeface="Calibri" panose="020F0502020204030204" pitchFamily="34" charset="0"/>
                <a:cs typeface="Calibri" panose="020F0502020204030204" pitchFamily="34" charset="0"/>
              </a:rPr>
              <a:t>Accept-reject sampling</a:t>
            </a:r>
          </a:p>
          <a:p>
            <a:pPr>
              <a:buFont typeface="Wingdings" panose="05000000000000000000" pitchFamily="2" charset="2"/>
              <a:buChar char="Ø"/>
            </a:pPr>
            <a:r>
              <a:rPr lang="en-US" altLang="zh-CN" sz="7000" dirty="0">
                <a:latin typeface="Calibri" panose="020F0502020204030204" pitchFamily="34" charset="0"/>
                <a:cs typeface="Calibri" panose="020F0502020204030204" pitchFamily="34" charset="0"/>
              </a:rPr>
              <a:t>But for high dimensional distribution p(x), it is </a:t>
            </a:r>
          </a:p>
          <a:p>
            <a:pPr marL="0" indent="0">
              <a:buNone/>
            </a:pPr>
            <a:r>
              <a:rPr lang="en-US" altLang="zh-CN" sz="7000" dirty="0">
                <a:latin typeface="Calibri" panose="020F0502020204030204" pitchFamily="34" charset="0"/>
                <a:cs typeface="Calibri" panose="020F0502020204030204" pitchFamily="34" charset="0"/>
              </a:rPr>
              <a:t>	Hard to find k and q(x)</a:t>
            </a:r>
          </a:p>
          <a:p>
            <a:pPr lvl="1">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a:p>
            <a:pPr marL="457200" lvl="1" indent="0">
              <a:buNone/>
            </a:pPr>
            <a:r>
              <a:rPr lang="en-US" altLang="zh-CN" dirty="0"/>
              <a:t>                              </a:t>
            </a:r>
            <a:br>
              <a:rPr lang="en-US" altLang="zh-CN" dirty="0"/>
            </a:br>
            <a:endParaRPr lang="en-US" altLang="zh-CN" dirty="0"/>
          </a:p>
          <a:p>
            <a:pPr lvl="1">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p:pic>
        <p:nvPicPr>
          <p:cNvPr id="7" name="图片 6">
            <a:extLst>
              <a:ext uri="{FF2B5EF4-FFF2-40B4-BE49-F238E27FC236}">
                <a16:creationId xmlns:a16="http://schemas.microsoft.com/office/drawing/2014/main" id="{F661232A-74C4-482D-ABF7-32CB21018175}"/>
              </a:ext>
            </a:extLst>
          </p:cNvPr>
          <p:cNvPicPr>
            <a:picLocks noChangeAspect="1"/>
          </p:cNvPicPr>
          <p:nvPr/>
        </p:nvPicPr>
        <p:blipFill>
          <a:blip r:embed="rId3"/>
          <a:stretch>
            <a:fillRect/>
          </a:stretch>
        </p:blipFill>
        <p:spPr>
          <a:xfrm>
            <a:off x="6591574" y="1583922"/>
            <a:ext cx="5200974" cy="3576267"/>
          </a:xfrm>
          <a:prstGeom prst="rect">
            <a:avLst/>
          </a:prstGeom>
        </p:spPr>
      </p:pic>
      <p:pic>
        <p:nvPicPr>
          <p:cNvPr id="5" name="图片 4">
            <a:extLst>
              <a:ext uri="{FF2B5EF4-FFF2-40B4-BE49-F238E27FC236}">
                <a16:creationId xmlns:a16="http://schemas.microsoft.com/office/drawing/2014/main" id="{C3430489-6442-457B-BA21-5E69FBA6F99D}"/>
              </a:ext>
            </a:extLst>
          </p:cNvPr>
          <p:cNvPicPr>
            <a:picLocks noChangeAspect="1"/>
          </p:cNvPicPr>
          <p:nvPr/>
        </p:nvPicPr>
        <p:blipFill>
          <a:blip r:embed="rId4"/>
          <a:stretch>
            <a:fillRect/>
          </a:stretch>
        </p:blipFill>
        <p:spPr>
          <a:xfrm>
            <a:off x="1262183" y="2225879"/>
            <a:ext cx="5165673" cy="745921"/>
          </a:xfrm>
          <a:prstGeom prst="rect">
            <a:avLst/>
          </a:prstGeom>
        </p:spPr>
      </p:pic>
    </p:spTree>
    <p:extLst>
      <p:ext uri="{BB962C8B-B14F-4D97-AF65-F5344CB8AC3E}">
        <p14:creationId xmlns:p14="http://schemas.microsoft.com/office/powerpoint/2010/main" val="199111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7E54-6854-4616-A51E-A6F3F4C1BD0A}"/>
              </a:ext>
            </a:extLst>
          </p:cNvPr>
          <p:cNvSpPr>
            <a:spLocks noGrp="1"/>
          </p:cNvSpPr>
          <p:nvPr>
            <p:ph type="title"/>
          </p:nvPr>
        </p:nvSpPr>
        <p:spPr/>
        <p:txBody>
          <a:bodyPr/>
          <a:lstStyle/>
          <a:p>
            <a:r>
              <a:rPr lang="en-US" altLang="zh-CN" sz="4000" b="1" dirty="0">
                <a:solidFill>
                  <a:srgbClr val="ACD433">
                    <a:lumMod val="60000"/>
                    <a:lumOff val="40000"/>
                  </a:srgbClr>
                </a:solidFill>
              </a:rPr>
              <a:t>Markov Chain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CC68440-1138-4656-9C62-4EF68D158051}"/>
                  </a:ext>
                </a:extLst>
              </p:cNvPr>
              <p:cNvSpPr>
                <a:spLocks noGrp="1"/>
              </p:cNvSpPr>
              <p:nvPr>
                <p:ph idx="1"/>
              </p:nvPr>
            </p:nvSpPr>
            <p:spPr>
              <a:xfrm>
                <a:off x="859972" y="1853248"/>
                <a:ext cx="9189882" cy="4395151"/>
              </a:xfrm>
            </p:spPr>
            <p:txBody>
              <a:bodyPr/>
              <a:lstStyle/>
              <a:p>
                <a:pPr>
                  <a:buFont typeface="Wingdings" panose="05000000000000000000" pitchFamily="2" charset="2"/>
                  <a:buChar char="Ø"/>
                </a:pPr>
                <a:r>
                  <a:rPr lang="en-US" altLang="zh-CN" dirty="0"/>
                  <a:t>The state of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r>
                          <a:rPr lang="zh-CN" altLang="en-US" i="0" dirty="0">
                            <a:latin typeface="Cambria Math" panose="02040503050406030204" pitchFamily="18" charset="0"/>
                          </a:rPr>
                          <m:t>+1</m:t>
                        </m:r>
                      </m:sub>
                    </m:sSub>
                  </m:oMath>
                </a14:m>
                <a:r>
                  <a:rPr lang="zh-CN" altLang="en-US" dirty="0"/>
                  <a:t> </a:t>
                </a:r>
                <a:r>
                  <a:rPr lang="en-US" altLang="zh-CN" dirty="0"/>
                  <a:t> only depends  on  state of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oMath>
                </a14:m>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如果一个非周期的马尔科夫链有状态转移矩阵</a:t>
                </a:r>
                <a:r>
                  <a:rPr lang="en-US" altLang="zh-CN" dirty="0"/>
                  <a:t>P,</a:t>
                </a:r>
                <a:r>
                  <a:rPr lang="zh-CN" altLang="en-US" dirty="0"/>
                  <a:t>并且它的任何两个状态是连通的</a:t>
                </a:r>
                <a:r>
                  <a:rPr lang="en-US" altLang="zh-CN" dirty="0"/>
                  <a:t>,</a:t>
                </a:r>
                <a:r>
                  <a:rPr lang="zh-CN" altLang="en-US" dirty="0"/>
                  <a:t>那么</a:t>
                </a:r>
                <a14:m>
                  <m:oMath xmlns:m="http://schemas.openxmlformats.org/officeDocument/2006/math">
                    <m:limLow>
                      <m:limLowPr>
                        <m:ctrlPr>
                          <a:rPr lang="en-US" altLang="zh-CN" i="1" dirty="0" smtClean="0">
                            <a:latin typeface="Cambria Math" panose="02040503050406030204" pitchFamily="18" charset="0"/>
                          </a:rPr>
                        </m:ctrlPr>
                      </m:limLowPr>
                      <m:e>
                        <m:r>
                          <m:rPr>
                            <m:sty m:val="p"/>
                          </m:rPr>
                          <a:rPr lang="en-US" altLang="zh-CN" dirty="0" smtClean="0">
                            <a:latin typeface="Cambria Math" panose="02040503050406030204" pitchFamily="18" charset="0"/>
                          </a:rPr>
                          <m:t>lim</m:t>
                        </m:r>
                      </m:e>
                      <m:lim>
                        <m:r>
                          <a:rPr lang="en-US" altLang="zh-CN" i="1" dirty="0" smtClean="0">
                            <a:latin typeface="Cambria Math" panose="02040503050406030204" pitchFamily="18" charset="0"/>
                          </a:rPr>
                          <m:t>𝑛</m:t>
                        </m:r>
                        <m:r>
                          <a:rPr lang="en-US" altLang="zh-CN" i="0" dirty="0" smtClean="0">
                            <a:latin typeface="Cambria Math" panose="02040503050406030204" pitchFamily="18" charset="0"/>
                          </a:rPr>
                          <m:t>→∞</m:t>
                        </m:r>
                      </m:lim>
                    </m:limLow>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𝑃</m:t>
                        </m:r>
                      </m:e>
                      <m:sup>
                        <m:r>
                          <a:rPr lang="en-US" altLang="zh-CN" i="1" dirty="0" smtClean="0">
                            <a:latin typeface="Cambria Math" panose="02040503050406030204" pitchFamily="18" charset="0"/>
                          </a:rPr>
                          <m:t>𝑛</m:t>
                        </m:r>
                      </m:sup>
                    </m:sSup>
                    <m:r>
                      <a:rPr lang="zh-CN" altLang="en-US" i="1" dirty="0">
                        <a:latin typeface="Cambria Math" panose="02040503050406030204" pitchFamily="18" charset="0"/>
                      </a:rPr>
                      <m:t>与</m:t>
                    </m:r>
                  </m:oMath>
                </a14:m>
                <a:r>
                  <a:rPr lang="zh-CN" altLang="en-US" dirty="0"/>
                  <a:t>初始状态无关</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mc:Choice>
        <mc:Fallback>
          <p:sp>
            <p:nvSpPr>
              <p:cNvPr id="3" name="内容占位符 2">
                <a:extLst>
                  <a:ext uri="{FF2B5EF4-FFF2-40B4-BE49-F238E27FC236}">
                    <a16:creationId xmlns:a16="http://schemas.microsoft.com/office/drawing/2014/main" id="{ECC68440-1138-4656-9C62-4EF68D158051}"/>
                  </a:ext>
                </a:extLst>
              </p:cNvPr>
              <p:cNvSpPr>
                <a:spLocks noGrp="1" noRot="1" noChangeAspect="1" noMove="1" noResize="1" noEditPoints="1" noAdjustHandles="1" noChangeArrowheads="1" noChangeShapeType="1" noTextEdit="1"/>
              </p:cNvSpPr>
              <p:nvPr>
                <p:ph idx="1"/>
              </p:nvPr>
            </p:nvSpPr>
            <p:spPr>
              <a:xfrm>
                <a:off x="859972" y="1853248"/>
                <a:ext cx="9189882" cy="4395151"/>
              </a:xfrm>
              <a:blipFill>
                <a:blip r:embed="rId3"/>
                <a:stretch>
                  <a:fillRect l="-265" t="-693" r="-19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6916C81-AFFC-473E-9E3C-AA3648D8C7C7}"/>
              </a:ext>
            </a:extLst>
          </p:cNvPr>
          <p:cNvPicPr>
            <a:picLocks noChangeAspect="1"/>
          </p:cNvPicPr>
          <p:nvPr/>
        </p:nvPicPr>
        <p:blipFill>
          <a:blip r:embed="rId4"/>
          <a:stretch>
            <a:fillRect/>
          </a:stretch>
        </p:blipFill>
        <p:spPr>
          <a:xfrm>
            <a:off x="1662223" y="2458441"/>
            <a:ext cx="5219700" cy="514350"/>
          </a:xfrm>
          <a:prstGeom prst="rect">
            <a:avLst/>
          </a:prstGeom>
        </p:spPr>
      </p:pic>
      <p:pic>
        <p:nvPicPr>
          <p:cNvPr id="7" name="图片 6">
            <a:extLst>
              <a:ext uri="{FF2B5EF4-FFF2-40B4-BE49-F238E27FC236}">
                <a16:creationId xmlns:a16="http://schemas.microsoft.com/office/drawing/2014/main" id="{54E70B8B-7F39-499B-BB04-26C8341E8A05}"/>
              </a:ext>
            </a:extLst>
          </p:cNvPr>
          <p:cNvPicPr>
            <a:picLocks noChangeAspect="1"/>
          </p:cNvPicPr>
          <p:nvPr/>
        </p:nvPicPr>
        <p:blipFill>
          <a:blip r:embed="rId5"/>
          <a:stretch>
            <a:fillRect/>
          </a:stretch>
        </p:blipFill>
        <p:spPr>
          <a:xfrm>
            <a:off x="1700963" y="4148883"/>
            <a:ext cx="5260084" cy="1896493"/>
          </a:xfrm>
          <a:prstGeom prst="rect">
            <a:avLst/>
          </a:prstGeom>
        </p:spPr>
      </p:pic>
    </p:spTree>
    <p:extLst>
      <p:ext uri="{BB962C8B-B14F-4D97-AF65-F5344CB8AC3E}">
        <p14:creationId xmlns:p14="http://schemas.microsoft.com/office/powerpoint/2010/main" val="51130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7E54-6854-4616-A51E-A6F3F4C1BD0A}"/>
              </a:ext>
            </a:extLst>
          </p:cNvPr>
          <p:cNvSpPr>
            <a:spLocks noGrp="1"/>
          </p:cNvSpPr>
          <p:nvPr>
            <p:ph type="title"/>
          </p:nvPr>
        </p:nvSpPr>
        <p:spPr/>
        <p:txBody>
          <a:bodyPr/>
          <a:lstStyle/>
          <a:p>
            <a:r>
              <a:rPr lang="en-US" altLang="zh-CN" sz="4000" b="1" dirty="0">
                <a:solidFill>
                  <a:srgbClr val="ACD433">
                    <a:lumMod val="60000"/>
                    <a:lumOff val="40000"/>
                  </a:srgbClr>
                </a:solidFill>
              </a:rPr>
              <a:t>MCMC</a:t>
            </a:r>
            <a:endParaRPr lang="zh-CN" altLang="en-US" dirty="0"/>
          </a:p>
        </p:txBody>
      </p:sp>
      <p:sp>
        <p:nvSpPr>
          <p:cNvPr id="3" name="内容占位符 2">
            <a:extLst>
              <a:ext uri="{FF2B5EF4-FFF2-40B4-BE49-F238E27FC236}">
                <a16:creationId xmlns:a16="http://schemas.microsoft.com/office/drawing/2014/main" id="{ECC68440-1138-4656-9C62-4EF68D158051}"/>
              </a:ext>
            </a:extLst>
          </p:cNvPr>
          <p:cNvSpPr>
            <a:spLocks noGrp="1"/>
          </p:cNvSpPr>
          <p:nvPr>
            <p:ph idx="1"/>
          </p:nvPr>
        </p:nvSpPr>
        <p:spPr>
          <a:xfrm>
            <a:off x="836470" y="1666419"/>
            <a:ext cx="8946541" cy="4195481"/>
          </a:xfrm>
        </p:spPr>
        <p:txBody>
          <a:bodyPr/>
          <a:lstStyle/>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p:pic>
        <p:nvPicPr>
          <p:cNvPr id="4" name="图片 3">
            <a:extLst>
              <a:ext uri="{FF2B5EF4-FFF2-40B4-BE49-F238E27FC236}">
                <a16:creationId xmlns:a16="http://schemas.microsoft.com/office/drawing/2014/main" id="{06CEBE24-46F8-4EBA-A13F-45E8B2961FF3}"/>
              </a:ext>
            </a:extLst>
          </p:cNvPr>
          <p:cNvPicPr>
            <a:picLocks noChangeAspect="1"/>
          </p:cNvPicPr>
          <p:nvPr/>
        </p:nvPicPr>
        <p:blipFill>
          <a:blip r:embed="rId3"/>
          <a:stretch>
            <a:fillRect/>
          </a:stretch>
        </p:blipFill>
        <p:spPr>
          <a:xfrm>
            <a:off x="646110" y="1556164"/>
            <a:ext cx="8620881" cy="3766950"/>
          </a:xfrm>
          <a:prstGeom prst="rect">
            <a:avLst/>
          </a:prstGeom>
        </p:spPr>
      </p:pic>
    </p:spTree>
    <p:extLst>
      <p:ext uri="{BB962C8B-B14F-4D97-AF65-F5344CB8AC3E}">
        <p14:creationId xmlns:p14="http://schemas.microsoft.com/office/powerpoint/2010/main" val="232084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800" b="1" dirty="0">
                <a:solidFill>
                  <a:schemeClr val="accent1">
                    <a:lumMod val="60000"/>
                    <a:lumOff val="40000"/>
                  </a:schemeClr>
                </a:solidFill>
              </a:rPr>
              <a:t>Outline</a:t>
            </a:r>
            <a:endParaRPr lang="zh-CN" altLang="en-US" sz="48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t>Deep learning vs Bayesian Methods</a:t>
            </a:r>
          </a:p>
          <a:p>
            <a:pPr>
              <a:buFont typeface="Wingdings" panose="05000000000000000000" pitchFamily="2" charset="2"/>
              <a:buChar char="Ø"/>
            </a:pPr>
            <a:r>
              <a:rPr lang="en-US" altLang="zh-CN" sz="2400" dirty="0" err="1"/>
              <a:t>Zhusuan</a:t>
            </a:r>
            <a:r>
              <a:rPr lang="en-US" altLang="zh-CN" sz="2400" dirty="0"/>
              <a:t> Introduction</a:t>
            </a:r>
          </a:p>
          <a:p>
            <a:pPr>
              <a:buFont typeface="Wingdings" panose="05000000000000000000" pitchFamily="2" charset="2"/>
              <a:buChar char="Ø"/>
            </a:pPr>
            <a:r>
              <a:rPr lang="en-US" altLang="zh-CN" sz="2400" dirty="0"/>
              <a:t>MCMC </a:t>
            </a:r>
          </a:p>
          <a:p>
            <a:pPr>
              <a:buFont typeface="Wingdings" panose="05000000000000000000" pitchFamily="2" charset="2"/>
              <a:buChar char="Ø"/>
            </a:pPr>
            <a:r>
              <a:rPr lang="en-US" altLang="zh-CN" sz="2400" dirty="0">
                <a:solidFill>
                  <a:schemeClr val="accent1">
                    <a:lumMod val="60000"/>
                    <a:lumOff val="40000"/>
                  </a:schemeClr>
                </a:solidFill>
              </a:rPr>
              <a:t>Cyclical SG-MCMC (ICLR2020 ORAL)[1]</a:t>
            </a:r>
            <a:endParaRPr lang="zh-CN" altLang="en-US" sz="2400" dirty="0">
              <a:solidFill>
                <a:schemeClr val="accent1">
                  <a:lumMod val="60000"/>
                  <a:lumOff val="40000"/>
                </a:schemeClr>
              </a:solidFill>
            </a:endParaRPr>
          </a:p>
        </p:txBody>
      </p:sp>
      <p:sp>
        <p:nvSpPr>
          <p:cNvPr id="4" name="文本框 3">
            <a:extLst>
              <a:ext uri="{FF2B5EF4-FFF2-40B4-BE49-F238E27FC236}">
                <a16:creationId xmlns:a16="http://schemas.microsoft.com/office/drawing/2014/main" id="{CC0A6C8E-9CBF-4B37-8EC6-A701DB8AC487}"/>
              </a:ext>
            </a:extLst>
          </p:cNvPr>
          <p:cNvSpPr txBox="1"/>
          <p:nvPr/>
        </p:nvSpPr>
        <p:spPr>
          <a:xfrm>
            <a:off x="1103312" y="5663624"/>
            <a:ext cx="9927771" cy="584775"/>
          </a:xfrm>
          <a:prstGeom prst="rect">
            <a:avLst/>
          </a:prstGeom>
          <a:noFill/>
        </p:spPr>
        <p:txBody>
          <a:bodyPr wrap="square" rtlCol="0">
            <a:spAutoFit/>
          </a:bodyPr>
          <a:lstStyle/>
          <a:p>
            <a:r>
              <a:rPr lang="en-US" altLang="zh-CN" sz="1600" dirty="0"/>
              <a:t>[1]Zhang, </a:t>
            </a:r>
            <a:r>
              <a:rPr lang="en-US" altLang="zh-CN" sz="1600" dirty="0" err="1"/>
              <a:t>Ruqi</a:t>
            </a:r>
            <a:r>
              <a:rPr lang="en-US" altLang="zh-CN" sz="1600" dirty="0"/>
              <a:t>, Li, </a:t>
            </a:r>
            <a:r>
              <a:rPr lang="en-US" altLang="zh-CN" sz="1600" dirty="0" err="1"/>
              <a:t>Chunyuan</a:t>
            </a:r>
            <a:r>
              <a:rPr lang="en-US" altLang="zh-CN" sz="1600" dirty="0"/>
              <a:t>, Zhang, </a:t>
            </a:r>
            <a:r>
              <a:rPr lang="en-US" altLang="zh-CN" sz="1600" dirty="0" err="1"/>
              <a:t>Jianyi</a:t>
            </a:r>
            <a:r>
              <a:rPr lang="en-US" altLang="zh-CN" sz="1600" dirty="0"/>
              <a:t>, Chen, </a:t>
            </a:r>
            <a:r>
              <a:rPr lang="en-US" altLang="zh-CN" sz="1600" dirty="0" err="1"/>
              <a:t>Changyou</a:t>
            </a:r>
            <a:r>
              <a:rPr lang="en-US" altLang="zh-CN" sz="1600" dirty="0"/>
              <a:t>, &amp; Wilson, Andrew Gordon. . Cyclical stochastic gradient </a:t>
            </a:r>
            <a:r>
              <a:rPr lang="en-US" altLang="zh-CN" sz="1600" dirty="0" err="1"/>
              <a:t>mcmc</a:t>
            </a:r>
            <a:r>
              <a:rPr lang="en-US" altLang="zh-CN" sz="1600" dirty="0"/>
              <a:t> for </a:t>
            </a:r>
            <a:r>
              <a:rPr lang="en-US" altLang="zh-CN" sz="1600" dirty="0" err="1"/>
              <a:t>bayesian</a:t>
            </a:r>
            <a:r>
              <a:rPr lang="en-US" altLang="zh-CN" sz="1600" dirty="0"/>
              <a:t> deep learning.</a:t>
            </a:r>
            <a:endParaRPr lang="zh-CN" altLang="en-US" sz="1600" dirty="0"/>
          </a:p>
        </p:txBody>
      </p:sp>
    </p:spTree>
    <p:extLst>
      <p:ext uri="{BB962C8B-B14F-4D97-AF65-F5344CB8AC3E}">
        <p14:creationId xmlns:p14="http://schemas.microsoft.com/office/powerpoint/2010/main" val="16762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964142"/>
            <a:ext cx="8946541" cy="4195481"/>
          </a:xfrm>
        </p:spPr>
        <p:txBody>
          <a:bodyPr>
            <a:normAutofit/>
          </a:bodyPr>
          <a:lstStyle/>
          <a:p>
            <a:pPr>
              <a:buFont typeface="Wingdings" panose="05000000000000000000" pitchFamily="2" charset="2"/>
              <a:buChar char="Ø"/>
            </a:pPr>
            <a:r>
              <a:rPr lang="en-US" altLang="zh-CN" sz="2400" dirty="0"/>
              <a:t>SG-MCMC Algorithm</a:t>
            </a:r>
          </a:p>
          <a:p>
            <a:pPr lvl="1">
              <a:buFont typeface="Wingdings" panose="05000000000000000000" pitchFamily="2" charset="2"/>
              <a:buChar char="Ø"/>
            </a:pPr>
            <a:endParaRPr lang="en-US" altLang="zh-CN" sz="2200" dirty="0"/>
          </a:p>
        </p:txBody>
      </p:sp>
      <p:pic>
        <p:nvPicPr>
          <p:cNvPr id="10" name="图片 9">
            <a:extLst>
              <a:ext uri="{FF2B5EF4-FFF2-40B4-BE49-F238E27FC236}">
                <a16:creationId xmlns:a16="http://schemas.microsoft.com/office/drawing/2014/main" id="{D1ED1555-5DCB-4DEF-BAB8-55E47690C502}"/>
              </a:ext>
            </a:extLst>
          </p:cNvPr>
          <p:cNvPicPr>
            <a:picLocks noChangeAspect="1"/>
          </p:cNvPicPr>
          <p:nvPr/>
        </p:nvPicPr>
        <p:blipFill>
          <a:blip r:embed="rId3"/>
          <a:stretch>
            <a:fillRect/>
          </a:stretch>
        </p:blipFill>
        <p:spPr>
          <a:xfrm>
            <a:off x="1214281" y="2516727"/>
            <a:ext cx="10192577" cy="912273"/>
          </a:xfrm>
          <a:prstGeom prst="rect">
            <a:avLst/>
          </a:prstGeom>
        </p:spPr>
      </p:pic>
      <p:pic>
        <p:nvPicPr>
          <p:cNvPr id="12" name="图片 11">
            <a:extLst>
              <a:ext uri="{FF2B5EF4-FFF2-40B4-BE49-F238E27FC236}">
                <a16:creationId xmlns:a16="http://schemas.microsoft.com/office/drawing/2014/main" id="{9F31018C-90C7-4392-8E30-B11FE7D8A747}"/>
              </a:ext>
            </a:extLst>
          </p:cNvPr>
          <p:cNvPicPr>
            <a:picLocks noChangeAspect="1"/>
          </p:cNvPicPr>
          <p:nvPr/>
        </p:nvPicPr>
        <p:blipFill>
          <a:blip r:embed="rId4"/>
          <a:stretch>
            <a:fillRect/>
          </a:stretch>
        </p:blipFill>
        <p:spPr>
          <a:xfrm>
            <a:off x="1214281" y="3448975"/>
            <a:ext cx="7696200" cy="438150"/>
          </a:xfrm>
          <a:prstGeom prst="rect">
            <a:avLst/>
          </a:prstGeom>
        </p:spPr>
      </p:pic>
      <p:pic>
        <p:nvPicPr>
          <p:cNvPr id="15" name="图片 14">
            <a:extLst>
              <a:ext uri="{FF2B5EF4-FFF2-40B4-BE49-F238E27FC236}">
                <a16:creationId xmlns:a16="http://schemas.microsoft.com/office/drawing/2014/main" id="{53F5407A-B17C-4D04-9F6A-A0E571E306C3}"/>
              </a:ext>
            </a:extLst>
          </p:cNvPr>
          <p:cNvPicPr>
            <a:picLocks noChangeAspect="1"/>
          </p:cNvPicPr>
          <p:nvPr/>
        </p:nvPicPr>
        <p:blipFill>
          <a:blip r:embed="rId5"/>
          <a:stretch>
            <a:fillRect/>
          </a:stretch>
        </p:blipFill>
        <p:spPr>
          <a:xfrm>
            <a:off x="8910481" y="3487075"/>
            <a:ext cx="962025" cy="400050"/>
          </a:xfrm>
          <a:prstGeom prst="rect">
            <a:avLst/>
          </a:prstGeom>
        </p:spPr>
      </p:pic>
      <p:pic>
        <p:nvPicPr>
          <p:cNvPr id="18" name="图片 17">
            <a:extLst>
              <a:ext uri="{FF2B5EF4-FFF2-40B4-BE49-F238E27FC236}">
                <a16:creationId xmlns:a16="http://schemas.microsoft.com/office/drawing/2014/main" id="{691B8EE5-BF8D-491B-A65B-8D07430DA3BB}"/>
              </a:ext>
            </a:extLst>
          </p:cNvPr>
          <p:cNvPicPr>
            <a:picLocks noChangeAspect="1"/>
          </p:cNvPicPr>
          <p:nvPr/>
        </p:nvPicPr>
        <p:blipFill>
          <a:blip r:embed="rId6"/>
          <a:stretch>
            <a:fillRect/>
          </a:stretch>
        </p:blipFill>
        <p:spPr>
          <a:xfrm>
            <a:off x="2451022" y="4060033"/>
            <a:ext cx="4200525" cy="400050"/>
          </a:xfrm>
          <a:prstGeom prst="rect">
            <a:avLst/>
          </a:prstGeom>
        </p:spPr>
      </p:pic>
      <p:pic>
        <p:nvPicPr>
          <p:cNvPr id="19" name="图片 18">
            <a:extLst>
              <a:ext uri="{FF2B5EF4-FFF2-40B4-BE49-F238E27FC236}">
                <a16:creationId xmlns:a16="http://schemas.microsoft.com/office/drawing/2014/main" id="{57297500-9047-456A-800C-C1809722ACB5}"/>
              </a:ext>
            </a:extLst>
          </p:cNvPr>
          <p:cNvPicPr>
            <a:picLocks noChangeAspect="1"/>
          </p:cNvPicPr>
          <p:nvPr/>
        </p:nvPicPr>
        <p:blipFill>
          <a:blip r:embed="rId7"/>
          <a:stretch>
            <a:fillRect/>
          </a:stretch>
        </p:blipFill>
        <p:spPr>
          <a:xfrm>
            <a:off x="2451022" y="4570977"/>
            <a:ext cx="2247900" cy="409575"/>
          </a:xfrm>
          <a:prstGeom prst="rect">
            <a:avLst/>
          </a:prstGeom>
        </p:spPr>
      </p:pic>
      <p:pic>
        <p:nvPicPr>
          <p:cNvPr id="20" name="图片 19">
            <a:extLst>
              <a:ext uri="{FF2B5EF4-FFF2-40B4-BE49-F238E27FC236}">
                <a16:creationId xmlns:a16="http://schemas.microsoft.com/office/drawing/2014/main" id="{8B20A953-1537-47E6-962E-4B2ED71FF4B0}"/>
              </a:ext>
            </a:extLst>
          </p:cNvPr>
          <p:cNvPicPr>
            <a:picLocks noChangeAspect="1"/>
          </p:cNvPicPr>
          <p:nvPr/>
        </p:nvPicPr>
        <p:blipFill>
          <a:blip r:embed="rId8"/>
          <a:stretch>
            <a:fillRect/>
          </a:stretch>
        </p:blipFill>
        <p:spPr>
          <a:xfrm>
            <a:off x="2451022" y="5091446"/>
            <a:ext cx="6248400" cy="409575"/>
          </a:xfrm>
          <a:prstGeom prst="rect">
            <a:avLst/>
          </a:prstGeom>
        </p:spPr>
      </p:pic>
      <p:pic>
        <p:nvPicPr>
          <p:cNvPr id="21" name="图片 20">
            <a:extLst>
              <a:ext uri="{FF2B5EF4-FFF2-40B4-BE49-F238E27FC236}">
                <a16:creationId xmlns:a16="http://schemas.microsoft.com/office/drawing/2014/main" id="{C8999B58-1FC8-4FE8-8212-F01B55E65526}"/>
              </a:ext>
            </a:extLst>
          </p:cNvPr>
          <p:cNvPicPr>
            <a:picLocks noChangeAspect="1"/>
          </p:cNvPicPr>
          <p:nvPr/>
        </p:nvPicPr>
        <p:blipFill>
          <a:blip r:embed="rId9"/>
          <a:stretch>
            <a:fillRect/>
          </a:stretch>
        </p:blipFill>
        <p:spPr>
          <a:xfrm>
            <a:off x="1214281" y="4060033"/>
            <a:ext cx="1000125" cy="381000"/>
          </a:xfrm>
          <a:prstGeom prst="rect">
            <a:avLst/>
          </a:prstGeom>
        </p:spPr>
      </p:pic>
      <p:pic>
        <p:nvPicPr>
          <p:cNvPr id="22" name="图片 21">
            <a:extLst>
              <a:ext uri="{FF2B5EF4-FFF2-40B4-BE49-F238E27FC236}">
                <a16:creationId xmlns:a16="http://schemas.microsoft.com/office/drawing/2014/main" id="{DF01076D-A217-4A98-8D94-CF59F473C147}"/>
              </a:ext>
            </a:extLst>
          </p:cNvPr>
          <p:cNvPicPr>
            <a:picLocks noChangeAspect="1"/>
          </p:cNvPicPr>
          <p:nvPr/>
        </p:nvPicPr>
        <p:blipFill>
          <a:blip r:embed="rId10"/>
          <a:stretch>
            <a:fillRect/>
          </a:stretch>
        </p:blipFill>
        <p:spPr>
          <a:xfrm>
            <a:off x="1214281" y="4561452"/>
            <a:ext cx="1276350" cy="428625"/>
          </a:xfrm>
          <a:prstGeom prst="rect">
            <a:avLst/>
          </a:prstGeom>
        </p:spPr>
      </p:pic>
    </p:spTree>
    <p:extLst>
      <p:ext uri="{BB962C8B-B14F-4D97-AF65-F5344CB8AC3E}">
        <p14:creationId xmlns:p14="http://schemas.microsoft.com/office/powerpoint/2010/main" val="9349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964142"/>
            <a:ext cx="8946541" cy="4195481"/>
          </a:xfrm>
        </p:spPr>
        <p:txBody>
          <a:bodyPr>
            <a:normAutofit/>
          </a:bodyPr>
          <a:lstStyle/>
          <a:p>
            <a:pPr>
              <a:buFont typeface="Wingdings" panose="05000000000000000000" pitchFamily="2" charset="2"/>
              <a:buChar char="Ø"/>
            </a:pPr>
            <a:r>
              <a:rPr lang="en-US" altLang="zh-CN" sz="2400" dirty="0"/>
              <a:t>The step size controls the sampler’s behavior in two ways:</a:t>
            </a:r>
          </a:p>
          <a:p>
            <a:pPr lvl="1">
              <a:buFont typeface="Wingdings" panose="05000000000000000000" pitchFamily="2" charset="2"/>
              <a:buChar char="Ø"/>
            </a:pPr>
            <a:r>
              <a:rPr lang="en-US" altLang="zh-CN" sz="2200" dirty="0"/>
              <a:t>the magnitude to deterministically drift towards high density regions</a:t>
            </a:r>
          </a:p>
          <a:p>
            <a:pPr lvl="1">
              <a:buFont typeface="Wingdings" panose="05000000000000000000" pitchFamily="2" charset="2"/>
              <a:buChar char="Ø"/>
            </a:pPr>
            <a:r>
              <a:rPr lang="en-US" altLang="zh-CN" sz="2400" dirty="0"/>
              <a:t>the level of injecting noise to randomly explore the parameter space.</a:t>
            </a:r>
          </a:p>
          <a:p>
            <a:pPr>
              <a:buFont typeface="Wingdings" panose="05000000000000000000" pitchFamily="2" charset="2"/>
              <a:buChar char="Ø"/>
            </a:pPr>
            <a:r>
              <a:rPr lang="en-US" altLang="zh-CN" sz="2400" dirty="0"/>
              <a:t>a small step size reduces both abilities, resulting in a large numbers of iterations. </a:t>
            </a:r>
          </a:p>
        </p:txBody>
      </p:sp>
    </p:spTree>
    <p:extLst>
      <p:ext uri="{BB962C8B-B14F-4D97-AF65-F5344CB8AC3E}">
        <p14:creationId xmlns:p14="http://schemas.microsoft.com/office/powerpoint/2010/main" val="713634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42BE-7F24-415F-BE10-09B8EEE33893}"/>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dirty="0"/>
          </a:p>
        </p:txBody>
      </p:sp>
      <p:sp>
        <p:nvSpPr>
          <p:cNvPr id="6" name="内容占位符 5">
            <a:extLst>
              <a:ext uri="{FF2B5EF4-FFF2-40B4-BE49-F238E27FC236}">
                <a16:creationId xmlns:a16="http://schemas.microsoft.com/office/drawing/2014/main" id="{3CEC6451-5C99-4345-9914-43C7D646428D}"/>
              </a:ext>
            </a:extLst>
          </p:cNvPr>
          <p:cNvSpPr>
            <a:spLocks noGrp="1"/>
          </p:cNvSpPr>
          <p:nvPr>
            <p:ph idx="1"/>
          </p:nvPr>
        </p:nvSpPr>
        <p:spPr>
          <a:xfrm>
            <a:off x="646111" y="1928350"/>
            <a:ext cx="4822534" cy="4195481"/>
          </a:xfrm>
        </p:spPr>
        <p:txBody>
          <a:bodyPr>
            <a:normAutofit/>
          </a:bodyPr>
          <a:lstStyle/>
          <a:p>
            <a:pP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The blue curve is the traditional decreasing </a:t>
            </a:r>
            <a:r>
              <a:rPr lang="en-US" altLang="zh-CN" sz="2800" dirty="0" err="1">
                <a:latin typeface="Calibri" panose="020F0502020204030204" pitchFamily="34" charset="0"/>
                <a:cs typeface="Calibri" panose="020F0502020204030204" pitchFamily="34" charset="0"/>
              </a:rPr>
              <a:t>stepsize</a:t>
            </a:r>
            <a:r>
              <a:rPr lang="en-US" altLang="zh-CN" sz="2800" dirty="0">
                <a:latin typeface="Calibri" panose="020F0502020204030204" pitchFamily="34" charset="0"/>
                <a:cs typeface="Calibri" panose="020F0502020204030204" pitchFamily="34" charset="0"/>
              </a:rPr>
              <a:t> decay</a:t>
            </a:r>
          </a:p>
          <a:p>
            <a:pP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The red curve shows the proposed cyclical schedule</a:t>
            </a:r>
            <a:endParaRPr lang="zh-CN" altLang="en-US" sz="2800" dirty="0">
              <a:latin typeface="Calibri" panose="020F0502020204030204" pitchFamily="34" charset="0"/>
              <a:cs typeface="Calibri" panose="020F0502020204030204" pitchFamily="34" charset="0"/>
            </a:endParaRPr>
          </a:p>
        </p:txBody>
      </p:sp>
      <p:pic>
        <p:nvPicPr>
          <p:cNvPr id="7" name="内容占位符 3">
            <a:extLst>
              <a:ext uri="{FF2B5EF4-FFF2-40B4-BE49-F238E27FC236}">
                <a16:creationId xmlns:a16="http://schemas.microsoft.com/office/drawing/2014/main" id="{5DFBCEC0-66CE-4BE7-B6AB-121DB42D4C1F}"/>
              </a:ext>
            </a:extLst>
          </p:cNvPr>
          <p:cNvPicPr>
            <a:picLocks noChangeAspect="1"/>
          </p:cNvPicPr>
          <p:nvPr/>
        </p:nvPicPr>
        <p:blipFill>
          <a:blip r:embed="rId3"/>
          <a:stretch>
            <a:fillRect/>
          </a:stretch>
        </p:blipFill>
        <p:spPr>
          <a:xfrm>
            <a:off x="5468645" y="1606033"/>
            <a:ext cx="6553679" cy="3398720"/>
          </a:xfrm>
          <a:prstGeom prst="rect">
            <a:avLst/>
          </a:prstGeom>
        </p:spPr>
      </p:pic>
    </p:spTree>
    <p:extLst>
      <p:ext uri="{BB962C8B-B14F-4D97-AF65-F5344CB8AC3E}">
        <p14:creationId xmlns:p14="http://schemas.microsoft.com/office/powerpoint/2010/main" val="95971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964142"/>
            <a:ext cx="8946541" cy="4195481"/>
          </a:xfrm>
        </p:spPr>
        <p:txBody>
          <a:bodyPr>
            <a:normAutofit/>
          </a:bodyPr>
          <a:lstStyle/>
          <a:p>
            <a:pPr>
              <a:buFont typeface="Wingdings" panose="05000000000000000000" pitchFamily="2" charset="2"/>
              <a:buChar char="Ø"/>
            </a:pPr>
            <a:r>
              <a:rPr lang="en-US" altLang="zh-CN" sz="2400" dirty="0"/>
              <a:t>Cyclical SG-MCMC (</a:t>
            </a:r>
            <a:r>
              <a:rPr lang="en-US" altLang="zh-CN" sz="2400" dirty="0" err="1"/>
              <a:t>cSG</a:t>
            </a:r>
            <a:r>
              <a:rPr lang="en-US" altLang="zh-CN" sz="2400" dirty="0"/>
              <a:t>-MCMC) Operations</a:t>
            </a:r>
          </a:p>
          <a:p>
            <a:pPr lvl="1">
              <a:buFont typeface="Wingdings" panose="05000000000000000000" pitchFamily="2" charset="2"/>
              <a:buChar char="Ø"/>
            </a:pPr>
            <a:r>
              <a:rPr lang="en-US" altLang="zh-CN" sz="2200" dirty="0"/>
              <a:t>(</a:t>
            </a:r>
            <a:r>
              <a:rPr lang="en-US" altLang="zh-CN" sz="2200" dirty="0" err="1"/>
              <a:t>i</a:t>
            </a:r>
            <a:r>
              <a:rPr lang="en-US" altLang="zh-CN" sz="2200" dirty="0"/>
              <a:t>)</a:t>
            </a:r>
            <a:r>
              <a:rPr lang="en-US" altLang="zh-CN" sz="2400" dirty="0"/>
              <a:t> Exploration: when the </a:t>
            </a:r>
            <a:r>
              <a:rPr lang="en-US" altLang="zh-CN" sz="2400" dirty="0" err="1"/>
              <a:t>stepsize</a:t>
            </a:r>
            <a:r>
              <a:rPr lang="en-US" altLang="zh-CN" sz="2400" dirty="0"/>
              <a:t> is large, encouraging the sampler to take large moves and leave the local mode using the stochastic gradient.</a:t>
            </a:r>
          </a:p>
          <a:p>
            <a:pPr lvl="1">
              <a:buFont typeface="Wingdings" panose="05000000000000000000" pitchFamily="2" charset="2"/>
              <a:buChar char="Ø"/>
            </a:pPr>
            <a:r>
              <a:rPr lang="en-US" altLang="zh-CN" sz="2200" dirty="0"/>
              <a:t>(ii)</a:t>
            </a:r>
            <a:r>
              <a:rPr lang="en-US" altLang="zh-CN" sz="2400" dirty="0"/>
              <a:t> Sampling: when the </a:t>
            </a:r>
            <a:r>
              <a:rPr lang="en-US" altLang="zh-CN" sz="2400" dirty="0" err="1"/>
              <a:t>stepsize</a:t>
            </a:r>
            <a:r>
              <a:rPr lang="en-US" altLang="zh-CN" sz="2400" dirty="0"/>
              <a:t> is small, the sampler starts to  collect samples for local distribution estimation </a:t>
            </a:r>
            <a:endParaRPr lang="en-US" altLang="zh-CN" sz="2200" dirty="0"/>
          </a:p>
        </p:txBody>
      </p:sp>
    </p:spTree>
    <p:extLst>
      <p:ext uri="{BB962C8B-B14F-4D97-AF65-F5344CB8AC3E}">
        <p14:creationId xmlns:p14="http://schemas.microsoft.com/office/powerpoint/2010/main" val="151199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800" b="1" dirty="0">
                <a:solidFill>
                  <a:schemeClr val="accent1">
                    <a:lumMod val="60000"/>
                    <a:lumOff val="40000"/>
                  </a:schemeClr>
                </a:solidFill>
              </a:rPr>
              <a:t>Outline</a:t>
            </a:r>
            <a:endParaRPr lang="zh-CN" altLang="en-US" sz="48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t>Deep learning vs Bayesian Methods</a:t>
            </a:r>
          </a:p>
          <a:p>
            <a:pPr>
              <a:buFont typeface="Wingdings" panose="05000000000000000000" pitchFamily="2" charset="2"/>
              <a:buChar char="Ø"/>
            </a:pPr>
            <a:r>
              <a:rPr lang="en-US" altLang="zh-CN" sz="2400" dirty="0" err="1"/>
              <a:t>Zhusuan</a:t>
            </a:r>
            <a:r>
              <a:rPr lang="en-US" altLang="zh-CN" sz="2400" dirty="0"/>
              <a:t> Introduction</a:t>
            </a:r>
          </a:p>
          <a:p>
            <a:pPr>
              <a:buFont typeface="Wingdings" panose="05000000000000000000" pitchFamily="2" charset="2"/>
              <a:buChar char="Ø"/>
            </a:pPr>
            <a:r>
              <a:rPr lang="en-US" altLang="zh-CN" sz="2400" dirty="0"/>
              <a:t>MCMC </a:t>
            </a:r>
          </a:p>
          <a:p>
            <a:pPr>
              <a:buFont typeface="Wingdings" panose="05000000000000000000" pitchFamily="2" charset="2"/>
              <a:buChar char="Ø"/>
            </a:pPr>
            <a:r>
              <a:rPr lang="en-US" altLang="zh-CN" sz="2400" dirty="0"/>
              <a:t>Cyclical SG-MCMC (ICLR2020 ORAL)[1]</a:t>
            </a:r>
            <a:endParaRPr lang="zh-CN" altLang="en-US" sz="2400" dirty="0"/>
          </a:p>
        </p:txBody>
      </p:sp>
      <p:sp>
        <p:nvSpPr>
          <p:cNvPr id="6" name="文本框 5">
            <a:extLst>
              <a:ext uri="{FF2B5EF4-FFF2-40B4-BE49-F238E27FC236}">
                <a16:creationId xmlns:a16="http://schemas.microsoft.com/office/drawing/2014/main" id="{92F6EC47-CCD9-46F6-8F1B-1C163305CAE5}"/>
              </a:ext>
            </a:extLst>
          </p:cNvPr>
          <p:cNvSpPr txBox="1"/>
          <p:nvPr/>
        </p:nvSpPr>
        <p:spPr>
          <a:xfrm>
            <a:off x="1103312" y="5663624"/>
            <a:ext cx="9927771" cy="584775"/>
          </a:xfrm>
          <a:prstGeom prst="rect">
            <a:avLst/>
          </a:prstGeom>
          <a:noFill/>
        </p:spPr>
        <p:txBody>
          <a:bodyPr wrap="square" rtlCol="0">
            <a:spAutoFit/>
          </a:bodyPr>
          <a:lstStyle/>
          <a:p>
            <a:r>
              <a:rPr lang="en-US" altLang="zh-CN" sz="1600" dirty="0"/>
              <a:t>[1]Zhang, </a:t>
            </a:r>
            <a:r>
              <a:rPr lang="en-US" altLang="zh-CN" sz="1600" dirty="0" err="1"/>
              <a:t>Ruqi</a:t>
            </a:r>
            <a:r>
              <a:rPr lang="en-US" altLang="zh-CN" sz="1600" dirty="0"/>
              <a:t>, Li, </a:t>
            </a:r>
            <a:r>
              <a:rPr lang="en-US" altLang="zh-CN" sz="1600" dirty="0" err="1"/>
              <a:t>Chunyuan</a:t>
            </a:r>
            <a:r>
              <a:rPr lang="en-US" altLang="zh-CN" sz="1600" dirty="0"/>
              <a:t>, Zhang, </a:t>
            </a:r>
            <a:r>
              <a:rPr lang="en-US" altLang="zh-CN" sz="1600" dirty="0" err="1"/>
              <a:t>Jianyi</a:t>
            </a:r>
            <a:r>
              <a:rPr lang="en-US" altLang="zh-CN" sz="1600" dirty="0"/>
              <a:t>, Chen, </a:t>
            </a:r>
            <a:r>
              <a:rPr lang="en-US" altLang="zh-CN" sz="1600" dirty="0" err="1"/>
              <a:t>Changyou</a:t>
            </a:r>
            <a:r>
              <a:rPr lang="en-US" altLang="zh-CN" sz="1600" dirty="0"/>
              <a:t>, &amp; Wilson, Andrew Gordon. . Cyclical stochastic gradient </a:t>
            </a:r>
            <a:r>
              <a:rPr lang="en-US" altLang="zh-CN" sz="1600" dirty="0" err="1"/>
              <a:t>mcmc</a:t>
            </a:r>
            <a:r>
              <a:rPr lang="en-US" altLang="zh-CN" sz="1600" dirty="0"/>
              <a:t> for </a:t>
            </a:r>
            <a:r>
              <a:rPr lang="en-US" altLang="zh-CN" sz="1600" dirty="0" err="1"/>
              <a:t>bayesian</a:t>
            </a:r>
            <a:r>
              <a:rPr lang="en-US" altLang="zh-CN" sz="1600" dirty="0"/>
              <a:t> deep learning.</a:t>
            </a:r>
            <a:endParaRPr lang="zh-CN" altLang="en-US" sz="1600" dirty="0"/>
          </a:p>
        </p:txBody>
      </p:sp>
    </p:spTree>
    <p:extLst>
      <p:ext uri="{BB962C8B-B14F-4D97-AF65-F5344CB8AC3E}">
        <p14:creationId xmlns:p14="http://schemas.microsoft.com/office/powerpoint/2010/main" val="249879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964142"/>
            <a:ext cx="8542277" cy="4195481"/>
          </a:xfrm>
        </p:spPr>
        <p:txBody>
          <a:bodyPr>
            <a:normAutofit/>
          </a:bodyPr>
          <a:lstStyle/>
          <a:p>
            <a:pPr>
              <a:buFont typeface="Wingdings" panose="05000000000000000000" pitchFamily="2" charset="2"/>
              <a:buChar char="Ø"/>
            </a:pPr>
            <a:r>
              <a:rPr lang="en-US" altLang="zh-CN" sz="2400" dirty="0"/>
              <a:t>Cyclical SG-MCMC Explanation</a:t>
            </a:r>
          </a:p>
          <a:p>
            <a:pPr lvl="1">
              <a:buFont typeface="Wingdings" panose="05000000000000000000" pitchFamily="2" charset="2"/>
              <a:buChar char="Ø"/>
            </a:pPr>
            <a:r>
              <a:rPr lang="en-US" altLang="zh-CN" sz="2400" dirty="0"/>
              <a:t>combines the advantages from the traditional SG-MCMC to characterize the fine-scale local density of a distribution and the cyclical schedule in optimization to efficiently explore multimodal posterior distributions of the parameter space.</a:t>
            </a:r>
            <a:endParaRPr lang="en-US" altLang="zh-CN" sz="2200" dirty="0"/>
          </a:p>
        </p:txBody>
      </p:sp>
    </p:spTree>
    <p:extLst>
      <p:ext uri="{BB962C8B-B14F-4D97-AF65-F5344CB8AC3E}">
        <p14:creationId xmlns:p14="http://schemas.microsoft.com/office/powerpoint/2010/main" val="405781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964142"/>
                <a:ext cx="8542277" cy="4195481"/>
              </a:xfrm>
            </p:spPr>
            <p:txBody>
              <a:bodyPr>
                <a:normAutofit fontScale="92500" lnSpcReduction="10000"/>
              </a:bodyPr>
              <a:lstStyle/>
              <a:p>
                <a:pPr>
                  <a:buFont typeface="Wingdings" panose="05000000000000000000" pitchFamily="2" charset="2"/>
                  <a:buChar char="Ø"/>
                </a:pPr>
                <a:r>
                  <a:rPr lang="en-US" altLang="zh-CN" sz="2400" dirty="0"/>
                  <a:t>Cyclical SG-MCMC Algorithm</a:t>
                </a:r>
              </a:p>
              <a:p>
                <a:pPr lvl="1">
                  <a:buFont typeface="Wingdings" panose="05000000000000000000" pitchFamily="2" charset="2"/>
                  <a:buChar char="Ø"/>
                </a:pPr>
                <a:r>
                  <a:rPr lang="en-US" altLang="zh-CN" sz="2400" dirty="0"/>
                  <a:t>Propose iterate </a:t>
                </a:r>
                <a:r>
                  <a:rPr lang="en-US" altLang="zh-CN" sz="2400" dirty="0" err="1"/>
                  <a:t>stepsize</a:t>
                </a:r>
                <a:r>
                  <a:rPr lang="en-US" altLang="zh-CN" sz="2400" dirty="0"/>
                  <a:t> like</a:t>
                </a:r>
              </a:p>
              <a:p>
                <a:pPr lvl="1">
                  <a:buFont typeface="Wingdings" panose="05000000000000000000" pitchFamily="2" charset="2"/>
                  <a:buChar char="Ø"/>
                </a:pPr>
                <a:endParaRPr lang="en-US" altLang="zh-CN" sz="2400" dirty="0"/>
              </a:p>
              <a:p>
                <a:pPr lvl="1">
                  <a:buFont typeface="Wingdings" panose="05000000000000000000" pitchFamily="2" charset="2"/>
                  <a:buChar char="Ø"/>
                </a:pPr>
                <a:endParaRPr lang="en-US" altLang="zh-CN" sz="2400" dirty="0"/>
              </a:p>
              <a:p>
                <a:pPr lvl="1">
                  <a:buFont typeface="Wingdings" panose="05000000000000000000" pitchFamily="2" charset="2"/>
                  <a:buChar char="Ø"/>
                </a:pPr>
                <a:r>
                  <a:rPr lang="en-US" altLang="zh-CN" sz="2400" dirty="0"/>
                  <a:t>In each period,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Sub>
                  </m:oMath>
                </a14:m>
                <a:r>
                  <a:rPr lang="en-US" altLang="zh-CN" sz="2400" dirty="0"/>
                  <a:t> starts with a large </a:t>
                </a:r>
                <a:r>
                  <a:rPr lang="en-US" altLang="zh-CN" sz="2400" dirty="0" err="1"/>
                  <a:t>stepsize</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𝛼</m:t>
                        </m:r>
                      </m:e>
                      <m:sub>
                        <m:r>
                          <a:rPr lang="en-US" altLang="zh-CN" sz="2400" i="0" smtClean="0">
                            <a:latin typeface="Cambria Math" panose="02040503050406030204" pitchFamily="18" charset="0"/>
                          </a:rPr>
                          <m:t>0</m:t>
                        </m:r>
                      </m:sub>
                    </m:sSub>
                  </m:oMath>
                </a14:m>
                <a:r>
                  <a:rPr lang="en-US" altLang="zh-CN" sz="2400" dirty="0"/>
                  <a:t>,resulting in aggressive exploration in the parameter space. Then it gradually decreases to 0, resulting in exploration in local regions.</a:t>
                </a:r>
              </a:p>
              <a:p>
                <a:pPr lvl="1">
                  <a:buFont typeface="Wingdings" panose="05000000000000000000" pitchFamily="2" charset="2"/>
                  <a:buChar char="Ø"/>
                </a:pPr>
                <a:r>
                  <a:rPr lang="en-US" altLang="zh-CN" sz="2400" dirty="0"/>
                  <a:t>In the next period, a restart large </a:t>
                </a:r>
                <a:r>
                  <a:rPr lang="en-US" altLang="zh-CN" sz="2400" dirty="0" err="1"/>
                  <a:t>stepsize</a:t>
                </a:r>
                <a:r>
                  <a:rPr lang="en-US" altLang="zh-CN" sz="2400" dirty="0"/>
                  <a:t> encourage the sampler to escape from the current mode and explore a new area of the posterior.</a:t>
                </a:r>
                <a:endParaRPr lang="en-US" altLang="zh-CN" sz="2200" dirty="0"/>
              </a:p>
            </p:txBody>
          </p:sp>
        </mc:Choice>
        <mc:Fallback xmlns="">
          <p:sp>
            <p:nvSpPr>
              <p:cNvPr id="3" name="内容占位符 2">
                <a:extLst>
                  <a:ext uri="{FF2B5EF4-FFF2-40B4-BE49-F238E27FC236}">
                    <a16:creationId xmlns:a16="http://schemas.microsoft.com/office/drawing/2014/main" id="{A021B8EC-40CB-4A18-B225-57E87CB880E9}"/>
                  </a:ext>
                </a:extLst>
              </p:cNvPr>
              <p:cNvSpPr>
                <a:spLocks noGrp="1" noRot="1" noChangeAspect="1" noMove="1" noResize="1" noEditPoints="1" noAdjustHandles="1" noChangeArrowheads="1" noChangeShapeType="1" noTextEdit="1"/>
              </p:cNvSpPr>
              <p:nvPr>
                <p:ph idx="1"/>
              </p:nvPr>
            </p:nvSpPr>
            <p:spPr>
              <a:xfrm>
                <a:off x="646111" y="1964142"/>
                <a:ext cx="8542277" cy="4195481"/>
              </a:xfrm>
              <a:blipFill>
                <a:blip r:embed="rId2"/>
                <a:stretch>
                  <a:fillRect l="-428" t="-1890" r="-135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6CD9A49-00E8-4222-A1AE-0AF757C8C8F5}"/>
              </a:ext>
            </a:extLst>
          </p:cNvPr>
          <p:cNvPicPr>
            <a:picLocks noChangeAspect="1"/>
          </p:cNvPicPr>
          <p:nvPr/>
        </p:nvPicPr>
        <p:blipFill>
          <a:blip r:embed="rId3"/>
          <a:stretch>
            <a:fillRect/>
          </a:stretch>
        </p:blipFill>
        <p:spPr>
          <a:xfrm>
            <a:off x="1473369" y="2777785"/>
            <a:ext cx="5800725" cy="876300"/>
          </a:xfrm>
          <a:prstGeom prst="rect">
            <a:avLst/>
          </a:prstGeom>
        </p:spPr>
      </p:pic>
    </p:spTree>
    <p:extLst>
      <p:ext uri="{BB962C8B-B14F-4D97-AF65-F5344CB8AC3E}">
        <p14:creationId xmlns:p14="http://schemas.microsoft.com/office/powerpoint/2010/main" val="155067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378067"/>
            <a:ext cx="8542277" cy="4195481"/>
          </a:xfrm>
        </p:spPr>
        <p:txBody>
          <a:bodyPr>
            <a:normAutofit/>
          </a:bodyPr>
          <a:lstStyle/>
          <a:p>
            <a:pPr>
              <a:buFont typeface="Wingdings" panose="05000000000000000000" pitchFamily="2" charset="2"/>
              <a:buChar char="Ø"/>
            </a:pPr>
            <a:r>
              <a:rPr lang="en-US" altLang="zh-CN" sz="2400" dirty="0"/>
              <a:t>Cyclical SG-MCMC Algorithm.</a:t>
            </a:r>
          </a:p>
          <a:p>
            <a:pPr>
              <a:buFont typeface="Wingdings" panose="05000000000000000000" pitchFamily="2" charset="2"/>
              <a:buChar char="Ø"/>
            </a:pPr>
            <a:endParaRPr lang="en-US" altLang="zh-CN" sz="2200" dirty="0"/>
          </a:p>
        </p:txBody>
      </p:sp>
      <p:pic>
        <p:nvPicPr>
          <p:cNvPr id="5" name="图片 4">
            <a:extLst>
              <a:ext uri="{FF2B5EF4-FFF2-40B4-BE49-F238E27FC236}">
                <a16:creationId xmlns:a16="http://schemas.microsoft.com/office/drawing/2014/main" id="{748741B4-689E-4EEF-9EB1-BE9E65E410BA}"/>
              </a:ext>
            </a:extLst>
          </p:cNvPr>
          <p:cNvPicPr>
            <a:picLocks noChangeAspect="1"/>
          </p:cNvPicPr>
          <p:nvPr/>
        </p:nvPicPr>
        <p:blipFill>
          <a:blip r:embed="rId3"/>
          <a:stretch>
            <a:fillRect/>
          </a:stretch>
        </p:blipFill>
        <p:spPr>
          <a:xfrm>
            <a:off x="1085096" y="1853248"/>
            <a:ext cx="5997262" cy="4781555"/>
          </a:xfrm>
          <a:prstGeom prst="rect">
            <a:avLst/>
          </a:prstGeom>
        </p:spPr>
      </p:pic>
    </p:spTree>
    <p:extLst>
      <p:ext uri="{BB962C8B-B14F-4D97-AF65-F5344CB8AC3E}">
        <p14:creationId xmlns:p14="http://schemas.microsoft.com/office/powerpoint/2010/main" val="4489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378067"/>
                <a:ext cx="9053060" cy="4195481"/>
              </a:xfrm>
            </p:spPr>
            <p:txBody>
              <a:bodyPr>
                <a:normAutofit/>
              </a:bodyPr>
              <a:lstStyle/>
              <a:p>
                <a:pPr>
                  <a:buFont typeface="Wingdings" panose="05000000000000000000" pitchFamily="2" charset="2"/>
                  <a:buChar char="Ø"/>
                </a:pPr>
                <a:r>
                  <a:rPr lang="en-US" altLang="zh-CN" sz="2400" dirty="0"/>
                  <a:t>A Synthetic Experiment</a:t>
                </a:r>
              </a:p>
              <a:p>
                <a:pPr>
                  <a:buFont typeface="Wingdings" panose="05000000000000000000" pitchFamily="2" charset="2"/>
                  <a:buChar char="Ø"/>
                </a:pPr>
                <a:r>
                  <a:rPr lang="en-US" altLang="zh-CN" sz="2400" dirty="0"/>
                  <a:t>Sampling from a multi-modal distribution on a 2D mixture of 25 Gaussians.</a:t>
                </a:r>
              </a:p>
              <a:p>
                <a:pPr lvl="1">
                  <a:buFont typeface="Wingdings" panose="05000000000000000000" pitchFamily="2" charset="2"/>
                  <a:buChar char="Ø"/>
                </a:pPr>
                <a:r>
                  <a:rPr lang="en-US" altLang="zh-CN" sz="2000" dirty="0"/>
                  <a:t>4 parallel SGLD for 50k iterations each</a:t>
                </a:r>
              </a:p>
              <a:p>
                <a:pPr lvl="1">
                  <a:buFont typeface="Wingdings" panose="05000000000000000000" pitchFamily="2" charset="2"/>
                  <a:buChar char="Ø"/>
                </a:pPr>
                <a:r>
                  <a:rPr lang="en-US" altLang="zh-CN" sz="2000" dirty="0"/>
                  <a:t>In </a:t>
                </a:r>
                <a:r>
                  <a:rPr lang="en-US" altLang="zh-CN" sz="2000" dirty="0" err="1"/>
                  <a:t>cSGLD</a:t>
                </a:r>
                <a:r>
                  <a:rPr lang="en-US" altLang="zh-CN" sz="2000" dirty="0"/>
                  <a:t>, set M = 30 and the initial </a:t>
                </a:r>
                <a:r>
                  <a:rPr lang="en-US" altLang="zh-CN" sz="2000" dirty="0" err="1"/>
                  <a:t>stepsize</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𝛼</m:t>
                        </m:r>
                      </m:e>
                      <m:sub>
                        <m:r>
                          <a:rPr lang="en-US" altLang="zh-CN" sz="2000" i="0" smtClean="0">
                            <a:latin typeface="Cambria Math" panose="02040503050406030204" pitchFamily="18" charset="0"/>
                          </a:rPr>
                          <m:t>0</m:t>
                        </m:r>
                      </m:sub>
                    </m:sSub>
                  </m:oMath>
                </a14:m>
                <a:r>
                  <a:rPr lang="en-US" altLang="zh-CN" sz="2000" dirty="0"/>
                  <a:t> = 0.09. The proportion of exploration stage β = 0.25</a:t>
                </a:r>
              </a:p>
              <a:p>
                <a:pPr>
                  <a:buFont typeface="Wingdings" panose="05000000000000000000" pitchFamily="2" charset="2"/>
                  <a:buChar char="Ø"/>
                </a:pPr>
                <a:endParaRPr lang="en-US" altLang="zh-CN" sz="2200" dirty="0"/>
              </a:p>
            </p:txBody>
          </p:sp>
        </mc:Choice>
        <mc:Fallback xmlns="">
          <p:sp>
            <p:nvSpPr>
              <p:cNvPr id="3" name="内容占位符 2">
                <a:extLst>
                  <a:ext uri="{FF2B5EF4-FFF2-40B4-BE49-F238E27FC236}">
                    <a16:creationId xmlns:a16="http://schemas.microsoft.com/office/drawing/2014/main" id="{A021B8EC-40CB-4A18-B225-57E87CB880E9}"/>
                  </a:ext>
                </a:extLst>
              </p:cNvPr>
              <p:cNvSpPr>
                <a:spLocks noGrp="1" noRot="1" noChangeAspect="1" noMove="1" noResize="1" noEditPoints="1" noAdjustHandles="1" noChangeArrowheads="1" noChangeShapeType="1" noTextEdit="1"/>
              </p:cNvSpPr>
              <p:nvPr>
                <p:ph idx="1"/>
              </p:nvPr>
            </p:nvSpPr>
            <p:spPr>
              <a:xfrm>
                <a:off x="646111" y="1378067"/>
                <a:ext cx="9053060" cy="4195481"/>
              </a:xfrm>
              <a:blipFill>
                <a:blip r:embed="rId3"/>
                <a:stretch>
                  <a:fillRect l="-539" t="-116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D3670F2-0C3B-418F-B0BD-85D266FC16CE}"/>
              </a:ext>
            </a:extLst>
          </p:cNvPr>
          <p:cNvPicPr>
            <a:picLocks noChangeAspect="1"/>
          </p:cNvPicPr>
          <p:nvPr/>
        </p:nvPicPr>
        <p:blipFill>
          <a:blip r:embed="rId4"/>
          <a:stretch>
            <a:fillRect/>
          </a:stretch>
        </p:blipFill>
        <p:spPr>
          <a:xfrm>
            <a:off x="1461394" y="4099634"/>
            <a:ext cx="5238750" cy="2209800"/>
          </a:xfrm>
          <a:prstGeom prst="rect">
            <a:avLst/>
          </a:prstGeom>
        </p:spPr>
      </p:pic>
    </p:spTree>
    <p:extLst>
      <p:ext uri="{BB962C8B-B14F-4D97-AF65-F5344CB8AC3E}">
        <p14:creationId xmlns:p14="http://schemas.microsoft.com/office/powerpoint/2010/main" val="23241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16833" y="877931"/>
            <a:ext cx="8542277" cy="4195481"/>
          </a:xfrm>
        </p:spPr>
        <p:txBody>
          <a:bodyPr>
            <a:normAutofit/>
          </a:bodyPr>
          <a:lstStyle/>
          <a:p>
            <a:pPr marL="0" indent="0">
              <a:buNone/>
            </a:pPr>
            <a:endParaRPr lang="en-US" altLang="zh-CN" sz="2400" dirty="0"/>
          </a:p>
          <a:p>
            <a:pPr>
              <a:buFont typeface="Wingdings" panose="05000000000000000000" pitchFamily="2" charset="2"/>
              <a:buChar char="Ø"/>
            </a:pPr>
            <a:r>
              <a:rPr lang="en-US" altLang="zh-CN" sz="2400" dirty="0"/>
              <a:t>Image classification on CIFAR-10 and CIFAR-100.</a:t>
            </a:r>
          </a:p>
          <a:p>
            <a:pPr>
              <a:buFont typeface="Wingdings" panose="05000000000000000000" pitchFamily="2" charset="2"/>
              <a:buChar char="Ø"/>
            </a:pPr>
            <a:endParaRPr lang="en-US" altLang="zh-CN" sz="2200" dirty="0"/>
          </a:p>
        </p:txBody>
      </p:sp>
      <p:pic>
        <p:nvPicPr>
          <p:cNvPr id="6" name="内容占位符 3">
            <a:extLst>
              <a:ext uri="{FF2B5EF4-FFF2-40B4-BE49-F238E27FC236}">
                <a16:creationId xmlns:a16="http://schemas.microsoft.com/office/drawing/2014/main" id="{F0E93216-3F75-4F7F-B6F5-8D655C28AB3C}"/>
              </a:ext>
            </a:extLst>
          </p:cNvPr>
          <p:cNvPicPr>
            <a:picLocks noChangeAspect="1"/>
          </p:cNvPicPr>
          <p:nvPr/>
        </p:nvPicPr>
        <p:blipFill>
          <a:blip r:embed="rId3"/>
          <a:stretch>
            <a:fillRect/>
          </a:stretch>
        </p:blipFill>
        <p:spPr>
          <a:xfrm>
            <a:off x="1177279" y="4723803"/>
            <a:ext cx="8947150" cy="1549643"/>
          </a:xfrm>
          <a:prstGeom prst="rect">
            <a:avLst/>
          </a:prstGeom>
        </p:spPr>
      </p:pic>
      <p:pic>
        <p:nvPicPr>
          <p:cNvPr id="7" name="图片 6">
            <a:extLst>
              <a:ext uri="{FF2B5EF4-FFF2-40B4-BE49-F238E27FC236}">
                <a16:creationId xmlns:a16="http://schemas.microsoft.com/office/drawing/2014/main" id="{9970CA57-8BF6-43CE-BB6E-6BC789FB0034}"/>
              </a:ext>
            </a:extLst>
          </p:cNvPr>
          <p:cNvPicPr>
            <a:picLocks noChangeAspect="1"/>
          </p:cNvPicPr>
          <p:nvPr/>
        </p:nvPicPr>
        <p:blipFill>
          <a:blip r:embed="rId4"/>
          <a:stretch>
            <a:fillRect/>
          </a:stretch>
        </p:blipFill>
        <p:spPr>
          <a:xfrm>
            <a:off x="1177279" y="2046954"/>
            <a:ext cx="4752975" cy="2590800"/>
          </a:xfrm>
          <a:prstGeom prst="rect">
            <a:avLst/>
          </a:prstGeom>
        </p:spPr>
      </p:pic>
    </p:spTree>
    <p:extLst>
      <p:ext uri="{BB962C8B-B14F-4D97-AF65-F5344CB8AC3E}">
        <p14:creationId xmlns:p14="http://schemas.microsoft.com/office/powerpoint/2010/main" val="271684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000" b="1" dirty="0">
                <a:solidFill>
                  <a:schemeClr val="accent1">
                    <a:lumMod val="60000"/>
                    <a:lumOff val="40000"/>
                  </a:schemeClr>
                </a:solidFill>
              </a:rPr>
              <a:t>Cyclical SG-MCMC</a:t>
            </a:r>
            <a:endParaRPr lang="zh-CN" altLang="en-US" sz="40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a:xfrm>
            <a:off x="646111" y="1378067"/>
            <a:ext cx="8542277" cy="4195481"/>
          </a:xfrm>
        </p:spPr>
        <p:txBody>
          <a:bodyPr>
            <a:normAutofit/>
          </a:bodyPr>
          <a:lstStyle/>
          <a:p>
            <a:pPr marL="0" indent="0">
              <a:buNone/>
            </a:pPr>
            <a:endParaRPr lang="en-US" altLang="zh-CN" sz="2400" dirty="0"/>
          </a:p>
          <a:p>
            <a:pPr>
              <a:buFont typeface="Wingdings" panose="05000000000000000000" pitchFamily="2" charset="2"/>
              <a:buChar char="Ø"/>
            </a:pPr>
            <a:r>
              <a:rPr lang="en-US" altLang="zh-CN" sz="2400" dirty="0"/>
              <a:t>Uncertainty estimation for out-of-distribution samples</a:t>
            </a:r>
            <a:endParaRPr lang="zh-CN" altLang="en-US" sz="2400" dirty="0"/>
          </a:p>
          <a:p>
            <a:pPr>
              <a:buFont typeface="Wingdings" panose="05000000000000000000" pitchFamily="2" charset="2"/>
              <a:buChar char="Ø"/>
            </a:pPr>
            <a:endParaRPr lang="en-US" altLang="zh-CN" sz="2200" dirty="0"/>
          </a:p>
        </p:txBody>
      </p:sp>
      <p:pic>
        <p:nvPicPr>
          <p:cNvPr id="4" name="图片 3">
            <a:extLst>
              <a:ext uri="{FF2B5EF4-FFF2-40B4-BE49-F238E27FC236}">
                <a16:creationId xmlns:a16="http://schemas.microsoft.com/office/drawing/2014/main" id="{EB07BDCD-8059-4895-96EF-F636D8F72B6B}"/>
              </a:ext>
            </a:extLst>
          </p:cNvPr>
          <p:cNvPicPr>
            <a:picLocks noChangeAspect="1"/>
          </p:cNvPicPr>
          <p:nvPr/>
        </p:nvPicPr>
        <p:blipFill>
          <a:blip r:embed="rId3"/>
          <a:stretch>
            <a:fillRect/>
          </a:stretch>
        </p:blipFill>
        <p:spPr>
          <a:xfrm>
            <a:off x="1469300" y="2412598"/>
            <a:ext cx="5433541" cy="3736861"/>
          </a:xfrm>
          <a:prstGeom prst="rect">
            <a:avLst/>
          </a:prstGeom>
        </p:spPr>
      </p:pic>
    </p:spTree>
    <p:extLst>
      <p:ext uri="{BB962C8B-B14F-4D97-AF65-F5344CB8AC3E}">
        <p14:creationId xmlns:p14="http://schemas.microsoft.com/office/powerpoint/2010/main" val="357143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63546-8BEC-482A-AE74-85638B9144C3}"/>
              </a:ext>
            </a:extLst>
          </p:cNvPr>
          <p:cNvSpPr>
            <a:spLocks noGrp="1"/>
          </p:cNvSpPr>
          <p:nvPr>
            <p:ph type="title"/>
          </p:nvPr>
        </p:nvSpPr>
        <p:spPr>
          <a:xfrm>
            <a:off x="987756" y="2028470"/>
            <a:ext cx="9404723" cy="1400530"/>
          </a:xfrm>
        </p:spPr>
        <p:txBody>
          <a:bodyPr/>
          <a:lstStyle/>
          <a:p>
            <a:pPr algn="ctr"/>
            <a:r>
              <a:rPr lang="en-US" altLang="zh-CN" sz="5400" b="1" dirty="0">
                <a:solidFill>
                  <a:schemeClr val="accent1">
                    <a:lumMod val="60000"/>
                    <a:lumOff val="40000"/>
                  </a:schemeClr>
                </a:solidFill>
                <a:latin typeface="Calibri" panose="020F0502020204030204" pitchFamily="34" charset="0"/>
                <a:cs typeface="Calibri" panose="020F0502020204030204" pitchFamily="34" charset="0"/>
              </a:rPr>
              <a:t>Thank you!</a:t>
            </a:r>
            <a:endParaRPr lang="zh-CN" altLang="en-US" sz="5400" b="1" dirty="0">
              <a:solidFill>
                <a:schemeClr val="accent1">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27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800" b="1" dirty="0">
                <a:solidFill>
                  <a:schemeClr val="accent1">
                    <a:lumMod val="60000"/>
                    <a:lumOff val="40000"/>
                  </a:schemeClr>
                </a:solidFill>
              </a:rPr>
              <a:t>Outline</a:t>
            </a:r>
            <a:endParaRPr lang="zh-CN" altLang="en-US" sz="48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solidFill>
                  <a:schemeClr val="accent1">
                    <a:lumMod val="60000"/>
                    <a:lumOff val="40000"/>
                  </a:schemeClr>
                </a:solidFill>
              </a:rPr>
              <a:t>Deep learning vs Bayesian Methods</a:t>
            </a:r>
          </a:p>
          <a:p>
            <a:pPr>
              <a:buFont typeface="Wingdings" panose="05000000000000000000" pitchFamily="2" charset="2"/>
              <a:buChar char="Ø"/>
            </a:pPr>
            <a:r>
              <a:rPr lang="en-US" altLang="zh-CN" sz="2400" dirty="0" err="1"/>
              <a:t>Zhusuan</a:t>
            </a:r>
            <a:r>
              <a:rPr lang="en-US" altLang="zh-CN" sz="2400" dirty="0"/>
              <a:t> Introduction</a:t>
            </a:r>
          </a:p>
          <a:p>
            <a:pPr>
              <a:buFont typeface="Wingdings" panose="05000000000000000000" pitchFamily="2" charset="2"/>
              <a:buChar char="Ø"/>
            </a:pPr>
            <a:r>
              <a:rPr lang="en-US" altLang="zh-CN" sz="2400" dirty="0"/>
              <a:t>MCMC </a:t>
            </a:r>
          </a:p>
          <a:p>
            <a:pPr>
              <a:buFont typeface="Wingdings" panose="05000000000000000000" pitchFamily="2" charset="2"/>
              <a:buChar char="Ø"/>
            </a:pPr>
            <a:r>
              <a:rPr lang="en-US" altLang="zh-CN" sz="2400" dirty="0"/>
              <a:t>Cyclical SG-MCMC (ICLR2020 ORAL)</a:t>
            </a:r>
            <a:endParaRPr lang="zh-CN" altLang="en-US" sz="2400" dirty="0"/>
          </a:p>
        </p:txBody>
      </p:sp>
    </p:spTree>
    <p:extLst>
      <p:ext uri="{BB962C8B-B14F-4D97-AF65-F5344CB8AC3E}">
        <p14:creationId xmlns:p14="http://schemas.microsoft.com/office/powerpoint/2010/main" val="224218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44A63-0570-4FA3-BF71-95B2293DE89D}"/>
              </a:ext>
            </a:extLst>
          </p:cNvPr>
          <p:cNvSpPr>
            <a:spLocks noGrp="1"/>
          </p:cNvSpPr>
          <p:nvPr>
            <p:ph type="title"/>
          </p:nvPr>
        </p:nvSpPr>
        <p:spPr/>
        <p:txBody>
          <a:bodyPr/>
          <a:lstStyle/>
          <a:p>
            <a:r>
              <a:rPr lang="en-US" altLang="zh-CN" sz="4000" dirty="0">
                <a:solidFill>
                  <a:schemeClr val="accent1">
                    <a:lumMod val="60000"/>
                    <a:lumOff val="40000"/>
                  </a:schemeClr>
                </a:solidFill>
              </a:rPr>
              <a:t>Deep learning vs Bayesian Methods</a:t>
            </a:r>
            <a:endParaRPr lang="zh-CN" altLang="en-US" sz="4000" dirty="0">
              <a:solidFill>
                <a:schemeClr val="accent1">
                  <a:lumMod val="60000"/>
                  <a:lumOff val="40000"/>
                </a:schemeClr>
              </a:solidFill>
            </a:endParaRPr>
          </a:p>
        </p:txBody>
      </p:sp>
      <p:pic>
        <p:nvPicPr>
          <p:cNvPr id="5" name="内容占位符 4">
            <a:extLst>
              <a:ext uri="{FF2B5EF4-FFF2-40B4-BE49-F238E27FC236}">
                <a16:creationId xmlns:a16="http://schemas.microsoft.com/office/drawing/2014/main" id="{A0191AE5-412B-489A-B341-71C06DDC89DD}"/>
              </a:ext>
            </a:extLst>
          </p:cNvPr>
          <p:cNvPicPr>
            <a:picLocks noGrp="1" noChangeAspect="1"/>
          </p:cNvPicPr>
          <p:nvPr>
            <p:ph idx="1"/>
          </p:nvPr>
        </p:nvPicPr>
        <p:blipFill>
          <a:blip r:embed="rId3"/>
          <a:stretch>
            <a:fillRect/>
          </a:stretch>
        </p:blipFill>
        <p:spPr>
          <a:xfrm>
            <a:off x="157837" y="1404264"/>
            <a:ext cx="11493067" cy="4508264"/>
          </a:xfrm>
        </p:spPr>
      </p:pic>
    </p:spTree>
    <p:extLst>
      <p:ext uri="{BB962C8B-B14F-4D97-AF65-F5344CB8AC3E}">
        <p14:creationId xmlns:p14="http://schemas.microsoft.com/office/powerpoint/2010/main" val="77956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E365D-EE1D-489D-8D25-EB21FC8B35E9}"/>
              </a:ext>
            </a:extLst>
          </p:cNvPr>
          <p:cNvSpPr>
            <a:spLocks noGrp="1"/>
          </p:cNvSpPr>
          <p:nvPr>
            <p:ph type="title"/>
          </p:nvPr>
        </p:nvSpPr>
        <p:spPr/>
        <p:txBody>
          <a:bodyPr/>
          <a:lstStyle/>
          <a:p>
            <a:r>
              <a:rPr lang="en-US" altLang="zh-CN" sz="4800" b="1" dirty="0">
                <a:solidFill>
                  <a:schemeClr val="accent1">
                    <a:lumMod val="60000"/>
                    <a:lumOff val="40000"/>
                  </a:schemeClr>
                </a:solidFill>
              </a:rPr>
              <a:t>Outline</a:t>
            </a:r>
            <a:endParaRPr lang="zh-CN" altLang="en-US" sz="4800" b="1" dirty="0">
              <a:solidFill>
                <a:schemeClr val="accent1">
                  <a:lumMod val="60000"/>
                  <a:lumOff val="40000"/>
                </a:schemeClr>
              </a:solidFill>
            </a:endParaRPr>
          </a:p>
        </p:txBody>
      </p:sp>
      <p:sp>
        <p:nvSpPr>
          <p:cNvPr id="3" name="内容占位符 2">
            <a:extLst>
              <a:ext uri="{FF2B5EF4-FFF2-40B4-BE49-F238E27FC236}">
                <a16:creationId xmlns:a16="http://schemas.microsoft.com/office/drawing/2014/main" id="{A021B8EC-40CB-4A18-B225-57E87CB880E9}"/>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t>Deep learning vs Bayesian Methods</a:t>
            </a:r>
          </a:p>
          <a:p>
            <a:pPr>
              <a:buFont typeface="Wingdings" panose="05000000000000000000" pitchFamily="2" charset="2"/>
              <a:buChar char="Ø"/>
            </a:pPr>
            <a:r>
              <a:rPr lang="en-US" altLang="zh-CN" sz="2400" dirty="0" err="1">
                <a:solidFill>
                  <a:schemeClr val="accent1">
                    <a:lumMod val="60000"/>
                    <a:lumOff val="40000"/>
                  </a:schemeClr>
                </a:solidFill>
              </a:rPr>
              <a:t>Zhusuan</a:t>
            </a:r>
            <a:r>
              <a:rPr lang="en-US" altLang="zh-CN" sz="2400" dirty="0">
                <a:solidFill>
                  <a:schemeClr val="accent1">
                    <a:lumMod val="60000"/>
                    <a:lumOff val="40000"/>
                  </a:schemeClr>
                </a:solidFill>
              </a:rPr>
              <a:t> Introduction</a:t>
            </a:r>
          </a:p>
          <a:p>
            <a:pPr>
              <a:buFont typeface="Wingdings" panose="05000000000000000000" pitchFamily="2" charset="2"/>
              <a:buChar char="Ø"/>
            </a:pPr>
            <a:r>
              <a:rPr lang="en-US" altLang="zh-CN" sz="2400" dirty="0"/>
              <a:t>MCMC </a:t>
            </a:r>
          </a:p>
          <a:p>
            <a:pPr>
              <a:buFont typeface="Wingdings" panose="05000000000000000000" pitchFamily="2" charset="2"/>
              <a:buChar char="Ø"/>
            </a:pPr>
            <a:r>
              <a:rPr lang="en-US" altLang="zh-CN" sz="2400" dirty="0"/>
              <a:t>Cyclical SG-MCMC (ICLR2020 ORAL)</a:t>
            </a:r>
            <a:endParaRPr lang="zh-CN" altLang="en-US" sz="2400" dirty="0"/>
          </a:p>
        </p:txBody>
      </p:sp>
    </p:spTree>
    <p:extLst>
      <p:ext uri="{BB962C8B-B14F-4D97-AF65-F5344CB8AC3E}">
        <p14:creationId xmlns:p14="http://schemas.microsoft.com/office/powerpoint/2010/main" val="110466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CC4B4-5D7B-45DB-BF74-6DB281C73B67}"/>
              </a:ext>
            </a:extLst>
          </p:cNvPr>
          <p:cNvSpPr>
            <a:spLocks noGrp="1"/>
          </p:cNvSpPr>
          <p:nvPr>
            <p:ph type="title"/>
          </p:nvPr>
        </p:nvSpPr>
        <p:spPr/>
        <p:txBody>
          <a:bodyPr/>
          <a:lstStyle/>
          <a:p>
            <a:r>
              <a:rPr lang="en-US" altLang="zh-CN" sz="3200" dirty="0" err="1">
                <a:solidFill>
                  <a:schemeClr val="accent1">
                    <a:lumMod val="60000"/>
                    <a:lumOff val="40000"/>
                  </a:schemeClr>
                </a:solidFill>
              </a:rPr>
              <a:t>ZhuSuan</a:t>
            </a:r>
            <a:br>
              <a:rPr lang="en-US" altLang="zh-CN" sz="3200" dirty="0">
                <a:solidFill>
                  <a:schemeClr val="accent1">
                    <a:lumMod val="60000"/>
                    <a:lumOff val="40000"/>
                  </a:schemeClr>
                </a:solidFill>
              </a:rPr>
            </a:br>
            <a:r>
              <a:rPr lang="en-US" altLang="zh-CN" sz="3200" dirty="0">
                <a:solidFill>
                  <a:schemeClr val="accent1">
                    <a:lumMod val="60000"/>
                    <a:lumOff val="40000"/>
                  </a:schemeClr>
                </a:solidFill>
              </a:rPr>
              <a:t>A Library for Bayesian Deep Learning</a:t>
            </a:r>
            <a:endParaRPr lang="zh-CN" altLang="en-US" sz="3200" dirty="0">
              <a:solidFill>
                <a:schemeClr val="accent1">
                  <a:lumMod val="60000"/>
                  <a:lumOff val="40000"/>
                </a:schemeClr>
              </a:solidFill>
            </a:endParaRPr>
          </a:p>
        </p:txBody>
      </p:sp>
      <p:pic>
        <p:nvPicPr>
          <p:cNvPr id="5" name="内容占位符 4">
            <a:extLst>
              <a:ext uri="{FF2B5EF4-FFF2-40B4-BE49-F238E27FC236}">
                <a16:creationId xmlns:a16="http://schemas.microsoft.com/office/drawing/2014/main" id="{95594DCB-3339-426E-8F2A-590C23D14BC9}"/>
              </a:ext>
            </a:extLst>
          </p:cNvPr>
          <p:cNvPicPr>
            <a:picLocks noGrp="1" noChangeAspect="1"/>
          </p:cNvPicPr>
          <p:nvPr>
            <p:ph idx="1"/>
          </p:nvPr>
        </p:nvPicPr>
        <p:blipFill>
          <a:blip r:embed="rId3"/>
          <a:stretch>
            <a:fillRect/>
          </a:stretch>
        </p:blipFill>
        <p:spPr>
          <a:xfrm>
            <a:off x="366114" y="1853248"/>
            <a:ext cx="11326770" cy="4244399"/>
          </a:xfrm>
        </p:spPr>
      </p:pic>
    </p:spTree>
    <p:extLst>
      <p:ext uri="{BB962C8B-B14F-4D97-AF65-F5344CB8AC3E}">
        <p14:creationId xmlns:p14="http://schemas.microsoft.com/office/powerpoint/2010/main" val="101699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67494-A8D2-4378-B9E2-26CCB636BAD4}"/>
              </a:ext>
            </a:extLst>
          </p:cNvPr>
          <p:cNvSpPr>
            <a:spLocks noGrp="1"/>
          </p:cNvSpPr>
          <p:nvPr>
            <p:ph type="title"/>
          </p:nvPr>
        </p:nvSpPr>
        <p:spPr/>
        <p:txBody>
          <a:bodyPr/>
          <a:lstStyle/>
          <a:p>
            <a:r>
              <a:rPr lang="en-US" altLang="zh-CN" sz="3200" dirty="0" err="1">
                <a:solidFill>
                  <a:srgbClr val="ACD433">
                    <a:lumMod val="60000"/>
                    <a:lumOff val="40000"/>
                  </a:srgbClr>
                </a:solidFill>
              </a:rPr>
              <a:t>ZhuSuan</a:t>
            </a:r>
            <a:br>
              <a:rPr lang="en-US" altLang="zh-CN" sz="3200" dirty="0">
                <a:solidFill>
                  <a:srgbClr val="ACD433">
                    <a:lumMod val="60000"/>
                    <a:lumOff val="40000"/>
                  </a:srgbClr>
                </a:solidFill>
              </a:rPr>
            </a:br>
            <a:r>
              <a:rPr lang="en-US" altLang="zh-CN" sz="3200" dirty="0">
                <a:solidFill>
                  <a:srgbClr val="ACD433">
                    <a:lumMod val="60000"/>
                    <a:lumOff val="40000"/>
                  </a:srgbClr>
                </a:solidFill>
              </a:rPr>
              <a:t>A Library for Bayesian Deep Learning</a:t>
            </a:r>
            <a:endParaRPr lang="zh-CN" altLang="en-US" dirty="0"/>
          </a:p>
        </p:txBody>
      </p:sp>
      <p:pic>
        <p:nvPicPr>
          <p:cNvPr id="5" name="内容占位符 4">
            <a:extLst>
              <a:ext uri="{FF2B5EF4-FFF2-40B4-BE49-F238E27FC236}">
                <a16:creationId xmlns:a16="http://schemas.microsoft.com/office/drawing/2014/main" id="{A750ACC9-EEA1-4E32-BBCC-B27F72D69655}"/>
              </a:ext>
            </a:extLst>
          </p:cNvPr>
          <p:cNvPicPr>
            <a:picLocks noGrp="1" noChangeAspect="1"/>
          </p:cNvPicPr>
          <p:nvPr>
            <p:ph idx="1"/>
          </p:nvPr>
        </p:nvPicPr>
        <p:blipFill>
          <a:blip r:embed="rId3"/>
          <a:stretch>
            <a:fillRect/>
          </a:stretch>
        </p:blipFill>
        <p:spPr>
          <a:xfrm>
            <a:off x="400975" y="1842118"/>
            <a:ext cx="11390050" cy="4541485"/>
          </a:xfrm>
        </p:spPr>
      </p:pic>
    </p:spTree>
    <p:extLst>
      <p:ext uri="{BB962C8B-B14F-4D97-AF65-F5344CB8AC3E}">
        <p14:creationId xmlns:p14="http://schemas.microsoft.com/office/powerpoint/2010/main" val="96491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67494-A8D2-4378-B9E2-26CCB636BAD4}"/>
              </a:ext>
            </a:extLst>
          </p:cNvPr>
          <p:cNvSpPr>
            <a:spLocks noGrp="1"/>
          </p:cNvSpPr>
          <p:nvPr>
            <p:ph type="title"/>
          </p:nvPr>
        </p:nvSpPr>
        <p:spPr/>
        <p:txBody>
          <a:bodyPr/>
          <a:lstStyle/>
          <a:p>
            <a:r>
              <a:rPr lang="en-US" altLang="zh-CN" sz="3200" dirty="0" err="1">
                <a:solidFill>
                  <a:srgbClr val="ACD433">
                    <a:lumMod val="60000"/>
                    <a:lumOff val="40000"/>
                  </a:srgbClr>
                </a:solidFill>
              </a:rPr>
              <a:t>ZhuSuan</a:t>
            </a:r>
            <a:br>
              <a:rPr lang="en-US" altLang="zh-CN" sz="3200" dirty="0">
                <a:solidFill>
                  <a:srgbClr val="ACD433">
                    <a:lumMod val="60000"/>
                    <a:lumOff val="40000"/>
                  </a:srgbClr>
                </a:solidFill>
              </a:rPr>
            </a:br>
            <a:r>
              <a:rPr lang="en-US" altLang="zh-CN" sz="3200" dirty="0">
                <a:solidFill>
                  <a:srgbClr val="ACD433">
                    <a:lumMod val="60000"/>
                    <a:lumOff val="40000"/>
                  </a:srgbClr>
                </a:solidFill>
              </a:rPr>
              <a:t>A Library for Bayesian Deep Learning</a:t>
            </a:r>
            <a:endParaRPr lang="zh-CN" altLang="en-US" dirty="0"/>
          </a:p>
        </p:txBody>
      </p:sp>
      <p:pic>
        <p:nvPicPr>
          <p:cNvPr id="7" name="内容占位符 6">
            <a:extLst>
              <a:ext uri="{FF2B5EF4-FFF2-40B4-BE49-F238E27FC236}">
                <a16:creationId xmlns:a16="http://schemas.microsoft.com/office/drawing/2014/main" id="{A1018087-0932-4E61-B811-CE64DF87D318}"/>
              </a:ext>
            </a:extLst>
          </p:cNvPr>
          <p:cNvPicPr>
            <a:picLocks noGrp="1" noChangeAspect="1"/>
          </p:cNvPicPr>
          <p:nvPr>
            <p:ph idx="1"/>
          </p:nvPr>
        </p:nvPicPr>
        <p:blipFill>
          <a:blip r:embed="rId3"/>
          <a:stretch>
            <a:fillRect/>
          </a:stretch>
        </p:blipFill>
        <p:spPr>
          <a:xfrm>
            <a:off x="502670" y="2016534"/>
            <a:ext cx="11186659" cy="3835426"/>
          </a:xfrm>
        </p:spPr>
      </p:pic>
    </p:spTree>
    <p:extLst>
      <p:ext uri="{BB962C8B-B14F-4D97-AF65-F5344CB8AC3E}">
        <p14:creationId xmlns:p14="http://schemas.microsoft.com/office/powerpoint/2010/main" val="183569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67494-A8D2-4378-B9E2-26CCB636BAD4}"/>
              </a:ext>
            </a:extLst>
          </p:cNvPr>
          <p:cNvSpPr>
            <a:spLocks noGrp="1"/>
          </p:cNvSpPr>
          <p:nvPr>
            <p:ph type="title"/>
          </p:nvPr>
        </p:nvSpPr>
        <p:spPr/>
        <p:txBody>
          <a:bodyPr/>
          <a:lstStyle/>
          <a:p>
            <a:r>
              <a:rPr lang="en-US" altLang="zh-CN" sz="3200" dirty="0" err="1">
                <a:solidFill>
                  <a:srgbClr val="ACD433">
                    <a:lumMod val="60000"/>
                    <a:lumOff val="40000"/>
                  </a:srgbClr>
                </a:solidFill>
              </a:rPr>
              <a:t>ZhuSuan</a:t>
            </a:r>
            <a:br>
              <a:rPr lang="en-US" altLang="zh-CN" sz="3200" dirty="0">
                <a:solidFill>
                  <a:srgbClr val="ACD433">
                    <a:lumMod val="60000"/>
                    <a:lumOff val="40000"/>
                  </a:srgbClr>
                </a:solidFill>
              </a:rPr>
            </a:br>
            <a:r>
              <a:rPr lang="en-US" altLang="zh-CN" sz="3200" dirty="0">
                <a:solidFill>
                  <a:srgbClr val="ACD433">
                    <a:lumMod val="60000"/>
                    <a:lumOff val="40000"/>
                  </a:srgbClr>
                </a:solidFill>
              </a:rPr>
              <a:t>A Library for Bayesian Deep Learning</a:t>
            </a:r>
            <a:endParaRPr lang="zh-CN" altLang="en-US" dirty="0"/>
          </a:p>
        </p:txBody>
      </p:sp>
      <p:pic>
        <p:nvPicPr>
          <p:cNvPr id="6" name="内容占位符 5">
            <a:extLst>
              <a:ext uri="{FF2B5EF4-FFF2-40B4-BE49-F238E27FC236}">
                <a16:creationId xmlns:a16="http://schemas.microsoft.com/office/drawing/2014/main" id="{D04C775E-3468-4574-95C6-A9A6A182570E}"/>
              </a:ext>
            </a:extLst>
          </p:cNvPr>
          <p:cNvPicPr>
            <a:picLocks noGrp="1" noChangeAspect="1"/>
          </p:cNvPicPr>
          <p:nvPr>
            <p:ph idx="1"/>
          </p:nvPr>
        </p:nvPicPr>
        <p:blipFill>
          <a:blip r:embed="rId3"/>
          <a:stretch>
            <a:fillRect/>
          </a:stretch>
        </p:blipFill>
        <p:spPr>
          <a:xfrm>
            <a:off x="646111" y="1853248"/>
            <a:ext cx="10757141" cy="4264523"/>
          </a:xfrm>
        </p:spPr>
      </p:pic>
    </p:spTree>
    <p:extLst>
      <p:ext uri="{BB962C8B-B14F-4D97-AF65-F5344CB8AC3E}">
        <p14:creationId xmlns:p14="http://schemas.microsoft.com/office/powerpoint/2010/main" val="2211252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1506</TotalTime>
  <Words>2546</Words>
  <Application>Microsoft Office PowerPoint</Application>
  <PresentationFormat>宽屏</PresentationFormat>
  <Paragraphs>137</Paragraphs>
  <Slides>26</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Arial</vt:lpstr>
      <vt:lpstr>Calibri</vt:lpstr>
      <vt:lpstr>Cambria Math</vt:lpstr>
      <vt:lpstr>Century Gothic</vt:lpstr>
      <vt:lpstr>Wingdings</vt:lpstr>
      <vt:lpstr>Wingdings 3</vt:lpstr>
      <vt:lpstr>离子</vt:lpstr>
      <vt:lpstr>Bayesian Deep Learning Introduction</vt:lpstr>
      <vt:lpstr>Outline</vt:lpstr>
      <vt:lpstr>Outline</vt:lpstr>
      <vt:lpstr>Deep learning vs Bayesian Methods</vt:lpstr>
      <vt:lpstr>Outline</vt:lpstr>
      <vt:lpstr>ZhuSuan A Library for Bayesian Deep Learning</vt:lpstr>
      <vt:lpstr>ZhuSuan A Library for Bayesian Deep Learning</vt:lpstr>
      <vt:lpstr>ZhuSuan A Library for Bayesian Deep Learning</vt:lpstr>
      <vt:lpstr>ZhuSuan A Library for Bayesian Deep Learning</vt:lpstr>
      <vt:lpstr>ZhuSuan A Library for Bayesian Deep Learning</vt:lpstr>
      <vt:lpstr>Outline</vt:lpstr>
      <vt:lpstr>MCMC</vt:lpstr>
      <vt:lpstr>Markov Chain</vt:lpstr>
      <vt:lpstr>MCMC</vt:lpstr>
      <vt:lpstr>Outline</vt:lpstr>
      <vt:lpstr>Cyclical SG-MCMC</vt:lpstr>
      <vt:lpstr>Cyclical SG-MCMC</vt:lpstr>
      <vt:lpstr>Cyclical SG-MCMC</vt:lpstr>
      <vt:lpstr>Cyclical SG-MCMC</vt:lpstr>
      <vt:lpstr>Cyclical SG-MCMC</vt:lpstr>
      <vt:lpstr>Cyclical SG-MCMC</vt:lpstr>
      <vt:lpstr>Cyclical SG-MCMC</vt:lpstr>
      <vt:lpstr>Cyclical SG-MCMC</vt:lpstr>
      <vt:lpstr>Cyclical SG-MCMC</vt:lpstr>
      <vt:lpstr>Cyclical SG-MCMC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Deep Learning Introduction</dc:title>
  <dc:creator>752090338@qq.com</dc:creator>
  <cp:lastModifiedBy>752090338@qq.com</cp:lastModifiedBy>
  <cp:revision>52</cp:revision>
  <dcterms:created xsi:type="dcterms:W3CDTF">2020-04-15T06:35:14Z</dcterms:created>
  <dcterms:modified xsi:type="dcterms:W3CDTF">2020-04-16T15:43:19Z</dcterms:modified>
</cp:coreProperties>
</file>