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59" r:id="rId3"/>
    <p:sldId id="262" r:id="rId4"/>
    <p:sldId id="257" r:id="rId5"/>
    <p:sldId id="256" r:id="rId6"/>
    <p:sldId id="263" r:id="rId7"/>
    <p:sldId id="258" r:id="rId8"/>
    <p:sldId id="260" r:id="rId9"/>
    <p:sldId id="261" r:id="rId10"/>
    <p:sldId id="264" r:id="rId11"/>
    <p:sldId id="269" r:id="rId12"/>
    <p:sldId id="265" r:id="rId13"/>
    <p:sldId id="271" r:id="rId14"/>
    <p:sldId id="266" r:id="rId15"/>
    <p:sldId id="267"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8E37-1C9E-B947-B105-74E214D5E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80819-3C42-D947-82CD-F5EA6FA14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4BFB8-A339-274F-B8E5-4E6A2743C9BF}"/>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5" name="Footer Placeholder 4">
            <a:extLst>
              <a:ext uri="{FF2B5EF4-FFF2-40B4-BE49-F238E27FC236}">
                <a16:creationId xmlns:a16="http://schemas.microsoft.com/office/drawing/2014/main" id="{F29FDDD0-ADB4-BC46-8A5A-5510FEB29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17490-4D80-0249-A9BB-AF5F4821262B}"/>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118338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F80A-D5F0-EE41-9640-9113AA0584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D8F79-44F0-9544-B372-7A7BEE46A8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7171E-2A50-9B4B-A3A1-1A9E7FAB19FE}"/>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5" name="Footer Placeholder 4">
            <a:extLst>
              <a:ext uri="{FF2B5EF4-FFF2-40B4-BE49-F238E27FC236}">
                <a16:creationId xmlns:a16="http://schemas.microsoft.com/office/drawing/2014/main" id="{5C99AD69-1C62-ED48-AAA5-C920CB943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E42E8-351D-CD47-AAD4-C09D81C0B0A7}"/>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86073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E18754-1C57-F64D-8021-7D55958124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22E94A-7915-2E4F-9DB8-71D139015C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87A17-3D83-6F4F-99F0-E0437C5CF93D}"/>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5" name="Footer Placeholder 4">
            <a:extLst>
              <a:ext uri="{FF2B5EF4-FFF2-40B4-BE49-F238E27FC236}">
                <a16:creationId xmlns:a16="http://schemas.microsoft.com/office/drawing/2014/main" id="{137C7A8D-E291-C54C-8A82-573AA75C4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975BB-0120-A74D-B3BB-D3BDDA8D6F05}"/>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123436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C7B7-E4B3-0A4A-A9E3-3F6C5DF60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167944-FA2B-8140-85D9-8819A1BD1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3A0DC-5B48-6E48-B624-5E1D1BA9F49B}"/>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5" name="Footer Placeholder 4">
            <a:extLst>
              <a:ext uri="{FF2B5EF4-FFF2-40B4-BE49-F238E27FC236}">
                <a16:creationId xmlns:a16="http://schemas.microsoft.com/office/drawing/2014/main" id="{535AC686-9357-4E46-A1AD-83D5A785F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39F9F-A801-F641-BCF6-C956FB2F90A8}"/>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381785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C4BE-A4CC-BB43-B38A-1FFD51722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A703AC-3B5E-9144-8274-1A2B5ECCE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DD87B-E600-0E4B-8073-2334DAB42E70}"/>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5" name="Footer Placeholder 4">
            <a:extLst>
              <a:ext uri="{FF2B5EF4-FFF2-40B4-BE49-F238E27FC236}">
                <a16:creationId xmlns:a16="http://schemas.microsoft.com/office/drawing/2014/main" id="{FA331902-B240-144F-9835-BE3F157D4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7837D-6B05-1549-BCCC-99A489492984}"/>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159342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D1ED-F879-9347-A2AC-9B0ED0C8C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9CC32-26AE-D443-857F-27D620480D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4BBCDD-6F47-9349-B852-D3F7BF77F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09870-7C53-3B47-B536-4FBA2AFFB993}"/>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6" name="Footer Placeholder 5">
            <a:extLst>
              <a:ext uri="{FF2B5EF4-FFF2-40B4-BE49-F238E27FC236}">
                <a16:creationId xmlns:a16="http://schemas.microsoft.com/office/drawing/2014/main" id="{46854CE7-A7EF-4540-8C88-39F7345C4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CE540-FA0C-DC42-BFB3-07AB371F3A9E}"/>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25508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1664-E839-214D-B14C-9D55D9537F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44161A-E07D-E141-AB5F-933F7486A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612E2-3760-5C45-9783-73C401B6E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B991DA-AA2B-1D4E-BD67-C8A4616B5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9C557-A06E-4C4C-80AF-98C8583A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ADF84-DBD5-D742-B635-8EFCC36E5CF2}"/>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8" name="Footer Placeholder 7">
            <a:extLst>
              <a:ext uri="{FF2B5EF4-FFF2-40B4-BE49-F238E27FC236}">
                <a16:creationId xmlns:a16="http://schemas.microsoft.com/office/drawing/2014/main" id="{E7B7C313-5640-C64E-A163-9E4AB8668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59BE8-7402-134A-A484-B4B83BAF6E40}"/>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395997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FB6A-C955-BA4C-B29B-7C9AE42B7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61C56-0971-754C-A236-627F21D0FEEA}"/>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4" name="Footer Placeholder 3">
            <a:extLst>
              <a:ext uri="{FF2B5EF4-FFF2-40B4-BE49-F238E27FC236}">
                <a16:creationId xmlns:a16="http://schemas.microsoft.com/office/drawing/2014/main" id="{D0D2D81E-E2D1-AB49-91F9-156978FD65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E38E07-6E42-9B42-BF96-7B374E7812C5}"/>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340984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A494F-B0C3-8840-83C7-62B1036A4F43}"/>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3" name="Footer Placeholder 2">
            <a:extLst>
              <a:ext uri="{FF2B5EF4-FFF2-40B4-BE49-F238E27FC236}">
                <a16:creationId xmlns:a16="http://schemas.microsoft.com/office/drawing/2014/main" id="{7C453CDC-67D9-3344-A88F-D870A1CF27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EFCD16-B043-F548-99AC-C6DE9D0DB0AE}"/>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267730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1EB1-2405-D744-813F-57CC666E8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67217-56AF-3743-AE7D-F38A5B4E3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603D35-C918-894F-B9B5-C70975865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121C2-ADCB-224A-B326-3738D20E5D81}"/>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6" name="Footer Placeholder 5">
            <a:extLst>
              <a:ext uri="{FF2B5EF4-FFF2-40B4-BE49-F238E27FC236}">
                <a16:creationId xmlns:a16="http://schemas.microsoft.com/office/drawing/2014/main" id="{1B41DD64-1E73-8D4D-81CC-3327CB8A1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06B3A-C7C9-8649-BA10-1661027A934B}"/>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213828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54DE-B3C4-904F-83A0-94A199365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F1B34-ABF8-AF49-AD85-D52518731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50668-3FD0-7041-81C2-5C67BB48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F6AC4-90C9-2E47-A83C-57033CC6E9A1}"/>
              </a:ext>
            </a:extLst>
          </p:cNvPr>
          <p:cNvSpPr>
            <a:spLocks noGrp="1"/>
          </p:cNvSpPr>
          <p:nvPr>
            <p:ph type="dt" sz="half" idx="10"/>
          </p:nvPr>
        </p:nvSpPr>
        <p:spPr/>
        <p:txBody>
          <a:bodyPr/>
          <a:lstStyle/>
          <a:p>
            <a:fld id="{0D5D3D6D-9309-DA42-A02A-0AA071F6F867}" type="datetimeFigureOut">
              <a:rPr lang="en-US" smtClean="0"/>
              <a:t>8/7/20</a:t>
            </a:fld>
            <a:endParaRPr lang="en-US"/>
          </a:p>
        </p:txBody>
      </p:sp>
      <p:sp>
        <p:nvSpPr>
          <p:cNvPr id="6" name="Footer Placeholder 5">
            <a:extLst>
              <a:ext uri="{FF2B5EF4-FFF2-40B4-BE49-F238E27FC236}">
                <a16:creationId xmlns:a16="http://schemas.microsoft.com/office/drawing/2014/main" id="{D2CF37E5-E6E1-3344-8442-D1992BCE8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7EC91-9379-E640-BBA3-3F4E15DFB393}"/>
              </a:ext>
            </a:extLst>
          </p:cNvPr>
          <p:cNvSpPr>
            <a:spLocks noGrp="1"/>
          </p:cNvSpPr>
          <p:nvPr>
            <p:ph type="sldNum" sz="quarter" idx="12"/>
          </p:nvPr>
        </p:nvSpPr>
        <p:spPr/>
        <p:txBody>
          <a:bodyPr/>
          <a:lstStyle/>
          <a:p>
            <a:fld id="{BE265566-74BE-1C4B-A531-267B227F9C7B}" type="slidenum">
              <a:rPr lang="en-US" smtClean="0"/>
              <a:t>‹#›</a:t>
            </a:fld>
            <a:endParaRPr lang="en-US"/>
          </a:p>
        </p:txBody>
      </p:sp>
    </p:spTree>
    <p:extLst>
      <p:ext uri="{BB962C8B-B14F-4D97-AF65-F5344CB8AC3E}">
        <p14:creationId xmlns:p14="http://schemas.microsoft.com/office/powerpoint/2010/main" val="80571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3B351-C9EE-864D-9F7A-780F3436C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9BC02-A42D-BB4C-9DBE-F566C4933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DB0FD-2E39-1847-9EE5-3F3DE4A06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D3D6D-9309-DA42-A02A-0AA071F6F867}" type="datetimeFigureOut">
              <a:rPr lang="en-US" smtClean="0"/>
              <a:t>8/7/20</a:t>
            </a:fld>
            <a:endParaRPr lang="en-US"/>
          </a:p>
        </p:txBody>
      </p:sp>
      <p:sp>
        <p:nvSpPr>
          <p:cNvPr id="5" name="Footer Placeholder 4">
            <a:extLst>
              <a:ext uri="{FF2B5EF4-FFF2-40B4-BE49-F238E27FC236}">
                <a16:creationId xmlns:a16="http://schemas.microsoft.com/office/drawing/2014/main" id="{4D3A5B9C-B164-4745-A494-708A8072A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C8E37E-AB44-9648-83E7-0B38C5F9E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65566-74BE-1C4B-A531-267B227F9C7B}" type="slidenum">
              <a:rPr lang="en-US" smtClean="0"/>
              <a:t>‹#›</a:t>
            </a:fld>
            <a:endParaRPr lang="en-US"/>
          </a:p>
        </p:txBody>
      </p:sp>
    </p:spTree>
    <p:extLst>
      <p:ext uri="{BB962C8B-B14F-4D97-AF65-F5344CB8AC3E}">
        <p14:creationId xmlns:p14="http://schemas.microsoft.com/office/powerpoint/2010/main" val="1448544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6C2-7270-E442-AA19-C6E99F46F3E4}"/>
              </a:ext>
            </a:extLst>
          </p:cNvPr>
          <p:cNvSpPr>
            <a:spLocks noGrp="1"/>
          </p:cNvSpPr>
          <p:nvPr>
            <p:ph type="ctrTitle"/>
          </p:nvPr>
        </p:nvSpPr>
        <p:spPr/>
        <p:txBody>
          <a:bodyPr/>
          <a:lstStyle/>
          <a:p>
            <a:r>
              <a:rPr lang="en-US" altLang="zh-CN" dirty="0"/>
              <a:t>Few-shot</a:t>
            </a:r>
            <a:r>
              <a:rPr lang="zh-CN" altLang="en-US" dirty="0"/>
              <a:t> </a:t>
            </a:r>
            <a:r>
              <a:rPr lang="en-US" altLang="zh-CN" dirty="0"/>
              <a:t>segmentation</a:t>
            </a:r>
            <a:r>
              <a:rPr lang="zh-CN" altLang="en-US" dirty="0"/>
              <a:t> </a:t>
            </a:r>
            <a:r>
              <a:rPr lang="en-US" altLang="zh-CN" dirty="0"/>
              <a:t>on</a:t>
            </a:r>
            <a:r>
              <a:rPr lang="zh-CN" altLang="en-US" dirty="0"/>
              <a:t> </a:t>
            </a:r>
            <a:r>
              <a:rPr lang="en-US" altLang="zh-CN" dirty="0"/>
              <a:t>medical</a:t>
            </a:r>
            <a:r>
              <a:rPr lang="zh-CN" altLang="en-US" dirty="0"/>
              <a:t> </a:t>
            </a:r>
            <a:r>
              <a:rPr lang="en-US" altLang="zh-CN" dirty="0"/>
              <a:t>Images</a:t>
            </a:r>
            <a:endParaRPr lang="en-US" dirty="0"/>
          </a:p>
        </p:txBody>
      </p:sp>
      <p:sp>
        <p:nvSpPr>
          <p:cNvPr id="3" name="Subtitle 2">
            <a:extLst>
              <a:ext uri="{FF2B5EF4-FFF2-40B4-BE49-F238E27FC236}">
                <a16:creationId xmlns:a16="http://schemas.microsoft.com/office/drawing/2014/main" id="{B9FBF0A4-07D5-9745-A965-03A6597E90E3}"/>
              </a:ext>
            </a:extLst>
          </p:cNvPr>
          <p:cNvSpPr>
            <a:spLocks noGrp="1"/>
          </p:cNvSpPr>
          <p:nvPr>
            <p:ph type="subTitle" idx="1"/>
          </p:nvPr>
        </p:nvSpPr>
        <p:spPr/>
        <p:txBody>
          <a:bodyPr/>
          <a:lstStyle/>
          <a:p>
            <a:r>
              <a:rPr lang="en-US" altLang="zh-CN" dirty="0"/>
              <a:t>ECCV</a:t>
            </a:r>
            <a:r>
              <a:rPr lang="zh-CN" altLang="en-US" dirty="0"/>
              <a:t> </a:t>
            </a:r>
            <a:r>
              <a:rPr lang="en-US" altLang="zh-CN" dirty="0"/>
              <a:t>2020</a:t>
            </a:r>
            <a:endParaRPr lang="en-US" dirty="0"/>
          </a:p>
        </p:txBody>
      </p:sp>
    </p:spTree>
    <p:extLst>
      <p:ext uri="{BB962C8B-B14F-4D97-AF65-F5344CB8AC3E}">
        <p14:creationId xmlns:p14="http://schemas.microsoft.com/office/powerpoint/2010/main" val="377496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8FD50D-E6FB-2949-AE75-0CCFC12CC43C}"/>
              </a:ext>
            </a:extLst>
          </p:cNvPr>
          <p:cNvPicPr>
            <a:picLocks noChangeAspect="1"/>
          </p:cNvPicPr>
          <p:nvPr/>
        </p:nvPicPr>
        <p:blipFill>
          <a:blip r:embed="rId2"/>
          <a:stretch>
            <a:fillRect/>
          </a:stretch>
        </p:blipFill>
        <p:spPr>
          <a:xfrm>
            <a:off x="1390650" y="1390650"/>
            <a:ext cx="9410700" cy="4076700"/>
          </a:xfrm>
          <a:prstGeom prst="rect">
            <a:avLst/>
          </a:prstGeom>
        </p:spPr>
      </p:pic>
      <p:sp>
        <p:nvSpPr>
          <p:cNvPr id="3" name="TextBox 2">
            <a:extLst>
              <a:ext uri="{FF2B5EF4-FFF2-40B4-BE49-F238E27FC236}">
                <a16:creationId xmlns:a16="http://schemas.microsoft.com/office/drawing/2014/main" id="{B6329B33-CE48-A947-84B1-646CDEB01F69}"/>
              </a:ext>
            </a:extLst>
          </p:cNvPr>
          <p:cNvSpPr txBox="1"/>
          <p:nvPr/>
        </p:nvSpPr>
        <p:spPr>
          <a:xfrm>
            <a:off x="8474776" y="5839617"/>
            <a:ext cx="1793174" cy="461665"/>
          </a:xfrm>
          <a:prstGeom prst="rect">
            <a:avLst/>
          </a:prstGeom>
          <a:noFill/>
        </p:spPr>
        <p:txBody>
          <a:bodyPr wrap="square" rtlCol="0">
            <a:spAutoFit/>
          </a:bodyPr>
          <a:lstStyle/>
          <a:p>
            <a:r>
              <a:rPr lang="en-US" altLang="zh-CN" sz="2400" dirty="0"/>
              <a:t>ECCV</a:t>
            </a:r>
            <a:r>
              <a:rPr lang="zh-CN" altLang="en-US" sz="2400" dirty="0"/>
              <a:t> </a:t>
            </a:r>
            <a:r>
              <a:rPr lang="en-US" altLang="zh-CN" sz="2400" dirty="0"/>
              <a:t>2020</a:t>
            </a:r>
          </a:p>
        </p:txBody>
      </p:sp>
    </p:spTree>
    <p:extLst>
      <p:ext uri="{BB962C8B-B14F-4D97-AF65-F5344CB8AC3E}">
        <p14:creationId xmlns:p14="http://schemas.microsoft.com/office/powerpoint/2010/main" val="393870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82EE37-7088-2642-B968-72C833BF54BB}"/>
              </a:ext>
            </a:extLst>
          </p:cNvPr>
          <p:cNvSpPr txBox="1"/>
          <p:nvPr/>
        </p:nvSpPr>
        <p:spPr>
          <a:xfrm>
            <a:off x="712519" y="439387"/>
            <a:ext cx="2351315" cy="600164"/>
          </a:xfrm>
          <a:prstGeom prst="rect">
            <a:avLst/>
          </a:prstGeom>
          <a:noFill/>
        </p:spPr>
        <p:txBody>
          <a:bodyPr wrap="square" rtlCol="0">
            <a:spAutoFit/>
          </a:bodyPr>
          <a:lstStyle/>
          <a:p>
            <a:r>
              <a:rPr lang="en-US" altLang="zh-CN" sz="3300" dirty="0">
                <a:latin typeface="Times New Roman" panose="02020603050405020304" pitchFamily="18" charset="0"/>
                <a:cs typeface="Times New Roman" panose="02020603050405020304" pitchFamily="18" charset="0"/>
              </a:rPr>
              <a:t>Contribution</a:t>
            </a:r>
            <a:endParaRPr lang="en-US" sz="33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3966D3-C2AE-3040-8249-3CC19BA04684}"/>
              </a:ext>
            </a:extLst>
          </p:cNvPr>
          <p:cNvSpPr txBox="1"/>
          <p:nvPr/>
        </p:nvSpPr>
        <p:spPr>
          <a:xfrm>
            <a:off x="710540" y="1389413"/>
            <a:ext cx="10770920" cy="419961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a:t>propose SSL-</a:t>
            </a:r>
            <a:r>
              <a:rPr lang="en-US" sz="2000" dirty="0" err="1"/>
              <a:t>ALPNet</a:t>
            </a:r>
            <a:r>
              <a:rPr lang="en-US" sz="2000" dirty="0"/>
              <a:t>, the first work that explores self-supervised learn- </a:t>
            </a:r>
            <a:r>
              <a:rPr lang="en-US" sz="2000" dirty="0" err="1"/>
              <a:t>ing</a:t>
            </a:r>
            <a:r>
              <a:rPr lang="en-US" sz="2000" dirty="0"/>
              <a:t> for few-shot medical image segmentation, to the best of our knowledge. It outperforms peer FSS methods, which usually require training with manual annotations, by merely training on unlabeled images.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a:t>propose adaptive local prototype pooling, a local representation computation module that significantly boosts performance of the state-of-the-art prototypical networks on medical images.</a:t>
            </a:r>
            <a:br>
              <a:rPr lang="en-US" sz="2000" dirty="0"/>
            </a:br>
            <a:r>
              <a:rPr lang="en-US" sz="2000" dirty="0">
                <a:latin typeface="Times New Roman" panose="02020603050405020304" pitchFamily="18" charset="0"/>
                <a:cs typeface="Times New Roman" panose="02020603050405020304" pitchFamily="18" charset="0"/>
              </a:rPr>
              <a:t>– </a:t>
            </a:r>
            <a:r>
              <a:rPr lang="en-US" sz="2000" dirty="0"/>
              <a:t>for the first time evaluated FSS on different imaging modalities, segmentation classes and with the presence of patient pathologies. The established evaluation strategy not only highlights wide applicability of our work, but also facilitates future works that seek to evaluate FSS in a more realistic scenario. </a:t>
            </a:r>
          </a:p>
        </p:txBody>
      </p:sp>
    </p:spTree>
    <p:extLst>
      <p:ext uri="{BB962C8B-B14F-4D97-AF65-F5344CB8AC3E}">
        <p14:creationId xmlns:p14="http://schemas.microsoft.com/office/powerpoint/2010/main" val="35713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2756E5-6AF3-694D-94FB-B326053FF027}"/>
              </a:ext>
            </a:extLst>
          </p:cNvPr>
          <p:cNvPicPr>
            <a:picLocks noChangeAspect="1"/>
          </p:cNvPicPr>
          <p:nvPr/>
        </p:nvPicPr>
        <p:blipFill>
          <a:blip r:embed="rId2"/>
          <a:stretch>
            <a:fillRect/>
          </a:stretch>
        </p:blipFill>
        <p:spPr>
          <a:xfrm>
            <a:off x="1384300" y="108259"/>
            <a:ext cx="9423400" cy="3162300"/>
          </a:xfrm>
          <a:prstGeom prst="rect">
            <a:avLst/>
          </a:prstGeom>
        </p:spPr>
      </p:pic>
      <p:pic>
        <p:nvPicPr>
          <p:cNvPr id="3" name="Picture 2">
            <a:extLst>
              <a:ext uri="{FF2B5EF4-FFF2-40B4-BE49-F238E27FC236}">
                <a16:creationId xmlns:a16="http://schemas.microsoft.com/office/drawing/2014/main" id="{50727A6C-7081-CC4B-8761-8D52FF9B3028}"/>
              </a:ext>
            </a:extLst>
          </p:cNvPr>
          <p:cNvPicPr>
            <a:picLocks noChangeAspect="1"/>
          </p:cNvPicPr>
          <p:nvPr/>
        </p:nvPicPr>
        <p:blipFill>
          <a:blip r:embed="rId3"/>
          <a:stretch>
            <a:fillRect/>
          </a:stretch>
        </p:blipFill>
        <p:spPr>
          <a:xfrm>
            <a:off x="1471031" y="3113044"/>
            <a:ext cx="9249937" cy="3488478"/>
          </a:xfrm>
          <a:prstGeom prst="rect">
            <a:avLst/>
          </a:prstGeom>
        </p:spPr>
      </p:pic>
    </p:spTree>
    <p:extLst>
      <p:ext uri="{BB962C8B-B14F-4D97-AF65-F5344CB8AC3E}">
        <p14:creationId xmlns:p14="http://schemas.microsoft.com/office/powerpoint/2010/main" val="370333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43DA3E-49C9-2A46-AD9F-31126A5C6117}"/>
              </a:ext>
            </a:extLst>
          </p:cNvPr>
          <p:cNvPicPr>
            <a:picLocks noChangeAspect="1"/>
          </p:cNvPicPr>
          <p:nvPr/>
        </p:nvPicPr>
        <p:blipFill>
          <a:blip r:embed="rId2"/>
          <a:stretch>
            <a:fillRect/>
          </a:stretch>
        </p:blipFill>
        <p:spPr>
          <a:xfrm>
            <a:off x="869125" y="2530516"/>
            <a:ext cx="8648700" cy="1155700"/>
          </a:xfrm>
          <a:prstGeom prst="rect">
            <a:avLst/>
          </a:prstGeom>
        </p:spPr>
      </p:pic>
      <p:pic>
        <p:nvPicPr>
          <p:cNvPr id="3" name="Picture 2">
            <a:extLst>
              <a:ext uri="{FF2B5EF4-FFF2-40B4-BE49-F238E27FC236}">
                <a16:creationId xmlns:a16="http://schemas.microsoft.com/office/drawing/2014/main" id="{79C4FDE7-8A74-114A-BB8F-8FE923CAC061}"/>
              </a:ext>
            </a:extLst>
          </p:cNvPr>
          <p:cNvPicPr>
            <a:picLocks noChangeAspect="1"/>
          </p:cNvPicPr>
          <p:nvPr/>
        </p:nvPicPr>
        <p:blipFill>
          <a:blip r:embed="rId3"/>
          <a:stretch>
            <a:fillRect/>
          </a:stretch>
        </p:blipFill>
        <p:spPr>
          <a:xfrm>
            <a:off x="869125" y="1248806"/>
            <a:ext cx="8051800" cy="1130300"/>
          </a:xfrm>
          <a:prstGeom prst="rect">
            <a:avLst/>
          </a:prstGeom>
        </p:spPr>
      </p:pic>
      <p:pic>
        <p:nvPicPr>
          <p:cNvPr id="4" name="Picture 3">
            <a:extLst>
              <a:ext uri="{FF2B5EF4-FFF2-40B4-BE49-F238E27FC236}">
                <a16:creationId xmlns:a16="http://schemas.microsoft.com/office/drawing/2014/main" id="{F2E1363A-D7EA-0A47-989B-B9B3975F395B}"/>
              </a:ext>
            </a:extLst>
          </p:cNvPr>
          <p:cNvPicPr>
            <a:picLocks noChangeAspect="1"/>
          </p:cNvPicPr>
          <p:nvPr/>
        </p:nvPicPr>
        <p:blipFill>
          <a:blip r:embed="rId4"/>
          <a:stretch>
            <a:fillRect/>
          </a:stretch>
        </p:blipFill>
        <p:spPr>
          <a:xfrm>
            <a:off x="869125" y="4054887"/>
            <a:ext cx="3581400" cy="736600"/>
          </a:xfrm>
          <a:prstGeom prst="rect">
            <a:avLst/>
          </a:prstGeom>
        </p:spPr>
      </p:pic>
    </p:spTree>
    <p:extLst>
      <p:ext uri="{BB962C8B-B14F-4D97-AF65-F5344CB8AC3E}">
        <p14:creationId xmlns:p14="http://schemas.microsoft.com/office/powerpoint/2010/main" val="90426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A1370-AF24-3945-B352-D39B4EA01C15}"/>
              </a:ext>
            </a:extLst>
          </p:cNvPr>
          <p:cNvSpPr txBox="1"/>
          <p:nvPr/>
        </p:nvSpPr>
        <p:spPr>
          <a:xfrm>
            <a:off x="712519" y="439387"/>
            <a:ext cx="2351315" cy="600164"/>
          </a:xfrm>
          <a:prstGeom prst="rect">
            <a:avLst/>
          </a:prstGeom>
          <a:noFill/>
        </p:spPr>
        <p:txBody>
          <a:bodyPr wrap="square" rtlCol="0">
            <a:spAutoFit/>
          </a:bodyPr>
          <a:lstStyle/>
          <a:p>
            <a:r>
              <a:rPr lang="en-US" altLang="zh-CN" sz="3300" dirty="0">
                <a:latin typeface="Times New Roman" panose="02020603050405020304" pitchFamily="18" charset="0"/>
                <a:cs typeface="Times New Roman" panose="02020603050405020304" pitchFamily="18" charset="0"/>
              </a:rPr>
              <a:t>Experiment</a:t>
            </a:r>
            <a:endParaRPr lang="en-US" sz="33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35FCC6-6896-444F-8D16-39C69AB634E2}"/>
              </a:ext>
            </a:extLst>
          </p:cNvPr>
          <p:cNvSpPr txBox="1"/>
          <p:nvPr/>
        </p:nvSpPr>
        <p:spPr>
          <a:xfrm>
            <a:off x="843148" y="1389413"/>
            <a:ext cx="10569039" cy="207120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Data:</a:t>
            </a:r>
            <a:r>
              <a:rPr lang="zh-C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three scenarios: abdominal organs segmentation for CT and MRI (Abd-CT and Abd-MRI) and cardiac segmentation for MRI (Card-MRI).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construct a shared label set containing left kidney, right kidney, spleen and liver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measure the overlapping between prediction and ground truth</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Dice score </a:t>
            </a:r>
          </a:p>
        </p:txBody>
      </p:sp>
    </p:spTree>
    <p:extLst>
      <p:ext uri="{BB962C8B-B14F-4D97-AF65-F5344CB8AC3E}">
        <p14:creationId xmlns:p14="http://schemas.microsoft.com/office/powerpoint/2010/main" val="73432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082A6-3092-1245-ADC8-6521DAB0D99E}"/>
              </a:ext>
            </a:extLst>
          </p:cNvPr>
          <p:cNvSpPr txBox="1"/>
          <p:nvPr/>
        </p:nvSpPr>
        <p:spPr>
          <a:xfrm>
            <a:off x="712519" y="439387"/>
            <a:ext cx="2351315" cy="600164"/>
          </a:xfrm>
          <a:prstGeom prst="rect">
            <a:avLst/>
          </a:prstGeom>
          <a:noFill/>
        </p:spPr>
        <p:txBody>
          <a:bodyPr wrap="square" rtlCol="0">
            <a:spAutoFit/>
          </a:bodyPr>
          <a:lstStyle/>
          <a:p>
            <a:r>
              <a:rPr lang="en-US" altLang="zh-CN" sz="3300" dirty="0">
                <a:latin typeface="Times New Roman" panose="02020603050405020304" pitchFamily="18" charset="0"/>
                <a:cs typeface="Times New Roman" panose="02020603050405020304" pitchFamily="18" charset="0"/>
              </a:rPr>
              <a:t>Results</a:t>
            </a:r>
            <a:endParaRPr lang="en-US" sz="33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6CBAD28-93EC-3141-AAFB-60BA58126B7C}"/>
              </a:ext>
            </a:extLst>
          </p:cNvPr>
          <p:cNvPicPr>
            <a:picLocks noChangeAspect="1"/>
          </p:cNvPicPr>
          <p:nvPr/>
        </p:nvPicPr>
        <p:blipFill>
          <a:blip r:embed="rId2"/>
          <a:stretch>
            <a:fillRect/>
          </a:stretch>
        </p:blipFill>
        <p:spPr>
          <a:xfrm>
            <a:off x="2319453" y="157886"/>
            <a:ext cx="7553093" cy="6542228"/>
          </a:xfrm>
          <a:prstGeom prst="rect">
            <a:avLst/>
          </a:prstGeom>
        </p:spPr>
      </p:pic>
    </p:spTree>
    <p:extLst>
      <p:ext uri="{BB962C8B-B14F-4D97-AF65-F5344CB8AC3E}">
        <p14:creationId xmlns:p14="http://schemas.microsoft.com/office/powerpoint/2010/main" val="314399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8DF5A3-66F8-5C4C-9D4D-1A1A08753320}"/>
              </a:ext>
            </a:extLst>
          </p:cNvPr>
          <p:cNvPicPr>
            <a:picLocks noChangeAspect="1"/>
          </p:cNvPicPr>
          <p:nvPr/>
        </p:nvPicPr>
        <p:blipFill>
          <a:blip r:embed="rId2"/>
          <a:stretch>
            <a:fillRect/>
          </a:stretch>
        </p:blipFill>
        <p:spPr>
          <a:xfrm>
            <a:off x="175514" y="371314"/>
            <a:ext cx="7421984" cy="6115372"/>
          </a:xfrm>
          <a:prstGeom prst="rect">
            <a:avLst/>
          </a:prstGeom>
        </p:spPr>
      </p:pic>
      <p:pic>
        <p:nvPicPr>
          <p:cNvPr id="4" name="Picture 3">
            <a:extLst>
              <a:ext uri="{FF2B5EF4-FFF2-40B4-BE49-F238E27FC236}">
                <a16:creationId xmlns:a16="http://schemas.microsoft.com/office/drawing/2014/main" id="{AFDBAA95-6B0B-7943-8FAF-B59A0B3697C9}"/>
              </a:ext>
            </a:extLst>
          </p:cNvPr>
          <p:cNvPicPr>
            <a:picLocks noChangeAspect="1"/>
          </p:cNvPicPr>
          <p:nvPr/>
        </p:nvPicPr>
        <p:blipFill>
          <a:blip r:embed="rId3"/>
          <a:stretch>
            <a:fillRect/>
          </a:stretch>
        </p:blipFill>
        <p:spPr>
          <a:xfrm>
            <a:off x="7429995" y="1609107"/>
            <a:ext cx="4267200" cy="2286000"/>
          </a:xfrm>
          <a:prstGeom prst="rect">
            <a:avLst/>
          </a:prstGeom>
        </p:spPr>
      </p:pic>
      <p:pic>
        <p:nvPicPr>
          <p:cNvPr id="5" name="Picture 4">
            <a:extLst>
              <a:ext uri="{FF2B5EF4-FFF2-40B4-BE49-F238E27FC236}">
                <a16:creationId xmlns:a16="http://schemas.microsoft.com/office/drawing/2014/main" id="{CA94B405-B0F0-A347-882E-94EA9EDB13EF}"/>
              </a:ext>
            </a:extLst>
          </p:cNvPr>
          <p:cNvPicPr>
            <a:picLocks noChangeAspect="1"/>
          </p:cNvPicPr>
          <p:nvPr/>
        </p:nvPicPr>
        <p:blipFill>
          <a:blip r:embed="rId4"/>
          <a:stretch>
            <a:fillRect/>
          </a:stretch>
        </p:blipFill>
        <p:spPr>
          <a:xfrm>
            <a:off x="7366495" y="4118593"/>
            <a:ext cx="4330700" cy="2260600"/>
          </a:xfrm>
          <a:prstGeom prst="rect">
            <a:avLst/>
          </a:prstGeom>
        </p:spPr>
      </p:pic>
      <p:sp>
        <p:nvSpPr>
          <p:cNvPr id="9" name="TextBox 8">
            <a:extLst>
              <a:ext uri="{FF2B5EF4-FFF2-40B4-BE49-F238E27FC236}">
                <a16:creationId xmlns:a16="http://schemas.microsoft.com/office/drawing/2014/main" id="{85775AB9-0BB4-594F-B42B-6AE7B3C3CB00}"/>
              </a:ext>
            </a:extLst>
          </p:cNvPr>
          <p:cNvSpPr txBox="1"/>
          <p:nvPr/>
        </p:nvSpPr>
        <p:spPr>
          <a:xfrm>
            <a:off x="7366495" y="743989"/>
            <a:ext cx="2264229" cy="492443"/>
          </a:xfrm>
          <a:prstGeom prst="rect">
            <a:avLst/>
          </a:prstGeom>
          <a:noFill/>
        </p:spPr>
        <p:txBody>
          <a:bodyPr wrap="square" rtlCol="0">
            <a:spAutoFit/>
          </a:bodyPr>
          <a:lstStyle/>
          <a:p>
            <a:r>
              <a:rPr lang="en-US" altLang="zh-CN" sz="2600" dirty="0">
                <a:latin typeface="Times New Roman" panose="02020603050405020304" pitchFamily="18" charset="0"/>
                <a:cs typeface="Times New Roman" panose="02020603050405020304" pitchFamily="18" charset="0"/>
              </a:rPr>
              <a:t>Ablation</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Study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72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004-3DB9-E745-8C45-CB78F4F1D2BA}"/>
              </a:ext>
            </a:extLst>
          </p:cNvPr>
          <p:cNvSpPr>
            <a:spLocks noGrp="1"/>
          </p:cNvSpPr>
          <p:nvPr>
            <p:ph type="title"/>
          </p:nvPr>
        </p:nvSpPr>
        <p:spPr>
          <a:xfrm>
            <a:off x="838200" y="2395806"/>
            <a:ext cx="10515600" cy="1325563"/>
          </a:xfrm>
        </p:spPr>
        <p:txBody>
          <a:bodyPr/>
          <a:lstStyle/>
          <a:p>
            <a:r>
              <a:rPr lang="en-US" altLang="zh-CN" dirty="0"/>
              <a:t>Thanks</a:t>
            </a:r>
            <a:endParaRPr lang="en-US" dirty="0"/>
          </a:p>
        </p:txBody>
      </p:sp>
    </p:spTree>
    <p:extLst>
      <p:ext uri="{BB962C8B-B14F-4D97-AF65-F5344CB8AC3E}">
        <p14:creationId xmlns:p14="http://schemas.microsoft.com/office/powerpoint/2010/main" val="107123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6D948-2351-CA4F-B145-7DE765B17119}"/>
              </a:ext>
            </a:extLst>
          </p:cNvPr>
          <p:cNvPicPr>
            <a:picLocks noChangeAspect="1"/>
          </p:cNvPicPr>
          <p:nvPr/>
        </p:nvPicPr>
        <p:blipFill>
          <a:blip r:embed="rId2"/>
          <a:stretch>
            <a:fillRect/>
          </a:stretch>
        </p:blipFill>
        <p:spPr>
          <a:xfrm>
            <a:off x="1924050" y="556718"/>
            <a:ext cx="8343900" cy="5067300"/>
          </a:xfrm>
          <a:prstGeom prst="rect">
            <a:avLst/>
          </a:prstGeom>
        </p:spPr>
      </p:pic>
      <p:sp>
        <p:nvSpPr>
          <p:cNvPr id="3" name="TextBox 2">
            <a:extLst>
              <a:ext uri="{FF2B5EF4-FFF2-40B4-BE49-F238E27FC236}">
                <a16:creationId xmlns:a16="http://schemas.microsoft.com/office/drawing/2014/main" id="{469BA1D9-90AB-0447-BB6E-BDD3A6FDF03E}"/>
              </a:ext>
            </a:extLst>
          </p:cNvPr>
          <p:cNvSpPr txBox="1"/>
          <p:nvPr/>
        </p:nvSpPr>
        <p:spPr>
          <a:xfrm>
            <a:off x="8474776" y="5839617"/>
            <a:ext cx="1793174" cy="461665"/>
          </a:xfrm>
          <a:prstGeom prst="rect">
            <a:avLst/>
          </a:prstGeom>
          <a:noFill/>
        </p:spPr>
        <p:txBody>
          <a:bodyPr wrap="square" rtlCol="0">
            <a:spAutoFit/>
          </a:bodyPr>
          <a:lstStyle/>
          <a:p>
            <a:r>
              <a:rPr lang="en-US" altLang="zh-CN" sz="2400" dirty="0"/>
              <a:t>ECCV</a:t>
            </a:r>
            <a:r>
              <a:rPr lang="zh-CN" altLang="en-US" sz="2400" dirty="0"/>
              <a:t> </a:t>
            </a:r>
            <a:r>
              <a:rPr lang="en-US" altLang="zh-CN" sz="2400" dirty="0"/>
              <a:t>2020</a:t>
            </a:r>
          </a:p>
        </p:txBody>
      </p:sp>
    </p:spTree>
    <p:extLst>
      <p:ext uri="{BB962C8B-B14F-4D97-AF65-F5344CB8AC3E}">
        <p14:creationId xmlns:p14="http://schemas.microsoft.com/office/powerpoint/2010/main" val="78310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1E2E0-5328-9640-AEEB-00A2F1954A35}"/>
              </a:ext>
            </a:extLst>
          </p:cNvPr>
          <p:cNvSpPr txBox="1"/>
          <p:nvPr/>
        </p:nvSpPr>
        <p:spPr>
          <a:xfrm>
            <a:off x="710540" y="1389413"/>
            <a:ext cx="10770920" cy="465364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  build a novel complementary topology of registration and segmentation for the first time, and propose the </a:t>
            </a:r>
            <a:r>
              <a:rPr lang="en-US" sz="2000" dirty="0" err="1">
                <a:latin typeface="Times New Roman" panose="02020603050405020304" pitchFamily="18" charset="0"/>
                <a:cs typeface="Times New Roman" panose="02020603050405020304" pitchFamily="18" charset="0"/>
              </a:rPr>
              <a:t>DeepRS</a:t>
            </a:r>
            <a:r>
              <a:rPr lang="en-US" sz="2000" dirty="0">
                <a:latin typeface="Times New Roman" panose="02020603050405020304" pitchFamily="18" charset="0"/>
                <a:cs typeface="Times New Roman" panose="02020603050405020304" pitchFamily="18" charset="0"/>
              </a:rPr>
              <a:t> model utilizing the data generation ability of registration for few-shot segmentation, and the label-free region constraint ability of segmentation for complex scene registration. </a:t>
            </a:r>
          </a:p>
          <a:p>
            <a:pPr>
              <a:lnSpc>
                <a:spcPct val="150000"/>
              </a:lnSpc>
            </a:pPr>
            <a:r>
              <a:rPr lang="en-US" sz="2000" dirty="0">
                <a:latin typeface="Times New Roman" panose="02020603050405020304" pitchFamily="18" charset="0"/>
                <a:cs typeface="Times New Roman" panose="02020603050405020304" pitchFamily="18" charset="0"/>
              </a:rPr>
              <a:t>–  propose a deep structure sampling (DSS) block adding a random perturbation factor to the registration for sustainable data augmentation ability. </a:t>
            </a:r>
          </a:p>
          <a:p>
            <a:pPr>
              <a:lnSpc>
                <a:spcPct val="150000"/>
              </a:lnSpc>
            </a:pPr>
            <a:r>
              <a:rPr lang="en-US" sz="2000" dirty="0">
                <a:latin typeface="Times New Roman" panose="02020603050405020304" pitchFamily="18" charset="0"/>
                <a:cs typeface="Times New Roman" panose="02020603050405020304" pitchFamily="18" charset="0"/>
              </a:rPr>
              <a:t>–  propose an alignment confidence map (ACM) method which efficiently utilizes the supervision information in weakly supervised data thus bringing powerful segmentation generalization. </a:t>
            </a:r>
          </a:p>
          <a:p>
            <a:pPr>
              <a:lnSpc>
                <a:spcPct val="150000"/>
              </a:lnSpc>
            </a:pPr>
            <a:r>
              <a:rPr lang="en-US"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propose a deep-based region constraint (DRC) strategy which frees up the label requirements of label-based methods achieving finer registration on ROIs. </a:t>
            </a:r>
            <a:endParaRPr lang="en-US" sz="200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FF0813-02FE-4B4D-B7E7-E7CB8182BB91}"/>
              </a:ext>
            </a:extLst>
          </p:cNvPr>
          <p:cNvSpPr txBox="1"/>
          <p:nvPr/>
        </p:nvSpPr>
        <p:spPr>
          <a:xfrm>
            <a:off x="712519" y="439387"/>
            <a:ext cx="2351315" cy="600164"/>
          </a:xfrm>
          <a:prstGeom prst="rect">
            <a:avLst/>
          </a:prstGeom>
          <a:noFill/>
        </p:spPr>
        <p:txBody>
          <a:bodyPr wrap="square" rtlCol="0">
            <a:spAutoFit/>
          </a:bodyPr>
          <a:lstStyle/>
          <a:p>
            <a:r>
              <a:rPr lang="en-US" altLang="zh-CN" sz="3300" dirty="0">
                <a:latin typeface="Times New Roman" panose="02020603050405020304" pitchFamily="18" charset="0"/>
                <a:cs typeface="Times New Roman" panose="02020603050405020304" pitchFamily="18" charset="0"/>
              </a:rPr>
              <a:t>Contribution</a:t>
            </a: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57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220EA4-82C4-1F4E-B597-D6AEDA6A3AC6}"/>
              </a:ext>
            </a:extLst>
          </p:cNvPr>
          <p:cNvPicPr>
            <a:picLocks noChangeAspect="1"/>
          </p:cNvPicPr>
          <p:nvPr/>
        </p:nvPicPr>
        <p:blipFill>
          <a:blip r:embed="rId2"/>
          <a:stretch>
            <a:fillRect/>
          </a:stretch>
        </p:blipFill>
        <p:spPr>
          <a:xfrm>
            <a:off x="98302" y="419100"/>
            <a:ext cx="6604000" cy="6019800"/>
          </a:xfrm>
          <a:prstGeom prst="rect">
            <a:avLst/>
          </a:prstGeom>
        </p:spPr>
      </p:pic>
      <p:pic>
        <p:nvPicPr>
          <p:cNvPr id="3" name="Picture 2">
            <a:extLst>
              <a:ext uri="{FF2B5EF4-FFF2-40B4-BE49-F238E27FC236}">
                <a16:creationId xmlns:a16="http://schemas.microsoft.com/office/drawing/2014/main" id="{5CD653E7-6D4E-9846-8BFC-83557163590D}"/>
              </a:ext>
            </a:extLst>
          </p:cNvPr>
          <p:cNvPicPr>
            <a:picLocks noChangeAspect="1"/>
          </p:cNvPicPr>
          <p:nvPr/>
        </p:nvPicPr>
        <p:blipFill>
          <a:blip r:embed="rId3"/>
          <a:stretch>
            <a:fillRect/>
          </a:stretch>
        </p:blipFill>
        <p:spPr>
          <a:xfrm>
            <a:off x="6310993" y="948475"/>
            <a:ext cx="5881007" cy="664157"/>
          </a:xfrm>
          <a:prstGeom prst="rect">
            <a:avLst/>
          </a:prstGeom>
        </p:spPr>
      </p:pic>
      <p:pic>
        <p:nvPicPr>
          <p:cNvPr id="4" name="Picture 3">
            <a:extLst>
              <a:ext uri="{FF2B5EF4-FFF2-40B4-BE49-F238E27FC236}">
                <a16:creationId xmlns:a16="http://schemas.microsoft.com/office/drawing/2014/main" id="{B0E12503-6E12-1E4E-AAB1-110E76702A2B}"/>
              </a:ext>
            </a:extLst>
          </p:cNvPr>
          <p:cNvPicPr>
            <a:picLocks noChangeAspect="1"/>
          </p:cNvPicPr>
          <p:nvPr/>
        </p:nvPicPr>
        <p:blipFill>
          <a:blip r:embed="rId4"/>
          <a:stretch>
            <a:fillRect/>
          </a:stretch>
        </p:blipFill>
        <p:spPr>
          <a:xfrm>
            <a:off x="6395440" y="1612632"/>
            <a:ext cx="3389828" cy="625814"/>
          </a:xfrm>
          <a:prstGeom prst="rect">
            <a:avLst/>
          </a:prstGeom>
        </p:spPr>
      </p:pic>
      <p:pic>
        <p:nvPicPr>
          <p:cNvPr id="6" name="Picture 5">
            <a:extLst>
              <a:ext uri="{FF2B5EF4-FFF2-40B4-BE49-F238E27FC236}">
                <a16:creationId xmlns:a16="http://schemas.microsoft.com/office/drawing/2014/main" id="{C4FE4007-420B-7E49-859E-7594828A33DD}"/>
              </a:ext>
            </a:extLst>
          </p:cNvPr>
          <p:cNvPicPr>
            <a:picLocks noChangeAspect="1"/>
          </p:cNvPicPr>
          <p:nvPr/>
        </p:nvPicPr>
        <p:blipFill>
          <a:blip r:embed="rId5"/>
          <a:stretch>
            <a:fillRect/>
          </a:stretch>
        </p:blipFill>
        <p:spPr>
          <a:xfrm>
            <a:off x="6395440" y="2238446"/>
            <a:ext cx="4887438" cy="528902"/>
          </a:xfrm>
          <a:prstGeom prst="rect">
            <a:avLst/>
          </a:prstGeom>
        </p:spPr>
      </p:pic>
      <p:pic>
        <p:nvPicPr>
          <p:cNvPr id="7" name="Picture 6">
            <a:extLst>
              <a:ext uri="{FF2B5EF4-FFF2-40B4-BE49-F238E27FC236}">
                <a16:creationId xmlns:a16="http://schemas.microsoft.com/office/drawing/2014/main" id="{A79D7260-DD86-524A-AD4B-84689DA32A2E}"/>
              </a:ext>
            </a:extLst>
          </p:cNvPr>
          <p:cNvPicPr>
            <a:picLocks noChangeAspect="1"/>
          </p:cNvPicPr>
          <p:nvPr/>
        </p:nvPicPr>
        <p:blipFill>
          <a:blip r:embed="rId6"/>
          <a:stretch>
            <a:fillRect/>
          </a:stretch>
        </p:blipFill>
        <p:spPr>
          <a:xfrm>
            <a:off x="6532706" y="3079966"/>
            <a:ext cx="2718790" cy="349034"/>
          </a:xfrm>
          <a:prstGeom prst="rect">
            <a:avLst/>
          </a:prstGeom>
        </p:spPr>
      </p:pic>
    </p:spTree>
    <p:extLst>
      <p:ext uri="{BB962C8B-B14F-4D97-AF65-F5344CB8AC3E}">
        <p14:creationId xmlns:p14="http://schemas.microsoft.com/office/powerpoint/2010/main" val="156423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56415D-85F3-8A43-8D8A-38D544CC251A}"/>
              </a:ext>
            </a:extLst>
          </p:cNvPr>
          <p:cNvPicPr>
            <a:picLocks noChangeAspect="1"/>
          </p:cNvPicPr>
          <p:nvPr/>
        </p:nvPicPr>
        <p:blipFill>
          <a:blip r:embed="rId2"/>
          <a:stretch>
            <a:fillRect/>
          </a:stretch>
        </p:blipFill>
        <p:spPr>
          <a:xfrm>
            <a:off x="523766" y="48454"/>
            <a:ext cx="5572234" cy="2373003"/>
          </a:xfrm>
          <a:prstGeom prst="rect">
            <a:avLst/>
          </a:prstGeom>
        </p:spPr>
      </p:pic>
      <p:pic>
        <p:nvPicPr>
          <p:cNvPr id="6" name="Picture 5">
            <a:extLst>
              <a:ext uri="{FF2B5EF4-FFF2-40B4-BE49-F238E27FC236}">
                <a16:creationId xmlns:a16="http://schemas.microsoft.com/office/drawing/2014/main" id="{74416492-B848-6B4D-A8F5-BBB2D3C18F9E}"/>
              </a:ext>
            </a:extLst>
          </p:cNvPr>
          <p:cNvPicPr>
            <a:picLocks noChangeAspect="1"/>
          </p:cNvPicPr>
          <p:nvPr/>
        </p:nvPicPr>
        <p:blipFill>
          <a:blip r:embed="rId3"/>
          <a:stretch>
            <a:fillRect/>
          </a:stretch>
        </p:blipFill>
        <p:spPr>
          <a:xfrm>
            <a:off x="356672" y="2195826"/>
            <a:ext cx="8894206" cy="4301708"/>
          </a:xfrm>
          <a:prstGeom prst="rect">
            <a:avLst/>
          </a:prstGeom>
        </p:spPr>
      </p:pic>
      <p:pic>
        <p:nvPicPr>
          <p:cNvPr id="7" name="Picture 6">
            <a:extLst>
              <a:ext uri="{FF2B5EF4-FFF2-40B4-BE49-F238E27FC236}">
                <a16:creationId xmlns:a16="http://schemas.microsoft.com/office/drawing/2014/main" id="{267B972A-4339-1047-91FF-792B9F666334}"/>
              </a:ext>
            </a:extLst>
          </p:cNvPr>
          <p:cNvPicPr>
            <a:picLocks noChangeAspect="1"/>
          </p:cNvPicPr>
          <p:nvPr/>
        </p:nvPicPr>
        <p:blipFill>
          <a:blip r:embed="rId4"/>
          <a:stretch>
            <a:fillRect/>
          </a:stretch>
        </p:blipFill>
        <p:spPr>
          <a:xfrm>
            <a:off x="7755316" y="221356"/>
            <a:ext cx="3647178" cy="2373004"/>
          </a:xfrm>
          <a:prstGeom prst="rect">
            <a:avLst/>
          </a:prstGeom>
        </p:spPr>
      </p:pic>
      <p:pic>
        <p:nvPicPr>
          <p:cNvPr id="8" name="Picture 7">
            <a:extLst>
              <a:ext uri="{FF2B5EF4-FFF2-40B4-BE49-F238E27FC236}">
                <a16:creationId xmlns:a16="http://schemas.microsoft.com/office/drawing/2014/main" id="{34866CDC-27FE-154E-80C2-078CD15E42B1}"/>
              </a:ext>
            </a:extLst>
          </p:cNvPr>
          <p:cNvPicPr>
            <a:picLocks noChangeAspect="1"/>
          </p:cNvPicPr>
          <p:nvPr/>
        </p:nvPicPr>
        <p:blipFill>
          <a:blip r:embed="rId5"/>
          <a:stretch>
            <a:fillRect/>
          </a:stretch>
        </p:blipFill>
        <p:spPr>
          <a:xfrm>
            <a:off x="9079181" y="2822640"/>
            <a:ext cx="3112819" cy="380893"/>
          </a:xfrm>
          <a:prstGeom prst="rect">
            <a:avLst/>
          </a:prstGeom>
        </p:spPr>
      </p:pic>
    </p:spTree>
    <p:extLst>
      <p:ext uri="{BB962C8B-B14F-4D97-AF65-F5344CB8AC3E}">
        <p14:creationId xmlns:p14="http://schemas.microsoft.com/office/powerpoint/2010/main" val="95822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ED6953-23B0-E74B-B978-CC72956DC9D6}"/>
              </a:ext>
            </a:extLst>
          </p:cNvPr>
          <p:cNvPicPr>
            <a:picLocks noChangeAspect="1"/>
          </p:cNvPicPr>
          <p:nvPr/>
        </p:nvPicPr>
        <p:blipFill>
          <a:blip r:embed="rId2"/>
          <a:stretch>
            <a:fillRect/>
          </a:stretch>
        </p:blipFill>
        <p:spPr>
          <a:xfrm>
            <a:off x="1025749" y="1218856"/>
            <a:ext cx="7005200" cy="791115"/>
          </a:xfrm>
          <a:prstGeom prst="rect">
            <a:avLst/>
          </a:prstGeom>
        </p:spPr>
      </p:pic>
      <p:pic>
        <p:nvPicPr>
          <p:cNvPr id="3" name="Picture 2">
            <a:extLst>
              <a:ext uri="{FF2B5EF4-FFF2-40B4-BE49-F238E27FC236}">
                <a16:creationId xmlns:a16="http://schemas.microsoft.com/office/drawing/2014/main" id="{720566BB-6942-6644-88E2-94E54C8C96BE}"/>
              </a:ext>
            </a:extLst>
          </p:cNvPr>
          <p:cNvPicPr>
            <a:picLocks noChangeAspect="1"/>
          </p:cNvPicPr>
          <p:nvPr/>
        </p:nvPicPr>
        <p:blipFill>
          <a:blip r:embed="rId3"/>
          <a:stretch>
            <a:fillRect/>
          </a:stretch>
        </p:blipFill>
        <p:spPr>
          <a:xfrm>
            <a:off x="1110196" y="2170888"/>
            <a:ext cx="4285204" cy="791114"/>
          </a:xfrm>
          <a:prstGeom prst="rect">
            <a:avLst/>
          </a:prstGeom>
        </p:spPr>
      </p:pic>
      <p:pic>
        <p:nvPicPr>
          <p:cNvPr id="4" name="Picture 3">
            <a:extLst>
              <a:ext uri="{FF2B5EF4-FFF2-40B4-BE49-F238E27FC236}">
                <a16:creationId xmlns:a16="http://schemas.microsoft.com/office/drawing/2014/main" id="{A0399978-D593-3849-9DA0-80000EEB9CD1}"/>
              </a:ext>
            </a:extLst>
          </p:cNvPr>
          <p:cNvPicPr>
            <a:picLocks noChangeAspect="1"/>
          </p:cNvPicPr>
          <p:nvPr/>
        </p:nvPicPr>
        <p:blipFill>
          <a:blip r:embed="rId4"/>
          <a:stretch>
            <a:fillRect/>
          </a:stretch>
        </p:blipFill>
        <p:spPr>
          <a:xfrm>
            <a:off x="1110196" y="3147618"/>
            <a:ext cx="6071624" cy="657051"/>
          </a:xfrm>
          <a:prstGeom prst="rect">
            <a:avLst/>
          </a:prstGeom>
        </p:spPr>
      </p:pic>
      <p:pic>
        <p:nvPicPr>
          <p:cNvPr id="5" name="Picture 4">
            <a:extLst>
              <a:ext uri="{FF2B5EF4-FFF2-40B4-BE49-F238E27FC236}">
                <a16:creationId xmlns:a16="http://schemas.microsoft.com/office/drawing/2014/main" id="{C4A032A9-8E43-BE4C-ADBC-5042DC73B2B8}"/>
              </a:ext>
            </a:extLst>
          </p:cNvPr>
          <p:cNvPicPr>
            <a:picLocks noChangeAspect="1"/>
          </p:cNvPicPr>
          <p:nvPr/>
        </p:nvPicPr>
        <p:blipFill>
          <a:blip r:embed="rId5"/>
          <a:stretch>
            <a:fillRect/>
          </a:stretch>
        </p:blipFill>
        <p:spPr>
          <a:xfrm>
            <a:off x="1110196" y="4240864"/>
            <a:ext cx="3469430" cy="445400"/>
          </a:xfrm>
          <a:prstGeom prst="rect">
            <a:avLst/>
          </a:prstGeom>
        </p:spPr>
      </p:pic>
    </p:spTree>
    <p:extLst>
      <p:ext uri="{BB962C8B-B14F-4D97-AF65-F5344CB8AC3E}">
        <p14:creationId xmlns:p14="http://schemas.microsoft.com/office/powerpoint/2010/main" val="7066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775A25-F56D-F744-9474-92B3A553F281}"/>
              </a:ext>
            </a:extLst>
          </p:cNvPr>
          <p:cNvSpPr txBox="1"/>
          <p:nvPr/>
        </p:nvSpPr>
        <p:spPr>
          <a:xfrm>
            <a:off x="712519" y="439387"/>
            <a:ext cx="2351315" cy="600164"/>
          </a:xfrm>
          <a:prstGeom prst="rect">
            <a:avLst/>
          </a:prstGeom>
          <a:noFill/>
        </p:spPr>
        <p:txBody>
          <a:bodyPr wrap="square" rtlCol="0">
            <a:spAutoFit/>
          </a:bodyPr>
          <a:lstStyle/>
          <a:p>
            <a:r>
              <a:rPr lang="en-US" altLang="zh-CN" sz="3300" dirty="0">
                <a:latin typeface="Times New Roman" panose="02020603050405020304" pitchFamily="18" charset="0"/>
                <a:cs typeface="Times New Roman" panose="02020603050405020304" pitchFamily="18" charset="0"/>
              </a:rPr>
              <a:t>Experiment</a:t>
            </a:r>
            <a:endParaRPr lang="en-US" sz="33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AB2269-7A3F-AD4C-90A2-CF8256F486C9}"/>
              </a:ext>
            </a:extLst>
          </p:cNvPr>
          <p:cNvSpPr txBox="1"/>
          <p:nvPr/>
        </p:nvSpPr>
        <p:spPr>
          <a:xfrm>
            <a:off x="831273" y="1306286"/>
            <a:ext cx="10272156" cy="46019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CT dataset of MM-WHS 2017 Challenge which has complex backgrounds (lung, rib cage, etc.)</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consists of 20 labeled and 40 unlabeled CT images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experiments aim to register and segment seven cardiac structures</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compare model’s segmentation performance with three general segmentation networks (3D U-Net[3], V-Net[25], 3D FCN[24])</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also compare two unsupervised registration models (VoxelMorph-2[2], Adv-Reg[7])</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two registration and segmentation joint models (</a:t>
            </a:r>
            <a:r>
              <a:rPr lang="en-US" sz="2200" dirty="0" err="1">
                <a:latin typeface="Times New Roman" panose="02020603050405020304" pitchFamily="18" charset="0"/>
                <a:cs typeface="Times New Roman" panose="02020603050405020304" pitchFamily="18" charset="0"/>
              </a:rPr>
              <a:t>DeepAtlas</a:t>
            </a:r>
            <a:r>
              <a:rPr lang="en-US" sz="2200" dirty="0">
                <a:latin typeface="Times New Roman" panose="02020603050405020304" pitchFamily="18" charset="0"/>
                <a:cs typeface="Times New Roman" panose="02020603050405020304" pitchFamily="18" charset="0"/>
              </a:rPr>
              <a:t>[37], </a:t>
            </a:r>
            <a:r>
              <a:rPr lang="en-US" sz="2200" dirty="0" err="1">
                <a:latin typeface="Times New Roman" panose="02020603050405020304" pitchFamily="18" charset="0"/>
                <a:cs typeface="Times New Roman" panose="02020603050405020304" pitchFamily="18" charset="0"/>
              </a:rPr>
              <a:t>HybridCNN</a:t>
            </a:r>
            <a:r>
              <a:rPr lang="en-US" sz="2200" dirty="0">
                <a:latin typeface="Times New Roman" panose="02020603050405020304" pitchFamily="18" charset="0"/>
                <a:cs typeface="Times New Roman" panose="02020603050405020304" pitchFamily="18" charset="0"/>
              </a:rPr>
              <a:t>[22]) are compared</a:t>
            </a:r>
          </a:p>
        </p:txBody>
      </p:sp>
    </p:spTree>
    <p:extLst>
      <p:ext uri="{BB962C8B-B14F-4D97-AF65-F5344CB8AC3E}">
        <p14:creationId xmlns:p14="http://schemas.microsoft.com/office/powerpoint/2010/main" val="98465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CFE3C-AAAD-4341-B529-505C3B12ED83}"/>
              </a:ext>
            </a:extLst>
          </p:cNvPr>
          <p:cNvSpPr txBox="1"/>
          <p:nvPr/>
        </p:nvSpPr>
        <p:spPr>
          <a:xfrm>
            <a:off x="712519" y="439387"/>
            <a:ext cx="2351315" cy="600164"/>
          </a:xfrm>
          <a:prstGeom prst="rect">
            <a:avLst/>
          </a:prstGeom>
          <a:noFill/>
        </p:spPr>
        <p:txBody>
          <a:bodyPr wrap="square" rtlCol="0">
            <a:spAutoFit/>
          </a:bodyPr>
          <a:lstStyle/>
          <a:p>
            <a:r>
              <a:rPr lang="en-US" altLang="zh-CN" sz="3300" dirty="0">
                <a:latin typeface="Times New Roman" panose="02020603050405020304" pitchFamily="18" charset="0"/>
                <a:cs typeface="Times New Roman" panose="02020603050405020304" pitchFamily="18" charset="0"/>
              </a:rPr>
              <a:t>Results</a:t>
            </a:r>
            <a:endParaRPr lang="en-US" sz="33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032E4D-168F-A245-8481-1E325499FA3B}"/>
              </a:ext>
            </a:extLst>
          </p:cNvPr>
          <p:cNvPicPr>
            <a:picLocks noChangeAspect="1"/>
          </p:cNvPicPr>
          <p:nvPr/>
        </p:nvPicPr>
        <p:blipFill>
          <a:blip r:embed="rId2"/>
          <a:stretch>
            <a:fillRect/>
          </a:stretch>
        </p:blipFill>
        <p:spPr>
          <a:xfrm>
            <a:off x="285008" y="1284432"/>
            <a:ext cx="5095517" cy="4498852"/>
          </a:xfrm>
          <a:prstGeom prst="rect">
            <a:avLst/>
          </a:prstGeom>
        </p:spPr>
      </p:pic>
      <p:pic>
        <p:nvPicPr>
          <p:cNvPr id="4" name="Picture 3">
            <a:extLst>
              <a:ext uri="{FF2B5EF4-FFF2-40B4-BE49-F238E27FC236}">
                <a16:creationId xmlns:a16="http://schemas.microsoft.com/office/drawing/2014/main" id="{35B6ADBE-5EE6-164C-BB8C-DBAEA682F99D}"/>
              </a:ext>
            </a:extLst>
          </p:cNvPr>
          <p:cNvPicPr>
            <a:picLocks noChangeAspect="1"/>
          </p:cNvPicPr>
          <p:nvPr/>
        </p:nvPicPr>
        <p:blipFill>
          <a:blip r:embed="rId3"/>
          <a:stretch>
            <a:fillRect/>
          </a:stretch>
        </p:blipFill>
        <p:spPr>
          <a:xfrm>
            <a:off x="5128574" y="0"/>
            <a:ext cx="6350907" cy="2994378"/>
          </a:xfrm>
          <a:prstGeom prst="rect">
            <a:avLst/>
          </a:prstGeom>
        </p:spPr>
      </p:pic>
      <p:pic>
        <p:nvPicPr>
          <p:cNvPr id="5" name="Picture 4">
            <a:extLst>
              <a:ext uri="{FF2B5EF4-FFF2-40B4-BE49-F238E27FC236}">
                <a16:creationId xmlns:a16="http://schemas.microsoft.com/office/drawing/2014/main" id="{4939B19E-1B50-D341-ABF0-C35B63196A99}"/>
              </a:ext>
            </a:extLst>
          </p:cNvPr>
          <p:cNvPicPr>
            <a:picLocks noChangeAspect="1"/>
          </p:cNvPicPr>
          <p:nvPr/>
        </p:nvPicPr>
        <p:blipFill>
          <a:blip r:embed="rId4"/>
          <a:stretch>
            <a:fillRect/>
          </a:stretch>
        </p:blipFill>
        <p:spPr>
          <a:xfrm>
            <a:off x="6621470" y="2994378"/>
            <a:ext cx="3816939" cy="3638814"/>
          </a:xfrm>
          <a:prstGeom prst="rect">
            <a:avLst/>
          </a:prstGeom>
        </p:spPr>
      </p:pic>
    </p:spTree>
    <p:extLst>
      <p:ext uri="{BB962C8B-B14F-4D97-AF65-F5344CB8AC3E}">
        <p14:creationId xmlns:p14="http://schemas.microsoft.com/office/powerpoint/2010/main" val="260327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3351A5-2578-2E40-AFDB-14F2455EDB6B}"/>
              </a:ext>
            </a:extLst>
          </p:cNvPr>
          <p:cNvPicPr>
            <a:picLocks noChangeAspect="1"/>
          </p:cNvPicPr>
          <p:nvPr/>
        </p:nvPicPr>
        <p:blipFill>
          <a:blip r:embed="rId2"/>
          <a:stretch>
            <a:fillRect/>
          </a:stretch>
        </p:blipFill>
        <p:spPr>
          <a:xfrm>
            <a:off x="138236" y="261834"/>
            <a:ext cx="7775866" cy="3167166"/>
          </a:xfrm>
          <a:prstGeom prst="rect">
            <a:avLst/>
          </a:prstGeom>
        </p:spPr>
      </p:pic>
      <p:pic>
        <p:nvPicPr>
          <p:cNvPr id="3" name="Picture 2">
            <a:extLst>
              <a:ext uri="{FF2B5EF4-FFF2-40B4-BE49-F238E27FC236}">
                <a16:creationId xmlns:a16="http://schemas.microsoft.com/office/drawing/2014/main" id="{F4B481E9-33BF-884F-8C7E-3016D629DB24}"/>
              </a:ext>
            </a:extLst>
          </p:cNvPr>
          <p:cNvPicPr>
            <a:picLocks noChangeAspect="1"/>
          </p:cNvPicPr>
          <p:nvPr/>
        </p:nvPicPr>
        <p:blipFill>
          <a:blip r:embed="rId3"/>
          <a:stretch>
            <a:fillRect/>
          </a:stretch>
        </p:blipFill>
        <p:spPr>
          <a:xfrm>
            <a:off x="7914102" y="96176"/>
            <a:ext cx="4135394" cy="3929560"/>
          </a:xfrm>
          <a:prstGeom prst="rect">
            <a:avLst/>
          </a:prstGeom>
        </p:spPr>
      </p:pic>
      <p:pic>
        <p:nvPicPr>
          <p:cNvPr id="4" name="Picture 3">
            <a:extLst>
              <a:ext uri="{FF2B5EF4-FFF2-40B4-BE49-F238E27FC236}">
                <a16:creationId xmlns:a16="http://schemas.microsoft.com/office/drawing/2014/main" id="{634E4F93-730E-C54D-BC8B-48AA333929B8}"/>
              </a:ext>
            </a:extLst>
          </p:cNvPr>
          <p:cNvPicPr>
            <a:picLocks noChangeAspect="1"/>
          </p:cNvPicPr>
          <p:nvPr/>
        </p:nvPicPr>
        <p:blipFill>
          <a:blip r:embed="rId4"/>
          <a:stretch>
            <a:fillRect/>
          </a:stretch>
        </p:blipFill>
        <p:spPr>
          <a:xfrm>
            <a:off x="335890" y="3594658"/>
            <a:ext cx="5321300" cy="3263900"/>
          </a:xfrm>
          <a:prstGeom prst="rect">
            <a:avLst/>
          </a:prstGeom>
        </p:spPr>
      </p:pic>
      <p:sp>
        <p:nvSpPr>
          <p:cNvPr id="5" name="TextBox 4">
            <a:extLst>
              <a:ext uri="{FF2B5EF4-FFF2-40B4-BE49-F238E27FC236}">
                <a16:creationId xmlns:a16="http://schemas.microsoft.com/office/drawing/2014/main" id="{0DB1AEC5-CE77-AF49-91C9-70E9AE74634B}"/>
              </a:ext>
            </a:extLst>
          </p:cNvPr>
          <p:cNvSpPr txBox="1"/>
          <p:nvPr/>
        </p:nvSpPr>
        <p:spPr>
          <a:xfrm>
            <a:off x="5525984" y="5866410"/>
            <a:ext cx="2264229" cy="492443"/>
          </a:xfrm>
          <a:prstGeom prst="rect">
            <a:avLst/>
          </a:prstGeom>
          <a:noFill/>
        </p:spPr>
        <p:txBody>
          <a:bodyPr wrap="square" rtlCol="0">
            <a:spAutoFit/>
          </a:bodyPr>
          <a:lstStyle/>
          <a:p>
            <a:r>
              <a:rPr lang="en-US" altLang="zh-CN" sz="2600" dirty="0">
                <a:latin typeface="Times New Roman" panose="02020603050405020304" pitchFamily="18" charset="0"/>
                <a:cs typeface="Times New Roman" panose="02020603050405020304" pitchFamily="18" charset="0"/>
              </a:rPr>
              <a:t>Ablation</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Study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37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5491</TotalTime>
  <Words>406</Words>
  <Application>Microsoft Macintosh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Few-shot segmentation on medical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dc:creator>
  <cp:lastModifiedBy>1</cp:lastModifiedBy>
  <cp:revision>36</cp:revision>
  <dcterms:created xsi:type="dcterms:W3CDTF">2020-07-28T09:38:31Z</dcterms:created>
  <dcterms:modified xsi:type="dcterms:W3CDTF">2020-08-07T00:24:49Z</dcterms:modified>
</cp:coreProperties>
</file>