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34" r:id="rId2"/>
    <p:sldId id="272" r:id="rId3"/>
    <p:sldId id="343" r:id="rId4"/>
    <p:sldId id="351" r:id="rId5"/>
    <p:sldId id="350" r:id="rId6"/>
    <p:sldId id="352" r:id="rId7"/>
    <p:sldId id="353" r:id="rId8"/>
    <p:sldId id="345" r:id="rId9"/>
    <p:sldId id="354" r:id="rId10"/>
    <p:sldId id="355" r:id="rId11"/>
    <p:sldId id="347" r:id="rId12"/>
    <p:sldId id="356" r:id="rId13"/>
    <p:sldId id="30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73C4E-FAA7-47CF-B9D2-511AF04AD0A0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51182-0B98-46B2-B741-D94D6F9ED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09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Hans" altLang="en-US" dirty="0"/>
              <a:t> </a:t>
            </a:r>
            <a:r>
              <a:rPr kumimoji="1" lang="en-US" altLang="zh-Hans" dirty="0"/>
              <a:t>1.</a:t>
            </a:r>
            <a:r>
              <a:rPr kumimoji="1" lang="zh-Hans" altLang="en-US" dirty="0"/>
              <a:t>根据数据特点分析清楚问题，任务侧重关注遮挡。</a:t>
            </a:r>
            <a:endParaRPr kumimoji="1" lang="en-US" altLang="zh-Hans" dirty="0"/>
          </a:p>
          <a:p>
            <a:r>
              <a:rPr kumimoji="1" lang="en-US" altLang="zh-CN" dirty="0"/>
              <a:t>2.</a:t>
            </a:r>
            <a:r>
              <a:rPr kumimoji="1" lang="zh-Hans" altLang="en-US" dirty="0"/>
              <a:t>分析结果的</a:t>
            </a:r>
            <a:r>
              <a:rPr kumimoji="1" lang="en-US" altLang="zh-Hans" dirty="0" err="1"/>
              <a:t>badcase</a:t>
            </a:r>
            <a:endParaRPr kumimoji="1" lang="en-US" altLang="zh-Hans" dirty="0"/>
          </a:p>
          <a:p>
            <a:r>
              <a:rPr kumimoji="1" lang="en-US" altLang="zh-CN" dirty="0"/>
              <a:t>3. </a:t>
            </a:r>
            <a:r>
              <a:rPr kumimoji="1" lang="zh-Hans" altLang="en-US" dirty="0"/>
              <a:t>尝试不同模块、组合多个模块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2E5D8-8F65-9045-B272-9E5D39D56DD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8603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Hans" altLang="en-US" dirty="0"/>
              <a:t> </a:t>
            </a:r>
            <a:r>
              <a:rPr kumimoji="1" lang="en-US" altLang="zh-Hans" dirty="0"/>
              <a:t>1.</a:t>
            </a:r>
            <a:r>
              <a:rPr kumimoji="1" lang="zh-Hans" altLang="en-US" dirty="0"/>
              <a:t>根据数据特点分析清楚问题，任务侧重关注遮挡。</a:t>
            </a:r>
            <a:endParaRPr kumimoji="1" lang="en-US" altLang="zh-Hans" dirty="0"/>
          </a:p>
          <a:p>
            <a:r>
              <a:rPr kumimoji="1" lang="en-US" altLang="zh-CN" dirty="0"/>
              <a:t>2.</a:t>
            </a:r>
            <a:r>
              <a:rPr kumimoji="1" lang="zh-Hans" altLang="en-US" dirty="0"/>
              <a:t>分析结果的</a:t>
            </a:r>
            <a:r>
              <a:rPr kumimoji="1" lang="en-US" altLang="zh-Hans" dirty="0" err="1"/>
              <a:t>badcase</a:t>
            </a:r>
            <a:endParaRPr kumimoji="1" lang="en-US" altLang="zh-Hans" dirty="0"/>
          </a:p>
          <a:p>
            <a:r>
              <a:rPr kumimoji="1" lang="en-US" altLang="zh-CN" dirty="0"/>
              <a:t>3. </a:t>
            </a:r>
            <a:r>
              <a:rPr kumimoji="1" lang="zh-Hans" altLang="en-US" dirty="0"/>
              <a:t>尝试不同模块、组合多个模块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2E5D8-8F65-9045-B272-9E5D39D56DD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8786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Hans" altLang="en-US" dirty="0"/>
              <a:t> </a:t>
            </a:r>
            <a:r>
              <a:rPr kumimoji="1" lang="en-US" altLang="zh-Hans" dirty="0"/>
              <a:t>1.</a:t>
            </a:r>
            <a:r>
              <a:rPr kumimoji="1" lang="zh-Hans" altLang="en-US" dirty="0"/>
              <a:t>根据数据特点分析清楚问题，任务侧重关注遮挡。</a:t>
            </a:r>
            <a:endParaRPr kumimoji="1" lang="en-US" altLang="zh-Hans" dirty="0"/>
          </a:p>
          <a:p>
            <a:r>
              <a:rPr kumimoji="1" lang="en-US" altLang="zh-CN" dirty="0"/>
              <a:t>2.</a:t>
            </a:r>
            <a:r>
              <a:rPr kumimoji="1" lang="zh-Hans" altLang="en-US" dirty="0"/>
              <a:t>分析结果的</a:t>
            </a:r>
            <a:r>
              <a:rPr kumimoji="1" lang="en-US" altLang="zh-Hans" dirty="0" err="1"/>
              <a:t>badcase</a:t>
            </a:r>
            <a:endParaRPr kumimoji="1" lang="en-US" altLang="zh-Hans" dirty="0"/>
          </a:p>
          <a:p>
            <a:r>
              <a:rPr kumimoji="1" lang="en-US" altLang="zh-CN" dirty="0"/>
              <a:t>3. </a:t>
            </a:r>
            <a:r>
              <a:rPr kumimoji="1" lang="zh-Hans" altLang="en-US" dirty="0"/>
              <a:t>尝试不同模块、组合多个模块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2E5D8-8F65-9045-B272-9E5D39D56DD0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3503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Hans" altLang="en-US" dirty="0"/>
              <a:t> </a:t>
            </a:r>
            <a:r>
              <a:rPr kumimoji="1" lang="en-US" altLang="zh-Hans" dirty="0"/>
              <a:t>1.</a:t>
            </a:r>
            <a:r>
              <a:rPr kumimoji="1" lang="zh-Hans" altLang="en-US" dirty="0"/>
              <a:t>根据数据特点分析清楚问题，任务侧重关注遮挡。</a:t>
            </a:r>
            <a:endParaRPr kumimoji="1" lang="en-US" altLang="zh-Hans" dirty="0"/>
          </a:p>
          <a:p>
            <a:r>
              <a:rPr kumimoji="1" lang="en-US" altLang="zh-CN" dirty="0"/>
              <a:t>2.</a:t>
            </a:r>
            <a:r>
              <a:rPr kumimoji="1" lang="zh-Hans" altLang="en-US" dirty="0"/>
              <a:t>分析结果的</a:t>
            </a:r>
            <a:r>
              <a:rPr kumimoji="1" lang="en-US" altLang="zh-Hans" dirty="0" err="1"/>
              <a:t>badcase</a:t>
            </a:r>
            <a:endParaRPr kumimoji="1" lang="en-US" altLang="zh-Hans" dirty="0"/>
          </a:p>
          <a:p>
            <a:r>
              <a:rPr kumimoji="1" lang="en-US" altLang="zh-CN" dirty="0"/>
              <a:t>3. </a:t>
            </a:r>
            <a:r>
              <a:rPr kumimoji="1" lang="zh-Hans" altLang="en-US" dirty="0"/>
              <a:t>尝试不同模块、组合多个模块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2E5D8-8F65-9045-B272-9E5D39D56DD0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3437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2E5D8-8F65-9045-B272-9E5D39D56DD0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4534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Hans" altLang="en-US" dirty="0"/>
              <a:t> </a:t>
            </a:r>
            <a:r>
              <a:rPr kumimoji="1" lang="en-US" altLang="zh-Hans" dirty="0"/>
              <a:t>1.</a:t>
            </a:r>
            <a:r>
              <a:rPr kumimoji="1" lang="zh-Hans" altLang="en-US" dirty="0"/>
              <a:t>根据数据特点分析清楚问题，任务侧重关注遮挡。</a:t>
            </a:r>
            <a:endParaRPr kumimoji="1" lang="en-US" altLang="zh-Hans" dirty="0"/>
          </a:p>
          <a:p>
            <a:r>
              <a:rPr kumimoji="1" lang="en-US" altLang="zh-CN" dirty="0"/>
              <a:t>2.</a:t>
            </a:r>
            <a:r>
              <a:rPr kumimoji="1" lang="zh-Hans" altLang="en-US" dirty="0"/>
              <a:t>分析结果的</a:t>
            </a:r>
            <a:r>
              <a:rPr kumimoji="1" lang="en-US" altLang="zh-Hans" dirty="0" err="1"/>
              <a:t>badcase</a:t>
            </a:r>
            <a:endParaRPr kumimoji="1" lang="en-US" altLang="zh-Hans" dirty="0"/>
          </a:p>
          <a:p>
            <a:r>
              <a:rPr kumimoji="1" lang="en-US" altLang="zh-CN" dirty="0"/>
              <a:t>3. </a:t>
            </a:r>
            <a:r>
              <a:rPr kumimoji="1" lang="zh-Hans" altLang="en-US" dirty="0"/>
              <a:t>尝试不同模块、组合多个模块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2E5D8-8F65-9045-B272-9E5D39D56DD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6355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Hans" altLang="en-US" dirty="0"/>
              <a:t> </a:t>
            </a:r>
            <a:r>
              <a:rPr kumimoji="1" lang="en-US" altLang="zh-Hans" dirty="0"/>
              <a:t>1.</a:t>
            </a:r>
            <a:r>
              <a:rPr kumimoji="1" lang="zh-Hans" altLang="en-US" dirty="0"/>
              <a:t>根据数据特点分析清楚问题，任务侧重关注遮挡。</a:t>
            </a:r>
            <a:endParaRPr kumimoji="1" lang="en-US" altLang="zh-Hans" dirty="0"/>
          </a:p>
          <a:p>
            <a:r>
              <a:rPr kumimoji="1" lang="en-US" altLang="zh-CN" dirty="0"/>
              <a:t>2.</a:t>
            </a:r>
            <a:r>
              <a:rPr kumimoji="1" lang="zh-Hans" altLang="en-US" dirty="0"/>
              <a:t>分析结果的</a:t>
            </a:r>
            <a:r>
              <a:rPr kumimoji="1" lang="en-US" altLang="zh-Hans" dirty="0" err="1"/>
              <a:t>badcase</a:t>
            </a:r>
            <a:endParaRPr kumimoji="1" lang="en-US" altLang="zh-Hans" dirty="0"/>
          </a:p>
          <a:p>
            <a:r>
              <a:rPr kumimoji="1" lang="en-US" altLang="zh-CN" dirty="0"/>
              <a:t>3. </a:t>
            </a:r>
            <a:r>
              <a:rPr kumimoji="1" lang="zh-Hans" altLang="en-US" dirty="0"/>
              <a:t>尝试不同模块、组合多个模块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2E5D8-8F65-9045-B272-9E5D39D56DD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9110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Hans" altLang="en-US" dirty="0"/>
              <a:t> </a:t>
            </a:r>
            <a:r>
              <a:rPr kumimoji="1" lang="en-US" altLang="zh-Hans" dirty="0"/>
              <a:t>1.</a:t>
            </a:r>
            <a:r>
              <a:rPr kumimoji="1" lang="zh-Hans" altLang="en-US" dirty="0"/>
              <a:t>根据数据特点分析清楚问题，任务侧重关注遮挡。</a:t>
            </a:r>
            <a:endParaRPr kumimoji="1" lang="en-US" altLang="zh-Hans" dirty="0"/>
          </a:p>
          <a:p>
            <a:r>
              <a:rPr kumimoji="1" lang="en-US" altLang="zh-CN" dirty="0"/>
              <a:t>2.</a:t>
            </a:r>
            <a:r>
              <a:rPr kumimoji="1" lang="zh-Hans" altLang="en-US" dirty="0"/>
              <a:t>分析结果的</a:t>
            </a:r>
            <a:r>
              <a:rPr kumimoji="1" lang="en-US" altLang="zh-Hans" dirty="0" err="1"/>
              <a:t>badcase</a:t>
            </a:r>
            <a:endParaRPr kumimoji="1" lang="en-US" altLang="zh-Hans" dirty="0"/>
          </a:p>
          <a:p>
            <a:r>
              <a:rPr kumimoji="1" lang="en-US" altLang="zh-CN" dirty="0"/>
              <a:t>3. </a:t>
            </a:r>
            <a:r>
              <a:rPr kumimoji="1" lang="zh-Hans" altLang="en-US" dirty="0"/>
              <a:t>尝试不同模块、组合多个模块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2E5D8-8F65-9045-B272-9E5D39D56DD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7584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Hans" altLang="en-US" dirty="0"/>
              <a:t> </a:t>
            </a:r>
            <a:r>
              <a:rPr kumimoji="1" lang="en-US" altLang="zh-Hans" dirty="0"/>
              <a:t>1.</a:t>
            </a:r>
            <a:r>
              <a:rPr kumimoji="1" lang="zh-Hans" altLang="en-US" dirty="0"/>
              <a:t>根据数据特点分析清楚问题，任务侧重关注遮挡。</a:t>
            </a:r>
            <a:endParaRPr kumimoji="1" lang="en-US" altLang="zh-Hans" dirty="0"/>
          </a:p>
          <a:p>
            <a:r>
              <a:rPr kumimoji="1" lang="en-US" altLang="zh-CN" dirty="0"/>
              <a:t>2.</a:t>
            </a:r>
            <a:r>
              <a:rPr kumimoji="1" lang="zh-Hans" altLang="en-US" dirty="0"/>
              <a:t>分析结果的</a:t>
            </a:r>
            <a:r>
              <a:rPr kumimoji="1" lang="en-US" altLang="zh-Hans" dirty="0" err="1"/>
              <a:t>badcase</a:t>
            </a:r>
            <a:endParaRPr kumimoji="1" lang="en-US" altLang="zh-Hans" dirty="0"/>
          </a:p>
          <a:p>
            <a:r>
              <a:rPr kumimoji="1" lang="en-US" altLang="zh-CN" dirty="0"/>
              <a:t>3. </a:t>
            </a:r>
            <a:r>
              <a:rPr kumimoji="1" lang="zh-Hans" altLang="en-US" dirty="0"/>
              <a:t>尝试不同模块、组合多个模块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2E5D8-8F65-9045-B272-9E5D39D56DD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5883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Hans" altLang="en-US" dirty="0"/>
              <a:t> </a:t>
            </a:r>
            <a:r>
              <a:rPr kumimoji="1" lang="en-US" altLang="zh-Hans" dirty="0"/>
              <a:t>1.</a:t>
            </a:r>
            <a:r>
              <a:rPr kumimoji="1" lang="zh-Hans" altLang="en-US" dirty="0"/>
              <a:t>根据数据特点分析清楚问题，任务侧重关注遮挡。</a:t>
            </a:r>
            <a:endParaRPr kumimoji="1" lang="en-US" altLang="zh-Hans" dirty="0"/>
          </a:p>
          <a:p>
            <a:r>
              <a:rPr kumimoji="1" lang="en-US" altLang="zh-CN" dirty="0"/>
              <a:t>2.</a:t>
            </a:r>
            <a:r>
              <a:rPr kumimoji="1" lang="zh-Hans" altLang="en-US" dirty="0"/>
              <a:t>分析结果的</a:t>
            </a:r>
            <a:r>
              <a:rPr kumimoji="1" lang="en-US" altLang="zh-Hans" dirty="0" err="1"/>
              <a:t>badcase</a:t>
            </a:r>
            <a:endParaRPr kumimoji="1" lang="en-US" altLang="zh-Hans" dirty="0"/>
          </a:p>
          <a:p>
            <a:r>
              <a:rPr kumimoji="1" lang="en-US" altLang="zh-CN" dirty="0"/>
              <a:t>3. </a:t>
            </a:r>
            <a:r>
              <a:rPr kumimoji="1" lang="zh-Hans" altLang="en-US" dirty="0"/>
              <a:t>尝试不同模块、组合多个模块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2E5D8-8F65-9045-B272-9E5D39D56DD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358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Hans" altLang="en-US" dirty="0"/>
              <a:t> </a:t>
            </a:r>
            <a:r>
              <a:rPr kumimoji="1" lang="en-US" altLang="zh-Hans" dirty="0"/>
              <a:t>1.</a:t>
            </a:r>
            <a:r>
              <a:rPr kumimoji="1" lang="zh-Hans" altLang="en-US" dirty="0"/>
              <a:t>根据数据特点分析清楚问题，任务侧重关注遮挡。</a:t>
            </a:r>
            <a:endParaRPr kumimoji="1" lang="en-US" altLang="zh-Hans" dirty="0"/>
          </a:p>
          <a:p>
            <a:r>
              <a:rPr kumimoji="1" lang="en-US" altLang="zh-CN" dirty="0"/>
              <a:t>2.</a:t>
            </a:r>
            <a:r>
              <a:rPr kumimoji="1" lang="zh-Hans" altLang="en-US" dirty="0"/>
              <a:t>分析结果的</a:t>
            </a:r>
            <a:r>
              <a:rPr kumimoji="1" lang="en-US" altLang="zh-Hans" dirty="0" err="1"/>
              <a:t>badcase</a:t>
            </a:r>
            <a:endParaRPr kumimoji="1" lang="en-US" altLang="zh-Hans" dirty="0"/>
          </a:p>
          <a:p>
            <a:r>
              <a:rPr kumimoji="1" lang="en-US" altLang="zh-CN" dirty="0"/>
              <a:t>3. </a:t>
            </a:r>
            <a:r>
              <a:rPr kumimoji="1" lang="zh-Hans" altLang="en-US" dirty="0"/>
              <a:t>尝试不同模块、组合多个模块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2E5D8-8F65-9045-B272-9E5D39D56DD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994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Hans" altLang="en-US" dirty="0"/>
              <a:t> </a:t>
            </a:r>
            <a:r>
              <a:rPr kumimoji="1" lang="en-US" altLang="zh-Hans" dirty="0"/>
              <a:t>1.</a:t>
            </a:r>
            <a:r>
              <a:rPr kumimoji="1" lang="zh-Hans" altLang="en-US" dirty="0"/>
              <a:t>根据数据特点分析清楚问题，任务侧重关注遮挡。</a:t>
            </a:r>
            <a:endParaRPr kumimoji="1" lang="en-US" altLang="zh-Hans" dirty="0"/>
          </a:p>
          <a:p>
            <a:r>
              <a:rPr kumimoji="1" lang="en-US" altLang="zh-CN" dirty="0"/>
              <a:t>2.</a:t>
            </a:r>
            <a:r>
              <a:rPr kumimoji="1" lang="zh-Hans" altLang="en-US" dirty="0"/>
              <a:t>分析结果的</a:t>
            </a:r>
            <a:r>
              <a:rPr kumimoji="1" lang="en-US" altLang="zh-Hans" dirty="0" err="1"/>
              <a:t>badcase</a:t>
            </a:r>
            <a:endParaRPr kumimoji="1" lang="en-US" altLang="zh-Hans" dirty="0"/>
          </a:p>
          <a:p>
            <a:r>
              <a:rPr kumimoji="1" lang="en-US" altLang="zh-CN" dirty="0"/>
              <a:t>3. </a:t>
            </a:r>
            <a:r>
              <a:rPr kumimoji="1" lang="zh-Hans" altLang="en-US" dirty="0"/>
              <a:t>尝试不同模块、组合多个模块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2E5D8-8F65-9045-B272-9E5D39D56DD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051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Hans" altLang="en-US" dirty="0"/>
              <a:t> </a:t>
            </a:r>
            <a:r>
              <a:rPr kumimoji="1" lang="en-US" altLang="zh-Hans" dirty="0"/>
              <a:t>1.</a:t>
            </a:r>
            <a:r>
              <a:rPr kumimoji="1" lang="zh-Hans" altLang="en-US" dirty="0"/>
              <a:t>根据数据特点分析清楚问题，任务侧重关注遮挡。</a:t>
            </a:r>
            <a:endParaRPr kumimoji="1" lang="en-US" altLang="zh-Hans" dirty="0"/>
          </a:p>
          <a:p>
            <a:r>
              <a:rPr kumimoji="1" lang="en-US" altLang="zh-CN" dirty="0"/>
              <a:t>2.</a:t>
            </a:r>
            <a:r>
              <a:rPr kumimoji="1" lang="zh-Hans" altLang="en-US" dirty="0"/>
              <a:t>分析结果的</a:t>
            </a:r>
            <a:r>
              <a:rPr kumimoji="1" lang="en-US" altLang="zh-Hans" dirty="0" err="1"/>
              <a:t>badcase</a:t>
            </a:r>
            <a:endParaRPr kumimoji="1" lang="en-US" altLang="zh-Hans" dirty="0"/>
          </a:p>
          <a:p>
            <a:r>
              <a:rPr kumimoji="1" lang="en-US" altLang="zh-CN" dirty="0"/>
              <a:t>3. </a:t>
            </a:r>
            <a:r>
              <a:rPr kumimoji="1" lang="zh-Hans" altLang="en-US" dirty="0"/>
              <a:t>尝试不同模块、组合多个模块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2E5D8-8F65-9045-B272-9E5D39D56DD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6037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189AF-6093-4A06-AA29-C44BD5B71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9009B9-FC6D-446A-B9FF-C5389ED9B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CF63D0-7777-4E63-AFF6-534549A1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D795-751F-4A8A-8817-1B5EBBA5B115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D183D-80D6-4FC1-95B2-983CC144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4C599-4B9B-4A0E-B8BD-99B4A499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B1FF2-F2CC-4357-8319-536F70F56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83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69A78-764D-40D0-9431-0D6883FF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E700A8-D670-4640-A635-F34E70478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C7EF83-8704-4BE3-BBE3-899285547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D795-751F-4A8A-8817-1B5EBBA5B115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9C2FD-6BC7-4E22-8036-2DBC8598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4E18BD-5327-4950-94DF-D019203A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B1FF2-F2CC-4357-8319-536F70F56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34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B3D4C1-BEEC-48FE-BE2E-B834E3257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D4CA6B-5981-4CA5-9FE9-65E4DF399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9D784F-CE12-44DE-9625-A8069441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D795-751F-4A8A-8817-1B5EBBA5B115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7B0DEA-C125-4EFF-8B99-D1F6A58B9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4A52B-07D5-4251-9DB1-4EF23E88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B1FF2-F2CC-4357-8319-536F70F56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53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ED2FB-74E5-43EA-8B55-5A1FF878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719729-9ACF-4387-9849-8326FB37F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B19C36-485F-406F-A4D3-DFA8424DB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D795-751F-4A8A-8817-1B5EBBA5B115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062285-44AC-4AEF-9C38-83F6F643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E84B53-DB9B-4FE1-856E-4A374385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B1FF2-F2CC-4357-8319-536F70F56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73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3038C-3070-472B-98C9-E4793D32D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DDFF1E-652E-4CEB-B775-E73AF245D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814E94-9EF5-4375-B432-FADDB563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D795-751F-4A8A-8817-1B5EBBA5B115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582EF8-3109-44FB-9AA1-B75E875D5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21A6DF-3A40-428C-B77D-04E7EBF5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B1FF2-F2CC-4357-8319-536F70F56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96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30012-EE0E-4503-91F8-44B039B8C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C7AF5-9B80-499A-A225-69D5DD26B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637230-58F5-4262-8629-A61F8FE6F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67E75E-DC19-4B4D-94F7-4D39F4C60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D795-751F-4A8A-8817-1B5EBBA5B115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56A06D-7FE4-4F02-9BD2-F9F8D088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19E972-5CCB-4B8F-9F30-D2792F67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B1FF2-F2CC-4357-8319-536F70F56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64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D7F89-8E24-4B3B-AA52-65C67AD3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9F1BBA-0D98-49CE-A57D-78683E7D5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38BE31-1866-41E5-AB05-D97216C08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CC3B9B-04FE-4779-8697-C0DAAD787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C4111D-DAAA-40B5-BC99-7140D6573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B16F85-C7AA-40A4-B8A6-32E26FFA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D795-751F-4A8A-8817-1B5EBBA5B115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10BD2C-6E2C-45DD-AFEA-A191DB94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24DDDC-D3AA-4A90-B2C5-1C535815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B1FF2-F2CC-4357-8319-536F70F56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D69F9-88A1-461E-9E6C-AEBF430A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D0ED19-E23A-4126-8EA4-DAED8A06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D795-751F-4A8A-8817-1B5EBBA5B115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F47806-E2CA-4466-B6C4-735E9A977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B7EC47-355B-49EC-BDBE-F9714545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B1FF2-F2CC-4357-8319-536F70F56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52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EA543D-64B8-4838-808F-715A4051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D795-751F-4A8A-8817-1B5EBBA5B115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E65CF9-3050-459F-8726-A91D6556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62A9F5-48E7-4287-8680-7FED9E78D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B1FF2-F2CC-4357-8319-536F70F56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68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A242D-F624-4AC9-9462-FB2FAA98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7D8435-9059-4482-93EB-9E96541F7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0C7916-8FC8-4D7A-95FB-BC834DC45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A21C37-1F9E-4AAF-A890-C2091BBA5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D795-751F-4A8A-8817-1B5EBBA5B115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C39255-7A6F-48B5-BE90-3BDFBFAC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A00DDD-BF81-44C2-B2AB-32537B8A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B1FF2-F2CC-4357-8319-536F70F56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1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E0C01-B4C2-4C8C-8BCE-C60C3F96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6592E1-31A6-457F-80D7-4B445C390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C94B5F-BFE8-4B05-BD1E-6BB8E4ED4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84D5A7-F8E2-4B26-9C79-C70938958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D795-751F-4A8A-8817-1B5EBBA5B115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3B8A31-C6AF-4061-8531-0B7133E00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1E020B-9969-41E8-9EE8-28EDC94C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B1FF2-F2CC-4357-8319-536F70F56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71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8FADCE-C5A5-448A-867B-640D8A7C7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2E9FFC-431B-455D-A365-C2CFC7D18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E95864-B65D-4335-BFEA-37009519A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CD795-751F-4A8A-8817-1B5EBBA5B115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451DFF-1E50-4565-9156-2B838702E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D5920-AA7D-423E-9772-8D0251AE3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B1FF2-F2CC-4357-8319-536F70F56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88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 txBox="1">
            <a:spLocks/>
          </p:cNvSpPr>
          <p:nvPr/>
        </p:nvSpPr>
        <p:spPr>
          <a:xfrm>
            <a:off x="743526" y="2155673"/>
            <a:ext cx="10704945" cy="15531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Train from scratch</a:t>
            </a:r>
          </a:p>
        </p:txBody>
      </p:sp>
      <p:sp>
        <p:nvSpPr>
          <p:cNvPr id="25" name="标题 1"/>
          <p:cNvSpPr txBox="1">
            <a:spLocks/>
          </p:cNvSpPr>
          <p:nvPr/>
        </p:nvSpPr>
        <p:spPr>
          <a:xfrm>
            <a:off x="3145276" y="4137148"/>
            <a:ext cx="5901444" cy="60413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Zhu Rui</a:t>
            </a:r>
          </a:p>
          <a:p>
            <a:pPr algn="ctr">
              <a:lnSpc>
                <a:spcPct val="150000"/>
              </a:lnSpc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2020/03/20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163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3"/>
    </mc:Choice>
    <mc:Fallback>
      <p:transition spd="slow" advTm="23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3072CFC-3E26-4EEF-89A1-9418E14C4FB5}"/>
              </a:ext>
            </a:extLst>
          </p:cNvPr>
          <p:cNvSpPr txBox="1"/>
          <p:nvPr/>
        </p:nvSpPr>
        <p:spPr>
          <a:xfrm>
            <a:off x="574934" y="376989"/>
            <a:ext cx="11131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zh-CN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274">
            <a:extLst>
              <a:ext uri="{FF2B5EF4-FFF2-40B4-BE49-F238E27FC236}">
                <a16:creationId xmlns:a16="http://schemas.microsoft.com/office/drawing/2014/main" id="{4DCF188B-4F68-4B46-88B9-1EC5699770F0}"/>
              </a:ext>
            </a:extLst>
          </p:cNvPr>
          <p:cNvSpPr txBox="1">
            <a:spLocks/>
          </p:cNvSpPr>
          <p:nvPr/>
        </p:nvSpPr>
        <p:spPr>
          <a:xfrm>
            <a:off x="574934" y="1332178"/>
            <a:ext cx="11475762" cy="4529856"/>
          </a:xfrm>
          <a:prstGeom prst="rect">
            <a:avLst/>
          </a:prstGeom>
        </p:spPr>
        <p:txBody>
          <a:bodyPr anchor="t"/>
          <a:lstStyle>
            <a:lvl1pPr marL="1198880" indent="-1198880" algn="l" defTabSz="4798695" rtl="0" eaLnBrk="0" fontAlgn="base" hangingPunct="0">
              <a:lnSpc>
                <a:spcPct val="90000"/>
              </a:lnSpc>
              <a:spcBef>
                <a:spcPts val="52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99180" indent="-1198880" algn="l" defTabSz="4798695" rtl="0" eaLnBrk="0" fontAlgn="base" hangingPunct="0">
              <a:lnSpc>
                <a:spcPct val="90000"/>
              </a:lnSpc>
              <a:spcBef>
                <a:spcPts val="2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99480" indent="-1198880" algn="l" defTabSz="4798695" rtl="0" eaLnBrk="0" fontAlgn="base" hangingPunct="0">
              <a:lnSpc>
                <a:spcPct val="90000"/>
              </a:lnSpc>
              <a:spcBef>
                <a:spcPts val="2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99780" indent="-1198880" algn="l" defTabSz="4798695" rtl="0" eaLnBrk="0" fontAlgn="base" hangingPunct="0">
              <a:lnSpc>
                <a:spcPct val="90000"/>
              </a:lnSpc>
              <a:spcBef>
                <a:spcPts val="2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80" indent="-1198880" algn="l" defTabSz="4798695" rtl="0" eaLnBrk="0" fontAlgn="base" hangingPunct="0">
              <a:lnSpc>
                <a:spcPct val="90000"/>
              </a:lnSpc>
              <a:spcBef>
                <a:spcPts val="2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99745" indent="-1200150" algn="l" defTabSz="4799330" rtl="0" eaLnBrk="1" latinLnBrk="0" hangingPunct="1">
              <a:lnSpc>
                <a:spcPct val="90000"/>
              </a:lnSpc>
              <a:spcBef>
                <a:spcPts val="2625"/>
              </a:spcBef>
              <a:buFont typeface="Arial" panose="020B0604020202020204" pitchFamily="34" charset="0"/>
              <a:buChar char="•"/>
              <a:defRPr sz="9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600045" indent="-1200150" algn="l" defTabSz="4799330" rtl="0" eaLnBrk="1" latinLnBrk="0" hangingPunct="1">
              <a:lnSpc>
                <a:spcPct val="90000"/>
              </a:lnSpc>
              <a:spcBef>
                <a:spcPts val="2625"/>
              </a:spcBef>
              <a:buFont typeface="Arial" panose="020B0604020202020204" pitchFamily="34" charset="0"/>
              <a:buChar char="•"/>
              <a:defRPr sz="9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999710" indent="-1200150" algn="l" defTabSz="4799330" rtl="0" eaLnBrk="1" latinLnBrk="0" hangingPunct="1">
              <a:lnSpc>
                <a:spcPct val="90000"/>
              </a:lnSpc>
              <a:spcBef>
                <a:spcPts val="2625"/>
              </a:spcBef>
              <a:buFont typeface="Arial" panose="020B0604020202020204" pitchFamily="34" charset="0"/>
              <a:buChar char="•"/>
              <a:defRPr sz="9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00010" indent="-1200150" algn="l" defTabSz="4799330" rtl="0" eaLnBrk="1" latinLnBrk="0" hangingPunct="1">
              <a:lnSpc>
                <a:spcPct val="90000"/>
              </a:lnSpc>
              <a:spcBef>
                <a:spcPts val="2625"/>
              </a:spcBef>
              <a:buFont typeface="Arial" panose="020B0604020202020204" pitchFamily="34" charset="0"/>
              <a:buChar char="•"/>
              <a:defRPr sz="9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735" indent="-336735">
              <a:lnSpc>
                <a:spcPts val="2946"/>
              </a:lnSpc>
              <a:spcBef>
                <a:spcPts val="0"/>
              </a:spcBef>
              <a:spcAft>
                <a:spcPts val="1077"/>
              </a:spcAft>
              <a:buFont typeface="Wingdings" panose="05000000000000000000" pitchFamily="2" charset="2"/>
              <a:buChar char="Ø"/>
            </a:pPr>
            <a:r>
              <a:rPr lang="en-US" altLang="zh-C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ScratchDet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813673" lvl="1" indent="-336735">
              <a:spcBef>
                <a:spcPts val="0"/>
              </a:spcBef>
              <a:spcAft>
                <a:spcPts val="1077"/>
              </a:spcAft>
            </a:pP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Gradient analysis: </a:t>
            </a:r>
          </a:p>
          <a:p>
            <a:pPr marL="476938" lvl="1" indent="0">
              <a:spcBef>
                <a:spcPts val="0"/>
              </a:spcBef>
              <a:spcAft>
                <a:spcPts val="1077"/>
              </a:spcAft>
              <a:buNone/>
            </a:pP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0DD6F0C-9DA2-40F0-A68F-37278AAD3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776" y="2495036"/>
            <a:ext cx="6813613" cy="402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2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4"/>
    </mc:Choice>
    <mc:Fallback xmlns="">
      <p:transition spd="slow" advTm="5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3072CFC-3E26-4EEF-89A1-9418E14C4FB5}"/>
              </a:ext>
            </a:extLst>
          </p:cNvPr>
          <p:cNvSpPr txBox="1"/>
          <p:nvPr/>
        </p:nvSpPr>
        <p:spPr>
          <a:xfrm>
            <a:off x="574934" y="363362"/>
            <a:ext cx="11131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zh-CN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274">
            <a:extLst>
              <a:ext uri="{FF2B5EF4-FFF2-40B4-BE49-F238E27FC236}">
                <a16:creationId xmlns:a16="http://schemas.microsoft.com/office/drawing/2014/main" id="{4DCF188B-4F68-4B46-88B9-1EC5699770F0}"/>
              </a:ext>
            </a:extLst>
          </p:cNvPr>
          <p:cNvSpPr txBox="1">
            <a:spLocks/>
          </p:cNvSpPr>
          <p:nvPr/>
        </p:nvSpPr>
        <p:spPr>
          <a:xfrm>
            <a:off x="574934" y="1327738"/>
            <a:ext cx="11475762" cy="4529856"/>
          </a:xfrm>
          <a:prstGeom prst="rect">
            <a:avLst/>
          </a:prstGeom>
        </p:spPr>
        <p:txBody>
          <a:bodyPr anchor="t"/>
          <a:lstStyle>
            <a:lvl1pPr marL="1198880" indent="-1198880" algn="l" defTabSz="4798695" rtl="0" eaLnBrk="0" fontAlgn="base" hangingPunct="0">
              <a:lnSpc>
                <a:spcPct val="90000"/>
              </a:lnSpc>
              <a:spcBef>
                <a:spcPts val="52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99180" indent="-1198880" algn="l" defTabSz="4798695" rtl="0" eaLnBrk="0" fontAlgn="base" hangingPunct="0">
              <a:lnSpc>
                <a:spcPct val="90000"/>
              </a:lnSpc>
              <a:spcBef>
                <a:spcPts val="2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99480" indent="-1198880" algn="l" defTabSz="4798695" rtl="0" eaLnBrk="0" fontAlgn="base" hangingPunct="0">
              <a:lnSpc>
                <a:spcPct val="90000"/>
              </a:lnSpc>
              <a:spcBef>
                <a:spcPts val="2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99780" indent="-1198880" algn="l" defTabSz="4798695" rtl="0" eaLnBrk="0" fontAlgn="base" hangingPunct="0">
              <a:lnSpc>
                <a:spcPct val="90000"/>
              </a:lnSpc>
              <a:spcBef>
                <a:spcPts val="2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80" indent="-1198880" algn="l" defTabSz="4798695" rtl="0" eaLnBrk="0" fontAlgn="base" hangingPunct="0">
              <a:lnSpc>
                <a:spcPct val="90000"/>
              </a:lnSpc>
              <a:spcBef>
                <a:spcPts val="2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99745" indent="-1200150" algn="l" defTabSz="4799330" rtl="0" eaLnBrk="1" latinLnBrk="0" hangingPunct="1">
              <a:lnSpc>
                <a:spcPct val="90000"/>
              </a:lnSpc>
              <a:spcBef>
                <a:spcPts val="2625"/>
              </a:spcBef>
              <a:buFont typeface="Arial" panose="020B0604020202020204" pitchFamily="34" charset="0"/>
              <a:buChar char="•"/>
              <a:defRPr sz="9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600045" indent="-1200150" algn="l" defTabSz="4799330" rtl="0" eaLnBrk="1" latinLnBrk="0" hangingPunct="1">
              <a:lnSpc>
                <a:spcPct val="90000"/>
              </a:lnSpc>
              <a:spcBef>
                <a:spcPts val="2625"/>
              </a:spcBef>
              <a:buFont typeface="Arial" panose="020B0604020202020204" pitchFamily="34" charset="0"/>
              <a:buChar char="•"/>
              <a:defRPr sz="9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999710" indent="-1200150" algn="l" defTabSz="4799330" rtl="0" eaLnBrk="1" latinLnBrk="0" hangingPunct="1">
              <a:lnSpc>
                <a:spcPct val="90000"/>
              </a:lnSpc>
              <a:spcBef>
                <a:spcPts val="2625"/>
              </a:spcBef>
              <a:buFont typeface="Arial" panose="020B0604020202020204" pitchFamily="34" charset="0"/>
              <a:buChar char="•"/>
              <a:defRPr sz="9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00010" indent="-1200150" algn="l" defTabSz="4799330" rtl="0" eaLnBrk="1" latinLnBrk="0" hangingPunct="1">
              <a:lnSpc>
                <a:spcPct val="90000"/>
              </a:lnSpc>
              <a:spcBef>
                <a:spcPts val="2625"/>
              </a:spcBef>
              <a:buFont typeface="Arial" panose="020B0604020202020204" pitchFamily="34" charset="0"/>
              <a:buChar char="•"/>
              <a:defRPr sz="9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735" indent="-336735">
              <a:lnSpc>
                <a:spcPts val="2946"/>
              </a:lnSpc>
              <a:spcBef>
                <a:spcPts val="0"/>
              </a:spcBef>
              <a:spcAft>
                <a:spcPts val="1077"/>
              </a:spcAft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Rethinking ImageNet pre-training [1]: </a:t>
            </a:r>
          </a:p>
          <a:p>
            <a:pPr marL="813673" lvl="1" indent="-336735">
              <a:spcBef>
                <a:spcPts val="0"/>
              </a:spcBef>
              <a:spcAft>
                <a:spcPts val="1077"/>
              </a:spcAft>
            </a:pP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This paper presents extensive experiments with huge computation and time consuming,</a:t>
            </a:r>
          </a:p>
          <a:p>
            <a:pPr marL="476938" lvl="1" indent="0">
              <a:spcBef>
                <a:spcPts val="0"/>
              </a:spcBef>
              <a:spcAft>
                <a:spcPts val="1077"/>
              </a:spcAft>
              <a:buNone/>
            </a:pP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      observing that successful training from scratch need two conditions: </a:t>
            </a:r>
          </a:p>
          <a:p>
            <a:pPr marL="476938" lvl="1" indent="0">
              <a:spcBef>
                <a:spcPts val="0"/>
              </a:spcBef>
              <a:spcAft>
                <a:spcPts val="1077"/>
              </a:spcAft>
              <a:buNone/>
            </a:pP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      3~5 times training time and large scale target dataset.</a:t>
            </a:r>
          </a:p>
          <a:p>
            <a:pPr marL="476938" lvl="1" indent="0">
              <a:spcBef>
                <a:spcPts val="0"/>
              </a:spcBef>
              <a:spcAft>
                <a:spcPts val="1077"/>
              </a:spcAft>
              <a:buNone/>
            </a:pP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      (cannot get good performance on small dataset when training from scratch)</a:t>
            </a:r>
          </a:p>
          <a:p>
            <a:pPr marL="819838" lvl="1" indent="-342900">
              <a:spcBef>
                <a:spcPts val="0"/>
              </a:spcBef>
              <a:spcAft>
                <a:spcPts val="1077"/>
              </a:spcAft>
            </a:pP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Acknowledge the importance of Normalization in training from scratch.</a:t>
            </a:r>
          </a:p>
          <a:p>
            <a:pPr marL="819838" lvl="1" indent="-342900">
              <a:spcBef>
                <a:spcPts val="0"/>
              </a:spcBef>
              <a:spcAft>
                <a:spcPts val="1077"/>
              </a:spcAft>
            </a:pP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Two-stage detectors also can train from scratch.</a:t>
            </a:r>
          </a:p>
          <a:p>
            <a:pPr marL="813673" lvl="1" indent="-336735">
              <a:spcBef>
                <a:spcPts val="0"/>
              </a:spcBef>
              <a:spcAft>
                <a:spcPts val="1077"/>
              </a:spcAft>
            </a:pP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This paper gives enough experiments parameter setting and share some experience, </a:t>
            </a:r>
          </a:p>
          <a:p>
            <a:pPr marL="476938" lvl="1" indent="0">
              <a:spcBef>
                <a:spcPts val="0"/>
              </a:spcBef>
              <a:spcAft>
                <a:spcPts val="1077"/>
              </a:spcAft>
              <a:buNone/>
            </a:pP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      but the radical reason of pre-training is still unsolved.</a:t>
            </a:r>
          </a:p>
          <a:p>
            <a:pPr marL="476938" lvl="1" indent="0">
              <a:spcBef>
                <a:spcPts val="0"/>
              </a:spcBef>
              <a:spcAft>
                <a:spcPts val="1077"/>
              </a:spcAft>
              <a:buNone/>
            </a:pP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2762CE4-1F59-433E-90C8-665D778FA27B}"/>
              </a:ext>
            </a:extLst>
          </p:cNvPr>
          <p:cNvSpPr txBox="1">
            <a:spLocks/>
          </p:cNvSpPr>
          <p:nvPr/>
        </p:nvSpPr>
        <p:spPr>
          <a:xfrm>
            <a:off x="-79899" y="6172069"/>
            <a:ext cx="10144179" cy="60413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[1] He,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Kaiming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, Ross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Girshick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, and Piotr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Dollár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. "Rethinking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imagenet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pre-training."  ICCV, 2019.</a:t>
            </a:r>
          </a:p>
        </p:txBody>
      </p:sp>
    </p:spTree>
    <p:extLst>
      <p:ext uri="{BB962C8B-B14F-4D97-AF65-F5344CB8AC3E}">
        <p14:creationId xmlns:p14="http://schemas.microsoft.com/office/powerpoint/2010/main" val="208018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4"/>
    </mc:Choice>
    <mc:Fallback xmlns="">
      <p:transition spd="slow" advTm="5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3072CFC-3E26-4EEF-89A1-9418E14C4FB5}"/>
              </a:ext>
            </a:extLst>
          </p:cNvPr>
          <p:cNvSpPr txBox="1"/>
          <p:nvPr/>
        </p:nvSpPr>
        <p:spPr>
          <a:xfrm>
            <a:off x="574934" y="363362"/>
            <a:ext cx="11131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zh-CN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274">
            <a:extLst>
              <a:ext uri="{FF2B5EF4-FFF2-40B4-BE49-F238E27FC236}">
                <a16:creationId xmlns:a16="http://schemas.microsoft.com/office/drawing/2014/main" id="{4DCF188B-4F68-4B46-88B9-1EC5699770F0}"/>
              </a:ext>
            </a:extLst>
          </p:cNvPr>
          <p:cNvSpPr txBox="1">
            <a:spLocks/>
          </p:cNvSpPr>
          <p:nvPr/>
        </p:nvSpPr>
        <p:spPr>
          <a:xfrm>
            <a:off x="574934" y="1327738"/>
            <a:ext cx="11475762" cy="4529856"/>
          </a:xfrm>
          <a:prstGeom prst="rect">
            <a:avLst/>
          </a:prstGeom>
        </p:spPr>
        <p:txBody>
          <a:bodyPr anchor="t"/>
          <a:lstStyle>
            <a:lvl1pPr marL="1198880" indent="-1198880" algn="l" defTabSz="4798695" rtl="0" eaLnBrk="0" fontAlgn="base" hangingPunct="0">
              <a:lnSpc>
                <a:spcPct val="90000"/>
              </a:lnSpc>
              <a:spcBef>
                <a:spcPts val="52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99180" indent="-1198880" algn="l" defTabSz="4798695" rtl="0" eaLnBrk="0" fontAlgn="base" hangingPunct="0">
              <a:lnSpc>
                <a:spcPct val="90000"/>
              </a:lnSpc>
              <a:spcBef>
                <a:spcPts val="2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99480" indent="-1198880" algn="l" defTabSz="4798695" rtl="0" eaLnBrk="0" fontAlgn="base" hangingPunct="0">
              <a:lnSpc>
                <a:spcPct val="90000"/>
              </a:lnSpc>
              <a:spcBef>
                <a:spcPts val="2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99780" indent="-1198880" algn="l" defTabSz="4798695" rtl="0" eaLnBrk="0" fontAlgn="base" hangingPunct="0">
              <a:lnSpc>
                <a:spcPct val="90000"/>
              </a:lnSpc>
              <a:spcBef>
                <a:spcPts val="2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80" indent="-1198880" algn="l" defTabSz="4798695" rtl="0" eaLnBrk="0" fontAlgn="base" hangingPunct="0">
              <a:lnSpc>
                <a:spcPct val="90000"/>
              </a:lnSpc>
              <a:spcBef>
                <a:spcPts val="2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99745" indent="-1200150" algn="l" defTabSz="4799330" rtl="0" eaLnBrk="1" latinLnBrk="0" hangingPunct="1">
              <a:lnSpc>
                <a:spcPct val="90000"/>
              </a:lnSpc>
              <a:spcBef>
                <a:spcPts val="2625"/>
              </a:spcBef>
              <a:buFont typeface="Arial" panose="020B0604020202020204" pitchFamily="34" charset="0"/>
              <a:buChar char="•"/>
              <a:defRPr sz="9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600045" indent="-1200150" algn="l" defTabSz="4799330" rtl="0" eaLnBrk="1" latinLnBrk="0" hangingPunct="1">
              <a:lnSpc>
                <a:spcPct val="90000"/>
              </a:lnSpc>
              <a:spcBef>
                <a:spcPts val="2625"/>
              </a:spcBef>
              <a:buFont typeface="Arial" panose="020B0604020202020204" pitchFamily="34" charset="0"/>
              <a:buChar char="•"/>
              <a:defRPr sz="9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999710" indent="-1200150" algn="l" defTabSz="4799330" rtl="0" eaLnBrk="1" latinLnBrk="0" hangingPunct="1">
              <a:lnSpc>
                <a:spcPct val="90000"/>
              </a:lnSpc>
              <a:spcBef>
                <a:spcPts val="2625"/>
              </a:spcBef>
              <a:buFont typeface="Arial" panose="020B0604020202020204" pitchFamily="34" charset="0"/>
              <a:buChar char="•"/>
              <a:defRPr sz="9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00010" indent="-1200150" algn="l" defTabSz="4799330" rtl="0" eaLnBrk="1" latinLnBrk="0" hangingPunct="1">
              <a:lnSpc>
                <a:spcPct val="90000"/>
              </a:lnSpc>
              <a:spcBef>
                <a:spcPts val="2625"/>
              </a:spcBef>
              <a:buFont typeface="Arial" panose="020B0604020202020204" pitchFamily="34" charset="0"/>
              <a:buChar char="•"/>
              <a:defRPr sz="9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735" indent="-336735">
              <a:lnSpc>
                <a:spcPts val="2946"/>
              </a:lnSpc>
              <a:spcBef>
                <a:spcPts val="0"/>
              </a:spcBef>
              <a:spcAft>
                <a:spcPts val="1077"/>
              </a:spcAft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Rethinking ImageNet pre-training [1]: </a:t>
            </a:r>
          </a:p>
          <a:p>
            <a:pPr marL="813673" lvl="1" indent="-336735">
              <a:spcBef>
                <a:spcPts val="0"/>
              </a:spcBef>
              <a:spcAft>
                <a:spcPts val="1077"/>
              </a:spcAft>
            </a:pP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Training progress: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B9A5D26-C144-4E47-AD69-52FA5551B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923" y="2225929"/>
            <a:ext cx="5149865" cy="426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9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4"/>
    </mc:Choice>
    <mc:Fallback xmlns="">
      <p:transition spd="slow" advTm="5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B91E0-A2DB-A54D-BCAA-6A2BDF27B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942" y="2474211"/>
            <a:ext cx="10515600" cy="438378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Calibri" panose="020F0502020204030204" pitchFamily="34" charset="0"/>
                <a:ea typeface="Microsoft YaHei UI" panose="020B0503020204020204" pitchFamily="34" charset="-122"/>
                <a:cs typeface="Calibri" panose="020F0502020204030204" pitchFamily="34" charset="0"/>
              </a:rPr>
              <a:t>                                        </a:t>
            </a:r>
            <a:r>
              <a:rPr kumimoji="1" lang="en-US" altLang="zh-CN" sz="6000" dirty="0">
                <a:latin typeface="Calibri" panose="020F0502020204030204" pitchFamily="34" charset="0"/>
                <a:ea typeface="Microsoft YaHei UI" panose="020B0503020204020204" pitchFamily="34" charset="-122"/>
                <a:cs typeface="Calibri" panose="020F0502020204030204" pitchFamily="34" charset="0"/>
              </a:rPr>
              <a:t>Thank You </a:t>
            </a:r>
            <a:r>
              <a:rPr kumimoji="1" lang="zh-CN" altLang="en-US" sz="6000" dirty="0">
                <a:latin typeface="Calibri" panose="020F0502020204030204" pitchFamily="34" charset="0"/>
                <a:ea typeface="Microsoft YaHei UI" panose="020B0503020204020204" pitchFamily="34" charset="-122"/>
                <a:cs typeface="Calibri" panose="020F0502020204030204" pitchFamily="34" charset="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439320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3072CFC-3E26-4EEF-89A1-9418E14C4FB5}"/>
              </a:ext>
            </a:extLst>
          </p:cNvPr>
          <p:cNvSpPr txBox="1"/>
          <p:nvPr/>
        </p:nvSpPr>
        <p:spPr>
          <a:xfrm>
            <a:off x="574934" y="234947"/>
            <a:ext cx="11131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zh-CN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274">
            <a:extLst>
              <a:ext uri="{FF2B5EF4-FFF2-40B4-BE49-F238E27FC236}">
                <a16:creationId xmlns:a16="http://schemas.microsoft.com/office/drawing/2014/main" id="{4DCF188B-4F68-4B46-88B9-1EC5699770F0}"/>
              </a:ext>
            </a:extLst>
          </p:cNvPr>
          <p:cNvSpPr txBox="1">
            <a:spLocks/>
          </p:cNvSpPr>
          <p:nvPr/>
        </p:nvSpPr>
        <p:spPr>
          <a:xfrm>
            <a:off x="574934" y="1164072"/>
            <a:ext cx="11475762" cy="4529856"/>
          </a:xfrm>
          <a:prstGeom prst="rect">
            <a:avLst/>
          </a:prstGeom>
        </p:spPr>
        <p:txBody>
          <a:bodyPr anchor="t"/>
          <a:lstStyle>
            <a:lvl1pPr marL="1198880" indent="-1198880" algn="l" defTabSz="4798695" rtl="0" eaLnBrk="0" fontAlgn="base" hangingPunct="0">
              <a:lnSpc>
                <a:spcPct val="90000"/>
              </a:lnSpc>
              <a:spcBef>
                <a:spcPts val="52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99180" indent="-1198880" algn="l" defTabSz="4798695" rtl="0" eaLnBrk="0" fontAlgn="base" hangingPunct="0">
              <a:lnSpc>
                <a:spcPct val="90000"/>
              </a:lnSpc>
              <a:spcBef>
                <a:spcPts val="2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99480" indent="-1198880" algn="l" defTabSz="4798695" rtl="0" eaLnBrk="0" fontAlgn="base" hangingPunct="0">
              <a:lnSpc>
                <a:spcPct val="90000"/>
              </a:lnSpc>
              <a:spcBef>
                <a:spcPts val="2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99780" indent="-1198880" algn="l" defTabSz="4798695" rtl="0" eaLnBrk="0" fontAlgn="base" hangingPunct="0">
              <a:lnSpc>
                <a:spcPct val="90000"/>
              </a:lnSpc>
              <a:spcBef>
                <a:spcPts val="2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80" indent="-1198880" algn="l" defTabSz="4798695" rtl="0" eaLnBrk="0" fontAlgn="base" hangingPunct="0">
              <a:lnSpc>
                <a:spcPct val="90000"/>
              </a:lnSpc>
              <a:spcBef>
                <a:spcPts val="2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99745" indent="-1200150" algn="l" defTabSz="4799330" rtl="0" eaLnBrk="1" latinLnBrk="0" hangingPunct="1">
              <a:lnSpc>
                <a:spcPct val="90000"/>
              </a:lnSpc>
              <a:spcBef>
                <a:spcPts val="2625"/>
              </a:spcBef>
              <a:buFont typeface="Arial" panose="020B0604020202020204" pitchFamily="34" charset="0"/>
              <a:buChar char="•"/>
              <a:defRPr sz="9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600045" indent="-1200150" algn="l" defTabSz="4799330" rtl="0" eaLnBrk="1" latinLnBrk="0" hangingPunct="1">
              <a:lnSpc>
                <a:spcPct val="90000"/>
              </a:lnSpc>
              <a:spcBef>
                <a:spcPts val="2625"/>
              </a:spcBef>
              <a:buFont typeface="Arial" panose="020B0604020202020204" pitchFamily="34" charset="0"/>
              <a:buChar char="•"/>
              <a:defRPr sz="9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999710" indent="-1200150" algn="l" defTabSz="4799330" rtl="0" eaLnBrk="1" latinLnBrk="0" hangingPunct="1">
              <a:lnSpc>
                <a:spcPct val="90000"/>
              </a:lnSpc>
              <a:spcBef>
                <a:spcPts val="2625"/>
              </a:spcBef>
              <a:buFont typeface="Arial" panose="020B0604020202020204" pitchFamily="34" charset="0"/>
              <a:buChar char="•"/>
              <a:defRPr sz="9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00010" indent="-1200150" algn="l" defTabSz="4799330" rtl="0" eaLnBrk="1" latinLnBrk="0" hangingPunct="1">
              <a:lnSpc>
                <a:spcPct val="90000"/>
              </a:lnSpc>
              <a:spcBef>
                <a:spcPts val="2625"/>
              </a:spcBef>
              <a:buFont typeface="Arial" panose="020B0604020202020204" pitchFamily="34" charset="0"/>
              <a:buChar char="•"/>
              <a:defRPr sz="9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735" indent="-336735">
              <a:lnSpc>
                <a:spcPts val="2946"/>
              </a:lnSpc>
              <a:spcBef>
                <a:spcPts val="0"/>
              </a:spcBef>
              <a:spcAft>
                <a:spcPts val="1077"/>
              </a:spcAft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Pre-train models: </a:t>
            </a:r>
          </a:p>
          <a:p>
            <a:pPr marL="813673" lvl="1" indent="-336735">
              <a:spcBef>
                <a:spcPts val="0"/>
              </a:spcBef>
              <a:spcAft>
                <a:spcPts val="1077"/>
              </a:spcAft>
            </a:pP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Backbone networks (e.g., </a:t>
            </a:r>
            <a:r>
              <a:rPr lang="en-US" altLang="zh-CN" sz="2200" i="1" dirty="0" err="1">
                <a:latin typeface="Calibri" panose="020F0502020204030204" pitchFamily="34" charset="0"/>
                <a:cs typeface="Calibri" panose="020F0502020204030204" pitchFamily="34" charset="0"/>
              </a:rPr>
              <a:t>VGGNet</a:t>
            </a: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22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ResNet</a:t>
            </a: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) pre-trained on large-scale classification dataset</a:t>
            </a:r>
          </a:p>
          <a:p>
            <a:pPr marL="476938" lvl="1" indent="0">
              <a:spcBef>
                <a:spcPts val="0"/>
              </a:spcBef>
              <a:spcAft>
                <a:spcPts val="1077"/>
              </a:spcAft>
              <a:buNone/>
            </a:pP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     (e.g., ImageNet, </a:t>
            </a:r>
            <a:r>
              <a:rPr lang="en-US" altLang="zh-CN" sz="2200" i="1" dirty="0" err="1">
                <a:latin typeface="Calibri" panose="020F0502020204030204" pitchFamily="34" charset="0"/>
                <a:cs typeface="Calibri" panose="020F0502020204030204" pitchFamily="34" charset="0"/>
              </a:rPr>
              <a:t>OpenImages</a:t>
            </a: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 with millions of images and accurate annotations).</a:t>
            </a:r>
          </a:p>
          <a:p>
            <a:pPr marL="813673" lvl="1" indent="-336735">
              <a:spcBef>
                <a:spcPts val="0"/>
              </a:spcBef>
              <a:spcAft>
                <a:spcPts val="1077"/>
              </a:spcAft>
            </a:pP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Widely applied on various CV tasks (e.g., detection, segmentation ), named Fine-tuning.</a:t>
            </a:r>
          </a:p>
          <a:p>
            <a:pPr marL="813673" lvl="1" indent="-336735">
              <a:spcBef>
                <a:spcPts val="0"/>
              </a:spcBef>
              <a:spcAft>
                <a:spcPts val="1077"/>
              </a:spcAft>
            </a:pP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Fine-tuning usually can boost the performance compared with training from scratch.</a:t>
            </a:r>
          </a:p>
          <a:p>
            <a:pPr marL="813673" lvl="1" indent="-336735">
              <a:spcBef>
                <a:spcPts val="0"/>
              </a:spcBef>
              <a:spcAft>
                <a:spcPts val="1077"/>
              </a:spcAft>
            </a:pP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But the effect of pre-train model is still unknown, and people attribute it to transfer learning.</a:t>
            </a:r>
          </a:p>
          <a:p>
            <a:pPr marL="476938" lvl="1" indent="0">
              <a:spcBef>
                <a:spcPts val="0"/>
              </a:spcBef>
              <a:spcAft>
                <a:spcPts val="1077"/>
              </a:spcAft>
              <a:buNone/>
            </a:pPr>
            <a:endParaRPr lang="en-US" altLang="zh-CN" sz="22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76938" lvl="1" indent="0">
              <a:spcBef>
                <a:spcPts val="0"/>
              </a:spcBef>
              <a:spcAft>
                <a:spcPts val="1077"/>
              </a:spcAft>
              <a:buNone/>
            </a:pPr>
            <a:endParaRPr lang="en-US" altLang="zh-CN" sz="2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35CFFC-2998-4EE3-8B0C-1E9CADA56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627" y="4132220"/>
            <a:ext cx="6722746" cy="234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1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4"/>
    </mc:Choice>
    <mc:Fallback xmlns="">
      <p:transition spd="slow" advTm="5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3072CFC-3E26-4EEF-89A1-9418E14C4FB5}"/>
              </a:ext>
            </a:extLst>
          </p:cNvPr>
          <p:cNvSpPr txBox="1"/>
          <p:nvPr/>
        </p:nvSpPr>
        <p:spPr>
          <a:xfrm>
            <a:off x="574934" y="234947"/>
            <a:ext cx="11131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zh-CN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274">
            <a:extLst>
              <a:ext uri="{FF2B5EF4-FFF2-40B4-BE49-F238E27FC236}">
                <a16:creationId xmlns:a16="http://schemas.microsoft.com/office/drawing/2014/main" id="{4DCF188B-4F68-4B46-88B9-1EC5699770F0}"/>
              </a:ext>
            </a:extLst>
          </p:cNvPr>
          <p:cNvSpPr txBox="1">
            <a:spLocks/>
          </p:cNvSpPr>
          <p:nvPr/>
        </p:nvSpPr>
        <p:spPr>
          <a:xfrm>
            <a:off x="574934" y="1164072"/>
            <a:ext cx="11475762" cy="4529856"/>
          </a:xfrm>
          <a:prstGeom prst="rect">
            <a:avLst/>
          </a:prstGeom>
        </p:spPr>
        <p:txBody>
          <a:bodyPr anchor="t"/>
          <a:lstStyle>
            <a:lvl1pPr marL="1198880" indent="-1198880" algn="l" defTabSz="4798695" rtl="0" eaLnBrk="0" fontAlgn="base" hangingPunct="0">
              <a:lnSpc>
                <a:spcPct val="90000"/>
              </a:lnSpc>
              <a:spcBef>
                <a:spcPts val="52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99180" indent="-1198880" algn="l" defTabSz="4798695" rtl="0" eaLnBrk="0" fontAlgn="base" hangingPunct="0">
              <a:lnSpc>
                <a:spcPct val="90000"/>
              </a:lnSpc>
              <a:spcBef>
                <a:spcPts val="2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99480" indent="-1198880" algn="l" defTabSz="4798695" rtl="0" eaLnBrk="0" fontAlgn="base" hangingPunct="0">
              <a:lnSpc>
                <a:spcPct val="90000"/>
              </a:lnSpc>
              <a:spcBef>
                <a:spcPts val="2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99780" indent="-1198880" algn="l" defTabSz="4798695" rtl="0" eaLnBrk="0" fontAlgn="base" hangingPunct="0">
              <a:lnSpc>
                <a:spcPct val="90000"/>
              </a:lnSpc>
              <a:spcBef>
                <a:spcPts val="2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80" indent="-1198880" algn="l" defTabSz="4798695" rtl="0" eaLnBrk="0" fontAlgn="base" hangingPunct="0">
              <a:lnSpc>
                <a:spcPct val="90000"/>
              </a:lnSpc>
              <a:spcBef>
                <a:spcPts val="2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99745" indent="-1200150" algn="l" defTabSz="4799330" rtl="0" eaLnBrk="1" latinLnBrk="0" hangingPunct="1">
              <a:lnSpc>
                <a:spcPct val="90000"/>
              </a:lnSpc>
              <a:spcBef>
                <a:spcPts val="2625"/>
              </a:spcBef>
              <a:buFont typeface="Arial" panose="020B0604020202020204" pitchFamily="34" charset="0"/>
              <a:buChar char="•"/>
              <a:defRPr sz="9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600045" indent="-1200150" algn="l" defTabSz="4799330" rtl="0" eaLnBrk="1" latinLnBrk="0" hangingPunct="1">
              <a:lnSpc>
                <a:spcPct val="90000"/>
              </a:lnSpc>
              <a:spcBef>
                <a:spcPts val="2625"/>
              </a:spcBef>
              <a:buFont typeface="Arial" panose="020B0604020202020204" pitchFamily="34" charset="0"/>
              <a:buChar char="•"/>
              <a:defRPr sz="9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999710" indent="-1200150" algn="l" defTabSz="4799330" rtl="0" eaLnBrk="1" latinLnBrk="0" hangingPunct="1">
              <a:lnSpc>
                <a:spcPct val="90000"/>
              </a:lnSpc>
              <a:spcBef>
                <a:spcPts val="2625"/>
              </a:spcBef>
              <a:buFont typeface="Arial" panose="020B0604020202020204" pitchFamily="34" charset="0"/>
              <a:buChar char="•"/>
              <a:defRPr sz="9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00010" indent="-1200150" algn="l" defTabSz="4799330" rtl="0" eaLnBrk="1" latinLnBrk="0" hangingPunct="1">
              <a:lnSpc>
                <a:spcPct val="90000"/>
              </a:lnSpc>
              <a:spcBef>
                <a:spcPts val="2625"/>
              </a:spcBef>
              <a:buFont typeface="Arial" panose="020B0604020202020204" pitchFamily="34" charset="0"/>
              <a:buChar char="•"/>
              <a:defRPr sz="9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735" indent="-336735">
              <a:lnSpc>
                <a:spcPts val="2946"/>
              </a:lnSpc>
              <a:spcBef>
                <a:spcPts val="0"/>
              </a:spcBef>
              <a:spcAft>
                <a:spcPts val="1077"/>
              </a:spcAft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DSOD[1]:</a:t>
            </a:r>
          </a:p>
          <a:p>
            <a:pPr marL="813673" lvl="1" indent="-336735">
              <a:spcBef>
                <a:spcPts val="0"/>
              </a:spcBef>
              <a:spcAft>
                <a:spcPts val="1077"/>
              </a:spcAft>
            </a:pP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The first paper to suggest training detectors from scratch without pre-training models.</a:t>
            </a:r>
          </a:p>
          <a:p>
            <a:pPr marL="813673" lvl="1" indent="-336735">
              <a:spcBef>
                <a:spcPts val="0"/>
              </a:spcBef>
              <a:spcAft>
                <a:spcPts val="1077"/>
              </a:spcAft>
            </a:pP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Get the similar accuracy between the two models (from scratch V.S. fine-tuning).</a:t>
            </a:r>
          </a:p>
          <a:p>
            <a:pPr marL="813673" lvl="1" indent="-336735">
              <a:spcBef>
                <a:spcPts val="0"/>
              </a:spcBef>
              <a:spcAft>
                <a:spcPts val="1077"/>
              </a:spcAft>
            </a:pP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Attribute to the superiority of the backbone network structure (i.e., </a:t>
            </a:r>
            <a:r>
              <a:rPr lang="en-US" altLang="zh-CN" sz="2200" i="1" dirty="0" err="1">
                <a:latin typeface="Calibri" panose="020F0502020204030204" pitchFamily="34" charset="0"/>
                <a:cs typeface="Calibri" panose="020F0502020204030204" pitchFamily="34" charset="0"/>
              </a:rPr>
              <a:t>DenseNet</a:t>
            </a: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813673" lvl="1" indent="-336735">
              <a:spcBef>
                <a:spcPts val="0"/>
              </a:spcBef>
              <a:spcAft>
                <a:spcPts val="1077"/>
              </a:spcAft>
            </a:pP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I think the conclusion from DSOD is just empirical and not convincing, and DSOD has not</a:t>
            </a:r>
          </a:p>
          <a:p>
            <a:pPr marL="476938" lvl="1" indent="0">
              <a:spcBef>
                <a:spcPts val="0"/>
              </a:spcBef>
              <a:spcAft>
                <a:spcPts val="1077"/>
              </a:spcAft>
              <a:buNone/>
            </a:pP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     make it clear. Besides, I think Batch Normalization may help train from scratch because </a:t>
            </a:r>
          </a:p>
          <a:p>
            <a:pPr marL="476938" lvl="1" indent="0">
              <a:spcBef>
                <a:spcPts val="0"/>
              </a:spcBef>
              <a:spcAft>
                <a:spcPts val="1077"/>
              </a:spcAft>
              <a:buNone/>
            </a:pP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     I have performed two small experiments to validate.</a:t>
            </a:r>
          </a:p>
          <a:p>
            <a:pPr marL="819838" lvl="1" indent="-342900">
              <a:spcBef>
                <a:spcPts val="0"/>
              </a:spcBef>
              <a:spcAft>
                <a:spcPts val="1077"/>
              </a:spcAft>
            </a:pP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The effect of pre-train is still unknown. </a:t>
            </a:r>
          </a:p>
          <a:p>
            <a:pPr marL="813673" lvl="1" indent="-336735">
              <a:spcBef>
                <a:spcPts val="0"/>
              </a:spcBef>
              <a:spcAft>
                <a:spcPts val="1077"/>
              </a:spcAft>
            </a:pPr>
            <a:endParaRPr lang="en-US" altLang="zh-CN" sz="22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76938" lvl="1" indent="0">
              <a:spcBef>
                <a:spcPts val="0"/>
              </a:spcBef>
              <a:spcAft>
                <a:spcPts val="1077"/>
              </a:spcAft>
              <a:buNone/>
            </a:pPr>
            <a:endParaRPr lang="en-US" altLang="zh-CN" sz="2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2762CE4-1F59-433E-90C8-665D778FA27B}"/>
              </a:ext>
            </a:extLst>
          </p:cNvPr>
          <p:cNvSpPr txBox="1">
            <a:spLocks/>
          </p:cNvSpPr>
          <p:nvPr/>
        </p:nvSpPr>
        <p:spPr>
          <a:xfrm>
            <a:off x="0" y="6253864"/>
            <a:ext cx="10144179" cy="60413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[1] Shen,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Zhiqiang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, et al. "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Dsod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: Learning deeply supervised object detectors from scratch.“ ICCV 2017.</a:t>
            </a:r>
          </a:p>
        </p:txBody>
      </p:sp>
    </p:spTree>
    <p:extLst>
      <p:ext uri="{BB962C8B-B14F-4D97-AF65-F5344CB8AC3E}">
        <p14:creationId xmlns:p14="http://schemas.microsoft.com/office/powerpoint/2010/main" val="235914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4"/>
    </mc:Choice>
    <mc:Fallback xmlns="">
      <p:transition spd="slow" advTm="5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3072CFC-3E26-4EEF-89A1-9418E14C4FB5}"/>
              </a:ext>
            </a:extLst>
          </p:cNvPr>
          <p:cNvSpPr txBox="1"/>
          <p:nvPr/>
        </p:nvSpPr>
        <p:spPr>
          <a:xfrm>
            <a:off x="574934" y="265705"/>
            <a:ext cx="11131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zh-CN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274">
            <a:extLst>
              <a:ext uri="{FF2B5EF4-FFF2-40B4-BE49-F238E27FC236}">
                <a16:creationId xmlns:a16="http://schemas.microsoft.com/office/drawing/2014/main" id="{4DCF188B-4F68-4B46-88B9-1EC5699770F0}"/>
              </a:ext>
            </a:extLst>
          </p:cNvPr>
          <p:cNvSpPr txBox="1">
            <a:spLocks/>
          </p:cNvSpPr>
          <p:nvPr/>
        </p:nvSpPr>
        <p:spPr>
          <a:xfrm>
            <a:off x="574934" y="1226168"/>
            <a:ext cx="11475762" cy="4529856"/>
          </a:xfrm>
          <a:prstGeom prst="rect">
            <a:avLst/>
          </a:prstGeom>
        </p:spPr>
        <p:txBody>
          <a:bodyPr anchor="t"/>
          <a:lstStyle>
            <a:lvl1pPr marL="1198880" indent="-1198880" algn="l" defTabSz="4798695" rtl="0" eaLnBrk="0" fontAlgn="base" hangingPunct="0">
              <a:lnSpc>
                <a:spcPct val="90000"/>
              </a:lnSpc>
              <a:spcBef>
                <a:spcPts val="52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99180" indent="-1198880" algn="l" defTabSz="4798695" rtl="0" eaLnBrk="0" fontAlgn="base" hangingPunct="0">
              <a:lnSpc>
                <a:spcPct val="90000"/>
              </a:lnSpc>
              <a:spcBef>
                <a:spcPts val="2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99480" indent="-1198880" algn="l" defTabSz="4798695" rtl="0" eaLnBrk="0" fontAlgn="base" hangingPunct="0">
              <a:lnSpc>
                <a:spcPct val="90000"/>
              </a:lnSpc>
              <a:spcBef>
                <a:spcPts val="2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99780" indent="-1198880" algn="l" defTabSz="4798695" rtl="0" eaLnBrk="0" fontAlgn="base" hangingPunct="0">
              <a:lnSpc>
                <a:spcPct val="90000"/>
              </a:lnSpc>
              <a:spcBef>
                <a:spcPts val="2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80" indent="-1198880" algn="l" defTabSz="4798695" rtl="0" eaLnBrk="0" fontAlgn="base" hangingPunct="0">
              <a:lnSpc>
                <a:spcPct val="90000"/>
              </a:lnSpc>
              <a:spcBef>
                <a:spcPts val="2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99745" indent="-1200150" algn="l" defTabSz="4799330" rtl="0" eaLnBrk="1" latinLnBrk="0" hangingPunct="1">
              <a:lnSpc>
                <a:spcPct val="90000"/>
              </a:lnSpc>
              <a:spcBef>
                <a:spcPts val="2625"/>
              </a:spcBef>
              <a:buFont typeface="Arial" panose="020B0604020202020204" pitchFamily="34" charset="0"/>
              <a:buChar char="•"/>
              <a:defRPr sz="9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600045" indent="-1200150" algn="l" defTabSz="4799330" rtl="0" eaLnBrk="1" latinLnBrk="0" hangingPunct="1">
              <a:lnSpc>
                <a:spcPct val="90000"/>
              </a:lnSpc>
              <a:spcBef>
                <a:spcPts val="2625"/>
              </a:spcBef>
              <a:buFont typeface="Arial" panose="020B0604020202020204" pitchFamily="34" charset="0"/>
              <a:buChar char="•"/>
              <a:defRPr sz="9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999710" indent="-1200150" algn="l" defTabSz="4799330" rtl="0" eaLnBrk="1" latinLnBrk="0" hangingPunct="1">
              <a:lnSpc>
                <a:spcPct val="90000"/>
              </a:lnSpc>
              <a:spcBef>
                <a:spcPts val="2625"/>
              </a:spcBef>
              <a:buFont typeface="Arial" panose="020B0604020202020204" pitchFamily="34" charset="0"/>
              <a:buChar char="•"/>
              <a:defRPr sz="9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00010" indent="-1200150" algn="l" defTabSz="4799330" rtl="0" eaLnBrk="1" latinLnBrk="0" hangingPunct="1">
              <a:lnSpc>
                <a:spcPct val="90000"/>
              </a:lnSpc>
              <a:spcBef>
                <a:spcPts val="2625"/>
              </a:spcBef>
              <a:buFont typeface="Arial" panose="020B0604020202020204" pitchFamily="34" charset="0"/>
              <a:buChar char="•"/>
              <a:defRPr sz="9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735" indent="-336735">
              <a:lnSpc>
                <a:spcPts val="2946"/>
              </a:lnSpc>
              <a:spcBef>
                <a:spcPts val="0"/>
              </a:spcBef>
              <a:spcAft>
                <a:spcPts val="1077"/>
              </a:spcAft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DSOD empirically concludes two principles for successfully training from scratch:</a:t>
            </a:r>
          </a:p>
          <a:p>
            <a:pPr marL="813673" lvl="1" indent="-336735">
              <a:spcBef>
                <a:spcPts val="0"/>
              </a:spcBef>
              <a:spcAft>
                <a:spcPts val="1077"/>
              </a:spcAft>
            </a:pP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Choose one-stage detector, not two-stage:</a:t>
            </a:r>
            <a:r>
              <a:rPr lang="zh-CN" alt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sz="22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13673" lvl="1" indent="-336735">
              <a:spcBef>
                <a:spcPts val="0"/>
              </a:spcBef>
              <a:spcAft>
                <a:spcPts val="1077"/>
              </a:spcAft>
            </a:pPr>
            <a:r>
              <a:rPr lang="en-US" altLang="zh-CN" sz="2200" i="1" dirty="0" err="1">
                <a:latin typeface="Calibri" panose="020F0502020204030204" pitchFamily="34" charset="0"/>
                <a:cs typeface="Calibri" panose="020F0502020204030204" pitchFamily="34" charset="0"/>
              </a:rPr>
              <a:t>RoI</a:t>
            </a: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-pooling hinders the gradients being smoothly back-propagated. </a:t>
            </a:r>
          </a:p>
          <a:p>
            <a:pPr marL="813673" lvl="1" indent="-336735">
              <a:spcBef>
                <a:spcPts val="0"/>
              </a:spcBef>
              <a:spcAft>
                <a:spcPts val="1077"/>
              </a:spcAft>
            </a:pP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Pre-train helps the parameter initialization of those layers before </a:t>
            </a:r>
            <a:r>
              <a:rPr lang="en-US" altLang="zh-CN" sz="2200" i="1" dirty="0" err="1">
                <a:latin typeface="Calibri" panose="020F0502020204030204" pitchFamily="34" charset="0"/>
                <a:cs typeface="Calibri" panose="020F0502020204030204" pitchFamily="34" charset="0"/>
              </a:rPr>
              <a:t>RoI</a:t>
            </a: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-pooling. </a:t>
            </a:r>
          </a:p>
          <a:p>
            <a:pPr marL="476938" lvl="1" indent="0">
              <a:spcBef>
                <a:spcPts val="0"/>
              </a:spcBef>
              <a:spcAft>
                <a:spcPts val="1077"/>
              </a:spcAft>
              <a:buNone/>
            </a:pPr>
            <a:endParaRPr lang="en-US" altLang="zh-CN" sz="22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76938" lvl="1" indent="0">
              <a:spcBef>
                <a:spcPts val="0"/>
              </a:spcBef>
              <a:spcAft>
                <a:spcPts val="1077"/>
              </a:spcAft>
              <a:buNone/>
            </a:pPr>
            <a:endParaRPr lang="en-US" altLang="zh-CN" sz="2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5DDEC9-AF44-41C1-8CB3-A95E706A9C32}"/>
              </a:ext>
            </a:extLst>
          </p:cNvPr>
          <p:cNvSpPr/>
          <p:nvPr/>
        </p:nvSpPr>
        <p:spPr>
          <a:xfrm>
            <a:off x="1882066" y="3488936"/>
            <a:ext cx="1225118" cy="665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</a:p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7F1668-C09F-4F22-8B65-D1A4B77E1B20}"/>
              </a:ext>
            </a:extLst>
          </p:cNvPr>
          <p:cNvSpPr/>
          <p:nvPr/>
        </p:nvSpPr>
        <p:spPr>
          <a:xfrm>
            <a:off x="3448209" y="3488936"/>
            <a:ext cx="1225118" cy="665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CNN</a:t>
            </a:r>
          </a:p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7F1ED1-213A-4C34-AF82-8CB8895E48D4}"/>
              </a:ext>
            </a:extLst>
          </p:cNvPr>
          <p:cNvSpPr/>
          <p:nvPr/>
        </p:nvSpPr>
        <p:spPr>
          <a:xfrm>
            <a:off x="5014352" y="3488936"/>
            <a:ext cx="1225118" cy="665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Final</a:t>
            </a:r>
          </a:p>
          <a:p>
            <a:pPr algn="ctr"/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Cls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&amp; Reg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C636A84-8464-441E-B58F-C319F68B2882}"/>
              </a:ext>
            </a:extLst>
          </p:cNvPr>
          <p:cNvSpPr/>
          <p:nvPr/>
        </p:nvSpPr>
        <p:spPr>
          <a:xfrm>
            <a:off x="1892418" y="4742160"/>
            <a:ext cx="1225118" cy="665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</a:p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A619DAA-813F-48B9-8F34-291257D77283}"/>
              </a:ext>
            </a:extLst>
          </p:cNvPr>
          <p:cNvSpPr/>
          <p:nvPr/>
        </p:nvSpPr>
        <p:spPr>
          <a:xfrm>
            <a:off x="3448209" y="4742160"/>
            <a:ext cx="1225118" cy="665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CNN</a:t>
            </a:r>
          </a:p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ABA7C58-9345-450D-ACC0-DF01DB935304}"/>
              </a:ext>
            </a:extLst>
          </p:cNvPr>
          <p:cNvSpPr/>
          <p:nvPr/>
        </p:nvSpPr>
        <p:spPr>
          <a:xfrm>
            <a:off x="5004000" y="4742160"/>
            <a:ext cx="1225118" cy="665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RPN</a:t>
            </a:r>
          </a:p>
          <a:p>
            <a:pPr algn="ctr"/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Cls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&amp; Reg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75EC9A2-B60B-46C8-B3E3-DD1E845FB9CA}"/>
              </a:ext>
            </a:extLst>
          </p:cNvPr>
          <p:cNvSpPr/>
          <p:nvPr/>
        </p:nvSpPr>
        <p:spPr>
          <a:xfrm>
            <a:off x="4958846" y="5770588"/>
            <a:ext cx="1315425" cy="665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RoI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pooling</a:t>
            </a:r>
          </a:p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34B8384-3201-41B7-9E72-9BBBF91DAB0F}"/>
              </a:ext>
            </a:extLst>
          </p:cNvPr>
          <p:cNvSpPr/>
          <p:nvPr/>
        </p:nvSpPr>
        <p:spPr>
          <a:xfrm>
            <a:off x="6623532" y="5770684"/>
            <a:ext cx="1225118" cy="665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FC</a:t>
            </a:r>
          </a:p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8779463-F3AF-48A4-B802-677C89005CE3}"/>
              </a:ext>
            </a:extLst>
          </p:cNvPr>
          <p:cNvSpPr/>
          <p:nvPr/>
        </p:nvSpPr>
        <p:spPr>
          <a:xfrm>
            <a:off x="8197911" y="5773785"/>
            <a:ext cx="1225118" cy="665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Final</a:t>
            </a:r>
          </a:p>
          <a:p>
            <a:pPr algn="ctr"/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Cls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&amp; Reg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BBF0A91-EED8-4769-A5EE-43F91955B7FE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107184" y="3821849"/>
            <a:ext cx="34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222371D-1BD6-49EA-BFF6-3813F33ED5FA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4673327" y="3821849"/>
            <a:ext cx="34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C3CA5A3-6A43-4C40-8D37-3994376D4AF3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3117536" y="5075073"/>
            <a:ext cx="330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3C57BEA-6561-4C54-ABC7-26F3176B3A49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4673327" y="5075073"/>
            <a:ext cx="330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C59E352-F367-4889-B0F3-E2249E1E4BB4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5616559" y="5407986"/>
            <a:ext cx="0" cy="36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4219578-30DA-46D1-98BB-10FA92B0E798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>
            <a:off x="6274271" y="6103501"/>
            <a:ext cx="349261" cy="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801C738-C809-4E34-AB93-2BA7CB067513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7848650" y="6103597"/>
            <a:ext cx="349261" cy="3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9DF83910-1B68-450E-BED7-B43CCD9674FC}"/>
              </a:ext>
            </a:extLst>
          </p:cNvPr>
          <p:cNvSpPr txBox="1"/>
          <p:nvPr/>
        </p:nvSpPr>
        <p:spPr>
          <a:xfrm>
            <a:off x="658429" y="4893651"/>
            <a:ext cx="154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two-stage:</a:t>
            </a:r>
            <a:endParaRPr lang="zh-CN" altLang="en-US" sz="1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68C05D6-E216-4CB7-84C4-04A254B45416}"/>
              </a:ext>
            </a:extLst>
          </p:cNvPr>
          <p:cNvSpPr txBox="1"/>
          <p:nvPr/>
        </p:nvSpPr>
        <p:spPr>
          <a:xfrm>
            <a:off x="658428" y="3654484"/>
            <a:ext cx="154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one-stage:</a:t>
            </a:r>
            <a:endParaRPr lang="zh-CN" altLang="en-US" sz="1400" dirty="0"/>
          </a:p>
        </p:txBody>
      </p:sp>
      <p:graphicFrame>
        <p:nvGraphicFramePr>
          <p:cNvPr id="39" name="表格 6">
            <a:extLst>
              <a:ext uri="{FF2B5EF4-FFF2-40B4-BE49-F238E27FC236}">
                <a16:creationId xmlns:a16="http://schemas.microsoft.com/office/drawing/2014/main" id="{F97DF5A7-0A88-4B67-B31A-4E92178D78F7}"/>
              </a:ext>
            </a:extLst>
          </p:cNvPr>
          <p:cNvGraphicFramePr>
            <a:graphicFrameLocks noGrp="1"/>
          </p:cNvGraphicFramePr>
          <p:nvPr/>
        </p:nvGraphicFramePr>
        <p:xfrm>
          <a:off x="7138541" y="3488936"/>
          <a:ext cx="417678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394">
                  <a:extLst>
                    <a:ext uri="{9D8B030D-6E8A-4147-A177-3AD203B41FA5}">
                      <a16:colId xmlns:a16="http://schemas.microsoft.com/office/drawing/2014/main" val="2858733940"/>
                    </a:ext>
                  </a:extLst>
                </a:gridCol>
                <a:gridCol w="2088394">
                  <a:extLst>
                    <a:ext uri="{9D8B030D-6E8A-4147-A177-3AD203B41FA5}">
                      <a16:colId xmlns:a16="http://schemas.microsoft.com/office/drawing/2014/main" val="1247477582"/>
                    </a:ext>
                  </a:extLst>
                </a:gridCol>
              </a:tblGrid>
              <a:tr h="272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Detector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Performance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546359"/>
                  </a:ext>
                </a:extLst>
              </a:tr>
              <a:tr h="272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two-stage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Fail to convergence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178894"/>
                  </a:ext>
                </a:extLst>
              </a:tr>
              <a:tr h="272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one-stage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success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518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13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4"/>
    </mc:Choice>
    <mc:Fallback xmlns="">
      <p:transition spd="slow" advTm="5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3072CFC-3E26-4EEF-89A1-9418E14C4FB5}"/>
              </a:ext>
            </a:extLst>
          </p:cNvPr>
          <p:cNvSpPr txBox="1"/>
          <p:nvPr/>
        </p:nvSpPr>
        <p:spPr>
          <a:xfrm>
            <a:off x="574934" y="265705"/>
            <a:ext cx="11131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zh-CN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274">
            <a:extLst>
              <a:ext uri="{FF2B5EF4-FFF2-40B4-BE49-F238E27FC236}">
                <a16:creationId xmlns:a16="http://schemas.microsoft.com/office/drawing/2014/main" id="{4DCF188B-4F68-4B46-88B9-1EC5699770F0}"/>
              </a:ext>
            </a:extLst>
          </p:cNvPr>
          <p:cNvSpPr txBox="1">
            <a:spLocks/>
          </p:cNvSpPr>
          <p:nvPr/>
        </p:nvSpPr>
        <p:spPr>
          <a:xfrm>
            <a:off x="574934" y="1226168"/>
            <a:ext cx="11475762" cy="4529856"/>
          </a:xfrm>
          <a:prstGeom prst="rect">
            <a:avLst/>
          </a:prstGeom>
        </p:spPr>
        <p:txBody>
          <a:bodyPr anchor="t"/>
          <a:lstStyle>
            <a:lvl1pPr marL="1198880" indent="-1198880" algn="l" defTabSz="4798695" rtl="0" eaLnBrk="0" fontAlgn="base" hangingPunct="0">
              <a:lnSpc>
                <a:spcPct val="90000"/>
              </a:lnSpc>
              <a:spcBef>
                <a:spcPts val="52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99180" indent="-1198880" algn="l" defTabSz="4798695" rtl="0" eaLnBrk="0" fontAlgn="base" hangingPunct="0">
              <a:lnSpc>
                <a:spcPct val="90000"/>
              </a:lnSpc>
              <a:spcBef>
                <a:spcPts val="2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99480" indent="-1198880" algn="l" defTabSz="4798695" rtl="0" eaLnBrk="0" fontAlgn="base" hangingPunct="0">
              <a:lnSpc>
                <a:spcPct val="90000"/>
              </a:lnSpc>
              <a:spcBef>
                <a:spcPts val="2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99780" indent="-1198880" algn="l" defTabSz="4798695" rtl="0" eaLnBrk="0" fontAlgn="base" hangingPunct="0">
              <a:lnSpc>
                <a:spcPct val="90000"/>
              </a:lnSpc>
              <a:spcBef>
                <a:spcPts val="2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80" indent="-1198880" algn="l" defTabSz="4798695" rtl="0" eaLnBrk="0" fontAlgn="base" hangingPunct="0">
              <a:lnSpc>
                <a:spcPct val="90000"/>
              </a:lnSpc>
              <a:spcBef>
                <a:spcPts val="2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99745" indent="-1200150" algn="l" defTabSz="4799330" rtl="0" eaLnBrk="1" latinLnBrk="0" hangingPunct="1">
              <a:lnSpc>
                <a:spcPct val="90000"/>
              </a:lnSpc>
              <a:spcBef>
                <a:spcPts val="2625"/>
              </a:spcBef>
              <a:buFont typeface="Arial" panose="020B0604020202020204" pitchFamily="34" charset="0"/>
              <a:buChar char="•"/>
              <a:defRPr sz="9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600045" indent="-1200150" algn="l" defTabSz="4799330" rtl="0" eaLnBrk="1" latinLnBrk="0" hangingPunct="1">
              <a:lnSpc>
                <a:spcPct val="90000"/>
              </a:lnSpc>
              <a:spcBef>
                <a:spcPts val="2625"/>
              </a:spcBef>
              <a:buFont typeface="Arial" panose="020B0604020202020204" pitchFamily="34" charset="0"/>
              <a:buChar char="•"/>
              <a:defRPr sz="9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999710" indent="-1200150" algn="l" defTabSz="4799330" rtl="0" eaLnBrk="1" latinLnBrk="0" hangingPunct="1">
              <a:lnSpc>
                <a:spcPct val="90000"/>
              </a:lnSpc>
              <a:spcBef>
                <a:spcPts val="2625"/>
              </a:spcBef>
              <a:buFont typeface="Arial" panose="020B0604020202020204" pitchFamily="34" charset="0"/>
              <a:buChar char="•"/>
              <a:defRPr sz="9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00010" indent="-1200150" algn="l" defTabSz="4799330" rtl="0" eaLnBrk="1" latinLnBrk="0" hangingPunct="1">
              <a:lnSpc>
                <a:spcPct val="90000"/>
              </a:lnSpc>
              <a:spcBef>
                <a:spcPts val="2625"/>
              </a:spcBef>
              <a:buFont typeface="Arial" panose="020B0604020202020204" pitchFamily="34" charset="0"/>
              <a:buChar char="•"/>
              <a:defRPr sz="9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735" indent="-336735">
              <a:lnSpc>
                <a:spcPts val="2946"/>
              </a:lnSpc>
              <a:spcBef>
                <a:spcPts val="0"/>
              </a:spcBef>
              <a:spcAft>
                <a:spcPts val="1077"/>
              </a:spcAft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DSOD empirically concludes two principles for successfully training from scratch:</a:t>
            </a:r>
          </a:p>
          <a:p>
            <a:pPr marL="813673" lvl="1" indent="-336735">
              <a:spcBef>
                <a:spcPts val="0"/>
              </a:spcBef>
              <a:spcAft>
                <a:spcPts val="1077"/>
              </a:spcAft>
            </a:pP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structure</a:t>
            </a:r>
            <a:r>
              <a:rPr lang="zh-CN" alt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CN" alt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200" i="1" dirty="0" err="1">
                <a:latin typeface="Calibri" panose="020F0502020204030204" pitchFamily="34" charset="0"/>
                <a:cs typeface="Calibri" panose="020F0502020204030204" pitchFamily="34" charset="0"/>
              </a:rPr>
              <a:t>DenseNet</a:t>
            </a:r>
            <a:r>
              <a:rPr lang="zh-CN" alt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provides deep supervision to help convergence:</a:t>
            </a:r>
            <a:r>
              <a:rPr lang="zh-CN" alt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sz="22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76938" lvl="1" indent="0">
              <a:spcBef>
                <a:spcPts val="0"/>
              </a:spcBef>
              <a:spcAft>
                <a:spcPts val="1077"/>
              </a:spcAft>
              <a:buNone/>
            </a:pPr>
            <a:endParaRPr lang="en-US" altLang="zh-CN" sz="22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76938" lvl="1" indent="0">
              <a:spcBef>
                <a:spcPts val="0"/>
              </a:spcBef>
              <a:spcAft>
                <a:spcPts val="1077"/>
              </a:spcAft>
              <a:buNone/>
            </a:pPr>
            <a:endParaRPr lang="en-US" altLang="zh-CN" sz="2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CAF21CD-158E-4F5A-889E-F80122ECA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723" y="2820292"/>
            <a:ext cx="4891277" cy="3536119"/>
          </a:xfrm>
          <a:prstGeom prst="rect">
            <a:avLst/>
          </a:prstGeom>
        </p:spPr>
      </p:pic>
      <p:graphicFrame>
        <p:nvGraphicFramePr>
          <p:cNvPr id="3" name="表格 6">
            <a:extLst>
              <a:ext uri="{FF2B5EF4-FFF2-40B4-BE49-F238E27FC236}">
                <a16:creationId xmlns:a16="http://schemas.microsoft.com/office/drawing/2014/main" id="{2F26A234-DD45-438E-B62A-80C1FB27D325}"/>
              </a:ext>
            </a:extLst>
          </p:cNvPr>
          <p:cNvGraphicFramePr>
            <a:graphicFrameLocks noGrp="1"/>
          </p:cNvGraphicFramePr>
          <p:nvPr/>
        </p:nvGraphicFramePr>
        <p:xfrm>
          <a:off x="6312815" y="2997989"/>
          <a:ext cx="3980860" cy="1866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430">
                  <a:extLst>
                    <a:ext uri="{9D8B030D-6E8A-4147-A177-3AD203B41FA5}">
                      <a16:colId xmlns:a16="http://schemas.microsoft.com/office/drawing/2014/main" val="2858733940"/>
                    </a:ext>
                  </a:extLst>
                </a:gridCol>
                <a:gridCol w="1990430">
                  <a:extLst>
                    <a:ext uri="{9D8B030D-6E8A-4147-A177-3AD203B41FA5}">
                      <a16:colId xmlns:a16="http://schemas.microsoft.com/office/drawing/2014/main" val="1247477582"/>
                    </a:ext>
                  </a:extLst>
                </a:gridCol>
              </a:tblGrid>
              <a:tr h="4667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Network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Performance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546359"/>
                  </a:ext>
                </a:extLst>
              </a:tr>
              <a:tr h="4667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ResNet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63.8%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178894"/>
                  </a:ext>
                </a:extLst>
              </a:tr>
              <a:tr h="4667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VGGNet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69.6%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518490"/>
                  </a:ext>
                </a:extLst>
              </a:tr>
              <a:tr h="4667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DenseNet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77.3%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763523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B1A0EF2A-F09E-4FF6-BA21-B01A09472E7C}"/>
              </a:ext>
            </a:extLst>
          </p:cNvPr>
          <p:cNvSpPr/>
          <p:nvPr/>
        </p:nvSpPr>
        <p:spPr>
          <a:xfrm>
            <a:off x="6141928" y="3950562"/>
            <a:ext cx="4322634" cy="3994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68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4"/>
    </mc:Choice>
    <mc:Fallback xmlns="">
      <p:transition spd="slow" advTm="5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3072CFC-3E26-4EEF-89A1-9418E14C4FB5}"/>
              </a:ext>
            </a:extLst>
          </p:cNvPr>
          <p:cNvSpPr txBox="1"/>
          <p:nvPr/>
        </p:nvSpPr>
        <p:spPr>
          <a:xfrm>
            <a:off x="574934" y="256827"/>
            <a:ext cx="11131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zh-CN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Placeholder 274">
            <a:extLst>
              <a:ext uri="{FF2B5EF4-FFF2-40B4-BE49-F238E27FC236}">
                <a16:creationId xmlns:a16="http://schemas.microsoft.com/office/drawing/2014/main" id="{6D71CC24-5E8F-4B33-8C86-47648BEC382B}"/>
              </a:ext>
            </a:extLst>
          </p:cNvPr>
          <p:cNvSpPr txBox="1">
            <a:spLocks/>
          </p:cNvSpPr>
          <p:nvPr/>
        </p:nvSpPr>
        <p:spPr>
          <a:xfrm>
            <a:off x="574934" y="1217334"/>
            <a:ext cx="11475762" cy="4529856"/>
          </a:xfrm>
          <a:prstGeom prst="rect">
            <a:avLst/>
          </a:prstGeom>
        </p:spPr>
        <p:txBody>
          <a:bodyPr anchor="t"/>
          <a:lstStyle>
            <a:lvl1pPr marL="1198880" indent="-1198880" algn="l" defTabSz="4798695" rtl="0" eaLnBrk="0" fontAlgn="base" hangingPunct="0">
              <a:lnSpc>
                <a:spcPct val="90000"/>
              </a:lnSpc>
              <a:spcBef>
                <a:spcPts val="52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99180" indent="-1198880" algn="l" defTabSz="4798695" rtl="0" eaLnBrk="0" fontAlgn="base" hangingPunct="0">
              <a:lnSpc>
                <a:spcPct val="90000"/>
              </a:lnSpc>
              <a:spcBef>
                <a:spcPts val="2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99480" indent="-1198880" algn="l" defTabSz="4798695" rtl="0" eaLnBrk="0" fontAlgn="base" hangingPunct="0">
              <a:lnSpc>
                <a:spcPct val="90000"/>
              </a:lnSpc>
              <a:spcBef>
                <a:spcPts val="2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99780" indent="-1198880" algn="l" defTabSz="4798695" rtl="0" eaLnBrk="0" fontAlgn="base" hangingPunct="0">
              <a:lnSpc>
                <a:spcPct val="90000"/>
              </a:lnSpc>
              <a:spcBef>
                <a:spcPts val="2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80" indent="-1198880" algn="l" defTabSz="4798695" rtl="0" eaLnBrk="0" fontAlgn="base" hangingPunct="0">
              <a:lnSpc>
                <a:spcPct val="90000"/>
              </a:lnSpc>
              <a:spcBef>
                <a:spcPts val="2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99745" indent="-1200150" algn="l" defTabSz="4799330" rtl="0" eaLnBrk="1" latinLnBrk="0" hangingPunct="1">
              <a:lnSpc>
                <a:spcPct val="90000"/>
              </a:lnSpc>
              <a:spcBef>
                <a:spcPts val="2625"/>
              </a:spcBef>
              <a:buFont typeface="Arial" panose="020B0604020202020204" pitchFamily="34" charset="0"/>
              <a:buChar char="•"/>
              <a:defRPr sz="9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600045" indent="-1200150" algn="l" defTabSz="4799330" rtl="0" eaLnBrk="1" latinLnBrk="0" hangingPunct="1">
              <a:lnSpc>
                <a:spcPct val="90000"/>
              </a:lnSpc>
              <a:spcBef>
                <a:spcPts val="2625"/>
              </a:spcBef>
              <a:buFont typeface="Arial" panose="020B0604020202020204" pitchFamily="34" charset="0"/>
              <a:buChar char="•"/>
              <a:defRPr sz="9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999710" indent="-1200150" algn="l" defTabSz="4799330" rtl="0" eaLnBrk="1" latinLnBrk="0" hangingPunct="1">
              <a:lnSpc>
                <a:spcPct val="90000"/>
              </a:lnSpc>
              <a:spcBef>
                <a:spcPts val="2625"/>
              </a:spcBef>
              <a:buFont typeface="Arial" panose="020B0604020202020204" pitchFamily="34" charset="0"/>
              <a:buChar char="•"/>
              <a:defRPr sz="9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00010" indent="-1200150" algn="l" defTabSz="4799330" rtl="0" eaLnBrk="1" latinLnBrk="0" hangingPunct="1">
              <a:lnSpc>
                <a:spcPct val="90000"/>
              </a:lnSpc>
              <a:spcBef>
                <a:spcPts val="2625"/>
              </a:spcBef>
              <a:buFont typeface="Arial" panose="020B0604020202020204" pitchFamily="34" charset="0"/>
              <a:buChar char="•"/>
              <a:defRPr sz="9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735" indent="-336735">
              <a:lnSpc>
                <a:spcPts val="2946"/>
              </a:lnSpc>
              <a:spcBef>
                <a:spcPts val="0"/>
              </a:spcBef>
              <a:spcAft>
                <a:spcPts val="1077"/>
              </a:spcAft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How Does Batch Normalization Help Optimization?</a:t>
            </a:r>
            <a:r>
              <a:rPr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[1]: </a:t>
            </a:r>
          </a:p>
          <a:p>
            <a:pPr marL="813673" lvl="1" indent="-336735">
              <a:spcBef>
                <a:spcPts val="0"/>
              </a:spcBef>
              <a:spcAft>
                <a:spcPts val="1077"/>
              </a:spcAft>
            </a:pP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The original </a:t>
            </a:r>
            <a:r>
              <a:rPr lang="en-US" altLang="zh-CN" sz="2200" i="1" dirty="0" err="1">
                <a:latin typeface="Calibri" panose="020F0502020204030204" pitchFamily="34" charset="0"/>
                <a:cs typeface="Calibri" panose="020F0502020204030204" pitchFamily="34" charset="0"/>
              </a:rPr>
              <a:t>BatchNorm</a:t>
            </a: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 paper explains the effect via Internal Covariate Shift, </a:t>
            </a:r>
          </a:p>
          <a:p>
            <a:pPr marL="476938" lvl="1" indent="0">
              <a:spcBef>
                <a:spcPts val="0"/>
              </a:spcBef>
              <a:spcAft>
                <a:spcPts val="1077"/>
              </a:spcAft>
              <a:buNone/>
            </a:pP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     which is not convincing.</a:t>
            </a:r>
          </a:p>
          <a:p>
            <a:pPr marL="813673" lvl="1" indent="-336735">
              <a:spcBef>
                <a:spcPts val="0"/>
              </a:spcBef>
              <a:spcAft>
                <a:spcPts val="1077"/>
              </a:spcAft>
            </a:pP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This paper uses experiments and plots ICS, concluding that there are no relationship </a:t>
            </a:r>
          </a:p>
          <a:p>
            <a:pPr marL="476938" lvl="1" indent="0">
              <a:spcBef>
                <a:spcPts val="0"/>
              </a:spcBef>
              <a:spcAft>
                <a:spcPts val="1077"/>
              </a:spcAft>
              <a:buNone/>
            </a:pP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     between ICS and the performance of </a:t>
            </a:r>
            <a:r>
              <a:rPr lang="en-US" altLang="zh-CN" sz="2200" i="1" dirty="0" err="1">
                <a:latin typeface="Calibri" panose="020F0502020204030204" pitchFamily="34" charset="0"/>
                <a:cs typeface="Calibri" panose="020F0502020204030204" pitchFamily="34" charset="0"/>
              </a:rPr>
              <a:t>BatchNorm</a:t>
            </a: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13673" lvl="1" indent="-336735">
              <a:spcBef>
                <a:spcPts val="0"/>
              </a:spcBef>
              <a:spcAft>
                <a:spcPts val="1077"/>
              </a:spcAft>
            </a:pP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Figure out the effect of BN by gradient analysis, strict proof, and sufficient figures.</a:t>
            </a:r>
          </a:p>
          <a:p>
            <a:pPr marL="813673" lvl="1" indent="-336735">
              <a:spcBef>
                <a:spcPts val="0"/>
              </a:spcBef>
              <a:spcAft>
                <a:spcPts val="1077"/>
              </a:spcAft>
            </a:pP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Reliable and stable gradients -&gt; allow larger learning step -&gt; avoid gradient explosion and</a:t>
            </a:r>
          </a:p>
          <a:p>
            <a:pPr marL="476938" lvl="1" indent="0">
              <a:spcBef>
                <a:spcPts val="0"/>
              </a:spcBef>
              <a:spcAft>
                <a:spcPts val="1077"/>
              </a:spcAft>
              <a:buNone/>
            </a:pP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     local minimum</a:t>
            </a:r>
          </a:p>
          <a:p>
            <a:pPr marL="819838" lvl="1" indent="-342900">
              <a:spcBef>
                <a:spcPts val="0"/>
              </a:spcBef>
              <a:spcAft>
                <a:spcPts val="1077"/>
              </a:spcAft>
            </a:pP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Apply gradient analysis on DSOD and explore what really help the performance of </a:t>
            </a:r>
          </a:p>
          <a:p>
            <a:pPr marL="476938" lvl="1" indent="0">
              <a:spcBef>
                <a:spcPts val="0"/>
              </a:spcBef>
              <a:spcAft>
                <a:spcPts val="1077"/>
              </a:spcAft>
              <a:buNone/>
            </a:pP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     training from scratch. </a:t>
            </a:r>
          </a:p>
          <a:p>
            <a:pPr marL="813673" lvl="1" indent="-336735">
              <a:spcBef>
                <a:spcPts val="0"/>
              </a:spcBef>
              <a:spcAft>
                <a:spcPts val="1077"/>
              </a:spcAft>
            </a:pPr>
            <a:endParaRPr lang="en-US" altLang="zh-CN" sz="22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76938" lvl="1" indent="0">
              <a:spcBef>
                <a:spcPts val="0"/>
              </a:spcBef>
              <a:spcAft>
                <a:spcPts val="1077"/>
              </a:spcAft>
              <a:buNone/>
            </a:pPr>
            <a:endParaRPr lang="en-US" altLang="zh-CN" sz="2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AA06E3B-4CF3-4179-BC5F-B5E739EE0A30}"/>
              </a:ext>
            </a:extLst>
          </p:cNvPr>
          <p:cNvSpPr txBox="1">
            <a:spLocks/>
          </p:cNvSpPr>
          <p:nvPr/>
        </p:nvSpPr>
        <p:spPr>
          <a:xfrm>
            <a:off x="-275206" y="6330958"/>
            <a:ext cx="10144179" cy="60413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[1]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Santurkar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,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Shibani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, et al. "How does batch normalization help optimization?."  NIPS 2018.</a:t>
            </a:r>
          </a:p>
        </p:txBody>
      </p:sp>
    </p:spTree>
    <p:extLst>
      <p:ext uri="{BB962C8B-B14F-4D97-AF65-F5344CB8AC3E}">
        <p14:creationId xmlns:p14="http://schemas.microsoft.com/office/powerpoint/2010/main" val="121641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4"/>
    </mc:Choice>
    <mc:Fallback xmlns="">
      <p:transition spd="slow" advTm="5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3072CFC-3E26-4EEF-89A1-9418E14C4FB5}"/>
              </a:ext>
            </a:extLst>
          </p:cNvPr>
          <p:cNvSpPr txBox="1"/>
          <p:nvPr/>
        </p:nvSpPr>
        <p:spPr>
          <a:xfrm>
            <a:off x="574934" y="256827"/>
            <a:ext cx="11131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zh-CN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Placeholder 274">
            <a:extLst>
              <a:ext uri="{FF2B5EF4-FFF2-40B4-BE49-F238E27FC236}">
                <a16:creationId xmlns:a16="http://schemas.microsoft.com/office/drawing/2014/main" id="{6D71CC24-5E8F-4B33-8C86-47648BEC382B}"/>
              </a:ext>
            </a:extLst>
          </p:cNvPr>
          <p:cNvSpPr txBox="1">
            <a:spLocks/>
          </p:cNvSpPr>
          <p:nvPr/>
        </p:nvSpPr>
        <p:spPr>
          <a:xfrm>
            <a:off x="574934" y="1217334"/>
            <a:ext cx="11475762" cy="4529856"/>
          </a:xfrm>
          <a:prstGeom prst="rect">
            <a:avLst/>
          </a:prstGeom>
        </p:spPr>
        <p:txBody>
          <a:bodyPr anchor="t"/>
          <a:lstStyle>
            <a:lvl1pPr marL="1198880" indent="-1198880" algn="l" defTabSz="4798695" rtl="0" eaLnBrk="0" fontAlgn="base" hangingPunct="0">
              <a:lnSpc>
                <a:spcPct val="90000"/>
              </a:lnSpc>
              <a:spcBef>
                <a:spcPts val="52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99180" indent="-1198880" algn="l" defTabSz="4798695" rtl="0" eaLnBrk="0" fontAlgn="base" hangingPunct="0">
              <a:lnSpc>
                <a:spcPct val="90000"/>
              </a:lnSpc>
              <a:spcBef>
                <a:spcPts val="2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99480" indent="-1198880" algn="l" defTabSz="4798695" rtl="0" eaLnBrk="0" fontAlgn="base" hangingPunct="0">
              <a:lnSpc>
                <a:spcPct val="90000"/>
              </a:lnSpc>
              <a:spcBef>
                <a:spcPts val="2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99780" indent="-1198880" algn="l" defTabSz="4798695" rtl="0" eaLnBrk="0" fontAlgn="base" hangingPunct="0">
              <a:lnSpc>
                <a:spcPct val="90000"/>
              </a:lnSpc>
              <a:spcBef>
                <a:spcPts val="2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80" indent="-1198880" algn="l" defTabSz="4798695" rtl="0" eaLnBrk="0" fontAlgn="base" hangingPunct="0">
              <a:lnSpc>
                <a:spcPct val="90000"/>
              </a:lnSpc>
              <a:spcBef>
                <a:spcPts val="2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99745" indent="-1200150" algn="l" defTabSz="4799330" rtl="0" eaLnBrk="1" latinLnBrk="0" hangingPunct="1">
              <a:lnSpc>
                <a:spcPct val="90000"/>
              </a:lnSpc>
              <a:spcBef>
                <a:spcPts val="2625"/>
              </a:spcBef>
              <a:buFont typeface="Arial" panose="020B0604020202020204" pitchFamily="34" charset="0"/>
              <a:buChar char="•"/>
              <a:defRPr sz="9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600045" indent="-1200150" algn="l" defTabSz="4799330" rtl="0" eaLnBrk="1" latinLnBrk="0" hangingPunct="1">
              <a:lnSpc>
                <a:spcPct val="90000"/>
              </a:lnSpc>
              <a:spcBef>
                <a:spcPts val="2625"/>
              </a:spcBef>
              <a:buFont typeface="Arial" panose="020B0604020202020204" pitchFamily="34" charset="0"/>
              <a:buChar char="•"/>
              <a:defRPr sz="9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999710" indent="-1200150" algn="l" defTabSz="4799330" rtl="0" eaLnBrk="1" latinLnBrk="0" hangingPunct="1">
              <a:lnSpc>
                <a:spcPct val="90000"/>
              </a:lnSpc>
              <a:spcBef>
                <a:spcPts val="2625"/>
              </a:spcBef>
              <a:buFont typeface="Arial" panose="020B0604020202020204" pitchFamily="34" charset="0"/>
              <a:buChar char="•"/>
              <a:defRPr sz="9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00010" indent="-1200150" algn="l" defTabSz="4799330" rtl="0" eaLnBrk="1" latinLnBrk="0" hangingPunct="1">
              <a:lnSpc>
                <a:spcPct val="90000"/>
              </a:lnSpc>
              <a:spcBef>
                <a:spcPts val="2625"/>
              </a:spcBef>
              <a:buFont typeface="Arial" panose="020B0604020202020204" pitchFamily="34" charset="0"/>
              <a:buChar char="•"/>
              <a:defRPr sz="9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735" indent="-336735">
              <a:lnSpc>
                <a:spcPts val="2946"/>
              </a:lnSpc>
              <a:spcBef>
                <a:spcPts val="0"/>
              </a:spcBef>
              <a:spcAft>
                <a:spcPts val="1077"/>
              </a:spcAft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How Does Batch Normalization Help Optimization?</a:t>
            </a:r>
            <a:r>
              <a:rPr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813673" lvl="1" indent="-336735">
              <a:spcBef>
                <a:spcPts val="0"/>
              </a:spcBef>
              <a:spcAft>
                <a:spcPts val="1077"/>
              </a:spcAft>
            </a:pP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Lipschitz continuity:</a:t>
            </a:r>
          </a:p>
          <a:p>
            <a:pPr marL="476938" lvl="1" indent="0">
              <a:spcBef>
                <a:spcPts val="0"/>
              </a:spcBef>
              <a:spcAft>
                <a:spcPts val="1077"/>
              </a:spcAft>
              <a:buNone/>
            </a:pPr>
            <a:endParaRPr lang="en-US" altLang="zh-CN" sz="2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2FA9E78-1C01-4E39-A666-FF3DC2159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37" y="3041148"/>
            <a:ext cx="10804124" cy="32045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294177-A5A1-445F-A27D-22956CCC8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668" y="2254192"/>
            <a:ext cx="5828663" cy="41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1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4"/>
    </mc:Choice>
    <mc:Fallback xmlns="">
      <p:transition spd="slow" advTm="5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3072CFC-3E26-4EEF-89A1-9418E14C4FB5}"/>
              </a:ext>
            </a:extLst>
          </p:cNvPr>
          <p:cNvSpPr txBox="1"/>
          <p:nvPr/>
        </p:nvSpPr>
        <p:spPr>
          <a:xfrm>
            <a:off x="574934" y="376989"/>
            <a:ext cx="11131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zh-CN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274">
            <a:extLst>
              <a:ext uri="{FF2B5EF4-FFF2-40B4-BE49-F238E27FC236}">
                <a16:creationId xmlns:a16="http://schemas.microsoft.com/office/drawing/2014/main" id="{4DCF188B-4F68-4B46-88B9-1EC5699770F0}"/>
              </a:ext>
            </a:extLst>
          </p:cNvPr>
          <p:cNvSpPr txBox="1">
            <a:spLocks/>
          </p:cNvSpPr>
          <p:nvPr/>
        </p:nvSpPr>
        <p:spPr>
          <a:xfrm>
            <a:off x="574934" y="1332178"/>
            <a:ext cx="11475762" cy="4529856"/>
          </a:xfrm>
          <a:prstGeom prst="rect">
            <a:avLst/>
          </a:prstGeom>
        </p:spPr>
        <p:txBody>
          <a:bodyPr anchor="t"/>
          <a:lstStyle>
            <a:lvl1pPr marL="1198880" indent="-1198880" algn="l" defTabSz="4798695" rtl="0" eaLnBrk="0" fontAlgn="base" hangingPunct="0">
              <a:lnSpc>
                <a:spcPct val="90000"/>
              </a:lnSpc>
              <a:spcBef>
                <a:spcPts val="52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99180" indent="-1198880" algn="l" defTabSz="4798695" rtl="0" eaLnBrk="0" fontAlgn="base" hangingPunct="0">
              <a:lnSpc>
                <a:spcPct val="90000"/>
              </a:lnSpc>
              <a:spcBef>
                <a:spcPts val="2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99480" indent="-1198880" algn="l" defTabSz="4798695" rtl="0" eaLnBrk="0" fontAlgn="base" hangingPunct="0">
              <a:lnSpc>
                <a:spcPct val="90000"/>
              </a:lnSpc>
              <a:spcBef>
                <a:spcPts val="2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99780" indent="-1198880" algn="l" defTabSz="4798695" rtl="0" eaLnBrk="0" fontAlgn="base" hangingPunct="0">
              <a:lnSpc>
                <a:spcPct val="90000"/>
              </a:lnSpc>
              <a:spcBef>
                <a:spcPts val="2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80" indent="-1198880" algn="l" defTabSz="4798695" rtl="0" eaLnBrk="0" fontAlgn="base" hangingPunct="0">
              <a:lnSpc>
                <a:spcPct val="90000"/>
              </a:lnSpc>
              <a:spcBef>
                <a:spcPts val="2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99745" indent="-1200150" algn="l" defTabSz="4799330" rtl="0" eaLnBrk="1" latinLnBrk="0" hangingPunct="1">
              <a:lnSpc>
                <a:spcPct val="90000"/>
              </a:lnSpc>
              <a:spcBef>
                <a:spcPts val="2625"/>
              </a:spcBef>
              <a:buFont typeface="Arial" panose="020B0604020202020204" pitchFamily="34" charset="0"/>
              <a:buChar char="•"/>
              <a:defRPr sz="9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600045" indent="-1200150" algn="l" defTabSz="4799330" rtl="0" eaLnBrk="1" latinLnBrk="0" hangingPunct="1">
              <a:lnSpc>
                <a:spcPct val="90000"/>
              </a:lnSpc>
              <a:spcBef>
                <a:spcPts val="2625"/>
              </a:spcBef>
              <a:buFont typeface="Arial" panose="020B0604020202020204" pitchFamily="34" charset="0"/>
              <a:buChar char="•"/>
              <a:defRPr sz="9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999710" indent="-1200150" algn="l" defTabSz="4799330" rtl="0" eaLnBrk="1" latinLnBrk="0" hangingPunct="1">
              <a:lnSpc>
                <a:spcPct val="90000"/>
              </a:lnSpc>
              <a:spcBef>
                <a:spcPts val="2625"/>
              </a:spcBef>
              <a:buFont typeface="Arial" panose="020B0604020202020204" pitchFamily="34" charset="0"/>
              <a:buChar char="•"/>
              <a:defRPr sz="9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00010" indent="-1200150" algn="l" defTabSz="4799330" rtl="0" eaLnBrk="1" latinLnBrk="0" hangingPunct="1">
              <a:lnSpc>
                <a:spcPct val="90000"/>
              </a:lnSpc>
              <a:spcBef>
                <a:spcPts val="2625"/>
              </a:spcBef>
              <a:buFont typeface="Arial" panose="020B0604020202020204" pitchFamily="34" charset="0"/>
              <a:buChar char="•"/>
              <a:defRPr sz="9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735" indent="-336735">
              <a:lnSpc>
                <a:spcPts val="2946"/>
              </a:lnSpc>
              <a:spcBef>
                <a:spcPts val="0"/>
              </a:spcBef>
              <a:spcAft>
                <a:spcPts val="1077"/>
              </a:spcAft>
              <a:buFont typeface="Wingdings" panose="05000000000000000000" pitchFamily="2" charset="2"/>
              <a:buChar char="Ø"/>
            </a:pPr>
            <a:r>
              <a:rPr lang="en-US" altLang="zh-C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ScratchDet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[1]: </a:t>
            </a:r>
          </a:p>
          <a:p>
            <a:pPr marL="813673" lvl="1" indent="-336735">
              <a:spcBef>
                <a:spcPts val="0"/>
              </a:spcBef>
              <a:spcAft>
                <a:spcPts val="1077"/>
              </a:spcAft>
            </a:pP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By gradient analysis and extensive experiments, we conclude that the key factor for </a:t>
            </a:r>
          </a:p>
          <a:p>
            <a:pPr marL="476938" lvl="1" indent="0">
              <a:spcBef>
                <a:spcPts val="0"/>
              </a:spcBef>
              <a:spcAft>
                <a:spcPts val="1077"/>
              </a:spcAft>
              <a:buNone/>
            </a:pP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     training from scratch is </a:t>
            </a:r>
            <a:r>
              <a:rPr lang="en-US" altLang="zh-CN" sz="2200" i="1" dirty="0" err="1">
                <a:latin typeface="Calibri" panose="020F0502020204030204" pitchFamily="34" charset="0"/>
                <a:cs typeface="Calibri" panose="020F0502020204030204" pitchFamily="34" charset="0"/>
              </a:rPr>
              <a:t>BatchNorm</a:t>
            </a: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, not the structure of </a:t>
            </a:r>
            <a:r>
              <a:rPr lang="en-US" altLang="zh-CN" sz="2200" i="1" dirty="0" err="1">
                <a:latin typeface="Calibri" panose="020F0502020204030204" pitchFamily="34" charset="0"/>
                <a:cs typeface="Calibri" panose="020F0502020204030204" pitchFamily="34" charset="0"/>
              </a:rPr>
              <a:t>DenseNet</a:t>
            </a: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. Because BN helps </a:t>
            </a:r>
          </a:p>
          <a:p>
            <a:pPr marL="476938" lvl="1" indent="0">
              <a:spcBef>
                <a:spcPts val="0"/>
              </a:spcBef>
              <a:spcAft>
                <a:spcPts val="1077"/>
              </a:spcAft>
              <a:buNone/>
            </a:pP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     make gradient stable and optimization landscape smoother.</a:t>
            </a:r>
          </a:p>
          <a:p>
            <a:pPr marL="813673" lvl="1" indent="-336735">
              <a:spcBef>
                <a:spcPts val="0"/>
              </a:spcBef>
              <a:spcAft>
                <a:spcPts val="1077"/>
              </a:spcAft>
            </a:pP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Drawbacks: I just analyze the model from scratch and ignore the pre-trained one.</a:t>
            </a:r>
          </a:p>
          <a:p>
            <a:pPr marL="476938" lvl="1" indent="0">
              <a:spcBef>
                <a:spcPts val="0"/>
              </a:spcBef>
              <a:spcAft>
                <a:spcPts val="1077"/>
              </a:spcAft>
              <a:buNone/>
            </a:pP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The gradient analysis is not enough and I believe there are lots of methods </a:t>
            </a:r>
          </a:p>
          <a:p>
            <a:pPr marL="476938" lvl="1" indent="0">
              <a:spcBef>
                <a:spcPts val="0"/>
              </a:spcBef>
              <a:spcAft>
                <a:spcPts val="1077"/>
              </a:spcAft>
              <a:buNone/>
            </a:pP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and different perspectives to demonstrate.</a:t>
            </a:r>
          </a:p>
          <a:p>
            <a:pPr marL="813673" lvl="1" indent="-336735">
              <a:spcBef>
                <a:spcPts val="0"/>
              </a:spcBef>
              <a:spcAft>
                <a:spcPts val="1077"/>
              </a:spcAft>
            </a:pP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So future job I will focus on the effect of pre-train, and use various kinds of tools </a:t>
            </a:r>
          </a:p>
          <a:p>
            <a:pPr marL="476938" lvl="1" indent="0">
              <a:spcBef>
                <a:spcPts val="0"/>
              </a:spcBef>
              <a:spcAft>
                <a:spcPts val="1077"/>
              </a:spcAft>
              <a:buNone/>
            </a:pP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     (e.g., gradient, eigenvalue, statistics, optimization and so on) to figure out this problem.</a:t>
            </a:r>
          </a:p>
          <a:p>
            <a:pPr marL="476938" lvl="1" indent="0">
              <a:spcBef>
                <a:spcPts val="0"/>
              </a:spcBef>
              <a:spcAft>
                <a:spcPts val="1077"/>
              </a:spcAft>
              <a:buNone/>
            </a:pPr>
            <a:endParaRPr lang="en-US" altLang="zh-CN" sz="2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2762CE4-1F59-433E-90C8-665D778FA27B}"/>
              </a:ext>
            </a:extLst>
          </p:cNvPr>
          <p:cNvSpPr txBox="1">
            <a:spLocks/>
          </p:cNvSpPr>
          <p:nvPr/>
        </p:nvSpPr>
        <p:spPr>
          <a:xfrm>
            <a:off x="0" y="6174157"/>
            <a:ext cx="10144179" cy="60413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[1] Zhu, Rui, et al. "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ScratchDet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: Training Single-Shot Object Detectors from Scratch." CVPR 2019.</a:t>
            </a:r>
          </a:p>
        </p:txBody>
      </p:sp>
    </p:spTree>
    <p:extLst>
      <p:ext uri="{BB962C8B-B14F-4D97-AF65-F5344CB8AC3E}">
        <p14:creationId xmlns:p14="http://schemas.microsoft.com/office/powerpoint/2010/main" val="168039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4"/>
    </mc:Choice>
    <mc:Fallback xmlns="">
      <p:transition spd="slow" advTm="5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3072CFC-3E26-4EEF-89A1-9418E14C4FB5}"/>
              </a:ext>
            </a:extLst>
          </p:cNvPr>
          <p:cNvSpPr txBox="1"/>
          <p:nvPr/>
        </p:nvSpPr>
        <p:spPr>
          <a:xfrm>
            <a:off x="574934" y="376989"/>
            <a:ext cx="11131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zh-CN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274">
            <a:extLst>
              <a:ext uri="{FF2B5EF4-FFF2-40B4-BE49-F238E27FC236}">
                <a16:creationId xmlns:a16="http://schemas.microsoft.com/office/drawing/2014/main" id="{4DCF188B-4F68-4B46-88B9-1EC5699770F0}"/>
              </a:ext>
            </a:extLst>
          </p:cNvPr>
          <p:cNvSpPr txBox="1">
            <a:spLocks/>
          </p:cNvSpPr>
          <p:nvPr/>
        </p:nvSpPr>
        <p:spPr>
          <a:xfrm>
            <a:off x="574934" y="1332178"/>
            <a:ext cx="11475762" cy="4529856"/>
          </a:xfrm>
          <a:prstGeom prst="rect">
            <a:avLst/>
          </a:prstGeom>
        </p:spPr>
        <p:txBody>
          <a:bodyPr anchor="t"/>
          <a:lstStyle>
            <a:lvl1pPr marL="1198880" indent="-1198880" algn="l" defTabSz="4798695" rtl="0" eaLnBrk="0" fontAlgn="base" hangingPunct="0">
              <a:lnSpc>
                <a:spcPct val="90000"/>
              </a:lnSpc>
              <a:spcBef>
                <a:spcPts val="52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99180" indent="-1198880" algn="l" defTabSz="4798695" rtl="0" eaLnBrk="0" fontAlgn="base" hangingPunct="0">
              <a:lnSpc>
                <a:spcPct val="90000"/>
              </a:lnSpc>
              <a:spcBef>
                <a:spcPts val="2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99480" indent="-1198880" algn="l" defTabSz="4798695" rtl="0" eaLnBrk="0" fontAlgn="base" hangingPunct="0">
              <a:lnSpc>
                <a:spcPct val="90000"/>
              </a:lnSpc>
              <a:spcBef>
                <a:spcPts val="2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99780" indent="-1198880" algn="l" defTabSz="4798695" rtl="0" eaLnBrk="0" fontAlgn="base" hangingPunct="0">
              <a:lnSpc>
                <a:spcPct val="90000"/>
              </a:lnSpc>
              <a:spcBef>
                <a:spcPts val="2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80" indent="-1198880" algn="l" defTabSz="4798695" rtl="0" eaLnBrk="0" fontAlgn="base" hangingPunct="0">
              <a:lnSpc>
                <a:spcPct val="90000"/>
              </a:lnSpc>
              <a:spcBef>
                <a:spcPts val="2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99745" indent="-1200150" algn="l" defTabSz="4799330" rtl="0" eaLnBrk="1" latinLnBrk="0" hangingPunct="1">
              <a:lnSpc>
                <a:spcPct val="90000"/>
              </a:lnSpc>
              <a:spcBef>
                <a:spcPts val="2625"/>
              </a:spcBef>
              <a:buFont typeface="Arial" panose="020B0604020202020204" pitchFamily="34" charset="0"/>
              <a:buChar char="•"/>
              <a:defRPr sz="9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600045" indent="-1200150" algn="l" defTabSz="4799330" rtl="0" eaLnBrk="1" latinLnBrk="0" hangingPunct="1">
              <a:lnSpc>
                <a:spcPct val="90000"/>
              </a:lnSpc>
              <a:spcBef>
                <a:spcPts val="2625"/>
              </a:spcBef>
              <a:buFont typeface="Arial" panose="020B0604020202020204" pitchFamily="34" charset="0"/>
              <a:buChar char="•"/>
              <a:defRPr sz="9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999710" indent="-1200150" algn="l" defTabSz="4799330" rtl="0" eaLnBrk="1" latinLnBrk="0" hangingPunct="1">
              <a:lnSpc>
                <a:spcPct val="90000"/>
              </a:lnSpc>
              <a:spcBef>
                <a:spcPts val="2625"/>
              </a:spcBef>
              <a:buFont typeface="Arial" panose="020B0604020202020204" pitchFamily="34" charset="0"/>
              <a:buChar char="•"/>
              <a:defRPr sz="9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00010" indent="-1200150" algn="l" defTabSz="4799330" rtl="0" eaLnBrk="1" latinLnBrk="0" hangingPunct="1">
              <a:lnSpc>
                <a:spcPct val="90000"/>
              </a:lnSpc>
              <a:spcBef>
                <a:spcPts val="2625"/>
              </a:spcBef>
              <a:buFont typeface="Arial" panose="020B0604020202020204" pitchFamily="34" charset="0"/>
              <a:buChar char="•"/>
              <a:defRPr sz="9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735" indent="-336735">
              <a:lnSpc>
                <a:spcPts val="2946"/>
              </a:lnSpc>
              <a:spcBef>
                <a:spcPts val="0"/>
              </a:spcBef>
              <a:spcAft>
                <a:spcPts val="1077"/>
              </a:spcAft>
              <a:buFont typeface="Wingdings" panose="05000000000000000000" pitchFamily="2" charset="2"/>
              <a:buChar char="Ø"/>
            </a:pPr>
            <a:r>
              <a:rPr lang="en-US" altLang="zh-C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ScratchDet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813673" lvl="1" indent="-336735">
              <a:spcBef>
                <a:spcPts val="0"/>
              </a:spcBef>
              <a:spcAft>
                <a:spcPts val="1077"/>
              </a:spcAft>
            </a:pP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Gradient analysis: </a:t>
            </a:r>
          </a:p>
          <a:p>
            <a:pPr marL="476938" lvl="1" indent="0">
              <a:spcBef>
                <a:spcPts val="0"/>
              </a:spcBef>
              <a:spcAft>
                <a:spcPts val="1077"/>
              </a:spcAft>
              <a:buNone/>
            </a:pPr>
            <a:r>
              <a:rPr lang="en-US" altLang="zh-CN" sz="2200" i="1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780E453-EE8C-4592-94BC-31F331855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917" y="2460305"/>
            <a:ext cx="10308165" cy="370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9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4"/>
    </mc:Choice>
    <mc:Fallback xmlns="">
      <p:transition spd="slow" advTm="5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1142</Words>
  <Application>Microsoft Office PowerPoint</Application>
  <PresentationFormat>宽屏</PresentationFormat>
  <Paragraphs>161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Soybean Kim</dc:creator>
  <cp:lastModifiedBy>Soybean Kim</cp:lastModifiedBy>
  <cp:revision>2</cp:revision>
  <dcterms:created xsi:type="dcterms:W3CDTF">2020-03-19T15:11:16Z</dcterms:created>
  <dcterms:modified xsi:type="dcterms:W3CDTF">2020-03-19T15:12:48Z</dcterms:modified>
</cp:coreProperties>
</file>