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5"/>
  </p:notesMasterIdLst>
  <p:sldIdLst>
    <p:sldId id="256" r:id="rId4"/>
  </p:sldIdLst>
  <p:sldSz cx="438912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56CC5-8621-4BB0-9F80-A52B78FFD533}">
  <a:tblStyle styleId="{E0556CC5-8621-4BB0-9F80-A52B78FFD5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p:scale>
          <a:sx n="23" d="100"/>
          <a:sy n="23" d="100"/>
        </p:scale>
        <p:origin x="570"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970337" y="0"/>
            <a:ext cx="3038475"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81100" y="696912"/>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701675" y="4416425"/>
            <a:ext cx="5607050" cy="4183062"/>
          </a:xfrm>
          <a:prstGeom prst="rect">
            <a:avLst/>
          </a:prstGeom>
          <a:noFill/>
          <a:ln>
            <a:noFill/>
          </a:ln>
        </p:spPr>
        <p:txBody>
          <a:bodyPr wrap="square" lIns="91425" tIns="91425" rIns="91425" bIns="91425" anchor="t" anchorCtr="0"/>
          <a:lstStyle>
            <a:lvl1pPr marL="0" marR="0" lvl="0" indent="0" algn="l" rtl="0">
              <a:spcBef>
                <a:spcPts val="0"/>
              </a:spcBef>
              <a:buChar char="●"/>
              <a:defRPr sz="1800" b="0" i="0" u="none" strike="noStrike" cap="none"/>
            </a:lvl1pPr>
            <a:lvl2pPr marL="0" marR="0" lvl="1" indent="0" algn="l" rtl="0">
              <a:spcBef>
                <a:spcPts val="0"/>
              </a:spcBef>
              <a:buChar char="○"/>
              <a:defRPr sz="1800" b="0" i="0" u="none" strike="noStrike" cap="none"/>
            </a:lvl2pPr>
            <a:lvl3pPr marL="0" marR="0" lvl="2" indent="0" algn="l" rtl="0">
              <a:spcBef>
                <a:spcPts val="0"/>
              </a:spcBef>
              <a:buChar char="■"/>
              <a:defRPr sz="1800" b="0" i="0" u="none" strike="noStrike" cap="none"/>
            </a:lvl3pPr>
            <a:lvl4pPr marL="0" marR="0" lvl="3" indent="0" algn="l" rtl="0">
              <a:spcBef>
                <a:spcPts val="0"/>
              </a:spcBef>
              <a:buChar char="●"/>
              <a:defRPr sz="1800" b="0" i="0" u="none" strike="noStrike" cap="none"/>
            </a:lvl4pPr>
            <a:lvl5pPr marL="0" marR="0" lvl="4" indent="0" algn="l" rtl="0">
              <a:spcBef>
                <a:spcPts val="0"/>
              </a:spcBef>
              <a:buChar char="○"/>
              <a:defRPr sz="1800" b="0" i="0" u="none" strike="noStrike" cap="none"/>
            </a:lvl5pPr>
            <a:lvl6pPr marL="0" marR="0" lvl="5" indent="0" algn="l" rtl="0">
              <a:spcBef>
                <a:spcPts val="0"/>
              </a:spcBef>
              <a:buChar char="■"/>
              <a:defRPr sz="1800" b="0" i="0" u="none" strike="noStrike" cap="none"/>
            </a:lvl6pPr>
            <a:lvl7pPr marL="0" marR="0" lvl="6" indent="0" algn="l" rtl="0">
              <a:spcBef>
                <a:spcPts val="0"/>
              </a:spcBef>
              <a:buChar char="●"/>
              <a:defRPr sz="1800" b="0" i="0" u="none" strike="noStrike" cap="none"/>
            </a:lvl7pPr>
            <a:lvl8pPr marL="0" marR="0" lvl="7" indent="0" algn="l" rtl="0">
              <a:spcBef>
                <a:spcPts val="0"/>
              </a:spcBef>
              <a:buChar char="○"/>
              <a:defRPr sz="1800" b="0" i="0" u="none" strike="noStrike" cap="none"/>
            </a:lvl8pPr>
            <a:lvl9pPr marL="0" marR="0" lvl="8" indent="0" algn="l" rtl="0">
              <a:spcBef>
                <a:spcPts val="0"/>
              </a:spcBef>
              <a:buChar char="■"/>
              <a:defRPr sz="1800" b="0" i="0" u="none" strike="noStrike" cap="none"/>
            </a:lvl9pPr>
          </a:lstStyle>
          <a:p>
            <a:endParaRPr/>
          </a:p>
        </p:txBody>
      </p:sp>
      <p:sp>
        <p:nvSpPr>
          <p:cNvPr id="7" name="Shape 7"/>
          <p:cNvSpPr txBox="1">
            <a:spLocks noGrp="1"/>
          </p:cNvSpPr>
          <p:nvPr>
            <p:ph type="ftr" idx="11"/>
          </p:nvPr>
        </p:nvSpPr>
        <p:spPr>
          <a:xfrm>
            <a:off x="0" y="8829675"/>
            <a:ext cx="3038475" cy="46513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970337" y="8829675"/>
            <a:ext cx="3038475" cy="465137"/>
          </a:xfrm>
          <a:prstGeom prst="rect">
            <a:avLst/>
          </a:prstGeom>
          <a:noFill/>
          <a:ln>
            <a:noFill/>
          </a:ln>
        </p:spPr>
        <p:txBody>
          <a:bodyPr wrap="square" lIns="93175" tIns="46575" rIns="93175" bIns="4657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p:nvPr/>
        </p:nvSpPr>
        <p:spPr>
          <a:xfrm>
            <a:off x="3970337" y="8829675"/>
            <a:ext cx="3038475" cy="465137"/>
          </a:xfrm>
          <a:prstGeom prst="rect">
            <a:avLst/>
          </a:prstGeom>
          <a:noFill/>
          <a:ln>
            <a:noFill/>
          </a:ln>
        </p:spPr>
        <p:txBody>
          <a:bodyPr wrap="square" lIns="93175" tIns="46575" rIns="93175" bIns="46575" anchor="b" anchorCtr="0">
            <a:noAutofit/>
          </a:bodyPr>
          <a:lstStyle/>
          <a:p>
            <a:pPr marL="0" marR="0" lvl="0" indent="0" algn="r" rtl="0">
              <a:lnSpc>
                <a:spcPct val="100000"/>
              </a:lnSpc>
              <a:spcBef>
                <a:spcPts val="0"/>
              </a:spcBef>
              <a:spcAft>
                <a:spcPts val="0"/>
              </a:spcAft>
              <a:buClr>
                <a:srgbClr val="000000"/>
              </a:buClr>
              <a:buSzPct val="25000"/>
              <a:buFont typeface="Arial Narrow"/>
              <a:buNone/>
            </a:pPr>
            <a:fld id="{00000000-1234-1234-1234-123412341234}" type="slidenum">
              <a:rPr lang="en-US" sz="2900" b="0" i="0" u="none">
                <a:solidFill>
                  <a:srgbClr val="000000"/>
                </a:solidFill>
                <a:latin typeface="Arial Narrow"/>
                <a:ea typeface="Arial Narrow"/>
                <a:cs typeface="Arial Narrow"/>
                <a:sym typeface="Arial Narrow"/>
              </a:rPr>
              <a:t>1</a:t>
            </a:fld>
            <a:endParaRPr lang="en-US" sz="2900" b="0" i="0" u="none">
              <a:solidFill>
                <a:srgbClr val="000000"/>
              </a:solidFill>
              <a:latin typeface="Arial Narrow"/>
              <a:ea typeface="Arial Narrow"/>
              <a:cs typeface="Arial Narrow"/>
              <a:sym typeface="Arial Narrow"/>
            </a:endParaRPr>
          </a:p>
        </p:txBody>
      </p:sp>
      <p:sp>
        <p:nvSpPr>
          <p:cNvPr id="145" name="Shape 1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701675" y="4416425"/>
            <a:ext cx="5607050" cy="4183062"/>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1" name="Shape 21"/>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51" name="Shape 51"/>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54" name="Shape 54"/>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6" name="Shape 66"/>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9" name="Shape 69"/>
          <p:cNvSpPr txBox="1">
            <a:spLocks noGrp="1"/>
          </p:cNvSpPr>
          <p:nvPr>
            <p:ph type="body" idx="1"/>
          </p:nvPr>
        </p:nvSpPr>
        <p:spPr>
          <a:xfrm rot="5400000">
            <a:off x="-7600950" y="13933487"/>
            <a:ext cx="26563637" cy="9974262"/>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2" name="Shape 72"/>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6" name="Shape 76"/>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3" name="Shape 83"/>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9" name="Shape 89"/>
          <p:cNvSpPr txBox="1">
            <a:spLocks noGrp="1"/>
          </p:cNvSpPr>
          <p:nvPr>
            <p:ph type="body" idx="1"/>
          </p:nvPr>
        </p:nvSpPr>
        <p:spPr>
          <a:xfrm>
            <a:off x="693738" y="5638800"/>
            <a:ext cx="491013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body" idx="2"/>
          </p:nvPr>
        </p:nvSpPr>
        <p:spPr>
          <a:xfrm>
            <a:off x="5756275" y="5638800"/>
            <a:ext cx="4911725"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4" name="Shape 24"/>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3" name="Shape 93"/>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6" name="Shape 96"/>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9" name="Shape 99"/>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9" name="Shape 109"/>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2" name="Shape 112"/>
          <p:cNvSpPr txBox="1">
            <a:spLocks noGrp="1"/>
          </p:cNvSpPr>
          <p:nvPr>
            <p:ph type="body" idx="1"/>
          </p:nvPr>
        </p:nvSpPr>
        <p:spPr>
          <a:xfrm rot="5400000">
            <a:off x="8507413" y="-2174875"/>
            <a:ext cx="26563637" cy="42190988"/>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5" name="Shape 115"/>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9" name="Shape 119"/>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26" name="Shape 126"/>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7" name="Shape 27"/>
          <p:cNvSpPr txBox="1">
            <a:spLocks noGrp="1"/>
          </p:cNvSpPr>
          <p:nvPr>
            <p:ph type="body" idx="1"/>
          </p:nvPr>
        </p:nvSpPr>
        <p:spPr>
          <a:xfrm rot="5400000">
            <a:off x="-7600950" y="13933487"/>
            <a:ext cx="26563637" cy="9974262"/>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2" name="Shape 132"/>
          <p:cNvSpPr txBox="1">
            <a:spLocks noGrp="1"/>
          </p:cNvSpPr>
          <p:nvPr>
            <p:ph type="body" idx="1"/>
          </p:nvPr>
        </p:nvSpPr>
        <p:spPr>
          <a:xfrm>
            <a:off x="693738" y="5638800"/>
            <a:ext cx="21018499"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body" idx="2"/>
          </p:nvPr>
        </p:nvSpPr>
        <p:spPr>
          <a:xfrm>
            <a:off x="21864638" y="5638800"/>
            <a:ext cx="2102008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6" name="Shape 136"/>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9" name="Shape 139"/>
          <p:cNvSpPr txBox="1">
            <a:spLocks noGrp="1"/>
          </p:cNvSpPr>
          <p:nvPr>
            <p:ph type="body" idx="1"/>
          </p:nvPr>
        </p:nvSpPr>
        <p:spPr>
          <a:xfrm>
            <a:off x="693737" y="5638800"/>
            <a:ext cx="42190988"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42" name="Shape 142"/>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0" name="Shape 30"/>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4" name="Shape 34"/>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1" name="Shape 41"/>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7" name="Shape 47"/>
          <p:cNvSpPr txBox="1">
            <a:spLocks noGrp="1"/>
          </p:cNvSpPr>
          <p:nvPr>
            <p:ph type="body" idx="1"/>
          </p:nvPr>
        </p:nvSpPr>
        <p:spPr>
          <a:xfrm>
            <a:off x="693738" y="5638800"/>
            <a:ext cx="491013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2"/>
          </p:nvPr>
        </p:nvSpPr>
        <p:spPr>
          <a:xfrm>
            <a:off x="5756275" y="5638800"/>
            <a:ext cx="4911725"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0"/>
            <a:ext cx="43891199" cy="4800600"/>
          </a:xfrm>
          <a:prstGeom prst="rect">
            <a:avLst/>
          </a:prstGeom>
          <a:solidFill>
            <a:schemeClr val="accent2"/>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 name="Shape 11"/>
          <p:cNvSpPr txBox="1"/>
          <p:nvPr/>
        </p:nvSpPr>
        <p:spPr>
          <a:xfrm>
            <a:off x="693737" y="5638800"/>
            <a:ext cx="9974262"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 name="Shape 12"/>
          <p:cNvSpPr txBox="1"/>
          <p:nvPr/>
        </p:nvSpPr>
        <p:spPr>
          <a:xfrm>
            <a:off x="0" y="4800600"/>
            <a:ext cx="43891199" cy="130175"/>
          </a:xfrm>
          <a:prstGeom prst="rect">
            <a:avLst/>
          </a:prstGeom>
          <a:solidFill>
            <a:srgbClr val="660000"/>
          </a:solidFill>
          <a:ln w="152400" cap="flat" cmpd="sng">
            <a:solidFill>
              <a:srgbClr val="FF9900"/>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 name="Shape 1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14" name="Shape 14"/>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 name="Shape 15"/>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6" name="Shape 16"/>
          <p:cNvSpPr txBox="1"/>
          <p:nvPr/>
        </p:nvSpPr>
        <p:spPr>
          <a:xfrm>
            <a:off x="11490325"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7" name="Shape 17"/>
          <p:cNvSpPr txBox="1"/>
          <p:nvPr/>
        </p:nvSpPr>
        <p:spPr>
          <a:xfrm>
            <a:off x="22272625"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8" name="Shape 18"/>
          <p:cNvSpPr txBox="1"/>
          <p:nvPr/>
        </p:nvSpPr>
        <p:spPr>
          <a:xfrm>
            <a:off x="33078738"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Shape 56"/>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7" name="Shape 57"/>
          <p:cNvSpPr txBox="1"/>
          <p:nvPr/>
        </p:nvSpPr>
        <p:spPr>
          <a:xfrm>
            <a:off x="693737" y="5638800"/>
            <a:ext cx="9974262"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8" name="Shape 58"/>
          <p:cNvSpPr txBox="1"/>
          <p:nvPr/>
        </p:nvSpPr>
        <p:spPr>
          <a:xfrm>
            <a:off x="0" y="4800600"/>
            <a:ext cx="43891199" cy="130175"/>
          </a:xfrm>
          <a:prstGeom prst="rect">
            <a:avLst/>
          </a:prstGeom>
          <a:solidFill>
            <a:srgbClr val="660000"/>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9" name="Shape 59"/>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0" name="Shape 60"/>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61" name="Shape 61"/>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2" name="Shape 62"/>
          <p:cNvSpPr txBox="1"/>
          <p:nvPr/>
        </p:nvSpPr>
        <p:spPr>
          <a:xfrm>
            <a:off x="11490325" y="5638800"/>
            <a:ext cx="20764501"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3" name="Shape 63"/>
          <p:cNvSpPr txBox="1"/>
          <p:nvPr/>
        </p:nvSpPr>
        <p:spPr>
          <a:xfrm>
            <a:off x="33078738" y="5638800"/>
            <a:ext cx="9982200"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2" name="Shape 102"/>
          <p:cNvSpPr txBox="1"/>
          <p:nvPr/>
        </p:nvSpPr>
        <p:spPr>
          <a:xfrm>
            <a:off x="693737" y="5638800"/>
            <a:ext cx="42367201"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3" name="Shape 103"/>
          <p:cNvSpPr txBox="1"/>
          <p:nvPr/>
        </p:nvSpPr>
        <p:spPr>
          <a:xfrm>
            <a:off x="0" y="4800600"/>
            <a:ext cx="43891199" cy="130175"/>
          </a:xfrm>
          <a:prstGeom prst="rect">
            <a:avLst/>
          </a:prstGeom>
          <a:solidFill>
            <a:srgbClr val="660000"/>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4" name="Shape 104"/>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5" name="Shape 105"/>
          <p:cNvSpPr txBox="1">
            <a:spLocks noGrp="1"/>
          </p:cNvSpPr>
          <p:nvPr>
            <p:ph type="body" idx="1"/>
          </p:nvPr>
        </p:nvSpPr>
        <p:spPr>
          <a:xfrm>
            <a:off x="693737" y="5638800"/>
            <a:ext cx="42190988"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06" name="Shape 106"/>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p:nvPr/>
        </p:nvSpPr>
        <p:spPr>
          <a:xfrm>
            <a:off x="4525962" y="1143000"/>
            <a:ext cx="34771013" cy="2592387"/>
          </a:xfrm>
          <a:prstGeom prst="rect">
            <a:avLst/>
          </a:prstGeom>
          <a:noFill/>
          <a:ln>
            <a:noFill/>
          </a:ln>
        </p:spPr>
        <p:txBody>
          <a:bodyPr wrap="square" lIns="91225" tIns="45600" rIns="91225" bIns="45600" anchor="t" anchorCtr="0">
            <a:noAutofit/>
          </a:bodyPr>
          <a:lstStyle/>
          <a:p>
            <a:pPr marL="0" marR="0" lvl="0" indent="0" algn="ctr" rtl="0">
              <a:lnSpc>
                <a:spcPct val="100000"/>
              </a:lnSpc>
              <a:spcBef>
                <a:spcPts val="0"/>
              </a:spcBef>
              <a:spcAft>
                <a:spcPts val="0"/>
              </a:spcAft>
              <a:buClr>
                <a:srgbClr val="FFFFFF"/>
              </a:buClr>
              <a:buSzPct val="25000"/>
              <a:buFont typeface="Arial Black"/>
              <a:buNone/>
            </a:pPr>
            <a:r>
              <a:rPr lang="en-US" sz="8000" dirty="0">
                <a:solidFill>
                  <a:srgbClr val="FFFFFF"/>
                </a:solidFill>
                <a:latin typeface="Arial Black"/>
                <a:ea typeface="Arial Black"/>
                <a:cs typeface="Arial Black"/>
                <a:sym typeface="Arial Black"/>
              </a:rPr>
              <a:t>Sentiment Analysis with News Headlines</a:t>
            </a:r>
            <a:endParaRPr lang="en-US" sz="8000" b="0" i="0" u="none" dirty="0">
              <a:solidFill>
                <a:srgbClr val="FFFFFF"/>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FFFFFF"/>
              </a:buClr>
              <a:buSzPct val="25000"/>
              <a:buFont typeface="Arial"/>
              <a:buNone/>
            </a:pPr>
            <a:r>
              <a:rPr lang="en-US" sz="4800" b="1" dirty="0" err="1">
                <a:solidFill>
                  <a:srgbClr val="FFFFFF"/>
                </a:solidFill>
              </a:rPr>
              <a:t>Xinhui</a:t>
            </a:r>
            <a:r>
              <a:rPr lang="en-US" sz="4800" b="1" dirty="0">
                <a:solidFill>
                  <a:srgbClr val="FFFFFF"/>
                </a:solidFill>
              </a:rPr>
              <a:t> </a:t>
            </a:r>
            <a:r>
              <a:rPr lang="en-US" sz="4800" b="1" dirty="0" err="1">
                <a:solidFill>
                  <a:srgbClr val="FFFFFF"/>
                </a:solidFill>
              </a:rPr>
              <a:t>Gu</a:t>
            </a:r>
            <a:r>
              <a:rPr lang="en-US" sz="4800" b="1" dirty="0">
                <a:solidFill>
                  <a:srgbClr val="FFFFFF"/>
                </a:solidFill>
              </a:rPr>
              <a:t>, Tony Peng, Patrick Sun, Lue </a:t>
            </a:r>
            <a:r>
              <a:rPr lang="en-US" sz="4800" b="1" dirty="0" err="1">
                <a:solidFill>
                  <a:srgbClr val="FFFFFF"/>
                </a:solidFill>
              </a:rPr>
              <a:t>Xiong</a:t>
            </a:r>
            <a:br>
              <a:rPr lang="en-US" sz="4800" b="1" i="0" u="none" dirty="0">
                <a:solidFill>
                  <a:srgbClr val="FFFFFF"/>
                </a:solidFill>
                <a:latin typeface="Arial"/>
                <a:ea typeface="Arial"/>
                <a:cs typeface="Arial"/>
                <a:sym typeface="Arial"/>
              </a:rPr>
            </a:br>
            <a:r>
              <a:rPr lang="en-US" sz="3600" b="1" dirty="0">
                <a:solidFill>
                  <a:srgbClr val="FFFFFF"/>
                </a:solidFill>
              </a:rPr>
              <a:t>UC  Berkeley, Haas School of Business</a:t>
            </a:r>
            <a:endParaRPr lang="en-US" sz="3600" b="1" i="0" u="none" dirty="0">
              <a:solidFill>
                <a:srgbClr val="FFFFFF"/>
              </a:solidFill>
              <a:latin typeface="Arial"/>
              <a:ea typeface="Arial"/>
              <a:cs typeface="Arial"/>
              <a:sym typeface="Arial"/>
            </a:endParaRPr>
          </a:p>
        </p:txBody>
      </p:sp>
      <p:sp>
        <p:nvSpPr>
          <p:cNvPr id="149" name="Shape 149"/>
          <p:cNvSpPr txBox="1"/>
          <p:nvPr/>
        </p:nvSpPr>
        <p:spPr>
          <a:xfrm>
            <a:off x="685800" y="56388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Introduction</a:t>
            </a:r>
          </a:p>
        </p:txBody>
      </p:sp>
      <p:sp>
        <p:nvSpPr>
          <p:cNvPr id="150" name="Shape 150"/>
          <p:cNvSpPr txBox="1"/>
          <p:nvPr/>
        </p:nvSpPr>
        <p:spPr>
          <a:xfrm>
            <a:off x="693737" y="6205537"/>
            <a:ext cx="9982200" cy="5078412"/>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dirty="0">
                <a:solidFill>
                  <a:schemeClr val="dk1"/>
                </a:solidFill>
                <a:latin typeface="Arial Narrow"/>
                <a:ea typeface="Arial Narrow"/>
                <a:cs typeface="Arial Narrow"/>
                <a:sym typeface="Arial Narrow"/>
              </a:rPr>
              <a:t>This template was designed to produce a 48x36 poster.</a:t>
            </a: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You can modify it as needed for your.</a:t>
            </a:r>
            <a:br>
              <a:rPr lang="en-US" sz="3000" b="0" i="0" u="none" dirty="0">
                <a:solidFill>
                  <a:schemeClr val="dk1"/>
                </a:solidFill>
                <a:latin typeface="Arial Narrow"/>
                <a:ea typeface="Arial Narrow"/>
                <a:cs typeface="Arial Narrow"/>
                <a:sym typeface="Arial Narrow"/>
              </a:rPr>
            </a:b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By using this template poster will look professional, easy to read and save you valuable time from figuring out proper placement of titles, subtitles and text body.</a:t>
            </a:r>
            <a:br>
              <a:rPr lang="en-US" sz="3000" b="0" i="0" u="none" dirty="0">
                <a:solidFill>
                  <a:schemeClr val="dk1"/>
                </a:solidFill>
                <a:latin typeface="Arial Narrow"/>
                <a:ea typeface="Arial Narrow"/>
                <a:cs typeface="Arial Narrow"/>
                <a:sym typeface="Arial Narrow"/>
              </a:rPr>
            </a:b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For poster design beginners we have included many helpful tips you can find on the poster template itself. </a:t>
            </a:r>
          </a:p>
        </p:txBody>
      </p:sp>
      <p:sp>
        <p:nvSpPr>
          <p:cNvPr id="151" name="Shape 151"/>
          <p:cNvSpPr txBox="1"/>
          <p:nvPr/>
        </p:nvSpPr>
        <p:spPr>
          <a:xfrm>
            <a:off x="684212" y="114935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Data Collection, Cleaning and Feature Engineering</a:t>
            </a:r>
            <a:endParaRPr lang="en-US" sz="3200" b="1" i="0" u="none" dirty="0">
              <a:solidFill>
                <a:srgbClr val="F8F8F8"/>
              </a:solidFill>
              <a:latin typeface="Arial Narrow"/>
              <a:ea typeface="Arial Narrow"/>
              <a:cs typeface="Arial Narrow"/>
              <a:sym typeface="Arial Narrow"/>
            </a:endParaRPr>
          </a:p>
        </p:txBody>
      </p:sp>
      <p:sp>
        <p:nvSpPr>
          <p:cNvPr id="167" name="Shape 167"/>
          <p:cNvSpPr txBox="1"/>
          <p:nvPr/>
        </p:nvSpPr>
        <p:spPr>
          <a:xfrm>
            <a:off x="11490325" y="56261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Labeling Setup </a:t>
            </a:r>
            <a:endParaRPr lang="en-US" sz="3200" b="1" i="0" u="none" dirty="0">
              <a:solidFill>
                <a:srgbClr val="F8F8F8"/>
              </a:solidFill>
              <a:latin typeface="Arial Narrow"/>
              <a:ea typeface="Arial Narrow"/>
              <a:cs typeface="Arial Narrow"/>
              <a:sym typeface="Arial Narrow"/>
            </a:endParaRPr>
          </a:p>
        </p:txBody>
      </p:sp>
      <p:sp>
        <p:nvSpPr>
          <p:cNvPr id="168" name="Shape 168"/>
          <p:cNvSpPr txBox="1"/>
          <p:nvPr/>
        </p:nvSpPr>
        <p:spPr>
          <a:xfrm>
            <a:off x="11490325" y="6218529"/>
            <a:ext cx="9982200" cy="54864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Using daily return data from 3/27/2014 to 9/12/2017 and a training set, validation and test set split of 70%, and 20%, we compare the performance of 3 models. We aim to predict 10 days return, due to the fact that on a 10-day basis, return is negligible, we can assume a mean of 0 and have a band around the mean to make sure that the positive and negative labels are significant enough. With this band, we created three labels as follows:</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return on a particular 10-day period is greater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of all 10 day returns, which is 1.3% we label that day as </a:t>
            </a:r>
            <a:r>
              <a:rPr lang="en-US" sz="3000" b="1" dirty="0">
                <a:solidFill>
                  <a:schemeClr val="dk1"/>
                </a:solidFill>
                <a:latin typeface="Arial Narrow"/>
                <a:ea typeface="Arial Narrow"/>
                <a:cs typeface="Arial Narrow"/>
                <a:sym typeface="Arial Narrow"/>
              </a:rPr>
              <a:t>positive</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return on a particular 10-day period is smaller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of all 10 day returns, we label that day as </a:t>
            </a:r>
            <a:r>
              <a:rPr lang="en-US" sz="3000" b="1" dirty="0">
                <a:solidFill>
                  <a:schemeClr val="dk1"/>
                </a:solidFill>
                <a:latin typeface="Arial Narrow"/>
                <a:ea typeface="Arial Narrow"/>
                <a:cs typeface="Arial Narrow"/>
                <a:sym typeface="Arial Narrow"/>
              </a:rPr>
              <a:t>negative</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else, we label that day as </a:t>
            </a:r>
            <a:r>
              <a:rPr lang="en-US" sz="3000" b="1" dirty="0">
                <a:solidFill>
                  <a:schemeClr val="dk1"/>
                </a:solidFill>
                <a:latin typeface="Arial Narrow"/>
                <a:ea typeface="Arial Narrow"/>
                <a:cs typeface="Arial Narrow"/>
                <a:sym typeface="Arial Narrow"/>
              </a:rPr>
              <a:t>neutral</a:t>
            </a:r>
            <a:r>
              <a:rPr lang="en-US" sz="3000" dirty="0">
                <a:solidFill>
                  <a:schemeClr val="dk1"/>
                </a:solidFill>
                <a:latin typeface="Arial Narrow"/>
                <a:ea typeface="Arial Narrow"/>
                <a:cs typeface="Arial Narrow"/>
                <a:sym typeface="Arial Narrow"/>
              </a:rPr>
              <a:t>. </a:t>
            </a:r>
            <a:endParaRPr lang="en-US" sz="3000" b="0" i="0" u="none" dirty="0">
              <a:solidFill>
                <a:schemeClr val="dk1"/>
              </a:solidFill>
              <a:latin typeface="Arial Narrow"/>
              <a:ea typeface="Arial Narrow"/>
              <a:cs typeface="Arial Narrow"/>
              <a:sym typeface="Arial Narrow"/>
            </a:endParaRPr>
          </a:p>
        </p:txBody>
      </p:sp>
      <p:sp>
        <p:nvSpPr>
          <p:cNvPr id="172" name="Shape 172"/>
          <p:cNvSpPr txBox="1"/>
          <p:nvPr/>
        </p:nvSpPr>
        <p:spPr>
          <a:xfrm>
            <a:off x="11490325" y="13350227"/>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Naïve Model</a:t>
            </a:r>
            <a:endParaRPr lang="en-US" sz="3200" b="1" i="0" u="none" dirty="0">
              <a:solidFill>
                <a:srgbClr val="F8F8F8"/>
              </a:solidFill>
              <a:latin typeface="Arial Narrow"/>
              <a:ea typeface="Arial Narrow"/>
              <a:cs typeface="Arial Narrow"/>
              <a:sym typeface="Arial Narrow"/>
            </a:endParaRPr>
          </a:p>
        </p:txBody>
      </p:sp>
      <p:sp>
        <p:nvSpPr>
          <p:cNvPr id="173" name="Shape 173"/>
          <p:cNvSpPr txBox="1"/>
          <p:nvPr/>
        </p:nvSpPr>
        <p:spPr>
          <a:xfrm>
            <a:off x="11579224" y="14027474"/>
            <a:ext cx="9982200" cy="4355482"/>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We calculated the percentage of positive labels to be 68%, negative labels to be 29% and the rest being neutral. Therefore, our naive model is that we would randomly predict an up move on each day with probability 68% and 29% for a down move on our test set. Then we would compare our prediction with the actual positive or negative returns on that day according to the label rule described before. The result is that our naive model had a prediction accuracy of 48% in the test set.</a:t>
            </a:r>
          </a:p>
          <a:p>
            <a:pPr lvl="0">
              <a:buClr>
                <a:schemeClr val="dk1"/>
              </a:buClr>
              <a:buSzPct val="25000"/>
            </a:pPr>
            <a:endParaRPr lang="en-US" sz="3000" b="0" i="0" u="none" dirty="0">
              <a:solidFill>
                <a:schemeClr val="dk1"/>
              </a:solidFill>
              <a:latin typeface="Arial Narrow"/>
              <a:ea typeface="Arial Narrow"/>
              <a:cs typeface="Arial Narrow"/>
              <a:sym typeface="Arial Narrow"/>
            </a:endParaRPr>
          </a:p>
          <a:p>
            <a:pPr lvl="0">
              <a:buClr>
                <a:schemeClr val="dk1"/>
              </a:buClr>
              <a:buSzPct val="25000"/>
            </a:pPr>
            <a:endParaRPr lang="en-US" sz="3000" b="0" i="0" u="none" dirty="0">
              <a:solidFill>
                <a:schemeClr val="dk1"/>
              </a:solidFill>
              <a:latin typeface="Arial Narrow"/>
              <a:ea typeface="Arial Narrow"/>
              <a:cs typeface="Arial Narrow"/>
              <a:sym typeface="Arial Narrow"/>
            </a:endParaRPr>
          </a:p>
        </p:txBody>
      </p:sp>
      <p:sp>
        <p:nvSpPr>
          <p:cNvPr id="174" name="Shape 174"/>
          <p:cNvSpPr txBox="1"/>
          <p:nvPr/>
        </p:nvSpPr>
        <p:spPr>
          <a:xfrm>
            <a:off x="11478419" y="18629758"/>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Baseline Model</a:t>
            </a:r>
            <a:endParaRPr lang="en-US" sz="3200" b="1" i="0" u="none" dirty="0">
              <a:solidFill>
                <a:srgbClr val="F8F8F8"/>
              </a:solidFill>
              <a:latin typeface="Arial Narrow"/>
              <a:ea typeface="Arial Narrow"/>
              <a:cs typeface="Arial Narrow"/>
              <a:sym typeface="Arial Narrow"/>
            </a:endParaRPr>
          </a:p>
        </p:txBody>
      </p:sp>
      <p:sp>
        <p:nvSpPr>
          <p:cNvPr id="175" name="Shape 175"/>
          <p:cNvSpPr txBox="1"/>
          <p:nvPr/>
        </p:nvSpPr>
        <p:spPr>
          <a:xfrm>
            <a:off x="11490325" y="19337289"/>
            <a:ext cx="9982200" cy="45720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For the baseline model, we used a slightly more sophisticated approach than just a Trinomial distribution. Every day we count the number of positive words and negative words in all the relevant headlines and subtract them. Since on average there should be equal number of positive and negative words for the company on a day, we can again assume this difference to have a mean of 0, then out baseline model's prediction rule is as follows: </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difference on a day is greater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standard deviation above 0, we label that day as </a:t>
            </a:r>
            <a:r>
              <a:rPr lang="en-US" sz="3000" b="1" dirty="0">
                <a:solidFill>
                  <a:schemeClr val="dk1"/>
                </a:solidFill>
                <a:latin typeface="Arial Narrow"/>
                <a:ea typeface="Arial Narrow"/>
                <a:cs typeface="Arial Narrow"/>
                <a:sym typeface="Arial Narrow"/>
              </a:rPr>
              <a:t>positive</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difference on a day is smaller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standard deviation below 0, we label that day as </a:t>
            </a:r>
            <a:r>
              <a:rPr lang="en-US" sz="3000" b="1" dirty="0">
                <a:solidFill>
                  <a:schemeClr val="dk1"/>
                </a:solidFill>
                <a:latin typeface="Arial Narrow"/>
                <a:ea typeface="Arial Narrow"/>
                <a:cs typeface="Arial Narrow"/>
                <a:sym typeface="Arial Narrow"/>
              </a:rPr>
              <a:t>negative</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 If the difference on a particular day is between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and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around 0, we label that day as </a:t>
            </a:r>
            <a:r>
              <a:rPr lang="en-US" sz="3000" b="1" dirty="0">
                <a:solidFill>
                  <a:schemeClr val="dk1"/>
                </a:solidFill>
                <a:latin typeface="Arial Narrow"/>
                <a:ea typeface="Arial Narrow"/>
                <a:cs typeface="Arial Narrow"/>
                <a:sym typeface="Arial Narrow"/>
              </a:rPr>
              <a:t>neutral</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endParaRPr lang="en-US" sz="3000" b="0" i="0" u="none" dirty="0">
              <a:solidFill>
                <a:schemeClr val="dk1"/>
              </a:solidFill>
              <a:latin typeface="Arial Narrow"/>
              <a:ea typeface="Arial Narrow"/>
              <a:cs typeface="Arial Narrow"/>
              <a:sym typeface="Arial Narrow"/>
            </a:endParaRPr>
          </a:p>
        </p:txBody>
      </p:sp>
      <p:sp>
        <p:nvSpPr>
          <p:cNvPr id="181" name="Shape 181"/>
          <p:cNvSpPr txBox="1"/>
          <p:nvPr/>
        </p:nvSpPr>
        <p:spPr>
          <a:xfrm>
            <a:off x="22272625" y="56261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State-of-the-art Model</a:t>
            </a:r>
            <a:endParaRPr lang="en-US" sz="3200" b="1" i="0" u="none" dirty="0">
              <a:solidFill>
                <a:srgbClr val="F8F8F8"/>
              </a:solidFill>
              <a:latin typeface="Arial Narrow"/>
              <a:ea typeface="Arial Narrow"/>
              <a:cs typeface="Arial Narrow"/>
              <a:sym typeface="Arial Narrow"/>
            </a:endParaRPr>
          </a:p>
        </p:txBody>
      </p:sp>
      <p:sp>
        <p:nvSpPr>
          <p:cNvPr id="182" name="Shape 182"/>
          <p:cNvSpPr txBox="1"/>
          <p:nvPr/>
        </p:nvSpPr>
        <p:spPr>
          <a:xfrm>
            <a:off x="22272625" y="6218236"/>
            <a:ext cx="9982200" cy="11782750"/>
          </a:xfrm>
          <a:prstGeom prst="rect">
            <a:avLst/>
          </a:prstGeom>
          <a:noFill/>
          <a:ln>
            <a:noFill/>
          </a:ln>
        </p:spPr>
        <p:txBody>
          <a:bodyPr wrap="square" lIns="457200" tIns="457200" rIns="457200" bIns="457200" anchor="t" anchorCtr="0">
            <a:noAutofit/>
          </a:bodyPr>
          <a:lstStyle/>
          <a:p>
            <a:r>
              <a:rPr lang="en-US" sz="3200" dirty="0"/>
              <a:t>Here we used a multi-class support vector machine method to classify the returns as three types: positive, neutral and negative as labeled before, which is our y variable. We cross validated the hyper-parameter C which had an optimal value around 1. </a:t>
            </a:r>
          </a:p>
          <a:p>
            <a:pPr marL="457200" indent="-457200">
              <a:buFont typeface="Arial" panose="020B0604020202020204" pitchFamily="34" charset="0"/>
              <a:buChar char="•"/>
            </a:pPr>
            <a:r>
              <a:rPr lang="en-US" sz="3200" dirty="0"/>
              <a:t>With the same band we used in the Naïve and Baseline model, the result on the test set has an accuracy of </a:t>
            </a:r>
            <a:r>
              <a:rPr lang="en-US" sz="3200" b="1" dirty="0"/>
              <a:t>60.7%.</a:t>
            </a:r>
            <a:r>
              <a:rPr lang="en-US" sz="3200" dirty="0"/>
              <a:t> However all predictions are </a:t>
            </a:r>
            <a:r>
              <a:rPr lang="en-US" sz="3200" b="1" dirty="0"/>
              <a:t>1</a:t>
            </a:r>
            <a:r>
              <a:rPr lang="en-US" sz="3200" dirty="0"/>
              <a:t>s</a:t>
            </a:r>
          </a:p>
          <a:p>
            <a:pPr marL="457200" indent="-457200">
              <a:buFont typeface="Arial" panose="020B0604020202020204" pitchFamily="34" charset="0"/>
              <a:buChar char="•"/>
            </a:pPr>
            <a:r>
              <a:rPr lang="en-US" sz="3200" dirty="0"/>
              <a:t>After increasing the band around neutral returns to </a:t>
            </a:r>
            <a:r>
              <a:rPr lang="en-US" sz="3200" b="1" dirty="0"/>
              <a:t>1.15</a:t>
            </a:r>
            <a:r>
              <a:rPr lang="en-US" sz="3200" dirty="0"/>
              <a:t> standard deviation around 0, which is a 5% return as a threshold, we achieved a test set accuracy of </a:t>
            </a:r>
            <a:r>
              <a:rPr lang="en-US" sz="3200" b="1" dirty="0"/>
              <a:t>84.5%</a:t>
            </a:r>
            <a:r>
              <a:rPr lang="en-US" sz="3200" dirty="0"/>
              <a:t>. However all prediction are </a:t>
            </a:r>
            <a:r>
              <a:rPr lang="en-US" sz="3200" b="1" dirty="0"/>
              <a:t>0</a:t>
            </a:r>
            <a:r>
              <a:rPr lang="en-US" sz="3200" dirty="0"/>
              <a:t>s.</a:t>
            </a:r>
          </a:p>
          <a:p>
            <a:r>
              <a:rPr lang="en-US" altLang="zh-CN" sz="3200" dirty="0"/>
              <a:t>T</a:t>
            </a:r>
            <a:r>
              <a:rPr lang="en-US" sz="3200" dirty="0"/>
              <a:t>he problem is, the larger the threshold, more labels are 0s and the smaller the threshold, more labels are 1s. Therefore we always end up with extreme unbalanced data in our prediction and test set label. ideally we hope in the middle somewhere there is a peak of accuracy even though it's not as high as accuracy at either end. Hence we ran a simulation where we treat the threshold as a hyper-parameter by trying a range of threshold values, and plot the accuracy against the number of standard deviations we use as a threshold, and found the following result: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endParaRPr lang="en-US" sz="3200" dirty="0"/>
          </a:p>
          <a:p>
            <a:endParaRPr lang="en-US" sz="3200" dirty="0"/>
          </a:p>
        </p:txBody>
      </p:sp>
      <p:sp>
        <p:nvSpPr>
          <p:cNvPr id="195" name="Shape 195"/>
          <p:cNvSpPr txBox="1"/>
          <p:nvPr/>
        </p:nvSpPr>
        <p:spPr>
          <a:xfrm>
            <a:off x="22294569" y="25265063"/>
            <a:ext cx="9950220" cy="41148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From this graph, we see a peak of accuracy at around 0.5 times the standard deviation and a accuracy of around 53.6%. We also calculated the F1 score of accuracy, which takes imbalanced data into account. We see the same problem as the accuracy score. The core of the problem is to find a optimal parameter value that gives a fairly balanced dataset, and the results of all three models are summarized below:</a:t>
            </a:r>
            <a:endParaRPr lang="en-US" sz="3000" b="0" i="0" u="none" dirty="0">
              <a:solidFill>
                <a:schemeClr val="dk1"/>
              </a:solidFill>
              <a:latin typeface="Arial Narrow"/>
              <a:ea typeface="Arial Narrow"/>
              <a:cs typeface="Arial Narrow"/>
              <a:sym typeface="Arial Narrow"/>
            </a:endParaRPr>
          </a:p>
        </p:txBody>
      </p:sp>
      <p:sp>
        <p:nvSpPr>
          <p:cNvPr id="201" name="Shape 201"/>
          <p:cNvSpPr txBox="1"/>
          <p:nvPr/>
        </p:nvSpPr>
        <p:spPr>
          <a:xfrm>
            <a:off x="33078738" y="56388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Feature Importance</a:t>
            </a:r>
            <a:endParaRPr lang="en-US" sz="3200" b="1" i="0" u="none" dirty="0">
              <a:solidFill>
                <a:srgbClr val="F8F8F8"/>
              </a:solidFill>
              <a:latin typeface="Arial Narrow"/>
              <a:ea typeface="Arial Narrow"/>
              <a:cs typeface="Arial Narrow"/>
              <a:sym typeface="Arial Narrow"/>
            </a:endParaRPr>
          </a:p>
        </p:txBody>
      </p:sp>
      <p:sp>
        <p:nvSpPr>
          <p:cNvPr id="203" name="Shape 203"/>
          <p:cNvSpPr txBox="1"/>
          <p:nvPr/>
        </p:nvSpPr>
        <p:spPr>
          <a:xfrm>
            <a:off x="33078737" y="28569635"/>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dirty="0">
                <a:solidFill>
                  <a:srgbClr val="F8F8F8"/>
                </a:solidFill>
                <a:latin typeface="Arial Narrow"/>
                <a:ea typeface="Arial Narrow"/>
                <a:cs typeface="Arial Narrow"/>
                <a:sym typeface="Arial Narrow"/>
              </a:rPr>
              <a:t>Conclusion</a:t>
            </a:r>
          </a:p>
        </p:txBody>
      </p:sp>
      <p:sp>
        <p:nvSpPr>
          <p:cNvPr id="206" name="Shape 206"/>
          <p:cNvSpPr txBox="1"/>
          <p:nvPr/>
        </p:nvSpPr>
        <p:spPr>
          <a:xfrm>
            <a:off x="658151" y="12060212"/>
            <a:ext cx="9982200" cy="9416466"/>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Collection: </a:t>
            </a:r>
          </a:p>
          <a:p>
            <a:pPr lvl="0">
              <a:buClr>
                <a:schemeClr val="dk1"/>
              </a:buClr>
              <a:buSzPct val="25000"/>
            </a:pPr>
            <a:r>
              <a:rPr lang="en-US" sz="3000" dirty="0">
                <a:solidFill>
                  <a:schemeClr val="dk1"/>
                </a:solidFill>
                <a:latin typeface="Arial Narrow"/>
                <a:ea typeface="Arial Narrow"/>
                <a:cs typeface="Arial Narrow"/>
                <a:sym typeface="Arial Narrow"/>
              </a:rPr>
              <a:t>We use the </a:t>
            </a:r>
            <a:r>
              <a:rPr lang="en-US" sz="3000" dirty="0" err="1">
                <a:solidFill>
                  <a:schemeClr val="dk1"/>
                </a:solidFill>
                <a:latin typeface="Arial Narrow"/>
                <a:ea typeface="Arial Narrow"/>
                <a:cs typeface="Arial Narrow"/>
                <a:sym typeface="Arial Narrow"/>
              </a:rPr>
              <a:t>GlobalNews</a:t>
            </a:r>
            <a:r>
              <a:rPr lang="en-US" sz="3000" dirty="0">
                <a:solidFill>
                  <a:schemeClr val="dk1"/>
                </a:solidFill>
                <a:latin typeface="Arial Narrow"/>
                <a:ea typeface="Arial Narrow"/>
                <a:cs typeface="Arial Narrow"/>
                <a:sym typeface="Arial Narrow"/>
              </a:rPr>
              <a:t> API service from </a:t>
            </a:r>
            <a:r>
              <a:rPr lang="en-US" sz="3000" dirty="0" err="1">
                <a:solidFill>
                  <a:schemeClr val="dk1"/>
                </a:solidFill>
                <a:latin typeface="Arial Narrow"/>
                <a:ea typeface="Arial Narrow"/>
                <a:cs typeface="Arial Narrow"/>
                <a:sym typeface="Arial Narrow"/>
              </a:rPr>
              <a:t>Xignite</a:t>
            </a:r>
            <a:r>
              <a:rPr lang="en-US" sz="3000" dirty="0">
                <a:solidFill>
                  <a:schemeClr val="dk1"/>
                </a:solidFill>
                <a:latin typeface="Arial Narrow"/>
                <a:ea typeface="Arial Narrow"/>
                <a:cs typeface="Arial Narrow"/>
                <a:sym typeface="Arial Narrow"/>
              </a:rPr>
              <a:t>, a market data provider for data collection. Even though its service only provides news headlines up to 2014-3-27, their data are highly organized by date and we obtained a total of 33,808 news spanning over 1265 days.</a:t>
            </a:r>
          </a:p>
          <a:p>
            <a:pPr lvl="0">
              <a:buClr>
                <a:schemeClr val="dk1"/>
              </a:buClr>
              <a:buSzPct val="25000"/>
            </a:pPr>
            <a:endParaRPr lang="en-US" sz="3000" dirty="0">
              <a:solidFill>
                <a:schemeClr val="dk1"/>
              </a:solidFill>
              <a:latin typeface="Arial Narrow"/>
              <a:ea typeface="Arial Narrow"/>
              <a:cs typeface="Arial Narrow"/>
              <a:sym typeface="Arial Narrow"/>
            </a:endParaRPr>
          </a:p>
          <a:p>
            <a:pPr lvl="0">
              <a:buClr>
                <a:schemeClr val="dk1"/>
              </a:buClr>
              <a:buSzPct val="25000"/>
            </a:pPr>
            <a:r>
              <a:rPr lang="en-US" sz="3000" dirty="0">
                <a:solidFill>
                  <a:schemeClr val="dk1"/>
                </a:solidFill>
                <a:latin typeface="Arial Narrow"/>
                <a:ea typeface="Arial Narrow"/>
                <a:cs typeface="Arial Narrow"/>
                <a:sym typeface="Arial Narrow"/>
              </a:rPr>
              <a:t>Cleaning: </a:t>
            </a:r>
          </a:p>
          <a:p>
            <a:pPr marL="514350" lvl="0" indent="-514350">
              <a:buClr>
                <a:schemeClr val="dk1"/>
              </a:buClr>
              <a:buSzPct val="100000"/>
              <a:buFont typeface="Wingdings" charset="2"/>
              <a:buChar char="v"/>
            </a:pPr>
            <a:r>
              <a:rPr lang="en-US" sz="3000" dirty="0">
                <a:solidFill>
                  <a:schemeClr val="dk1"/>
                </a:solidFill>
                <a:latin typeface="Arial Narrow"/>
                <a:ea typeface="Arial Narrow"/>
                <a:cs typeface="Arial Narrow"/>
                <a:sym typeface="Arial Narrow"/>
              </a:rPr>
              <a:t>Delete all the text data in the weekend in order to match news sentiment to trading days.</a:t>
            </a:r>
          </a:p>
          <a:p>
            <a:pPr marL="514350" lvl="0" indent="-514350">
              <a:buClr>
                <a:schemeClr val="dk1"/>
              </a:buClr>
              <a:buSzPct val="100000"/>
              <a:buFont typeface="Wingdings" charset="2"/>
              <a:buChar char="v"/>
            </a:pPr>
            <a:r>
              <a:rPr lang="en-US" sz="3000" dirty="0">
                <a:solidFill>
                  <a:schemeClr val="dk1"/>
                </a:solidFill>
                <a:latin typeface="Arial Narrow"/>
                <a:ea typeface="Arial Narrow"/>
                <a:cs typeface="Arial Narrow"/>
                <a:sym typeface="Arial Narrow"/>
              </a:rPr>
              <a:t>Separate headlines into words for each day .</a:t>
            </a:r>
          </a:p>
          <a:p>
            <a:pPr marL="514350" lvl="0" indent="-514350">
              <a:buClr>
                <a:schemeClr val="dk1"/>
              </a:buClr>
              <a:buSzPct val="100000"/>
              <a:buFont typeface="Wingdings" charset="2"/>
              <a:buChar char="v"/>
            </a:pPr>
            <a:r>
              <a:rPr lang="en-US" sz="3000" dirty="0">
                <a:solidFill>
                  <a:schemeClr val="dk1"/>
                </a:solidFill>
                <a:latin typeface="Arial Narrow"/>
                <a:ea typeface="Arial Narrow"/>
                <a:cs typeface="Arial Narrow"/>
                <a:sym typeface="Arial Narrow"/>
              </a:rPr>
              <a:t>Use the 2014 Master Dictionary from </a:t>
            </a:r>
            <a:r>
              <a:rPr lang="en-US" sz="3000" dirty="0" err="1">
                <a:solidFill>
                  <a:schemeClr val="dk1"/>
                </a:solidFill>
                <a:latin typeface="Arial Narrow"/>
                <a:ea typeface="Arial Narrow"/>
                <a:cs typeface="Arial Narrow"/>
                <a:sym typeface="Arial Narrow"/>
              </a:rPr>
              <a:t>Prof.Bill</a:t>
            </a:r>
            <a:r>
              <a:rPr lang="en-US" sz="3000" dirty="0">
                <a:solidFill>
                  <a:schemeClr val="dk1"/>
                </a:solidFill>
                <a:latin typeface="Arial Narrow"/>
                <a:ea typeface="Arial Narrow"/>
                <a:cs typeface="Arial Narrow"/>
                <a:sym typeface="Arial Narrow"/>
              </a:rPr>
              <a:t> McDonald's web page. The dictionary is an extension of the 12dicts word list, which are widely used for textual analysis in financial applications. The dictionary contains seven sentiment category identifiers that we are going to use in our model building.</a:t>
            </a:r>
          </a:p>
          <a:p>
            <a:pPr marL="514350" lvl="0" indent="-514350">
              <a:buClr>
                <a:schemeClr val="dk1"/>
              </a:buClr>
              <a:buSzPct val="100000"/>
              <a:buFont typeface="Wingdings" charset="2"/>
              <a:buChar char="v"/>
            </a:pPr>
            <a:endParaRPr lang="en-US" sz="3000" dirty="0">
              <a:solidFill>
                <a:schemeClr val="dk1"/>
              </a:solidFill>
              <a:latin typeface="Arial Narrow"/>
              <a:ea typeface="Arial Narrow"/>
              <a:cs typeface="Arial Narrow"/>
              <a:sym typeface="Arial Narrow"/>
            </a:endParaRPr>
          </a:p>
          <a:p>
            <a:pPr lvl="0">
              <a:buClr>
                <a:schemeClr val="dk1"/>
              </a:buClr>
              <a:buSzPct val="100000"/>
            </a:pPr>
            <a:r>
              <a:rPr lang="en-US" sz="3000" dirty="0">
                <a:solidFill>
                  <a:schemeClr val="dk1"/>
                </a:solidFill>
                <a:latin typeface="Arial Narrow"/>
                <a:ea typeface="Arial Narrow"/>
                <a:cs typeface="Arial Narrow"/>
                <a:sym typeface="Arial Narrow"/>
              </a:rPr>
              <a:t>Feature Engineering:</a:t>
            </a:r>
          </a:p>
        </p:txBody>
      </p:sp>
      <p:sp>
        <p:nvSpPr>
          <p:cNvPr id="207" name="Shape 207"/>
          <p:cNvSpPr/>
          <p:nvPr/>
        </p:nvSpPr>
        <p:spPr>
          <a:xfrm>
            <a:off x="685800" y="1143000"/>
            <a:ext cx="3325812" cy="2570162"/>
          </a:xfrm>
          <a:prstGeom prst="roundRect">
            <a:avLst>
              <a:gd name="adj" fmla="val 16667"/>
            </a:avLst>
          </a:prstGeom>
          <a:solidFill>
            <a:schemeClr val="lt1"/>
          </a:solidFill>
          <a:ln w="2857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100" b="0" i="0" u="none" dirty="0">
                <a:solidFill>
                  <a:schemeClr val="dk1"/>
                </a:solidFill>
                <a:latin typeface="Arial Narrow"/>
                <a:ea typeface="Arial Narrow"/>
                <a:cs typeface="Arial Narrow"/>
                <a:sym typeface="Arial Narrow"/>
              </a:rPr>
              <a:t>OPTIONAL</a:t>
            </a:r>
            <a:br>
              <a:rPr lang="en-US" sz="2100" b="0" i="0" u="none" dirty="0">
                <a:solidFill>
                  <a:schemeClr val="dk1"/>
                </a:solidFill>
                <a:latin typeface="Arial Narrow"/>
                <a:ea typeface="Arial Narrow"/>
                <a:cs typeface="Arial Narrow"/>
                <a:sym typeface="Arial Narrow"/>
              </a:rPr>
            </a:br>
            <a:r>
              <a:rPr lang="en-US" sz="2100" b="0" i="0" u="none" dirty="0">
                <a:solidFill>
                  <a:schemeClr val="dk1"/>
                </a:solidFill>
                <a:latin typeface="Arial Narrow"/>
                <a:ea typeface="Arial Narrow"/>
                <a:cs typeface="Arial Narrow"/>
                <a:sym typeface="Arial Narrow"/>
              </a:rPr>
              <a:t>LOGO HERE</a:t>
            </a:r>
          </a:p>
        </p:txBody>
      </p:sp>
      <p:sp>
        <p:nvSpPr>
          <p:cNvPr id="208" name="Shape 208"/>
          <p:cNvSpPr/>
          <p:nvPr/>
        </p:nvSpPr>
        <p:spPr>
          <a:xfrm>
            <a:off x="39735125" y="1143000"/>
            <a:ext cx="3325812" cy="2570162"/>
          </a:xfrm>
          <a:prstGeom prst="roundRect">
            <a:avLst>
              <a:gd name="adj" fmla="val 16667"/>
            </a:avLst>
          </a:prstGeom>
          <a:solidFill>
            <a:schemeClr val="lt1"/>
          </a:solidFill>
          <a:ln w="2857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100" b="0" i="0" u="none">
                <a:solidFill>
                  <a:schemeClr val="dk1"/>
                </a:solidFill>
                <a:latin typeface="Arial Narrow"/>
                <a:ea typeface="Arial Narrow"/>
                <a:cs typeface="Arial Narrow"/>
                <a:sym typeface="Arial Narrow"/>
              </a:rPr>
              <a:t>OPTIONAL</a:t>
            </a:r>
            <a:br>
              <a:rPr lang="en-US" sz="2100" b="0" i="0" u="none">
                <a:solidFill>
                  <a:schemeClr val="dk1"/>
                </a:solidFill>
                <a:latin typeface="Arial Narrow"/>
                <a:ea typeface="Arial Narrow"/>
                <a:cs typeface="Arial Narrow"/>
                <a:sym typeface="Arial Narrow"/>
              </a:rPr>
            </a:br>
            <a:r>
              <a:rPr lang="en-US" sz="2100" b="0" i="0" u="none">
                <a:solidFill>
                  <a:schemeClr val="dk1"/>
                </a:solidFill>
                <a:latin typeface="Arial Narrow"/>
                <a:ea typeface="Arial Narrow"/>
                <a:cs typeface="Arial Narrow"/>
                <a:sym typeface="Arial Narrow"/>
              </a:rPr>
              <a:t>LOGO HERE</a:t>
            </a:r>
          </a:p>
        </p:txBody>
      </p:sp>
      <p:sp>
        <p:nvSpPr>
          <p:cNvPr id="209" name="Shape 209"/>
          <p:cNvSpPr txBox="1"/>
          <p:nvPr/>
        </p:nvSpPr>
        <p:spPr>
          <a:xfrm>
            <a:off x="33078737" y="29244971"/>
            <a:ext cx="9982200" cy="45719"/>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One of the very interesting phenomenon that we discovered during the project is the convexity of the accuracy function. This problem makes it difficult for us to tune the hyper-parameters even if there exists a optimal hyper-parameters set. Also the models predictive power are greatly dependent on the selection of the metric.</a:t>
            </a:r>
            <a:endParaRPr lang="en-US" sz="3000" b="0" i="0" u="none" dirty="0">
              <a:solidFill>
                <a:schemeClr val="dk1"/>
              </a:solidFill>
              <a:latin typeface="Arial Narrow"/>
              <a:ea typeface="Arial Narrow"/>
              <a:cs typeface="Arial Narrow"/>
              <a:sym typeface="Arial Narrow"/>
            </a:endParaRPr>
          </a:p>
        </p:txBody>
      </p:sp>
      <p:sp>
        <p:nvSpPr>
          <p:cNvPr id="2" name="AutoShape 2" descr="https://www.sharelatex.com/project/59d7d60828e7d957f44e10e3/file/59d849af28e7d957f44e2083"/>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sharelatex.com/project/59d7d60828e7d957f44e10e3/file/59d849af28e7d957f44e2083"/>
          <p:cNvSpPr>
            <a:spLocks noChangeAspect="1" noChangeArrowheads="1"/>
          </p:cNvSpPr>
          <p:nvPr/>
        </p:nvSpPr>
        <p:spPr bwMode="auto">
          <a:xfrm>
            <a:off x="219456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sharelatex.com/project/59d7d60828e7d957f44e10e3/file/59d849af28e7d957f44e2083"/>
          <p:cNvSpPr>
            <a:spLocks noChangeAspect="1" noChangeArrowheads="1"/>
          </p:cNvSpPr>
          <p:nvPr/>
        </p:nvSpPr>
        <p:spPr bwMode="auto">
          <a:xfrm>
            <a:off x="22098000" y="16611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https://www.sharelatex.com/project/59d7d60828e7d957f44e10e3/file/59d849af28e7d957f44e2083"/>
          <p:cNvSpPr>
            <a:spLocks noChangeAspect="1" noChangeArrowheads="1"/>
          </p:cNvSpPr>
          <p:nvPr/>
        </p:nvSpPr>
        <p:spPr bwMode="auto">
          <a:xfrm>
            <a:off x="22250400" y="167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1290480" y="26569491"/>
            <a:ext cx="10058400" cy="585569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917448008"/>
              </p:ext>
            </p:extLst>
          </p:nvPr>
        </p:nvGraphicFramePr>
        <p:xfrm>
          <a:off x="1865632" y="21500245"/>
          <a:ext cx="7567237" cy="6072430"/>
        </p:xfrm>
        <a:graphic>
          <a:graphicData uri="http://schemas.openxmlformats.org/drawingml/2006/table">
            <a:tbl>
              <a:tblPr firstRow="1" bandRow="1">
                <a:tableStyleId>{E0556CC5-8621-4BB0-9F80-A52B78FFD533}</a:tableStyleId>
              </a:tblPr>
              <a:tblGrid>
                <a:gridCol w="7567237">
                  <a:extLst>
                    <a:ext uri="{9D8B030D-6E8A-4147-A177-3AD203B41FA5}">
                      <a16:colId xmlns:a16="http://schemas.microsoft.com/office/drawing/2014/main" val="20000"/>
                    </a:ext>
                  </a:extLst>
                </a:gridCol>
              </a:tblGrid>
              <a:tr h="607243">
                <a:tc>
                  <a:txBody>
                    <a:bodyPr/>
                    <a:lstStyle/>
                    <a:p>
                      <a:pPr algn="ctr"/>
                      <a:r>
                        <a:rPr lang="en-US" sz="3000" dirty="0"/>
                        <a:t>Negative</a:t>
                      </a:r>
                    </a:p>
                  </a:txBody>
                  <a:tcPr/>
                </a:tc>
                <a:extLst>
                  <a:ext uri="{0D108BD9-81ED-4DB2-BD59-A6C34878D82A}">
                    <a16:rowId xmlns:a16="http://schemas.microsoft.com/office/drawing/2014/main" val="10000"/>
                  </a:ext>
                </a:extLst>
              </a:tr>
              <a:tr h="607243">
                <a:tc>
                  <a:txBody>
                    <a:bodyPr/>
                    <a:lstStyle/>
                    <a:p>
                      <a:pPr algn="ctr"/>
                      <a:r>
                        <a:rPr lang="en-US" sz="3000" dirty="0"/>
                        <a:t>Positive</a:t>
                      </a:r>
                    </a:p>
                  </a:txBody>
                  <a:tcPr/>
                </a:tc>
                <a:extLst>
                  <a:ext uri="{0D108BD9-81ED-4DB2-BD59-A6C34878D82A}">
                    <a16:rowId xmlns:a16="http://schemas.microsoft.com/office/drawing/2014/main" val="10001"/>
                  </a:ext>
                </a:extLst>
              </a:tr>
              <a:tr h="607243">
                <a:tc>
                  <a:txBody>
                    <a:bodyPr/>
                    <a:lstStyle/>
                    <a:p>
                      <a:pPr algn="ctr"/>
                      <a:r>
                        <a:rPr lang="en-US" sz="3000" dirty="0"/>
                        <a:t>Modal</a:t>
                      </a:r>
                    </a:p>
                  </a:txBody>
                  <a:tcPr/>
                </a:tc>
                <a:extLst>
                  <a:ext uri="{0D108BD9-81ED-4DB2-BD59-A6C34878D82A}">
                    <a16:rowId xmlns:a16="http://schemas.microsoft.com/office/drawing/2014/main" val="10002"/>
                  </a:ext>
                </a:extLst>
              </a:tr>
              <a:tr h="607243">
                <a:tc>
                  <a:txBody>
                    <a:bodyPr/>
                    <a:lstStyle/>
                    <a:p>
                      <a:pPr algn="ctr"/>
                      <a:r>
                        <a:rPr lang="en-US" sz="3000" dirty="0"/>
                        <a:t>Interesting</a:t>
                      </a:r>
                    </a:p>
                  </a:txBody>
                  <a:tcPr/>
                </a:tc>
                <a:extLst>
                  <a:ext uri="{0D108BD9-81ED-4DB2-BD59-A6C34878D82A}">
                    <a16:rowId xmlns:a16="http://schemas.microsoft.com/office/drawing/2014/main" val="10003"/>
                  </a:ext>
                </a:extLst>
              </a:tr>
              <a:tr h="607243">
                <a:tc>
                  <a:txBody>
                    <a:bodyPr/>
                    <a:lstStyle/>
                    <a:p>
                      <a:pPr algn="ctr"/>
                      <a:r>
                        <a:rPr lang="en-US" sz="3000" dirty="0"/>
                        <a:t>Litigious</a:t>
                      </a:r>
                    </a:p>
                  </a:txBody>
                  <a:tcPr/>
                </a:tc>
                <a:extLst>
                  <a:ext uri="{0D108BD9-81ED-4DB2-BD59-A6C34878D82A}">
                    <a16:rowId xmlns:a16="http://schemas.microsoft.com/office/drawing/2014/main" val="10004"/>
                  </a:ext>
                </a:extLst>
              </a:tr>
              <a:tr h="607243">
                <a:tc>
                  <a:txBody>
                    <a:bodyPr/>
                    <a:lstStyle/>
                    <a:p>
                      <a:pPr algn="ctr"/>
                      <a:r>
                        <a:rPr lang="en-US" sz="3000" dirty="0"/>
                        <a:t>Constraining</a:t>
                      </a:r>
                    </a:p>
                  </a:txBody>
                  <a:tcPr/>
                </a:tc>
                <a:extLst>
                  <a:ext uri="{0D108BD9-81ED-4DB2-BD59-A6C34878D82A}">
                    <a16:rowId xmlns:a16="http://schemas.microsoft.com/office/drawing/2014/main" val="10005"/>
                  </a:ext>
                </a:extLst>
              </a:tr>
              <a:tr h="607243">
                <a:tc>
                  <a:txBody>
                    <a:bodyPr/>
                    <a:lstStyle/>
                    <a:p>
                      <a:pPr algn="ctr"/>
                      <a:r>
                        <a:rPr lang="en-US" sz="3000" dirty="0"/>
                        <a:t>Superfluous </a:t>
                      </a:r>
                    </a:p>
                  </a:txBody>
                  <a:tcPr/>
                </a:tc>
                <a:extLst>
                  <a:ext uri="{0D108BD9-81ED-4DB2-BD59-A6C34878D82A}">
                    <a16:rowId xmlns:a16="http://schemas.microsoft.com/office/drawing/2014/main" val="10006"/>
                  </a:ext>
                </a:extLst>
              </a:tr>
              <a:tr h="607243">
                <a:tc>
                  <a:txBody>
                    <a:bodyPr/>
                    <a:lstStyle/>
                    <a:p>
                      <a:pPr algn="ctr"/>
                      <a:r>
                        <a:rPr lang="en-US" sz="3000" dirty="0"/>
                        <a:t>Uncertainty</a:t>
                      </a:r>
                    </a:p>
                  </a:txBody>
                  <a:tcPr/>
                </a:tc>
                <a:extLst>
                  <a:ext uri="{0D108BD9-81ED-4DB2-BD59-A6C34878D82A}">
                    <a16:rowId xmlns:a16="http://schemas.microsoft.com/office/drawing/2014/main" val="10007"/>
                  </a:ext>
                </a:extLst>
              </a:tr>
              <a:tr h="607243">
                <a:tc>
                  <a:txBody>
                    <a:bodyPr/>
                    <a:lstStyle/>
                    <a:p>
                      <a:pPr algn="ctr"/>
                      <a:r>
                        <a:rPr lang="en-US" sz="3000" dirty="0"/>
                        <a:t>Price Money</a:t>
                      </a:r>
                      <a:r>
                        <a:rPr lang="en-US" sz="3000" baseline="0" dirty="0"/>
                        <a:t> Flow  Index</a:t>
                      </a:r>
                      <a:endParaRPr lang="en-US" sz="3000" dirty="0"/>
                    </a:p>
                  </a:txBody>
                  <a:tcPr/>
                </a:tc>
                <a:extLst>
                  <a:ext uri="{0D108BD9-81ED-4DB2-BD59-A6C34878D82A}">
                    <a16:rowId xmlns:a16="http://schemas.microsoft.com/office/drawing/2014/main" val="10008"/>
                  </a:ext>
                </a:extLst>
              </a:tr>
              <a:tr h="607243">
                <a:tc>
                  <a:txBody>
                    <a:bodyPr/>
                    <a:lstStyle/>
                    <a:p>
                      <a:pPr algn="ctr"/>
                      <a:r>
                        <a:rPr lang="en-US" sz="3000" dirty="0"/>
                        <a:t>Price Relative</a:t>
                      </a:r>
                      <a:r>
                        <a:rPr lang="en-US" sz="3000" baseline="0" dirty="0"/>
                        <a:t> Strength Index</a:t>
                      </a:r>
                      <a:endParaRPr lang="en-US" sz="3000" dirty="0"/>
                    </a:p>
                  </a:txBody>
                  <a:tcPr/>
                </a:tc>
                <a:extLst>
                  <a:ext uri="{0D108BD9-81ED-4DB2-BD59-A6C34878D82A}">
                    <a16:rowId xmlns:a16="http://schemas.microsoft.com/office/drawing/2014/main" val="10009"/>
                  </a:ext>
                </a:extLst>
              </a:tr>
            </a:tbl>
          </a:graphicData>
        </a:graphic>
      </p:graphicFrame>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5631" y="27796638"/>
            <a:ext cx="7567237" cy="154599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5631" y="29823728"/>
            <a:ext cx="7838013" cy="1193679"/>
          </a:xfrm>
          <a:prstGeom prst="rect">
            <a:avLst/>
          </a:prstGeom>
        </p:spPr>
      </p:pic>
      <p:pic>
        <p:nvPicPr>
          <p:cNvPr id="8" name="Picture 7"/>
          <p:cNvPicPr>
            <a:picLocks noChangeAspect="1"/>
          </p:cNvPicPr>
          <p:nvPr/>
        </p:nvPicPr>
        <p:blipFill>
          <a:blip r:embed="rId6"/>
          <a:stretch>
            <a:fillRect/>
          </a:stretch>
        </p:blipFill>
        <p:spPr>
          <a:xfrm>
            <a:off x="22935716" y="29324145"/>
            <a:ext cx="7505700" cy="2733675"/>
          </a:xfrm>
          <a:prstGeom prst="rect">
            <a:avLst/>
          </a:prstGeom>
        </p:spPr>
      </p:pic>
      <p:pic>
        <p:nvPicPr>
          <p:cNvPr id="13" name="Picture 12"/>
          <p:cNvPicPr>
            <a:picLocks noChangeAspect="1"/>
          </p:cNvPicPr>
          <p:nvPr/>
        </p:nvPicPr>
        <p:blipFill>
          <a:blip r:embed="rId7"/>
          <a:stretch>
            <a:fillRect/>
          </a:stretch>
        </p:blipFill>
        <p:spPr>
          <a:xfrm>
            <a:off x="33193699" y="6390996"/>
            <a:ext cx="9637628" cy="5221523"/>
          </a:xfrm>
          <a:prstGeom prst="rect">
            <a:avLst/>
          </a:prstGeom>
        </p:spPr>
      </p:pic>
      <p:pic>
        <p:nvPicPr>
          <p:cNvPr id="14" name="Picture 13"/>
          <p:cNvPicPr>
            <a:picLocks noChangeAspect="1"/>
          </p:cNvPicPr>
          <p:nvPr/>
        </p:nvPicPr>
        <p:blipFill>
          <a:blip r:embed="rId8"/>
          <a:stretch>
            <a:fillRect/>
          </a:stretch>
        </p:blipFill>
        <p:spPr>
          <a:xfrm>
            <a:off x="33193697" y="11704929"/>
            <a:ext cx="9637629" cy="5842071"/>
          </a:xfrm>
          <a:prstGeom prst="rect">
            <a:avLst/>
          </a:prstGeom>
        </p:spPr>
      </p:pic>
      <p:pic>
        <p:nvPicPr>
          <p:cNvPr id="15" name="Picture 14"/>
          <p:cNvPicPr>
            <a:picLocks noChangeAspect="1"/>
          </p:cNvPicPr>
          <p:nvPr/>
        </p:nvPicPr>
        <p:blipFill>
          <a:blip r:embed="rId9"/>
          <a:stretch>
            <a:fillRect/>
          </a:stretch>
        </p:blipFill>
        <p:spPr>
          <a:xfrm>
            <a:off x="33193699" y="17781097"/>
            <a:ext cx="9637627" cy="5616623"/>
          </a:xfrm>
          <a:prstGeom prst="rect">
            <a:avLst/>
          </a:prstGeom>
        </p:spPr>
      </p:pic>
      <p:sp>
        <p:nvSpPr>
          <p:cNvPr id="52" name="Shape 203"/>
          <p:cNvSpPr txBox="1"/>
          <p:nvPr/>
        </p:nvSpPr>
        <p:spPr>
          <a:xfrm>
            <a:off x="33021411" y="23977157"/>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Application &amp; Limitation</a:t>
            </a:r>
            <a:endParaRPr lang="en-US" sz="3200" b="1" i="0" u="none" dirty="0">
              <a:solidFill>
                <a:srgbClr val="F8F8F8"/>
              </a:solidFill>
              <a:latin typeface="Arial Narrow"/>
              <a:ea typeface="Arial Narrow"/>
              <a:cs typeface="Arial Narrow"/>
              <a:sym typeface="Arial Narrow"/>
            </a:endParaRPr>
          </a:p>
        </p:txBody>
      </p:sp>
      <p:sp>
        <p:nvSpPr>
          <p:cNvPr id="53" name="Shape 209"/>
          <p:cNvSpPr txBox="1"/>
          <p:nvPr/>
        </p:nvSpPr>
        <p:spPr>
          <a:xfrm>
            <a:off x="33021411" y="24266875"/>
            <a:ext cx="9982200" cy="33058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Since we can predict the movement of one stock, this can be generalized to a portfolio of stocks. We long the ones that we predicted to be positive over the next period and short the ones with negative prediction. However this does not tell us how much we should long or short each one, a modification that can fix this problem is to use a ML algorithm to output an ordinal number instead of a categorical number. Then we can determine the amount of short and long proportional to the size of the outcome.</a:t>
            </a:r>
          </a:p>
          <a:p>
            <a:pPr lvl="0">
              <a:buClr>
                <a:schemeClr val="dk1"/>
              </a:buClr>
              <a:buSzPct val="25000"/>
            </a:pPr>
            <a:endParaRPr lang="en-US" sz="3000" b="0" i="0" u="none" dirty="0">
              <a:solidFill>
                <a:schemeClr val="dk1"/>
              </a:solidFill>
              <a:latin typeface="Arial Narrow"/>
              <a:ea typeface="Arial Narrow"/>
              <a:cs typeface="Arial Narrow"/>
              <a:sym typeface="Arial Narrow"/>
            </a:endParaRPr>
          </a:p>
        </p:txBody>
      </p:sp>
      <p:pic>
        <p:nvPicPr>
          <p:cNvPr id="16" name="Picture 15"/>
          <p:cNvPicPr>
            <a:picLocks noChangeAspect="1"/>
          </p:cNvPicPr>
          <p:nvPr/>
        </p:nvPicPr>
        <p:blipFill>
          <a:blip r:embed="rId10"/>
          <a:stretch>
            <a:fillRect/>
          </a:stretch>
        </p:blipFill>
        <p:spPr>
          <a:xfrm>
            <a:off x="22443329" y="20030906"/>
            <a:ext cx="9542888" cy="5506979"/>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1073</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Wingdings</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彭天翊</cp:lastModifiedBy>
  <cp:revision>13</cp:revision>
  <dcterms:modified xsi:type="dcterms:W3CDTF">2017-10-07T08:02:53Z</dcterms:modified>
</cp:coreProperties>
</file>