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70" r:id="rId5"/>
    <p:sldId id="271" r:id="rId6"/>
    <p:sldId id="291" r:id="rId7"/>
    <p:sldId id="295" r:id="rId8"/>
    <p:sldId id="290" r:id="rId9"/>
    <p:sldId id="296" r:id="rId10"/>
    <p:sldId id="292" r:id="rId11"/>
    <p:sldId id="293" r:id="rId12"/>
    <p:sldId id="294" r:id="rId13"/>
    <p:sldId id="289"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3B8"/>
    <a:srgbClr val="2CBEFD"/>
    <a:srgbClr val="9A2424"/>
    <a:srgbClr val="68DB13"/>
    <a:srgbClr val="FF9425"/>
    <a:srgbClr val="FF3399"/>
    <a:srgbClr val="16557F"/>
    <a:srgbClr val="0B83CF"/>
    <a:srgbClr val="29B9FD"/>
    <a:srgbClr val="67C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40" d="100"/>
          <a:sy n="40" d="100"/>
        </p:scale>
        <p:origin x="45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1312091" y="1693889"/>
            <a:ext cx="5973129" cy="347022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0"/>
          <p:cNvSpPr>
            <a:spLocks noGrp="1"/>
          </p:cNvSpPr>
          <p:nvPr>
            <p:ph type="body" sz="quarter" idx="10" hasCustomPrompt="1"/>
          </p:nvPr>
        </p:nvSpPr>
        <p:spPr>
          <a:xfrm>
            <a:off x="1472612"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3" name="文本占位符 12"/>
          <p:cNvSpPr>
            <a:spLocks noGrp="1"/>
          </p:cNvSpPr>
          <p:nvPr>
            <p:ph type="body" sz="quarter" idx="11" hasCustomPrompt="1"/>
          </p:nvPr>
        </p:nvSpPr>
        <p:spPr>
          <a:xfrm>
            <a:off x="2875718"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5" name="文本占位符 14"/>
          <p:cNvSpPr>
            <a:spLocks noGrp="1"/>
          </p:cNvSpPr>
          <p:nvPr>
            <p:ph type="body" sz="quarter" idx="12" hasCustomPrompt="1"/>
          </p:nvPr>
        </p:nvSpPr>
        <p:spPr>
          <a:xfrm>
            <a:off x="4278824"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7" name="文本占位符 16"/>
          <p:cNvSpPr>
            <a:spLocks noGrp="1"/>
          </p:cNvSpPr>
          <p:nvPr>
            <p:ph type="body" sz="quarter" idx="13" hasCustomPrompt="1"/>
          </p:nvPr>
        </p:nvSpPr>
        <p:spPr>
          <a:xfrm>
            <a:off x="5681931" y="4457801"/>
            <a:ext cx="1310526" cy="341632"/>
          </a:xfrm>
          <a:prstGeom prst="rect">
            <a:avLst/>
          </a:prstGeom>
        </p:spPr>
        <p:txBody>
          <a:bodyPr wrap="square" lIns="0" rIns="0" anchor="ctr" anchorCtr="0">
            <a:spAutoFit/>
          </a:bodyPr>
          <a:lstStyle>
            <a:lvl1pPr marL="0" indent="0" algn="l">
              <a:buNone/>
              <a:defRPr sz="1800">
                <a:solidFill>
                  <a:schemeClr val="bg1"/>
                </a:solidFill>
              </a:defRPr>
            </a:lvl1pPr>
          </a:lstStyle>
          <a:p>
            <a:pPr lvl="0"/>
            <a:r>
              <a:rPr lang="zh-CN" altLang="en-US" dirty="0"/>
              <a:t>二级目录</a:t>
            </a:r>
            <a:endParaRPr lang="zh-CN" altLang="en-US" dirty="0"/>
          </a:p>
        </p:txBody>
      </p:sp>
      <p:sp>
        <p:nvSpPr>
          <p:cNvPr id="19" name="文本占位符 18"/>
          <p:cNvSpPr>
            <a:spLocks noGrp="1"/>
          </p:cNvSpPr>
          <p:nvPr>
            <p:ph type="body" sz="quarter" idx="14" hasCustomPrompt="1"/>
          </p:nvPr>
        </p:nvSpPr>
        <p:spPr>
          <a:xfrm>
            <a:off x="1472612" y="3071818"/>
            <a:ext cx="2519362" cy="535531"/>
          </a:xfrm>
          <a:prstGeom prst="rect">
            <a:avLst/>
          </a:prstGeom>
        </p:spPr>
        <p:txBody>
          <a:bodyPr lIns="0" rIns="0" anchor="ctr" anchorCtr="0">
            <a:spAutoFit/>
          </a:bodyPr>
          <a:lstStyle>
            <a:lvl1pPr marL="0" indent="0" algn="l">
              <a:buNone/>
              <a:defRPr sz="3200">
                <a:solidFill>
                  <a:schemeClr val="bg1"/>
                </a:solidFill>
              </a:defRPr>
            </a:lvl1pPr>
          </a:lstStyle>
          <a:p>
            <a:pPr lvl="0"/>
            <a:r>
              <a:rPr lang="zh-CN" altLang="en-US" dirty="0"/>
              <a:t>一级标题</a:t>
            </a:r>
            <a:endParaRPr lang="zh-CN" altLang="en-US" dirty="0"/>
          </a:p>
        </p:txBody>
      </p:sp>
      <p:sp>
        <p:nvSpPr>
          <p:cNvPr id="21" name="文本占位符 20"/>
          <p:cNvSpPr>
            <a:spLocks noGrp="1"/>
          </p:cNvSpPr>
          <p:nvPr>
            <p:ph type="body" sz="quarter" idx="15" hasCustomPrompt="1"/>
          </p:nvPr>
        </p:nvSpPr>
        <p:spPr>
          <a:xfrm>
            <a:off x="1472612" y="3607349"/>
            <a:ext cx="2540000" cy="313932"/>
          </a:xfrm>
          <a:prstGeom prst="rect">
            <a:avLst/>
          </a:prstGeom>
        </p:spPr>
        <p:txBody>
          <a:bodyPr lIns="0" rIns="0" anchor="ctr" anchorCtr="0">
            <a:spAutoFit/>
          </a:bodyPr>
          <a:lstStyle>
            <a:lvl1pPr marL="0" indent="0" algn="l">
              <a:buNone/>
              <a:defRPr sz="1600">
                <a:solidFill>
                  <a:schemeClr val="bg1"/>
                </a:solidFill>
              </a:defRPr>
            </a:lvl1pPr>
          </a:lstStyle>
          <a:p>
            <a:pPr lvl="0"/>
            <a:r>
              <a:rPr lang="en-US" altLang="zh-CN" dirty="0"/>
              <a:t>YIJIBIAOTI</a:t>
            </a:r>
            <a:endParaRPr lang="zh-CN" altLang="en-US" dirty="0"/>
          </a:p>
        </p:txBody>
      </p:sp>
      <p:sp>
        <p:nvSpPr>
          <p:cNvPr id="3" name="文本占位符 2"/>
          <p:cNvSpPr>
            <a:spLocks noGrp="1"/>
          </p:cNvSpPr>
          <p:nvPr>
            <p:ph type="body" sz="quarter" idx="16" hasCustomPrompt="1"/>
          </p:nvPr>
        </p:nvSpPr>
        <p:spPr>
          <a:xfrm>
            <a:off x="1472612" y="2128838"/>
            <a:ext cx="3204163" cy="449262"/>
          </a:xfrm>
          <a:prstGeom prst="rect">
            <a:avLst/>
          </a:prstGeom>
        </p:spPr>
        <p:txBody>
          <a:bodyPr lIns="0" rIns="0"/>
          <a:lstStyle>
            <a:lvl1pPr marL="0" indent="0">
              <a:buNone/>
              <a:defRPr baseline="0">
                <a:solidFill>
                  <a:schemeClr val="bg1"/>
                </a:solidFill>
              </a:defRPr>
            </a:lvl1pPr>
          </a:lstStyle>
          <a:p>
            <a:pPr lvl="0"/>
            <a:r>
              <a:rPr lang="en-US" altLang="zh-CN" dirty="0"/>
              <a:t>PART 01</a:t>
            </a:r>
            <a:endParaRPr lang="zh-CN" altLang="en-US" dirty="0"/>
          </a:p>
        </p:txBody>
      </p:sp>
      <p:cxnSp>
        <p:nvCxnSpPr>
          <p:cNvPr id="5" name="直接连接符 4"/>
          <p:cNvCxnSpPr/>
          <p:nvPr userDrawn="1"/>
        </p:nvCxnSpPr>
        <p:spPr>
          <a:xfrm>
            <a:off x="1472612" y="2818151"/>
            <a:ext cx="551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472612" y="4212236"/>
            <a:ext cx="551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fade">
                                      <p:cBhvr>
                                        <p:cTn id="20" dur="750"/>
                                        <p:tgtEl>
                                          <p:spTgt spid="19">
                                            <p:txEl>
                                              <p:pRg st="0" end="0"/>
                                            </p:txEl>
                                          </p:spTgt>
                                        </p:tgtEl>
                                      </p:cBhvr>
                                    </p:animEffect>
                                    <p:anim calcmode="lin" valueType="num">
                                      <p:cBhvr>
                                        <p:cTn id="21"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2" dur="750" fill="hold"/>
                                        <p:tgtEl>
                                          <p:spTgt spid="19">
                                            <p:txEl>
                                              <p:pRg st="0" end="0"/>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750"/>
                                        <p:tgtEl>
                                          <p:spTgt spid="21">
                                            <p:txEl>
                                              <p:pRg st="0" end="0"/>
                                            </p:txEl>
                                          </p:spTgt>
                                        </p:tgtEl>
                                      </p:cBhvr>
                                    </p:animEffect>
                                    <p:anim calcmode="lin" valueType="num">
                                      <p:cBhvr>
                                        <p:cTn id="26"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7" dur="7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500"/>
                                        <p:tgtEl>
                                          <p:spTgt spid="13">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fade">
                                      <p:cBhvr>
                                        <p:cTn id="4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1386307" y="247277"/>
            <a:ext cx="7113116" cy="584775"/>
          </a:xfrm>
          <a:prstGeom prst="rect">
            <a:avLst/>
          </a:prstGeom>
        </p:spPr>
        <p:txBody>
          <a:bodyPr wrap="square" anchor="ctr" anchorCtr="0">
            <a:spAutoFit/>
          </a:bodyPr>
          <a:lstStyle>
            <a:lvl1pPr algn="l">
              <a:lnSpc>
                <a:spcPct val="100000"/>
              </a:lnSpc>
              <a:defRPr sz="3200">
                <a:solidFill>
                  <a:schemeClr val="accent1"/>
                </a:solidFill>
              </a:defRPr>
            </a:lvl1pPr>
          </a:lstStyle>
          <a:p>
            <a:r>
              <a:rPr lang="zh-CN" altLang="en-US" dirty="0"/>
              <a:t>标题样式</a:t>
            </a:r>
            <a:endParaRPr lang="zh-CN" alt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12092" y="0"/>
            <a:ext cx="4379024"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171"/>
          <p:cNvSpPr>
            <a:spLocks noChangeAspect="1"/>
          </p:cNvSpPr>
          <p:nvPr/>
        </p:nvSpPr>
        <p:spPr>
          <a:xfrm>
            <a:off x="1523042" y="5365530"/>
            <a:ext cx="324000" cy="324000"/>
          </a:xfrm>
          <a:custGeom>
            <a:avLst/>
            <a:gdLst>
              <a:gd name="connsiteX0" fmla="*/ 323834 w 3757853"/>
              <a:gd name="connsiteY0" fmla="*/ 2826194 h 3757854"/>
              <a:gd name="connsiteX1" fmla="*/ 931659 w 3757853"/>
              <a:gd name="connsiteY1" fmla="*/ 3434019 h 3757854"/>
              <a:gd name="connsiteX2" fmla="*/ 0 w 3757853"/>
              <a:gd name="connsiteY2" fmla="*/ 3757854 h 3757854"/>
              <a:gd name="connsiteX3" fmla="*/ 2958831 w 3757853"/>
              <a:gd name="connsiteY3" fmla="*/ 543794 h 3757854"/>
              <a:gd name="connsiteX4" fmla="*/ 2048517 w 3757853"/>
              <a:gd name="connsiteY4" fmla="*/ 1454108 h 3757854"/>
              <a:gd name="connsiteX5" fmla="*/ 2303745 w 3757853"/>
              <a:gd name="connsiteY5" fmla="*/ 1709336 h 3757854"/>
              <a:gd name="connsiteX6" fmla="*/ 3214059 w 3757853"/>
              <a:gd name="connsiteY6" fmla="*/ 799022 h 3757854"/>
              <a:gd name="connsiteX7" fmla="*/ 3046271 w 3757853"/>
              <a:gd name="connsiteY7" fmla="*/ 0 h 3757854"/>
              <a:gd name="connsiteX8" fmla="*/ 3130563 w 3757853"/>
              <a:gd name="connsiteY8" fmla="*/ 34915 h 3757854"/>
              <a:gd name="connsiteX9" fmla="*/ 3722939 w 3757853"/>
              <a:gd name="connsiteY9" fmla="*/ 627292 h 3757854"/>
              <a:gd name="connsiteX10" fmla="*/ 3722939 w 3757853"/>
              <a:gd name="connsiteY10" fmla="*/ 795874 h 3757854"/>
              <a:gd name="connsiteX11" fmla="*/ 1177594 w 3757853"/>
              <a:gd name="connsiteY11" fmla="*/ 3341219 h 3757854"/>
              <a:gd name="connsiteX12" fmla="*/ 1009011 w 3757853"/>
              <a:gd name="connsiteY12" fmla="*/ 3341219 h 3757854"/>
              <a:gd name="connsiteX13" fmla="*/ 416635 w 3757853"/>
              <a:gd name="connsiteY13" fmla="*/ 2748843 h 3757854"/>
              <a:gd name="connsiteX14" fmla="*/ 416635 w 3757853"/>
              <a:gd name="connsiteY14" fmla="*/ 2580260 h 3757854"/>
              <a:gd name="connsiteX15" fmla="*/ 2961980 w 3757853"/>
              <a:gd name="connsiteY15" fmla="*/ 34915 h 3757854"/>
              <a:gd name="connsiteX16" fmla="*/ 3046271 w 3757853"/>
              <a:gd name="connsiteY16" fmla="*/ 0 h 3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57853" h="3757854">
                <a:moveTo>
                  <a:pt x="323834" y="2826194"/>
                </a:moveTo>
                <a:lnTo>
                  <a:pt x="931659" y="3434019"/>
                </a:lnTo>
                <a:lnTo>
                  <a:pt x="0" y="3757854"/>
                </a:lnTo>
                <a:close/>
                <a:moveTo>
                  <a:pt x="2958831" y="543794"/>
                </a:moveTo>
                <a:lnTo>
                  <a:pt x="2048517" y="1454108"/>
                </a:lnTo>
                <a:lnTo>
                  <a:pt x="2303745" y="1709336"/>
                </a:lnTo>
                <a:lnTo>
                  <a:pt x="3214059" y="799022"/>
                </a:lnTo>
                <a:close/>
                <a:moveTo>
                  <a:pt x="3046271" y="0"/>
                </a:moveTo>
                <a:cubicBezTo>
                  <a:pt x="3076779" y="0"/>
                  <a:pt x="3107286" y="11638"/>
                  <a:pt x="3130563" y="34915"/>
                </a:cubicBezTo>
                <a:lnTo>
                  <a:pt x="3722939" y="627292"/>
                </a:lnTo>
                <a:cubicBezTo>
                  <a:pt x="3769492" y="673845"/>
                  <a:pt x="3769492" y="749321"/>
                  <a:pt x="3722939" y="795874"/>
                </a:cubicBezTo>
                <a:lnTo>
                  <a:pt x="1177594" y="3341219"/>
                </a:lnTo>
                <a:cubicBezTo>
                  <a:pt x="1131041" y="3387772"/>
                  <a:pt x="1055565" y="3387772"/>
                  <a:pt x="1009011" y="3341219"/>
                </a:cubicBezTo>
                <a:lnTo>
                  <a:pt x="416635" y="2748843"/>
                </a:lnTo>
                <a:cubicBezTo>
                  <a:pt x="370082" y="2702289"/>
                  <a:pt x="370082" y="2626813"/>
                  <a:pt x="416635" y="2580260"/>
                </a:cubicBezTo>
                <a:lnTo>
                  <a:pt x="2961980" y="34915"/>
                </a:lnTo>
                <a:cubicBezTo>
                  <a:pt x="2985256" y="11638"/>
                  <a:pt x="3015764" y="0"/>
                  <a:pt x="30462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sp>
        <p:nvSpPr>
          <p:cNvPr id="2" name="文本框 1"/>
          <p:cNvSpPr txBox="1"/>
          <p:nvPr/>
        </p:nvSpPr>
        <p:spPr>
          <a:xfrm>
            <a:off x="1734820" y="1445260"/>
            <a:ext cx="3784600" cy="1445260"/>
          </a:xfrm>
          <a:prstGeom prst="rect">
            <a:avLst/>
          </a:prstGeom>
          <a:noFill/>
        </p:spPr>
        <p:txBody>
          <a:bodyPr wrap="square" rtlCol="0">
            <a:spAutoFit/>
          </a:bodyPr>
          <a:p>
            <a:r>
              <a:rPr lang="zh-CN" altLang="en-US" sz="8800">
                <a:solidFill>
                  <a:schemeClr val="bg1"/>
                </a:solidFill>
              </a:rPr>
              <a:t>走迷宫</a:t>
            </a:r>
            <a:endParaRPr lang="zh-CN" altLang="en-US" sz="8800">
              <a:solidFill>
                <a:schemeClr val="bg1"/>
              </a:solidFill>
            </a:endParaRPr>
          </a:p>
        </p:txBody>
      </p:sp>
      <p:sp>
        <p:nvSpPr>
          <p:cNvPr id="3" name="文本框 2"/>
          <p:cNvSpPr txBox="1"/>
          <p:nvPr/>
        </p:nvSpPr>
        <p:spPr>
          <a:xfrm>
            <a:off x="3906520" y="4137660"/>
            <a:ext cx="1612900" cy="583565"/>
          </a:xfrm>
          <a:prstGeom prst="rect">
            <a:avLst/>
          </a:prstGeom>
          <a:noFill/>
        </p:spPr>
        <p:txBody>
          <a:bodyPr wrap="square" rtlCol="0">
            <a:spAutoFit/>
          </a:bodyPr>
          <a:p>
            <a:r>
              <a:rPr lang="zh-CN" altLang="en-US" sz="3200">
                <a:solidFill>
                  <a:schemeClr val="bg1"/>
                </a:solidFill>
              </a:rPr>
              <a:t>第六组</a:t>
            </a:r>
            <a:endParaRPr lang="zh-CN" altLang="en-US" sz="3200">
              <a:solidFill>
                <a:schemeClr val="bg1"/>
              </a:solidFill>
            </a:endParaRPr>
          </a:p>
        </p:txBody>
      </p:sp>
      <p:sp>
        <p:nvSpPr>
          <p:cNvPr id="4" name="文本框 3"/>
          <p:cNvSpPr txBox="1"/>
          <p:nvPr/>
        </p:nvSpPr>
        <p:spPr>
          <a:xfrm>
            <a:off x="5871845" y="4244975"/>
            <a:ext cx="5882640" cy="368300"/>
          </a:xfrm>
          <a:prstGeom prst="rect">
            <a:avLst/>
          </a:prstGeom>
          <a:noFill/>
        </p:spPr>
        <p:txBody>
          <a:bodyPr wrap="square" rtlCol="0">
            <a:spAutoFit/>
          </a:bodyPr>
          <a:p>
            <a:r>
              <a:rPr lang="zh-CN" altLang="en-US"/>
              <a:t>小组成员：寿锡麟、吴伯杨、戴佳森、王力学、顾书财</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04975" y="1823720"/>
            <a:ext cx="8990330" cy="3784600"/>
          </a:xfrm>
          <a:prstGeom prst="rect">
            <a:avLst/>
          </a:prstGeom>
          <a:noFill/>
        </p:spPr>
        <p:txBody>
          <a:bodyPr wrap="square" rtlCol="0">
            <a:spAutoFit/>
          </a:bodyPr>
          <a:p>
            <a:pPr fontAlgn="auto">
              <a:lnSpc>
                <a:spcPct val="150000"/>
              </a:lnSpc>
            </a:pPr>
            <a:r>
              <a:rPr lang="en-US" altLang="zh-CN" sz="2000"/>
              <a:t>	</a:t>
            </a:r>
            <a:r>
              <a:rPr lang="zh-CN" altLang="en-US" sz="2000"/>
              <a:t>走迷宫的游戏功能已经基本实现，在此次课程设计过程中，我们遇到了一些问题，对游戏的实现造成了一定的麻烦，但我们通过查询解决了，当一切都整合完毕之后，程序运行起来了，这让我们十分开心。通过这次“走迷宫’的课程设计更让我们意识到了理论与事件结合的在重要性，只有理论知识是完全不够的，我们还要学会将它运用到实践中，用它来实现我们所要做的项目。亲身的实践让我们对理论知识的一些难点和不懂的地方有了更好地理解与认识。希望以后能有更多的机会动手来进行操作。</a:t>
            </a:r>
            <a:endParaRPr lang="zh-CN" altLang="en-US" sz="2000"/>
          </a:p>
          <a:p>
            <a:pPr fontAlgn="auto">
              <a:lnSpc>
                <a:spcPct val="150000"/>
              </a:lnSpc>
            </a:pPr>
            <a:r>
              <a:rPr lang="en-US" altLang="zh-CN" sz="2000"/>
              <a:t>	</a:t>
            </a:r>
            <a:r>
              <a:rPr lang="zh-CN" altLang="en-US" sz="2000"/>
              <a:t>最后感谢老师一学期来对我们的教导。</a:t>
            </a:r>
            <a:endParaRPr lang="zh-CN" altLang="en-US" sz="2000"/>
          </a:p>
        </p:txBody>
      </p:sp>
      <p:sp>
        <p:nvSpPr>
          <p:cNvPr id="4" name="文本框 3"/>
          <p:cNvSpPr txBox="1"/>
          <p:nvPr/>
        </p:nvSpPr>
        <p:spPr>
          <a:xfrm>
            <a:off x="914400" y="831215"/>
            <a:ext cx="6038850" cy="706755"/>
          </a:xfrm>
          <a:prstGeom prst="rect">
            <a:avLst/>
          </a:prstGeom>
          <a:noFill/>
        </p:spPr>
        <p:txBody>
          <a:bodyPr wrap="square" rtlCol="0">
            <a:spAutoFit/>
          </a:bodyPr>
          <a:p>
            <a:r>
              <a:rPr lang="zh-CN" altLang="en-US" sz="4000"/>
              <a:t>结束语</a:t>
            </a:r>
            <a:endParaRPr lang="zh-CN" altLang="en-US" sz="4000"/>
          </a:p>
        </p:txBody>
      </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847537"/>
            <a:ext cx="12192000" cy="316292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57016" y="2768801"/>
            <a:ext cx="9944668" cy="1322070"/>
          </a:xfrm>
          <a:prstGeom prst="rect">
            <a:avLst/>
          </a:prstGeom>
          <a:noFill/>
        </p:spPr>
        <p:txBody>
          <a:bodyPr wrap="square" rtlCol="0">
            <a:spAutoFit/>
          </a:bodyPr>
          <a:lstStyle/>
          <a:p>
            <a:pPr algn="ctr"/>
            <a:r>
              <a:rPr lang="zh-CN" altLang="en-US" sz="8000" spc="600">
                <a:solidFill>
                  <a:schemeClr val="bg1"/>
                </a:solidFill>
                <a:cs typeface="+mn-ea"/>
                <a:sym typeface="+mn-lt"/>
              </a:rPr>
              <a:t>谢谢聆听！</a:t>
            </a:r>
            <a:endParaRPr lang="zh-CN" altLang="en-US" sz="8000" spc="60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4400" y="792480"/>
            <a:ext cx="2407920" cy="706755"/>
          </a:xfrm>
          <a:prstGeom prst="rect">
            <a:avLst/>
          </a:prstGeom>
          <a:noFill/>
        </p:spPr>
        <p:txBody>
          <a:bodyPr wrap="square" rtlCol="0">
            <a:spAutoFit/>
          </a:bodyPr>
          <a:p>
            <a:r>
              <a:rPr lang="zh-CN" altLang="en-US" sz="4000"/>
              <a:t>程序功能</a:t>
            </a:r>
            <a:endParaRPr lang="zh-CN" altLang="en-US" sz="4000"/>
          </a:p>
        </p:txBody>
      </p:sp>
      <p:sp>
        <p:nvSpPr>
          <p:cNvPr id="5" name="文本框 4"/>
          <p:cNvSpPr txBox="1"/>
          <p:nvPr/>
        </p:nvSpPr>
        <p:spPr>
          <a:xfrm>
            <a:off x="1325880" y="1897380"/>
            <a:ext cx="6582410" cy="3784600"/>
          </a:xfrm>
          <a:prstGeom prst="rect">
            <a:avLst/>
          </a:prstGeom>
          <a:noFill/>
        </p:spPr>
        <p:txBody>
          <a:bodyPr wrap="square" rtlCol="0">
            <a:spAutoFit/>
          </a:bodyPr>
          <a:p>
            <a:r>
              <a:rPr lang="zh-CN" altLang="en-US" sz="2400">
                <a:sym typeface="+mn-ea"/>
              </a:rPr>
              <a:t>1、程序可以给出随机生成的迷宫，也可以给出一个固定的迷宫。</a:t>
            </a:r>
            <a:endParaRPr lang="zh-CN" altLang="en-US" sz="2400"/>
          </a:p>
          <a:p>
            <a:r>
              <a:rPr lang="zh-CN" altLang="en-US" sz="2400">
                <a:sym typeface="+mn-ea"/>
              </a:rPr>
              <a:t>2、用户用鼠标单击走迷宫者，然后按方向键让走迷宫者在迷宫的路上走动。当走迷宫者开始走动后程序启动计时器。</a:t>
            </a:r>
            <a:endParaRPr lang="zh-CN" altLang="en-US" sz="2400"/>
          </a:p>
          <a:p>
            <a:r>
              <a:rPr lang="zh-CN" altLang="en-US" sz="2400">
                <a:sym typeface="+mn-ea"/>
              </a:rPr>
              <a:t>3、 在迷宫的某些路点可以设置一个数字（模拟收费），走迷宫者路过有数字的路点（包括重复路过）将把数字累加到自己的某个变量中，即这个变量的值代表走迷宫者最后需要缴</a:t>
            </a:r>
            <a:endParaRPr lang="zh-CN" altLang="en-US" sz="2400"/>
          </a:p>
          <a:p>
            <a:r>
              <a:rPr lang="zh-CN" altLang="en-US" sz="2400">
                <a:sym typeface="+mn-ea"/>
              </a:rPr>
              <a:t>纳的路费。</a:t>
            </a:r>
            <a:endParaRPr lang="zh-CN" altLang="en-US" sz="2400">
              <a:sym typeface="+mn-ea"/>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stCxn id="7" idx="6"/>
          </p:cNvCxnSpPr>
          <p:nvPr/>
        </p:nvCxnSpPr>
        <p:spPr>
          <a:xfrm>
            <a:off x="10948027" y="4511928"/>
            <a:ext cx="480904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7" idx="2"/>
          </p:cNvCxnSpPr>
          <p:nvPr/>
        </p:nvCxnSpPr>
        <p:spPr>
          <a:xfrm>
            <a:off x="4523014" y="4511928"/>
            <a:ext cx="4697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7" idx="0"/>
          </p:cNvCxnSpPr>
          <p:nvPr/>
        </p:nvCxnSpPr>
        <p:spPr>
          <a:xfrm flipV="1">
            <a:off x="10084696" y="2297669"/>
            <a:ext cx="0" cy="134965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a:endCxn id="7" idx="4"/>
          </p:cNvCxnSpPr>
          <p:nvPr/>
        </p:nvCxnSpPr>
        <p:spPr>
          <a:xfrm flipH="1" flipV="1">
            <a:off x="10084696" y="5375259"/>
            <a:ext cx="2" cy="134966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220095" y="3647327"/>
            <a:ext cx="1727932" cy="1727932"/>
          </a:xfrm>
          <a:prstGeom prst="ellipse">
            <a:avLst/>
          </a:prstGeom>
          <a:solidFill>
            <a:schemeClr val="accent1"/>
          </a:solidFill>
          <a:ln w="139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956310" y="1259840"/>
            <a:ext cx="7298055" cy="4338320"/>
          </a:xfrm>
          <a:prstGeom prst="rect">
            <a:avLst/>
          </a:prstGeom>
          <a:noFill/>
        </p:spPr>
        <p:txBody>
          <a:bodyPr wrap="square" rtlCol="0">
            <a:spAutoFit/>
          </a:bodyPr>
          <a:p>
            <a:pPr fontAlgn="auto">
              <a:lnSpc>
                <a:spcPct val="150000"/>
              </a:lnSpc>
            </a:pPr>
            <a:r>
              <a:rPr lang="zh-CN" altLang="en-US" sz="2400">
                <a:sym typeface="+mn-ea"/>
              </a:rPr>
              <a:t>4、 当走迷宫者到达出口时，用户必须输入走迷宫者需要缴纳的路费才能使得走迷宫者离开出口，然后程序停止计时。</a:t>
            </a:r>
            <a:endParaRPr lang="zh-CN" altLang="en-US" sz="2400"/>
          </a:p>
          <a:p>
            <a:pPr fontAlgn="auto">
              <a:lnSpc>
                <a:spcPct val="150000"/>
              </a:lnSpc>
            </a:pPr>
            <a:r>
              <a:rPr lang="zh-CN" altLang="en-US" sz="2400">
                <a:sym typeface="+mn-ea"/>
              </a:rPr>
              <a:t>5、对于随机迷宫，用户单击按钮，程序将再随机给出一个迷宫。 </a:t>
            </a:r>
            <a:endParaRPr lang="zh-CN" altLang="en-US" sz="2400"/>
          </a:p>
          <a:p>
            <a:pPr fontAlgn="auto">
              <a:lnSpc>
                <a:spcPct val="150000"/>
              </a:lnSpc>
            </a:pPr>
            <a:r>
              <a:rPr lang="zh-CN" altLang="en-US" sz="2400">
                <a:sym typeface="+mn-ea"/>
              </a:rPr>
              <a:t>6、对于固定的迷宫，用户单击按钮，允许用户再走一次当前迷宫</a:t>
            </a:r>
            <a:r>
              <a:rPr lang="zh-CN" altLang="en-US" sz="2400">
                <a:sym typeface="+mn-ea"/>
              </a:rPr>
              <a:t>。</a:t>
            </a:r>
            <a:endParaRPr lang="zh-CN" altLang="en-US" sz="2400"/>
          </a:p>
          <a:p>
            <a:endParaRPr lang="zh-CN" altLang="en-US" sz="24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000" fill="hold"/>
                                        <p:tgtEl>
                                          <p:spTgt spid="7"/>
                                        </p:tgtEl>
                                        <p:attrNameLst>
                                          <p:attrName>r</p:attrName>
                                        </p:attrNameLst>
                                      </p:cBhvr>
                                    </p:animRo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750"/>
                                        <p:tgtEl>
                                          <p:spTgt spid="5"/>
                                        </p:tgtEl>
                                      </p:cBhvr>
                                    </p:animEffect>
                                  </p:childTnLst>
                                </p:cTn>
                              </p:par>
                              <p:par>
                                <p:cTn id="15" presetID="22" presetClass="entr" presetSubtype="1"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75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750"/>
                                        <p:tgtEl>
                                          <p:spTgt spid="4"/>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68680" y="998220"/>
            <a:ext cx="2857500" cy="706755"/>
          </a:xfrm>
          <a:prstGeom prst="rect">
            <a:avLst/>
          </a:prstGeom>
          <a:noFill/>
        </p:spPr>
        <p:txBody>
          <a:bodyPr wrap="square" rtlCol="0">
            <a:spAutoFit/>
          </a:bodyPr>
          <a:p>
            <a:r>
              <a:rPr lang="zh-CN" altLang="en-US" sz="4000"/>
              <a:t>数据模型</a:t>
            </a:r>
            <a:endParaRPr lang="zh-CN" altLang="en-US" sz="4000"/>
          </a:p>
        </p:txBody>
      </p:sp>
      <p:pic>
        <p:nvPicPr>
          <p:cNvPr id="4" name="图片 3" descr="主要累的UML图1(1)"/>
          <p:cNvPicPr>
            <a:picLocks noChangeAspect="1"/>
          </p:cNvPicPr>
          <p:nvPr>
            <p:custDataLst>
              <p:tags r:id="rId1"/>
            </p:custDataLst>
          </p:nvPr>
        </p:nvPicPr>
        <p:blipFill>
          <a:blip r:embed="rId2"/>
          <a:stretch>
            <a:fillRect/>
          </a:stretch>
        </p:blipFill>
        <p:spPr>
          <a:xfrm>
            <a:off x="4159250" y="726440"/>
            <a:ext cx="5528945" cy="2713355"/>
          </a:xfrm>
          <a:prstGeom prst="rect">
            <a:avLst/>
          </a:prstGeom>
        </p:spPr>
      </p:pic>
      <p:sp>
        <p:nvSpPr>
          <p:cNvPr id="6" name="文本框 5"/>
          <p:cNvSpPr txBox="1"/>
          <p:nvPr/>
        </p:nvSpPr>
        <p:spPr>
          <a:xfrm>
            <a:off x="951865" y="4132580"/>
            <a:ext cx="9799320" cy="2122805"/>
          </a:xfrm>
          <a:prstGeom prst="rect">
            <a:avLst/>
          </a:prstGeom>
          <a:noFill/>
        </p:spPr>
        <p:txBody>
          <a:bodyPr wrap="square" rtlCol="0">
            <a:spAutoFit/>
          </a:bodyPr>
          <a:p>
            <a:pPr fontAlgn="auto">
              <a:lnSpc>
                <a:spcPct val="150000"/>
              </a:lnSpc>
            </a:pPr>
            <a:r>
              <a:rPr lang="en-US" altLang="zh-CN" sz="2400">
                <a:sym typeface="+mn-ea"/>
              </a:rPr>
              <a:t>1</a:t>
            </a:r>
            <a:r>
              <a:rPr lang="zh-CN" altLang="en-US" sz="2400">
                <a:sym typeface="+mn-ea"/>
              </a:rPr>
              <a:t>、</a:t>
            </a:r>
            <a:r>
              <a:rPr lang="zh-CN" altLang="en-US" sz="2400">
                <a:sym typeface="+mn-ea"/>
              </a:rPr>
              <a:t>CreateDatabaseAndTable类：负责创建数据库和表。</a:t>
            </a:r>
            <a:endParaRPr lang="zh-CN" altLang="en-US" sz="2400"/>
          </a:p>
          <a:p>
            <a:pPr fontAlgn="auto">
              <a:lnSpc>
                <a:spcPct val="150000"/>
              </a:lnSpc>
            </a:pPr>
            <a:r>
              <a:rPr lang="en-US" altLang="zh-CN" sz="2400">
                <a:sym typeface="+mn-ea"/>
              </a:rPr>
              <a:t>2</a:t>
            </a:r>
            <a:r>
              <a:rPr lang="zh-CN" altLang="en-US" sz="2400">
                <a:sym typeface="+mn-ea"/>
              </a:rPr>
              <a:t>、</a:t>
            </a:r>
            <a:r>
              <a:rPr lang="zh-CN" altLang="en-US" sz="2400">
                <a:sym typeface="+mn-ea"/>
              </a:rPr>
              <a:t>Point类：封装了迷宫中点的属性和行为，比如一个点是否为路、是否为收费点等。</a:t>
            </a:r>
            <a:endParaRPr lang="zh-CN" altLang="en-US" sz="2400"/>
          </a:p>
          <a:p>
            <a:endParaRPr lang="zh-CN" altLang="en-US" sz="2400"/>
          </a:p>
        </p:txBody>
      </p:sp>
      <p:sp>
        <p:nvSpPr>
          <p:cNvPr id="7" name="文本框 6"/>
          <p:cNvSpPr txBox="1"/>
          <p:nvPr/>
        </p:nvSpPr>
        <p:spPr>
          <a:xfrm>
            <a:off x="5537835" y="3510280"/>
            <a:ext cx="3447415" cy="368300"/>
          </a:xfrm>
          <a:prstGeom prst="rect">
            <a:avLst/>
          </a:prstGeom>
          <a:noFill/>
        </p:spPr>
        <p:txBody>
          <a:bodyPr wrap="square" rtlCol="0">
            <a:spAutoFit/>
          </a:bodyPr>
          <a:p>
            <a:r>
              <a:rPr lang="zh-CN" altLang="en-US"/>
              <a:t>主要类的</a:t>
            </a:r>
            <a:r>
              <a:rPr lang="en-US" altLang="zh-CN"/>
              <a:t>UML</a:t>
            </a:r>
            <a:r>
              <a:rPr lang="zh-CN" altLang="en-US"/>
              <a:t>图</a:t>
            </a:r>
            <a:endParaRPr lang="zh-CN" altLang="en-US"/>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01800" y="1259840"/>
            <a:ext cx="8187690" cy="3969385"/>
          </a:xfrm>
          <a:prstGeom prst="rect">
            <a:avLst/>
          </a:prstGeom>
          <a:noFill/>
        </p:spPr>
        <p:txBody>
          <a:bodyPr wrap="square" rtlCol="0" anchor="t">
            <a:spAutoFit/>
          </a:bodyPr>
          <a:p>
            <a:pPr fontAlgn="auto">
              <a:lnSpc>
                <a:spcPct val="150000"/>
              </a:lnSpc>
            </a:pPr>
            <a:r>
              <a:rPr lang="en-US" altLang="zh-CN" sz="2400">
                <a:sym typeface="+mn-ea"/>
              </a:rPr>
              <a:t>3</a:t>
            </a:r>
            <a:r>
              <a:rPr lang="zh-CN" altLang="en-US" sz="2400">
                <a:sym typeface="+mn-ea"/>
              </a:rPr>
              <a:t>、</a:t>
            </a:r>
            <a:r>
              <a:rPr lang="zh-CN" altLang="en-US" sz="2400">
                <a:sym typeface="+mn-ea"/>
              </a:rPr>
              <a:t>MazeMaker接口：封装得到迷宫的方法。</a:t>
            </a:r>
            <a:endParaRPr lang="zh-CN" altLang="en-US" sz="2400"/>
          </a:p>
          <a:p>
            <a:pPr fontAlgn="auto">
              <a:lnSpc>
                <a:spcPct val="150000"/>
              </a:lnSpc>
            </a:pPr>
            <a:r>
              <a:rPr lang="en-US" altLang="zh-CN" sz="2400">
                <a:sym typeface="+mn-ea"/>
              </a:rPr>
              <a:t>4</a:t>
            </a:r>
            <a:r>
              <a:rPr lang="zh-CN" altLang="en-US" sz="2400">
                <a:sym typeface="+mn-ea"/>
              </a:rPr>
              <a:t>、</a:t>
            </a:r>
            <a:r>
              <a:rPr lang="zh-CN" altLang="en-US" sz="2400">
                <a:sym typeface="+mn-ea"/>
              </a:rPr>
              <a:t>MazeByRandom类：负责给出随机迷宫。</a:t>
            </a:r>
            <a:endParaRPr lang="zh-CN" altLang="en-US" sz="2400">
              <a:sym typeface="+mn-ea"/>
            </a:endParaRPr>
          </a:p>
          <a:p>
            <a:pPr fontAlgn="auto">
              <a:lnSpc>
                <a:spcPct val="150000"/>
              </a:lnSpc>
            </a:pPr>
            <a:r>
              <a:rPr lang="en-US" altLang="zh-CN" sz="2400">
                <a:sym typeface="+mn-ea"/>
              </a:rPr>
              <a:t>5</a:t>
            </a:r>
            <a:r>
              <a:rPr lang="zh-CN" altLang="en-US" sz="2400">
                <a:sym typeface="+mn-ea"/>
              </a:rPr>
              <a:t>、</a:t>
            </a:r>
            <a:r>
              <a:rPr lang="zh-CN" altLang="en-US" sz="2400">
                <a:sym typeface="+mn-ea"/>
              </a:rPr>
              <a:t>MazeByFile 类：负责给出一个固定的迷宫。</a:t>
            </a:r>
            <a:endParaRPr lang="zh-CN" altLang="en-US" sz="2400"/>
          </a:p>
          <a:p>
            <a:pPr fontAlgn="auto">
              <a:lnSpc>
                <a:spcPct val="150000"/>
              </a:lnSpc>
            </a:pPr>
            <a:r>
              <a:rPr lang="en-US" altLang="zh-CN" sz="2400">
                <a:sym typeface="+mn-ea"/>
              </a:rPr>
              <a:t>6</a:t>
            </a:r>
            <a:r>
              <a:rPr lang="zh-CN" altLang="en-US" sz="2400">
                <a:sym typeface="+mn-ea"/>
              </a:rPr>
              <a:t>、</a:t>
            </a:r>
            <a:r>
              <a:rPr lang="zh-CN" altLang="en-US" sz="2400">
                <a:sym typeface="+mn-ea"/>
              </a:rPr>
              <a:t>SetRoad 类：负责设置哪些点是路。</a:t>
            </a:r>
            <a:endParaRPr lang="zh-CN" altLang="en-US" sz="2400"/>
          </a:p>
          <a:p>
            <a:pPr fontAlgn="auto">
              <a:lnSpc>
                <a:spcPct val="150000"/>
              </a:lnSpc>
            </a:pPr>
            <a:r>
              <a:rPr lang="en-US" altLang="zh-CN" sz="2400">
                <a:sym typeface="+mn-ea"/>
              </a:rPr>
              <a:t>7</a:t>
            </a:r>
            <a:r>
              <a:rPr lang="zh-CN" altLang="en-US" sz="2400">
                <a:sym typeface="+mn-ea"/>
              </a:rPr>
              <a:t>、</a:t>
            </a:r>
            <a:r>
              <a:rPr lang="zh-CN" altLang="en-US" sz="2400">
                <a:sym typeface="+mn-ea"/>
              </a:rPr>
              <a:t>SetChargeOnRoad抽象类：封装设置收费点的方法。</a:t>
            </a:r>
            <a:endParaRPr lang="zh-CN" altLang="en-US" sz="2400">
              <a:sym typeface="+mn-ea"/>
            </a:endParaRPr>
          </a:p>
          <a:p>
            <a:pPr fontAlgn="auto">
              <a:lnSpc>
                <a:spcPct val="150000"/>
              </a:lnSpc>
            </a:pPr>
            <a:r>
              <a:rPr lang="en-US" altLang="zh-CN" sz="2400">
                <a:sym typeface="+mn-ea"/>
              </a:rPr>
              <a:t>8</a:t>
            </a:r>
            <a:r>
              <a:rPr lang="zh-CN" altLang="en-US" sz="2400">
                <a:sym typeface="+mn-ea"/>
              </a:rPr>
              <a:t>、</a:t>
            </a:r>
            <a:r>
              <a:rPr lang="zh-CN" altLang="en-US" sz="2400">
                <a:sym typeface="+mn-ea"/>
              </a:rPr>
              <a:t>ChargeOnRoad 类：SetChargeOnRoad 类的子类，负责给出具体的收费点。</a:t>
            </a:r>
            <a:endParaRPr lang="zh-CN" altLang="en-US" sz="2400">
              <a:sym typeface="+mn-ea"/>
            </a:endParaRP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84620" y="1844040"/>
            <a:ext cx="4777740" cy="3630930"/>
          </a:xfrm>
          <a:prstGeom prst="rect">
            <a:avLst/>
          </a:prstGeom>
          <a:noFill/>
        </p:spPr>
        <p:txBody>
          <a:bodyPr wrap="square" rtlCol="0">
            <a:spAutoFit/>
          </a:bodyPr>
          <a:p>
            <a:pPr fontAlgn="auto">
              <a:lnSpc>
                <a:spcPct val="150000"/>
              </a:lnSpc>
            </a:pPr>
            <a:r>
              <a:rPr lang="en-US" altLang="zh-CN" sz="2000">
                <a:sym typeface="+mn-ea"/>
              </a:rPr>
              <a:t>1</a:t>
            </a:r>
            <a:r>
              <a:rPr lang="zh-CN" altLang="en-US" sz="2000">
                <a:sym typeface="+mn-ea"/>
              </a:rPr>
              <a:t>、ChargeOnRoad 类：</a:t>
            </a:r>
            <a:endParaRPr lang="zh-CN" altLang="en-US" sz="2000">
              <a:sym typeface="+mn-ea"/>
            </a:endParaRPr>
          </a:p>
          <a:p>
            <a:pPr fontAlgn="auto">
              <a:lnSpc>
                <a:spcPct val="150000"/>
              </a:lnSpc>
            </a:pPr>
            <a:r>
              <a:rPr lang="en-US" altLang="zh-CN" sz="2000">
                <a:sym typeface="+mn-ea"/>
              </a:rPr>
              <a:t>2</a:t>
            </a:r>
            <a:r>
              <a:rPr lang="zh-CN" altLang="en-US" sz="2000">
                <a:sym typeface="+mn-ea"/>
              </a:rPr>
              <a:t>、</a:t>
            </a:r>
            <a:r>
              <a:rPr lang="zh-CN" altLang="en-US" sz="2000">
                <a:sym typeface="+mn-ea"/>
              </a:rPr>
              <a:t>SetChargeOnRoad 类的子类，负责给出具体的收费点。</a:t>
            </a:r>
            <a:endParaRPr lang="zh-CN" altLang="en-US" sz="2000"/>
          </a:p>
          <a:p>
            <a:pPr fontAlgn="auto">
              <a:lnSpc>
                <a:spcPct val="150000"/>
              </a:lnSpc>
            </a:pPr>
            <a:r>
              <a:rPr lang="en-US" altLang="zh-CN" sz="2000">
                <a:sym typeface="+mn-ea"/>
              </a:rPr>
              <a:t>3</a:t>
            </a:r>
            <a:r>
              <a:rPr lang="zh-CN" altLang="en-US" sz="2000">
                <a:sym typeface="+mn-ea"/>
              </a:rPr>
              <a:t>、</a:t>
            </a:r>
            <a:r>
              <a:rPr lang="zh-CN" altLang="en-US" sz="2000">
                <a:sym typeface="+mn-ea"/>
              </a:rPr>
              <a:t>PersonInMaze类：其实例是迷宫中走动者的视图。</a:t>
            </a:r>
            <a:endParaRPr lang="zh-CN" altLang="en-US" sz="2000"/>
          </a:p>
          <a:p>
            <a:pPr fontAlgn="auto">
              <a:lnSpc>
                <a:spcPct val="150000"/>
              </a:lnSpc>
            </a:pPr>
            <a:r>
              <a:rPr lang="en-US" altLang="zh-CN" sz="2000">
                <a:sym typeface="+mn-ea"/>
              </a:rPr>
              <a:t>4</a:t>
            </a:r>
            <a:r>
              <a:rPr lang="zh-CN" altLang="en-US" sz="2000">
                <a:sym typeface="+mn-ea"/>
              </a:rPr>
              <a:t>、</a:t>
            </a:r>
            <a:r>
              <a:rPr lang="zh-CN" altLang="en-US" sz="2000">
                <a:sym typeface="+mn-ea"/>
              </a:rPr>
              <a:t>MazeView类：其实例为迷宫提供视图。</a:t>
            </a:r>
            <a:endParaRPr lang="zh-CN" altLang="en-US" sz="2000"/>
          </a:p>
          <a:p>
            <a:endParaRPr lang="zh-CN" altLang="en-US" sz="2000"/>
          </a:p>
        </p:txBody>
      </p:sp>
      <p:sp>
        <p:nvSpPr>
          <p:cNvPr id="4" name="文本框 3"/>
          <p:cNvSpPr txBox="1"/>
          <p:nvPr/>
        </p:nvSpPr>
        <p:spPr>
          <a:xfrm>
            <a:off x="739140" y="921385"/>
            <a:ext cx="2543175" cy="706755"/>
          </a:xfrm>
          <a:prstGeom prst="rect">
            <a:avLst/>
          </a:prstGeom>
          <a:noFill/>
        </p:spPr>
        <p:txBody>
          <a:bodyPr wrap="square" rtlCol="0">
            <a:spAutoFit/>
          </a:bodyPr>
          <a:p>
            <a:r>
              <a:rPr lang="zh-CN" altLang="en-US" sz="4000"/>
              <a:t>试图设计</a:t>
            </a:r>
            <a:endParaRPr lang="zh-CN" altLang="en-US" sz="4000"/>
          </a:p>
        </p:txBody>
      </p:sp>
      <p:pic>
        <p:nvPicPr>
          <p:cNvPr id="5" name="图片 4" descr="主要类的UML图"/>
          <p:cNvPicPr>
            <a:picLocks noChangeAspect="1"/>
          </p:cNvPicPr>
          <p:nvPr/>
        </p:nvPicPr>
        <p:blipFill>
          <a:blip r:embed="rId1"/>
          <a:stretch>
            <a:fillRect/>
          </a:stretch>
        </p:blipFill>
        <p:spPr>
          <a:xfrm>
            <a:off x="1328420" y="1985010"/>
            <a:ext cx="4565015" cy="3028315"/>
          </a:xfrm>
          <a:prstGeom prst="rect">
            <a:avLst/>
          </a:prstGeom>
        </p:spPr>
      </p:pic>
      <p:sp>
        <p:nvSpPr>
          <p:cNvPr id="7" name="文本框 6"/>
          <p:cNvSpPr txBox="1"/>
          <p:nvPr/>
        </p:nvSpPr>
        <p:spPr>
          <a:xfrm>
            <a:off x="2290445" y="5319395"/>
            <a:ext cx="2486025" cy="368300"/>
          </a:xfrm>
          <a:prstGeom prst="rect">
            <a:avLst/>
          </a:prstGeom>
          <a:noFill/>
        </p:spPr>
        <p:txBody>
          <a:bodyPr wrap="square" rtlCol="0">
            <a:spAutoFit/>
          </a:bodyPr>
          <a:p>
            <a:r>
              <a:rPr lang="zh-CN" altLang="en-US"/>
              <a:t>主要类的</a:t>
            </a:r>
            <a:r>
              <a:rPr lang="en-US" altLang="zh-CN"/>
              <a:t>UML</a:t>
            </a:r>
            <a:r>
              <a:rPr lang="zh-CN" altLang="en-US"/>
              <a:t>图</a:t>
            </a:r>
            <a:endParaRPr lang="zh-CN" altLang="en-US"/>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83385" y="1346835"/>
            <a:ext cx="8387080" cy="3969385"/>
          </a:xfrm>
          <a:prstGeom prst="rect">
            <a:avLst/>
          </a:prstGeom>
          <a:noFill/>
        </p:spPr>
        <p:txBody>
          <a:bodyPr wrap="square" rtlCol="0" anchor="t">
            <a:spAutoFit/>
          </a:bodyPr>
          <a:p>
            <a:pPr fontAlgn="auto">
              <a:lnSpc>
                <a:spcPct val="150000"/>
              </a:lnSpc>
            </a:pPr>
            <a:r>
              <a:rPr lang="en-US" altLang="zh-CN" sz="2800">
                <a:sym typeface="+mn-ea"/>
              </a:rPr>
              <a:t>5</a:t>
            </a:r>
            <a:r>
              <a:rPr lang="zh-CN" altLang="en-US" sz="2800">
                <a:sym typeface="+mn-ea"/>
              </a:rPr>
              <a:t>、</a:t>
            </a:r>
            <a:r>
              <a:rPr lang="zh-CN" altLang="en-US" sz="2800">
                <a:sym typeface="+mn-ea"/>
              </a:rPr>
              <a:t>RandomMazeView类：MazeView类的子类，其实例为随机迷宫提供视图。</a:t>
            </a:r>
            <a:endParaRPr lang="zh-CN" altLang="en-US" sz="2800"/>
          </a:p>
          <a:p>
            <a:pPr fontAlgn="auto">
              <a:lnSpc>
                <a:spcPct val="150000"/>
              </a:lnSpc>
            </a:pPr>
            <a:r>
              <a:rPr lang="en-US" altLang="zh-CN" sz="2800">
                <a:sym typeface="+mn-ea"/>
              </a:rPr>
              <a:t>6</a:t>
            </a:r>
            <a:r>
              <a:rPr lang="zh-CN" altLang="en-US" sz="2800">
                <a:sym typeface="+mn-ea"/>
              </a:rPr>
              <a:t>、</a:t>
            </a:r>
            <a:r>
              <a:rPr lang="zh-CN" altLang="en-US" sz="2800">
                <a:sym typeface="+mn-ea"/>
              </a:rPr>
              <a:t>FixedMazeView类：MazeView 类的子类，其实例为一个迷宫提供视图。</a:t>
            </a:r>
            <a:endParaRPr lang="zh-CN" altLang="en-US" sz="2800"/>
          </a:p>
          <a:p>
            <a:pPr fontAlgn="auto">
              <a:lnSpc>
                <a:spcPct val="150000"/>
              </a:lnSpc>
            </a:pPr>
            <a:r>
              <a:rPr lang="en-US" altLang="zh-CN" sz="2800">
                <a:sym typeface="+mn-ea"/>
              </a:rPr>
              <a:t>7</a:t>
            </a:r>
            <a:r>
              <a:rPr lang="zh-CN" altLang="en-US" sz="2800">
                <a:sym typeface="+mn-ea"/>
              </a:rPr>
              <a:t>、</a:t>
            </a:r>
            <a:r>
              <a:rPr lang="zh-CN" altLang="en-US" sz="2800">
                <a:sym typeface="+mn-ea"/>
              </a:rPr>
              <a:t>HandleMove 类：其实例是一个监视器，该监视器负责MazeView视图上的界面事件。</a:t>
            </a:r>
            <a:endParaRPr lang="zh-CN" altLang="en-US" sz="2800">
              <a:sym typeface="+mn-ea"/>
            </a:endParaRPr>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0905" y="767080"/>
            <a:ext cx="2274570" cy="706755"/>
          </a:xfrm>
        </p:spPr>
        <p:txBody>
          <a:bodyPr wrap="square"/>
          <a:p>
            <a:r>
              <a:rPr lang="zh-CN" altLang="en-US" sz="4000"/>
              <a:t>页面实现</a:t>
            </a:r>
            <a:endParaRPr lang="zh-CN" altLang="en-US" sz="4000"/>
          </a:p>
        </p:txBody>
      </p:sp>
      <p:pic>
        <p:nvPicPr>
          <p:cNvPr id="3" name="图片 2" descr="QQ图片20200101194230"/>
          <p:cNvPicPr>
            <a:picLocks noChangeAspect="1"/>
          </p:cNvPicPr>
          <p:nvPr/>
        </p:nvPicPr>
        <p:blipFill>
          <a:blip r:embed="rId1"/>
          <a:stretch>
            <a:fillRect/>
          </a:stretch>
        </p:blipFill>
        <p:spPr>
          <a:xfrm>
            <a:off x="990600" y="1473835"/>
            <a:ext cx="10058400" cy="4824730"/>
          </a:xfrm>
          <a:prstGeom prst="rect">
            <a:avLst/>
          </a:prstGeom>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图片20200101194236"/>
          <p:cNvPicPr>
            <a:picLocks noChangeAspect="1"/>
          </p:cNvPicPr>
          <p:nvPr/>
        </p:nvPicPr>
        <p:blipFill>
          <a:blip r:embed="rId1"/>
          <a:stretch>
            <a:fillRect/>
          </a:stretch>
        </p:blipFill>
        <p:spPr>
          <a:xfrm>
            <a:off x="1066800" y="1016635"/>
            <a:ext cx="10058400" cy="4824730"/>
          </a:xfrm>
          <a:prstGeom prst="rect">
            <a:avLst/>
          </a:prstGeom>
        </p:spPr>
      </p:pic>
    </p:spTree>
  </p:cSld>
  <p:clrMapOvr>
    <a:masterClrMapping/>
  </p:clrMapOvr>
  <p:transition spd="slow">
    <p:wipe dir="d"/>
  </p:transition>
</p:sld>
</file>

<file path=ppt/tags/tag1.xml><?xml version="1.0" encoding="utf-8"?>
<p:tagLst xmlns:p="http://schemas.openxmlformats.org/presentationml/2006/main">
  <p:tag name="REFSHAPE" val="501299124"/>
  <p:tag name="KSO_WM_UNIT_PLACING_PICTURE_USER_VIEWPORT" val="{&quot;height&quot;:3180,&quot;width&quot;:6480}"/>
</p:tagLst>
</file>

<file path=ppt/tags/tag2.xml><?xml version="1.0" encoding="utf-8"?>
<p:tagLst xmlns:p="http://schemas.openxmlformats.org/presentationml/2006/main">
  <p:tag name="ISPRING_ULTRA_SCORM_COURSE_ID" val="785EC659-D5D8-4AFA-99FA-BF8B8A87A55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OgQ4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oEONIeEoGHCgDAACGDAAAJwAAAHVuaXZlcnNhbC9mbGFzaF9wdWJsaXNoaW5nX3NldHRpbmdzLnhtbNVX3W7aMBS+5yksT70saTu6diihmgpoVVtAhW3tVWViQ6w6dhbbUHq1p9mD7Ul2HAMFtevSH6QNCRGfn+/8n5jw6DYVaMJyzZWM8G51ByMmY0W5HEf4y6C9fYiRNkRSIpRkEZYKo6NGJczsUHCd9JkxIKoRwEhdz0yEE2OyehBMp9Mq11nuuEpYA/i6Gqs0yHKmmTQsDzJBZvBjZhnTeI5QAgC+qZJztUalglDokc4VtYIhTsFzyV1QRLQF0QkOvNiQxDfjXFlJj5VQOcrHwwi/axefhYyHavKUSZcT3QCiI5s6oZQ7L4jo8zuGEsbHCbh7UMNoyqlJIrxXcyggHTxEKbB96MShHCvIgTRz+JQZQokh/ujtGXZr9ILgSXQmScrjAXCQiz/CzcH156te6+LspHN6Peh2zwYnPe9EoROs44TBuqEQHFI2j9nSTkiMIXECfoPOiAjNwmCVtBAbKbnmnDujoRKQ+0IL2igdMtohKVupRv+GyzZI7mI0gkDELMKfck4ERtwQweOlsrZDbbgpqt5elUSABe3J0Hkf35v32YkTkmu26taCo13O48Y3ZQVFM2WR4DcMGYUgfpvCU8LQanHQKFdpQYX2MUgLDhYnnE0ZPSpyOgf8k6ErMJFa0IRezQQz3sJ3y+/QkI1UDriMTKCzgc61x68+CzgjWt+DkoWPW/2zk2br+qTTbF1uuQAJnRAZPxMcCs7SzGwEn8yQVGahB+mIidWsKArltOCVia368jJonlrhy/zWxViB3mBJNmPlOYX5qwelzSZkUgyiG64CGkaQQ0k8JjBiWBdcWlYWMCYSKSlmiMSw1rQb6wlXVgPFD7CH1i/30OsjLovTGFYbWMwpy0tB7uzuva/tfzg4/FivBr9+/Nx+Umm+8HuCOHN+4x8/ufKXa//hNgwDt6UfX9omt//mzu5dtL6WyWundTkoVdJWvxRct4xU97SM1IV/yfRWXjClXIClNPZDBmtJ8JQbRt+yxV7QJq96t/se20ybbDDm14zGfxOyPy2viWv3wjB49OLqOCmXPIVEuJW4vO029ms7cNN8lFWpANr6f4dG5TdQSwMEFAACAAgA6BDjSCkiHkG1AgAAUwoAACEAAAB1bml2ZXJzYWwvZmxhc2hfc2tpbl9zZXR0aW5ncy54bWyVVm1v2yAQ/r5fEWXf6+41m0QjtWkmVerWaq36HdsXGwVDBOd0+fcDDDUkceIGVQrPPQ93HHeXEr1mYv5hMiGF5FI9ASITlbZIwCasvJrmLaIUF4UUCAIvhFQN5dP5x1/uQzLHPKeSW1BjNStaQO9m5j5jJN7Ht5ldQ4JCNhsqdveykhc5LdaVkq0oz4ZW7zagOBNrw7z8OVssBx1wpvEOoUliWv6wa5xko0BrsCF9X9p1VsVpDjx4unSfkZre1enb78m2TDN0sutPdg3JNrSC9yTZPIw5PRXM7DotQPiHhvrls12DVE53oNLDb7/aNaiQm3bzrvCVrGxCU83pR3zTcElL0342qku7zgrshayjs6/g0+PuehuR/Ne474ltVyX5o83r3kCwj55zmKNqgWRh19l0LV8fWjT9AfMV5doQYqgnPZqgH2mrwzEp1vP+wisTZUTyQM94kbxtYNHFGxFTvOcvFjduVMTxvWFRgAq2Howi7MGe+cek9YAZgT3zibMSHgTfHdD3LZ0mPPEN9Y95OvvGCoKabchX2AWr9XRvG1dHrj0QOI0sYa5tOM+sAftqJHNYF1J2EBMRdMsqikyK35aX79xlNMn2DL7SjtcVQYYcjpWbi9EM6fi93D6tRm9Ny7H7Uegv1+0naGb41ZQi0qJuzI+Snk68zjSJScw0O66wU9LQQd2JlYw0zveQqKFqDepZSj7WjZAIeuzxsmutITrJohyQ7HiWiT/kWPpF2+SglubVGOiQ5RTsiDWram7+8IXBK5R7igFrJ8XanCcoe6vLCPBFAFQVdajabtNZmpYj47CF0PsR4K48dDeiTZUOFdw13sMK45LzyKia9KOir5V0hET4Ef6LCSs5eM8youyR5trdLOn8MIT7WJKxHKaZLb54kLm9r6XkYGM/zKAB7T+T/wFQSwMEFAACAAgA6BDjSJNBNSb9AgAAlwsAACYAAAB1bml2ZXJzYWwvaHRtbF9wdWJsaXNoaW5nX3NldHRpbmdzLnhtbM2W3VIaMRSA73mKTDpeyqq11TK7OB3B0akVRmirV07YBDZjNtnmB8SrPk0frE/Skw0gjJaujnTKDAM5yfnOX3KS+OguF2jMtOFKJni3voMRk6miXI4S/KV/sn2IkbFEUiKUZAmWCqOjZi0u3EBwk/WYtbDUIMBI0yhsgjNri0YUTSaTOjeF9rNKOAt8U09VHhWaGSYt01EhyBR+7LRgBs8IFQDwzZWcqTVrNYTiQPqsqBMMcQqeS+6DIuLU5gJHYdWApLcjrZykx0oojfRokOA3J+VnviaQWjxn0qfENEHoxbZBKOXeCSJ6/J6hjPFRBt4e7GM04dRmCd7b9xRYHT2mlOwQOfGUYwUpkHaGz5kllFgShsGeZXfWzAVBRKeS5Dztwwzy4Se41b85ve62L8/PLj7d9Dud8/5ZNzhR6kSrnDhaNRSDQ8rplC3sxMRakmbgN+gMiTAsjpZF82VDJVec82M0UAJSX2phNARPxTTBHzUnAiNuieDpYtYSPWL2hAuIwevu1ofS4gdgiDfNiDZs2dB8xvgsps1vygmKpsohwW8ZsgpBRC6HfxlDy+lGQ63yUiqIscgIThkaczZh9KjM0gz4J0PXYCJ3oAmbrxDMBgvfHb9HAzZUGriMjGGrgpybwK8/C1wQYx6gZO7jVu/8rNW+Obtota+2fICEjolMnwmHErK8sBvhkymSys71IB0pcYaVRaGclnNVYqu/vAyG506EMr92MZbQGyzJZqw8pzB/9aCy2YyMy4PoD1eJhiPIoSSBCRMpHHcuHasKTIlESoopIik0KuOP9ZgrZ0ASDnBAm5d7GPQRl+VoBDcHWNSU6UrInd29t/vv3h8cfmjUo18/fm6vVZq18K4g3lzo4cdrm/iikT/uhnHke+fTbdhq96+6cPey/bVKpi7aV/1KRWr3KuE6VVZ1PlVZdRmuje7SlVHJBWgzo3BsoNEInnPL6GtumhcUfv39G7bFKxV+g1Gs3b7/bxBhtHhurbyv4ujJB2AN5KuP6WbtN1BLAwQUAAIACADoEONIKshEQpQBAAAdBgAAHwAAAHVuaXZlcnNhbC9odG1sX3NraW5fc2V0dGluZ3MuanONlMtuwjAQRfd8ReRuK0SfaburCpUqsahUdlUXThhChGNHtpOSIv69HgMldpyCZ4MvhzsP5NkMInNISqKnaGM/2/u7e7caoKZlBZeuznr0AnWiWD6HWV4AyzkQD6kPP/2Tt0ciZEy4NU2aD7RVLT8i8JsFZaqNlwELGdBUQKsD2ndAW4cS/zid7bvaddQac1JpLfgwFVwD10MuZEEtQy5e7Wk36MGiBnkCXdAUHNPYnj7y6HgXY7S5VBQl5c1UZGKY0HSVSVHxeV/+ZVOCNH/4ageMHuOXiWPHcqXfNBR+4skDRj9ZSlAK9nnvJxhBmNEEWMt3ZM8/qGPcbcij61zl+kA/X2G06ZJmcMaUzECNV4eLMbqchrXeETfXGA7BaAOyYzW+xXBAUVblOaVJkeFEOmh35n8oE3Se82yfeoQR5LBYtO2b3rFRW/6YOE9IeE9oGXp9Rd/m8MHQu9fBp6u8vNOQHQuJPJBDBLSybwdZQ6cY7e8RvH9GhGpN02Vh1oNZjWYMVK5AzoRgpvqvU3X6uQbbX1BLAwQUAAIACACTuC1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CTuC1JsO1dV24AAAB2AAAAHAAAAHVuaXZlcnNhbC9sb2NhbF9zZXR0aW5ncy54bWwNzD0OwjAMQOG9p7C8l5+NoWk3NhAS5QBWY1Akx0aJheD2eHvDpzct3yrw4daLacLj7oDAulku+kr4WM/jCaE7aSYx5YRqCMs8TGIbyZ3dA3Z4C/24rVwjnK9UQ94ad1YnjzOMcInns3DG/Tz8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TuC1J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CUuC1JHJprY8cOAACQGwAAFwAAAHVuaXZlcnNhbC91bml2ZXJzYWwucG5n7Vl7WJJ337/VylZpNNsszx322LOcztQyTdRlmU9qK13OI5WZ4QHTRMQD2LYn3dLYVkF5wMrCM8xMUfDUKqlpUiqS0S0VIcmtqDFEQOC9se169+/773v5x31xfz/A9/f5nr/3df/4dWig2SqrVQAAmAUdCDgCACYIADD+YeUKGKHgX9rAH0ZnjwR+BdAHbCZgYVmif4g/ADSRVi8cXw7LH505EHkWAMzvGy4jTlrNSQCw/iwowD88O24K5F7YKrblzGrLFkzem779/K1D3IOyA3tqr/98LOBXm4Dl/us/VdwKePBqX8DTvR+HI9avCwjonDdZxi97VpP53lb+zq1FKNP92X+XPST/PNu1OfabWNAD5HHZrMS5waTSLtV4Ga+6ksBSz4tIpA7lWC4A9Cx3y7n+4rrVcSrBvIjrq++I3QgAbc/rPunNXI+IoMegLZcBwDbemkCjWRAnbFkNW9BfZ+vMk5SyrsH3zUmFB+3zZvy9LQDg2NGpM7VlRgDwdB3sEr9gP/h7VyNYfrAM1oGwWAKXwCVwCVwCl8AlcAlcApfAJfD/N+is1Qj1cfDd1v+jIu/DfnlaBb+eEpeDVjyPJzXqFiS+DFmXRgaFgnRWPtYbmstSmgAFlf0iNiYFGzc85eLSMfN7aHxPVOvIRgjHz4choWRDtqRg/s0Fl6PEBZG9wDq3s04QzWSzfQHAEnSszMsAqeuRJVYmI/mQTN5A3p0mEgRogy9puusrTN5cS6Si014p6BgcjhgKqSSVvoNPolnwY1OEPXFh9huKHkLpo3zU76oCqTnS2vrxZt9pmB9XoxNTUMidabr24Qx5R6S2vzcDRVCJm/Ci939KWDLXjE8Fz1tfonTvKSVK+d1xt+jE2c3YQdxG0LxAJN0KRdoU0iMOIVUnc7sTW4KZsk01lVORlQeEux0Gkit4UzIZFz3sN3neGuNpdRkrp2A6FSP1zvXzNX3Jv0URNAKhXX6sM4cw3MU4U5NP4NjiFmzWeRyw973wni3UYlIXeDmKlpFGcW9HTszw9Y7xkmkJ1huMf+vU2oRuZzGwWsW3dJU8JzFBOB0zgnU0DWSavGrzej3zdO/aFs6vewdBZSRzYFNt5WwkNebFbgeWNTYuUym5ldTzjUm7OsrkDuZapBmSfS+2Ip1qmoqNfaxIz2kRSu5lV+QzTtdMU76f/OmhOpKn/CRflLjT+KRTBKlw9mK42SMJbjVBXia8u25HQ25xeaY11r5XWUau1+yx42pWFaFEFX1vY/cbqOTw73iftymVdXFZWPMQbQNbQ/jY+M0PvYE+g0ZEMz+J/yuvsXPzimHuSVVz/bms/Njzsfm+Y7Y1/roNPXy/PKewXtGNFZI+nIVUWEZohey2OIL781GkodS+kp+vungna/YIkMM7Wancl+YFqOFEEVvE2SSV6RuiJU+Hod8jtcgfCjxvu16Fxp9I10znrWgL+34knVymhQhZWxzI30+oCbtXusSrjsckMhdajdQsziM08xdn5tRcxX5l3stCjKAZU5H/rtUHGhmFBeA2ciDjUbfyt+Gp7w1urSPtwCqJEcZvLvceo5ftijZ/dcrjdIPqzWs+TztJT/DL5KOWBdAFcw3RifYwRRZ2JIQIR/yF2AJsNfpjk37wTLXAFD5h7zfEulaBKRuBqHZfcRbsuIEkw4H5qVA9iVeO4ubqkefdAwUL3gisav7qkWtE0xNH+0gk4Mqs5iPsaBv9+NC0X0pOcXmW9UQG38uBSlBP8HKnO5lwopNC95yW/c0ePgjjFbLnMmwHo1uXk9vveRIkXMVCNneYQgIbXFub/Cmi798VOCtQu7txq8Pn5iNafL/V5YuoOFuyifdc1dxZs1scLo3w6ZaPkwrifCmrOtbht2yTQhtOc6FhRb+J3OouF3IynW1OJf1yKaXKjsJ+SU7+BLHWd2FG2sxFavTN2uqJKxFxaApIW/RJGZZ5myZ7P5iaO9LYXB7KWnsKbD13IVVIXC7L4U1dMHi4ntOD1kVVwjG0Ki45N+oF271GVHXwoIBOag7TsJCbw/d/WYz3OG0vlzbo2/J0n0nXWca3qxJ3rdBg8fmguyejMheH3z2xU+oVeHkrMyHsQflRZZ4TFmBniP/QV07UV02zcQ5xebMPq/BYFc2ya9FN2CRvbHSSdJzB7sgUULGQU3Val2p8G52VEGZgOOVOvNMSmuLEY3PiCZ0X++XS59p5EQmFdSqjXOO5EmICleYpsRFP6hl9eEGm5gRsXQhIZpHkCaKdI9oaIh++cEmEqW41YYx0m850ZvBv4ituX5q88Nq9e+0mh4JOiEpKWPM0uc7kODO4lrTzyVB0WifPnM5O5ZL7GGGmb616SGjqLp1PV9ZiWvWGK1ODsdY7lw/tNPCrR2rGbLcfgWiuRfR4Cav2okhAr46zSNJ56pxJRBEodfUU7mP6ngK9BMVouwf85NG80QUvZnkSoZPMc7ef3v6vJCtN/NDdiRa39EFhIQLRM4blcry2u9Gs3HF9ayCa+FyzYC4lLgs9dDcGo3sxYciwWnR5epkypPMY1X0zK9XEckgz3S20c8w6PLRhmLyqUHVnHULe1L5CI6oYd51hoLuot9M3JyDZKGgknPMAPxrOPLTIp1YmbEuJ9StWVTSFgtNeY6SCqPODz7vL5sCg4fgqgWPZypXHplkSUXbEDfOOshWPRMH9V6U9UaYC2Zpw5tRohmqUhu6f/ssv5DQ+P7KWxRDfsk+QtprFBCfORlCSoszjOGxjRb4lQmyvn+c8E8d/HTtE85/x3O7L+b3oirhpB2/qEpx8O+XuMnmQ8c1irScZJbt/h1FQw9nPPLRz3Qd/uPJWH9xFvOo7GDZEaz4EtiaCXvf/cbaXYnPOYPY2QzxqvfdP1tG8VvD9Wou/rLGw9SDavRoB2pwoG/lDIfLr+I5k14vn4gs6GbiTbGxrba0sGWxlEbEnkmP9nKoTlhWfrkMTAuNbGQXbQORogF/KzOtCezo1+82PVaYPGpzr8aBXDw92yVVWs1NzqS/hcUowmHF7scKeu5eoQH4ocyqSGVp30R8UV2AEPQ+HbbdktWCsuoE9K9riZ1BhZg2QrUT13MOZcW4mhYA7/kNgfiM2+cVcOj+Elb8Dbh40GgsUEfjaGEuEXOvUdylRHkhJ0u1JQyD0zeWD+OpnYGXoQ3+fb4l6jZChU/O76Xb4t7/E22W/OsdLZYJZd4t/LpgyMCSbPsP2XggKARcWi94tpbR3QZZcbeDqeNiFqjBuzos4AbLXG7w24aTjT5SO4xx6HfAbTF6mnzi9hkbhqEpbzb7jbFR5jZeQXL7QH3nm/DfFdN9etlgxXdrbtVFP5UP99lAjWqclHZ8UNpsX5aRkak5aGDXN8CJQjbIO+UDVgRpTqRfFBYWMopEbsSzImDDoY8/xx4LRLQdFU5D6xROXv2Pa/nKhZWixST3Jfl2DvlikjtLHOaMWszyZ0TmymOW0e9AOhz88s1z0q8J2rKQKHx9AbR+ZmHts6HOlvdqrQv8aNKVgA9GzilxxH43POI0yOkwqwVSmbHb4VGp7PlfWXl1yPvSLaCiTv3zhVi5ygIg+TWiaGD6bGgxGXrthcFG120BpyT/r/mM5st6SolZm35OSp+H8jiH5zH2b23CAdxc982L5g/n5wyFwbofZsqUscm9OQof86zA1RuEF6uCunxI2lFcm4dcl+PUr02v8arRhmpvDypaBNmGfxSnNyqKc4ExNvLWRa60+oB5Z6m761ZvxsrQ4rXaaiOqUD3iXu3F9lC+fBfK+ZZifAeUJlqC8qT+RMrIvwIfT69DehVEvZ33opVI/n1bBExQOv9gmgp6scz0E3jEEGIIY3chZl00UqzaM1SM+tO+LME6t6r0Vgi8WeaKEDDdGhIk0XbUhpjL8Q7ManoqSkdTbwmKRYz41KhHSibej5ZBUI37clO6jsPJ0ttYo77p6DMffsLMAdc/3+wVLKVUQzm7cc5vivlbiq8ff6kINdOt1mggliEN5+4nVfLPS3fTcrsmbuUiy14aL/jkh2Nbb1Pj788HvrkpVI7Hcp4thD7KNgY6BT+pr/5oHkzfnnmRIyRDs8pTEWb1/eSDYZRikrMVBavkjPEj5X+GIp2BR8yySs9u8biXFZICVEkcb07VP0MroURflN6y/PBujzBvdp8yzkTYMzhdPsmo3x3fYdgQZqnUAuXjQLfIzDxpmFJ7YLp1/HvnHxE6k4mng2n8bubYrRqJJ//WfWFGe0P6yZNfYc2eOgvG/qst513Sr5KotIR68bqjxxZ+N0D9WmqCGC4WlLDE71eRyoV1OjQ/Gpg5j3w/vad9oebcvETLRCISFUbor1uTURYjqwn5HJWk++GPtYmXAgvV1eHJaVqvzi+S0D5uM4rFj5V3NMUvjE4P5P9QikztszowkyHcgf8/s+lvPvEfcrSRrWAXGtMdF6jYDzooQ8Bo10ni2KI6oVczppv8Dh47blNUdoJXWM3R7njdMU+QQpQbitg98f2SAhOnpTzeknCKyT7YbT/6Ve5ZlC3C0VpwqyB8nhJkVjjuhLLPM4T20fxS5NVE0li0qqbo3uAPR2i4mRx+Fd5EUb0+xes6Q0R7fjrexZaz6/K7JE8K0K3ws/69tsr5iTl/YNvaZfuh95MIhkN98SUdcC03aICQt4UNS9X173W8K4g0qD14FcLEGQyia7F/qoJdieTlsWLoGWZve+Fl8z16C4yl7xyswG/m8gyCBk6+eqA7sXj1b7autNTv/+r24L7BveFEHAEj8K7I9HxQd4BQUWh3GVs6lH0FLCrZpvM62rnXcbR3h/3X32sP2YA2jLzt75p4pCfnisPyBCXBm5cDQvHMTtGHmplAfW77Nwfknflzu1LtpLr8SV8FL8GBEmwKA+bUC+InthLExABR9tBIAHLImBGndqYl/vSAy1Ac60fgvAd5mpoIBoCCy5f5tnv5f01/BvyoLdxvOXI/wyNdrlVPfAUDPw6ONX9IqTW7S7AnzxxWGt03b4cdBy4Mt/h6/uwwlKVDvc3a85TifcIT/DATtCw2gf3Xsu/8BUEsDBBQAAgAIAJS4LUm86NwPSQAAAGoAAAAbAAAAdW5pdmVyc2FsL3VuaXZlcnNhbC5wbmcueG1ss7GvyM1RKEstKs7Mz7NVMtQzULK34+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
  <p:tag name="ISPRING_PRESENTATION_TITLE" val="论文答辩"/>
</p:tagLst>
</file>

<file path=ppt/theme/theme1.xml><?xml version="1.0" encoding="utf-8"?>
<a:theme xmlns:a="http://schemas.openxmlformats.org/drawingml/2006/main" name="Office 主题">
  <a:themeElements>
    <a:clrScheme name="PPT 单色">
      <a:dk1>
        <a:srgbClr val="000000"/>
      </a:dk1>
      <a:lt1>
        <a:srgbClr val="FFFFFF"/>
      </a:lt1>
      <a:dk2>
        <a:srgbClr val="000000"/>
      </a:dk2>
      <a:lt2>
        <a:srgbClr val="FFFFFF"/>
      </a:lt2>
      <a:accent1>
        <a:srgbClr val="000000"/>
      </a:accent1>
      <a:accent2>
        <a:srgbClr val="3F3F3F"/>
      </a:accent2>
      <a:accent3>
        <a:srgbClr val="7F7F7F"/>
      </a:accent3>
      <a:accent4>
        <a:srgbClr val="A5A5A5"/>
      </a:accent4>
      <a:accent5>
        <a:srgbClr val="BFBFBF"/>
      </a:accent5>
      <a:accent6>
        <a:srgbClr val="D8D8D8"/>
      </a:accent6>
      <a:hlink>
        <a:srgbClr val="7F7F7F"/>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WPS 演示</Application>
  <PresentationFormat>宽屏</PresentationFormat>
  <Paragraphs>56</Paragraphs>
  <Slides>11</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蛐蛐科技官方店</dc:title>
  <dc:creator>蛐蛐科技官方店</dc:creator>
  <dc:description>蛐蛐科技官方店</dc:description>
  <cp:lastModifiedBy>~]嗜爱年华“”</cp:lastModifiedBy>
  <cp:revision>130</cp:revision>
  <dcterms:created xsi:type="dcterms:W3CDTF">2016-03-23T02:00:00Z</dcterms:created>
  <dcterms:modified xsi:type="dcterms:W3CDTF">2020-01-01T12:48:42Z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