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4" r:id="rId6"/>
    <p:sldId id="261" r:id="rId7"/>
    <p:sldId id="282" r:id="rId8"/>
    <p:sldId id="283" r:id="rId9"/>
    <p:sldId id="285" r:id="rId10"/>
    <p:sldId id="292" r:id="rId11"/>
    <p:sldId id="268" r:id="rId12"/>
    <p:sldId id="286" r:id="rId13"/>
    <p:sldId id="287" r:id="rId14"/>
    <p:sldId id="288" r:id="rId15"/>
    <p:sldId id="289" r:id="rId16"/>
    <p:sldId id="290" r:id="rId17"/>
    <p:sldId id="291" r:id="rId18"/>
    <p:sldId id="270" r:id="rId19"/>
    <p:sldId id="27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gabriellima1067@gmail.com" initials="j" lastIdx="1" clrIdx="0">
    <p:extLst>
      <p:ext uri="{19B8F6BF-5375-455C-9EA6-DF929625EA0E}">
        <p15:presenceInfo xmlns:p15="http://schemas.microsoft.com/office/powerpoint/2012/main" userId="7510df9b3596c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EBC5A-74EE-4A0C-9C90-ABEE66AE306E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7D42F-0746-4079-B4BF-37387D2274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1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1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08.11.2023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6034" y="1600292"/>
            <a:ext cx="9144000" cy="1726240"/>
          </a:xfrm>
        </p:spPr>
        <p:txBody>
          <a:bodyPr>
            <a:normAutofit/>
          </a:bodyPr>
          <a:lstStyle/>
          <a:p>
            <a:br>
              <a:rPr lang="pt" sz="1800" dirty="0">
                <a:latin typeface="Arial"/>
                <a:cs typeface="Arial"/>
              </a:rPr>
            </a:br>
            <a:br>
              <a:rPr lang="pt" sz="1800" dirty="0">
                <a:latin typeface="Arial"/>
                <a:cs typeface="Arial"/>
              </a:rPr>
            </a:br>
            <a:r>
              <a:rPr lang="pt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UNIVERSITÁRIO DE JOÃO PESSOA - UNIPÊ</a:t>
            </a:r>
            <a:endParaRPr lang="pt-BR" sz="2000" b="1" dirty="0">
              <a:latin typeface="Arial" panose="020B0604020202020204" pitchFamily="34" charset="0"/>
              <a:ea typeface="Calibri Light"/>
              <a:cs typeface="Arial" panose="020B0604020202020204" pitchFamily="34" charset="0"/>
            </a:endParaRPr>
          </a:p>
          <a:p>
            <a:r>
              <a:rPr lang="pt" sz="2000" b="1" dirty="0">
                <a:latin typeface="Arial" panose="020B0604020202020204" pitchFamily="34" charset="0"/>
                <a:cs typeface="Arial" panose="020B0604020202020204" pitchFamily="34" charset="0"/>
              </a:rPr>
              <a:t>PRÓ-REITORIA ACADÊMICA - PROAC</a:t>
            </a:r>
            <a:endParaRPr lang="de-DE" sz="2000" b="1" dirty="0">
              <a:latin typeface="Arial" panose="020B0604020202020204" pitchFamily="34" charset="0"/>
              <a:ea typeface="Calibri Light"/>
              <a:cs typeface="Arial" panose="020B0604020202020204" pitchFamily="34" charset="0"/>
            </a:endParaRPr>
          </a:p>
          <a:p>
            <a:r>
              <a:rPr lang="pt" sz="2000" b="1" dirty="0">
                <a:latin typeface="Arial" panose="020B0604020202020204" pitchFamily="34" charset="0"/>
                <a:cs typeface="Arial" panose="020B0604020202020204" pitchFamily="34" charset="0"/>
              </a:rPr>
              <a:t>CURSO DE BACHARELADO EM CIÊNCIA DA COMPUTAÇÃO</a:t>
            </a:r>
          </a:p>
          <a:p>
            <a:endParaRPr lang="de-DE" dirty="0">
              <a:ea typeface="Calibri Light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6906" y="2546836"/>
            <a:ext cx="11818188" cy="3783606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endParaRPr lang="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" sz="4100" b="1" dirty="0">
                <a:latin typeface="Arial" panose="020B0604020202020204" pitchFamily="34" charset="0"/>
                <a:cs typeface="Arial" panose="020B0604020202020204" pitchFamily="34" charset="0"/>
              </a:rPr>
              <a:t>DATAINFRA: </a:t>
            </a:r>
            <a:r>
              <a:rPr lang="pt" sz="4100" dirty="0">
                <a:latin typeface="Arial" panose="020B0604020202020204" pitchFamily="34" charset="0"/>
                <a:cs typeface="Arial" panose="020B0604020202020204" pitchFamily="34" charset="0"/>
              </a:rPr>
              <a:t>Sistema para Coleta e Análise de Problemas de Infraestrutura Urbana</a:t>
            </a:r>
            <a:endParaRPr lang="pt-BR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36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endParaRPr lang="de-DE" sz="18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endParaRPr lang="en-US" sz="29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endParaRPr lang="en-US" sz="29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l"/>
            <a:r>
              <a:rPr lang="de-DE" sz="29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Disciplina</a:t>
            </a:r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 </a:t>
            </a:r>
            <a:r>
              <a:rPr lang="de-DE" sz="29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Trabalho</a:t>
            </a:r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 </a:t>
            </a:r>
            <a:r>
              <a:rPr lang="de-DE" sz="29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Conclusão</a:t>
            </a:r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de </a:t>
            </a:r>
            <a:r>
              <a:rPr lang="de-DE" sz="2900" b="1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Curso</a:t>
            </a:r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II</a:t>
            </a:r>
          </a:p>
          <a:p>
            <a:pPr algn="l"/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Autores: Gustavo Barbosa da Cunha Rego e João Gabriel Lima Santana</a:t>
            </a:r>
          </a:p>
          <a:p>
            <a:pPr algn="l"/>
            <a:r>
              <a:rPr lang="de-DE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Orientador: </a:t>
            </a:r>
            <a:r>
              <a:rPr lang="pt" sz="29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Prof. Leandro Santana de Melo</a:t>
            </a:r>
            <a:endParaRPr lang="de-DE" sz="29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l"/>
            <a:endParaRPr lang="pt" sz="2000" dirty="0">
              <a:latin typeface="Arial"/>
              <a:ea typeface="Calibri"/>
              <a:cs typeface="Arial"/>
            </a:endParaRPr>
          </a:p>
          <a:p>
            <a:r>
              <a:rPr lang="en-US" sz="2000" b="1" dirty="0">
                <a:latin typeface="Arial"/>
                <a:ea typeface="Calibri"/>
                <a:cs typeface="Arial"/>
              </a:rPr>
              <a:t>João Pessoa - </a:t>
            </a:r>
            <a:r>
              <a:rPr lang="pt" sz="2000" b="1" dirty="0">
                <a:latin typeface="Arial"/>
                <a:ea typeface="Calibri"/>
                <a:cs typeface="Arial"/>
              </a:rPr>
              <a:t>2023</a:t>
            </a:r>
          </a:p>
          <a:p>
            <a:pPr algn="l"/>
            <a:endParaRPr lang="de-DE" sz="1800" dirty="0">
              <a:latin typeface="Arial"/>
              <a:ea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563387-2E97-BD21-6EFE-8CCA4064C289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E543D0-F66C-177C-9CE0-05E9B3478B4E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37627783-3D4D-4AD5-BD51-C7207FA5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374530"/>
            <a:ext cx="2476500" cy="990600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3C1C4D-2036-F257-3658-788AE85E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940" y="6255709"/>
            <a:ext cx="2843841" cy="379503"/>
          </a:xfrm>
        </p:spPr>
        <p:txBody>
          <a:bodyPr/>
          <a:lstStyle/>
          <a:p>
            <a:r>
              <a:rPr lang="de-DE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7A046-42ED-6B82-41BF-7431D46F946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13EC7E-A949-BF3B-A443-466F36DFB2C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FAC42-0F31-59D5-31BA-5B24B8C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EF50C9-7B3D-0C01-5A76-F8C7805BF568}"/>
              </a:ext>
            </a:extLst>
          </p:cNvPr>
          <p:cNvSpPr txBox="1"/>
          <p:nvPr/>
        </p:nvSpPr>
        <p:spPr>
          <a:xfrm>
            <a:off x="0" y="2490612"/>
            <a:ext cx="1181818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Datainfra é um sistema feito com foco de registrar denuncias ligadas a problemas infraestruturais.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Além disso, além da coleta de dados das questões infraestruturais, o sistema também tem como objetivo realizar uma análise de tais dados, a partir de gráficos de barras que serão gerados a partir dos dados inseridos pelo usuário.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b="1" dirty="0">
              <a:latin typeface="Candara Light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0E2B7-11C3-60E2-D8B2-1F4BA80517E8}"/>
              </a:ext>
            </a:extLst>
          </p:cNvPr>
          <p:cNvSpPr txBox="1"/>
          <p:nvPr/>
        </p:nvSpPr>
        <p:spPr>
          <a:xfrm>
            <a:off x="0" y="6769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Definição do sistema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56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B229E-3C00-1AE9-DB8C-5B4BC497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4136"/>
            <a:ext cx="12192000" cy="452150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>
                <a:latin typeface="Arial"/>
                <a:ea typeface="Calibri Light"/>
                <a:cs typeface="Calibri Light"/>
              </a:rPr>
              <a:t>Ar</a:t>
            </a:r>
            <a:r>
              <a:rPr lang="en-US" sz="2400" b="1" dirty="0">
                <a:latin typeface="Arial"/>
                <a:ea typeface="Calibri Light"/>
                <a:cs typeface="Calibri Light"/>
              </a:rPr>
              <a:t>quitetura de Software </a:t>
            </a:r>
            <a:endParaRPr lang="pt-BR" sz="2400" b="1" dirty="0">
              <a:latin typeface="Arial"/>
            </a:endParaRP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66767C8B-9ED4-A2C1-2A64-127254A5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54" y="930752"/>
            <a:ext cx="10254133" cy="5365827"/>
          </a:xfr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9A29D70-FE1B-F6AE-784A-4B38B341ACD6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E57770E-106F-F3C8-5FCD-BCC79B83DB40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BC316-E9EF-B1DF-8156-68D62450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958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F5B096B8-2B18-2257-3A96-7AD5BB47C848}"/>
              </a:ext>
            </a:extLst>
          </p:cNvPr>
          <p:cNvSpPr txBox="1"/>
          <p:nvPr/>
        </p:nvSpPr>
        <p:spPr>
          <a:xfrm rot="10800000" flipV="1">
            <a:off x="876755" y="6309920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EC29B1-4239-543A-8DD7-F1D08F487037}"/>
              </a:ext>
            </a:extLst>
          </p:cNvPr>
          <p:cNvSpPr txBox="1"/>
          <p:nvPr/>
        </p:nvSpPr>
        <p:spPr>
          <a:xfrm>
            <a:off x="962054" y="563021"/>
            <a:ext cx="10254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Figura 6 – Fluxograma da Arquitetura</a:t>
            </a:r>
          </a:p>
        </p:txBody>
      </p:sp>
    </p:spTree>
    <p:extLst>
      <p:ext uri="{BB962C8B-B14F-4D97-AF65-F5344CB8AC3E}">
        <p14:creationId xmlns:p14="http://schemas.microsoft.com/office/powerpoint/2010/main" val="30104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7A046-42ED-6B82-41BF-7431D46F946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13EC7E-A949-BF3B-A443-466F36DFB2C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FAC42-0F31-59D5-31BA-5B24B8C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65D5025-3ED0-8E16-D186-345BBAA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305614" y="880808"/>
            <a:ext cx="8838385" cy="4400855"/>
          </a:xfrm>
        </p:spPr>
        <p:txBody>
          <a:bodyPr>
            <a:normAutofit/>
          </a:bodyPr>
          <a:lstStyle/>
          <a:p>
            <a:pPr algn="ctr"/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3790E-156D-6B2D-EF98-01245787CD1C}"/>
              </a:ext>
            </a:extLst>
          </p:cNvPr>
          <p:cNvSpPr txBox="1"/>
          <p:nvPr/>
        </p:nvSpPr>
        <p:spPr>
          <a:xfrm rot="10800000" flipV="1">
            <a:off x="1742978" y="5443109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176A7-6F39-1121-E97B-242B1BC8E5AC}"/>
              </a:ext>
            </a:extLst>
          </p:cNvPr>
          <p:cNvSpPr txBox="1"/>
          <p:nvPr/>
        </p:nvSpPr>
        <p:spPr>
          <a:xfrm>
            <a:off x="4894117" y="970341"/>
            <a:ext cx="2644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7 – Tela de Login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F7A800-9287-2A64-23FD-CA6FDD83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18" y="1300537"/>
            <a:ext cx="8905777" cy="41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6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6C87E-1030-9CC5-AE97-1E118E4B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4440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6">
            <a:extLst>
              <a:ext uri="{FF2B5EF4-FFF2-40B4-BE49-F238E27FC236}">
                <a16:creationId xmlns:a16="http://schemas.microsoft.com/office/drawing/2014/main" id="{4ABA57D9-F0CB-7C2A-F0DB-4C9BAE7061E5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C852E736-29B8-96EE-5FC1-8A08034659B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pic>
        <p:nvPicPr>
          <p:cNvPr id="15" name="Image3">
            <a:extLst>
              <a:ext uri="{FF2B5EF4-FFF2-40B4-BE49-F238E27FC236}">
                <a16:creationId xmlns:a16="http://schemas.microsoft.com/office/drawing/2014/main" id="{BC512036-DBFD-FD8D-4351-0DCE22F3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89" y="1103928"/>
            <a:ext cx="8439622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0FBBEC-C530-16C3-2BD2-244B7BDD771A}"/>
              </a:ext>
            </a:extLst>
          </p:cNvPr>
          <p:cNvSpPr txBox="1"/>
          <p:nvPr/>
        </p:nvSpPr>
        <p:spPr>
          <a:xfrm rot="10800000" flipV="1">
            <a:off x="1766167" y="5470655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08B411-A069-A166-E3F2-D8FD85DFDAAC}"/>
              </a:ext>
            </a:extLst>
          </p:cNvPr>
          <p:cNvSpPr txBox="1"/>
          <p:nvPr/>
        </p:nvSpPr>
        <p:spPr>
          <a:xfrm>
            <a:off x="4602765" y="664069"/>
            <a:ext cx="2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8 – Tela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Cadastro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3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30A3-E332-8C71-2389-D9268C63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3144EFF5-C46D-EE6E-CDD3-8523AA250CEE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90BD19B9-280C-2132-F9C3-9755621199C1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47582-C51A-6706-95CF-3032423581E1}"/>
              </a:ext>
            </a:extLst>
          </p:cNvPr>
          <p:cNvSpPr txBox="1"/>
          <p:nvPr/>
        </p:nvSpPr>
        <p:spPr>
          <a:xfrm rot="10800000" flipV="1">
            <a:off x="1084863" y="5615047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942156-EC23-6992-E7D6-FED8D38A2B08}"/>
              </a:ext>
            </a:extLst>
          </p:cNvPr>
          <p:cNvSpPr txBox="1"/>
          <p:nvPr/>
        </p:nvSpPr>
        <p:spPr>
          <a:xfrm>
            <a:off x="5052374" y="704341"/>
            <a:ext cx="2316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9 – Tela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Inicial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9734EFC-E77B-92C6-47F2-46F5F5C9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59" y="1042895"/>
            <a:ext cx="9834282" cy="45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6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FDD2E-DFFD-7F25-B322-A0A2779D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280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BEC4B5B6-79A8-5F5E-61BE-9219B93941C9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8" name="Retângulo 4">
            <a:extLst>
              <a:ext uri="{FF2B5EF4-FFF2-40B4-BE49-F238E27FC236}">
                <a16:creationId xmlns:a16="http://schemas.microsoft.com/office/drawing/2014/main" id="{1D78932D-B2B0-0A9A-8DB7-204A58BC6438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pic>
        <p:nvPicPr>
          <p:cNvPr id="11" name="Image5">
            <a:extLst>
              <a:ext uri="{FF2B5EF4-FFF2-40B4-BE49-F238E27FC236}">
                <a16:creationId xmlns:a16="http://schemas.microsoft.com/office/drawing/2014/main" id="{101A5A89-B627-1FBC-99E6-67451F86D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22" y="1103928"/>
            <a:ext cx="9371356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EF1CC0-D8EE-8FAB-C428-445AE894396D}"/>
              </a:ext>
            </a:extLst>
          </p:cNvPr>
          <p:cNvSpPr txBox="1"/>
          <p:nvPr/>
        </p:nvSpPr>
        <p:spPr>
          <a:xfrm rot="10800000" flipV="1">
            <a:off x="1315117" y="5500910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E8B8B-D423-849D-44F1-21B0715284E9}"/>
              </a:ext>
            </a:extLst>
          </p:cNvPr>
          <p:cNvSpPr txBox="1"/>
          <p:nvPr/>
        </p:nvSpPr>
        <p:spPr>
          <a:xfrm>
            <a:off x="4767797" y="633814"/>
            <a:ext cx="32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10 – Tela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Gráficos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35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1FA7-7325-A091-22D7-60969977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1678" y="6122123"/>
            <a:ext cx="2576538" cy="501650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6">
            <a:extLst>
              <a:ext uri="{FF2B5EF4-FFF2-40B4-BE49-F238E27FC236}">
                <a16:creationId xmlns:a16="http://schemas.microsoft.com/office/drawing/2014/main" id="{959A49A9-7AAA-CC93-86D6-C60C551FAC5C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4">
            <a:extLst>
              <a:ext uri="{FF2B5EF4-FFF2-40B4-BE49-F238E27FC236}">
                <a16:creationId xmlns:a16="http://schemas.microsoft.com/office/drawing/2014/main" id="{837D751A-B672-494F-C947-6FF53E194F37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5ED03-EC09-526B-1101-BBE19F3456FA}"/>
              </a:ext>
            </a:extLst>
          </p:cNvPr>
          <p:cNvSpPr txBox="1"/>
          <p:nvPr/>
        </p:nvSpPr>
        <p:spPr>
          <a:xfrm rot="10800000" flipV="1">
            <a:off x="1237604" y="5740041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B0544-F934-A2D4-3849-709B69C892D0}"/>
              </a:ext>
            </a:extLst>
          </p:cNvPr>
          <p:cNvSpPr txBox="1"/>
          <p:nvPr/>
        </p:nvSpPr>
        <p:spPr>
          <a:xfrm>
            <a:off x="4913948" y="953212"/>
            <a:ext cx="3072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11 – Tela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Denuncia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5661066-4043-A088-678C-C0CEDDCBD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99" y="1291766"/>
            <a:ext cx="9471660" cy="44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15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3F9D-F7A2-F744-6062-0586553E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016" y="625864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de-DE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7">
            <a:extLst>
              <a:ext uri="{FF2B5EF4-FFF2-40B4-BE49-F238E27FC236}">
                <a16:creationId xmlns:a16="http://schemas.microsoft.com/office/drawing/2014/main" id="{BB1E33F8-FF3B-14C3-7A54-2FA30CD18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50" y="1311614"/>
            <a:ext cx="947230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ângulo 6">
            <a:extLst>
              <a:ext uri="{FF2B5EF4-FFF2-40B4-BE49-F238E27FC236}">
                <a16:creationId xmlns:a16="http://schemas.microsoft.com/office/drawing/2014/main" id="{92592367-0474-3C3E-69AB-7E153A1BA8B4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11" name="Retângulo 4">
            <a:extLst>
              <a:ext uri="{FF2B5EF4-FFF2-40B4-BE49-F238E27FC236}">
                <a16:creationId xmlns:a16="http://schemas.microsoft.com/office/drawing/2014/main" id="{C94EDDA7-F0F1-A0FD-CE4E-FB0F3103A00B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7B161-2FF0-AC72-D0D7-2A118BF31BAB}"/>
              </a:ext>
            </a:extLst>
          </p:cNvPr>
          <p:cNvSpPr txBox="1"/>
          <p:nvPr/>
        </p:nvSpPr>
        <p:spPr>
          <a:xfrm rot="10800000" flipV="1">
            <a:off x="1266219" y="5678341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E387F8-6DFE-4C78-A4D1-8C8D593F871C}"/>
              </a:ext>
            </a:extLst>
          </p:cNvPr>
          <p:cNvSpPr txBox="1"/>
          <p:nvPr/>
        </p:nvSpPr>
        <p:spPr>
          <a:xfrm>
            <a:off x="1359850" y="957671"/>
            <a:ext cx="9472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12 – Tela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683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F741C-01FC-9DE2-6703-1DB801F2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  <a:ea typeface="Calibri Light"/>
                <a:cs typeface="Calibri Light"/>
              </a:rPr>
              <a:t>l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89F3C-A3BF-E553-4004-0E8118868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12" y="2508851"/>
            <a:ext cx="11588020" cy="3821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dirty="0">
                <a:latin typeface="Arial"/>
                <a:ea typeface="+mn-lt"/>
                <a:cs typeface="+mn-lt"/>
              </a:rPr>
              <a:t>Construção de um sistema que ajude a população a uma melhor comunicação com entidades governamentais.</a:t>
            </a:r>
          </a:p>
          <a:p>
            <a:pPr marL="0" indent="0" algn="just">
              <a:buNone/>
            </a:pPr>
            <a:endParaRPr lang="pt-BR" sz="2400" dirty="0">
              <a:latin typeface="Arial"/>
              <a:ea typeface="+mn-lt"/>
              <a:cs typeface="+mn-lt"/>
            </a:endParaRPr>
          </a:p>
          <a:p>
            <a:pPr algn="just"/>
            <a:r>
              <a:rPr lang="pt-BR" sz="2400" dirty="0">
                <a:latin typeface="Arial"/>
                <a:ea typeface="+mn-lt"/>
                <a:cs typeface="+mn-lt"/>
              </a:rPr>
              <a:t>Dê a possibilidade de uma dimensão melhor dos problema infraestruturais a partir dos gráficos gerados pelo sistema.</a:t>
            </a:r>
          </a:p>
          <a:p>
            <a:pPr algn="just"/>
            <a:endParaRPr lang="pt-BR" sz="3200" dirty="0">
              <a:latin typeface="Arial"/>
              <a:ea typeface="+mn-lt"/>
              <a:cs typeface="+mn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D8C70C-62F6-2ED2-0027-DE311E8A4B37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9543D1B-204F-56EF-736B-BE309DEE40D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3C039-C8A9-1AEB-26ED-2B2ED44A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204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81C6C-3EEA-B056-3E52-6776AD3DD048}"/>
              </a:ext>
            </a:extLst>
          </p:cNvPr>
          <p:cNvSpPr txBox="1"/>
          <p:nvPr/>
        </p:nvSpPr>
        <p:spPr>
          <a:xfrm>
            <a:off x="3885162" y="802138"/>
            <a:ext cx="474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64528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CDAEA-7FA3-6220-D4D3-FD6793D8E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" sz="2400" dirty="0">
                <a:latin typeface="Arial"/>
                <a:cs typeface="Arial"/>
              </a:rPr>
              <a:t>Bianchi, Camille. </a:t>
            </a:r>
            <a:r>
              <a:rPr lang="pt" sz="2400" b="1" dirty="0">
                <a:latin typeface="Arial"/>
                <a:cs typeface="Arial"/>
              </a:rPr>
              <a:t>O impacto da inovação tecnológica na mobilidade urbana da cidade de São Paulo. </a:t>
            </a:r>
            <a:r>
              <a:rPr lang="pt" sz="2400" dirty="0">
                <a:latin typeface="Arial"/>
                <a:cs typeface="Arial"/>
              </a:rPr>
              <a:t>Ministério Público de São Paulo, 2018. </a:t>
            </a:r>
          </a:p>
          <a:p>
            <a:pPr marL="0" indent="0">
              <a:buNone/>
            </a:pPr>
            <a:endParaRPr lang="pt" sz="24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pt" sz="2400" dirty="0">
                <a:latin typeface="Arial"/>
                <a:ea typeface="+mn-lt"/>
                <a:cs typeface="+mn-lt"/>
              </a:rPr>
              <a:t>Sant’ Ana, Carolina. O Impacto das políticas públicas de infraestrutura no desenvolvimento econômico, 2016. </a:t>
            </a:r>
          </a:p>
          <a:p>
            <a:pPr marL="0" indent="0">
              <a:buNone/>
            </a:pPr>
            <a:endParaRPr lang="pt" sz="240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" sz="2400" dirty="0">
                <a:latin typeface="Arial"/>
                <a:ea typeface="Calibri"/>
                <a:cs typeface="Arial"/>
              </a:rPr>
              <a:t>Sebben, Fernando Dall'Onder. </a:t>
            </a:r>
            <a:r>
              <a:rPr lang="pt" sz="2400" b="1" dirty="0">
                <a:latin typeface="Arial"/>
                <a:ea typeface="Calibri"/>
                <a:cs typeface="Arial"/>
              </a:rPr>
              <a:t>Infraestrutura e desenvolvimento econômico: proposta de um modelo analítico</a:t>
            </a:r>
            <a:r>
              <a:rPr lang="pt" sz="2400" dirty="0">
                <a:latin typeface="Arial"/>
                <a:ea typeface="Calibri"/>
                <a:cs typeface="Arial"/>
              </a:rPr>
              <a:t>, 2018. </a:t>
            </a:r>
            <a:endParaRPr lang="pt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DE1770-2EE2-1256-C2D1-93A1C36E8EA4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56AD6B-4504-EA1E-DCAD-D484A487EE9C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BD7F37-F13A-0E37-061B-DE445B7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9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AA6CF-415D-1AD5-FA00-75D6DB2947AA}"/>
              </a:ext>
            </a:extLst>
          </p:cNvPr>
          <p:cNvSpPr txBox="1"/>
          <p:nvPr/>
        </p:nvSpPr>
        <p:spPr>
          <a:xfrm>
            <a:off x="4764740" y="649654"/>
            <a:ext cx="2662519" cy="47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37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C3DB0-CAB1-1B89-8E49-C50360C7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2" y="365125"/>
            <a:ext cx="11823938" cy="750470"/>
          </a:xfrm>
        </p:spPr>
        <p:txBody>
          <a:bodyPr>
            <a:norm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ea typeface="Calibri Light"/>
                <a:cs typeface="Arial" panose="020B0604020202020204" pitchFamily="34" charset="0"/>
              </a:rPr>
              <a:t>Sumário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D3F9E7-60DD-594E-20C9-DC24BA44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19" y="1164268"/>
            <a:ext cx="11809562" cy="51852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Introdução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   - Objetivos </a:t>
            </a:r>
          </a:p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   - Metodologia</a:t>
            </a:r>
            <a:endParaRPr lang="en-US" sz="24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r>
              <a:rPr lang="pt-PT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A</a:t>
            </a:r>
            <a:r>
              <a:rPr lang="en-US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nálise de</a:t>
            </a:r>
            <a:r>
              <a:rPr lang="pt-PT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 R</a:t>
            </a:r>
            <a:r>
              <a:rPr lang="en-US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ecursos na</a:t>
            </a:r>
            <a:r>
              <a:rPr lang="pt-PT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 I</a:t>
            </a:r>
            <a:r>
              <a:rPr lang="en-US" sz="2600" b="1" dirty="0">
                <a:effectLst/>
                <a:latin typeface="Arial" panose="020B0604020202020204" pitchFamily="34" charset="0"/>
                <a:ea typeface="Abadi Extra Light" pitchFamily="2" charset="0"/>
                <a:cs typeface="Arial" panose="020B0604020202020204" pitchFamily="34" charset="0"/>
              </a:rPr>
              <a:t>nfraestrutura </a:t>
            </a:r>
          </a:p>
          <a:p>
            <a:r>
              <a:rPr lang="pt-BR" sz="2600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Resultados da pes</a:t>
            </a:r>
            <a:r>
              <a:rPr lang="en-US" sz="2600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quisa</a:t>
            </a:r>
            <a:endParaRPr lang="pt-BR" sz="2600" b="1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r>
              <a:rPr lang="pt-BR" sz="2600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Trabalhos Relacionados</a:t>
            </a:r>
          </a:p>
          <a:p>
            <a:r>
              <a:rPr lang="pt-BR" sz="2600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Datainfra: Sistema de Coleta e Análise de Dados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  -  O que é o Datainfra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     - </a:t>
            </a:r>
            <a:r>
              <a:rPr lang="en-US" sz="26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Arquitetura de Software 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    -  </a:t>
            </a:r>
            <a:r>
              <a:rPr lang="en-US" sz="2600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Telas</a:t>
            </a:r>
            <a:r>
              <a:rPr lang="en-US" sz="26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 do Sistema </a:t>
            </a:r>
            <a:endParaRPr lang="pt-BR" sz="26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Considerações Finais</a:t>
            </a:r>
          </a:p>
          <a:p>
            <a:r>
              <a:rPr lang="pt-BR" b="1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A2FFC1-92CD-BB1E-6A57-CDFB78E8207B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985197-8E2B-E0EE-63B4-89B92990E49D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4D2382-6ABF-27AB-4204-DFAE84F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70086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4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39F59-D46D-B1AD-9A7E-09951628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3" y="1268361"/>
            <a:ext cx="11622656" cy="3936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endParaRPr lang="pt-BR" sz="4000" dirty="0">
              <a:latin typeface="Arial"/>
              <a:ea typeface="Calibri"/>
              <a:cs typeface="Calibri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Ausência de meios que facilitem a população a relatar seus problemas infraestruturais.</a:t>
            </a:r>
          </a:p>
          <a:p>
            <a:pPr marL="0" indent="0" algn="just">
              <a:buNone/>
            </a:pPr>
            <a:endParaRPr lang="pt-BR" sz="2400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just">
              <a:buFont typeface="Arial"/>
              <a:buChar char="•"/>
            </a:pPr>
            <a:r>
              <a:rPr lang="pt-BR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Um sistema de coleta e análise de problemas de infraestruturas urbanas que ajude a identificar áreas de necessidade e planejar de forma mais eficiente projetos.</a:t>
            </a:r>
          </a:p>
          <a:p>
            <a:pPr marL="0" indent="0" algn="just">
              <a:buNone/>
            </a:pPr>
            <a:endParaRPr lang="pt-BR" sz="2400" dirty="0">
              <a:ea typeface="Calibri"/>
              <a:cs typeface="Calibri"/>
            </a:endParaRPr>
          </a:p>
          <a:p>
            <a:pPr algn="just">
              <a:buFont typeface="Calibri" panose="020B0604020202020204" pitchFamily="34" charset="0"/>
              <a:buChar char="-"/>
            </a:pPr>
            <a:endParaRPr lang="pt-BR" sz="2400" dirty="0">
              <a:ea typeface="Calibri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3A4B4A-7980-7284-780A-5B0BB136D47B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5916E1-319E-FA57-4735-F81DFC0220F8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6E7154-1324-CA25-E6B7-EDB99D42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70086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8CC8B-7E0F-9267-9361-5821C6BF56EB}"/>
              </a:ext>
            </a:extLst>
          </p:cNvPr>
          <p:cNvSpPr txBox="1"/>
          <p:nvPr/>
        </p:nvSpPr>
        <p:spPr>
          <a:xfrm>
            <a:off x="0" y="63012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DCCC7-4962-8C22-8EA3-EE96EF44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81" y="534851"/>
            <a:ext cx="11809561" cy="635451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"/>
                <a:cs typeface="Calibri Light"/>
              </a:rPr>
              <a:t>Objetivos</a:t>
            </a:r>
            <a:endParaRPr lang="pt-BR" sz="3200" b="1" dirty="0">
              <a:latin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7827B-A71C-4F52-B44F-00D2E831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81" y="1689651"/>
            <a:ext cx="11809561" cy="5257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/>
                <a:ea typeface="Calibri"/>
                <a:cs typeface="Calibri"/>
              </a:rPr>
              <a:t>Objetivo </a:t>
            </a:r>
            <a:r>
              <a:rPr lang="pt-BR" sz="2400" b="1" dirty="0">
                <a:latin typeface="Arial"/>
                <a:ea typeface="Calibri"/>
                <a:cs typeface="Calibri"/>
              </a:rPr>
              <a:t>Geral </a:t>
            </a:r>
            <a:endParaRPr lang="pt-BR" dirty="0">
              <a:latin typeface="Calibri"/>
              <a:ea typeface="Calibri"/>
              <a:cs typeface="Calibri"/>
            </a:endParaRPr>
          </a:p>
          <a:p>
            <a:pPr algn="just"/>
            <a:r>
              <a:rPr lang="pt" sz="2000" dirty="0">
                <a:latin typeface="Arial"/>
                <a:ea typeface="Calibri"/>
                <a:cs typeface="Arial"/>
              </a:rPr>
              <a:t> </a:t>
            </a:r>
            <a:r>
              <a:rPr lang="pt-BR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Desenvolver um sistema que </a:t>
            </a:r>
            <a:r>
              <a:rPr lang="en-US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coleta e analisa problemas </a:t>
            </a:r>
            <a:r>
              <a:rPr lang="pt-BR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associad</a:t>
            </a:r>
            <a:r>
              <a:rPr lang="en-US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o</a:t>
            </a:r>
            <a:r>
              <a:rPr lang="pt-BR" sz="2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</a:rPr>
              <a:t>s à infraestrutura urbana.</a:t>
            </a:r>
            <a:endParaRPr lang="en-US" sz="2000" dirty="0"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/>
              <a:ea typeface="Calibri" panose="020F0502020204030204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latin typeface="Arial"/>
                <a:ea typeface="Calibri"/>
                <a:cs typeface="Calibri"/>
              </a:rPr>
              <a:t>Objetivo </a:t>
            </a:r>
            <a:r>
              <a:rPr lang="pt-BR" sz="2400" b="1" dirty="0">
                <a:latin typeface="Arial"/>
                <a:ea typeface="Calibri"/>
                <a:cs typeface="Calibri"/>
              </a:rPr>
              <a:t>Específicos </a:t>
            </a:r>
            <a:endParaRPr lang="pt-BR" dirty="0">
              <a:latin typeface="Calibri"/>
              <a:ea typeface="Calibri" panose="020F0502020204030204"/>
              <a:cs typeface="Calibri"/>
            </a:endParaRPr>
          </a:p>
          <a:p>
            <a:pPr algn="just"/>
            <a:r>
              <a:rPr lang="pt" sz="2000" dirty="0">
                <a:latin typeface="Arial"/>
                <a:cs typeface="Arial"/>
              </a:rPr>
              <a:t>Coletar e analisar dados de infraestrutura urbana de forma sistemática, abrangente, identificando áreas prioritárias de intervenção.</a:t>
            </a:r>
          </a:p>
          <a:p>
            <a:pPr algn="just">
              <a:buFont typeface="Arial"/>
              <a:buChar char="•"/>
            </a:pPr>
            <a:r>
              <a:rPr lang="pt" sz="2000" dirty="0">
                <a:latin typeface="Arial"/>
                <a:cs typeface="Arial"/>
              </a:rPr>
              <a:t>Desenvolver mecanismos de comunicação e engajamento com a comunidade, incentivando os cidadãos a reportar problemas de infraestrutura, promovendo a participação ativa na resolução dessas questões.</a:t>
            </a:r>
          </a:p>
          <a:p>
            <a:pPr marL="0" indent="0" algn="just">
              <a:buNone/>
            </a:pPr>
            <a:endParaRPr lang="pt-BR" sz="2000" dirty="0">
              <a:latin typeface="Arial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24FAB0-D6C7-560C-999B-A223AD101853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8269EE-4AC3-2B97-0A26-E0693267D20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5E733E-AE04-2C8F-64F1-1AF6A84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8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324FAB0-D6C7-560C-999B-A223AD101853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B8269EE-4AC3-2B97-0A26-E0693267D20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5E733E-AE04-2C8F-64F1-1AF6A84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Google Shape;109;p18">
            <a:extLst>
              <a:ext uri="{FF2B5EF4-FFF2-40B4-BE49-F238E27FC236}">
                <a16:creationId xmlns:a16="http://schemas.microsoft.com/office/drawing/2014/main" id="{A2A84CA2-47BE-2383-0846-20B04C0A2172}"/>
              </a:ext>
            </a:extLst>
          </p:cNvPr>
          <p:cNvSpPr/>
          <p:nvPr/>
        </p:nvSpPr>
        <p:spPr>
          <a:xfrm rot="20615116">
            <a:off x="9462523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110;p18">
            <a:extLst>
              <a:ext uri="{FF2B5EF4-FFF2-40B4-BE49-F238E27FC236}">
                <a16:creationId xmlns:a16="http://schemas.microsoft.com/office/drawing/2014/main" id="{D04878D8-236D-5058-24E6-8C4EACAF64DA}"/>
              </a:ext>
            </a:extLst>
          </p:cNvPr>
          <p:cNvSpPr/>
          <p:nvPr/>
        </p:nvSpPr>
        <p:spPr>
          <a:xfrm rot="984884" flipH="1">
            <a:off x="8084371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Google Shape;111;p18">
            <a:extLst>
              <a:ext uri="{FF2B5EF4-FFF2-40B4-BE49-F238E27FC236}">
                <a16:creationId xmlns:a16="http://schemas.microsoft.com/office/drawing/2014/main" id="{192CAD9C-F173-4E6A-B61D-E7026EA73A6F}"/>
              </a:ext>
            </a:extLst>
          </p:cNvPr>
          <p:cNvSpPr/>
          <p:nvPr/>
        </p:nvSpPr>
        <p:spPr>
          <a:xfrm rot="20615116">
            <a:off x="6715506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12;p18">
            <a:extLst>
              <a:ext uri="{FF2B5EF4-FFF2-40B4-BE49-F238E27FC236}">
                <a16:creationId xmlns:a16="http://schemas.microsoft.com/office/drawing/2014/main" id="{99433906-38D5-E3B7-F6C1-900D4A7C9038}"/>
              </a:ext>
            </a:extLst>
          </p:cNvPr>
          <p:cNvSpPr/>
          <p:nvPr/>
        </p:nvSpPr>
        <p:spPr>
          <a:xfrm rot="984884" flipH="1">
            <a:off x="5341312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" name="Google Shape;113;p18">
            <a:extLst>
              <a:ext uri="{FF2B5EF4-FFF2-40B4-BE49-F238E27FC236}">
                <a16:creationId xmlns:a16="http://schemas.microsoft.com/office/drawing/2014/main" id="{9F86E09B-B6E7-BEFC-274A-E5DA24EA9176}"/>
              </a:ext>
            </a:extLst>
          </p:cNvPr>
          <p:cNvSpPr/>
          <p:nvPr/>
        </p:nvSpPr>
        <p:spPr>
          <a:xfrm rot="20615116">
            <a:off x="3977951" y="3408674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38761D"/>
              </a:solidFill>
            </a:endParaRPr>
          </a:p>
        </p:txBody>
      </p:sp>
      <p:grpSp>
        <p:nvGrpSpPr>
          <p:cNvPr id="22" name="Google Shape;114;p18">
            <a:extLst>
              <a:ext uri="{FF2B5EF4-FFF2-40B4-BE49-F238E27FC236}">
                <a16:creationId xmlns:a16="http://schemas.microsoft.com/office/drawing/2014/main" id="{0A5DC32F-7B26-F998-022C-BC11ADE5B188}"/>
              </a:ext>
            </a:extLst>
          </p:cNvPr>
          <p:cNvGrpSpPr/>
          <p:nvPr/>
        </p:nvGrpSpPr>
        <p:grpSpPr>
          <a:xfrm>
            <a:off x="5670829" y="3533840"/>
            <a:ext cx="2250031" cy="1808889"/>
            <a:chOff x="4165140" y="2572699"/>
            <a:chExt cx="1712700" cy="1201441"/>
          </a:xfrm>
        </p:grpSpPr>
        <p:sp>
          <p:nvSpPr>
            <p:cNvPr id="23" name="Google Shape;115;p18">
              <a:extLst>
                <a:ext uri="{FF2B5EF4-FFF2-40B4-BE49-F238E27FC236}">
                  <a16:creationId xmlns:a16="http://schemas.microsoft.com/office/drawing/2014/main" id="{E3BC281D-03CB-72C5-1DC6-5E61DF0371E9}"/>
                </a:ext>
              </a:extLst>
            </p:cNvPr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116;p18">
              <a:extLst>
                <a:ext uri="{FF2B5EF4-FFF2-40B4-BE49-F238E27FC236}">
                  <a16:creationId xmlns:a16="http://schemas.microsoft.com/office/drawing/2014/main" id="{FF5B9DA4-9229-94B7-34C2-539CA74CB198}"/>
                </a:ext>
              </a:extLst>
            </p:cNvPr>
            <p:cNvSpPr txBox="1"/>
            <p:nvPr/>
          </p:nvSpPr>
          <p:spPr>
            <a:xfrm>
              <a:off x="4583124" y="2778538"/>
              <a:ext cx="8565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4º Passo</a:t>
              </a:r>
              <a:endParaRPr sz="1600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117;p18">
              <a:extLst>
                <a:ext uri="{FF2B5EF4-FFF2-40B4-BE49-F238E27FC236}">
                  <a16:creationId xmlns:a16="http://schemas.microsoft.com/office/drawing/2014/main" id="{2D623E06-9C0F-B66C-DD4C-DD336F9C7AA5}"/>
                </a:ext>
              </a:extLst>
            </p:cNvPr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26" name="Google Shape;118;p18">
              <a:extLst>
                <a:ext uri="{FF2B5EF4-FFF2-40B4-BE49-F238E27FC236}">
                  <a16:creationId xmlns:a16="http://schemas.microsoft.com/office/drawing/2014/main" id="{006B2E22-586B-B460-E635-3D7F9D33CEE9}"/>
                </a:ext>
              </a:extLst>
            </p:cNvPr>
            <p:cNvSpPr txBox="1"/>
            <p:nvPr/>
          </p:nvSpPr>
          <p:spPr>
            <a:xfrm>
              <a:off x="4222046" y="306288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Análise Parcial dos dados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119;p18">
              <a:extLst>
                <a:ext uri="{FF2B5EF4-FFF2-40B4-BE49-F238E27FC236}">
                  <a16:creationId xmlns:a16="http://schemas.microsoft.com/office/drawing/2014/main" id="{27EE878F-186E-A642-637B-8C3336F65899}"/>
                </a:ext>
              </a:extLst>
            </p:cNvPr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" name="Google Shape;120;p18">
            <a:extLst>
              <a:ext uri="{FF2B5EF4-FFF2-40B4-BE49-F238E27FC236}">
                <a16:creationId xmlns:a16="http://schemas.microsoft.com/office/drawing/2014/main" id="{6659079A-8A08-F844-7D93-7512FC43673B}"/>
              </a:ext>
            </a:extLst>
          </p:cNvPr>
          <p:cNvGrpSpPr/>
          <p:nvPr/>
        </p:nvGrpSpPr>
        <p:grpSpPr>
          <a:xfrm>
            <a:off x="4247933" y="1498340"/>
            <a:ext cx="2283600" cy="1847829"/>
            <a:chOff x="3123140" y="1195779"/>
            <a:chExt cx="1712700" cy="1243269"/>
          </a:xfrm>
        </p:grpSpPr>
        <p:sp>
          <p:nvSpPr>
            <p:cNvPr id="29" name="Google Shape;121;p18">
              <a:extLst>
                <a:ext uri="{FF2B5EF4-FFF2-40B4-BE49-F238E27FC236}">
                  <a16:creationId xmlns:a16="http://schemas.microsoft.com/office/drawing/2014/main" id="{41F05DFB-4899-3895-0FAC-0110E9095246}"/>
                </a:ext>
              </a:extLst>
            </p:cNvPr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22;p18">
              <a:extLst>
                <a:ext uri="{FF2B5EF4-FFF2-40B4-BE49-F238E27FC236}">
                  <a16:creationId xmlns:a16="http://schemas.microsoft.com/office/drawing/2014/main" id="{DBE725E9-B3F3-612B-AEF1-889CF3269A20}"/>
                </a:ext>
              </a:extLst>
            </p:cNvPr>
            <p:cNvSpPr txBox="1"/>
            <p:nvPr/>
          </p:nvSpPr>
          <p:spPr>
            <a:xfrm>
              <a:off x="3498588" y="1994846"/>
              <a:ext cx="9618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3º Passo</a:t>
              </a:r>
              <a:endParaRPr sz="1600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123;p18">
              <a:extLst>
                <a:ext uri="{FF2B5EF4-FFF2-40B4-BE49-F238E27FC236}">
                  <a16:creationId xmlns:a16="http://schemas.microsoft.com/office/drawing/2014/main" id="{76917C0E-F12B-6C95-ABE2-E28CFD516278}"/>
                </a:ext>
              </a:extLst>
            </p:cNvPr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32" name="Google Shape;124;p18">
              <a:extLst>
                <a:ext uri="{FF2B5EF4-FFF2-40B4-BE49-F238E27FC236}">
                  <a16:creationId xmlns:a16="http://schemas.microsoft.com/office/drawing/2014/main" id="{C153AEE9-5EC5-C21A-7F39-0B7EB3AB0927}"/>
                </a:ext>
              </a:extLst>
            </p:cNvPr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125;p18">
              <a:extLst>
                <a:ext uri="{FF2B5EF4-FFF2-40B4-BE49-F238E27FC236}">
                  <a16:creationId xmlns:a16="http://schemas.microsoft.com/office/drawing/2014/main" id="{6FCE73EB-88A2-B148-BF02-306932D43B8C}"/>
                </a:ext>
              </a:extLst>
            </p:cNvPr>
            <p:cNvSpPr txBox="1"/>
            <p:nvPr/>
          </p:nvSpPr>
          <p:spPr>
            <a:xfrm>
              <a:off x="3210795" y="1195779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Pesquisa de requisitos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" name="Google Shape;126;p18">
            <a:extLst>
              <a:ext uri="{FF2B5EF4-FFF2-40B4-BE49-F238E27FC236}">
                <a16:creationId xmlns:a16="http://schemas.microsoft.com/office/drawing/2014/main" id="{9AAC74BA-7230-254C-A2EA-4BB95C312503}"/>
              </a:ext>
            </a:extLst>
          </p:cNvPr>
          <p:cNvGrpSpPr/>
          <p:nvPr/>
        </p:nvGrpSpPr>
        <p:grpSpPr>
          <a:xfrm>
            <a:off x="6970898" y="1493835"/>
            <a:ext cx="2283794" cy="1852270"/>
            <a:chOff x="5175545" y="1192791"/>
            <a:chExt cx="1738400" cy="1246257"/>
          </a:xfrm>
        </p:grpSpPr>
        <p:sp>
          <p:nvSpPr>
            <p:cNvPr id="35" name="Google Shape;127;p18">
              <a:extLst>
                <a:ext uri="{FF2B5EF4-FFF2-40B4-BE49-F238E27FC236}">
                  <a16:creationId xmlns:a16="http://schemas.microsoft.com/office/drawing/2014/main" id="{7DB574FA-67B0-215C-EE0A-B0D19027A730}"/>
                </a:ext>
              </a:extLst>
            </p:cNvPr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28;p18">
              <a:extLst>
                <a:ext uri="{FF2B5EF4-FFF2-40B4-BE49-F238E27FC236}">
                  <a16:creationId xmlns:a16="http://schemas.microsoft.com/office/drawing/2014/main" id="{AE238E9D-156A-6114-6181-C47B1FCA6B1F}"/>
                </a:ext>
              </a:extLst>
            </p:cNvPr>
            <p:cNvSpPr txBox="1"/>
            <p:nvPr/>
          </p:nvSpPr>
          <p:spPr>
            <a:xfrm>
              <a:off x="5625574" y="1994868"/>
              <a:ext cx="8646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5º Passo</a:t>
              </a:r>
              <a:endParaRPr sz="1600" b="1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129;p18">
              <a:extLst>
                <a:ext uri="{FF2B5EF4-FFF2-40B4-BE49-F238E27FC236}">
                  <a16:creationId xmlns:a16="http://schemas.microsoft.com/office/drawing/2014/main" id="{EA30D72B-A4B1-128B-1298-6264AF80265C}"/>
                </a:ext>
              </a:extLst>
            </p:cNvPr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38" name="Google Shape;130;p18">
              <a:extLst>
                <a:ext uri="{FF2B5EF4-FFF2-40B4-BE49-F238E27FC236}">
                  <a16:creationId xmlns:a16="http://schemas.microsoft.com/office/drawing/2014/main" id="{B38FEA1E-AE31-A5B8-3F1C-5BB2CCD0E9BD}"/>
                </a:ext>
              </a:extLst>
            </p:cNvPr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31;p18">
              <a:extLst>
                <a:ext uri="{FF2B5EF4-FFF2-40B4-BE49-F238E27FC236}">
                  <a16:creationId xmlns:a16="http://schemas.microsoft.com/office/drawing/2014/main" id="{0E9A4491-08AF-D1FA-8371-2BFDADCB1D95}"/>
                </a:ext>
              </a:extLst>
            </p:cNvPr>
            <p:cNvSpPr txBox="1"/>
            <p:nvPr/>
          </p:nvSpPr>
          <p:spPr>
            <a:xfrm>
              <a:off x="5175545" y="1192791"/>
              <a:ext cx="1694125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Desenvolvimento do sistema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40" name="Google Shape;132;p18">
            <a:extLst>
              <a:ext uri="{FF2B5EF4-FFF2-40B4-BE49-F238E27FC236}">
                <a16:creationId xmlns:a16="http://schemas.microsoft.com/office/drawing/2014/main" id="{FBB808FE-8494-302E-DB91-5DC546599FC5}"/>
              </a:ext>
            </a:extLst>
          </p:cNvPr>
          <p:cNvGrpSpPr/>
          <p:nvPr/>
        </p:nvGrpSpPr>
        <p:grpSpPr>
          <a:xfrm>
            <a:off x="8404693" y="3533771"/>
            <a:ext cx="2250031" cy="1808889"/>
            <a:chOff x="6282830" y="2572699"/>
            <a:chExt cx="1712700" cy="1201441"/>
          </a:xfrm>
        </p:grpSpPr>
        <p:sp>
          <p:nvSpPr>
            <p:cNvPr id="41" name="Google Shape;133;p18">
              <a:extLst>
                <a:ext uri="{FF2B5EF4-FFF2-40B4-BE49-F238E27FC236}">
                  <a16:creationId xmlns:a16="http://schemas.microsoft.com/office/drawing/2014/main" id="{E4198686-ECB1-E5A9-B2C5-E81D7BAFCFC1}"/>
                </a:ext>
              </a:extLst>
            </p:cNvPr>
            <p:cNvSpPr/>
            <p:nvPr/>
          </p:nvSpPr>
          <p:spPr>
            <a:xfrm rot="-1789476">
              <a:off x="705894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134;p18">
              <a:extLst>
                <a:ext uri="{FF2B5EF4-FFF2-40B4-BE49-F238E27FC236}">
                  <a16:creationId xmlns:a16="http://schemas.microsoft.com/office/drawing/2014/main" id="{861CBEF3-60FB-A093-6389-26739D1B7411}"/>
                </a:ext>
              </a:extLst>
            </p:cNvPr>
            <p:cNvSpPr txBox="1"/>
            <p:nvPr/>
          </p:nvSpPr>
          <p:spPr>
            <a:xfrm>
              <a:off x="6675989" y="2737105"/>
              <a:ext cx="9264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6º Passo</a:t>
              </a:r>
              <a:endParaRPr sz="1600" b="1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135;p18">
              <a:extLst>
                <a:ext uri="{FF2B5EF4-FFF2-40B4-BE49-F238E27FC236}">
                  <a16:creationId xmlns:a16="http://schemas.microsoft.com/office/drawing/2014/main" id="{74E1DC40-21D0-D776-7209-4A9204580E6F}"/>
                </a:ext>
              </a:extLst>
            </p:cNvPr>
            <p:cNvSpPr/>
            <p:nvPr/>
          </p:nvSpPr>
          <p:spPr>
            <a:xfrm>
              <a:off x="628283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44" name="Google Shape;136;p18">
              <a:extLst>
                <a:ext uri="{FF2B5EF4-FFF2-40B4-BE49-F238E27FC236}">
                  <a16:creationId xmlns:a16="http://schemas.microsoft.com/office/drawing/2014/main" id="{D16B6C9B-734C-464A-0511-B2DD7589AC0F}"/>
                </a:ext>
              </a:extLst>
            </p:cNvPr>
            <p:cNvSpPr txBox="1"/>
            <p:nvPr/>
          </p:nvSpPr>
          <p:spPr>
            <a:xfrm>
              <a:off x="6328380" y="3077201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  <a:buClr>
                  <a:schemeClr val="dk1"/>
                </a:buClr>
                <a:buSzPts val="1100"/>
              </a:pPr>
              <a:r>
                <a:rPr lang="pt-BR" sz="2000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Experiência do usuário</a:t>
              </a:r>
              <a:endParaRPr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137;p18">
              <a:extLst>
                <a:ext uri="{FF2B5EF4-FFF2-40B4-BE49-F238E27FC236}">
                  <a16:creationId xmlns:a16="http://schemas.microsoft.com/office/drawing/2014/main" id="{5095C114-BD0C-E1CF-6718-4C198D28B22A}"/>
                </a:ext>
              </a:extLst>
            </p:cNvPr>
            <p:cNvSpPr/>
            <p:nvPr/>
          </p:nvSpPr>
          <p:spPr>
            <a:xfrm>
              <a:off x="709418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6" name="Google Shape;138;p18">
            <a:extLst>
              <a:ext uri="{FF2B5EF4-FFF2-40B4-BE49-F238E27FC236}">
                <a16:creationId xmlns:a16="http://schemas.microsoft.com/office/drawing/2014/main" id="{056A3063-3FDD-FA2C-5674-D57F0A904633}"/>
              </a:ext>
            </a:extLst>
          </p:cNvPr>
          <p:cNvGrpSpPr/>
          <p:nvPr/>
        </p:nvGrpSpPr>
        <p:grpSpPr>
          <a:xfrm>
            <a:off x="2910378" y="3533840"/>
            <a:ext cx="2250031" cy="1808889"/>
            <a:chOff x="4165140" y="2572699"/>
            <a:chExt cx="1712700" cy="1201441"/>
          </a:xfrm>
        </p:grpSpPr>
        <p:sp>
          <p:nvSpPr>
            <p:cNvPr id="47" name="Google Shape;139;p18">
              <a:extLst>
                <a:ext uri="{FF2B5EF4-FFF2-40B4-BE49-F238E27FC236}">
                  <a16:creationId xmlns:a16="http://schemas.microsoft.com/office/drawing/2014/main" id="{10AA9FB0-E17A-526D-8330-89E19108407D}"/>
                </a:ext>
              </a:extLst>
            </p:cNvPr>
            <p:cNvSpPr/>
            <p:nvPr/>
          </p:nvSpPr>
          <p:spPr>
            <a:xfrm rot="-1789476">
              <a:off x="4941257" y="2572699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40;p18">
              <a:extLst>
                <a:ext uri="{FF2B5EF4-FFF2-40B4-BE49-F238E27FC236}">
                  <a16:creationId xmlns:a16="http://schemas.microsoft.com/office/drawing/2014/main" id="{BACF4DE8-0538-106C-5F48-ECC7FC7E01A4}"/>
                </a:ext>
              </a:extLst>
            </p:cNvPr>
            <p:cNvSpPr txBox="1"/>
            <p:nvPr/>
          </p:nvSpPr>
          <p:spPr>
            <a:xfrm>
              <a:off x="4469483" y="2737082"/>
              <a:ext cx="11040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733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2º Passo</a:t>
              </a:r>
              <a:endParaRPr sz="1733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141;p18">
              <a:extLst>
                <a:ext uri="{FF2B5EF4-FFF2-40B4-BE49-F238E27FC236}">
                  <a16:creationId xmlns:a16="http://schemas.microsoft.com/office/drawing/2014/main" id="{EF3341A3-A565-2CE9-268F-2367802B2072}"/>
                </a:ext>
              </a:extLst>
            </p:cNvPr>
            <p:cNvSpPr/>
            <p:nvPr/>
          </p:nvSpPr>
          <p:spPr>
            <a:xfrm>
              <a:off x="4165140" y="307064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50" name="Google Shape;142;p18">
              <a:extLst>
                <a:ext uri="{FF2B5EF4-FFF2-40B4-BE49-F238E27FC236}">
                  <a16:creationId xmlns:a16="http://schemas.microsoft.com/office/drawing/2014/main" id="{66B59247-9564-BD5A-D4EB-26991DDCEB8E}"/>
                </a:ext>
              </a:extLst>
            </p:cNvPr>
            <p:cNvSpPr txBox="1"/>
            <p:nvPr/>
          </p:nvSpPr>
          <p:spPr>
            <a:xfrm>
              <a:off x="4209291" y="3051106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Definição das linguagens e tecnologia</a:t>
              </a:r>
              <a:endParaRPr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" name="Google Shape;143;p18">
              <a:extLst>
                <a:ext uri="{FF2B5EF4-FFF2-40B4-BE49-F238E27FC236}">
                  <a16:creationId xmlns:a16="http://schemas.microsoft.com/office/drawing/2014/main" id="{C9780DC8-2D62-CA7D-6EE8-4F4A3836616A}"/>
                </a:ext>
              </a:extLst>
            </p:cNvPr>
            <p:cNvSpPr/>
            <p:nvPr/>
          </p:nvSpPr>
          <p:spPr>
            <a:xfrm>
              <a:off x="4976490" y="3005991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2" name="Google Shape;144;p18">
            <a:extLst>
              <a:ext uri="{FF2B5EF4-FFF2-40B4-BE49-F238E27FC236}">
                <a16:creationId xmlns:a16="http://schemas.microsoft.com/office/drawing/2014/main" id="{FA153DEF-CAB3-17A2-00B5-CE3AD755084B}"/>
              </a:ext>
            </a:extLst>
          </p:cNvPr>
          <p:cNvSpPr/>
          <p:nvPr/>
        </p:nvSpPr>
        <p:spPr>
          <a:xfrm rot="985034" flipH="1">
            <a:off x="2574004" y="3377513"/>
            <a:ext cx="1401125" cy="9516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" name="Google Shape;145;p18">
            <a:extLst>
              <a:ext uri="{FF2B5EF4-FFF2-40B4-BE49-F238E27FC236}">
                <a16:creationId xmlns:a16="http://schemas.microsoft.com/office/drawing/2014/main" id="{4C1D1BEC-D405-8492-62DD-A8956A88048A}"/>
              </a:ext>
            </a:extLst>
          </p:cNvPr>
          <p:cNvSpPr/>
          <p:nvPr/>
        </p:nvSpPr>
        <p:spPr>
          <a:xfrm rot="20615116">
            <a:off x="1240339" y="3390408"/>
            <a:ext cx="1489093" cy="7720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4" name="Google Shape;146;p18">
            <a:extLst>
              <a:ext uri="{FF2B5EF4-FFF2-40B4-BE49-F238E27FC236}">
                <a16:creationId xmlns:a16="http://schemas.microsoft.com/office/drawing/2014/main" id="{E17F090E-375A-61FA-01BF-22E4B2F9FA10}"/>
              </a:ext>
            </a:extLst>
          </p:cNvPr>
          <p:cNvGrpSpPr/>
          <p:nvPr/>
        </p:nvGrpSpPr>
        <p:grpSpPr>
          <a:xfrm>
            <a:off x="1475836" y="1527168"/>
            <a:ext cx="2298966" cy="1819001"/>
            <a:chOff x="3111616" y="1215175"/>
            <a:chExt cx="1724224" cy="1223873"/>
          </a:xfrm>
        </p:grpSpPr>
        <p:sp>
          <p:nvSpPr>
            <p:cNvPr id="55" name="Google Shape;147;p18">
              <a:extLst>
                <a:ext uri="{FF2B5EF4-FFF2-40B4-BE49-F238E27FC236}">
                  <a16:creationId xmlns:a16="http://schemas.microsoft.com/office/drawing/2014/main" id="{BD8FAB22-5546-A952-BB25-1AF30DD80F75}"/>
                </a:ext>
              </a:extLst>
            </p:cNvPr>
            <p:cNvSpPr/>
            <p:nvPr/>
          </p:nvSpPr>
          <p:spPr>
            <a:xfrm rot="-1789476">
              <a:off x="389925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48;p18">
              <a:extLst>
                <a:ext uri="{FF2B5EF4-FFF2-40B4-BE49-F238E27FC236}">
                  <a16:creationId xmlns:a16="http://schemas.microsoft.com/office/drawing/2014/main" id="{4E7DAD3D-B4D5-AAF4-E50A-2DEF07D37287}"/>
                </a:ext>
              </a:extLst>
            </p:cNvPr>
            <p:cNvSpPr txBox="1"/>
            <p:nvPr/>
          </p:nvSpPr>
          <p:spPr>
            <a:xfrm>
              <a:off x="3474863" y="1988700"/>
              <a:ext cx="1009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1º Passo</a:t>
              </a:r>
              <a:endParaRPr sz="1600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149;p18">
              <a:extLst>
                <a:ext uri="{FF2B5EF4-FFF2-40B4-BE49-F238E27FC236}">
                  <a16:creationId xmlns:a16="http://schemas.microsoft.com/office/drawing/2014/main" id="{46729FC2-8CB4-83FC-584E-9833365B64EB}"/>
                </a:ext>
              </a:extLst>
            </p:cNvPr>
            <p:cNvSpPr/>
            <p:nvPr/>
          </p:nvSpPr>
          <p:spPr>
            <a:xfrm>
              <a:off x="3123140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  <a:p>
              <a:endParaRPr sz="2400">
                <a:highlight>
                  <a:srgbClr val="000000"/>
                </a:highlight>
              </a:endParaRPr>
            </a:p>
          </p:txBody>
        </p:sp>
        <p:sp>
          <p:nvSpPr>
            <p:cNvPr id="58" name="Google Shape;150;p18">
              <a:extLst>
                <a:ext uri="{FF2B5EF4-FFF2-40B4-BE49-F238E27FC236}">
                  <a16:creationId xmlns:a16="http://schemas.microsoft.com/office/drawing/2014/main" id="{BECE9E34-78CC-673A-E982-59B26FF0FC17}"/>
                </a:ext>
              </a:extLst>
            </p:cNvPr>
            <p:cNvSpPr/>
            <p:nvPr/>
          </p:nvSpPr>
          <p:spPr>
            <a:xfrm rot="10800000">
              <a:off x="3934465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51;p18">
              <a:extLst>
                <a:ext uri="{FF2B5EF4-FFF2-40B4-BE49-F238E27FC236}">
                  <a16:creationId xmlns:a16="http://schemas.microsoft.com/office/drawing/2014/main" id="{AEE3F3EA-0730-49E1-68CD-8ECAF37378E2}"/>
                </a:ext>
              </a:extLst>
            </p:cNvPr>
            <p:cNvSpPr txBox="1"/>
            <p:nvPr/>
          </p:nvSpPr>
          <p:spPr>
            <a:xfrm>
              <a:off x="3111616" y="1215175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  <a:buClr>
                  <a:schemeClr val="dk1"/>
                </a:buClr>
                <a:buSzPts val="1100"/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Designação da temática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0" name="Google Shape;152;p18">
            <a:extLst>
              <a:ext uri="{FF2B5EF4-FFF2-40B4-BE49-F238E27FC236}">
                <a16:creationId xmlns:a16="http://schemas.microsoft.com/office/drawing/2014/main" id="{9D9ED303-D1C0-C387-937C-C36A2C017CF5}"/>
              </a:ext>
            </a:extLst>
          </p:cNvPr>
          <p:cNvGrpSpPr/>
          <p:nvPr/>
        </p:nvGrpSpPr>
        <p:grpSpPr>
          <a:xfrm>
            <a:off x="9724154" y="1536608"/>
            <a:ext cx="2170333" cy="1809496"/>
            <a:chOff x="5201245" y="1221570"/>
            <a:chExt cx="1712700" cy="1217478"/>
          </a:xfrm>
        </p:grpSpPr>
        <p:sp>
          <p:nvSpPr>
            <p:cNvPr id="61" name="Google Shape;153;p18">
              <a:extLst>
                <a:ext uri="{FF2B5EF4-FFF2-40B4-BE49-F238E27FC236}">
                  <a16:creationId xmlns:a16="http://schemas.microsoft.com/office/drawing/2014/main" id="{8DEAD98D-6BB0-A6D8-D784-E68138BCD7DE}"/>
                </a:ext>
              </a:extLst>
            </p:cNvPr>
            <p:cNvSpPr/>
            <p:nvPr/>
          </p:nvSpPr>
          <p:spPr>
            <a:xfrm rot="-1789476">
              <a:off x="5977648" y="2278597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54;p18">
              <a:extLst>
                <a:ext uri="{FF2B5EF4-FFF2-40B4-BE49-F238E27FC236}">
                  <a16:creationId xmlns:a16="http://schemas.microsoft.com/office/drawing/2014/main" id="{0351CA81-5682-8214-199F-A1E3643CB420}"/>
                </a:ext>
              </a:extLst>
            </p:cNvPr>
            <p:cNvSpPr txBox="1"/>
            <p:nvPr/>
          </p:nvSpPr>
          <p:spPr>
            <a:xfrm>
              <a:off x="5625574" y="1994868"/>
              <a:ext cx="8646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1600" b="1" dirty="0">
                  <a:solidFill>
                    <a:srgbClr val="5E5E5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7º Passo</a:t>
              </a:r>
              <a:endParaRPr sz="1600" b="1" dirty="0">
                <a:solidFill>
                  <a:srgbClr val="5E5E5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155;p18">
              <a:extLst>
                <a:ext uri="{FF2B5EF4-FFF2-40B4-BE49-F238E27FC236}">
                  <a16:creationId xmlns:a16="http://schemas.microsoft.com/office/drawing/2014/main" id="{DA79C89E-CF9D-C20B-2E72-412F69613258}"/>
                </a:ext>
              </a:extLst>
            </p:cNvPr>
            <p:cNvSpPr/>
            <p:nvPr/>
          </p:nvSpPr>
          <p:spPr>
            <a:xfrm>
              <a:off x="5201245" y="1221570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  <a:p>
              <a:endParaRPr sz="2400"/>
            </a:p>
          </p:txBody>
        </p:sp>
        <p:sp>
          <p:nvSpPr>
            <p:cNvPr id="64" name="Google Shape;156;p18">
              <a:extLst>
                <a:ext uri="{FF2B5EF4-FFF2-40B4-BE49-F238E27FC236}">
                  <a16:creationId xmlns:a16="http://schemas.microsoft.com/office/drawing/2014/main" id="{165F8EE7-7D6D-9499-C4B0-F2EB2BC23461}"/>
                </a:ext>
              </a:extLst>
            </p:cNvPr>
            <p:cNvSpPr/>
            <p:nvPr/>
          </p:nvSpPr>
          <p:spPr>
            <a:xfrm rot="10800000">
              <a:off x="6012570" y="1920663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157;p18">
              <a:extLst>
                <a:ext uri="{FF2B5EF4-FFF2-40B4-BE49-F238E27FC236}">
                  <a16:creationId xmlns:a16="http://schemas.microsoft.com/office/drawing/2014/main" id="{CCAFEDDC-C646-2DA3-2CAB-4BC2852381C5}"/>
                </a:ext>
              </a:extLst>
            </p:cNvPr>
            <p:cNvSpPr txBox="1"/>
            <p:nvPr/>
          </p:nvSpPr>
          <p:spPr>
            <a:xfrm>
              <a:off x="5201245" y="1329812"/>
              <a:ext cx="17127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2133"/>
                </a:spcAft>
              </a:pPr>
              <a:r>
                <a:rPr lang="pt-BR" sz="2133" dirty="0">
                  <a:solidFill>
                    <a:schemeClr val="bg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Restruturação</a:t>
              </a:r>
              <a:endParaRPr sz="2133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8" name="Título 1">
            <a:extLst>
              <a:ext uri="{FF2B5EF4-FFF2-40B4-BE49-F238E27FC236}">
                <a16:creationId xmlns:a16="http://schemas.microsoft.com/office/drawing/2014/main" id="{57A046F8-5485-DCE4-E97E-BD30E635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6662"/>
            <a:ext cx="12192000" cy="605086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Arial"/>
                <a:cs typeface="Calibri Light"/>
              </a:rPr>
              <a:t>Metodologia</a:t>
            </a:r>
            <a:endParaRPr lang="pt-BR" sz="3200" b="1" dirty="0">
              <a:latin typeface="Arial"/>
            </a:endParaRPr>
          </a:p>
        </p:txBody>
      </p:sp>
      <p:sp>
        <p:nvSpPr>
          <p:cNvPr id="2" name="TextBox 16">
            <a:extLst>
              <a:ext uri="{FF2B5EF4-FFF2-40B4-BE49-F238E27FC236}">
                <a16:creationId xmlns:a16="http://schemas.microsoft.com/office/drawing/2014/main" id="{3C01B2AD-9F8E-D729-DDAD-36E2B0449DFE}"/>
              </a:ext>
            </a:extLst>
          </p:cNvPr>
          <p:cNvSpPr txBox="1"/>
          <p:nvPr/>
        </p:nvSpPr>
        <p:spPr>
          <a:xfrm rot="10800000" flipV="1">
            <a:off x="1370093" y="5616668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AFDA9A9-93BC-5DEC-8C9B-776D41B8E1BF}"/>
              </a:ext>
            </a:extLst>
          </p:cNvPr>
          <p:cNvSpPr txBox="1"/>
          <p:nvPr/>
        </p:nvSpPr>
        <p:spPr>
          <a:xfrm>
            <a:off x="0" y="108761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1 – Desenho da pesquisa</a:t>
            </a:r>
          </a:p>
        </p:txBody>
      </p:sp>
    </p:spTree>
    <p:extLst>
      <p:ext uri="{BB962C8B-B14F-4D97-AF65-F5344CB8AC3E}">
        <p14:creationId xmlns:p14="http://schemas.microsoft.com/office/powerpoint/2010/main" val="369115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C2F89-CEA5-F2F7-9193-0ACAC41C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2" y="365125"/>
            <a:ext cx="11176958" cy="807978"/>
          </a:xfrm>
        </p:spPr>
        <p:txBody>
          <a:bodyPr/>
          <a:lstStyle/>
          <a:p>
            <a:r>
              <a:rPr lang="pt-BR" b="1">
                <a:solidFill>
                  <a:schemeClr val="bg1"/>
                </a:solidFill>
                <a:ea typeface="Calibri Light"/>
                <a:cs typeface="Calibri Light"/>
              </a:rPr>
              <a:t>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CD087-7B4F-B512-8439-D76B6FD59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42" y="1624342"/>
            <a:ext cx="11809561" cy="4552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BR" sz="2400" dirty="0">
                <a:latin typeface="Arial"/>
                <a:cs typeface="Calibri"/>
              </a:rPr>
              <a:t>A infraestrutura é um elemento crucial para o desenvolvimento econômico de uma sociedade (</a:t>
            </a:r>
            <a:r>
              <a:rPr lang="pt" sz="2400" dirty="0">
                <a:latin typeface="Arial"/>
                <a:cs typeface="Arial"/>
              </a:rPr>
              <a:t>Bianchi</a:t>
            </a:r>
            <a:r>
              <a:rPr lang="pt-BR" sz="2400" dirty="0">
                <a:latin typeface="Arial"/>
                <a:cs typeface="Calibri"/>
              </a:rPr>
              <a:t>, 2018).</a:t>
            </a:r>
          </a:p>
          <a:p>
            <a:endParaRPr lang="pt-BR" sz="2400" dirty="0">
              <a:latin typeface="Arial"/>
              <a:cs typeface="Calibri"/>
            </a:endParaRPr>
          </a:p>
          <a:p>
            <a:pPr algn="just"/>
            <a:r>
              <a:rPr lang="pt-BR" sz="2400" dirty="0">
                <a:latin typeface="Arial"/>
                <a:cs typeface="Calibri"/>
              </a:rPr>
              <a:t>Uma infraestrutura de transporte eficiente pode conectar áreas rurais e remotas ás áreas urbanas e centro comerciais, permitindo que as pessoas tenham acesso a novas oportunidades de trabalho e educação (Carolina Sant’Ana, 2016).</a:t>
            </a:r>
          </a:p>
          <a:p>
            <a:endParaRPr lang="pt-BR" sz="2400" dirty="0">
              <a:latin typeface="Arial"/>
              <a:cs typeface="Calibri"/>
            </a:endParaRPr>
          </a:p>
          <a:p>
            <a:pPr algn="just"/>
            <a:r>
              <a:rPr lang="pt-BR" sz="2400" dirty="0">
                <a:latin typeface="Arial"/>
                <a:cs typeface="Calibri"/>
              </a:rPr>
              <a:t>Os aplicativos são práticos e rápidos de serem usados, e atualmente, boa parte da população já tem acesso a celulares, o que facilita ainda mais o uso dessas ferramentas (Dall’Onder, 2018).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6FCE78-360E-C067-39A4-4D5543288533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48826F-8938-A2E6-716D-3D5B19F092F5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0B6EEF-8296-87ED-54D5-38B2139A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204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32BAE-AF7A-C55C-6447-31D0581F59F5}"/>
              </a:ext>
            </a:extLst>
          </p:cNvPr>
          <p:cNvSpPr txBox="1"/>
          <p:nvPr/>
        </p:nvSpPr>
        <p:spPr>
          <a:xfrm flipH="1">
            <a:off x="3168208" y="538281"/>
            <a:ext cx="585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Análise de Recursos na Infraestrutura </a:t>
            </a:r>
          </a:p>
        </p:txBody>
      </p:sp>
    </p:spTree>
    <p:extLst>
      <p:ext uri="{BB962C8B-B14F-4D97-AF65-F5344CB8AC3E}">
        <p14:creationId xmlns:p14="http://schemas.microsoft.com/office/powerpoint/2010/main" val="15043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35A1F-2CF5-E429-E2C4-1514E2F87B77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B54465-969C-61D9-6FBD-65EB5713332D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CB3A0-1B82-A74E-4691-18CED9B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204" y="6270086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Gráfico de respostas do Formulários Google. Título da pergunta: Como você classificaria a infraestrutura geral do seu bairro?. Número de respostas: 158 respostas.">
            <a:extLst>
              <a:ext uri="{FF2B5EF4-FFF2-40B4-BE49-F238E27FC236}">
                <a16:creationId xmlns:a16="http://schemas.microsoft.com/office/drawing/2014/main" id="{38CBFE61-236E-0A0E-BE6D-B4A5B774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89" y="1002104"/>
            <a:ext cx="8115300" cy="34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áfico de respostas do Formulários Google. Título da pergunta: Selecione os problemas infraestruturais que você mais enfrenta (No máximo 3):&#10;. Número de respostas: 158 respostas.">
            <a:extLst>
              <a:ext uri="{FF2B5EF4-FFF2-40B4-BE49-F238E27FC236}">
                <a16:creationId xmlns:a16="http://schemas.microsoft.com/office/drawing/2014/main" id="{2B2AE44B-6829-3042-11FE-A674FE5A6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212" y="3075376"/>
            <a:ext cx="7346339" cy="349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485046-6ECF-7921-0644-98E1A0ABD4A1}"/>
              </a:ext>
            </a:extLst>
          </p:cNvPr>
          <p:cNvSpPr txBox="1"/>
          <p:nvPr/>
        </p:nvSpPr>
        <p:spPr>
          <a:xfrm>
            <a:off x="4322235" y="371641"/>
            <a:ext cx="391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Resultados da Pesquisa</a:t>
            </a:r>
            <a:r>
              <a:rPr lang="en-US" b="1" dirty="0"/>
              <a:t> 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005F5EDB-E02F-FE9A-BDBA-D43E13D64E1A}"/>
              </a:ext>
            </a:extLst>
          </p:cNvPr>
          <p:cNvSpPr txBox="1"/>
          <p:nvPr/>
        </p:nvSpPr>
        <p:spPr>
          <a:xfrm rot="10800000" flipV="1">
            <a:off x="883634" y="4096021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7D1C44B4-912D-AB48-D303-5AC1ADF9A796}"/>
              </a:ext>
            </a:extLst>
          </p:cNvPr>
          <p:cNvSpPr txBox="1"/>
          <p:nvPr/>
        </p:nvSpPr>
        <p:spPr>
          <a:xfrm rot="10800000" flipV="1">
            <a:off x="4322235" y="6132416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7E5B3244-92ED-6492-17DF-71CB357E8160}"/>
              </a:ext>
            </a:extLst>
          </p:cNvPr>
          <p:cNvSpPr txBox="1"/>
          <p:nvPr/>
        </p:nvSpPr>
        <p:spPr>
          <a:xfrm>
            <a:off x="1769150" y="944319"/>
            <a:ext cx="629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2 –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Gráfico de classificação de estrutura geral do bairro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CD49A00-C052-0659-3B96-00B169C68C58}"/>
              </a:ext>
            </a:extLst>
          </p:cNvPr>
          <p:cNvSpPr txBox="1"/>
          <p:nvPr/>
        </p:nvSpPr>
        <p:spPr>
          <a:xfrm>
            <a:off x="5357973" y="3007922"/>
            <a:ext cx="6293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Figura 3 –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Gráfico de seleção de problemas de infraestrutura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5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35A1F-2CF5-E429-E2C4-1514E2F87B77}"/>
              </a:ext>
            </a:extLst>
          </p:cNvPr>
          <p:cNvSpPr/>
          <p:nvPr/>
        </p:nvSpPr>
        <p:spPr>
          <a:xfrm>
            <a:off x="180029" y="6643902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B54465-969C-61D9-6FBD-65EB5713332D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CB3A0-1B82-A74E-4691-18CED9B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204" y="6270086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Gráfico de respostas do Formulários Google. Título da pergunta: Você acha que um sistema acessível e de fácil uso para reportar esses tipos de problemas seria útil?&#10;. Número de respostas: 158 respostas.">
            <a:extLst>
              <a:ext uri="{FF2B5EF4-FFF2-40B4-BE49-F238E27FC236}">
                <a16:creationId xmlns:a16="http://schemas.microsoft.com/office/drawing/2014/main" id="{F2FB62A2-14AE-FC7B-AEF3-AB953E83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95" y="529710"/>
            <a:ext cx="7262519" cy="32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ráfico de respostas do Formulários Google. Título da pergunta: Você já reportou esses problemas às autoridades competentes? Se sim, qual foi a resposta?&#10;. Número de respostas: 158 respostas.">
            <a:extLst>
              <a:ext uri="{FF2B5EF4-FFF2-40B4-BE49-F238E27FC236}">
                <a16:creationId xmlns:a16="http://schemas.microsoft.com/office/drawing/2014/main" id="{A56F6B3F-6599-69C6-404C-65D5B9CD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066" y="3040285"/>
            <a:ext cx="7677150" cy="322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6">
            <a:extLst>
              <a:ext uri="{FF2B5EF4-FFF2-40B4-BE49-F238E27FC236}">
                <a16:creationId xmlns:a16="http://schemas.microsoft.com/office/drawing/2014/main" id="{AD2B727F-7CD2-725B-A794-15B00D210EEB}"/>
              </a:ext>
            </a:extLst>
          </p:cNvPr>
          <p:cNvSpPr txBox="1"/>
          <p:nvPr/>
        </p:nvSpPr>
        <p:spPr>
          <a:xfrm rot="10800000" flipV="1">
            <a:off x="438606" y="3557855"/>
            <a:ext cx="5212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Fonte: Próprio Autor (2023)</a:t>
            </a:r>
          </a:p>
        </p:txBody>
      </p:sp>
      <p:sp>
        <p:nvSpPr>
          <p:cNvPr id="5" name="TextBox 16">
            <a:extLst>
              <a:ext uri="{FF2B5EF4-FFF2-40B4-BE49-F238E27FC236}">
                <a16:creationId xmlns:a16="http://schemas.microsoft.com/office/drawing/2014/main" id="{F65CB934-B782-90BE-F538-BD41A254C7B0}"/>
              </a:ext>
            </a:extLst>
          </p:cNvPr>
          <p:cNvSpPr txBox="1"/>
          <p:nvPr/>
        </p:nvSpPr>
        <p:spPr>
          <a:xfrm rot="10800000" flipV="1">
            <a:off x="4471939" y="5914040"/>
            <a:ext cx="3248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Fonte: Próprio Autor (2023)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BE6AE84-06FD-2A34-C361-FCD7F4489722}"/>
              </a:ext>
            </a:extLst>
          </p:cNvPr>
          <p:cNvSpPr txBox="1"/>
          <p:nvPr/>
        </p:nvSpPr>
        <p:spPr>
          <a:xfrm>
            <a:off x="561975" y="456675"/>
            <a:ext cx="6724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Figura 4 -Gráfico sobre a experiencia da população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4CAD85-BDBF-8FB7-910A-79292F4F99DD}"/>
              </a:ext>
            </a:extLst>
          </p:cNvPr>
          <p:cNvSpPr txBox="1"/>
          <p:nvPr/>
        </p:nvSpPr>
        <p:spPr>
          <a:xfrm>
            <a:off x="4572000" y="2948202"/>
            <a:ext cx="6854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Figura 5 -Gráfico sobre a experiencia da população</a:t>
            </a:r>
          </a:p>
        </p:txBody>
      </p:sp>
    </p:spTree>
    <p:extLst>
      <p:ext uri="{BB962C8B-B14F-4D97-AF65-F5344CB8AC3E}">
        <p14:creationId xmlns:p14="http://schemas.microsoft.com/office/powerpoint/2010/main" val="236475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E87A046-42ED-6B82-41BF-7431D46F946F}"/>
              </a:ext>
            </a:extLst>
          </p:cNvPr>
          <p:cNvSpPr/>
          <p:nvPr/>
        </p:nvSpPr>
        <p:spPr>
          <a:xfrm>
            <a:off x="180028" y="87826"/>
            <a:ext cx="11818188" cy="1150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513EC7E-A949-BF3B-A443-466F36DFB2C1}"/>
              </a:ext>
            </a:extLst>
          </p:cNvPr>
          <p:cNvSpPr/>
          <p:nvPr/>
        </p:nvSpPr>
        <p:spPr>
          <a:xfrm>
            <a:off x="188654" y="6623773"/>
            <a:ext cx="11818188" cy="11501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FAC42-0F31-59D5-31BA-5B24B8C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581" y="6255708"/>
            <a:ext cx="2743200" cy="365125"/>
          </a:xfrm>
        </p:spPr>
        <p:txBody>
          <a:bodyPr/>
          <a:lstStyle/>
          <a:p>
            <a:fld id="{754FE2FE-B55E-4328-8F5C-2CEB8781A47B}" type="slidenum">
              <a:rPr lang="de-DE" sz="1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sz="1400" b="1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EF50C9-7B3D-0C01-5A76-F8C7805BF568}"/>
              </a:ext>
            </a:extLst>
          </p:cNvPr>
          <p:cNvSpPr txBox="1"/>
          <p:nvPr/>
        </p:nvSpPr>
        <p:spPr>
          <a:xfrm>
            <a:off x="0" y="2490612"/>
            <a:ext cx="11818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Aresc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O aplicativo tem como objetivo comunicar vazamentos de água e de esgoto 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vias públicas.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Belém Iluminação Pública: O aplicativo é responsável por realizar denúncias de iluminação pública.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sz="2400" b="1" dirty="0">
              <a:latin typeface="Candara Light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0E2B7-11C3-60E2-D8B2-1F4BA80517E8}"/>
              </a:ext>
            </a:extLst>
          </p:cNvPr>
          <p:cNvSpPr txBox="1"/>
          <p:nvPr/>
        </p:nvSpPr>
        <p:spPr>
          <a:xfrm>
            <a:off x="4258962" y="676918"/>
            <a:ext cx="385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Trabalhos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Relacionados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1541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755</Words>
  <Application>Microsoft Office PowerPoint</Application>
  <PresentationFormat>Widescreen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Candara Light</vt:lpstr>
      <vt:lpstr>Times New Roman</vt:lpstr>
      <vt:lpstr>Wingdings</vt:lpstr>
      <vt:lpstr>Tema do Office</vt:lpstr>
      <vt:lpstr>  CENTRO UNIVERSITÁRIO DE JOÃO PESSOA - UNIPÊ PRÓ-REITORIA ACADÊMICA - PROAC CURSO DE BACHARELADO EM CIÊNCIA DA COMPUTAÇÃO </vt:lpstr>
      <vt:lpstr>Sumário</vt:lpstr>
      <vt:lpstr>Apresentação do PowerPoint</vt:lpstr>
      <vt:lpstr>Objetivos</vt:lpstr>
      <vt:lpstr>Metodologia</vt:lpstr>
      <vt:lpstr>l</vt:lpstr>
      <vt:lpstr>Apresentação do PowerPoint</vt:lpstr>
      <vt:lpstr>Apresentação do PowerPoint</vt:lpstr>
      <vt:lpstr>Apresentação do PowerPoint</vt:lpstr>
      <vt:lpstr>Apresentação do PowerPoint</vt:lpstr>
      <vt:lpstr>Arquitetura de Software </vt:lpstr>
      <vt:lpstr>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Gustavo Barbosa</cp:lastModifiedBy>
  <cp:revision>173</cp:revision>
  <dcterms:created xsi:type="dcterms:W3CDTF">2023-10-31T20:46:38Z</dcterms:created>
  <dcterms:modified xsi:type="dcterms:W3CDTF">2023-11-08T23:42:33Z</dcterms:modified>
</cp:coreProperties>
</file>