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73" r:id="rId7"/>
    <p:sldId id="265" r:id="rId8"/>
    <p:sldId id="272" r:id="rId9"/>
    <p:sldId id="267" r:id="rId10"/>
    <p:sldId id="269" r:id="rId11"/>
    <p:sldId id="271" r:id="rId12"/>
    <p:sldId id="270" r:id="rId13"/>
    <p:sldId id="268" r:id="rId14"/>
    <p:sldId id="264" r:id="rId15"/>
    <p:sldId id="260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6" autoAdjust="0"/>
    <p:restoredTop sz="93020" autoAdjust="0"/>
  </p:normalViewPr>
  <p:slideViewPr>
    <p:cSldViewPr snapToGrid="0">
      <p:cViewPr varScale="1">
        <p:scale>
          <a:sx n="85" d="100"/>
          <a:sy n="85" d="100"/>
        </p:scale>
        <p:origin x="334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BEC95E-23E9-46CD-A237-377800BF4F65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1FE5BA-894E-414B-9B95-E82A3F22FF1B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07993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C95E-23E9-46CD-A237-377800BF4F65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E5BA-894E-414B-9B95-E82A3F22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6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C95E-23E9-46CD-A237-377800BF4F65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E5BA-894E-414B-9B95-E82A3F22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83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C95E-23E9-46CD-A237-377800BF4F65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E5BA-894E-414B-9B95-E82A3F22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76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BEC95E-23E9-46CD-A237-377800BF4F65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1FE5BA-894E-414B-9B95-E82A3F22FF1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8988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C95E-23E9-46CD-A237-377800BF4F65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E5BA-894E-414B-9B95-E82A3F22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36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C95E-23E9-46CD-A237-377800BF4F65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E5BA-894E-414B-9B95-E82A3F22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9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C95E-23E9-46CD-A237-377800BF4F65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E5BA-894E-414B-9B95-E82A3F22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8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C95E-23E9-46CD-A237-377800BF4F65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E5BA-894E-414B-9B95-E82A3F22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2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BEC95E-23E9-46CD-A237-377800BF4F65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1FE5BA-894E-414B-9B95-E82A3F22FF1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001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BEC95E-23E9-46CD-A237-377800BF4F65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1FE5BA-894E-414B-9B95-E82A3F22FF1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95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3BEC95E-23E9-46CD-A237-377800BF4F65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A1FE5BA-894E-414B-9B95-E82A3F22FF1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665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D78C9-DF5B-ED82-3DAD-250035543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820" y="3014289"/>
            <a:ext cx="10567416" cy="2505870"/>
          </a:xfrm>
        </p:spPr>
        <p:txBody>
          <a:bodyPr>
            <a:noAutofit/>
          </a:bodyPr>
          <a:lstStyle/>
          <a:p>
            <a:pPr algn="ctr"/>
            <a:br>
              <a:rPr lang="pt-BR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</a:rPr>
            </a:br>
            <a:br>
              <a:rPr lang="pt-BR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</a:rPr>
            </a:br>
            <a:b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</a:br>
            <a:b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</a:br>
            <a:b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  <a:t>Gustavo barbosa </a:t>
            </a:r>
            <a:b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  <a:t> joão gabriel</a:t>
            </a:r>
            <a:b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  <a:t>Orientador: Leonardo ÂNGELO VIRGÍNIO DE SOUTO</a:t>
            </a:r>
            <a:b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</a:br>
            <a:b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  <a:t>2023</a:t>
            </a:r>
            <a:endParaRPr lang="pt-BR" sz="26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EB39E1-23D8-ABB2-0D23-EDA7421E3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149930"/>
            <a:ext cx="2609850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492370E-2D50-C8E5-9782-9324D2CF14D7}"/>
              </a:ext>
            </a:extLst>
          </p:cNvPr>
          <p:cNvSpPr txBox="1"/>
          <p:nvPr/>
        </p:nvSpPr>
        <p:spPr>
          <a:xfrm>
            <a:off x="1539240" y="2695965"/>
            <a:ext cx="9180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MAPINFRA : SISTEMA PARA ANÁLISE E MAPEAMENTO DE QUESTÕES RELACIONADAS A INFRAESTRUTURA URBANA</a:t>
            </a:r>
            <a:endParaRPr lang="en-US" sz="2800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BAF95A6-4139-582D-CB12-90CB180A2C99}"/>
              </a:ext>
            </a:extLst>
          </p:cNvPr>
          <p:cNvSpPr txBox="1">
            <a:spLocks/>
          </p:cNvSpPr>
          <p:nvPr/>
        </p:nvSpPr>
        <p:spPr>
          <a:xfrm>
            <a:off x="915924" y="2492747"/>
            <a:ext cx="10567416" cy="7831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t-BR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</a:rPr>
            </a:br>
            <a:br>
              <a:rPr lang="pt-BR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</a:rPr>
            </a:br>
            <a:b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</a:br>
            <a:b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</a:br>
            <a:b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  <a:t>UNIPÊ – CENTRO UNIVERSITÁRIO DE JOÃO PESSOA </a:t>
            </a:r>
            <a:b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  <a:t> ciência da computação</a:t>
            </a:r>
            <a:b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  <a:t>TRABALHO DE CONCLUSÃO DE CURSO</a:t>
            </a:r>
            <a:b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</a:br>
            <a:br>
              <a:rPr lang="pt-BR" sz="2400" b="1" dirty="0">
                <a:solidFill>
                  <a:schemeClr val="tx1"/>
                </a:solidFill>
                <a:latin typeface="Candara Light" panose="020E0502030303020204" pitchFamily="34" charset="0"/>
              </a:rPr>
            </a:br>
            <a:endParaRPr lang="pt-BR" sz="26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7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32AB2-55A7-BB15-DC9B-A27913D9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589"/>
            <a:ext cx="12192000" cy="14859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andara" panose="020E0502030303020204" pitchFamily="34" charset="0"/>
              </a:rPr>
              <a:t>Formulário de realização de denúncia </a:t>
            </a:r>
            <a:endParaRPr lang="en-US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0A2C7E-AD98-0CEC-22B7-203F54AA6FA3}"/>
              </a:ext>
            </a:extLst>
          </p:cNvPr>
          <p:cNvSpPr txBox="1"/>
          <p:nvPr/>
        </p:nvSpPr>
        <p:spPr>
          <a:xfrm>
            <a:off x="800764" y="1244383"/>
            <a:ext cx="10911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ndara Light" panose="020E0502030303020204" pitchFamily="34" charset="0"/>
              </a:rPr>
              <a:t>Essa tela irá aparecer após o usuário apertar em “Realize uma denúncia” na Tela Inicial.</a:t>
            </a:r>
            <a:endParaRPr lang="en-US" sz="2400" b="1" dirty="0">
              <a:latin typeface="Candara Light" panose="020E0502030303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B77E06-3CFC-1051-BAFC-106968B5FF80}"/>
              </a:ext>
            </a:extLst>
          </p:cNvPr>
          <p:cNvSpPr txBox="1"/>
          <p:nvPr/>
        </p:nvSpPr>
        <p:spPr>
          <a:xfrm>
            <a:off x="1255599" y="3572280"/>
            <a:ext cx="542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000" b="1" dirty="0">
                <a:latin typeface="Candara Light" panose="020E0502030303020204" pitchFamily="34" charset="0"/>
              </a:rPr>
              <a:t>Bairro será um dropdown que conterá todos os bairros de João Pessoa.</a:t>
            </a:r>
            <a:endParaRPr lang="en-US" sz="2000" b="1" dirty="0">
              <a:latin typeface="Candara Light" panose="020E0502030303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8E7305-F7D7-46AA-81CA-BDE7998CAF8B}"/>
              </a:ext>
            </a:extLst>
          </p:cNvPr>
          <p:cNvSpPr txBox="1"/>
          <p:nvPr/>
        </p:nvSpPr>
        <p:spPr>
          <a:xfrm>
            <a:off x="1255599" y="4226114"/>
            <a:ext cx="5442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000" b="1" dirty="0">
                <a:latin typeface="Candara Light" panose="020E0502030303020204" pitchFamily="34" charset="0"/>
              </a:rPr>
              <a:t>Tipo também será um dropdown, que irá possuir os tipos de denúncias possíveis. Exemplo: Esgoto, Eletricidade, Calçamento.</a:t>
            </a:r>
            <a:endParaRPr lang="en-US" sz="2000" b="1" dirty="0">
              <a:latin typeface="Candara Light" panose="020E0502030303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3511C3C-3D83-6EBB-FC45-7EDD6956778C}"/>
              </a:ext>
            </a:extLst>
          </p:cNvPr>
          <p:cNvSpPr txBox="1"/>
          <p:nvPr/>
        </p:nvSpPr>
        <p:spPr>
          <a:xfrm>
            <a:off x="1234179" y="2931777"/>
            <a:ext cx="5420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000" b="1" dirty="0">
                <a:latin typeface="Candara Light" panose="020E0502030303020204" pitchFamily="34" charset="0"/>
              </a:rPr>
              <a:t>A tela possuirá um input da Rua, Data, Tipo, Bairro e  Descrição da Denúncia.</a:t>
            </a:r>
            <a:endParaRPr lang="en-US" sz="2000" b="1" dirty="0">
              <a:latin typeface="Candara Light" panose="020E0502030303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D3AADC4-90A3-6DD4-4787-3B42FDE0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419" y="2051446"/>
            <a:ext cx="4716597" cy="415753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D30769-0B31-6B92-E0AB-E083836DA644}"/>
              </a:ext>
            </a:extLst>
          </p:cNvPr>
          <p:cNvSpPr txBox="1"/>
          <p:nvPr/>
        </p:nvSpPr>
        <p:spPr>
          <a:xfrm>
            <a:off x="1255599" y="5241777"/>
            <a:ext cx="5442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000" b="1" dirty="0">
                <a:latin typeface="Candara Light" panose="020E0502030303020204" pitchFamily="34" charset="0"/>
              </a:rPr>
              <a:t>O botão “Denunciar” irá realizar a denúncia. </a:t>
            </a:r>
            <a:endParaRPr lang="en-US" sz="2000" b="1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2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276B1-7EA0-20A6-CE49-527B1275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503"/>
            <a:ext cx="12192000" cy="14859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andara" panose="020E0502030303020204" pitchFamily="34" charset="0"/>
              </a:rPr>
              <a:t>Tela de Gráficos</a:t>
            </a:r>
            <a:endParaRPr lang="en-US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C4F42E-4E9D-9ADC-8F34-A2717BE1DFB3}"/>
              </a:ext>
            </a:extLst>
          </p:cNvPr>
          <p:cNvSpPr txBox="1"/>
          <p:nvPr/>
        </p:nvSpPr>
        <p:spPr>
          <a:xfrm>
            <a:off x="738167" y="1153238"/>
            <a:ext cx="11166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ndara Light" panose="020E0502030303020204" pitchFamily="34" charset="0"/>
              </a:rPr>
              <a:t>Essa tela conterá uma barra lateral que terá uma lista de todos os bairros de João Pessoa, onde ao selecionar o bairro escolhido, irá mostrar todos os gráficos respectivos aquele bairro selecionado.</a:t>
            </a:r>
            <a:endParaRPr lang="en-US" sz="2400" b="1" dirty="0">
              <a:latin typeface="Candara Light" panose="020E0502030303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84EC9F-8E45-D3E1-1F7C-DDFF5B41402D}"/>
              </a:ext>
            </a:extLst>
          </p:cNvPr>
          <p:cNvSpPr txBox="1"/>
          <p:nvPr/>
        </p:nvSpPr>
        <p:spPr>
          <a:xfrm>
            <a:off x="1074598" y="2497473"/>
            <a:ext cx="4932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b="1" dirty="0">
                <a:latin typeface="Candara Light" panose="020E0502030303020204" pitchFamily="34" charset="0"/>
              </a:rPr>
              <a:t>A tela possui a barra de pesquisa, nela, será possível inserir o nome do bairro; </a:t>
            </a:r>
            <a:endParaRPr lang="en-US" b="1" dirty="0">
              <a:latin typeface="Candara Light" panose="020E0502030303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E66D07-C94D-6A53-4F74-A0F9F6D9541B}"/>
              </a:ext>
            </a:extLst>
          </p:cNvPr>
          <p:cNvSpPr txBox="1"/>
          <p:nvPr/>
        </p:nvSpPr>
        <p:spPr>
          <a:xfrm>
            <a:off x="1163498" y="4674471"/>
            <a:ext cx="4932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b="1" dirty="0">
                <a:latin typeface="Candara Light" panose="020E0502030303020204" pitchFamily="34" charset="0"/>
              </a:rPr>
              <a:t>Também há as opções na sidebar que terão o nome do bairro. </a:t>
            </a:r>
            <a:endParaRPr lang="en-US" b="1" dirty="0">
              <a:latin typeface="Candara Light" panose="020E0502030303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74B819F-2716-A5E2-FC67-2466F07AF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221" y="2876037"/>
            <a:ext cx="5740999" cy="27734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87FD709-341D-43C4-5528-EBD25F92ACB1}"/>
              </a:ext>
            </a:extLst>
          </p:cNvPr>
          <p:cNvSpPr txBox="1"/>
          <p:nvPr/>
        </p:nvSpPr>
        <p:spPr>
          <a:xfrm>
            <a:off x="1074598" y="3168741"/>
            <a:ext cx="49324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b="1" dirty="0">
                <a:latin typeface="Candara Light" panose="020E0502030303020204" pitchFamily="34" charset="0"/>
              </a:rPr>
              <a:t>Gráficos</a:t>
            </a:r>
          </a:p>
          <a:p>
            <a:pPr algn="just"/>
            <a:r>
              <a:rPr lang="pt-BR" b="1" dirty="0">
                <a:latin typeface="Candara Light" panose="020E0502030303020204" pitchFamily="34" charset="0"/>
              </a:rPr>
              <a:t>       - Mês X Tipo</a:t>
            </a:r>
          </a:p>
          <a:p>
            <a:pPr algn="just"/>
            <a:r>
              <a:rPr lang="pt-BR" b="1" dirty="0">
                <a:latin typeface="Candara Light" panose="020E0502030303020204" pitchFamily="34" charset="0"/>
              </a:rPr>
              <a:t>       - Bairro x Tipo</a:t>
            </a:r>
          </a:p>
          <a:p>
            <a:pPr algn="just"/>
            <a:r>
              <a:rPr lang="pt-BR" b="1" dirty="0">
                <a:latin typeface="Candara Light" panose="020E0502030303020204" pitchFamily="34" charset="0"/>
              </a:rPr>
              <a:t>       - Status X Tipo</a:t>
            </a:r>
          </a:p>
          <a:p>
            <a:pPr algn="just"/>
            <a:r>
              <a:rPr lang="pt-BR" b="1" dirty="0">
                <a:latin typeface="Candara Light" panose="020E0502030303020204" pitchFamily="34" charset="0"/>
              </a:rPr>
              <a:t>       - Status X Bairro     </a:t>
            </a:r>
            <a:endParaRPr lang="en-US" b="1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24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32AB2-55A7-BB15-DC9B-A27913D9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9399"/>
            <a:ext cx="12192000" cy="14859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andara" panose="020E0502030303020204" pitchFamily="34" charset="0"/>
              </a:rPr>
              <a:t>Formulário de suporte</a:t>
            </a:r>
            <a:endParaRPr lang="en-US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6404DE-63BC-0DCA-05CF-A80FE9E2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028" y="1895660"/>
            <a:ext cx="3681572" cy="47725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990DB88-517F-86A1-205E-55E9EAB3F216}"/>
              </a:ext>
            </a:extLst>
          </p:cNvPr>
          <p:cNvSpPr txBox="1"/>
          <p:nvPr/>
        </p:nvSpPr>
        <p:spPr>
          <a:xfrm>
            <a:off x="797402" y="1238147"/>
            <a:ext cx="1059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ndara Light" panose="020E0502030303020204" pitchFamily="34" charset="0"/>
              </a:rPr>
              <a:t>Essa tela irá aparecer logo após o usuário apertar em “Suporte” na Tela Inicial.</a:t>
            </a:r>
            <a:endParaRPr lang="en-US" sz="2400" b="1" dirty="0">
              <a:latin typeface="Candara Light" panose="020E0502030303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A5E93A0-A3AA-6934-A13A-77CA970317A4}"/>
              </a:ext>
            </a:extLst>
          </p:cNvPr>
          <p:cNvSpPr txBox="1"/>
          <p:nvPr/>
        </p:nvSpPr>
        <p:spPr>
          <a:xfrm>
            <a:off x="1497361" y="3429000"/>
            <a:ext cx="4598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000" b="1" dirty="0">
                <a:latin typeface="Candara Light" panose="020E0502030303020204" pitchFamily="34" charset="0"/>
              </a:rPr>
              <a:t>A tela possuirá os inputs de nome, assuntos e descrição.</a:t>
            </a:r>
            <a:endParaRPr lang="en-US" sz="2000" b="1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276B1-7EA0-20A6-CE49-527B1275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9625"/>
            <a:ext cx="12192000" cy="14859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andara" panose="020E0502030303020204" pitchFamily="34" charset="0"/>
              </a:rPr>
              <a:t>Requisitos não funcionais</a:t>
            </a:r>
            <a:endParaRPr lang="en-US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88B39D-1DF7-DC45-8D3A-66EA244CD6AA}"/>
              </a:ext>
            </a:extLst>
          </p:cNvPr>
          <p:cNvSpPr txBox="1"/>
          <p:nvPr/>
        </p:nvSpPr>
        <p:spPr>
          <a:xfrm>
            <a:off x="726219" y="1359909"/>
            <a:ext cx="2432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latin typeface="Candara Light" panose="020E0502030303020204" pitchFamily="34" charset="0"/>
              </a:rPr>
              <a:t>Usabilidade</a:t>
            </a:r>
            <a:endParaRPr lang="en-US" sz="3600" b="1" dirty="0">
              <a:latin typeface="Candara Light" panose="020E0502030303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96212F-E0E7-FFF0-752D-11CF7D998F59}"/>
              </a:ext>
            </a:extLst>
          </p:cNvPr>
          <p:cNvSpPr txBox="1"/>
          <p:nvPr/>
        </p:nvSpPr>
        <p:spPr>
          <a:xfrm>
            <a:off x="726219" y="3112413"/>
            <a:ext cx="272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latin typeface="Candara Light" panose="020E0502030303020204" pitchFamily="34" charset="0"/>
              </a:rPr>
              <a:t>Desempenho</a:t>
            </a:r>
            <a:endParaRPr lang="en-US" sz="3200" b="1" dirty="0">
              <a:latin typeface="Candara Light" panose="020E0502030303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445AA26-591D-6B7A-A810-FF510214ED83}"/>
              </a:ext>
            </a:extLst>
          </p:cNvPr>
          <p:cNvSpPr txBox="1"/>
          <p:nvPr/>
        </p:nvSpPr>
        <p:spPr>
          <a:xfrm>
            <a:off x="1065928" y="2020717"/>
            <a:ext cx="5030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000" b="1" dirty="0">
                <a:latin typeface="Candara Light" panose="020E0502030303020204" pitchFamily="34" charset="0"/>
              </a:rPr>
              <a:t>Interface intuitiva e de fácil utilização, especialmente pensada para atender usuários não técnicos.</a:t>
            </a:r>
            <a:endParaRPr lang="en-US" sz="2000" b="1" dirty="0">
              <a:latin typeface="Candara Light" panose="020E0502030303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FA98CA7-57E9-3B5C-5510-9825B13FB041}"/>
              </a:ext>
            </a:extLst>
          </p:cNvPr>
          <p:cNvSpPr txBox="1"/>
          <p:nvPr/>
        </p:nvSpPr>
        <p:spPr>
          <a:xfrm>
            <a:off x="1065927" y="3706131"/>
            <a:ext cx="5030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000" b="1" dirty="0">
                <a:latin typeface="Candara Light" panose="020E0502030303020204" pitchFamily="34" charset="0"/>
              </a:rPr>
              <a:t>Divisão em camadas e componentes lógicos, promovendo a reutilização de código e a modularidade. </a:t>
            </a:r>
            <a:endParaRPr lang="en-US" sz="2000" b="1" dirty="0">
              <a:latin typeface="Candara Light" panose="020E0502030303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64A87F-7760-0CB3-38FE-D9928CCD483A}"/>
              </a:ext>
            </a:extLst>
          </p:cNvPr>
          <p:cNvSpPr txBox="1"/>
          <p:nvPr/>
        </p:nvSpPr>
        <p:spPr>
          <a:xfrm>
            <a:off x="743438" y="4741730"/>
            <a:ext cx="2231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latin typeface="Candara Light" panose="020E0502030303020204" pitchFamily="34" charset="0"/>
              </a:rPr>
              <a:t>Segurança</a:t>
            </a:r>
            <a:endParaRPr lang="en-US" sz="3200" b="1" dirty="0">
              <a:latin typeface="Candara Light" panose="020E0502030303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18DE96-22CE-F66F-F8A0-C04D1AC0AA7F}"/>
              </a:ext>
            </a:extLst>
          </p:cNvPr>
          <p:cNvSpPr txBox="1"/>
          <p:nvPr/>
        </p:nvSpPr>
        <p:spPr>
          <a:xfrm>
            <a:off x="1065927" y="5355384"/>
            <a:ext cx="5030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000" b="1" dirty="0">
                <a:latin typeface="Candara Light" panose="020E0502030303020204" pitchFamily="34" charset="0"/>
              </a:rPr>
              <a:t>Utilização de ferramentas do .NET para segurança do sistema como criptografia de senha e JWT.</a:t>
            </a:r>
            <a:endParaRPr lang="en-US" sz="2000" b="1" dirty="0">
              <a:latin typeface="Candara Light" panose="020E0502030303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134C334-4169-57DA-6B15-629ED350D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736" y="2550697"/>
            <a:ext cx="5736336" cy="280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CD802-7E41-AB06-CE36-CE416250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9121"/>
            <a:ext cx="12192000" cy="14859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andara" panose="020E0502030303020204" pitchFamily="34" charset="0"/>
              </a:rPr>
              <a:t>Arquitetura de Software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E26A80-E062-566B-A265-B95513C61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361" y="1195642"/>
            <a:ext cx="1743935" cy="5506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Candara Light" panose="020E0502030303020204" pitchFamily="34" charset="0"/>
              </a:rPr>
              <a:t>Core 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3286DB-075A-46F3-D3A8-25692438F2F7}"/>
              </a:ext>
            </a:extLst>
          </p:cNvPr>
          <p:cNvSpPr txBox="1"/>
          <p:nvPr/>
        </p:nvSpPr>
        <p:spPr>
          <a:xfrm>
            <a:off x="1290392" y="1753027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>
                <a:latin typeface="Candara Light" panose="020E0502030303020204" pitchFamily="34" charset="0"/>
              </a:rPr>
              <a:t>Definição de comportamentos do sistema</a:t>
            </a:r>
            <a:endParaRPr lang="en-US" sz="2400" b="1" dirty="0">
              <a:latin typeface="Candara Light" panose="020E0502030303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9D442E9-1A77-5BED-F25C-BF3960AF4D04}"/>
              </a:ext>
            </a:extLst>
          </p:cNvPr>
          <p:cNvSpPr txBox="1">
            <a:spLocks/>
          </p:cNvSpPr>
          <p:nvPr/>
        </p:nvSpPr>
        <p:spPr>
          <a:xfrm>
            <a:off x="950401" y="4712256"/>
            <a:ext cx="1743935" cy="55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Candara Light" panose="020E0502030303020204" pitchFamily="34" charset="0"/>
              </a:rPr>
              <a:t>Web 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A13B7B1-B111-FC94-4BC1-86C835CB1091}"/>
              </a:ext>
            </a:extLst>
          </p:cNvPr>
          <p:cNvSpPr txBox="1"/>
          <p:nvPr/>
        </p:nvSpPr>
        <p:spPr>
          <a:xfrm>
            <a:off x="1368377" y="5200693"/>
            <a:ext cx="5710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>
                <a:latin typeface="Candara Light" panose="020E0502030303020204" pitchFamily="34" charset="0"/>
              </a:rPr>
              <a:t>Receber requisições do usuário e trata-las</a:t>
            </a:r>
            <a:endParaRPr lang="en-US" sz="2400" b="1" dirty="0">
              <a:latin typeface="Candara Light" panose="020E0502030303020204" pitchFamily="34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84D1FAB-9ABC-7948-96A8-A7A031CCA2B9}"/>
              </a:ext>
            </a:extLst>
          </p:cNvPr>
          <p:cNvSpPr txBox="1">
            <a:spLocks/>
          </p:cNvSpPr>
          <p:nvPr/>
        </p:nvSpPr>
        <p:spPr>
          <a:xfrm>
            <a:off x="904361" y="2740750"/>
            <a:ext cx="1743935" cy="55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Candara Light" panose="020E0502030303020204" pitchFamily="34" charset="0"/>
              </a:rPr>
              <a:t>Data 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BD52D45-8A64-7960-25C1-25D85BCDAED2}"/>
              </a:ext>
            </a:extLst>
          </p:cNvPr>
          <p:cNvSpPr txBox="1"/>
          <p:nvPr/>
        </p:nvSpPr>
        <p:spPr>
          <a:xfrm>
            <a:off x="1290392" y="2248348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>
                <a:latin typeface="Candara Light" panose="020E0502030303020204" pitchFamily="34" charset="0"/>
              </a:rPr>
              <a:t>Models, Interfaces, Services </a:t>
            </a:r>
            <a:endParaRPr lang="en-US" sz="2400" b="1" dirty="0">
              <a:latin typeface="Candara Light" panose="020E0502030303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27B498E-A37B-1E30-5BF8-7974D8CDC8FB}"/>
              </a:ext>
            </a:extLst>
          </p:cNvPr>
          <p:cNvSpPr txBox="1"/>
          <p:nvPr/>
        </p:nvSpPr>
        <p:spPr>
          <a:xfrm>
            <a:off x="1368377" y="5697545"/>
            <a:ext cx="469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>
                <a:latin typeface="Candara Light" panose="020E0502030303020204" pitchFamily="34" charset="0"/>
              </a:rPr>
              <a:t>Controllers</a:t>
            </a:r>
            <a:r>
              <a:rPr lang="pt-BR" sz="2400" b="1">
                <a:latin typeface="Candara Light" panose="020E0502030303020204" pitchFamily="34" charset="0"/>
              </a:rPr>
              <a:t>, Configurations, </a:t>
            </a:r>
            <a:r>
              <a:rPr lang="pt-BR" sz="2400" b="1" dirty="0">
                <a:latin typeface="Candara Light" panose="020E0502030303020204" pitchFamily="34" charset="0"/>
              </a:rPr>
              <a:t>Views</a:t>
            </a:r>
            <a:endParaRPr lang="en-US" sz="2400" b="1" dirty="0">
              <a:latin typeface="Candara Light" panose="020E0502030303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82417B-54BD-DED0-1000-94D615A26970}"/>
              </a:ext>
            </a:extLst>
          </p:cNvPr>
          <p:cNvSpPr txBox="1"/>
          <p:nvPr/>
        </p:nvSpPr>
        <p:spPr>
          <a:xfrm>
            <a:off x="1328443" y="3215832"/>
            <a:ext cx="5790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>
                <a:latin typeface="Candara Light" panose="020E0502030303020204" pitchFamily="34" charset="0"/>
              </a:rPr>
              <a:t>Comunicação com banco de dados e suas respectivas configurações</a:t>
            </a:r>
            <a:endParaRPr lang="en-US" sz="2400" b="1" dirty="0">
              <a:latin typeface="Candara Light" panose="020E05020303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E79B09-C766-D3D9-0B5C-6FFD38F3FBC0}"/>
              </a:ext>
            </a:extLst>
          </p:cNvPr>
          <p:cNvSpPr txBox="1"/>
          <p:nvPr/>
        </p:nvSpPr>
        <p:spPr>
          <a:xfrm>
            <a:off x="1328443" y="3969015"/>
            <a:ext cx="5828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>
                <a:latin typeface="Candara Light" panose="020E0502030303020204" pitchFamily="34" charset="0"/>
              </a:rPr>
              <a:t>Mapeamento, Repositories, Configurações do banco</a:t>
            </a:r>
            <a:endParaRPr lang="en-US" sz="2400" b="1" dirty="0">
              <a:latin typeface="Candara Light" panose="020E0502030303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9CC8B6A-C74E-6BC9-F99E-320808CA7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930" y="2248348"/>
            <a:ext cx="4229100" cy="284797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455689F-94DD-61E1-901A-65556952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929" y="2237518"/>
            <a:ext cx="4229100" cy="289359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2C66C39-09B6-C53C-91F8-9F91CECD1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341" y="1550130"/>
            <a:ext cx="4265688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6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A9489-E2C6-B8E1-ED21-9A534903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2673"/>
            <a:ext cx="12192000" cy="887799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andara" panose="020E0502030303020204" pitchFamily="34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6F896A-CC72-F392-9357-0F7BCE98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92" y="2595946"/>
            <a:ext cx="10971852" cy="2140645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3300" b="1" dirty="0">
                <a:solidFill>
                  <a:schemeClr val="tx1"/>
                </a:solidFill>
                <a:latin typeface="Candara Light" panose="020E0502030303020204" pitchFamily="34" charset="0"/>
              </a:rPr>
              <a:t>Construir uma documentação sólida e clara, além de uma estruturação inicial do projeto coesa, que ajude no momento da implementação das ideias criadas.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300" b="1" dirty="0">
                <a:solidFill>
                  <a:schemeClr val="tx1"/>
                </a:solidFill>
                <a:latin typeface="Candara Light" panose="020E0502030303020204" pitchFamily="34" charset="0"/>
              </a:rPr>
              <a:t>A próxima fase consiste na implementação efetiva do projeto, ou seja, a criação do frontend e backend das telas do sistema. 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24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07D7-5548-E9CE-58F9-CD589BF7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6278"/>
            <a:ext cx="12192000" cy="14859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andara" panose="020E0502030303020204" pitchFamily="34" charset="0"/>
              </a:rPr>
              <a:t>Referências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7851D3-3D64-7CB7-6523-7651D7E78E4F}"/>
              </a:ext>
            </a:extLst>
          </p:cNvPr>
          <p:cNvSpPr txBox="1"/>
          <p:nvPr/>
        </p:nvSpPr>
        <p:spPr>
          <a:xfrm>
            <a:off x="1072738" y="1734013"/>
            <a:ext cx="10622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ndara Light" panose="020E0502030303020204" pitchFamily="34" charset="0"/>
              </a:rPr>
              <a:t>Santos, Paula Xavier. </a:t>
            </a:r>
            <a:r>
              <a:rPr lang="pt-BR" sz="2400" b="1" dirty="0">
                <a:latin typeface="Candara Light" panose="020E0502030303020204" pitchFamily="34" charset="0"/>
              </a:rPr>
              <a:t>Ciência Aberta e Dados Abertos: Mapeamento e Análise de Políticas, Infraestruturas e Estratégias em Perspectiva Nacional e Internacional</a:t>
            </a:r>
            <a:r>
              <a:rPr lang="pt-BR" sz="2400" dirty="0">
                <a:latin typeface="Candara Light" panose="020E0502030303020204" pitchFamily="34" charset="0"/>
              </a:rPr>
              <a:t>. 2018. </a:t>
            </a:r>
            <a:endParaRPr lang="en-US" sz="2400" dirty="0">
              <a:latin typeface="Candara Light" panose="020E0502030303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B9F8CE-7393-60E0-C6CF-372F23E8E7A8}"/>
              </a:ext>
            </a:extLst>
          </p:cNvPr>
          <p:cNvSpPr txBox="1"/>
          <p:nvPr/>
        </p:nvSpPr>
        <p:spPr>
          <a:xfrm>
            <a:off x="1072738" y="2922284"/>
            <a:ext cx="10486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ndara Light" panose="020E0502030303020204" pitchFamily="34" charset="0"/>
              </a:rPr>
              <a:t>Sebben, Fernando Dall'Onder. </a:t>
            </a:r>
            <a:r>
              <a:rPr lang="pt-BR" sz="2400" b="1" dirty="0">
                <a:latin typeface="Candara Light" panose="020E0502030303020204" pitchFamily="34" charset="0"/>
              </a:rPr>
              <a:t>Infraestrutura e desenvolvimento econômico: proposta de um modelo analítico</a:t>
            </a:r>
            <a:r>
              <a:rPr lang="pt-BR" sz="2400" dirty="0">
                <a:latin typeface="Candara Light" panose="020E0502030303020204" pitchFamily="34" charset="0"/>
              </a:rPr>
              <a:t>, 2018. </a:t>
            </a:r>
            <a:endParaRPr lang="en-US" sz="2400" dirty="0">
              <a:latin typeface="Candara Light" panose="020E0502030303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40FDD7-FC71-691A-919E-99AC6BB8E7EB}"/>
              </a:ext>
            </a:extLst>
          </p:cNvPr>
          <p:cNvSpPr txBox="1"/>
          <p:nvPr/>
        </p:nvSpPr>
        <p:spPr>
          <a:xfrm>
            <a:off x="1072738" y="3822758"/>
            <a:ext cx="10351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ndara Light" panose="020E0502030303020204" pitchFamily="34" charset="0"/>
              </a:rPr>
              <a:t>Bianchi, Camille. </a:t>
            </a:r>
            <a:r>
              <a:rPr lang="pt-BR" sz="2400" b="1" dirty="0">
                <a:latin typeface="Candara Light" panose="020E0502030303020204" pitchFamily="34" charset="0"/>
              </a:rPr>
              <a:t>O impacto da inovação tecnológica na mobilidade urbana da cidade de São Paulo</a:t>
            </a:r>
            <a:r>
              <a:rPr lang="pt-BR" sz="2400" dirty="0">
                <a:latin typeface="Candara Light" panose="020E0502030303020204" pitchFamily="34" charset="0"/>
              </a:rPr>
              <a:t>. Ministério Público de São Paulo, 2018. </a:t>
            </a:r>
            <a:endParaRPr lang="en-US" sz="2400" dirty="0">
              <a:latin typeface="Candara Light" panose="020E0502030303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C7E156-2799-702E-53E9-EECD9147303B}"/>
              </a:ext>
            </a:extLst>
          </p:cNvPr>
          <p:cNvSpPr txBox="1"/>
          <p:nvPr/>
        </p:nvSpPr>
        <p:spPr>
          <a:xfrm>
            <a:off x="1072738" y="4703387"/>
            <a:ext cx="10351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ndara Light" panose="020E0502030303020204" pitchFamily="34" charset="0"/>
              </a:rPr>
              <a:t>Sant’ Ana, Carolina. </a:t>
            </a:r>
            <a:r>
              <a:rPr lang="pt-BR" sz="2400" b="1" dirty="0">
                <a:latin typeface="Candara Light" panose="020E0502030303020204" pitchFamily="34" charset="0"/>
              </a:rPr>
              <a:t>O Impacto das políticas públicas de infraestrutura no desenvolvimento econômico</a:t>
            </a:r>
            <a:r>
              <a:rPr lang="pt-BR" sz="2400" dirty="0">
                <a:latin typeface="Candara Light" panose="020E0502030303020204" pitchFamily="34" charset="0"/>
              </a:rPr>
              <a:t>, 2016.</a:t>
            </a:r>
            <a:endParaRPr lang="en-US" sz="2400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39F32-9A63-37E4-B146-C878FE7F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29" y="412168"/>
            <a:ext cx="2493534" cy="708812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Candara" panose="020E0502030303020204" pitchFamily="34" charset="0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6E573-84B2-8F6E-EF73-6F8189AE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916" y="1132894"/>
            <a:ext cx="5945588" cy="4443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tx1"/>
                </a:solidFill>
                <a:latin typeface="Candara Light" panose="020E0502030303020204" pitchFamily="34" charset="0"/>
              </a:rPr>
              <a:t>Introdução</a:t>
            </a:r>
          </a:p>
          <a:p>
            <a:pPr marL="0" indent="0">
              <a:buNone/>
            </a:pPr>
            <a:endParaRPr lang="pt-BR" sz="28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663B94-A01C-992B-085B-9EBA965A024B}"/>
              </a:ext>
            </a:extLst>
          </p:cNvPr>
          <p:cNvSpPr txBox="1"/>
          <p:nvPr/>
        </p:nvSpPr>
        <p:spPr>
          <a:xfrm>
            <a:off x="2197778" y="3847795"/>
            <a:ext cx="43909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Requisitos Funcionais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Requisitos Não Funcionais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Arquitetura de Software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CCE495-A48D-6473-183B-C4C5B419CB35}"/>
              </a:ext>
            </a:extLst>
          </p:cNvPr>
          <p:cNvSpPr txBox="1"/>
          <p:nvPr/>
        </p:nvSpPr>
        <p:spPr>
          <a:xfrm>
            <a:off x="2197778" y="1544186"/>
            <a:ext cx="415530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Problema e solução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Objetivos e Metodologia</a:t>
            </a:r>
          </a:p>
          <a:p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01DB36-5F54-66D7-69F4-0208745141F6}"/>
              </a:ext>
            </a:extLst>
          </p:cNvPr>
          <p:cNvSpPr txBox="1"/>
          <p:nvPr/>
        </p:nvSpPr>
        <p:spPr>
          <a:xfrm>
            <a:off x="1513149" y="2401373"/>
            <a:ext cx="480125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tx1"/>
                </a:solidFill>
                <a:latin typeface="Candara Light" panose="020E0502030303020204" pitchFamily="34" charset="0"/>
              </a:rPr>
              <a:t>Fundamentação Teórica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latin typeface="Candara Light" panose="020E0502030303020204" pitchFamily="34" charset="0"/>
              </a:rPr>
              <a:t>Trabalhos relacionados</a:t>
            </a:r>
            <a:endParaRPr lang="pt-BR" sz="32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tx1"/>
                </a:solidFill>
                <a:latin typeface="Candara Light" panose="020E0502030303020204" pitchFamily="34" charset="0"/>
              </a:rPr>
              <a:t>Desenvolvimento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63D610D-9184-AF7C-0BF1-81D9D7B18E6C}"/>
              </a:ext>
            </a:extLst>
          </p:cNvPr>
          <p:cNvSpPr txBox="1"/>
          <p:nvPr/>
        </p:nvSpPr>
        <p:spPr>
          <a:xfrm>
            <a:off x="1513149" y="5159094"/>
            <a:ext cx="264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tx1"/>
                </a:solidFill>
                <a:latin typeface="Candara Light" panose="020E0502030303020204" pitchFamily="34" charset="0"/>
              </a:rPr>
              <a:t>   Conclusões</a:t>
            </a:r>
            <a:endParaRPr lang="pt-BR" sz="36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7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397EA-06B1-4375-648B-7CDE5746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150"/>
            <a:ext cx="12192000" cy="14859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andara" panose="020E050203030302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03683B-CF35-83E2-39CA-FB478224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55419"/>
            <a:ext cx="4242816" cy="123110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tx1"/>
                </a:solidFill>
                <a:latin typeface="Candara Light" panose="020E0502030303020204" pitchFamily="34" charset="0"/>
              </a:rPr>
              <a:t>Problemas e solução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D0D6AA-8B68-B0D3-7738-E18EB655DCBD}"/>
              </a:ext>
            </a:extLst>
          </p:cNvPr>
          <p:cNvSpPr txBox="1"/>
          <p:nvPr/>
        </p:nvSpPr>
        <p:spPr>
          <a:xfrm>
            <a:off x="1460337" y="2197894"/>
            <a:ext cx="102897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tx1"/>
                </a:solidFill>
                <a:latin typeface="Candara Light" panose="020E0502030303020204" pitchFamily="34" charset="0"/>
              </a:rPr>
              <a:t> Dificuldade da população em compartilhar os problemas </a:t>
            </a:r>
            <a:br>
              <a:rPr lang="pt-BR" sz="2800" b="1" dirty="0">
                <a:solidFill>
                  <a:schemeClr val="tx1"/>
                </a:solidFill>
                <a:latin typeface="Candara Light" panose="020E0502030303020204" pitchFamily="34" charset="0"/>
              </a:rPr>
            </a:br>
            <a:r>
              <a:rPr lang="pt-BR" sz="2800" b="1" dirty="0">
                <a:solidFill>
                  <a:schemeClr val="tx1"/>
                </a:solidFill>
                <a:latin typeface="Candara Light" panose="020E0502030303020204" pitchFamily="34" charset="0"/>
              </a:rPr>
              <a:t> infraestruturais.</a:t>
            </a:r>
            <a:endParaRPr lang="pt-BR" sz="2800" b="1" i="0" dirty="0">
              <a:solidFill>
                <a:schemeClr val="tx1"/>
              </a:solidFill>
              <a:effectLst/>
              <a:latin typeface="Candara Light" panose="020E0502030303020204" pitchFamily="34" charset="0"/>
            </a:endParaRPr>
          </a:p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CD0AE9-FACE-280F-7DB8-3B38A8AA1500}"/>
              </a:ext>
            </a:extLst>
          </p:cNvPr>
          <p:cNvSpPr txBox="1"/>
          <p:nvPr/>
        </p:nvSpPr>
        <p:spPr>
          <a:xfrm>
            <a:off x="1460337" y="3163824"/>
            <a:ext cx="102897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800" b="1" dirty="0">
                <a:latin typeface="Candara Light" panose="020E0502030303020204" pitchFamily="34" charset="0"/>
              </a:rPr>
              <a:t> Um sistema de mapeamento e análise de infraestrutura que ajude a identificar áreas de necessidade e planejar de forma mais eficiente projetos.</a:t>
            </a:r>
            <a:endParaRPr lang="en-US" sz="2800" b="1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CBBCE-2210-C415-BACB-DE24E0B1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399"/>
            <a:ext cx="12192000" cy="148590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andara" panose="020E0502030303020204" pitchFamily="34" charset="0"/>
              </a:rPr>
              <a:t>Objetivos e 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99DB74-912A-00F6-5DF0-1D88F47D0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45" y="546729"/>
            <a:ext cx="2355724" cy="77724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tx1"/>
                </a:solidFill>
                <a:latin typeface="Candara Light" panose="020E0502030303020204" pitchFamily="34" charset="0"/>
              </a:rPr>
              <a:t>Objetivos: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0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30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6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B35D5D-71D9-44CD-4524-950FB2A86E36}"/>
              </a:ext>
            </a:extLst>
          </p:cNvPr>
          <p:cNvSpPr txBox="1"/>
          <p:nvPr/>
        </p:nvSpPr>
        <p:spPr>
          <a:xfrm>
            <a:off x="1439796" y="5714049"/>
            <a:ext cx="581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>
                <a:latin typeface="Candara Light" panose="020E0502030303020204" pitchFamily="34" charset="0"/>
              </a:rPr>
              <a:t>Frontend: Bootstrap, jQuery e Apex Charts</a:t>
            </a:r>
            <a:endParaRPr lang="en-US" sz="2400" b="1" dirty="0">
              <a:latin typeface="Candara Light" panose="020E0502030303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4C456B-A52E-2307-B118-EE4758E7062B}"/>
              </a:ext>
            </a:extLst>
          </p:cNvPr>
          <p:cNvSpPr txBox="1"/>
          <p:nvPr/>
        </p:nvSpPr>
        <p:spPr>
          <a:xfrm>
            <a:off x="1439796" y="6175714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>
                <a:latin typeface="Candara Light" panose="020E0502030303020204" pitchFamily="34" charset="0"/>
              </a:rPr>
              <a:t>Backend: .Net</a:t>
            </a:r>
            <a:endParaRPr lang="en-US" sz="2400" b="1" dirty="0">
              <a:latin typeface="Candara Light" panose="020E0502030303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C6A8E7-9B32-130A-60AA-A4E17E61D8EA}"/>
              </a:ext>
            </a:extLst>
          </p:cNvPr>
          <p:cNvSpPr txBox="1"/>
          <p:nvPr/>
        </p:nvSpPr>
        <p:spPr>
          <a:xfrm>
            <a:off x="1439796" y="1050977"/>
            <a:ext cx="10427433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b="1" dirty="0">
                <a:latin typeface="Candara Light" panose="020E0502030303020204" pitchFamily="34" charset="0"/>
              </a:rPr>
              <a:t>Dar luz aos problemas infraestruturais urbanos de forma mais fácil e proporcionar à sociedade uma visão mais clara de onde eles mais ocorrem.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b="1" dirty="0">
                <a:latin typeface="Candara Light" panose="020E0502030303020204" pitchFamily="34" charset="0"/>
              </a:rPr>
              <a:t>Desenvolver um sistema eficiente para coletar, analisar e mapear problemas na infraestrutura urbana.</a:t>
            </a:r>
          </a:p>
          <a:p>
            <a:pPr algn="just">
              <a:lnSpc>
                <a:spcPct val="150000"/>
              </a:lnSpc>
            </a:pPr>
            <a:endParaRPr lang="pt-BR" sz="2400" b="1" dirty="0">
              <a:latin typeface="Candara Light" panose="020E0502030303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677149-CA48-711D-A97B-2D63495B1269}"/>
              </a:ext>
            </a:extLst>
          </p:cNvPr>
          <p:cNvSpPr txBox="1"/>
          <p:nvPr/>
        </p:nvSpPr>
        <p:spPr>
          <a:xfrm>
            <a:off x="793645" y="3192169"/>
            <a:ext cx="3820277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  <a:latin typeface="Candara Light" panose="020E0502030303020204" pitchFamily="34" charset="0"/>
              </a:rPr>
              <a:t>    1º Fase – Diagnóstico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F84F5D-39BC-7E7B-4FC4-1824B508A755}"/>
              </a:ext>
            </a:extLst>
          </p:cNvPr>
          <p:cNvSpPr txBox="1"/>
          <p:nvPr/>
        </p:nvSpPr>
        <p:spPr>
          <a:xfrm>
            <a:off x="793645" y="3824716"/>
            <a:ext cx="609012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  <a:latin typeface="Candara Light" panose="020E0502030303020204" pitchFamily="34" charset="0"/>
              </a:rPr>
              <a:t>  2º Fase – Concepção geral do sistema</a:t>
            </a:r>
          </a:p>
          <a:p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A6BA182-49DF-D3ED-AC2F-2FD0067BDF47}"/>
              </a:ext>
            </a:extLst>
          </p:cNvPr>
          <p:cNvSpPr txBox="1"/>
          <p:nvPr/>
        </p:nvSpPr>
        <p:spPr>
          <a:xfrm>
            <a:off x="793645" y="4173013"/>
            <a:ext cx="506830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  <a:latin typeface="Candara Light" panose="020E0502030303020204" pitchFamily="34" charset="0"/>
              </a:rPr>
              <a:t>    3º Fase – Análise de requisitos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9B688B-00B6-08AD-316C-EFF9FFB6ECCE}"/>
              </a:ext>
            </a:extLst>
          </p:cNvPr>
          <p:cNvSpPr txBox="1"/>
          <p:nvPr/>
        </p:nvSpPr>
        <p:spPr>
          <a:xfrm>
            <a:off x="793645" y="5282287"/>
            <a:ext cx="39886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  <a:latin typeface="Candara Light" panose="020E0502030303020204" pitchFamily="34" charset="0"/>
              </a:rPr>
              <a:t>Tecnologias utilizadas</a:t>
            </a:r>
          </a:p>
          <a:p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5467AA-C027-8C48-175D-0D614D0C638B}"/>
              </a:ext>
            </a:extLst>
          </p:cNvPr>
          <p:cNvSpPr txBox="1"/>
          <p:nvPr/>
        </p:nvSpPr>
        <p:spPr>
          <a:xfrm>
            <a:off x="793645" y="4815789"/>
            <a:ext cx="66160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  <a:latin typeface="Candara Light" panose="020E0502030303020204" pitchFamily="34" charset="0"/>
              </a:rPr>
              <a:t>  Status atual e próximas funcionalidades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CD802-7E41-AB06-CE36-CE416250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6156"/>
            <a:ext cx="12192000" cy="14859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andara" panose="020E0502030303020204" pitchFamily="34" charset="0"/>
              </a:rPr>
              <a:t>Fundamentação Teórica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7779296-53C8-6023-6FDE-7AEFD232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489" y="1389232"/>
            <a:ext cx="11099801" cy="518388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andara Light" panose="020E0502030303020204" pitchFamily="34" charset="0"/>
              </a:rPr>
              <a:t>A infraestrutura é um elemento crucial para o desenvolvimento econômico de uma sociedade(Carvalho, 2013).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andara Light" panose="020E0502030303020204" pitchFamily="34" charset="0"/>
              </a:rPr>
              <a:t>Uma infraestrutura de transporte eficiente pode conectar áreas rurais e remotas às áreas urbanas e centros comerciais, permitindo que as pessoas tenham acesso a novas oportunidades de trabalho e educação (CAROLINA SANT’ ANA, 2016).</a:t>
            </a:r>
            <a:endParaRPr lang="pt-BR" sz="2800" b="1" dirty="0">
              <a:latin typeface="Candara Light" panose="020E050203030302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andara Light" panose="020E0502030303020204" pitchFamily="34" charset="0"/>
              </a:rPr>
              <a:t>Os aplicativos são práticos e rápidos de serem usados, e atualmente, boa parte da população já tem acesso a celulares, o que facilita ainda mais o uso dessas ferramentas (DALL’ONDER, 2018)</a:t>
            </a:r>
          </a:p>
        </p:txBody>
      </p:sp>
    </p:spTree>
    <p:extLst>
      <p:ext uri="{BB962C8B-B14F-4D97-AF65-F5344CB8AC3E}">
        <p14:creationId xmlns:p14="http://schemas.microsoft.com/office/powerpoint/2010/main" val="186353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CD802-7E41-AB06-CE36-CE416250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3004"/>
            <a:ext cx="12192000" cy="14859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andara" panose="020E0502030303020204" pitchFamily="34" charset="0"/>
              </a:rPr>
              <a:t>Trabalhos relacionados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7779296-53C8-6023-6FDE-7AEFD232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073" y="1898904"/>
            <a:ext cx="11099801" cy="518388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andara Light" panose="020E0502030303020204" pitchFamily="34" charset="0"/>
              </a:rPr>
              <a:t>Site da Prefeitura de Goiana.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andara Light" panose="020E0502030303020204" pitchFamily="34" charset="0"/>
              </a:rPr>
              <a:t>Aresc: O aplicativo tem como objetivo comunicar vazamentos de água e de esgoto em vias públicas.</a:t>
            </a:r>
            <a:endParaRPr lang="pt-BR" sz="2800" b="1" dirty="0">
              <a:latin typeface="Candara Light" panose="020E050203030302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andara Light" panose="020E0502030303020204" pitchFamily="34" charset="0"/>
              </a:rPr>
              <a:t>Belém Iluminação Pública: O aplicativo é responsável por realizar denúncias de iluminação pública.</a:t>
            </a:r>
          </a:p>
        </p:txBody>
      </p:sp>
    </p:spTree>
    <p:extLst>
      <p:ext uri="{BB962C8B-B14F-4D97-AF65-F5344CB8AC3E}">
        <p14:creationId xmlns:p14="http://schemas.microsoft.com/office/powerpoint/2010/main" val="410980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276B1-7EA0-20A6-CE49-527B1275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4" y="217781"/>
            <a:ext cx="12192000" cy="74295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andara" panose="020E0502030303020204" pitchFamily="34" charset="0"/>
              </a:rPr>
              <a:t>Requisitos Funcionais</a:t>
            </a:r>
            <a:endParaRPr lang="en-US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90D0ED-BECB-ADB0-BCF6-D77FB3EDF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0" y="2844853"/>
            <a:ext cx="6086280" cy="294085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4373328-2190-1B58-F625-314696D78A5F}"/>
              </a:ext>
            </a:extLst>
          </p:cNvPr>
          <p:cNvSpPr txBox="1"/>
          <p:nvPr/>
        </p:nvSpPr>
        <p:spPr>
          <a:xfrm>
            <a:off x="804672" y="1598358"/>
            <a:ext cx="11088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ndara Light" panose="020E0502030303020204" pitchFamily="34" charset="0"/>
              </a:rPr>
              <a:t>Essa será a tela inicial apresentada ao usuário, onde será possível entrar a partir do seu CPF  e senha, além de pode ver os gráficos já construídos.</a:t>
            </a:r>
            <a:endParaRPr lang="en-US" sz="2400" b="1" dirty="0">
              <a:latin typeface="Candara Light" panose="020E0502030303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F81B88-9EBF-176A-4F92-BE10AFEE449C}"/>
              </a:ext>
            </a:extLst>
          </p:cNvPr>
          <p:cNvSpPr txBox="1"/>
          <p:nvPr/>
        </p:nvSpPr>
        <p:spPr>
          <a:xfrm>
            <a:off x="1136202" y="2844853"/>
            <a:ext cx="459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b="1" dirty="0">
                <a:latin typeface="Candara Light" panose="020E0502030303020204" pitchFamily="34" charset="0"/>
              </a:rPr>
              <a:t>Inserir CPF e senha para entrar no sistema, apertando no botão “Entrar”</a:t>
            </a:r>
            <a:endParaRPr lang="en-US" b="1" dirty="0">
              <a:latin typeface="Candara Light" panose="020E0502030303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D66E4E-4F22-0335-0139-D38E3FE21869}"/>
              </a:ext>
            </a:extLst>
          </p:cNvPr>
          <p:cNvSpPr txBox="1"/>
          <p:nvPr/>
        </p:nvSpPr>
        <p:spPr>
          <a:xfrm>
            <a:off x="1136201" y="3491184"/>
            <a:ext cx="4478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b="1" dirty="0">
                <a:latin typeface="Candara Light" panose="020E0502030303020204" pitchFamily="34" charset="0"/>
              </a:rPr>
              <a:t>Caso o usuário não tenha conta, será possível criar uma conta apertando em “Criar Conta”. </a:t>
            </a:r>
            <a:endParaRPr lang="en-US" b="1" dirty="0">
              <a:latin typeface="Candara Light" panose="020E0502030303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9F7385-324A-2E95-7861-2B7283DD8CF2}"/>
              </a:ext>
            </a:extLst>
          </p:cNvPr>
          <p:cNvSpPr txBox="1"/>
          <p:nvPr/>
        </p:nvSpPr>
        <p:spPr>
          <a:xfrm>
            <a:off x="1136201" y="4450912"/>
            <a:ext cx="447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b="1" dirty="0">
                <a:latin typeface="Candara Light" panose="020E0502030303020204" pitchFamily="34" charset="0"/>
              </a:rPr>
              <a:t>Por fim, o utilizador do sistema, mesmo sem conta, pode ver os gráficos presentes no sistema, apertando em “Ver Gráficos”, onde o levará para a página de gráficos.</a:t>
            </a:r>
            <a:endParaRPr lang="en-US" b="1" dirty="0">
              <a:latin typeface="Candara Light" panose="020E0502030303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D601F73-6332-5B28-3704-162192FF2749}"/>
              </a:ext>
            </a:extLst>
          </p:cNvPr>
          <p:cNvSpPr txBox="1">
            <a:spLocks/>
          </p:cNvSpPr>
          <p:nvPr/>
        </p:nvSpPr>
        <p:spPr>
          <a:xfrm>
            <a:off x="0" y="929760"/>
            <a:ext cx="12192000" cy="742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chemeClr val="tx1"/>
                </a:solidFill>
                <a:latin typeface="Candara" panose="020E0502030303020204" pitchFamily="34" charset="0"/>
              </a:rPr>
              <a:t>Tela de Login</a:t>
            </a:r>
            <a:endParaRPr lang="en-US" sz="3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2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276B1-7EA0-20A6-CE49-527B1275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252"/>
            <a:ext cx="12192000" cy="14859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andara" panose="020E0502030303020204" pitchFamily="34" charset="0"/>
              </a:rPr>
              <a:t>Tela de Cadastro</a:t>
            </a:r>
            <a:endParaRPr lang="en-US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C4F42E-4E9D-9ADC-8F34-A2717BE1DFB3}"/>
              </a:ext>
            </a:extLst>
          </p:cNvPr>
          <p:cNvSpPr txBox="1"/>
          <p:nvPr/>
        </p:nvSpPr>
        <p:spPr>
          <a:xfrm>
            <a:off x="896113" y="968762"/>
            <a:ext cx="1082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ndara Light" panose="020E0502030303020204" pitchFamily="34" charset="0"/>
              </a:rPr>
              <a:t>Essa é a tela responsável por realizar o cadastro do usuário no sistema, será apresentada logo após o usuário apertar em “Criar Conta”.</a:t>
            </a:r>
            <a:endParaRPr lang="en-US" sz="2400" b="1" dirty="0">
              <a:latin typeface="Candara Light" panose="020E0502030303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84EC9F-8E45-D3E1-1F7C-DDFF5B41402D}"/>
              </a:ext>
            </a:extLst>
          </p:cNvPr>
          <p:cNvSpPr txBox="1"/>
          <p:nvPr/>
        </p:nvSpPr>
        <p:spPr>
          <a:xfrm>
            <a:off x="1338697" y="3467819"/>
            <a:ext cx="59095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b="1" dirty="0">
                <a:latin typeface="Candara Light" panose="020E0502030303020204" pitchFamily="34" charset="0"/>
              </a:rPr>
              <a:t>O usuário irar inserir seu nome completo, data de nascimento, CPF, CEP, celular, Email, senha e confirmação de senha. </a:t>
            </a:r>
            <a:endParaRPr lang="en-US" b="1" dirty="0">
              <a:latin typeface="Candara Light" panose="020E0502030303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CB134E3-4F16-0D6E-6FFD-3D028FA9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805" y="1924298"/>
            <a:ext cx="4254904" cy="493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276B1-7EA0-20A6-CE49-527B1275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503"/>
            <a:ext cx="12192000" cy="14859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Candara" panose="020E0502030303020204" pitchFamily="34" charset="0"/>
              </a:rPr>
              <a:t>Tela Inicial</a:t>
            </a:r>
            <a:endParaRPr lang="en-US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9E5BF7-8A2F-FB7C-BEBA-3F3E305F4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5" y="2613541"/>
            <a:ext cx="5709546" cy="267418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FC4F42E-4E9D-9ADC-8F34-A2717BE1DFB3}"/>
              </a:ext>
            </a:extLst>
          </p:cNvPr>
          <p:cNvSpPr txBox="1"/>
          <p:nvPr/>
        </p:nvSpPr>
        <p:spPr>
          <a:xfrm>
            <a:off x="896112" y="968762"/>
            <a:ext cx="11166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ndara Light" panose="020E0502030303020204" pitchFamily="34" charset="0"/>
              </a:rPr>
              <a:t>Essa tela irá aparecer assim que o usuário apertar em “Entrar” na Tela de Login, nela, é possível ver o histórico da últimas denúncias realizadas, além de poder fechar uma denúncia.</a:t>
            </a:r>
            <a:endParaRPr lang="en-US" sz="2400" b="1" dirty="0">
              <a:latin typeface="Candara Light" panose="020E0502030303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84EC9F-8E45-D3E1-1F7C-DDFF5B41402D}"/>
              </a:ext>
            </a:extLst>
          </p:cNvPr>
          <p:cNvSpPr txBox="1"/>
          <p:nvPr/>
        </p:nvSpPr>
        <p:spPr>
          <a:xfrm>
            <a:off x="1137976" y="2193690"/>
            <a:ext cx="5051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b="1" dirty="0">
                <a:latin typeface="Candara Light" panose="020E0502030303020204" pitchFamily="34" charset="0"/>
              </a:rPr>
              <a:t>O botão “Realizar uma denúncia” irá levar a tela ao realização de denuncia </a:t>
            </a:r>
            <a:endParaRPr lang="en-US" b="1" dirty="0">
              <a:latin typeface="Candara Light" panose="020E0502030303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E66D07-C94D-6A53-4F74-A0F9F6D9541B}"/>
              </a:ext>
            </a:extLst>
          </p:cNvPr>
          <p:cNvSpPr txBox="1"/>
          <p:nvPr/>
        </p:nvSpPr>
        <p:spPr>
          <a:xfrm>
            <a:off x="1137976" y="2864620"/>
            <a:ext cx="5092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b="1" dirty="0">
                <a:latin typeface="Candara Light" panose="020E0502030303020204" pitchFamily="34" charset="0"/>
              </a:rPr>
              <a:t>O botão “Ver Gráficos” ,irá levar a tela de visualização dos gráficos</a:t>
            </a:r>
            <a:endParaRPr lang="en-US" b="1" dirty="0">
              <a:latin typeface="Candara Light" panose="020E0502030303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1913D7-4B76-CE18-FCB5-B8C7C3D0F688}"/>
              </a:ext>
            </a:extLst>
          </p:cNvPr>
          <p:cNvSpPr txBox="1"/>
          <p:nvPr/>
        </p:nvSpPr>
        <p:spPr>
          <a:xfrm>
            <a:off x="1117879" y="3627468"/>
            <a:ext cx="5092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b="1" dirty="0">
                <a:latin typeface="Candara Light" panose="020E0502030303020204" pitchFamily="34" charset="0"/>
              </a:rPr>
              <a:t>O botão “Suporte”, irá levar a tela de formulário para suporte. </a:t>
            </a:r>
            <a:endParaRPr lang="en-US" b="1" dirty="0">
              <a:latin typeface="Candara Light" panose="020E0502030303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5C598F-0EAF-C64B-D79E-BB14849CA58D}"/>
              </a:ext>
            </a:extLst>
          </p:cNvPr>
          <p:cNvSpPr txBox="1"/>
          <p:nvPr/>
        </p:nvSpPr>
        <p:spPr>
          <a:xfrm>
            <a:off x="1137976" y="4344179"/>
            <a:ext cx="5011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b="1" dirty="0">
                <a:latin typeface="Candara Light" panose="020E0502030303020204" pitchFamily="34" charset="0"/>
              </a:rPr>
              <a:t>O botão “Sair”, que fará o usuário sair do sistema. </a:t>
            </a:r>
            <a:endParaRPr lang="en-US" b="1" dirty="0">
              <a:latin typeface="Candara Light" panose="020E0502030303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91A4C7F-204F-387F-1873-FA7082C3F98F}"/>
              </a:ext>
            </a:extLst>
          </p:cNvPr>
          <p:cNvSpPr txBox="1"/>
          <p:nvPr/>
        </p:nvSpPr>
        <p:spPr>
          <a:xfrm>
            <a:off x="1189276" y="5060890"/>
            <a:ext cx="5092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b="1" dirty="0">
                <a:latin typeface="Candara Light" panose="020E0502030303020204" pitchFamily="34" charset="0"/>
              </a:rPr>
              <a:t>O botão “Fechar denuncia”, irá fechar a denúncia selecionada. </a:t>
            </a:r>
            <a:endParaRPr lang="en-US" b="1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7314</TotalTime>
  <Words>1062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Candara</vt:lpstr>
      <vt:lpstr>Candara Light</vt:lpstr>
      <vt:lpstr>Franklin Gothic Book</vt:lpstr>
      <vt:lpstr>Wingdings</vt:lpstr>
      <vt:lpstr>Cortar</vt:lpstr>
      <vt:lpstr>     Gustavo barbosa   joão gabriel Orientador: Leonardo ÂNGELO VIRGÍNIO DE SOUTO  2023</vt:lpstr>
      <vt:lpstr>Sumário</vt:lpstr>
      <vt:lpstr>Introdução</vt:lpstr>
      <vt:lpstr>Objetivos e Metodologia</vt:lpstr>
      <vt:lpstr>Fundamentação Teórica</vt:lpstr>
      <vt:lpstr>Trabalhos relacionados</vt:lpstr>
      <vt:lpstr>Requisitos Funcionais</vt:lpstr>
      <vt:lpstr>Tela de Cadastro</vt:lpstr>
      <vt:lpstr>Tela Inicial</vt:lpstr>
      <vt:lpstr>Formulário de realização de denúncia </vt:lpstr>
      <vt:lpstr>Tela de Gráficos</vt:lpstr>
      <vt:lpstr>Formulário de suporte</vt:lpstr>
      <vt:lpstr>Requisitos não funcionais</vt:lpstr>
      <vt:lpstr>Arquitetura de Software 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Nome da Instituição Nome do Curso Nome da disciplina Nome da dupla Ano</dc:title>
  <dc:creator>Felipe Soares de Oliveira</dc:creator>
  <cp:lastModifiedBy>Gustavo Barbosa</cp:lastModifiedBy>
  <cp:revision>176</cp:revision>
  <dcterms:created xsi:type="dcterms:W3CDTF">2023-06-05T12:00:53Z</dcterms:created>
  <dcterms:modified xsi:type="dcterms:W3CDTF">2023-06-26T22:02:45Z</dcterms:modified>
</cp:coreProperties>
</file>