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2" r:id="rId3"/>
    <p:sldId id="268" r:id="rId4"/>
    <p:sldId id="271" r:id="rId5"/>
    <p:sldId id="274" r:id="rId6"/>
    <p:sldId id="273" r:id="rId7"/>
    <p:sldId id="275" r:id="rId8"/>
    <p:sldId id="264" r:id="rId9"/>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66" d="100"/>
          <a:sy n="66" d="100"/>
        </p:scale>
        <p:origin x="252" y="54"/>
      </p:cViewPr>
      <p:guideLst/>
    </p:cSldViewPr>
  </p:slideViewPr>
  <p:notesTextViewPr>
    <p:cViewPr>
      <p:scale>
        <a:sx n="1" d="1"/>
        <a:sy n="1" d="1"/>
      </p:scale>
      <p:origin x="0" y="0"/>
    </p:cViewPr>
  </p:notesTextViewPr>
  <p:notesViewPr>
    <p:cSldViewPr snapToGrid="0">
      <p:cViewPr varScale="1">
        <p:scale>
          <a:sx n="85" d="100"/>
          <a:sy n="85" d="100"/>
        </p:scale>
        <p:origin x="383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049C716-1C52-409E-BB46-383964727D14}" type="datetime1">
              <a:rPr lang="es-MX" smtClean="0"/>
              <a:t>13/06/2023</a:t>
            </a:fld>
            <a:endParaRPr lang="es-MX" dirty="0"/>
          </a:p>
        </p:txBody>
      </p:sp>
      <p:sp>
        <p:nvSpPr>
          <p:cNvPr id="4" name="Marcador de pie de página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es-MX" smtClean="0"/>
              <a:t>‹Nº›</a:t>
            </a:fld>
            <a:endParaRPr lang="es-MX"/>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19BD9-8DA4-44DC-9091-9F6362AA669B}" type="datetime1">
              <a:rPr lang="es-MX" smtClean="0"/>
              <a:pPr/>
              <a:t>13/06/2023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849E9A-41F7-4779-A581-48A7C374A227}" type="slidenum">
              <a:rPr lang="es-MX" noProof="0" smtClean="0"/>
              <a:t>‹Nº›</a:t>
            </a:fld>
            <a:endParaRPr lang="es-MX" noProof="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BC849E9A-41F7-4779-A581-48A7C374A227}" type="slidenum">
              <a:rPr lang="es-MX" smtClean="0"/>
              <a:t>1</a:t>
            </a:fld>
            <a:endParaRPr lang="es-MX"/>
          </a:p>
        </p:txBody>
      </p:sp>
    </p:spTree>
    <p:extLst>
      <p:ext uri="{BB962C8B-B14F-4D97-AF65-F5344CB8AC3E}">
        <p14:creationId xmlns:p14="http://schemas.microsoft.com/office/powerpoint/2010/main" val="403067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2</a:t>
            </a:fld>
            <a:endParaRPr lang="es-MX"/>
          </a:p>
        </p:txBody>
      </p:sp>
    </p:spTree>
    <p:extLst>
      <p:ext uri="{BB962C8B-B14F-4D97-AF65-F5344CB8AC3E}">
        <p14:creationId xmlns:p14="http://schemas.microsoft.com/office/powerpoint/2010/main" val="5756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3</a:t>
            </a:fld>
            <a:endParaRPr lang="es-MX"/>
          </a:p>
        </p:txBody>
      </p:sp>
    </p:spTree>
    <p:extLst>
      <p:ext uri="{BB962C8B-B14F-4D97-AF65-F5344CB8AC3E}">
        <p14:creationId xmlns:p14="http://schemas.microsoft.com/office/powerpoint/2010/main" val="4192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4</a:t>
            </a:fld>
            <a:endParaRPr lang="es-MX"/>
          </a:p>
        </p:txBody>
      </p:sp>
    </p:spTree>
    <p:extLst>
      <p:ext uri="{BB962C8B-B14F-4D97-AF65-F5344CB8AC3E}">
        <p14:creationId xmlns:p14="http://schemas.microsoft.com/office/powerpoint/2010/main" val="601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5</a:t>
            </a:fld>
            <a:endParaRPr lang="es-MX"/>
          </a:p>
        </p:txBody>
      </p:sp>
    </p:spTree>
    <p:extLst>
      <p:ext uri="{BB962C8B-B14F-4D97-AF65-F5344CB8AC3E}">
        <p14:creationId xmlns:p14="http://schemas.microsoft.com/office/powerpoint/2010/main" val="221266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6</a:t>
            </a:fld>
            <a:endParaRPr lang="es-MX"/>
          </a:p>
        </p:txBody>
      </p:sp>
    </p:spTree>
    <p:extLst>
      <p:ext uri="{BB962C8B-B14F-4D97-AF65-F5344CB8AC3E}">
        <p14:creationId xmlns:p14="http://schemas.microsoft.com/office/powerpoint/2010/main" val="258924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7</a:t>
            </a:fld>
            <a:endParaRPr lang="es-MX"/>
          </a:p>
        </p:txBody>
      </p:sp>
    </p:spTree>
    <p:extLst>
      <p:ext uri="{BB962C8B-B14F-4D97-AF65-F5344CB8AC3E}">
        <p14:creationId xmlns:p14="http://schemas.microsoft.com/office/powerpoint/2010/main" val="301044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MX" noProof="0" dirty="0">
                <a:latin typeface="Segoe UI" panose="020B0502040204020203" pitchFamily="34" charset="0"/>
                <a:cs typeface="Segoe UI" panose="020B0502040204020203" pitchFamily="34" charset="0"/>
              </a:rPr>
              <a:t>Puedes usar esta diapositiva como la diapositiva de apertura o de cierre. Si decides usarla como cierre, asegúrate de revisar los puntos principales de tu presentación. Una manera creativa de hacerlo es agregar animaciones a los distintos gráficos en una diapositiva. Esta diapositiva tiene cuatro gráficos diferentes y, al ver la presentación, notarás que puedes hacer clic para mostrar el siguiente gráfico. De forma similar, al revisar los temas principales de la presentación, puedes querer que cada punto se muestre al ser abordado. </a:t>
            </a:r>
          </a:p>
          <a:p>
            <a:pPr rtl="0"/>
            <a:endParaRPr lang="es-MX" noProof="0" dirty="0">
              <a:latin typeface="Segoe UI" panose="020B0502040204020203" pitchFamily="34" charset="0"/>
              <a:cs typeface="Segoe UI" panose="020B0502040204020203" pitchFamily="34" charset="0"/>
            </a:endParaRPr>
          </a:p>
          <a:p>
            <a:pPr rtl="0"/>
            <a:r>
              <a:rPr lang="es-MX" b="1" noProof="0" dirty="0">
                <a:latin typeface="Segoe UI" panose="020B0502040204020203" pitchFamily="34" charset="0"/>
                <a:cs typeface="Segoe UI" panose="020B0502040204020203" pitchFamily="34" charset="0"/>
              </a:rPr>
              <a:t>Agregar animación a imágenes y gráficos: </a:t>
            </a:r>
          </a:p>
          <a:p>
            <a:pPr marL="228600" indent="-228600" rtl="0">
              <a:buAutoNum type="arabicPeriod"/>
            </a:pPr>
            <a:r>
              <a:rPr lang="es-MX" noProof="0" dirty="0">
                <a:latin typeface="Segoe UI" panose="020B0502040204020203" pitchFamily="34" charset="0"/>
                <a:cs typeface="Segoe UI" panose="020B0502040204020203" pitchFamily="34" charset="0"/>
              </a:rPr>
              <a:t>Selecciona la imagen o el gráfico.</a:t>
            </a:r>
          </a:p>
          <a:p>
            <a:pPr marL="228600" indent="-228600" rtl="0">
              <a:buAutoNum type="arabicPeriod"/>
            </a:pPr>
            <a:r>
              <a:rPr lang="es-MX" noProof="0" dirty="0">
                <a:latin typeface="Segoe UI" panose="020B0502040204020203" pitchFamily="34" charset="0"/>
                <a:cs typeface="Segoe UI" panose="020B0502040204020203" pitchFamily="34" charset="0"/>
              </a:rPr>
              <a:t>Haz clic en la pestaña Animaciones.</a:t>
            </a:r>
          </a:p>
          <a:p>
            <a:pPr marL="228600" indent="-228600" rtl="0">
              <a:buAutoNum type="arabicPeriod"/>
            </a:pPr>
            <a:r>
              <a:rPr lang="es-MX" noProof="0" dirty="0">
                <a:latin typeface="Segoe UI" panose="020B0502040204020203" pitchFamily="34" charset="0"/>
                <a:cs typeface="Segoe UI" panose="020B0502040204020203" pitchFamily="34" charset="0"/>
              </a:rPr>
              <a:t>Elige una de las opciones. La animación de esta diapositiva es "Dividir". El menú desplegable de la sección Animación ofrece más animaciones que puedes usar.</a:t>
            </a:r>
          </a:p>
          <a:p>
            <a:pPr marL="228600" indent="-228600" rtl="0">
              <a:buAutoNum type="arabicPeriod"/>
            </a:pPr>
            <a:r>
              <a:rPr lang="es-MX" noProof="0" dirty="0">
                <a:latin typeface="Segoe UI" panose="020B0502040204020203" pitchFamily="34" charset="0"/>
                <a:cs typeface="Segoe UI" panose="020B0502040204020203" pitchFamily="34" charset="0"/>
              </a:rPr>
              <a:t>Si tienes varios gráficos o imágenes, verás que aparece un número al lado que indica el orden de las animaciones.</a:t>
            </a:r>
          </a:p>
          <a:p>
            <a:pPr marL="228600" indent="-228600" rtl="0">
              <a:buAutoNum type="arabicPeriod"/>
            </a:pPr>
            <a:endParaRPr lang="es-MX" b="1" noProof="0" dirty="0">
              <a:latin typeface="Segoe UI" panose="020B0502040204020203" pitchFamily="34" charset="0"/>
              <a:cs typeface="Segoe UI" panose="020B0502040204020203" pitchFamily="34" charset="0"/>
            </a:endParaRPr>
          </a:p>
          <a:p>
            <a:pPr marL="0" indent="0" rtl="0">
              <a:buNone/>
            </a:pPr>
            <a:r>
              <a:rPr lang="es-MX" b="1" noProof="0" dirty="0">
                <a:latin typeface="Segoe UI" panose="020B0502040204020203" pitchFamily="34" charset="0"/>
                <a:cs typeface="Segoe UI" panose="020B0502040204020203" pitchFamily="34" charset="0"/>
              </a:rPr>
              <a:t>Nota: Selecciona cuidadosamente las animaciones. No quieres que el público se maree con la presentación.</a:t>
            </a:r>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MX" smtClean="0"/>
              <a:t>8</a:t>
            </a:fld>
            <a:endParaRPr lang="es-MX"/>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MX" noProof="0"/>
          </a:p>
        </p:txBody>
      </p:sp>
      <p:sp>
        <p:nvSpPr>
          <p:cNvPr id="3" name="Subtítulo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sp>
        <p:nvSpPr>
          <p:cNvPr id="4" name="Marcador de fecha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AB826A1D-9617-4922-A109-DA5A33212A42}"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47D73-EDDA-49A6-BA12-1CA980DA9BC0}"/>
              </a:ext>
            </a:extLst>
          </p:cNvPr>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texto vertical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B5406F2D-7E36-437D-AA61-B802A05922AC}"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MX" noProof="0"/>
          </a:p>
        </p:txBody>
      </p:sp>
      <p:sp>
        <p:nvSpPr>
          <p:cNvPr id="3" name="Marcador de posición de texto vertical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F81E9A4E-0C70-4EA8-A500-F64208103E26}"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34F3-0709-471B-A734-C4B404F55B8E}"/>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46011A5B-531D-4507-AA98-CE914E508E37}"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a:t>Editar estilos de texto del patrón</a:t>
            </a:r>
          </a:p>
        </p:txBody>
      </p:sp>
      <p:sp>
        <p:nvSpPr>
          <p:cNvPr id="4" name="Marcador de fecha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96DC8E7C-4828-4B24-AD8C-1B155C634DA6}"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0CAA11-CC97-44E5-AE4D-808FD741A066}"/>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AB85761E-9249-449E-8BFB-5E267F68A884}" type="datetime1">
              <a:rPr lang="es-MX" noProof="0" smtClean="0"/>
              <a:t>13/06/2023</a:t>
            </a:fld>
            <a:endParaRPr lang="es-MX" noProof="0"/>
          </a:p>
        </p:txBody>
      </p:sp>
      <p:sp>
        <p:nvSpPr>
          <p:cNvPr id="6" name="Marcador de posición de pie de página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AC0DEDF9-3D61-4D64-9420-2373BBD9A11E}" type="datetime1">
              <a:rPr lang="es-MX" noProof="0" smtClean="0"/>
              <a:t>13/06/2023</a:t>
            </a:fld>
            <a:endParaRPr lang="es-MX" noProof="0"/>
          </a:p>
        </p:txBody>
      </p:sp>
      <p:sp>
        <p:nvSpPr>
          <p:cNvPr id="8" name="Marcador de pie de página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es-MX" noProof="0"/>
          </a:p>
        </p:txBody>
      </p:sp>
      <p:sp>
        <p:nvSpPr>
          <p:cNvPr id="9" name="Marcador de número de diapositiva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F68FC-5755-447A-8D7F-9ADED3E994A3}"/>
              </a:ext>
            </a:extLst>
          </p:cNvPr>
          <p:cNvSpPr>
            <a:spLocks noGrp="1"/>
          </p:cNvSpPr>
          <p:nvPr>
            <p:ph type="title"/>
          </p:nvPr>
        </p:nvSpPr>
        <p:spPr/>
        <p:txBody>
          <a:bodyPr rtlCol="0"/>
          <a:lstStyle/>
          <a:p>
            <a:pPr rtl="0"/>
            <a:r>
              <a:rPr lang="es-ES" noProof="0"/>
              <a:t>Haga clic para modificar el estilo de título del patrón</a:t>
            </a:r>
            <a:endParaRPr lang="es-MX" noProof="0"/>
          </a:p>
        </p:txBody>
      </p:sp>
      <p:sp>
        <p:nvSpPr>
          <p:cNvPr id="3" name="Marcador de fecha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9C624161-3A97-4091-BB19-8CEBC8E0EDC4}" type="datetime1">
              <a:rPr lang="es-MX" noProof="0" smtClean="0"/>
              <a:t>13/06/2023</a:t>
            </a:fld>
            <a:endParaRPr lang="es-MX" noProof="0"/>
          </a:p>
        </p:txBody>
      </p:sp>
      <p:sp>
        <p:nvSpPr>
          <p:cNvPr id="4" name="Marcador de pie de página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es-MX" noProof="0"/>
          </a:p>
        </p:txBody>
      </p:sp>
      <p:sp>
        <p:nvSpPr>
          <p:cNvPr id="5" name="Marcador de número de diapositiva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65C8BD99-BA53-48EF-AAD8-64B629BF0FBE}" type="datetime1">
              <a:rPr lang="es-MX" noProof="0" smtClean="0"/>
              <a:t>13/06/2023</a:t>
            </a:fld>
            <a:endParaRPr lang="es-MX" noProof="0"/>
          </a:p>
        </p:txBody>
      </p:sp>
      <p:sp>
        <p:nvSpPr>
          <p:cNvPr id="3" name="Marcador de pie de página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es-MX" noProof="0"/>
          </a:p>
        </p:txBody>
      </p:sp>
      <p:sp>
        <p:nvSpPr>
          <p:cNvPr id="4" name="Marcador de número de diapositiva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5" name="Marcador de fecha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CE6C6470-632D-4CCD-AF35-3A1041127975}" type="datetime1">
              <a:rPr lang="es-MX" noProof="0" smtClean="0"/>
              <a:t>13/06/2023</a:t>
            </a:fld>
            <a:endParaRPr lang="es-MX" noProof="0"/>
          </a:p>
        </p:txBody>
      </p:sp>
      <p:sp>
        <p:nvSpPr>
          <p:cNvPr id="6" name="Marcador de posición de pie de página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posición de imagen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Editar estilos de texto del patrón</a:t>
            </a:r>
          </a:p>
        </p:txBody>
      </p:sp>
      <p:sp>
        <p:nvSpPr>
          <p:cNvPr id="5" name="Marcador de fecha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5899DE01-47FA-45E1-8494-F183EB69BDD3}" type="datetime1">
              <a:rPr lang="es-MX" noProof="0" smtClean="0"/>
              <a:t>13/06/2023</a:t>
            </a:fld>
            <a:endParaRPr lang="es-MX" noProof="0"/>
          </a:p>
        </p:txBody>
      </p:sp>
      <p:sp>
        <p:nvSpPr>
          <p:cNvPr id="6" name="Marcador de posición de pie de página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ABA8EBA-2053-4714-A868-DD7CA6E56614}" type="datetime1">
              <a:rPr lang="es-MX" noProof="0" smtClean="0"/>
              <a:t>13/06/2023</a:t>
            </a:fld>
            <a:endParaRPr lang="es-MX" noProof="0"/>
          </a:p>
        </p:txBody>
      </p:sp>
      <p:sp>
        <p:nvSpPr>
          <p:cNvPr id="5" name="Marcador de pie de página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MX" noProof="0"/>
          </a:p>
        </p:txBody>
      </p:sp>
      <p:sp>
        <p:nvSpPr>
          <p:cNvPr id="6" name="Marcador de número de diapositiva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AF1B4E-90EC-4A51-B6E5-B702C054ECB0}" type="slidenum">
              <a:rPr lang="es-MX" noProof="0" smtClean="0"/>
              <a:t>‹Nº›</a:t>
            </a:fld>
            <a:endParaRPr lang="es-MX" noProof="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rtlCol="0" anchor="t">
            <a:normAutofit/>
          </a:bodyPr>
          <a:lstStyle/>
          <a:p>
            <a:pPr algn="l" rtl="0"/>
            <a:r>
              <a:rPr lang="es-MX" sz="4400" dirty="0">
                <a:latin typeface="Franklin Gothic Book" panose="020B0503020102020204" pitchFamily="34" charset="0"/>
                <a:cs typeface="Segoe UI" panose="020B0502040204020203" pitchFamily="34" charset="0"/>
              </a:rPr>
              <a:t>Física 1</a:t>
            </a:r>
            <a:br>
              <a:rPr lang="es-MX" sz="4400" dirty="0">
                <a:latin typeface="Franklin Gothic Book" panose="020B0503020102020204" pitchFamily="34" charset="0"/>
                <a:cs typeface="Segoe UI" panose="020B0502040204020203" pitchFamily="34" charset="0"/>
              </a:rPr>
            </a:br>
            <a:r>
              <a:rPr lang="es-MX" sz="4400" dirty="0">
                <a:latin typeface="Franklin Gothic Book" panose="020B0503020102020204" pitchFamily="34" charset="0"/>
                <a:cs typeface="Segoe UI" panose="020B0502040204020203" pitchFamily="34" charset="0"/>
              </a:rPr>
              <a:t>Tercer Examen Parcial</a:t>
            </a:r>
          </a:p>
        </p:txBody>
      </p:sp>
      <p:sp>
        <p:nvSpPr>
          <p:cNvPr id="3" name="Subtítulo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rtlCol="0" anchor="b">
            <a:normAutofit/>
          </a:bodyPr>
          <a:lstStyle/>
          <a:p>
            <a:pPr algn="l" rtl="0"/>
            <a:endParaRPr lang="es-MX" sz="2000">
              <a:latin typeface="Franklin Gothic Book" panose="020B0503020102020204" pitchFamily="34" charset="0"/>
            </a:endParaRPr>
          </a:p>
        </p:txBody>
      </p:sp>
      <p:sp>
        <p:nvSpPr>
          <p:cNvPr id="29" name="Forma libre: Forma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orma libre: Forma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orma libre: Forma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orma libre: Forma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áfico 8" descr="Libro abierto">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Elipse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Elipse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áfico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áfico 6" descr="Pizarrón">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orma libre: Forma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orma libre: Forma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áfico 10" descr="Libros en estantería">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p:txBody>
          <a:bodyPr rtlCol="0"/>
          <a:lstStyle/>
          <a:p>
            <a:pPr rtl="0"/>
            <a:r>
              <a:rPr lang="es-MX" dirty="0">
                <a:latin typeface="Franklin Gothic Book" panose="020B0503020102020204" pitchFamily="34" charset="0"/>
                <a:cs typeface="Segoe UI" panose="020B0502040204020203" pitchFamily="34" charset="0"/>
              </a:rPr>
              <a:t>Examen en línea</a:t>
            </a:r>
          </a:p>
        </p:txBody>
      </p:sp>
      <p:sp>
        <p:nvSpPr>
          <p:cNvPr id="3" name="Marcador de contenido 2">
            <a:extLst>
              <a:ext uri="{FF2B5EF4-FFF2-40B4-BE49-F238E27FC236}">
                <a16:creationId xmlns:a16="http://schemas.microsoft.com/office/drawing/2014/main" id="{A9F31FF8-73D7-0A7C-4565-EF72FEFAA2BD}"/>
              </a:ext>
            </a:extLst>
          </p:cNvPr>
          <p:cNvSpPr>
            <a:spLocks noGrp="1"/>
          </p:cNvSpPr>
          <p:nvPr>
            <p:ph idx="1"/>
          </p:nvPr>
        </p:nvSpPr>
        <p:spPr/>
        <p:txBody>
          <a:bodyPr>
            <a:normAutofit/>
          </a:bodyPr>
          <a:lstStyle/>
          <a:p>
            <a:r>
              <a:rPr lang="es-MX" sz="4000" dirty="0"/>
              <a:t>Tiempo 50 minutos.</a:t>
            </a:r>
          </a:p>
          <a:p>
            <a:endParaRPr lang="es-MX" sz="4000" dirty="0"/>
          </a:p>
          <a:p>
            <a:r>
              <a:rPr lang="es-MX" sz="4000" dirty="0"/>
              <a:t>Cada respuesta es obligatoria.</a:t>
            </a:r>
          </a:p>
          <a:p>
            <a:endParaRPr lang="es-MX" sz="4000" dirty="0"/>
          </a:p>
          <a:p>
            <a:r>
              <a:rPr lang="es-MX" sz="4000" dirty="0"/>
              <a:t>Son 20 preguntas incluidos ejercicios de ejecución.</a:t>
            </a:r>
          </a:p>
        </p:txBody>
      </p:sp>
    </p:spTree>
    <p:extLst>
      <p:ext uri="{BB962C8B-B14F-4D97-AF65-F5344CB8AC3E}">
        <p14:creationId xmlns:p14="http://schemas.microsoft.com/office/powerpoint/2010/main" val="157380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p:txBody>
          <a:bodyPr rtlCol="0"/>
          <a:lstStyle/>
          <a:p>
            <a:pPr rtl="0"/>
            <a:r>
              <a:rPr lang="es-MX" dirty="0">
                <a:latin typeface="Franklin Gothic Book" panose="020B0503020102020204" pitchFamily="34" charset="0"/>
                <a:cs typeface="Segoe UI" panose="020B0502040204020203" pitchFamily="34" charset="0"/>
              </a:rPr>
              <a:t>Examen en línea</a:t>
            </a:r>
          </a:p>
        </p:txBody>
      </p:sp>
      <p:sp>
        <p:nvSpPr>
          <p:cNvPr id="3" name="Marcador de contenido 2">
            <a:extLst>
              <a:ext uri="{FF2B5EF4-FFF2-40B4-BE49-F238E27FC236}">
                <a16:creationId xmlns:a16="http://schemas.microsoft.com/office/drawing/2014/main" id="{A9F31FF8-73D7-0A7C-4565-EF72FEFAA2BD}"/>
              </a:ext>
            </a:extLst>
          </p:cNvPr>
          <p:cNvSpPr>
            <a:spLocks noGrp="1"/>
          </p:cNvSpPr>
          <p:nvPr>
            <p:ph idx="1"/>
          </p:nvPr>
        </p:nvSpPr>
        <p:spPr>
          <a:xfrm>
            <a:off x="838200" y="1825624"/>
            <a:ext cx="10515600" cy="4856529"/>
          </a:xfrm>
        </p:spPr>
        <p:txBody>
          <a:bodyPr>
            <a:normAutofit lnSpcReduction="10000"/>
          </a:bodyPr>
          <a:lstStyle/>
          <a:p>
            <a:r>
              <a:rPr lang="es-MX" sz="4000" dirty="0"/>
              <a:t>Se debe de enviar la evidencia de la ejecución una vez que hayan resuelto TODOS los ejercicios.</a:t>
            </a:r>
          </a:p>
          <a:p>
            <a:endParaRPr lang="es-MX" sz="4000" dirty="0"/>
          </a:p>
          <a:p>
            <a:r>
              <a:rPr lang="es-MX" sz="4000" dirty="0"/>
              <a:t>CUIDADO de NO dar </a:t>
            </a:r>
            <a:r>
              <a:rPr lang="es-MX" sz="4000" dirty="0" err="1"/>
              <a:t>click</a:t>
            </a:r>
            <a:r>
              <a:rPr lang="es-MX" sz="4000" dirty="0"/>
              <a:t> en enviar si no han terminado el examen.</a:t>
            </a:r>
          </a:p>
          <a:p>
            <a:endParaRPr lang="es-MX" sz="4000" dirty="0"/>
          </a:p>
          <a:p>
            <a:r>
              <a:rPr lang="es-MX" sz="4000" dirty="0"/>
              <a:t>Necesitarás calculadora para ahorrar tiempo en las operaciones.</a:t>
            </a:r>
          </a:p>
          <a:p>
            <a:pPr marL="0" indent="0">
              <a:buNone/>
            </a:pPr>
            <a:endParaRPr lang="es-MX" sz="4000" dirty="0"/>
          </a:p>
        </p:txBody>
      </p:sp>
    </p:spTree>
    <p:extLst>
      <p:ext uri="{BB962C8B-B14F-4D97-AF65-F5344CB8AC3E}">
        <p14:creationId xmlns:p14="http://schemas.microsoft.com/office/powerpoint/2010/main" val="15349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p:txBody>
          <a:bodyPr rtlCol="0"/>
          <a:lstStyle/>
          <a:p>
            <a:pPr rtl="0"/>
            <a:r>
              <a:rPr lang="es-MX" dirty="0">
                <a:latin typeface="Franklin Gothic Book" panose="020B0503020102020204" pitchFamily="34" charset="0"/>
                <a:cs typeface="Segoe UI" panose="020B0502040204020203" pitchFamily="34" charset="0"/>
              </a:rPr>
              <a:t>Importante</a:t>
            </a:r>
          </a:p>
        </p:txBody>
      </p:sp>
      <p:sp>
        <p:nvSpPr>
          <p:cNvPr id="3" name="Marcador de contenido 2">
            <a:extLst>
              <a:ext uri="{FF2B5EF4-FFF2-40B4-BE49-F238E27FC236}">
                <a16:creationId xmlns:a16="http://schemas.microsoft.com/office/drawing/2014/main" id="{A9F31FF8-73D7-0A7C-4565-EF72FEFAA2BD}"/>
              </a:ext>
            </a:extLst>
          </p:cNvPr>
          <p:cNvSpPr>
            <a:spLocks noGrp="1"/>
          </p:cNvSpPr>
          <p:nvPr>
            <p:ph idx="1"/>
          </p:nvPr>
        </p:nvSpPr>
        <p:spPr/>
        <p:txBody>
          <a:bodyPr>
            <a:noAutofit/>
          </a:bodyPr>
          <a:lstStyle/>
          <a:p>
            <a:r>
              <a:rPr lang="es-MX" sz="3600" dirty="0"/>
              <a:t>Si tienen complicaciones en la conexión, REPORTALO INMEDIATAMENTE AL COORDINADOR.</a:t>
            </a:r>
          </a:p>
          <a:p>
            <a:endParaRPr lang="es-MX" sz="3600" dirty="0"/>
          </a:p>
          <a:p>
            <a:r>
              <a:rPr lang="es-MX" sz="3600" dirty="0"/>
              <a:t>Transcurridos los 50 minutos, la plataforma de manera automática ya no permitirá el envío de respuestas.</a:t>
            </a:r>
          </a:p>
        </p:txBody>
      </p:sp>
    </p:spTree>
    <p:extLst>
      <p:ext uri="{BB962C8B-B14F-4D97-AF65-F5344CB8AC3E}">
        <p14:creationId xmlns:p14="http://schemas.microsoft.com/office/powerpoint/2010/main" val="178067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p:txBody>
          <a:bodyPr rtlCol="0"/>
          <a:lstStyle/>
          <a:p>
            <a:pPr rtl="0"/>
            <a:r>
              <a:rPr lang="es-MX" dirty="0">
                <a:latin typeface="Franklin Gothic Book" panose="020B0503020102020204" pitchFamily="34" charset="0"/>
                <a:cs typeface="Segoe UI" panose="020B0502040204020203" pitchFamily="34" charset="0"/>
              </a:rPr>
              <a:t>Importante</a:t>
            </a:r>
          </a:p>
        </p:txBody>
      </p:sp>
      <p:sp>
        <p:nvSpPr>
          <p:cNvPr id="3" name="Marcador de contenido 2">
            <a:extLst>
              <a:ext uri="{FF2B5EF4-FFF2-40B4-BE49-F238E27FC236}">
                <a16:creationId xmlns:a16="http://schemas.microsoft.com/office/drawing/2014/main" id="{A9F31FF8-73D7-0A7C-4565-EF72FEFAA2BD}"/>
              </a:ext>
            </a:extLst>
          </p:cNvPr>
          <p:cNvSpPr>
            <a:spLocks noGrp="1"/>
          </p:cNvSpPr>
          <p:nvPr>
            <p:ph idx="1"/>
          </p:nvPr>
        </p:nvSpPr>
        <p:spPr/>
        <p:txBody>
          <a:bodyPr>
            <a:noAutofit/>
          </a:bodyPr>
          <a:lstStyle/>
          <a:p>
            <a:r>
              <a:rPr lang="es-MX" sz="3600" dirty="0"/>
              <a:t>Si tienen complicaciones en la conexión, REPORTALO INMEDIATAMENTE AL COORDINADOR.</a:t>
            </a:r>
          </a:p>
          <a:p>
            <a:endParaRPr lang="es-MX" sz="3600" dirty="0"/>
          </a:p>
          <a:p>
            <a:r>
              <a:rPr lang="es-MX" sz="3600" dirty="0"/>
              <a:t>El alumno no puede abandonar la sala hasta que concluya el tiempo de la sesión.</a:t>
            </a:r>
          </a:p>
          <a:p>
            <a:endParaRPr lang="es-MX" sz="3600" dirty="0"/>
          </a:p>
          <a:p>
            <a:endParaRPr lang="es-MX" sz="3600" dirty="0"/>
          </a:p>
          <a:p>
            <a:endParaRPr lang="es-MX" sz="3600" dirty="0"/>
          </a:p>
        </p:txBody>
      </p:sp>
    </p:spTree>
    <p:extLst>
      <p:ext uri="{BB962C8B-B14F-4D97-AF65-F5344CB8AC3E}">
        <p14:creationId xmlns:p14="http://schemas.microsoft.com/office/powerpoint/2010/main" val="238691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p:txBody>
          <a:bodyPr rtlCol="0"/>
          <a:lstStyle/>
          <a:p>
            <a:pPr rtl="0"/>
            <a:r>
              <a:rPr lang="es-MX" dirty="0">
                <a:latin typeface="Franklin Gothic Book" panose="020B0503020102020204" pitchFamily="34" charset="0"/>
                <a:cs typeface="Segoe UI" panose="020B0502040204020203" pitchFamily="34" charset="0"/>
              </a:rPr>
              <a:t>Importante</a:t>
            </a:r>
          </a:p>
        </p:txBody>
      </p:sp>
      <p:sp>
        <p:nvSpPr>
          <p:cNvPr id="3" name="Marcador de contenido 2">
            <a:extLst>
              <a:ext uri="{FF2B5EF4-FFF2-40B4-BE49-F238E27FC236}">
                <a16:creationId xmlns:a16="http://schemas.microsoft.com/office/drawing/2014/main" id="{A9F31FF8-73D7-0A7C-4565-EF72FEFAA2BD}"/>
              </a:ext>
            </a:extLst>
          </p:cNvPr>
          <p:cNvSpPr>
            <a:spLocks noGrp="1"/>
          </p:cNvSpPr>
          <p:nvPr>
            <p:ph idx="1"/>
          </p:nvPr>
        </p:nvSpPr>
        <p:spPr/>
        <p:txBody>
          <a:bodyPr>
            <a:normAutofit/>
          </a:bodyPr>
          <a:lstStyle/>
          <a:p>
            <a:r>
              <a:rPr lang="es-MX" sz="4000" dirty="0"/>
              <a:t> No se distraigan en buscar información o </a:t>
            </a:r>
            <a:r>
              <a:rPr lang="es-MX" sz="4000" dirty="0" err="1"/>
              <a:t>tips</a:t>
            </a:r>
            <a:r>
              <a:rPr lang="es-MX" sz="4000" dirty="0"/>
              <a:t> para el examen, cada pregunta está basada en lo que se vio en clase.</a:t>
            </a:r>
          </a:p>
        </p:txBody>
      </p:sp>
    </p:spTree>
    <p:extLst>
      <p:ext uri="{BB962C8B-B14F-4D97-AF65-F5344CB8AC3E}">
        <p14:creationId xmlns:p14="http://schemas.microsoft.com/office/powerpoint/2010/main" val="25869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824B-4279-4D47-92DD-71F5353FAA23}"/>
              </a:ext>
            </a:extLst>
          </p:cNvPr>
          <p:cNvSpPr>
            <a:spLocks noGrp="1"/>
          </p:cNvSpPr>
          <p:nvPr>
            <p:ph type="title"/>
          </p:nvPr>
        </p:nvSpPr>
        <p:spPr>
          <a:xfrm>
            <a:off x="36341" y="-10879"/>
            <a:ext cx="10515600" cy="1325563"/>
          </a:xfrm>
        </p:spPr>
        <p:txBody>
          <a:bodyPr rtlCol="0"/>
          <a:lstStyle/>
          <a:p>
            <a:pPr rtl="0"/>
            <a:r>
              <a:rPr lang="es-MX" dirty="0">
                <a:latin typeface="Franklin Gothic Book" panose="020B0503020102020204" pitchFamily="34" charset="0"/>
                <a:cs typeface="Segoe UI" panose="020B0502040204020203" pitchFamily="34" charset="0"/>
              </a:rPr>
              <a:t>Formulario</a:t>
            </a:r>
          </a:p>
        </p:txBody>
      </p:sp>
      <p:grpSp>
        <p:nvGrpSpPr>
          <p:cNvPr id="6" name="Grupo 5">
            <a:extLst>
              <a:ext uri="{FF2B5EF4-FFF2-40B4-BE49-F238E27FC236}">
                <a16:creationId xmlns:a16="http://schemas.microsoft.com/office/drawing/2014/main" id="{9CFD6EA9-31E2-26DE-9315-2809EA25BFC9}"/>
              </a:ext>
            </a:extLst>
          </p:cNvPr>
          <p:cNvGrpSpPr/>
          <p:nvPr/>
        </p:nvGrpSpPr>
        <p:grpSpPr>
          <a:xfrm>
            <a:off x="307628" y="1488131"/>
            <a:ext cx="2801818" cy="1816135"/>
            <a:chOff x="752528" y="4079631"/>
            <a:chExt cx="3256764" cy="2450919"/>
          </a:xfrm>
        </p:grpSpPr>
        <p:sp>
          <p:nvSpPr>
            <p:cNvPr id="7" name="Triángulo isósceles 6">
              <a:extLst>
                <a:ext uri="{FF2B5EF4-FFF2-40B4-BE49-F238E27FC236}">
                  <a16:creationId xmlns:a16="http://schemas.microsoft.com/office/drawing/2014/main" id="{C54A0BC6-7CC9-DD6B-6FF5-D3E76AFC29CD}"/>
                </a:ext>
              </a:extLst>
            </p:cNvPr>
            <p:cNvSpPr/>
            <p:nvPr/>
          </p:nvSpPr>
          <p:spPr>
            <a:xfrm>
              <a:off x="752528" y="4079631"/>
              <a:ext cx="3256764" cy="2368297"/>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8" name="Conector recto 7">
              <a:extLst>
                <a:ext uri="{FF2B5EF4-FFF2-40B4-BE49-F238E27FC236}">
                  <a16:creationId xmlns:a16="http://schemas.microsoft.com/office/drawing/2014/main" id="{93A422A2-9350-16E2-45BA-0B96A17F9B88}"/>
                </a:ext>
              </a:extLst>
            </p:cNvPr>
            <p:cNvCxnSpPr/>
            <p:nvPr/>
          </p:nvCxnSpPr>
          <p:spPr>
            <a:xfrm>
              <a:off x="1453888" y="5403070"/>
              <a:ext cx="18288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479FF349-DA85-C3BA-BB8D-566C7829A210}"/>
                </a:ext>
              </a:extLst>
            </p:cNvPr>
            <p:cNvCxnSpPr>
              <a:endCxn id="7" idx="3"/>
            </p:cNvCxnSpPr>
            <p:nvPr/>
          </p:nvCxnSpPr>
          <p:spPr>
            <a:xfrm>
              <a:off x="2335576" y="5403070"/>
              <a:ext cx="45334" cy="1044858"/>
            </a:xfrm>
            <a:prstGeom prst="line">
              <a:avLst/>
            </a:prstGeom>
            <a:ln w="28575"/>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C9F91622-C837-43CF-9AB5-1D0BB3AAEBE1}"/>
                </a:ext>
              </a:extLst>
            </p:cNvPr>
            <p:cNvSpPr txBox="1"/>
            <p:nvPr/>
          </p:nvSpPr>
          <p:spPr>
            <a:xfrm>
              <a:off x="2158134" y="4555893"/>
              <a:ext cx="488556" cy="955310"/>
            </a:xfrm>
            <a:prstGeom prst="rect">
              <a:avLst/>
            </a:prstGeom>
            <a:noFill/>
          </p:spPr>
          <p:txBody>
            <a:bodyPr wrap="none" rtlCol="0">
              <a:spAutoFit/>
            </a:bodyPr>
            <a:lstStyle/>
            <a:p>
              <a:r>
                <a:rPr lang="es-MX" sz="4000" dirty="0"/>
                <a:t>F</a:t>
              </a:r>
            </a:p>
          </p:txBody>
        </p:sp>
        <p:sp>
          <p:nvSpPr>
            <p:cNvPr id="11" name="CuadroTexto 10">
              <a:extLst>
                <a:ext uri="{FF2B5EF4-FFF2-40B4-BE49-F238E27FC236}">
                  <a16:creationId xmlns:a16="http://schemas.microsoft.com/office/drawing/2014/main" id="{FCE5D5DC-E695-1FB8-6E6F-A9192D51DACB}"/>
                </a:ext>
              </a:extLst>
            </p:cNvPr>
            <p:cNvSpPr txBox="1"/>
            <p:nvPr/>
          </p:nvSpPr>
          <p:spPr>
            <a:xfrm>
              <a:off x="1433798" y="5575240"/>
              <a:ext cx="691654" cy="955310"/>
            </a:xfrm>
            <a:prstGeom prst="rect">
              <a:avLst/>
            </a:prstGeom>
            <a:noFill/>
          </p:spPr>
          <p:txBody>
            <a:bodyPr wrap="none" rtlCol="0">
              <a:spAutoFit/>
            </a:bodyPr>
            <a:lstStyle/>
            <a:p>
              <a:r>
                <a:rPr lang="es-MX" sz="4000" dirty="0"/>
                <a:t>m</a:t>
              </a:r>
            </a:p>
          </p:txBody>
        </p:sp>
        <p:sp>
          <p:nvSpPr>
            <p:cNvPr id="12" name="CuadroTexto 11">
              <a:extLst>
                <a:ext uri="{FF2B5EF4-FFF2-40B4-BE49-F238E27FC236}">
                  <a16:creationId xmlns:a16="http://schemas.microsoft.com/office/drawing/2014/main" id="{A5686013-C97E-D9FB-ACAE-B08DDBECB45D}"/>
                </a:ext>
              </a:extLst>
            </p:cNvPr>
            <p:cNvSpPr txBox="1"/>
            <p:nvPr/>
          </p:nvSpPr>
          <p:spPr>
            <a:xfrm>
              <a:off x="2774792" y="5575240"/>
              <a:ext cx="499735" cy="955310"/>
            </a:xfrm>
            <a:prstGeom prst="rect">
              <a:avLst/>
            </a:prstGeom>
            <a:noFill/>
          </p:spPr>
          <p:txBody>
            <a:bodyPr wrap="none" rtlCol="0">
              <a:spAutoFit/>
            </a:bodyPr>
            <a:lstStyle/>
            <a:p>
              <a:r>
                <a:rPr lang="es-MX" sz="4000" dirty="0"/>
                <a:t>a</a:t>
              </a:r>
            </a:p>
          </p:txBody>
        </p:sp>
      </p:gr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DBB9D87D-6268-5E94-8E1C-CC1AFD972929}"/>
                  </a:ext>
                </a:extLst>
              </p:cNvPr>
              <p:cNvSpPr txBox="1"/>
              <p:nvPr/>
            </p:nvSpPr>
            <p:spPr>
              <a:xfrm>
                <a:off x="8150919" y="502762"/>
                <a:ext cx="3095143" cy="1050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000" b="0" i="1" smtClean="0">
                          <a:solidFill>
                            <a:schemeClr val="tx1"/>
                          </a:solidFill>
                          <a:latin typeface="Cambria Math" panose="02040503050406030204" pitchFamily="18" charset="0"/>
                        </a:rPr>
                        <m:t>𝐹</m:t>
                      </m:r>
                      <m:r>
                        <a:rPr lang="es-MX" sz="4000" b="0" i="1" smtClean="0">
                          <a:solidFill>
                            <a:schemeClr val="tx1"/>
                          </a:solidFill>
                          <a:latin typeface="Cambria Math" panose="02040503050406030204" pitchFamily="18" charset="0"/>
                        </a:rPr>
                        <m:t>=</m:t>
                      </m:r>
                      <m:r>
                        <a:rPr lang="es-MX" sz="4000" b="0" i="1" smtClean="0">
                          <a:solidFill>
                            <a:schemeClr val="tx1"/>
                          </a:solidFill>
                          <a:latin typeface="Cambria Math" panose="02040503050406030204" pitchFamily="18" charset="0"/>
                        </a:rPr>
                        <m:t>𝐺</m:t>
                      </m:r>
                      <m:r>
                        <a:rPr lang="es-MX" sz="4000" b="0" i="1" smtClean="0">
                          <a:solidFill>
                            <a:schemeClr val="tx1"/>
                          </a:solidFill>
                          <a:latin typeface="Cambria Math" panose="02040503050406030204" pitchFamily="18" charset="0"/>
                        </a:rPr>
                        <m:t> </m:t>
                      </m:r>
                      <m:f>
                        <m:fPr>
                          <m:ctrlPr>
                            <a:rPr lang="es-MX" sz="4000" b="0" i="1" smtClean="0">
                              <a:solidFill>
                                <a:schemeClr val="tx1"/>
                              </a:solidFill>
                              <a:latin typeface="Cambria Math" panose="02040503050406030204" pitchFamily="18" charset="0"/>
                            </a:rPr>
                          </m:ctrlPr>
                        </m:fPr>
                        <m:num>
                          <m:sSub>
                            <m:sSubPr>
                              <m:ctrlPr>
                                <a:rPr lang="es-MX" sz="4000" b="0" i="1" smtClean="0">
                                  <a:solidFill>
                                    <a:schemeClr val="tx1"/>
                                  </a:solidFill>
                                  <a:latin typeface="Cambria Math" panose="02040503050406030204" pitchFamily="18" charset="0"/>
                                </a:rPr>
                              </m:ctrlPr>
                            </m:sSubPr>
                            <m:e>
                              <m:r>
                                <a:rPr lang="es-MX" sz="4000" b="0" i="1" smtClean="0">
                                  <a:solidFill>
                                    <a:schemeClr val="tx1"/>
                                  </a:solidFill>
                                  <a:latin typeface="Cambria Math" panose="02040503050406030204" pitchFamily="18" charset="0"/>
                                </a:rPr>
                                <m:t>𝑚</m:t>
                              </m:r>
                            </m:e>
                            <m:sub>
                              <m:r>
                                <a:rPr lang="es-MX" sz="4000" b="0" i="1" smtClean="0">
                                  <a:solidFill>
                                    <a:schemeClr val="tx1"/>
                                  </a:solidFill>
                                  <a:latin typeface="Cambria Math" panose="02040503050406030204" pitchFamily="18" charset="0"/>
                                </a:rPr>
                                <m:t>1</m:t>
                              </m:r>
                            </m:sub>
                          </m:sSub>
                          <m:r>
                            <a:rPr lang="es-MX" sz="4000" b="0" i="1" smtClean="0">
                              <a:solidFill>
                                <a:schemeClr val="tx1"/>
                              </a:solidFill>
                              <a:latin typeface="Cambria Math" panose="02040503050406030204" pitchFamily="18" charset="0"/>
                            </a:rPr>
                            <m:t> </m:t>
                          </m:r>
                          <m:sSub>
                            <m:sSubPr>
                              <m:ctrlPr>
                                <a:rPr lang="es-MX" sz="4000" b="0" i="1" smtClean="0">
                                  <a:solidFill>
                                    <a:schemeClr val="tx1"/>
                                  </a:solidFill>
                                  <a:latin typeface="Cambria Math" panose="02040503050406030204" pitchFamily="18" charset="0"/>
                                </a:rPr>
                              </m:ctrlPr>
                            </m:sSubPr>
                            <m:e>
                              <m:r>
                                <a:rPr lang="es-MX" sz="4000" b="0" i="1" smtClean="0">
                                  <a:solidFill>
                                    <a:schemeClr val="tx1"/>
                                  </a:solidFill>
                                  <a:latin typeface="Cambria Math" panose="02040503050406030204" pitchFamily="18" charset="0"/>
                                </a:rPr>
                                <m:t>𝑚</m:t>
                              </m:r>
                            </m:e>
                            <m:sub>
                              <m:r>
                                <a:rPr lang="es-MX" sz="4000" b="0" i="1" smtClean="0">
                                  <a:solidFill>
                                    <a:schemeClr val="tx1"/>
                                  </a:solidFill>
                                  <a:latin typeface="Cambria Math" panose="02040503050406030204" pitchFamily="18" charset="0"/>
                                </a:rPr>
                                <m:t>2</m:t>
                              </m:r>
                            </m:sub>
                          </m:sSub>
                        </m:num>
                        <m:den>
                          <m:sSup>
                            <m:sSupPr>
                              <m:ctrlPr>
                                <a:rPr lang="es-MX" sz="4000" b="0" i="1" smtClean="0">
                                  <a:solidFill>
                                    <a:schemeClr val="tx1"/>
                                  </a:solidFill>
                                  <a:latin typeface="Cambria Math" panose="02040503050406030204" pitchFamily="18" charset="0"/>
                                </a:rPr>
                              </m:ctrlPr>
                            </m:sSupPr>
                            <m:e>
                              <m:r>
                                <a:rPr lang="es-MX" sz="4000" b="0" i="1" smtClean="0">
                                  <a:solidFill>
                                    <a:schemeClr val="tx1"/>
                                  </a:solidFill>
                                  <a:latin typeface="Cambria Math" panose="02040503050406030204" pitchFamily="18" charset="0"/>
                                </a:rPr>
                                <m:t>𝑟</m:t>
                              </m:r>
                            </m:e>
                            <m:sup>
                              <m:r>
                                <a:rPr lang="es-MX" sz="4000" b="0" i="1" smtClean="0">
                                  <a:solidFill>
                                    <a:schemeClr val="tx1"/>
                                  </a:solidFill>
                                  <a:latin typeface="Cambria Math" panose="02040503050406030204" pitchFamily="18" charset="0"/>
                                </a:rPr>
                                <m:t>2</m:t>
                              </m:r>
                            </m:sup>
                          </m:sSup>
                        </m:den>
                      </m:f>
                    </m:oMath>
                  </m:oMathPara>
                </a14:m>
                <a:endParaRPr lang="es-MX" sz="4000" dirty="0">
                  <a:solidFill>
                    <a:schemeClr val="tx1"/>
                  </a:solidFill>
                </a:endParaRPr>
              </a:p>
            </p:txBody>
          </p:sp>
        </mc:Choice>
        <mc:Fallback>
          <p:sp>
            <p:nvSpPr>
              <p:cNvPr id="13" name="CuadroTexto 12">
                <a:extLst>
                  <a:ext uri="{FF2B5EF4-FFF2-40B4-BE49-F238E27FC236}">
                    <a16:creationId xmlns:a16="http://schemas.microsoft.com/office/drawing/2014/main" id="{DBB9D87D-6268-5E94-8E1C-CC1AFD972929}"/>
                  </a:ext>
                </a:extLst>
              </p:cNvPr>
              <p:cNvSpPr txBox="1">
                <a:spLocks noRot="1" noChangeAspect="1" noMove="1" noResize="1" noEditPoints="1" noAdjustHandles="1" noChangeArrowheads="1" noChangeShapeType="1" noTextEdit="1"/>
              </p:cNvSpPr>
              <p:nvPr/>
            </p:nvSpPr>
            <p:spPr>
              <a:xfrm>
                <a:off x="8150919" y="502762"/>
                <a:ext cx="3095143" cy="1050288"/>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8A803D76-8D5F-2209-1149-023CD91BB215}"/>
                  </a:ext>
                </a:extLst>
              </p:cNvPr>
              <p:cNvSpPr txBox="1"/>
              <p:nvPr/>
            </p:nvSpPr>
            <p:spPr>
              <a:xfrm>
                <a:off x="7934893" y="1828325"/>
                <a:ext cx="3949479" cy="10745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3200" b="0" i="1" smtClean="0">
                          <a:solidFill>
                            <a:schemeClr val="tx1"/>
                          </a:solidFill>
                          <a:latin typeface="Cambria Math" panose="02040503050406030204" pitchFamily="18" charset="0"/>
                        </a:rPr>
                        <m:t>𝐺</m:t>
                      </m:r>
                      <m:r>
                        <a:rPr lang="es-MX" sz="3200" b="0" i="1" smtClean="0">
                          <a:solidFill>
                            <a:schemeClr val="tx1"/>
                          </a:solidFill>
                          <a:latin typeface="Cambria Math" panose="02040503050406030204" pitchFamily="18" charset="0"/>
                        </a:rPr>
                        <m:t>=6.67</m:t>
                      </m:r>
                      <m:r>
                        <m:rPr>
                          <m:nor/>
                        </m:rPr>
                        <a:rPr lang="es-MX" sz="3200" b="0" i="0" smtClean="0">
                          <a:solidFill>
                            <a:schemeClr val="tx1"/>
                          </a:solidFill>
                          <a:latin typeface="Cambria Math" panose="02040503050406030204" pitchFamily="18" charset="0"/>
                        </a:rPr>
                        <m:t>x</m:t>
                      </m:r>
                      <m:sSup>
                        <m:sSupPr>
                          <m:ctrlPr>
                            <a:rPr lang="es-MX" sz="3200" b="0" i="1" smtClean="0">
                              <a:solidFill>
                                <a:schemeClr val="tx1"/>
                              </a:solidFill>
                              <a:latin typeface="Cambria Math" panose="02040503050406030204" pitchFamily="18" charset="0"/>
                            </a:rPr>
                          </m:ctrlPr>
                        </m:sSupPr>
                        <m:e>
                          <m:r>
                            <a:rPr lang="es-MX" sz="3200" b="0" i="1" smtClean="0">
                              <a:solidFill>
                                <a:schemeClr val="tx1"/>
                              </a:solidFill>
                              <a:latin typeface="Cambria Math" panose="02040503050406030204" pitchFamily="18" charset="0"/>
                            </a:rPr>
                            <m:t>10</m:t>
                          </m:r>
                        </m:e>
                        <m:sup>
                          <m:r>
                            <a:rPr lang="es-MX" sz="3200" b="0" i="1" smtClean="0">
                              <a:solidFill>
                                <a:schemeClr val="tx1"/>
                              </a:solidFill>
                              <a:latin typeface="Cambria Math" panose="02040503050406030204" pitchFamily="18" charset="0"/>
                            </a:rPr>
                            <m:t>−11</m:t>
                          </m:r>
                        </m:sup>
                      </m:sSup>
                      <m:f>
                        <m:fPr>
                          <m:ctrlPr>
                            <a:rPr lang="es-MX" sz="3200" b="0" i="1" smtClean="0">
                              <a:solidFill>
                                <a:schemeClr val="tx1"/>
                              </a:solidFill>
                              <a:latin typeface="Cambria Math" panose="02040503050406030204" pitchFamily="18" charset="0"/>
                            </a:rPr>
                          </m:ctrlPr>
                        </m:fPr>
                        <m:num>
                          <m:r>
                            <a:rPr lang="es-MX" sz="3200" b="0" i="1" smtClean="0">
                              <a:solidFill>
                                <a:schemeClr val="tx1"/>
                              </a:solidFill>
                              <a:latin typeface="Cambria Math" panose="02040503050406030204" pitchFamily="18" charset="0"/>
                            </a:rPr>
                            <m:t>𝑁</m:t>
                          </m:r>
                          <m:r>
                            <a:rPr lang="es-MX" sz="3200" b="0" i="1" smtClean="0">
                              <a:solidFill>
                                <a:schemeClr val="tx1"/>
                              </a:solidFill>
                              <a:latin typeface="Cambria Math" panose="02040503050406030204" pitchFamily="18" charset="0"/>
                            </a:rPr>
                            <m:t> </m:t>
                          </m:r>
                          <m:sSup>
                            <m:sSupPr>
                              <m:ctrlPr>
                                <a:rPr lang="es-MX" sz="3200" b="0" i="1" smtClean="0">
                                  <a:solidFill>
                                    <a:schemeClr val="tx1"/>
                                  </a:solidFill>
                                  <a:latin typeface="Cambria Math" panose="02040503050406030204" pitchFamily="18" charset="0"/>
                                </a:rPr>
                              </m:ctrlPr>
                            </m:sSupPr>
                            <m:e>
                              <m:r>
                                <a:rPr lang="es-MX" sz="3200" b="0" i="1" smtClean="0">
                                  <a:solidFill>
                                    <a:schemeClr val="tx1"/>
                                  </a:solidFill>
                                  <a:latin typeface="Cambria Math" panose="02040503050406030204" pitchFamily="18" charset="0"/>
                                </a:rPr>
                                <m:t>𝑚</m:t>
                              </m:r>
                            </m:e>
                            <m:sup>
                              <m:r>
                                <a:rPr lang="es-MX" sz="3200" b="0" i="1" smtClean="0">
                                  <a:solidFill>
                                    <a:schemeClr val="tx1"/>
                                  </a:solidFill>
                                  <a:latin typeface="Cambria Math" panose="02040503050406030204" pitchFamily="18" charset="0"/>
                                </a:rPr>
                                <m:t>2</m:t>
                              </m:r>
                            </m:sup>
                          </m:sSup>
                        </m:num>
                        <m:den>
                          <m:sSup>
                            <m:sSupPr>
                              <m:ctrlPr>
                                <a:rPr lang="es-MX" sz="3200" b="0" i="1" smtClean="0">
                                  <a:solidFill>
                                    <a:schemeClr val="tx1"/>
                                  </a:solidFill>
                                  <a:latin typeface="Cambria Math" panose="02040503050406030204" pitchFamily="18" charset="0"/>
                                </a:rPr>
                              </m:ctrlPr>
                            </m:sSupPr>
                            <m:e>
                              <m:r>
                                <m:rPr>
                                  <m:nor/>
                                </m:rPr>
                                <a:rPr lang="es-MX" sz="3200" b="0" i="0" smtClean="0">
                                  <a:solidFill>
                                    <a:schemeClr val="tx1"/>
                                  </a:solidFill>
                                  <a:latin typeface="Cambria Math" panose="02040503050406030204" pitchFamily="18" charset="0"/>
                                </a:rPr>
                                <m:t>kg</m:t>
                              </m:r>
                            </m:e>
                            <m:sup>
                              <m:r>
                                <a:rPr lang="es-MX" sz="3200" b="0" i="1" smtClean="0">
                                  <a:solidFill>
                                    <a:schemeClr val="tx1"/>
                                  </a:solidFill>
                                  <a:latin typeface="Cambria Math" panose="02040503050406030204" pitchFamily="18" charset="0"/>
                                </a:rPr>
                                <m:t>2</m:t>
                              </m:r>
                            </m:sup>
                          </m:sSup>
                        </m:den>
                      </m:f>
                    </m:oMath>
                  </m:oMathPara>
                </a14:m>
                <a:endParaRPr lang="es-MX" sz="3200" dirty="0">
                  <a:solidFill>
                    <a:schemeClr val="tx1"/>
                  </a:solidFill>
                </a:endParaRPr>
              </a:p>
            </p:txBody>
          </p:sp>
        </mc:Choice>
        <mc:Fallback>
          <p:sp>
            <p:nvSpPr>
              <p:cNvPr id="14" name="CuadroTexto 13">
                <a:extLst>
                  <a:ext uri="{FF2B5EF4-FFF2-40B4-BE49-F238E27FC236}">
                    <a16:creationId xmlns:a16="http://schemas.microsoft.com/office/drawing/2014/main" id="{8A803D76-8D5F-2209-1149-023CD91BB215}"/>
                  </a:ext>
                </a:extLst>
              </p:cNvPr>
              <p:cNvSpPr txBox="1">
                <a:spLocks noRot="1" noChangeAspect="1" noMove="1" noResize="1" noEditPoints="1" noAdjustHandles="1" noChangeArrowheads="1" noChangeShapeType="1" noTextEdit="1"/>
              </p:cNvSpPr>
              <p:nvPr/>
            </p:nvSpPr>
            <p:spPr>
              <a:xfrm>
                <a:off x="7934893" y="1828325"/>
                <a:ext cx="3949479" cy="1074525"/>
              </a:xfrm>
              <a:prstGeom prst="rect">
                <a:avLst/>
              </a:prstGeom>
              <a:blipFill>
                <a:blip r:embed="rId4"/>
                <a:stretch>
                  <a:fillRect/>
                </a:stretch>
              </a:blipFill>
            </p:spPr>
            <p:txBody>
              <a:bodyPr/>
              <a:lstStyle/>
              <a:p>
                <a:r>
                  <a:rPr lang="es-MX">
                    <a:noFill/>
                  </a:rPr>
                  <a:t> </a:t>
                </a:r>
              </a:p>
            </p:txBody>
          </p:sp>
        </mc:Fallback>
      </mc:AlternateContent>
      <p:grpSp>
        <p:nvGrpSpPr>
          <p:cNvPr id="16" name="Grupo 15">
            <a:extLst>
              <a:ext uri="{FF2B5EF4-FFF2-40B4-BE49-F238E27FC236}">
                <a16:creationId xmlns:a16="http://schemas.microsoft.com/office/drawing/2014/main" id="{B1010150-A99D-1103-8B30-190338AAA98B}"/>
              </a:ext>
            </a:extLst>
          </p:cNvPr>
          <p:cNvGrpSpPr/>
          <p:nvPr/>
        </p:nvGrpSpPr>
        <p:grpSpPr>
          <a:xfrm>
            <a:off x="3896351" y="421027"/>
            <a:ext cx="3629465" cy="2518117"/>
            <a:chOff x="4281267" y="3898149"/>
            <a:chExt cx="3629465" cy="2518117"/>
          </a:xfrm>
        </p:grpSpPr>
        <p:sp>
          <p:nvSpPr>
            <p:cNvPr id="17" name="Triángulo isósceles 16">
              <a:extLst>
                <a:ext uri="{FF2B5EF4-FFF2-40B4-BE49-F238E27FC236}">
                  <a16:creationId xmlns:a16="http://schemas.microsoft.com/office/drawing/2014/main" id="{4DA066BB-3B37-B1BF-A06A-2270BF200AE2}"/>
                </a:ext>
              </a:extLst>
            </p:cNvPr>
            <p:cNvSpPr/>
            <p:nvPr/>
          </p:nvSpPr>
          <p:spPr>
            <a:xfrm>
              <a:off x="4281267" y="3898149"/>
              <a:ext cx="3629465" cy="2518117"/>
            </a:xfrm>
            <a:prstGeom prst="triangle">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17">
              <a:extLst>
                <a:ext uri="{FF2B5EF4-FFF2-40B4-BE49-F238E27FC236}">
                  <a16:creationId xmlns:a16="http://schemas.microsoft.com/office/drawing/2014/main" id="{6F924DF8-BAA1-BF21-273B-81571367F3FC}"/>
                </a:ext>
              </a:extLst>
            </p:cNvPr>
            <p:cNvCxnSpPr/>
            <p:nvPr/>
          </p:nvCxnSpPr>
          <p:spPr>
            <a:xfrm>
              <a:off x="4951828" y="5542671"/>
              <a:ext cx="227896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A6094114-7838-1813-ED47-D740FB2BF26C}"/>
                </a:ext>
              </a:extLst>
            </p:cNvPr>
            <p:cNvCxnSpPr>
              <a:stCxn id="17" idx="3"/>
            </p:cNvCxnSpPr>
            <p:nvPr/>
          </p:nvCxnSpPr>
          <p:spPr>
            <a:xfrm flipH="1" flipV="1">
              <a:off x="6094476" y="5528603"/>
              <a:ext cx="1524" cy="88766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CDD4FA8A-5C26-AC34-91EB-D9758F5BAEB9}"/>
                </a:ext>
              </a:extLst>
            </p:cNvPr>
            <p:cNvSpPr txBox="1"/>
            <p:nvPr/>
          </p:nvSpPr>
          <p:spPr>
            <a:xfrm>
              <a:off x="5102844" y="5625526"/>
              <a:ext cx="420308" cy="707886"/>
            </a:xfrm>
            <a:prstGeom prst="rect">
              <a:avLst/>
            </a:prstGeom>
            <a:noFill/>
          </p:spPr>
          <p:txBody>
            <a:bodyPr wrap="none" rtlCol="0">
              <a:spAutoFit/>
            </a:bodyPr>
            <a:lstStyle/>
            <a:p>
              <a:r>
                <a:rPr lang="es-MX" sz="4000" dirty="0"/>
                <a:t>F</a:t>
              </a:r>
            </a:p>
          </p:txBody>
        </p:sp>
        <p:sp>
          <p:nvSpPr>
            <p:cNvPr id="21" name="CuadroTexto 20">
              <a:extLst>
                <a:ext uri="{FF2B5EF4-FFF2-40B4-BE49-F238E27FC236}">
                  <a16:creationId xmlns:a16="http://schemas.microsoft.com/office/drawing/2014/main" id="{7EAF1BDE-0CC1-7355-59E7-3FEAE4FF2FED}"/>
                </a:ext>
              </a:extLst>
            </p:cNvPr>
            <p:cNvSpPr txBox="1"/>
            <p:nvPr/>
          </p:nvSpPr>
          <p:spPr>
            <a:xfrm>
              <a:off x="5881157" y="4530002"/>
              <a:ext cx="434734" cy="707886"/>
            </a:xfrm>
            <a:prstGeom prst="rect">
              <a:avLst/>
            </a:prstGeom>
            <a:noFill/>
          </p:spPr>
          <p:txBody>
            <a:bodyPr wrap="none" rtlCol="0">
              <a:spAutoFit/>
            </a:bodyPr>
            <a:lstStyle/>
            <a:p>
              <a:r>
                <a:rPr lang="es-MX" sz="4000" dirty="0"/>
                <a:t>T</a:t>
              </a:r>
            </a:p>
          </p:txBody>
        </p:sp>
        <p:sp>
          <p:nvSpPr>
            <p:cNvPr id="22" name="CuadroTexto 21">
              <a:extLst>
                <a:ext uri="{FF2B5EF4-FFF2-40B4-BE49-F238E27FC236}">
                  <a16:creationId xmlns:a16="http://schemas.microsoft.com/office/drawing/2014/main" id="{F840A185-2411-629E-FCAE-F2BB365288B5}"/>
                </a:ext>
              </a:extLst>
            </p:cNvPr>
            <p:cNvSpPr txBox="1"/>
            <p:nvPr/>
          </p:nvSpPr>
          <p:spPr>
            <a:xfrm>
              <a:off x="6525986" y="5642544"/>
              <a:ext cx="453970" cy="707886"/>
            </a:xfrm>
            <a:prstGeom prst="rect">
              <a:avLst/>
            </a:prstGeom>
            <a:noFill/>
          </p:spPr>
          <p:txBody>
            <a:bodyPr wrap="none" rtlCol="0">
              <a:spAutoFit/>
            </a:bodyPr>
            <a:lstStyle/>
            <a:p>
              <a:r>
                <a:rPr lang="es-MX" sz="4000" dirty="0"/>
                <a:t>d</a:t>
              </a:r>
            </a:p>
          </p:txBody>
        </p:sp>
      </p:grp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EBFFD3EE-B45E-8D20-D67D-99B6F3F90CF3}"/>
                  </a:ext>
                </a:extLst>
              </p:cNvPr>
              <p:cNvSpPr txBox="1"/>
              <p:nvPr/>
            </p:nvSpPr>
            <p:spPr>
              <a:xfrm>
                <a:off x="452251" y="4351292"/>
                <a:ext cx="6103790" cy="621324"/>
              </a:xfrm>
              <a:prstGeom prst="rect">
                <a:avLst/>
              </a:prstGeom>
              <a:noFill/>
            </p:spPr>
            <p:txBody>
              <a:bodyPr wrap="square" lIns="0" tIns="0" rIns="0" bIns="0" rtlCol="0">
                <a:spAutoFit/>
              </a:bodyPr>
              <a:lstStyle/>
              <a:p>
                <a14:m>
                  <m:oMath xmlns:m="http://schemas.openxmlformats.org/officeDocument/2006/math">
                    <m:acc>
                      <m:accPr>
                        <m:chr m:val="⃗"/>
                        <m:ctrlPr>
                          <a:rPr lang="es-MX" sz="3600" i="1" smtClean="0">
                            <a:solidFill>
                              <a:schemeClr val="tx1"/>
                            </a:solidFill>
                            <a:latin typeface="Cambria Math" panose="02040503050406030204" pitchFamily="18" charset="0"/>
                          </a:rPr>
                        </m:ctrlPr>
                      </m:accPr>
                      <m:e>
                        <m:r>
                          <a:rPr lang="es-MX" sz="3600" b="0" i="1" smtClean="0">
                            <a:solidFill>
                              <a:schemeClr val="tx1"/>
                            </a:solidFill>
                            <a:latin typeface="Cambria Math" panose="02040503050406030204" pitchFamily="18" charset="0"/>
                          </a:rPr>
                          <m:t>𝑅</m:t>
                        </m:r>
                      </m:e>
                    </m:acc>
                    <m:r>
                      <a:rPr lang="es-MX" sz="3600" b="0" i="1" smtClean="0">
                        <a:solidFill>
                          <a:schemeClr val="tx1"/>
                        </a:solidFill>
                        <a:latin typeface="Cambria Math" panose="02040503050406030204" pitchFamily="18" charset="0"/>
                      </a:rPr>
                      <m:t>=</m:t>
                    </m:r>
                    <m:sSub>
                      <m:sSubPr>
                        <m:ctrlPr>
                          <a:rPr lang="es-MX" sz="3600" b="0" i="1" smtClean="0">
                            <a:solidFill>
                              <a:schemeClr val="tx1"/>
                            </a:solidFill>
                            <a:latin typeface="Cambria Math" panose="02040503050406030204" pitchFamily="18" charset="0"/>
                          </a:rPr>
                        </m:ctrlPr>
                      </m:sSubPr>
                      <m:e>
                        <m:acc>
                          <m:accPr>
                            <m:chr m:val="⃗"/>
                            <m:ctrlPr>
                              <a:rPr lang="es-MX" sz="3600" b="0" i="1" smtClean="0">
                                <a:solidFill>
                                  <a:schemeClr val="tx1"/>
                                </a:solidFill>
                                <a:latin typeface="Cambria Math" panose="02040503050406030204" pitchFamily="18" charset="0"/>
                              </a:rPr>
                            </m:ctrlPr>
                          </m:accPr>
                          <m:e>
                            <m:r>
                              <a:rPr lang="es-MX" sz="3600" b="0" i="1" smtClean="0">
                                <a:solidFill>
                                  <a:schemeClr val="tx1"/>
                                </a:solidFill>
                                <a:latin typeface="Cambria Math" panose="02040503050406030204" pitchFamily="18" charset="0"/>
                              </a:rPr>
                              <m:t>𝐹</m:t>
                            </m:r>
                          </m:e>
                        </m:acc>
                      </m:e>
                      <m:sub>
                        <m:r>
                          <a:rPr lang="es-MX" sz="3600" b="0" i="1" smtClean="0">
                            <a:solidFill>
                              <a:schemeClr val="tx1"/>
                            </a:solidFill>
                            <a:latin typeface="Cambria Math" panose="02040503050406030204" pitchFamily="18" charset="0"/>
                          </a:rPr>
                          <m:t>1</m:t>
                        </m:r>
                      </m:sub>
                    </m:sSub>
                    <m:r>
                      <a:rPr lang="es-MX" sz="3600" b="0" i="1" smtClean="0">
                        <a:solidFill>
                          <a:schemeClr val="tx1"/>
                        </a:solidFill>
                        <a:latin typeface="Cambria Math" panose="02040503050406030204" pitchFamily="18" charset="0"/>
                      </a:rPr>
                      <m:t>+</m:t>
                    </m:r>
                    <m:sSub>
                      <m:sSubPr>
                        <m:ctrlPr>
                          <a:rPr lang="es-MX" sz="3600" i="1">
                            <a:solidFill>
                              <a:schemeClr val="tx1"/>
                            </a:solidFill>
                            <a:latin typeface="Cambria Math" panose="02040503050406030204" pitchFamily="18" charset="0"/>
                          </a:rPr>
                        </m:ctrlPr>
                      </m:sSubPr>
                      <m:e>
                        <m:acc>
                          <m:accPr>
                            <m:chr m:val="⃗"/>
                            <m:ctrlPr>
                              <a:rPr lang="es-MX" sz="3600" i="1">
                                <a:solidFill>
                                  <a:schemeClr val="tx1"/>
                                </a:solidFill>
                                <a:latin typeface="Cambria Math" panose="02040503050406030204" pitchFamily="18" charset="0"/>
                              </a:rPr>
                            </m:ctrlPr>
                          </m:accPr>
                          <m:e>
                            <m:r>
                              <a:rPr lang="es-MX" sz="3600" i="1">
                                <a:solidFill>
                                  <a:schemeClr val="tx1"/>
                                </a:solidFill>
                                <a:latin typeface="Cambria Math" panose="02040503050406030204" pitchFamily="18" charset="0"/>
                              </a:rPr>
                              <m:t>𝐹</m:t>
                            </m:r>
                          </m:e>
                        </m:acc>
                      </m:e>
                      <m:sub>
                        <m:r>
                          <a:rPr lang="es-MX" sz="3600" b="0" i="1" smtClean="0">
                            <a:solidFill>
                              <a:schemeClr val="tx1"/>
                            </a:solidFill>
                            <a:latin typeface="Cambria Math" panose="02040503050406030204" pitchFamily="18" charset="0"/>
                          </a:rPr>
                          <m:t>2</m:t>
                        </m:r>
                      </m:sub>
                    </m:sSub>
                    <m:r>
                      <a:rPr lang="es-MX" sz="3600" i="1">
                        <a:solidFill>
                          <a:schemeClr val="tx1"/>
                        </a:solidFill>
                        <a:latin typeface="Cambria Math" panose="02040503050406030204" pitchFamily="18" charset="0"/>
                      </a:rPr>
                      <m:t>+</m:t>
                    </m:r>
                  </m:oMath>
                </a14:m>
                <a:r>
                  <a:rPr lang="es-MX" sz="3600" dirty="0">
                    <a:solidFill>
                      <a:schemeClr val="tx1"/>
                    </a:solidFill>
                  </a:rPr>
                  <a:t> </a:t>
                </a:r>
                <a14:m>
                  <m:oMath xmlns:m="http://schemas.openxmlformats.org/officeDocument/2006/math">
                    <m:sSub>
                      <m:sSubPr>
                        <m:ctrlPr>
                          <a:rPr lang="es-MX" sz="3600" i="1">
                            <a:solidFill>
                              <a:schemeClr val="tx1"/>
                            </a:solidFill>
                            <a:latin typeface="Cambria Math" panose="02040503050406030204" pitchFamily="18" charset="0"/>
                          </a:rPr>
                        </m:ctrlPr>
                      </m:sSubPr>
                      <m:e>
                        <m:acc>
                          <m:accPr>
                            <m:chr m:val="⃗"/>
                            <m:ctrlPr>
                              <a:rPr lang="es-MX" sz="3600" i="1">
                                <a:solidFill>
                                  <a:schemeClr val="tx1"/>
                                </a:solidFill>
                                <a:latin typeface="Cambria Math" panose="02040503050406030204" pitchFamily="18" charset="0"/>
                              </a:rPr>
                            </m:ctrlPr>
                          </m:accPr>
                          <m:e>
                            <m:r>
                              <a:rPr lang="es-MX" sz="3600" i="1">
                                <a:solidFill>
                                  <a:schemeClr val="tx1"/>
                                </a:solidFill>
                                <a:latin typeface="Cambria Math" panose="02040503050406030204" pitchFamily="18" charset="0"/>
                              </a:rPr>
                              <m:t>𝐹</m:t>
                            </m:r>
                          </m:e>
                        </m:acc>
                      </m:e>
                      <m:sub>
                        <m:r>
                          <a:rPr lang="es-MX" sz="3600" b="0" i="1" smtClean="0">
                            <a:solidFill>
                              <a:schemeClr val="tx1"/>
                            </a:solidFill>
                            <a:latin typeface="Cambria Math" panose="02040503050406030204" pitchFamily="18" charset="0"/>
                          </a:rPr>
                          <m:t>3</m:t>
                        </m:r>
                      </m:sub>
                    </m:sSub>
                    <m:r>
                      <a:rPr lang="es-MX" sz="3600" i="1">
                        <a:solidFill>
                          <a:schemeClr val="tx1"/>
                        </a:solidFill>
                        <a:latin typeface="Cambria Math" panose="02040503050406030204" pitchFamily="18" charset="0"/>
                      </a:rPr>
                      <m:t>+</m:t>
                    </m:r>
                    <m:r>
                      <a:rPr lang="es-MX" sz="3600" i="1" smtClean="0">
                        <a:solidFill>
                          <a:schemeClr val="tx1"/>
                        </a:solidFill>
                        <a:latin typeface="Cambria Math" panose="02040503050406030204" pitchFamily="18" charset="0"/>
                        <a:ea typeface="Cambria Math" panose="02040503050406030204" pitchFamily="18" charset="0"/>
                      </a:rPr>
                      <m:t>⋯</m:t>
                    </m:r>
                    <m:r>
                      <a:rPr lang="es-MX" sz="3600" b="0" i="1" smtClean="0">
                        <a:solidFill>
                          <a:schemeClr val="tx1"/>
                        </a:solidFill>
                        <a:latin typeface="Cambria Math" panose="02040503050406030204" pitchFamily="18" charset="0"/>
                        <a:ea typeface="Cambria Math" panose="02040503050406030204" pitchFamily="18" charset="0"/>
                      </a:rPr>
                      <m:t>=</m:t>
                    </m:r>
                    <m:nary>
                      <m:naryPr>
                        <m:chr m:val="∑"/>
                        <m:subHide m:val="on"/>
                        <m:supHide m:val="on"/>
                        <m:ctrlPr>
                          <a:rPr lang="es-MX" sz="3600" b="0" i="1" smtClean="0">
                            <a:solidFill>
                              <a:schemeClr val="tx1"/>
                            </a:solidFill>
                            <a:latin typeface="Cambria Math" panose="02040503050406030204" pitchFamily="18" charset="0"/>
                            <a:ea typeface="Cambria Math" panose="02040503050406030204" pitchFamily="18" charset="0"/>
                          </a:rPr>
                        </m:ctrlPr>
                      </m:naryPr>
                      <m:sub/>
                      <m:sup/>
                      <m:e>
                        <m:acc>
                          <m:accPr>
                            <m:chr m:val="⃗"/>
                            <m:ctrlPr>
                              <a:rPr lang="es-MX" sz="3600" b="0" i="1" smtClean="0">
                                <a:solidFill>
                                  <a:schemeClr val="tx1"/>
                                </a:solidFill>
                                <a:latin typeface="Cambria Math" panose="02040503050406030204" pitchFamily="18" charset="0"/>
                                <a:ea typeface="Cambria Math" panose="02040503050406030204" pitchFamily="18" charset="0"/>
                              </a:rPr>
                            </m:ctrlPr>
                          </m:accPr>
                          <m:e>
                            <m:sSub>
                              <m:sSubPr>
                                <m:ctrlPr>
                                  <a:rPr lang="es-MX" sz="3600" b="0" i="1" smtClean="0">
                                    <a:solidFill>
                                      <a:schemeClr val="tx1"/>
                                    </a:solidFill>
                                    <a:latin typeface="Cambria Math" panose="02040503050406030204" pitchFamily="18" charset="0"/>
                                    <a:ea typeface="Cambria Math" panose="02040503050406030204" pitchFamily="18" charset="0"/>
                                  </a:rPr>
                                </m:ctrlPr>
                              </m:sSubPr>
                              <m:e>
                                <m:r>
                                  <a:rPr lang="es-MX" sz="3600" b="0" i="1" smtClean="0">
                                    <a:solidFill>
                                      <a:schemeClr val="tx1"/>
                                    </a:solidFill>
                                    <a:latin typeface="Cambria Math" panose="02040503050406030204" pitchFamily="18" charset="0"/>
                                    <a:ea typeface="Cambria Math" panose="02040503050406030204" pitchFamily="18" charset="0"/>
                                  </a:rPr>
                                  <m:t>𝐹</m:t>
                                </m:r>
                              </m:e>
                              <m:sub>
                                <m:r>
                                  <a:rPr lang="es-MX" sz="3600" b="0" i="1" smtClean="0">
                                    <a:solidFill>
                                      <a:schemeClr val="tx1"/>
                                    </a:solidFill>
                                    <a:latin typeface="Cambria Math" panose="02040503050406030204" pitchFamily="18" charset="0"/>
                                    <a:ea typeface="Cambria Math" panose="02040503050406030204" pitchFamily="18" charset="0"/>
                                  </a:rPr>
                                  <m:t>𝑖</m:t>
                                </m:r>
                              </m:sub>
                            </m:sSub>
                          </m:e>
                        </m:acc>
                      </m:e>
                    </m:nary>
                  </m:oMath>
                </a14:m>
                <a:endParaRPr lang="es-MX" sz="3600" dirty="0">
                  <a:solidFill>
                    <a:schemeClr val="tx1"/>
                  </a:solidFill>
                </a:endParaRPr>
              </a:p>
            </p:txBody>
          </p:sp>
        </mc:Choice>
        <mc:Fallback>
          <p:sp>
            <p:nvSpPr>
              <p:cNvPr id="23" name="CuadroTexto 22">
                <a:extLst>
                  <a:ext uri="{FF2B5EF4-FFF2-40B4-BE49-F238E27FC236}">
                    <a16:creationId xmlns:a16="http://schemas.microsoft.com/office/drawing/2014/main" id="{EBFFD3EE-B45E-8D20-D67D-99B6F3F90CF3}"/>
                  </a:ext>
                </a:extLst>
              </p:cNvPr>
              <p:cNvSpPr txBox="1">
                <a:spLocks noRot="1" noChangeAspect="1" noMove="1" noResize="1" noEditPoints="1" noAdjustHandles="1" noChangeArrowheads="1" noChangeShapeType="1" noTextEdit="1"/>
              </p:cNvSpPr>
              <p:nvPr/>
            </p:nvSpPr>
            <p:spPr>
              <a:xfrm>
                <a:off x="452251" y="4351292"/>
                <a:ext cx="6103790" cy="621324"/>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7C0DD068-AA19-EEC8-993F-B4A127FF8205}"/>
                  </a:ext>
                </a:extLst>
              </p:cNvPr>
              <p:cNvSpPr txBox="1"/>
              <p:nvPr/>
            </p:nvSpPr>
            <p:spPr>
              <a:xfrm>
                <a:off x="6024583" y="3734453"/>
                <a:ext cx="4037818" cy="2385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b="0" i="1" smtClean="0">
                              <a:solidFill>
                                <a:schemeClr val="tx1"/>
                              </a:solidFill>
                              <a:latin typeface="Cambria Math" panose="02040503050406030204" pitchFamily="18" charset="0"/>
                            </a:rPr>
                          </m:ctrlPr>
                        </m:sSubPr>
                        <m:e>
                          <m:r>
                            <a:rPr lang="es-MX" sz="3200" b="0" i="1" smtClean="0">
                              <a:solidFill>
                                <a:schemeClr val="tx1"/>
                              </a:solidFill>
                              <a:latin typeface="Cambria Math" panose="02040503050406030204" pitchFamily="18" charset="0"/>
                            </a:rPr>
                            <m:t>𝑅</m:t>
                          </m:r>
                        </m:e>
                        <m:sub>
                          <m:r>
                            <a:rPr lang="es-MX" sz="3200" b="0" i="1" smtClean="0">
                              <a:solidFill>
                                <a:schemeClr val="tx1"/>
                              </a:solidFill>
                              <a:latin typeface="Cambria Math" panose="02040503050406030204" pitchFamily="18" charset="0"/>
                            </a:rPr>
                            <m:t>𝑥</m:t>
                          </m:r>
                        </m:sub>
                      </m:sSub>
                      <m:r>
                        <a:rPr lang="es-MX" sz="3200" b="0" i="1" smtClean="0">
                          <a:solidFill>
                            <a:schemeClr val="tx1"/>
                          </a:solidFill>
                          <a:latin typeface="Cambria Math" panose="02040503050406030204" pitchFamily="18" charset="0"/>
                        </a:rPr>
                        <m:t>=</m:t>
                      </m:r>
                      <m:nary>
                        <m:naryPr>
                          <m:chr m:val="∑"/>
                          <m:subHide m:val="on"/>
                          <m:supHide m:val="on"/>
                          <m:ctrlPr>
                            <a:rPr lang="es-MX" sz="3200" b="0" i="1" smtClean="0">
                              <a:solidFill>
                                <a:schemeClr val="tx1"/>
                              </a:solidFill>
                              <a:latin typeface="Cambria Math" panose="02040503050406030204" pitchFamily="18" charset="0"/>
                            </a:rPr>
                          </m:ctrlPr>
                        </m:naryPr>
                        <m:sub/>
                        <m:sup/>
                        <m:e>
                          <m:sSub>
                            <m:sSubPr>
                              <m:ctrlPr>
                                <a:rPr lang="es-MX" sz="3200" b="0" i="1" smtClean="0">
                                  <a:solidFill>
                                    <a:schemeClr val="tx1"/>
                                  </a:solidFill>
                                  <a:latin typeface="Cambria Math" panose="02040503050406030204" pitchFamily="18" charset="0"/>
                                </a:rPr>
                              </m:ctrlPr>
                            </m:sSubPr>
                            <m:e>
                              <m:r>
                                <a:rPr lang="es-MX" sz="3200" b="0" i="1" smtClean="0">
                                  <a:solidFill>
                                    <a:schemeClr val="tx1"/>
                                  </a:solidFill>
                                  <a:latin typeface="Cambria Math" panose="02040503050406030204" pitchFamily="18" charset="0"/>
                                </a:rPr>
                                <m:t>𝐹</m:t>
                              </m:r>
                            </m:e>
                            <m:sub>
                              <m:r>
                                <a:rPr lang="es-MX" sz="3200" b="0" i="1" smtClean="0">
                                  <a:solidFill>
                                    <a:schemeClr val="tx1"/>
                                  </a:solidFill>
                                  <a:latin typeface="Cambria Math" panose="02040503050406030204" pitchFamily="18" charset="0"/>
                                </a:rPr>
                                <m:t>𝑥</m:t>
                              </m:r>
                            </m:sub>
                          </m:sSub>
                        </m:e>
                      </m:nary>
                    </m:oMath>
                  </m:oMathPara>
                </a14:m>
                <a:endParaRPr lang="es-MX" sz="3200" b="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s-MX" sz="3200" b="0" i="1" smtClean="0">
                              <a:solidFill>
                                <a:schemeClr val="tx1"/>
                              </a:solidFill>
                              <a:latin typeface="Cambria Math" panose="02040503050406030204" pitchFamily="18" charset="0"/>
                            </a:rPr>
                          </m:ctrlPr>
                        </m:sSubPr>
                        <m:e>
                          <m:r>
                            <a:rPr lang="es-MX" sz="3200" b="0" i="1" smtClean="0">
                              <a:solidFill>
                                <a:schemeClr val="tx1"/>
                              </a:solidFill>
                              <a:latin typeface="Cambria Math" panose="02040503050406030204" pitchFamily="18" charset="0"/>
                            </a:rPr>
                            <m:t>𝑅</m:t>
                          </m:r>
                        </m:e>
                        <m:sub>
                          <m:r>
                            <a:rPr lang="es-MX" sz="3200" b="0" i="1" smtClean="0">
                              <a:solidFill>
                                <a:schemeClr val="tx1"/>
                              </a:solidFill>
                              <a:latin typeface="Cambria Math" panose="02040503050406030204" pitchFamily="18" charset="0"/>
                            </a:rPr>
                            <m:t>𝑦</m:t>
                          </m:r>
                        </m:sub>
                      </m:sSub>
                      <m:r>
                        <a:rPr lang="es-MX" sz="3200" b="0" i="1" smtClean="0">
                          <a:solidFill>
                            <a:schemeClr val="tx1"/>
                          </a:solidFill>
                          <a:latin typeface="Cambria Math" panose="02040503050406030204" pitchFamily="18" charset="0"/>
                        </a:rPr>
                        <m:t>=</m:t>
                      </m:r>
                      <m:nary>
                        <m:naryPr>
                          <m:chr m:val="∑"/>
                          <m:subHide m:val="on"/>
                          <m:supHide m:val="on"/>
                          <m:ctrlPr>
                            <a:rPr lang="es-MX" sz="3200" b="0" i="1" smtClean="0">
                              <a:solidFill>
                                <a:schemeClr val="tx1"/>
                              </a:solidFill>
                              <a:latin typeface="Cambria Math" panose="02040503050406030204" pitchFamily="18" charset="0"/>
                            </a:rPr>
                          </m:ctrlPr>
                        </m:naryPr>
                        <m:sub/>
                        <m:sup/>
                        <m:e>
                          <m:sSub>
                            <m:sSubPr>
                              <m:ctrlPr>
                                <a:rPr lang="es-MX" sz="3200" b="0" i="1" smtClean="0">
                                  <a:solidFill>
                                    <a:schemeClr val="tx1"/>
                                  </a:solidFill>
                                  <a:latin typeface="Cambria Math" panose="02040503050406030204" pitchFamily="18" charset="0"/>
                                </a:rPr>
                              </m:ctrlPr>
                            </m:sSubPr>
                            <m:e>
                              <m:r>
                                <a:rPr lang="es-MX" sz="3200" b="0" i="1" smtClean="0">
                                  <a:solidFill>
                                    <a:schemeClr val="tx1"/>
                                  </a:solidFill>
                                  <a:latin typeface="Cambria Math" panose="02040503050406030204" pitchFamily="18" charset="0"/>
                                </a:rPr>
                                <m:t>𝐹</m:t>
                              </m:r>
                            </m:e>
                            <m:sub>
                              <m:r>
                                <a:rPr lang="es-MX" sz="3200" b="0" i="1" smtClean="0">
                                  <a:solidFill>
                                    <a:schemeClr val="tx1"/>
                                  </a:solidFill>
                                  <a:latin typeface="Cambria Math" panose="02040503050406030204" pitchFamily="18" charset="0"/>
                                </a:rPr>
                                <m:t>𝑦</m:t>
                              </m:r>
                            </m:sub>
                          </m:sSub>
                        </m:e>
                      </m:nary>
                    </m:oMath>
                  </m:oMathPara>
                </a14:m>
                <a:endParaRPr lang="es-MX" sz="3200" dirty="0">
                  <a:solidFill>
                    <a:schemeClr val="tx1"/>
                  </a:solidFill>
                </a:endParaRPr>
              </a:p>
            </p:txBody>
          </p:sp>
        </mc:Choice>
        <mc:Fallback>
          <p:sp>
            <p:nvSpPr>
              <p:cNvPr id="24" name="CuadroTexto 23">
                <a:extLst>
                  <a:ext uri="{FF2B5EF4-FFF2-40B4-BE49-F238E27FC236}">
                    <a16:creationId xmlns:a16="http://schemas.microsoft.com/office/drawing/2014/main" id="{7C0DD068-AA19-EEC8-993F-B4A127FF8205}"/>
                  </a:ext>
                </a:extLst>
              </p:cNvPr>
              <p:cNvSpPr txBox="1">
                <a:spLocks noRot="1" noChangeAspect="1" noMove="1" noResize="1" noEditPoints="1" noAdjustHandles="1" noChangeArrowheads="1" noChangeShapeType="1" noTextEdit="1"/>
              </p:cNvSpPr>
              <p:nvPr/>
            </p:nvSpPr>
            <p:spPr>
              <a:xfrm>
                <a:off x="6024583" y="3734453"/>
                <a:ext cx="4037818" cy="2385012"/>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39D7EDE7-3DBF-5F22-D703-32694A9C10AE}"/>
                  </a:ext>
                </a:extLst>
              </p:cNvPr>
              <p:cNvSpPr txBox="1"/>
              <p:nvPr/>
            </p:nvSpPr>
            <p:spPr>
              <a:xfrm>
                <a:off x="-711049" y="5434839"/>
                <a:ext cx="4839172" cy="10021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200" b="0" i="1" smtClean="0">
                          <a:solidFill>
                            <a:schemeClr val="tx1"/>
                          </a:solidFill>
                          <a:latin typeface="Cambria Math" panose="02040503050406030204" pitchFamily="18" charset="0"/>
                        </a:rPr>
                        <m:t>𝑅</m:t>
                      </m:r>
                      <m:r>
                        <a:rPr lang="es-MX" sz="3200" b="0" i="1" smtClean="0">
                          <a:solidFill>
                            <a:schemeClr val="tx1"/>
                          </a:solidFill>
                          <a:latin typeface="Cambria Math" panose="02040503050406030204" pitchFamily="18" charset="0"/>
                        </a:rPr>
                        <m:t>=</m:t>
                      </m:r>
                      <m:rad>
                        <m:radPr>
                          <m:degHide m:val="on"/>
                          <m:ctrlPr>
                            <a:rPr lang="es-MX" sz="3200" b="0" i="1" smtClean="0">
                              <a:solidFill>
                                <a:schemeClr val="tx1"/>
                              </a:solidFill>
                              <a:latin typeface="Cambria Math" panose="02040503050406030204" pitchFamily="18" charset="0"/>
                            </a:rPr>
                          </m:ctrlPr>
                        </m:radPr>
                        <m:deg/>
                        <m:e>
                          <m:sSubSup>
                            <m:sSubSupPr>
                              <m:ctrlPr>
                                <a:rPr lang="es-MX" sz="3200" b="0" i="1" smtClean="0">
                                  <a:solidFill>
                                    <a:schemeClr val="tx1"/>
                                  </a:solidFill>
                                  <a:latin typeface="Cambria Math" panose="02040503050406030204" pitchFamily="18" charset="0"/>
                                </a:rPr>
                              </m:ctrlPr>
                            </m:sSubSupPr>
                            <m:e>
                              <m:r>
                                <a:rPr lang="es-MX" sz="3200" b="0" i="1" smtClean="0">
                                  <a:solidFill>
                                    <a:schemeClr val="tx1"/>
                                  </a:solidFill>
                                  <a:latin typeface="Cambria Math" panose="02040503050406030204" pitchFamily="18" charset="0"/>
                                </a:rPr>
                                <m:t>𝑅</m:t>
                              </m:r>
                            </m:e>
                            <m:sub>
                              <m:r>
                                <a:rPr lang="es-MX" sz="3200" b="0" i="1" smtClean="0">
                                  <a:solidFill>
                                    <a:schemeClr val="tx1"/>
                                  </a:solidFill>
                                  <a:latin typeface="Cambria Math" panose="02040503050406030204" pitchFamily="18" charset="0"/>
                                </a:rPr>
                                <m:t>𝑥</m:t>
                              </m:r>
                            </m:sub>
                            <m:sup>
                              <m:r>
                                <a:rPr lang="es-MX" sz="3200" b="0" i="1" smtClean="0">
                                  <a:solidFill>
                                    <a:schemeClr val="tx1"/>
                                  </a:solidFill>
                                  <a:latin typeface="Cambria Math" panose="02040503050406030204" pitchFamily="18" charset="0"/>
                                </a:rPr>
                                <m:t>2</m:t>
                              </m:r>
                            </m:sup>
                          </m:sSubSup>
                          <m:r>
                            <a:rPr lang="es-MX" sz="3200" b="0" i="1" smtClean="0">
                              <a:solidFill>
                                <a:schemeClr val="tx1"/>
                              </a:solidFill>
                              <a:latin typeface="Cambria Math" panose="02040503050406030204" pitchFamily="18" charset="0"/>
                            </a:rPr>
                            <m:t>+</m:t>
                          </m:r>
                          <m:sSubSup>
                            <m:sSubSupPr>
                              <m:ctrlPr>
                                <a:rPr lang="es-MX" sz="3200" i="1">
                                  <a:solidFill>
                                    <a:schemeClr val="tx1"/>
                                  </a:solidFill>
                                  <a:latin typeface="Cambria Math" panose="02040503050406030204" pitchFamily="18" charset="0"/>
                                </a:rPr>
                              </m:ctrlPr>
                            </m:sSubSupPr>
                            <m:e>
                              <m:r>
                                <a:rPr lang="es-MX" sz="3200" i="1">
                                  <a:solidFill>
                                    <a:schemeClr val="tx1"/>
                                  </a:solidFill>
                                  <a:latin typeface="Cambria Math" panose="02040503050406030204" pitchFamily="18" charset="0"/>
                                </a:rPr>
                                <m:t>𝑅</m:t>
                              </m:r>
                            </m:e>
                            <m:sub>
                              <m:r>
                                <a:rPr lang="es-MX" sz="3200" b="0" i="1" smtClean="0">
                                  <a:solidFill>
                                    <a:schemeClr val="tx1"/>
                                  </a:solidFill>
                                  <a:latin typeface="Cambria Math" panose="02040503050406030204" pitchFamily="18" charset="0"/>
                                </a:rPr>
                                <m:t>𝑦</m:t>
                              </m:r>
                            </m:sub>
                            <m:sup>
                              <m:r>
                                <a:rPr lang="es-MX" sz="3200" i="1">
                                  <a:solidFill>
                                    <a:schemeClr val="tx1"/>
                                  </a:solidFill>
                                  <a:latin typeface="Cambria Math" panose="02040503050406030204" pitchFamily="18" charset="0"/>
                                </a:rPr>
                                <m:t>2</m:t>
                              </m:r>
                            </m:sup>
                          </m:sSubSup>
                        </m:e>
                      </m:rad>
                    </m:oMath>
                  </m:oMathPara>
                </a14:m>
                <a:endParaRPr lang="es-MX" sz="3200" dirty="0">
                  <a:solidFill>
                    <a:schemeClr val="tx1"/>
                  </a:solidFill>
                </a:endParaRPr>
              </a:p>
            </p:txBody>
          </p:sp>
        </mc:Choice>
        <mc:Fallback>
          <p:sp>
            <p:nvSpPr>
              <p:cNvPr id="25" name="CuadroTexto 24">
                <a:extLst>
                  <a:ext uri="{FF2B5EF4-FFF2-40B4-BE49-F238E27FC236}">
                    <a16:creationId xmlns:a16="http://schemas.microsoft.com/office/drawing/2014/main" id="{39D7EDE7-3DBF-5F22-D703-32694A9C10AE}"/>
                  </a:ext>
                </a:extLst>
              </p:cNvPr>
              <p:cNvSpPr txBox="1">
                <a:spLocks noRot="1" noChangeAspect="1" noMove="1" noResize="1" noEditPoints="1" noAdjustHandles="1" noChangeArrowheads="1" noChangeShapeType="1" noTextEdit="1"/>
              </p:cNvSpPr>
              <p:nvPr/>
            </p:nvSpPr>
            <p:spPr>
              <a:xfrm>
                <a:off x="-711049" y="5434839"/>
                <a:ext cx="4839172" cy="1002134"/>
              </a:xfrm>
              <a:prstGeom prst="rect">
                <a:avLst/>
              </a:prstGeom>
              <a:blipFill>
                <a:blip r:embed="rId7"/>
                <a:stretch>
                  <a:fillRect/>
                </a:stretch>
              </a:blipFill>
            </p:spPr>
            <p:txBody>
              <a:bodyPr/>
              <a:lstStyle/>
              <a:p>
                <a:r>
                  <a:rPr lang="es-MX">
                    <a:noFill/>
                  </a:rPr>
                  <a:t> </a:t>
                </a:r>
              </a:p>
            </p:txBody>
          </p:sp>
        </mc:Fallback>
      </mc:AlternateContent>
      <p:cxnSp>
        <p:nvCxnSpPr>
          <p:cNvPr id="27" name="Conector recto 26">
            <a:extLst>
              <a:ext uri="{FF2B5EF4-FFF2-40B4-BE49-F238E27FC236}">
                <a16:creationId xmlns:a16="http://schemas.microsoft.com/office/drawing/2014/main" id="{A0E0AA1A-6B57-A392-7FC3-DAC4713CE4D4}"/>
              </a:ext>
            </a:extLst>
          </p:cNvPr>
          <p:cNvCxnSpPr/>
          <p:nvPr/>
        </p:nvCxnSpPr>
        <p:spPr>
          <a:xfrm>
            <a:off x="0" y="37344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B94CDAA-835D-DBFF-1BA6-2E8DC635E7D2}"/>
              </a:ext>
            </a:extLst>
          </p:cNvPr>
          <p:cNvCxnSpPr/>
          <p:nvPr/>
        </p:nvCxnSpPr>
        <p:spPr>
          <a:xfrm flipV="1">
            <a:off x="3504146" y="130629"/>
            <a:ext cx="0" cy="3603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32E882F7-9F9E-BA27-3B4E-4A1A3A1110AF}"/>
              </a:ext>
            </a:extLst>
          </p:cNvPr>
          <p:cNvCxnSpPr>
            <a:cxnSpLocks/>
          </p:cNvCxnSpPr>
          <p:nvPr/>
        </p:nvCxnSpPr>
        <p:spPr>
          <a:xfrm flipV="1">
            <a:off x="7825778" y="0"/>
            <a:ext cx="0" cy="3734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29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áfico 10" descr="Libros en estantería">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Conector recto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áfico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Conector recto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áfico 6" descr="Pizarrón">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Conector recto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áfico 8" descr="Libro abierto">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ángulo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ítulo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rtlCol="0">
            <a:normAutofit/>
          </a:bodyPr>
          <a:lstStyle/>
          <a:p>
            <a:pPr rtl="0"/>
            <a:r>
              <a:rPr lang="es-MX" sz="5400" dirty="0">
                <a:solidFill>
                  <a:srgbClr val="FFFFFF"/>
                </a:solidFill>
                <a:latin typeface="Franklin Gothic Book" panose="020B0503020102020204" pitchFamily="34" charset="0"/>
                <a:cs typeface="Segoe UI" panose="020B0502040204020203" pitchFamily="34" charset="0"/>
              </a:rPr>
              <a:t>Fin del Tercer Examen Parcial</a:t>
            </a:r>
          </a:p>
        </p:txBody>
      </p:sp>
      <p:cxnSp>
        <p:nvCxnSpPr>
          <p:cNvPr id="24" name="Conector recto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4100" y="5738691"/>
            <a:ext cx="10083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rtlCol="0">
            <a:normAutofit/>
          </a:bodyPr>
          <a:lstStyle/>
          <a:p>
            <a:pPr rtl="0"/>
            <a:endParaRPr lang="es-MX" sz="200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503_TF44781794_Win32" id="{EBFB7385-72E5-4F10-93B4-2C9204BD4FC0}" vid="{96FB9889-EEF2-4ECD-8E1F-CAAEE9EA225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investigación</Template>
  <TotalTime>63</TotalTime>
  <Words>388</Words>
  <Application>Microsoft Office PowerPoint</Application>
  <PresentationFormat>Panorámica</PresentationFormat>
  <Paragraphs>55</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Cambria Math</vt:lpstr>
      <vt:lpstr>Franklin Gothic Book</vt:lpstr>
      <vt:lpstr>Segoe UI</vt:lpstr>
      <vt:lpstr>Tema de Office</vt:lpstr>
      <vt:lpstr>Física 1 Tercer Examen Parcial</vt:lpstr>
      <vt:lpstr>Examen en línea</vt:lpstr>
      <vt:lpstr>Examen en línea</vt:lpstr>
      <vt:lpstr>Importante</vt:lpstr>
      <vt:lpstr>Importante</vt:lpstr>
      <vt:lpstr>Importante</vt:lpstr>
      <vt:lpstr>Formulario</vt:lpstr>
      <vt:lpstr>Fin del Tercer Examen Parcial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Física 1 Tercer Examen Parcial</dc:title>
  <dc:creator>CONTRERAS MAYEN RAMON GUSTAVO</dc:creator>
  <cp:lastModifiedBy>CONTRERAS MAYEN RAMON GUSTAVO</cp:lastModifiedBy>
  <cp:revision>3</cp:revision>
  <dcterms:created xsi:type="dcterms:W3CDTF">2023-06-13T13:25:38Z</dcterms:created>
  <dcterms:modified xsi:type="dcterms:W3CDTF">2023-06-13T14:29:20Z</dcterms:modified>
</cp:coreProperties>
</file>