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AD28-E353-858F-2EE8-04409346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908D6-D60D-C7C1-B056-02B465B6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8773D-1F18-4E80-A64E-909908BF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35DF9-0A48-7E87-D3A5-1C7529F2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204B-036E-C473-026C-3E6E5B5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00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58F5B-720A-0AEA-9BAC-5D611241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DA837-0C4A-BFA3-3CF0-5DC1F85D5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E4A107-6056-0F0F-97CD-63B68097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52B74F-7060-6C4F-732B-43A3585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B1361-E30A-D481-3107-C5D9BBD3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32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627CA3-C057-8DDF-9488-11E23B61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AF1521-55F0-AE70-9436-231665EB9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D0624-603A-C6FF-9D46-B4720C7C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59925-586D-69F3-7768-8FF7FE42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23AD7-FB49-14D5-F83B-6079DD91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96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54BC9-BC9E-B3EB-C11C-5A2E114B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C5F75-A9BC-5DC5-5CA2-AE22FF53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410CB-E0C4-820A-8DD1-CB11AA5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83DAC-E3B2-E479-A1D8-37068E50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E80ED-2B85-43E4-ABFE-6432F174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8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539D1-0F0E-4C4F-B745-07505BB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3AA62-F07A-56AB-85AA-44E5EEF8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37C4D-8A0E-6DB9-C531-DF221E0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C13B8-C350-952F-0D31-ED458AC7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C04AD-ACBD-72D4-FEF7-E4769A33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03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2CC3B-418D-B71E-EBF6-CEC555FB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E3DB7-D753-0BC2-6E2F-D857EC519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0DBE0-8167-B91C-9D2F-88633F23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F70AB1-ED48-36F7-0BD1-048B73F2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02868-2AB2-C34D-E7FD-390EE774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AA0ECE-E14C-8948-79B3-69B784E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8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7B0F0-3C8F-6B68-B12D-B9BDE02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67CD13-938E-81A4-EB74-619212F3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AD9F1-A721-0AC0-B139-A524EBA2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774B32-312D-2F34-B19F-7F163459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169C73-6FB3-3F4B-7973-A1E0402F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82BBCF-5FD4-FDF7-FF52-10B4990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8CFF3C-AC2A-77DA-AB38-31E0564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6DD61C-741B-00A0-B214-C5F567B3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03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10404-B9A1-C878-0F87-82126B1A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6B66F2-6862-D47E-CA76-03C34D5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63731-B8C0-34EA-3A61-AD7BD731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33B235-5889-8848-60B9-A27BCD38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8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FAFC5-123C-22D8-6EB9-14A4965F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6AC3C-184C-B7B3-E35C-41367A44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74B874-2C24-5498-BC00-C76B404F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77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6278F-5451-98F2-663D-AB9545A3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6FAC2-6BF8-FB74-FB04-5D9425B7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4C14BA-5A23-36A2-A29D-67087689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8753D3-422E-39F8-3E5E-2007B1E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C4558D-2367-C845-7F05-FB81D3C5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2D098-7D5A-415A-C328-55E8F19F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1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9A92-FE8C-6BBE-D91F-C598A3FC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301B7B-56DA-DD07-A99D-F1A5AE59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C9535-79B4-2AE0-8F3C-B78AAA44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B3A334-DEAB-E98C-9C60-D574EB53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B5DCA-F5A3-AE66-9B68-64BC3561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F86931-F984-1196-14A7-25374A7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6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66205-953C-A951-351C-240C04C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75E713-FDDE-4BD7-0993-03FC9101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B993C-5CE2-1A85-AF0D-0C802025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A57B-7E99-46D4-9A4D-00EF7FA85E5F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8C93C-76C9-699C-01EB-682387CB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F4FD3-0AFF-136F-1EAD-BEFE05B82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20EAF-A025-01E9-5C77-AE3C2593B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7 Tiro parabólico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77DE3-1474-4956-AABC-BC076F22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Curso de Física 1</a:t>
            </a:r>
          </a:p>
        </p:txBody>
      </p:sp>
    </p:spTree>
    <p:extLst>
      <p:ext uri="{BB962C8B-B14F-4D97-AF65-F5344CB8AC3E}">
        <p14:creationId xmlns:p14="http://schemas.microsoft.com/office/powerpoint/2010/main" val="30978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491" y="305317"/>
            <a:ext cx="5431734" cy="1325563"/>
          </a:xfrm>
        </p:spPr>
        <p:txBody>
          <a:bodyPr/>
          <a:lstStyle/>
          <a:p>
            <a:pPr algn="ctr"/>
            <a:r>
              <a:rPr lang="es-MX" dirty="0"/>
              <a:t>Plano inclinado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2415699" y="2265523"/>
            <a:ext cx="742121" cy="763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AC34A6-4217-B62C-8425-BABDB631BA46}"/>
              </a:ext>
            </a:extLst>
          </p:cNvPr>
          <p:cNvSpPr/>
          <p:nvPr/>
        </p:nvSpPr>
        <p:spPr>
          <a:xfrm>
            <a:off x="238540" y="4426226"/>
            <a:ext cx="7013714" cy="1218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B35A99-BA58-BDB0-74F3-14FC3AD47049}"/>
              </a:ext>
            </a:extLst>
          </p:cNvPr>
          <p:cNvSpPr txBox="1"/>
          <p:nvPr/>
        </p:nvSpPr>
        <p:spPr>
          <a:xfrm>
            <a:off x="398514" y="146536"/>
            <a:ext cx="1064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v</a:t>
            </a:r>
            <a:r>
              <a:rPr lang="es-MX" sz="3200" baseline="-25000" dirty="0"/>
              <a:t>i</a:t>
            </a:r>
            <a:r>
              <a:rPr lang="es-MX" sz="3200" dirty="0"/>
              <a:t> = 0</a:t>
            </a:r>
          </a:p>
          <a:p>
            <a:r>
              <a:rPr lang="es-MX" sz="3200" dirty="0"/>
              <a:t>x</a:t>
            </a:r>
            <a:r>
              <a:rPr lang="es-MX" sz="3200" baseline="-25000" dirty="0"/>
              <a:t>i</a:t>
            </a:r>
            <a:r>
              <a:rPr lang="es-MX" sz="3200" dirty="0"/>
              <a:t> = 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7DC7B8-F6A5-EB9F-730E-6C57AA47E60D}"/>
              </a:ext>
            </a:extLst>
          </p:cNvPr>
          <p:cNvSpPr txBox="1"/>
          <p:nvPr/>
        </p:nvSpPr>
        <p:spPr>
          <a:xfrm>
            <a:off x="185154" y="29832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CCF7D-C5EE-217B-4EC9-EF4C041BDB88}"/>
              </a:ext>
            </a:extLst>
          </p:cNvPr>
          <p:cNvSpPr txBox="1"/>
          <p:nvPr/>
        </p:nvSpPr>
        <p:spPr>
          <a:xfrm rot="1278446">
            <a:off x="3373281" y="1615986"/>
            <a:ext cx="4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L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11F8CF-D2B3-AE67-7899-2A9C33F09781}"/>
              </a:ext>
            </a:extLst>
          </p:cNvPr>
          <p:cNvCxnSpPr/>
          <p:nvPr/>
        </p:nvCxnSpPr>
        <p:spPr>
          <a:xfrm>
            <a:off x="1247670" y="1223754"/>
            <a:ext cx="4995453" cy="23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F24515-18B8-86AC-D970-4812C669A3EA}"/>
              </a:ext>
            </a:extLst>
          </p:cNvPr>
          <p:cNvCxnSpPr/>
          <p:nvPr/>
        </p:nvCxnSpPr>
        <p:spPr>
          <a:xfrm>
            <a:off x="2798364" y="2647038"/>
            <a:ext cx="0" cy="128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7ABF2-ED79-EC3D-DF6F-DEBEBBD6BE9A}"/>
              </a:ext>
            </a:extLst>
          </p:cNvPr>
          <p:cNvSpPr txBox="1"/>
          <p:nvPr/>
        </p:nvSpPr>
        <p:spPr>
          <a:xfrm>
            <a:off x="2083020" y="341327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BD7CA6-603D-4AD8-B59F-6E49ABE658AE}"/>
              </a:ext>
            </a:extLst>
          </p:cNvPr>
          <p:cNvSpPr txBox="1"/>
          <p:nvPr/>
        </p:nvSpPr>
        <p:spPr>
          <a:xfrm>
            <a:off x="7853043" y="2396553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W = - m g</a:t>
            </a:r>
          </a:p>
        </p:txBody>
      </p:sp>
    </p:spTree>
    <p:extLst>
      <p:ext uri="{BB962C8B-B14F-4D97-AF65-F5344CB8AC3E}">
        <p14:creationId xmlns:p14="http://schemas.microsoft.com/office/powerpoint/2010/main" val="153545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491" y="305317"/>
            <a:ext cx="5431734" cy="1325563"/>
          </a:xfrm>
        </p:spPr>
        <p:txBody>
          <a:bodyPr/>
          <a:lstStyle/>
          <a:p>
            <a:pPr algn="ctr"/>
            <a:r>
              <a:rPr lang="es-MX" dirty="0"/>
              <a:t>Plano inclinado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2415699" y="2265523"/>
            <a:ext cx="742121" cy="763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AC34A6-4217-B62C-8425-BABDB631BA46}"/>
              </a:ext>
            </a:extLst>
          </p:cNvPr>
          <p:cNvSpPr/>
          <p:nvPr/>
        </p:nvSpPr>
        <p:spPr>
          <a:xfrm>
            <a:off x="238540" y="4426226"/>
            <a:ext cx="7013714" cy="1218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7DC7B8-F6A5-EB9F-730E-6C57AA47E60D}"/>
              </a:ext>
            </a:extLst>
          </p:cNvPr>
          <p:cNvSpPr txBox="1"/>
          <p:nvPr/>
        </p:nvSpPr>
        <p:spPr>
          <a:xfrm>
            <a:off x="185154" y="29832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CCF7D-C5EE-217B-4EC9-EF4C041BDB88}"/>
              </a:ext>
            </a:extLst>
          </p:cNvPr>
          <p:cNvSpPr txBox="1"/>
          <p:nvPr/>
        </p:nvSpPr>
        <p:spPr>
          <a:xfrm rot="1278446">
            <a:off x="5703095" y="3563667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x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11F8CF-D2B3-AE67-7899-2A9C33F09781}"/>
              </a:ext>
            </a:extLst>
          </p:cNvPr>
          <p:cNvCxnSpPr/>
          <p:nvPr/>
        </p:nvCxnSpPr>
        <p:spPr>
          <a:xfrm>
            <a:off x="773256" y="1705064"/>
            <a:ext cx="4995453" cy="23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F24515-18B8-86AC-D970-4812C669A3EA}"/>
              </a:ext>
            </a:extLst>
          </p:cNvPr>
          <p:cNvCxnSpPr/>
          <p:nvPr/>
        </p:nvCxnSpPr>
        <p:spPr>
          <a:xfrm>
            <a:off x="2798364" y="2647038"/>
            <a:ext cx="0" cy="128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7ABF2-ED79-EC3D-DF6F-DEBEBBD6BE9A}"/>
              </a:ext>
            </a:extLst>
          </p:cNvPr>
          <p:cNvSpPr txBox="1"/>
          <p:nvPr/>
        </p:nvSpPr>
        <p:spPr>
          <a:xfrm>
            <a:off x="2750596" y="390760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BD7CA6-603D-4AD8-B59F-6E49ABE658AE}"/>
              </a:ext>
            </a:extLst>
          </p:cNvPr>
          <p:cNvSpPr txBox="1"/>
          <p:nvPr/>
        </p:nvSpPr>
        <p:spPr>
          <a:xfrm>
            <a:off x="7853043" y="2396553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W = - m g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16B314-DD62-3452-D13E-06A00A0B37AC}"/>
              </a:ext>
            </a:extLst>
          </p:cNvPr>
          <p:cNvCxnSpPr/>
          <p:nvPr/>
        </p:nvCxnSpPr>
        <p:spPr>
          <a:xfrm flipV="1">
            <a:off x="1789043" y="1120665"/>
            <a:ext cx="1956354" cy="3150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788AD-9CA6-47E9-1A6E-82FFC8F874AF}"/>
              </a:ext>
            </a:extLst>
          </p:cNvPr>
          <p:cNvSpPr txBox="1"/>
          <p:nvPr/>
        </p:nvSpPr>
        <p:spPr>
          <a:xfrm rot="1278446">
            <a:off x="3535725" y="642473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y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273134-F221-66EB-47B9-2D15DA43FFF2}"/>
              </a:ext>
            </a:extLst>
          </p:cNvPr>
          <p:cNvCxnSpPr/>
          <p:nvPr/>
        </p:nvCxnSpPr>
        <p:spPr>
          <a:xfrm>
            <a:off x="2786759" y="2647038"/>
            <a:ext cx="680219" cy="336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01B314-CF9C-C6EF-E68D-ACEDE470A3DF}"/>
              </a:ext>
            </a:extLst>
          </p:cNvPr>
          <p:cNvSpPr txBox="1"/>
          <p:nvPr/>
        </p:nvSpPr>
        <p:spPr>
          <a:xfrm rot="1278446">
            <a:off x="3248160" y="2397341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x</a:t>
            </a:r>
            <a:endParaRPr lang="es-MX" sz="2400" baseline="-250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004950-BFAC-FE2B-BFBF-85ACF8156A98}"/>
              </a:ext>
            </a:extLst>
          </p:cNvPr>
          <p:cNvCxnSpPr>
            <a:cxnSpLocks/>
          </p:cNvCxnSpPr>
          <p:nvPr/>
        </p:nvCxnSpPr>
        <p:spPr>
          <a:xfrm flipH="1">
            <a:off x="2145610" y="2689095"/>
            <a:ext cx="659233" cy="1029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833E8B-B714-502A-2D49-EC6C19CF9919}"/>
              </a:ext>
            </a:extLst>
          </p:cNvPr>
          <p:cNvSpPr txBox="1"/>
          <p:nvPr/>
        </p:nvSpPr>
        <p:spPr>
          <a:xfrm>
            <a:off x="1530697" y="3196445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y</a:t>
            </a:r>
            <a:endParaRPr lang="es-MX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10806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491" y="305317"/>
            <a:ext cx="5431734" cy="1325563"/>
          </a:xfrm>
        </p:spPr>
        <p:txBody>
          <a:bodyPr/>
          <a:lstStyle/>
          <a:p>
            <a:pPr algn="ctr"/>
            <a:r>
              <a:rPr lang="es-MX" dirty="0"/>
              <a:t>Plano inclinado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2415699" y="2265523"/>
            <a:ext cx="742121" cy="763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7DC7B8-F6A5-EB9F-730E-6C57AA47E60D}"/>
              </a:ext>
            </a:extLst>
          </p:cNvPr>
          <p:cNvSpPr txBox="1"/>
          <p:nvPr/>
        </p:nvSpPr>
        <p:spPr>
          <a:xfrm>
            <a:off x="185154" y="29832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CCF7D-C5EE-217B-4EC9-EF4C041BDB88}"/>
              </a:ext>
            </a:extLst>
          </p:cNvPr>
          <p:cNvSpPr txBox="1"/>
          <p:nvPr/>
        </p:nvSpPr>
        <p:spPr>
          <a:xfrm rot="1278446">
            <a:off x="5703095" y="3563667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x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11F8CF-D2B3-AE67-7899-2A9C33F09781}"/>
              </a:ext>
            </a:extLst>
          </p:cNvPr>
          <p:cNvCxnSpPr/>
          <p:nvPr/>
        </p:nvCxnSpPr>
        <p:spPr>
          <a:xfrm>
            <a:off x="773256" y="1705064"/>
            <a:ext cx="4995453" cy="23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F24515-18B8-86AC-D970-4812C669A3EA}"/>
              </a:ext>
            </a:extLst>
          </p:cNvPr>
          <p:cNvCxnSpPr>
            <a:cxnSpLocks/>
          </p:cNvCxnSpPr>
          <p:nvPr/>
        </p:nvCxnSpPr>
        <p:spPr>
          <a:xfrm flipH="1">
            <a:off x="2804843" y="2628173"/>
            <a:ext cx="20986" cy="1450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7ABF2-ED79-EC3D-DF6F-DEBEBBD6BE9A}"/>
              </a:ext>
            </a:extLst>
          </p:cNvPr>
          <p:cNvSpPr txBox="1"/>
          <p:nvPr/>
        </p:nvSpPr>
        <p:spPr>
          <a:xfrm>
            <a:off x="2882854" y="3364766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W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16B314-DD62-3452-D13E-06A00A0B37AC}"/>
              </a:ext>
            </a:extLst>
          </p:cNvPr>
          <p:cNvCxnSpPr/>
          <p:nvPr/>
        </p:nvCxnSpPr>
        <p:spPr>
          <a:xfrm flipV="1">
            <a:off x="1789043" y="1120665"/>
            <a:ext cx="1956354" cy="3150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788AD-9CA6-47E9-1A6E-82FFC8F874AF}"/>
              </a:ext>
            </a:extLst>
          </p:cNvPr>
          <p:cNvSpPr txBox="1"/>
          <p:nvPr/>
        </p:nvSpPr>
        <p:spPr>
          <a:xfrm rot="1278446">
            <a:off x="3535725" y="642473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y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273134-F221-66EB-47B9-2D15DA43FFF2}"/>
              </a:ext>
            </a:extLst>
          </p:cNvPr>
          <p:cNvCxnSpPr/>
          <p:nvPr/>
        </p:nvCxnSpPr>
        <p:spPr>
          <a:xfrm>
            <a:off x="2786759" y="2647038"/>
            <a:ext cx="680219" cy="336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01B314-CF9C-C6EF-E68D-ACEDE470A3DF}"/>
              </a:ext>
            </a:extLst>
          </p:cNvPr>
          <p:cNvSpPr txBox="1"/>
          <p:nvPr/>
        </p:nvSpPr>
        <p:spPr>
          <a:xfrm rot="1278446">
            <a:off x="3248160" y="2397341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x</a:t>
            </a:r>
            <a:endParaRPr lang="es-MX" sz="2400" baseline="-250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004950-BFAC-FE2B-BFBF-85ACF8156A98}"/>
              </a:ext>
            </a:extLst>
          </p:cNvPr>
          <p:cNvCxnSpPr>
            <a:cxnSpLocks/>
          </p:cNvCxnSpPr>
          <p:nvPr/>
        </p:nvCxnSpPr>
        <p:spPr>
          <a:xfrm flipH="1">
            <a:off x="2145610" y="2689095"/>
            <a:ext cx="659233" cy="1029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833E8B-B714-502A-2D49-EC6C19CF9919}"/>
              </a:ext>
            </a:extLst>
          </p:cNvPr>
          <p:cNvSpPr txBox="1"/>
          <p:nvPr/>
        </p:nvSpPr>
        <p:spPr>
          <a:xfrm>
            <a:off x="1530697" y="3196445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y</a:t>
            </a:r>
            <a:endParaRPr lang="es-MX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254602-9D36-5C6D-4073-38CCF8A6BBA7}"/>
                  </a:ext>
                </a:extLst>
              </p:cNvPr>
              <p:cNvSpPr txBox="1"/>
              <p:nvPr/>
            </p:nvSpPr>
            <p:spPr>
              <a:xfrm>
                <a:off x="2319399" y="3104111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254602-9D36-5C6D-4073-38CCF8A6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9" y="3104111"/>
                <a:ext cx="5620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551076-BF87-42D3-C497-75004CBFFAC1}"/>
              </a:ext>
            </a:extLst>
          </p:cNvPr>
          <p:cNvCxnSpPr/>
          <p:nvPr/>
        </p:nvCxnSpPr>
        <p:spPr>
          <a:xfrm>
            <a:off x="2145610" y="3728642"/>
            <a:ext cx="680219" cy="336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55C13A-A1D3-00FB-4988-A2AB31D65762}"/>
              </a:ext>
            </a:extLst>
          </p:cNvPr>
          <p:cNvSpPr txBox="1"/>
          <p:nvPr/>
        </p:nvSpPr>
        <p:spPr>
          <a:xfrm rot="1278446">
            <a:off x="2115288" y="3860261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x</a:t>
            </a:r>
            <a:endParaRPr lang="es-MX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55FA64-B1F2-E3AC-6057-A400412B6FBF}"/>
                  </a:ext>
                </a:extLst>
              </p:cNvPr>
              <p:cNvSpPr txBox="1"/>
              <p:nvPr/>
            </p:nvSpPr>
            <p:spPr>
              <a:xfrm>
                <a:off x="7732643" y="2009065"/>
                <a:ext cx="28265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55FA64-B1F2-E3AC-6057-A400412B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43" y="2009065"/>
                <a:ext cx="28265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779618-6E21-E7FF-0F06-CCC1567E2068}"/>
                  </a:ext>
                </a:extLst>
              </p:cNvPr>
              <p:cNvSpPr txBox="1"/>
              <p:nvPr/>
            </p:nvSpPr>
            <p:spPr>
              <a:xfrm>
                <a:off x="7732643" y="2877863"/>
                <a:ext cx="3485057" cy="1134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779618-6E21-E7FF-0F06-CCC1567E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43" y="2877863"/>
                <a:ext cx="3485057" cy="1134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50953A3-E9C5-F618-707A-2B86A2D2BFEA}"/>
                  </a:ext>
                </a:extLst>
              </p:cNvPr>
              <p:cNvSpPr txBox="1"/>
              <p:nvPr/>
            </p:nvSpPr>
            <p:spPr>
              <a:xfrm>
                <a:off x="7732643" y="4411703"/>
                <a:ext cx="30219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sz="36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50953A3-E9C5-F618-707A-2B86A2D2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43" y="4411703"/>
                <a:ext cx="30219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491" y="305317"/>
            <a:ext cx="5431734" cy="159172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Plano inclinado</a:t>
            </a:r>
            <a:br>
              <a:rPr lang="es-MX" dirty="0"/>
            </a:br>
            <a:r>
              <a:rPr lang="es-MX" dirty="0"/>
              <a:t>Segunda Ley de Newton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2415699" y="2265523"/>
            <a:ext cx="742121" cy="763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7DC7B8-F6A5-EB9F-730E-6C57AA47E60D}"/>
              </a:ext>
            </a:extLst>
          </p:cNvPr>
          <p:cNvSpPr txBox="1"/>
          <p:nvPr/>
        </p:nvSpPr>
        <p:spPr>
          <a:xfrm>
            <a:off x="185154" y="29832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CCF7D-C5EE-217B-4EC9-EF4C041BDB88}"/>
              </a:ext>
            </a:extLst>
          </p:cNvPr>
          <p:cNvSpPr txBox="1"/>
          <p:nvPr/>
        </p:nvSpPr>
        <p:spPr>
          <a:xfrm rot="1278446">
            <a:off x="5703095" y="3563667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x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11F8CF-D2B3-AE67-7899-2A9C33F09781}"/>
              </a:ext>
            </a:extLst>
          </p:cNvPr>
          <p:cNvCxnSpPr/>
          <p:nvPr/>
        </p:nvCxnSpPr>
        <p:spPr>
          <a:xfrm>
            <a:off x="773256" y="1705064"/>
            <a:ext cx="4995453" cy="23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F24515-18B8-86AC-D970-4812C669A3EA}"/>
              </a:ext>
            </a:extLst>
          </p:cNvPr>
          <p:cNvCxnSpPr>
            <a:cxnSpLocks/>
          </p:cNvCxnSpPr>
          <p:nvPr/>
        </p:nvCxnSpPr>
        <p:spPr>
          <a:xfrm flipH="1">
            <a:off x="2804843" y="2628173"/>
            <a:ext cx="20986" cy="1450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7ABF2-ED79-EC3D-DF6F-DEBEBBD6BE9A}"/>
              </a:ext>
            </a:extLst>
          </p:cNvPr>
          <p:cNvSpPr txBox="1"/>
          <p:nvPr/>
        </p:nvSpPr>
        <p:spPr>
          <a:xfrm>
            <a:off x="2882854" y="3364766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W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16B314-DD62-3452-D13E-06A00A0B37AC}"/>
              </a:ext>
            </a:extLst>
          </p:cNvPr>
          <p:cNvCxnSpPr/>
          <p:nvPr/>
        </p:nvCxnSpPr>
        <p:spPr>
          <a:xfrm flipV="1">
            <a:off x="1789043" y="1120665"/>
            <a:ext cx="1956354" cy="3150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788AD-9CA6-47E9-1A6E-82FFC8F874AF}"/>
              </a:ext>
            </a:extLst>
          </p:cNvPr>
          <p:cNvSpPr txBox="1"/>
          <p:nvPr/>
        </p:nvSpPr>
        <p:spPr>
          <a:xfrm rot="1278446">
            <a:off x="3535725" y="642473"/>
            <a:ext cx="44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y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273134-F221-66EB-47B9-2D15DA43FFF2}"/>
              </a:ext>
            </a:extLst>
          </p:cNvPr>
          <p:cNvCxnSpPr/>
          <p:nvPr/>
        </p:nvCxnSpPr>
        <p:spPr>
          <a:xfrm>
            <a:off x="2786759" y="2647038"/>
            <a:ext cx="680219" cy="336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01B314-CF9C-C6EF-E68D-ACEDE470A3DF}"/>
              </a:ext>
            </a:extLst>
          </p:cNvPr>
          <p:cNvSpPr txBox="1"/>
          <p:nvPr/>
        </p:nvSpPr>
        <p:spPr>
          <a:xfrm rot="1278446">
            <a:off x="3248160" y="2397341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x</a:t>
            </a:r>
            <a:endParaRPr lang="es-MX" sz="2400" baseline="-250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004950-BFAC-FE2B-BFBF-85ACF8156A98}"/>
              </a:ext>
            </a:extLst>
          </p:cNvPr>
          <p:cNvCxnSpPr>
            <a:cxnSpLocks/>
          </p:cNvCxnSpPr>
          <p:nvPr/>
        </p:nvCxnSpPr>
        <p:spPr>
          <a:xfrm flipH="1">
            <a:off x="2145610" y="2689095"/>
            <a:ext cx="659233" cy="1029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833E8B-B714-502A-2D49-EC6C19CF9919}"/>
              </a:ext>
            </a:extLst>
          </p:cNvPr>
          <p:cNvSpPr txBox="1"/>
          <p:nvPr/>
        </p:nvSpPr>
        <p:spPr>
          <a:xfrm>
            <a:off x="1530697" y="3196445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y</a:t>
            </a:r>
            <a:endParaRPr lang="es-MX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254602-9D36-5C6D-4073-38CCF8A6BBA7}"/>
                  </a:ext>
                </a:extLst>
              </p:cNvPr>
              <p:cNvSpPr txBox="1"/>
              <p:nvPr/>
            </p:nvSpPr>
            <p:spPr>
              <a:xfrm>
                <a:off x="2319399" y="3104111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254602-9D36-5C6D-4073-38CCF8A6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9" y="3104111"/>
                <a:ext cx="5620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551076-BF87-42D3-C497-75004CBFFAC1}"/>
              </a:ext>
            </a:extLst>
          </p:cNvPr>
          <p:cNvCxnSpPr/>
          <p:nvPr/>
        </p:nvCxnSpPr>
        <p:spPr>
          <a:xfrm>
            <a:off x="2145610" y="3728642"/>
            <a:ext cx="680219" cy="336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55C13A-A1D3-00FB-4988-A2AB31D65762}"/>
              </a:ext>
            </a:extLst>
          </p:cNvPr>
          <p:cNvSpPr txBox="1"/>
          <p:nvPr/>
        </p:nvSpPr>
        <p:spPr>
          <a:xfrm rot="1278446">
            <a:off x="2115288" y="3860261"/>
            <a:ext cx="70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baseline="-25000" dirty="0" err="1"/>
              <a:t>x</a:t>
            </a:r>
            <a:endParaRPr lang="es-MX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55FA64-B1F2-E3AC-6057-A400412B6FBF}"/>
                  </a:ext>
                </a:extLst>
              </p:cNvPr>
              <p:cNvSpPr txBox="1"/>
              <p:nvPr/>
            </p:nvSpPr>
            <p:spPr>
              <a:xfrm>
                <a:off x="7732643" y="2009065"/>
                <a:ext cx="1768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55FA64-B1F2-E3AC-6057-A400412B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43" y="2009065"/>
                <a:ext cx="1768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30CE8D-9326-49C5-A12C-3BB9381AD17B}"/>
                  </a:ext>
                </a:extLst>
              </p:cNvPr>
              <p:cNvSpPr txBox="1"/>
              <p:nvPr/>
            </p:nvSpPr>
            <p:spPr>
              <a:xfrm>
                <a:off x="7732643" y="2827112"/>
                <a:ext cx="20353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30CE8D-9326-49C5-A12C-3BB9381A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43" y="2827112"/>
                <a:ext cx="20353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D8EEB1-B007-0CBD-F9BB-C4DDDEC8100D}"/>
                  </a:ext>
                </a:extLst>
              </p:cNvPr>
              <p:cNvSpPr txBox="1"/>
              <p:nvPr/>
            </p:nvSpPr>
            <p:spPr>
              <a:xfrm>
                <a:off x="7499905" y="3750686"/>
                <a:ext cx="3829766" cy="10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s-MX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func>
                            <m:func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3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D8EEB1-B007-0CBD-F9BB-C4DDDEC8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05" y="3750686"/>
                <a:ext cx="3829766" cy="104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609796-A636-07F0-BDEA-AA6BACB748BD}"/>
                  </a:ext>
                </a:extLst>
              </p:cNvPr>
              <p:cNvSpPr txBox="1"/>
              <p:nvPr/>
            </p:nvSpPr>
            <p:spPr>
              <a:xfrm>
                <a:off x="7612641" y="5334256"/>
                <a:ext cx="22753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609796-A636-07F0-BDEA-AA6BACB7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41" y="5334256"/>
                <a:ext cx="227530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P spid="6" grpId="0"/>
      <p:bldP spid="9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del MRU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6E122-8103-FE43-8772-8926A30D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Tenemos un par de expresiones que nos recuperan el tiempo que tarda el balín en recorrer el riel del plano inclinado y la velocidad final en el extremo final.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C8130C-8441-7858-7F74-98F81AF68812}"/>
                  </a:ext>
                </a:extLst>
              </p:cNvPr>
              <p:cNvSpPr txBox="1"/>
              <p:nvPr/>
            </p:nvSpPr>
            <p:spPr>
              <a:xfrm>
                <a:off x="3478696" y="3849756"/>
                <a:ext cx="391972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C8130C-8441-7858-7F74-98F81AF6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6" y="3849756"/>
                <a:ext cx="391972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58ED82B-4CD2-8717-F16E-216B9F90A3D7}"/>
                  </a:ext>
                </a:extLst>
              </p:cNvPr>
              <p:cNvSpPr txBox="1"/>
              <p:nvPr/>
            </p:nvSpPr>
            <p:spPr>
              <a:xfrm>
                <a:off x="3518453" y="5758069"/>
                <a:ext cx="5464637" cy="677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58ED82B-4CD2-8717-F16E-216B9F90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53" y="5758069"/>
                <a:ext cx="5464637" cy="677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1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el tiempo sobre el riel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6E122-8103-FE43-8772-8926A30D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De la siguiente expresión podemos calcular el tiempo que tarda el balín en recorrer todo el riel, aprovechando los valores que conocemos: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C8130C-8441-7858-7F74-98F81AF68812}"/>
                  </a:ext>
                </a:extLst>
              </p:cNvPr>
              <p:cNvSpPr txBox="1"/>
              <p:nvPr/>
            </p:nvSpPr>
            <p:spPr>
              <a:xfrm>
                <a:off x="1638338" y="3829229"/>
                <a:ext cx="391972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C8130C-8441-7858-7F74-98F81AF6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38" y="3829229"/>
                <a:ext cx="391972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F3617BE-ADAC-B0CA-DB94-3C2FA8406F0C}"/>
                  </a:ext>
                </a:extLst>
              </p:cNvPr>
              <p:cNvSpPr txBox="1"/>
              <p:nvPr/>
            </p:nvSpPr>
            <p:spPr>
              <a:xfrm>
                <a:off x="7242313" y="4106228"/>
                <a:ext cx="13502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3600" b="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F3617BE-ADAC-B0CA-DB94-3C2FA840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13" y="4106228"/>
                <a:ext cx="135024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3091A7-0EA9-6098-6FA2-C86B9F84B3BC}"/>
                  </a:ext>
                </a:extLst>
              </p:cNvPr>
              <p:cNvSpPr txBox="1"/>
              <p:nvPr/>
            </p:nvSpPr>
            <p:spPr>
              <a:xfrm>
                <a:off x="9197009" y="4106228"/>
                <a:ext cx="13566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3600" b="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3091A7-0EA9-6098-6FA2-C86B9F84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009" y="4106228"/>
                <a:ext cx="135665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5997CD-7311-EBF9-F3A7-A81E7712D5A7}"/>
                  </a:ext>
                </a:extLst>
              </p:cNvPr>
              <p:cNvSpPr txBox="1"/>
              <p:nvPr/>
            </p:nvSpPr>
            <p:spPr>
              <a:xfrm>
                <a:off x="1638338" y="4937225"/>
                <a:ext cx="344895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=0+0+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5997CD-7311-EBF9-F3A7-A81E7712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38" y="4937225"/>
                <a:ext cx="3448956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7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el tiempo sobre el 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5997CD-7311-EBF9-F3A7-A81E7712D5A7}"/>
                  </a:ext>
                </a:extLst>
              </p:cNvPr>
              <p:cNvSpPr txBox="1"/>
              <p:nvPr/>
            </p:nvSpPr>
            <p:spPr>
              <a:xfrm>
                <a:off x="1068495" y="1690688"/>
                <a:ext cx="344895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=0+0+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5997CD-7311-EBF9-F3A7-A81E7712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95" y="1690688"/>
                <a:ext cx="344895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4E57B04-D0F6-E550-8366-2E091471C89F}"/>
                  </a:ext>
                </a:extLst>
              </p:cNvPr>
              <p:cNvSpPr txBox="1"/>
              <p:nvPr/>
            </p:nvSpPr>
            <p:spPr>
              <a:xfrm>
                <a:off x="1116584" y="3375457"/>
                <a:ext cx="3400867" cy="1137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3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4E57B04-D0F6-E550-8366-2E091471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84" y="3375457"/>
                <a:ext cx="3400867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090EC46-8C71-0A7D-80AE-681A6A234C9C}"/>
                  </a:ext>
                </a:extLst>
              </p:cNvPr>
              <p:cNvSpPr txBox="1"/>
              <p:nvPr/>
            </p:nvSpPr>
            <p:spPr>
              <a:xfrm>
                <a:off x="5489801" y="3125966"/>
                <a:ext cx="3227807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sz="3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090EC46-8C71-0A7D-80AE-681A6A234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01" y="3125966"/>
                <a:ext cx="3227807" cy="1636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F9FCC45-CD36-D2C0-E0B1-1DCB3945E58D}"/>
                  </a:ext>
                </a:extLst>
              </p:cNvPr>
              <p:cNvSpPr txBox="1"/>
              <p:nvPr/>
            </p:nvSpPr>
            <p:spPr>
              <a:xfrm>
                <a:off x="5489801" y="4856017"/>
                <a:ext cx="2655535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sz="3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F9FCC45-CD36-D2C0-E0B1-1DCB3945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01" y="4856017"/>
                <a:ext cx="2655535" cy="1636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la velocidad del balín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6E122-8103-FE43-8772-8926A30D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Una vez conocida la aceleración, podemos estimar la velocidad con la que el balín sale del riel: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B6E5F2C-456E-F1A2-87AA-938600240C47}"/>
                  </a:ext>
                </a:extLst>
              </p:cNvPr>
              <p:cNvSpPr txBox="1"/>
              <p:nvPr/>
            </p:nvSpPr>
            <p:spPr>
              <a:xfrm>
                <a:off x="3001618" y="3578087"/>
                <a:ext cx="5464637" cy="677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B6E5F2C-456E-F1A2-87AA-93860024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8" y="3578087"/>
                <a:ext cx="5464637" cy="677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FF98723-0C2D-88CD-2ACA-B4A34D8778F4}"/>
                  </a:ext>
                </a:extLst>
              </p:cNvPr>
              <p:cNvSpPr txBox="1"/>
              <p:nvPr/>
            </p:nvSpPr>
            <p:spPr>
              <a:xfrm>
                <a:off x="3001617" y="4653248"/>
                <a:ext cx="3391441" cy="677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MX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=0+2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FF98723-0C2D-88CD-2ACA-B4A34D87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4653248"/>
                <a:ext cx="3391441" cy="677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99F89C0-08AF-D348-2F7C-5B03DC07BF3F}"/>
                  </a:ext>
                </a:extLst>
              </p:cNvPr>
              <p:cNvSpPr txBox="1"/>
              <p:nvPr/>
            </p:nvSpPr>
            <p:spPr>
              <a:xfrm>
                <a:off x="3001617" y="5669199"/>
                <a:ext cx="3987951" cy="757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99F89C0-08AF-D348-2F7C-5B03DC07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5669199"/>
                <a:ext cx="3987951" cy="757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la velocidad del balín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6E122-8103-FE43-8772-8926A30D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Ocupando el valor de L = 1 m y el de g = 9.81 m / s</a:t>
            </a:r>
            <a:r>
              <a:rPr lang="es-MX" sz="3600" baseline="30000" dirty="0"/>
              <a:t>2</a:t>
            </a:r>
            <a:r>
              <a:rPr lang="es-MX" sz="3600" dirty="0"/>
              <a:t> podemos expresar el valor de la velocidad en función del ángulo: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99F89C0-08AF-D348-2F7C-5B03DC07BF3F}"/>
                  </a:ext>
                </a:extLst>
              </p:cNvPr>
              <p:cNvSpPr txBox="1"/>
              <p:nvPr/>
            </p:nvSpPr>
            <p:spPr>
              <a:xfrm>
                <a:off x="3372678" y="3815751"/>
                <a:ext cx="3987951" cy="757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99F89C0-08AF-D348-2F7C-5B03DC07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678" y="3815751"/>
                <a:ext cx="3987951" cy="75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16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2B77-0F8D-6A93-F956-AABC959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la velocidad del balín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D6A85DF-83DF-1EEE-B33C-2459E0E60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81028"/>
              </p:ext>
            </p:extLst>
          </p:nvPr>
        </p:nvGraphicFramePr>
        <p:xfrm>
          <a:off x="1448904" y="2301312"/>
          <a:ext cx="812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6352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2233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Ángulo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Velocidad (m/s</a:t>
                      </a:r>
                      <a:r>
                        <a:rPr lang="es-MX" sz="4000" baseline="30000" dirty="0"/>
                        <a:t>2</a:t>
                      </a:r>
                      <a:r>
                        <a:rPr lang="es-MX" sz="4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40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7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000" dirty="0"/>
                        <a:t>30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000" dirty="0"/>
                        <a:t>20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5857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98209565-28EE-1669-B424-72C4624F2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27878"/>
              </p:ext>
            </p:extLst>
          </p:nvPr>
        </p:nvGraphicFramePr>
        <p:xfrm>
          <a:off x="1448904" y="2301312"/>
          <a:ext cx="812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6352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2233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Ángulo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Velocidad (m/s</a:t>
                      </a:r>
                      <a:r>
                        <a:rPr lang="es-MX" sz="4000" baseline="30000" dirty="0"/>
                        <a:t>2</a:t>
                      </a:r>
                      <a:r>
                        <a:rPr lang="es-MX" sz="4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40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7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000" dirty="0"/>
                        <a:t>30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000" dirty="0"/>
                        <a:t>20</a:t>
                      </a:r>
                      <a:r>
                        <a:rPr lang="es-MX" sz="4000" baseline="30000" dirty="0"/>
                        <a:t>o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 en cada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s-MX" sz="3600" dirty="0"/>
              <a:t>Responder las preguntas del apartado: </a:t>
            </a:r>
            <a:r>
              <a:rPr lang="es-MX" sz="3600" b="1" dirty="0">
                <a:solidFill>
                  <a:srgbClr val="FF0000"/>
                </a:solidFill>
              </a:rPr>
              <a:t>Investiga y escribe brevemente: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600" dirty="0"/>
              <a:t> ¿Qué es el movimiento de tiro parabólico?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600" dirty="0"/>
              <a:t> Proporciona 3 ejemplos de actividades en las cuales observes éste tipo de movimiento.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600" dirty="0"/>
              <a:t> Con base en lo anterior, </a:t>
            </a:r>
            <a:r>
              <a:rPr lang="es-MX" sz="3600" b="1" dirty="0"/>
              <a:t>redacta los objetivos de la práctica.</a:t>
            </a:r>
          </a:p>
        </p:txBody>
      </p:sp>
    </p:spTree>
    <p:extLst>
      <p:ext uri="{BB962C8B-B14F-4D97-AF65-F5344CB8AC3E}">
        <p14:creationId xmlns:p14="http://schemas.microsoft.com/office/powerpoint/2010/main" val="33548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305317"/>
            <a:ext cx="10170870" cy="1325563"/>
          </a:xfrm>
        </p:spPr>
        <p:txBody>
          <a:bodyPr/>
          <a:lstStyle/>
          <a:p>
            <a:pPr algn="ctr"/>
            <a:r>
              <a:rPr lang="es-MX" dirty="0"/>
              <a:t>Montaje experimental - Recorrido horizontal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5673587" y="4072283"/>
            <a:ext cx="314739" cy="3445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AC34A6-4217-B62C-8425-BABDB631BA46}"/>
              </a:ext>
            </a:extLst>
          </p:cNvPr>
          <p:cNvSpPr/>
          <p:nvPr/>
        </p:nvSpPr>
        <p:spPr>
          <a:xfrm>
            <a:off x="238540" y="4426226"/>
            <a:ext cx="7013714" cy="1218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F7F819-A761-FB98-845C-3ABF708E860E}"/>
                  </a:ext>
                </a:extLst>
              </p:cNvPr>
              <p:cNvSpPr txBox="1"/>
              <p:nvPr/>
            </p:nvSpPr>
            <p:spPr>
              <a:xfrm>
                <a:off x="5638800" y="2975113"/>
                <a:ext cx="1358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F7F819-A761-FB98-845C-3ABF708E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113"/>
                <a:ext cx="13582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AF95E49-CD0B-3328-2F65-DA6A8AC4E88B}"/>
              </a:ext>
            </a:extLst>
          </p:cNvPr>
          <p:cNvSpPr txBox="1"/>
          <p:nvPr/>
        </p:nvSpPr>
        <p:spPr>
          <a:xfrm>
            <a:off x="5064369" y="1461603"/>
            <a:ext cx="646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En esta parte, solo observamos el recorrido del balín.</a:t>
            </a:r>
          </a:p>
        </p:txBody>
      </p:sp>
    </p:spTree>
    <p:extLst>
      <p:ext uri="{BB962C8B-B14F-4D97-AF65-F5344CB8AC3E}">
        <p14:creationId xmlns:p14="http://schemas.microsoft.com/office/powerpoint/2010/main" val="39282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022E-16 L 0.11653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305317"/>
            <a:ext cx="10170870" cy="1325563"/>
          </a:xfrm>
        </p:spPr>
        <p:txBody>
          <a:bodyPr/>
          <a:lstStyle/>
          <a:p>
            <a:pPr algn="ctr"/>
            <a:r>
              <a:rPr lang="es-MX" dirty="0"/>
              <a:t>Montaje experimental – Tiro parabólico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2666875" y="2021301"/>
            <a:ext cx="314739" cy="3445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AC34A6-4217-B62C-8425-BABDB631BA46}"/>
              </a:ext>
            </a:extLst>
          </p:cNvPr>
          <p:cNvSpPr/>
          <p:nvPr/>
        </p:nvSpPr>
        <p:spPr>
          <a:xfrm>
            <a:off x="660778" y="2365858"/>
            <a:ext cx="2177955" cy="6092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F7F819-A761-FB98-845C-3ABF708E860E}"/>
                  </a:ext>
                </a:extLst>
              </p:cNvPr>
              <p:cNvSpPr txBox="1"/>
              <p:nvPr/>
            </p:nvSpPr>
            <p:spPr>
              <a:xfrm>
                <a:off x="8024992" y="2977557"/>
                <a:ext cx="306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 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F7F819-A761-FB98-845C-3ABF708E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92" y="2977557"/>
                <a:ext cx="306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AF95E49-CD0B-3328-2F65-DA6A8AC4E88B}"/>
              </a:ext>
            </a:extLst>
          </p:cNvPr>
          <p:cNvSpPr txBox="1"/>
          <p:nvPr/>
        </p:nvSpPr>
        <p:spPr>
          <a:xfrm>
            <a:off x="5064369" y="1461603"/>
            <a:ext cx="646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En esta parte, solo observamos el recorrido del balín.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16940D-73EE-5A69-F7B6-0C2F3780B3ED}"/>
              </a:ext>
            </a:extLst>
          </p:cNvPr>
          <p:cNvSpPr/>
          <p:nvPr/>
        </p:nvSpPr>
        <p:spPr>
          <a:xfrm>
            <a:off x="2523994" y="2975113"/>
            <a:ext cx="142881" cy="28797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D66B109-1309-41C0-DD8E-716333089001}"/>
              </a:ext>
            </a:extLst>
          </p:cNvPr>
          <p:cNvCxnSpPr/>
          <p:nvPr/>
        </p:nvCxnSpPr>
        <p:spPr>
          <a:xfrm>
            <a:off x="1187355" y="5854890"/>
            <a:ext cx="54045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27EFF66-55EF-B21D-2E61-0DCBD268277B}"/>
              </a:ext>
            </a:extLst>
          </p:cNvPr>
          <p:cNvCxnSpPr>
            <a:cxnSpLocks/>
          </p:cNvCxnSpPr>
          <p:nvPr/>
        </p:nvCxnSpPr>
        <p:spPr>
          <a:xfrm>
            <a:off x="2838733" y="6114197"/>
            <a:ext cx="343405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FFC19D-DA4A-67E0-CFE8-3725B4FCA9F0}"/>
                  </a:ext>
                </a:extLst>
              </p:cNvPr>
              <p:cNvSpPr txBox="1"/>
              <p:nvPr/>
            </p:nvSpPr>
            <p:spPr>
              <a:xfrm>
                <a:off x="4208061" y="6114197"/>
                <a:ext cx="5489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FFC19D-DA4A-67E0-CFE8-3725B4FC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61" y="6114197"/>
                <a:ext cx="54899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FA9603-0A12-5E2C-ADB0-13280FEE2D78}"/>
              </a:ext>
            </a:extLst>
          </p:cNvPr>
          <p:cNvCxnSpPr>
            <a:cxnSpLocks/>
          </p:cNvCxnSpPr>
          <p:nvPr/>
        </p:nvCxnSpPr>
        <p:spPr>
          <a:xfrm flipH="1">
            <a:off x="2824244" y="2975113"/>
            <a:ext cx="14489" cy="2879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8859E9-5F15-5488-AC8B-6CFFDDA7E035}"/>
              </a:ext>
            </a:extLst>
          </p:cNvPr>
          <p:cNvSpPr txBox="1"/>
          <p:nvPr/>
        </p:nvSpPr>
        <p:spPr>
          <a:xfrm>
            <a:off x="2981614" y="392588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B5E53EE-63F1-D530-0328-DF447C3175CA}"/>
                  </a:ext>
                </a:extLst>
              </p:cNvPr>
              <p:cNvSpPr txBox="1"/>
              <p:nvPr/>
            </p:nvSpPr>
            <p:spPr>
              <a:xfrm>
                <a:off x="8018267" y="3704413"/>
                <a:ext cx="30911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 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B5E53EE-63F1-D530-0328-DF447C31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67" y="3704413"/>
                <a:ext cx="309110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E821CBDB-4D63-EE08-A8AC-3C86534AE073}"/>
              </a:ext>
            </a:extLst>
          </p:cNvPr>
          <p:cNvSpPr/>
          <p:nvPr/>
        </p:nvSpPr>
        <p:spPr>
          <a:xfrm>
            <a:off x="4826545" y="5491913"/>
            <a:ext cx="314739" cy="3445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F8520-A2D4-DDCD-AA7C-40E0E02FFC66}"/>
              </a:ext>
            </a:extLst>
          </p:cNvPr>
          <p:cNvCxnSpPr>
            <a:cxnSpLocks/>
          </p:cNvCxnSpPr>
          <p:nvPr/>
        </p:nvCxnSpPr>
        <p:spPr>
          <a:xfrm>
            <a:off x="2838733" y="5088026"/>
            <a:ext cx="215614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383DFE8-20CF-1745-956A-9C94811B1FC2}"/>
                  </a:ext>
                </a:extLst>
              </p:cNvPr>
              <p:cNvSpPr txBox="1"/>
              <p:nvPr/>
            </p:nvSpPr>
            <p:spPr>
              <a:xfrm>
                <a:off x="3729016" y="4534028"/>
                <a:ext cx="5597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383DFE8-20CF-1745-956A-9C94811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16" y="4534028"/>
                <a:ext cx="5597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179C287-1FAB-CE91-F56A-EE7A2EB3208E}"/>
                  </a:ext>
                </a:extLst>
              </p:cNvPr>
              <p:cNvSpPr txBox="1"/>
              <p:nvPr/>
            </p:nvSpPr>
            <p:spPr>
              <a:xfrm>
                <a:off x="8034665" y="4465339"/>
                <a:ext cx="30911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 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179C287-1FAB-CE91-F56A-EE7A2EB3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65" y="4465339"/>
                <a:ext cx="309110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F10FD5C2-ABA1-76C6-FED1-F1BA4EC43F82}"/>
              </a:ext>
            </a:extLst>
          </p:cNvPr>
          <p:cNvSpPr/>
          <p:nvPr/>
        </p:nvSpPr>
        <p:spPr>
          <a:xfrm>
            <a:off x="4003514" y="5484770"/>
            <a:ext cx="314739" cy="3445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136D091-F63F-B519-4139-96ED422BCBC8}"/>
              </a:ext>
            </a:extLst>
          </p:cNvPr>
          <p:cNvCxnSpPr>
            <a:cxnSpLocks/>
          </p:cNvCxnSpPr>
          <p:nvPr/>
        </p:nvCxnSpPr>
        <p:spPr>
          <a:xfrm>
            <a:off x="2838733" y="5403622"/>
            <a:ext cx="13693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39D704-AC8D-6DCF-5465-835943A263A3}"/>
                  </a:ext>
                </a:extLst>
              </p:cNvPr>
              <p:cNvSpPr txBox="1"/>
              <p:nvPr/>
            </p:nvSpPr>
            <p:spPr>
              <a:xfrm>
                <a:off x="3222196" y="5289178"/>
                <a:ext cx="5597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39D704-AC8D-6DCF-5465-835943A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96" y="5289178"/>
                <a:ext cx="5597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C 0.03815 4.07407E-6 0.08737 0.00023 0.1263 0.04907 C 0.16576 0.09768 0.20313 0.17824 0.23451 0.29213 C 0.25703 0.37986 0.26419 0.43171 0.27318 0.5101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2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3" grpId="0"/>
      <p:bldP spid="24" grpId="0" animBg="1"/>
      <p:bldP spid="26" grpId="0"/>
      <p:bldP spid="28" grpId="0"/>
      <p:bldP spid="11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D4025-6135-1F47-D3F4-050D0514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D288A-C863-DBB2-53A0-D2CDD845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 que hay que completar, es obtener la distancia que recorre el balín al momento que deja la mesa y cae al piso, obtendremos ese valor ya que tenemos su velocidad inicial y para la altura de la mesa, podemos suponer que tiene la altura de una mesa común, como la mesa del comedor, de su cocina, un escritorio.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Pueden obtener los valores de distancia con al menos dos alturas distintas, pensemos que la mesa de la cocina es más baja que la del comedor, por ejemplo.</a:t>
            </a:r>
          </a:p>
        </p:txBody>
      </p:sp>
    </p:spTree>
    <p:extLst>
      <p:ext uri="{BB962C8B-B14F-4D97-AF65-F5344CB8AC3E}">
        <p14:creationId xmlns:p14="http://schemas.microsoft.com/office/powerpoint/2010/main" val="318906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8E627-83CF-9AAE-556B-3D994B47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Interpretación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77875-CEB5-8C80-41B9-4543B11A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datos obtenidos representan el modelo teórico del experimento, pero con esos datos, podrán responder la parte final de la práctica: redactar una interpretación </a:t>
            </a:r>
            <a:r>
              <a:rPr lang="es-MX"/>
              <a:t>y conclusiones.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6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130F-7F50-C717-8D0F-EC387BB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sería el objetivo de la práctica?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76A859-EA84-847D-D26B-3EE2F57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 ¿Medir el ángulo del plano inclinado?</a:t>
            </a:r>
          </a:p>
          <a:p>
            <a:r>
              <a:rPr lang="es-MX" sz="3600" dirty="0"/>
              <a:t> ¿Calcular la altura de la mesa de trabajo al piso?</a:t>
            </a:r>
          </a:p>
          <a:p>
            <a:r>
              <a:rPr lang="es-MX" sz="3600" dirty="0"/>
              <a:t> ¿Calcular la aceleración del balín durante su descenso en el plano inclinado?</a:t>
            </a:r>
          </a:p>
          <a:p>
            <a:r>
              <a:rPr lang="es-MX" sz="3600" dirty="0"/>
              <a:t> ¿Calcular la velocidad del balín cuando llega a la parte horizontal de la mesa?</a:t>
            </a:r>
          </a:p>
          <a:p>
            <a:r>
              <a:rPr lang="es-MX" sz="3600" dirty="0"/>
              <a:t>¿Calcular la distancia horizontal que recorre el balín al momento que deja de tener contacto con la mesa?</a:t>
            </a:r>
          </a:p>
        </p:txBody>
      </p:sp>
    </p:spTree>
    <p:extLst>
      <p:ext uri="{BB962C8B-B14F-4D97-AF65-F5344CB8AC3E}">
        <p14:creationId xmlns:p14="http://schemas.microsoft.com/office/powerpoint/2010/main" val="40795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40E15-4EA1-EAC4-56F1-C0C7AD04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Evidencia para el reporte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33C-480E-B984-48A5-E645FE5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Será necesario que tomes una foto de las páginas 61 y 62 (Bibliografía) tu Manual de Prácticas, en donde se reconozca que ya resolviste la parte inicial de la práctica.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Deberás de incluir esa foto (o fotos) en tu reporte que se enviará por Teams. En caso de no contar con ese material, la evaluación del reporte se verá disminuida.</a:t>
            </a:r>
          </a:p>
        </p:txBody>
      </p:sp>
    </p:spTree>
    <p:extLst>
      <p:ext uri="{BB962C8B-B14F-4D97-AF65-F5344CB8AC3E}">
        <p14:creationId xmlns:p14="http://schemas.microsoft.com/office/powerpoint/2010/main" val="288394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77287-1EF4-2B0C-28A5-19FFE49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3600" dirty="0"/>
              <a:t>Estimar la distancia horizontal (x) recorrida por un objeto durante un tiro parabólico que parte con una velocidad inicial (</a:t>
            </a:r>
            <a:r>
              <a:rPr lang="es-MX" sz="3600" dirty="0" err="1"/>
              <a:t>v</a:t>
            </a:r>
            <a:r>
              <a:rPr lang="es-MX" sz="3600" baseline="-25000" dirty="0" err="1"/>
              <a:t>x</a:t>
            </a:r>
            <a:r>
              <a:rPr lang="es-MX" sz="3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52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890FD-F685-DEEA-4532-DD3BFD36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Entendiendo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83A34-48D1-2214-222A-384791C6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Como habrás revisado en el Manual, la práctica requiere de un montaje en particular: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3600" dirty="0"/>
              <a:t> Un plano inclinado.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3600" dirty="0"/>
              <a:t> Un breve recorrido horizontal del balín.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3600" dirty="0"/>
              <a:t> Al dejar la mesa el balín cae al piso, pero lleva una velocidad inicial, que es la velocidad final que obtiene al salir del plano inclinado.</a:t>
            </a:r>
          </a:p>
        </p:txBody>
      </p:sp>
    </p:spTree>
    <p:extLst>
      <p:ext uri="{BB962C8B-B14F-4D97-AF65-F5344CB8AC3E}">
        <p14:creationId xmlns:p14="http://schemas.microsoft.com/office/powerpoint/2010/main" val="36365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4DF9-074E-21DC-7AD9-0C2F63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491" y="305317"/>
            <a:ext cx="5431734" cy="1325563"/>
          </a:xfrm>
        </p:spPr>
        <p:txBody>
          <a:bodyPr/>
          <a:lstStyle/>
          <a:p>
            <a:pPr algn="ctr"/>
            <a:r>
              <a:rPr lang="es-MX" dirty="0"/>
              <a:t>Montaje experimental Plano inclinado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8450253E-FE93-3EE1-6F88-CA94C1F12820}"/>
              </a:ext>
            </a:extLst>
          </p:cNvPr>
          <p:cNvSpPr/>
          <p:nvPr/>
        </p:nvSpPr>
        <p:spPr>
          <a:xfrm>
            <a:off x="838200" y="2186609"/>
            <a:ext cx="4992757" cy="2239617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3A63EFD-D6F3-5B9F-2DD8-71C03F73C551}"/>
              </a:ext>
            </a:extLst>
          </p:cNvPr>
          <p:cNvSpPr/>
          <p:nvPr/>
        </p:nvSpPr>
        <p:spPr>
          <a:xfrm>
            <a:off x="747091" y="1842052"/>
            <a:ext cx="314739" cy="3445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AC34A6-4217-B62C-8425-BABDB631BA46}"/>
              </a:ext>
            </a:extLst>
          </p:cNvPr>
          <p:cNvSpPr/>
          <p:nvPr/>
        </p:nvSpPr>
        <p:spPr>
          <a:xfrm>
            <a:off x="238540" y="4426226"/>
            <a:ext cx="7013714" cy="1218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/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A212FB-B836-BD73-4AD1-0FDE7FFB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97" y="3718340"/>
                <a:ext cx="60362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0172BD17-6142-1843-247E-2CD6FFF838BC}"/>
              </a:ext>
            </a:extLst>
          </p:cNvPr>
          <p:cNvSpPr/>
          <p:nvPr/>
        </p:nvSpPr>
        <p:spPr>
          <a:xfrm flipH="1">
            <a:off x="4342219" y="3930305"/>
            <a:ext cx="722149" cy="11051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B35A99-BA58-BDB0-74F3-14FC3AD47049}"/>
              </a:ext>
            </a:extLst>
          </p:cNvPr>
          <p:cNvSpPr txBox="1"/>
          <p:nvPr/>
        </p:nvSpPr>
        <p:spPr>
          <a:xfrm>
            <a:off x="430448" y="314963"/>
            <a:ext cx="1064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v</a:t>
            </a:r>
            <a:r>
              <a:rPr lang="es-MX" sz="3200" baseline="-25000" dirty="0"/>
              <a:t>i</a:t>
            </a:r>
            <a:r>
              <a:rPr lang="es-MX" sz="3200" dirty="0"/>
              <a:t> = 0</a:t>
            </a:r>
          </a:p>
          <a:p>
            <a:r>
              <a:rPr lang="es-MX" sz="3200" dirty="0"/>
              <a:t>x</a:t>
            </a:r>
            <a:r>
              <a:rPr lang="es-MX" sz="3200" baseline="-25000" dirty="0"/>
              <a:t>i</a:t>
            </a:r>
            <a:r>
              <a:rPr lang="es-MX" sz="3200" dirty="0"/>
              <a:t> = 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7DC7B8-F6A5-EB9F-730E-6C57AA47E60D}"/>
              </a:ext>
            </a:extLst>
          </p:cNvPr>
          <p:cNvSpPr txBox="1"/>
          <p:nvPr/>
        </p:nvSpPr>
        <p:spPr>
          <a:xfrm>
            <a:off x="185154" y="29832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4ECCF7D-C5EE-217B-4EC9-EF4C041BDB88}"/>
              </a:ext>
            </a:extLst>
          </p:cNvPr>
          <p:cNvSpPr txBox="1"/>
          <p:nvPr/>
        </p:nvSpPr>
        <p:spPr>
          <a:xfrm rot="1278446">
            <a:off x="3225023" y="1942359"/>
            <a:ext cx="4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L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11F8CF-D2B3-AE67-7899-2A9C33F09781}"/>
              </a:ext>
            </a:extLst>
          </p:cNvPr>
          <p:cNvCxnSpPr/>
          <p:nvPr/>
        </p:nvCxnSpPr>
        <p:spPr>
          <a:xfrm>
            <a:off x="1061830" y="1451151"/>
            <a:ext cx="4995453" cy="234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4B0C48-380F-1452-7F1D-C95F2F32D7C3}"/>
              </a:ext>
            </a:extLst>
          </p:cNvPr>
          <p:cNvSpPr txBox="1"/>
          <p:nvPr/>
        </p:nvSpPr>
        <p:spPr>
          <a:xfrm>
            <a:off x="6500233" y="3034270"/>
            <a:ext cx="1038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/>
              <a:t>v</a:t>
            </a:r>
            <a:r>
              <a:rPr lang="es-MX" sz="3200" baseline="-25000" dirty="0" err="1"/>
              <a:t>f</a:t>
            </a:r>
            <a:r>
              <a:rPr lang="es-MX" sz="3200" dirty="0"/>
              <a:t> = ?</a:t>
            </a:r>
          </a:p>
          <a:p>
            <a:r>
              <a:rPr lang="es-MX" sz="3200" dirty="0" err="1"/>
              <a:t>x</a:t>
            </a:r>
            <a:r>
              <a:rPr lang="es-MX" sz="3200" baseline="-25000" dirty="0" err="1"/>
              <a:t>f</a:t>
            </a:r>
            <a:r>
              <a:rPr lang="es-MX" sz="3200" dirty="0"/>
              <a:t> = L</a:t>
            </a:r>
          </a:p>
        </p:txBody>
      </p:sp>
    </p:spTree>
    <p:extLst>
      <p:ext uri="{BB962C8B-B14F-4D97-AF65-F5344CB8AC3E}">
        <p14:creationId xmlns:p14="http://schemas.microsoft.com/office/powerpoint/2010/main" val="10297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4095 0.3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735EC-C2EF-699D-C35C-C1D69720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inconsistencia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A31FD-1BDC-C4BA-0BCA-420588B4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2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600" dirty="0"/>
              <a:t>El manual nos indica (más allá de la legibilidad de la expresión) que la velocidad horizontal con la que llega el balín al extremo inferior del plano 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FB69B32-101C-5EA6-7145-F9D899A79B7F}"/>
                  </a:ext>
                </a:extLst>
              </p:cNvPr>
              <p:cNvSpPr txBox="1"/>
              <p:nvPr/>
            </p:nvSpPr>
            <p:spPr>
              <a:xfrm>
                <a:off x="4035287" y="3812417"/>
                <a:ext cx="2619114" cy="11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FB69B32-101C-5EA6-7145-F9D899A7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812417"/>
                <a:ext cx="2619114" cy="11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C22667F-2669-3E1F-89F8-80C513066D3A}"/>
              </a:ext>
            </a:extLst>
          </p:cNvPr>
          <p:cNvSpPr txBox="1">
            <a:spLocks/>
          </p:cNvSpPr>
          <p:nvPr/>
        </p:nvSpPr>
        <p:spPr>
          <a:xfrm>
            <a:off x="950843" y="5854286"/>
            <a:ext cx="10515600" cy="1003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¿Es correcta la expresión para la velocidad horizontal?</a:t>
            </a:r>
          </a:p>
        </p:txBody>
      </p:sp>
    </p:spTree>
    <p:extLst>
      <p:ext uri="{BB962C8B-B14F-4D97-AF65-F5344CB8AC3E}">
        <p14:creationId xmlns:p14="http://schemas.microsoft.com/office/powerpoint/2010/main" val="428511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FE026-601A-6B48-1DE5-C670F91F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elemento que falta considerar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72D86-DCA9-31F0-F501-87663F07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Recordemos que la práctica requiere que se modifique el ángulo del plano inclinado para valores de 40</a:t>
            </a:r>
            <a:r>
              <a:rPr lang="es-MX" sz="3600" baseline="30000" dirty="0"/>
              <a:t>o</a:t>
            </a:r>
            <a:r>
              <a:rPr lang="es-MX" sz="3600" dirty="0"/>
              <a:t>, 30</a:t>
            </a:r>
            <a:r>
              <a:rPr lang="es-MX" sz="3600" baseline="30000" dirty="0"/>
              <a:t>o</a:t>
            </a:r>
            <a:r>
              <a:rPr lang="es-MX" sz="3600" dirty="0"/>
              <a:t> y 20</a:t>
            </a:r>
            <a:r>
              <a:rPr lang="es-MX" sz="3600" baseline="30000" dirty="0"/>
              <a:t>o</a:t>
            </a:r>
            <a:r>
              <a:rPr lang="es-MX" sz="3600" dirty="0"/>
              <a:t>, por lo que esperamos que la velocidad horizontal del balín sea distinta para cada ángulo del plano.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¿Cómo debemos de incorporar el valor del ángulo a la expresión?</a:t>
            </a:r>
          </a:p>
        </p:txBody>
      </p:sp>
    </p:spTree>
    <p:extLst>
      <p:ext uri="{BB962C8B-B14F-4D97-AF65-F5344CB8AC3E}">
        <p14:creationId xmlns:p14="http://schemas.microsoft.com/office/powerpoint/2010/main" val="1635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931</Words>
  <Application>Microsoft Office PowerPoint</Application>
  <PresentationFormat>Panorámica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de Office</vt:lpstr>
      <vt:lpstr>Práctica 7 Tiro parabólico</vt:lpstr>
      <vt:lpstr>Trabajo previo en cada práctica</vt:lpstr>
      <vt:lpstr>¿Cuál sería el objetivo de la práctica?</vt:lpstr>
      <vt:lpstr>Evidencia para el reporte</vt:lpstr>
      <vt:lpstr>Objetivo de la práctica</vt:lpstr>
      <vt:lpstr>Entendiendo la práctica</vt:lpstr>
      <vt:lpstr>Montaje experimental Plano inclinado</vt:lpstr>
      <vt:lpstr>Una inconsistencia</vt:lpstr>
      <vt:lpstr>Un elemento que falta considerar</vt:lpstr>
      <vt:lpstr>Plano inclinado</vt:lpstr>
      <vt:lpstr>Plano inclinado</vt:lpstr>
      <vt:lpstr>Plano inclinado</vt:lpstr>
      <vt:lpstr>Plano inclinado Segunda Ley de Newton</vt:lpstr>
      <vt:lpstr>Expresiones del MRU</vt:lpstr>
      <vt:lpstr>Calculando el tiempo sobre el riel</vt:lpstr>
      <vt:lpstr>Calculando el tiempo sobre el riel</vt:lpstr>
      <vt:lpstr>Calculando la velocidad del balín</vt:lpstr>
      <vt:lpstr>Calculando la velocidad del balín</vt:lpstr>
      <vt:lpstr>Calculando la velocidad del balín</vt:lpstr>
      <vt:lpstr>Montaje experimental - Recorrido horizontal</vt:lpstr>
      <vt:lpstr>Montaje experimental – Tiro parabólico</vt:lpstr>
      <vt:lpstr>Por resolver</vt:lpstr>
      <vt:lpstr>Interpretación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7 Tiro parabólico</dc:title>
  <dc:creator>M. en C. Ramón Gustavo Contreras Mayén</dc:creator>
  <cp:lastModifiedBy>CONTRERAS MAYEN RAMON GUSTAVO</cp:lastModifiedBy>
  <cp:revision>18</cp:revision>
  <dcterms:created xsi:type="dcterms:W3CDTF">2023-05-17T14:04:58Z</dcterms:created>
  <dcterms:modified xsi:type="dcterms:W3CDTF">2023-05-18T19:12:56Z</dcterms:modified>
</cp:coreProperties>
</file>