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6" r:id="rId5"/>
    <p:sldId id="281" r:id="rId6"/>
    <p:sldId id="280" r:id="rId7"/>
    <p:sldId id="282" r:id="rId8"/>
    <p:sldId id="284" r:id="rId9"/>
    <p:sldId id="283" r:id="rId10"/>
    <p:sldId id="258" r:id="rId11"/>
    <p:sldId id="285" r:id="rId12"/>
    <p:sldId id="259" r:id="rId13"/>
    <p:sldId id="261" r:id="rId14"/>
    <p:sldId id="289" r:id="rId15"/>
    <p:sldId id="287" r:id="rId16"/>
    <p:sldId id="288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4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4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34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0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1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6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70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7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AAA57B-7E99-46D4-9A4D-00EF7FA85E5F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ínea de inicio de una pista de carreras">
            <a:extLst>
              <a:ext uri="{FF2B5EF4-FFF2-40B4-BE49-F238E27FC236}">
                <a16:creationId xmlns:a16="http://schemas.microsoft.com/office/drawing/2014/main" id="{947C5656-39A7-817A-6F24-B1C6D101B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010" b="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920EAF-A025-01E9-5C77-AE3C2593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Práctica 8. Movimiento circular uniforme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77DE3-1474-4956-AABC-BC076F22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Curso de Física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8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7130F-7F50-C717-8D0F-EC387BBA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Recomendación importante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76A859-EA84-847D-D26B-3EE2F57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>
                <a:solidFill>
                  <a:schemeClr val="tx1"/>
                </a:solidFill>
              </a:rPr>
              <a:t>En el manual de Prácticas se indican varias expresiones que habrá que considerar, </a:t>
            </a:r>
            <a:r>
              <a:rPr lang="es-MX" sz="3600" b="1" dirty="0">
                <a:solidFill>
                  <a:srgbClr val="002060"/>
                </a:solidFill>
              </a:rPr>
              <a:t>revisa oportunamente</a:t>
            </a:r>
            <a:r>
              <a:rPr lang="es-MX" sz="3600" dirty="0">
                <a:solidFill>
                  <a:schemeClr val="tx1"/>
                </a:solidFill>
              </a:rPr>
              <a:t> si las mismas corresponden con la variable que queremos estudiar.</a:t>
            </a:r>
          </a:p>
        </p:txBody>
      </p:sp>
    </p:spTree>
    <p:extLst>
      <p:ext uri="{BB962C8B-B14F-4D97-AF65-F5344CB8AC3E}">
        <p14:creationId xmlns:p14="http://schemas.microsoft.com/office/powerpoint/2010/main" val="407954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7130F-7F50-C717-8D0F-EC387BBA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¿Cuál sería el objetivo de la práctica?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76A859-EA84-847D-D26B-3EE2F57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>
                <a:solidFill>
                  <a:schemeClr val="tx1"/>
                </a:solidFill>
              </a:rPr>
              <a:t> ¿Estimar la velocidad angular de varios objetos con distinto peso?</a:t>
            </a:r>
          </a:p>
          <a:p>
            <a:r>
              <a:rPr lang="es-MX" sz="3600" dirty="0">
                <a:solidFill>
                  <a:schemeClr val="tx1"/>
                </a:solidFill>
              </a:rPr>
              <a:t> ¿Calcular la velocidad lineal de los objetos en rotación?</a:t>
            </a:r>
          </a:p>
          <a:p>
            <a:r>
              <a:rPr lang="es-MX" sz="3600" dirty="0">
                <a:solidFill>
                  <a:schemeClr val="tx1"/>
                </a:solidFill>
              </a:rPr>
              <a:t> ¿Calcular la aceleración centrípeta de los objetos?</a:t>
            </a:r>
          </a:p>
        </p:txBody>
      </p:sp>
    </p:spTree>
    <p:extLst>
      <p:ext uri="{BB962C8B-B14F-4D97-AF65-F5344CB8AC3E}">
        <p14:creationId xmlns:p14="http://schemas.microsoft.com/office/powerpoint/2010/main" val="273783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E9A622-9996-4927-BBCD-AEE2687B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E3FC3-BAC1-4105-9620-4FB64EDC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DD0CE0-2DC8-EEA5-E3A0-43FBE61E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735502" cy="21038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Ajuste en el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33C-480E-B984-48A5-E645FE5A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735500" cy="3335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3200" dirty="0">
                <a:solidFill>
                  <a:srgbClr val="FFFFFF"/>
                </a:solidFill>
              </a:rPr>
              <a:t>Apoyándote con el Procedimiento que se indica en el Manual de Prácticas, tendrás que sustituir las 3 pesas por objetos de uso cotidiano: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02B21-6D04-4A6A-B03E-CF7642D59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agen 10" descr="Una taza de cafe&#10;&#10;Descripción generada automáticamente con confianza media">
            <a:extLst>
              <a:ext uri="{FF2B5EF4-FFF2-40B4-BE49-F238E27FC236}">
                <a16:creationId xmlns:a16="http://schemas.microsoft.com/office/drawing/2014/main" id="{42572AAE-EC06-6AC6-6BD8-D3B9D6FE7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" r="4" b="83"/>
          <a:stretch/>
        </p:blipFill>
        <p:spPr>
          <a:xfrm>
            <a:off x="4812161" y="-2655"/>
            <a:ext cx="3606643" cy="33585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7E39010-823C-439A-B438-FEEDF549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7C388502-0997-A3BD-030E-4F791AE64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038"/>
          <a:stretch/>
        </p:blipFill>
        <p:spPr>
          <a:xfrm>
            <a:off x="8576279" y="10"/>
            <a:ext cx="3610035" cy="3355932"/>
          </a:xfrm>
          <a:prstGeom prst="rect">
            <a:avLst/>
          </a:prstGeom>
        </p:spPr>
      </p:pic>
      <p:pic>
        <p:nvPicPr>
          <p:cNvPr id="9" name="Imagen 8" descr="Imagen que contiene estructuras metálicas&#10;&#10;Descripción generada automáticamente">
            <a:extLst>
              <a:ext uri="{FF2B5EF4-FFF2-40B4-BE49-F238E27FC236}">
                <a16:creationId xmlns:a16="http://schemas.microsoft.com/office/drawing/2014/main" id="{8EC42211-08F8-BBEF-6B56-AC678C4690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 b="17861"/>
          <a:stretch/>
        </p:blipFill>
        <p:spPr>
          <a:xfrm>
            <a:off x="4669027" y="3502059"/>
            <a:ext cx="7596025" cy="34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D920-4D6B-939C-A38A-5CE6D76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Uso de otros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77287-1EF4-2B0C-28A5-19FFE49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3600" dirty="0">
                <a:solidFill>
                  <a:schemeClr val="tx1"/>
                </a:solidFill>
              </a:rPr>
              <a:t>Puedes ocupar otros objetos, siempre y cuando no sean de mayor riesgo, evita objetos de vidrio, cerámica o aquellos que se fragmenten (Legos,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3600" dirty="0">
                <a:solidFill>
                  <a:schemeClr val="tx1"/>
                </a:solidFill>
              </a:rPr>
              <a:t>Si tienes oportunidad de pesarlos, sería muy conveniente registrar su peso.</a:t>
            </a:r>
          </a:p>
        </p:txBody>
      </p:sp>
    </p:spTree>
    <p:extLst>
      <p:ext uri="{BB962C8B-B14F-4D97-AF65-F5344CB8AC3E}">
        <p14:creationId xmlns:p14="http://schemas.microsoft.com/office/powerpoint/2010/main" val="39452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D920-4D6B-939C-A38A-5CE6D76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77287-1EF4-2B0C-28A5-19FFE49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3600" dirty="0">
                <a:solidFill>
                  <a:schemeClr val="tx1"/>
                </a:solidFill>
              </a:rPr>
              <a:t>Hay que seguir la tabla que propone el manual para el registro de las mediciones, cambiando el objeto que utilicemos.</a:t>
            </a:r>
          </a:p>
        </p:txBody>
      </p:sp>
    </p:spTree>
    <p:extLst>
      <p:ext uri="{BB962C8B-B14F-4D97-AF65-F5344CB8AC3E}">
        <p14:creationId xmlns:p14="http://schemas.microsoft.com/office/powerpoint/2010/main" val="291503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D920-4D6B-939C-A38A-5CE6D76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Registro para cada objeto (serán 3 tablas)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FD1CBA5-BF5A-BD86-6A37-666E84D6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87692"/>
              </p:ext>
            </p:extLst>
          </p:nvPr>
        </p:nvGraphicFramePr>
        <p:xfrm>
          <a:off x="1463040" y="2164081"/>
          <a:ext cx="880950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613">
                  <a:extLst>
                    <a:ext uri="{9D8B030D-6E8A-4147-A177-3AD203B41FA5}">
                      <a16:colId xmlns:a16="http://schemas.microsoft.com/office/drawing/2014/main" val="287061439"/>
                    </a:ext>
                  </a:extLst>
                </a:gridCol>
                <a:gridCol w="1533378">
                  <a:extLst>
                    <a:ext uri="{9D8B030D-6E8A-4147-A177-3AD203B41FA5}">
                      <a16:colId xmlns:a16="http://schemas.microsoft.com/office/drawing/2014/main" val="2045888941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1505019314"/>
                    </a:ext>
                  </a:extLst>
                </a:gridCol>
                <a:gridCol w="836770">
                  <a:extLst>
                    <a:ext uri="{9D8B030D-6E8A-4147-A177-3AD203B41FA5}">
                      <a16:colId xmlns:a16="http://schemas.microsoft.com/office/drawing/2014/main" val="1939166973"/>
                    </a:ext>
                  </a:extLst>
                </a:gridCol>
                <a:gridCol w="1468251">
                  <a:extLst>
                    <a:ext uri="{9D8B030D-6E8A-4147-A177-3AD203B41FA5}">
                      <a16:colId xmlns:a16="http://schemas.microsoft.com/office/drawing/2014/main" val="3941114493"/>
                    </a:ext>
                  </a:extLst>
                </a:gridCol>
                <a:gridCol w="1468251">
                  <a:extLst>
                    <a:ext uri="{9D8B030D-6E8A-4147-A177-3AD203B41FA5}">
                      <a16:colId xmlns:a16="http://schemas.microsoft.com/office/drawing/2014/main" val="3015492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Mediciones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Symbol" panose="05050102010706020507" pitchFamily="18" charset="2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err="1"/>
                        <a:t>v</a:t>
                      </a:r>
                      <a:r>
                        <a:rPr lang="es-MX" sz="2800" baseline="-25000" dirty="0" err="1"/>
                        <a:t>l</a:t>
                      </a:r>
                      <a:endParaRPr lang="es-MX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a</a:t>
                      </a:r>
                      <a:r>
                        <a:rPr lang="es-MX" sz="2800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4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5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36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D920-4D6B-939C-A38A-5CE6D76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77287-1EF4-2B0C-28A5-19FFE49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3600" dirty="0">
                <a:solidFill>
                  <a:schemeClr val="tx1"/>
                </a:solidFill>
              </a:rPr>
              <a:t>¿Qué diferencias hay en las variables con respecto al largo del hilo?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3600" dirty="0">
                <a:solidFill>
                  <a:schemeClr val="tx1"/>
                </a:solidFill>
              </a:rPr>
              <a:t>¿Con respecto al peso?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3600" dirty="0">
                <a:solidFill>
                  <a:schemeClr val="tx1"/>
                </a:solidFill>
              </a:rPr>
              <a:t> ¿Qué objeto y con que largo del hilo la aceleración es mayor?</a:t>
            </a:r>
          </a:p>
        </p:txBody>
      </p:sp>
    </p:spTree>
    <p:extLst>
      <p:ext uri="{BB962C8B-B14F-4D97-AF65-F5344CB8AC3E}">
        <p14:creationId xmlns:p14="http://schemas.microsoft.com/office/powerpoint/2010/main" val="29040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D920-4D6B-939C-A38A-5CE6D760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Evidencia de la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77287-1EF4-2B0C-28A5-19FFE493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3600" dirty="0">
                <a:solidFill>
                  <a:schemeClr val="tx1"/>
                </a:solidFill>
              </a:rPr>
              <a:t>Registra con fotos el material que ocupaste, el montaje que realizaste y de ser posible, al momento de hacer girar los objetos.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3600" dirty="0">
                <a:solidFill>
                  <a:schemeClr val="tx1"/>
                </a:solidFill>
              </a:rPr>
              <a:t>Grabar un video sería muy oportuno, pero siempre y cuando tengas posibilidad de realizarlo, no es obligatorio.</a:t>
            </a:r>
          </a:p>
        </p:txBody>
      </p:sp>
    </p:spTree>
    <p:extLst>
      <p:ext uri="{BB962C8B-B14F-4D97-AF65-F5344CB8AC3E}">
        <p14:creationId xmlns:p14="http://schemas.microsoft.com/office/powerpoint/2010/main" val="13654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E26AD-0651-6B6A-74B4-9A1C5E8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MX" sz="3600">
                <a:solidFill>
                  <a:srgbClr val="FFFFFF"/>
                </a:solidFill>
              </a:rPr>
              <a:t>Trabajo previo en cada práctica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230A-0524-4880-7C8B-B76B916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957614" cy="5646208"/>
          </a:xfrm>
        </p:spPr>
        <p:txBody>
          <a:bodyPr anchor="ctr">
            <a:norm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Responder las preguntas del apartado: </a:t>
            </a:r>
            <a:r>
              <a:rPr lang="es-MX" sz="3200" b="1" dirty="0">
                <a:solidFill>
                  <a:schemeClr val="tx1"/>
                </a:solidFill>
              </a:rPr>
              <a:t>Investiga y escribe brevemente:</a:t>
            </a:r>
          </a:p>
          <a:p>
            <a:endParaRPr lang="es-MX" sz="32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¿Qué es el movimiento circular uniforme?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¿Cómo se relaciona el desplazamiento angular y el radio?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¿Qué es la aceleración centrípeta?</a:t>
            </a:r>
            <a:endParaRPr lang="es-MX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2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E26AD-0651-6B6A-74B4-9A1C5E8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s-MX" sz="3600">
                <a:solidFill>
                  <a:srgbClr val="FFFFFF"/>
                </a:solidFill>
              </a:rPr>
              <a:t>Trabajo previo en cada práctica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230A-0524-4880-7C8B-B76B916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229590" cy="5646208"/>
          </a:xfrm>
        </p:spPr>
        <p:txBody>
          <a:bodyPr anchor="ctr">
            <a:norm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Responder las preguntas del apartado: </a:t>
            </a:r>
            <a:r>
              <a:rPr lang="es-MX" sz="3200" b="1" dirty="0">
                <a:solidFill>
                  <a:schemeClr val="tx1"/>
                </a:solidFill>
              </a:rPr>
              <a:t>Investiga y escribe brevemente:</a:t>
            </a:r>
          </a:p>
          <a:p>
            <a:endParaRPr lang="es-MX" sz="32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Con base en lo anterior, </a:t>
            </a:r>
            <a:r>
              <a:rPr lang="es-MX" sz="3200" b="1" dirty="0">
                <a:solidFill>
                  <a:schemeClr val="tx1"/>
                </a:solidFill>
              </a:rPr>
              <a:t>redacta los objetivos de la práctica.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2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3200" b="1" dirty="0">
                <a:solidFill>
                  <a:schemeClr val="tx1"/>
                </a:solidFill>
              </a:rPr>
              <a:t> </a:t>
            </a:r>
            <a:r>
              <a:rPr lang="es-MX" sz="3200" dirty="0">
                <a:solidFill>
                  <a:schemeClr val="tx1"/>
                </a:solidFill>
              </a:rPr>
              <a:t>Indica las referencias bibliográficas o infografía consultada.</a:t>
            </a:r>
            <a:endParaRPr lang="es-MX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7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33C-480E-B984-48A5-E645FE5A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tx1"/>
                </a:solidFill>
              </a:rPr>
              <a:t>Será necesario que tomes una foto de las páginas 70 y 71 de tu Manual de Prácticas, en donde se reconozca que ya resolviste la parte inicial de la práctica.</a:t>
            </a:r>
          </a:p>
          <a:p>
            <a:pPr marL="0" indent="0">
              <a:buNone/>
            </a:pPr>
            <a:endParaRPr lang="es-MX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tx1"/>
                </a:solidFill>
              </a:rPr>
              <a:t>Deberás de incluir esa foto (o fotos) en tu reporte que se enviará por Teams. En caso de no contar con ese material, la evaluación del reporte se verá disminuida.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DD0CE0-2DC8-EEA5-E3A0-43FBE61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Evidencia del desarrollo</a:t>
            </a:r>
          </a:p>
        </p:txBody>
      </p:sp>
    </p:spTree>
    <p:extLst>
      <p:ext uri="{BB962C8B-B14F-4D97-AF65-F5344CB8AC3E}">
        <p14:creationId xmlns:p14="http://schemas.microsoft.com/office/powerpoint/2010/main" val="18211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Montaña rusa en un parque&#10;&#10;Descripción generada automáticamente con confianza baja">
            <a:extLst>
              <a:ext uri="{FF2B5EF4-FFF2-40B4-BE49-F238E27FC236}">
                <a16:creationId xmlns:a16="http://schemas.microsoft.com/office/drawing/2014/main" id="{403CBB60-B2EE-7039-6BDC-F616A5AE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95" y="348342"/>
            <a:ext cx="7343862" cy="59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El movimiento circular uniforme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Cuando una objeto describe una trayectoria circular respecto a un punto y además desplazamientos angulares iguales en intervalos de tiempo iguales, es decir, con una velocidad angular constante, se desplaza con un </a:t>
            </a:r>
            <a:r>
              <a:rPr lang="es-MX" sz="4000" b="1" dirty="0">
                <a:solidFill>
                  <a:srgbClr val="FF0000"/>
                </a:solidFill>
              </a:rPr>
              <a:t>movimiento circular uniforme</a:t>
            </a:r>
            <a:r>
              <a:rPr lang="es-MX" sz="4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93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El movimiento circular uniforme</a:t>
            </a:r>
          </a:p>
        </p:txBody>
      </p:sp>
      <p:pic>
        <p:nvPicPr>
          <p:cNvPr id="7" name="Marcador de contenido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17233830-4616-D2B8-16A7-1FB7CB5A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23" y="1846263"/>
            <a:ext cx="4250879" cy="4022725"/>
          </a:xfrm>
        </p:spPr>
      </p:pic>
    </p:spTree>
    <p:extLst>
      <p:ext uri="{BB962C8B-B14F-4D97-AF65-F5344CB8AC3E}">
        <p14:creationId xmlns:p14="http://schemas.microsoft.com/office/powerpoint/2010/main" val="384583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El movimiento circular uniforme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s-MX" sz="4000" dirty="0">
                <a:solidFill>
                  <a:schemeClr val="tx1"/>
                </a:solidFill>
              </a:rPr>
              <a:t>La magnitud de la velocidad (a cuánto se mueve) no cambia (por ser uniforme), pero la dirección de la velocidad varía continuamente (por ser curvilíneo).</a:t>
            </a:r>
          </a:p>
        </p:txBody>
      </p:sp>
    </p:spTree>
    <p:extLst>
      <p:ext uri="{BB962C8B-B14F-4D97-AF65-F5344CB8AC3E}">
        <p14:creationId xmlns:p14="http://schemas.microsoft.com/office/powerpoint/2010/main" val="365299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El movimiento circular uniforme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9" y="2394374"/>
            <a:ext cx="6722272" cy="402336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tx1"/>
                </a:solidFill>
              </a:rPr>
              <a:t>La velocidad a lo largo de la trayectoria curvilínea se denomina velocidad lineal y se le considera tangente a la trayectoria y, por lo tanto, perpendicular al radio.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D4372C1-38E8-8202-C5D0-FDDF0B74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2197168"/>
            <a:ext cx="3135109" cy="29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8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1406</TotalTime>
  <Words>558</Words>
  <Application>Microsoft Office PowerPoint</Application>
  <PresentationFormat>Panorámica</PresentationFormat>
  <Paragraphs>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Symbol</vt:lpstr>
      <vt:lpstr>Wingdings</vt:lpstr>
      <vt:lpstr>Retrospección</vt:lpstr>
      <vt:lpstr>Práctica 8. Movimiento circular uniforme</vt:lpstr>
      <vt:lpstr>Trabajo previo en cada práctica</vt:lpstr>
      <vt:lpstr>Trabajo previo en cada práctica</vt:lpstr>
      <vt:lpstr>Evidencia del desarrollo</vt:lpstr>
      <vt:lpstr>Presentación de PowerPoint</vt:lpstr>
      <vt:lpstr>El movimiento circular uniforme</vt:lpstr>
      <vt:lpstr>El movimiento circular uniforme</vt:lpstr>
      <vt:lpstr>El movimiento circular uniforme</vt:lpstr>
      <vt:lpstr>El movimiento circular uniforme</vt:lpstr>
      <vt:lpstr>Recomendación importante</vt:lpstr>
      <vt:lpstr>¿Cuál sería el objetivo de la práctica?</vt:lpstr>
      <vt:lpstr>Ajuste en el desarrollo</vt:lpstr>
      <vt:lpstr>Uso de otros objetos</vt:lpstr>
      <vt:lpstr>Desarrollo</vt:lpstr>
      <vt:lpstr>Registro para cada objeto (serán 3 tablas)</vt:lpstr>
      <vt:lpstr>Discusión</vt:lpstr>
      <vt:lpstr>Evidencia de la 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7 Tiro parabólico</dc:title>
  <dc:creator>M. en C. Ramón Gustavo Contreras Mayén</dc:creator>
  <cp:lastModifiedBy>CONTRERAS MAYEN RAMON GUSTAVO</cp:lastModifiedBy>
  <cp:revision>28</cp:revision>
  <dcterms:created xsi:type="dcterms:W3CDTF">2023-05-17T14:04:58Z</dcterms:created>
  <dcterms:modified xsi:type="dcterms:W3CDTF">2023-05-24T19:03:14Z</dcterms:modified>
</cp:coreProperties>
</file>