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1" r:id="rId4"/>
    <p:sldId id="286" r:id="rId5"/>
    <p:sldId id="280" r:id="rId6"/>
    <p:sldId id="292" r:id="rId7"/>
    <p:sldId id="294" r:id="rId8"/>
    <p:sldId id="293" r:id="rId9"/>
    <p:sldId id="295" r:id="rId10"/>
    <p:sldId id="296" r:id="rId11"/>
    <p:sldId id="298" r:id="rId12"/>
    <p:sldId id="305" r:id="rId13"/>
    <p:sldId id="299" r:id="rId14"/>
    <p:sldId id="300" r:id="rId15"/>
    <p:sldId id="301" r:id="rId16"/>
    <p:sldId id="302" r:id="rId17"/>
    <p:sldId id="303" r:id="rId18"/>
    <p:sldId id="282" r:id="rId19"/>
    <p:sldId id="304" r:id="rId20"/>
    <p:sldId id="297" r:id="rId21"/>
    <p:sldId id="284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47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46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41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6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34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803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016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564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AAA57B-7E99-46D4-9A4D-00EF7FA85E5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670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A57B-7E99-46D4-9A4D-00EF7FA85E5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771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AAA57B-7E99-46D4-9A4D-00EF7FA85E5F}" type="datetimeFigureOut">
              <a:rPr lang="es-MX" smtClean="0"/>
              <a:t>30/05/2023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6DD0B5-64C2-4D90-9B09-2C9534960C19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84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ínea de inicio de una pista de carreras">
            <a:extLst>
              <a:ext uri="{FF2B5EF4-FFF2-40B4-BE49-F238E27FC236}">
                <a16:creationId xmlns:a16="http://schemas.microsoft.com/office/drawing/2014/main" id="{947C5656-39A7-817A-6F24-B1C6D101B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010" b="7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920EAF-A025-01E9-5C77-AE3C2593B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Práctica 9</a:t>
            </a:r>
            <a:br>
              <a:rPr lang="es-MX" dirty="0">
                <a:solidFill>
                  <a:srgbClr val="FFFFFF"/>
                </a:solidFill>
              </a:rPr>
            </a:br>
            <a:r>
              <a:rPr lang="es-MX" dirty="0">
                <a:solidFill>
                  <a:srgbClr val="FFFFFF"/>
                </a:solidFill>
              </a:rPr>
              <a:t>Leyes de Newton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777DE3-1474-4956-AABC-BC076F22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Curso de Física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780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8" y="217495"/>
            <a:ext cx="10058400" cy="145075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1 - Primera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Deberás de explicar lo que ocurre, no solo de manera descriptiva, sino con los elementos que hemos presentado con la ley de inercia.</a:t>
            </a: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</p:txBody>
      </p:sp>
      <p:pic>
        <p:nvPicPr>
          <p:cNvPr id="4" name="Imagen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6B713D95-A7C7-CCD1-1EB1-C43FFA45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69" r="79864" b="33174"/>
          <a:stretch/>
        </p:blipFill>
        <p:spPr>
          <a:xfrm>
            <a:off x="5419634" y="3922331"/>
            <a:ext cx="1619793" cy="237686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728A27C-E6F2-5F74-0EF6-7BFFC9A8ECB9}"/>
              </a:ext>
            </a:extLst>
          </p:cNvPr>
          <p:cNvSpPr/>
          <p:nvPr/>
        </p:nvSpPr>
        <p:spPr>
          <a:xfrm>
            <a:off x="5528602" y="4079631"/>
            <a:ext cx="1510825" cy="106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26BB4AE-D941-272E-97E1-062DB578A910}"/>
              </a:ext>
            </a:extLst>
          </p:cNvPr>
          <p:cNvSpPr/>
          <p:nvPr/>
        </p:nvSpPr>
        <p:spPr>
          <a:xfrm>
            <a:off x="5968048" y="3815782"/>
            <a:ext cx="522961" cy="26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602CE81A-B14E-D2D1-0678-2D733172F1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4" t="12745" b="19784"/>
          <a:stretch/>
        </p:blipFill>
        <p:spPr>
          <a:xfrm>
            <a:off x="7044778" y="3815782"/>
            <a:ext cx="1619793" cy="100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8" y="217495"/>
            <a:ext cx="10058400" cy="145075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1 - Primera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Versión 2.</a:t>
            </a:r>
          </a:p>
          <a:p>
            <a:r>
              <a:rPr lang="es-MX" sz="4000" dirty="0">
                <a:solidFill>
                  <a:schemeClr val="tx1"/>
                </a:solidFill>
              </a:rPr>
              <a:t>Se realizará el mismo experimento pero se va a cambiar el vaso por una botella de </a:t>
            </a:r>
            <a:r>
              <a:rPr lang="es-MX" sz="4000" dirty="0" err="1">
                <a:solidFill>
                  <a:schemeClr val="tx1"/>
                </a:solidFill>
              </a:rPr>
              <a:t>pet</a:t>
            </a:r>
            <a:r>
              <a:rPr lang="es-MX" sz="4000" dirty="0">
                <a:solidFill>
                  <a:schemeClr val="tx1"/>
                </a:solidFill>
              </a:rPr>
              <a:t>, la tarjeta por un aro de papel y una moneda más pequeña.</a:t>
            </a:r>
          </a:p>
        </p:txBody>
      </p:sp>
    </p:spTree>
    <p:extLst>
      <p:ext uri="{BB962C8B-B14F-4D97-AF65-F5344CB8AC3E}">
        <p14:creationId xmlns:p14="http://schemas.microsoft.com/office/powerpoint/2010/main" val="384597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8" y="217495"/>
            <a:ext cx="10058400" cy="145075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1 - Primera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Se te pide que en la medida de lo posible, incluyas una o varias fotos de tu montaje.</a:t>
            </a:r>
          </a:p>
          <a:p>
            <a:endParaRPr lang="es-MX" sz="4000" dirty="0">
              <a:solidFill>
                <a:schemeClr val="tx1"/>
              </a:solidFill>
            </a:endParaRPr>
          </a:p>
          <a:p>
            <a:r>
              <a:rPr lang="es-MX" sz="4000" dirty="0">
                <a:solidFill>
                  <a:schemeClr val="tx1"/>
                </a:solidFill>
              </a:rPr>
              <a:t>Si cuentas con la oportunidad, graba la actividad ya que te servirá para detallar la parte de descripción.</a:t>
            </a: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29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8" y="217495"/>
            <a:ext cx="10058400" cy="145075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1 - Primera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Versión 2.</a:t>
            </a:r>
          </a:p>
          <a:p>
            <a:r>
              <a:rPr lang="es-MX" sz="4000" dirty="0">
                <a:solidFill>
                  <a:schemeClr val="tx1"/>
                </a:solidFill>
              </a:rPr>
              <a:t>Se realizará el mismo experimento pero se va a cambiar el vaso por una botella de </a:t>
            </a:r>
            <a:r>
              <a:rPr lang="es-MX" sz="4000" dirty="0" err="1">
                <a:solidFill>
                  <a:schemeClr val="tx1"/>
                </a:solidFill>
              </a:rPr>
              <a:t>pet</a:t>
            </a:r>
            <a:r>
              <a:rPr lang="es-MX" sz="4000" dirty="0">
                <a:solidFill>
                  <a:schemeClr val="tx1"/>
                </a:solidFill>
              </a:rPr>
              <a:t>, la tarjeta por un aro de papel y una moneda más pequeña.</a:t>
            </a:r>
          </a:p>
        </p:txBody>
      </p:sp>
    </p:spTree>
    <p:extLst>
      <p:ext uri="{BB962C8B-B14F-4D97-AF65-F5344CB8AC3E}">
        <p14:creationId xmlns:p14="http://schemas.microsoft.com/office/powerpoint/2010/main" val="306276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8" y="217495"/>
            <a:ext cx="10058400" cy="145075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1 - Primera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Versión 2.</a:t>
            </a:r>
          </a:p>
        </p:txBody>
      </p:sp>
      <p:pic>
        <p:nvPicPr>
          <p:cNvPr id="5" name="Imagen 4" descr="Botella de plástico&#10;&#10;Descripción generada automáticamente con confianza media">
            <a:extLst>
              <a:ext uri="{FF2B5EF4-FFF2-40B4-BE49-F238E27FC236}">
                <a16:creationId xmlns:a16="http://schemas.microsoft.com/office/drawing/2014/main" id="{DC9B3E3D-7769-329E-E5EF-92ED3674F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8" r="63951"/>
          <a:stretch/>
        </p:blipFill>
        <p:spPr>
          <a:xfrm>
            <a:off x="1505127" y="2735870"/>
            <a:ext cx="1092929" cy="3355512"/>
          </a:xfrm>
          <a:prstGeom prst="rect">
            <a:avLst/>
          </a:prstGeom>
        </p:spPr>
      </p:pic>
      <p:pic>
        <p:nvPicPr>
          <p:cNvPr id="6" name="Imagen 5" descr="Botella de plástico&#10;&#10;Descripción generada automáticamente con confianza media">
            <a:extLst>
              <a:ext uri="{FF2B5EF4-FFF2-40B4-BE49-F238E27FC236}">
                <a16:creationId xmlns:a16="http://schemas.microsoft.com/office/drawing/2014/main" id="{14BE2DED-7086-587A-7C8D-54385BA32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8" t="26605" r="63951" b="10243"/>
          <a:stretch/>
        </p:blipFill>
        <p:spPr>
          <a:xfrm>
            <a:off x="5136599" y="3628570"/>
            <a:ext cx="1092929" cy="2119087"/>
          </a:xfrm>
          <a:prstGeom prst="rect">
            <a:avLst/>
          </a:prstGeom>
        </p:spPr>
      </p:pic>
      <p:sp>
        <p:nvSpPr>
          <p:cNvPr id="7" name="Círculo: vacío 6">
            <a:extLst>
              <a:ext uri="{FF2B5EF4-FFF2-40B4-BE49-F238E27FC236}">
                <a16:creationId xmlns:a16="http://schemas.microsoft.com/office/drawing/2014/main" id="{907A2FA9-F560-5D03-8315-44CAF1FDFB09}"/>
              </a:ext>
            </a:extLst>
          </p:cNvPr>
          <p:cNvSpPr/>
          <p:nvPr/>
        </p:nvSpPr>
        <p:spPr>
          <a:xfrm>
            <a:off x="5136599" y="2931886"/>
            <a:ext cx="959401" cy="696684"/>
          </a:xfrm>
          <a:prstGeom prst="don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72A0D53-46B2-B3E4-A829-0A8B7C85F845}"/>
              </a:ext>
            </a:extLst>
          </p:cNvPr>
          <p:cNvSpPr/>
          <p:nvPr/>
        </p:nvSpPr>
        <p:spPr>
          <a:xfrm>
            <a:off x="5378323" y="2650374"/>
            <a:ext cx="522961" cy="26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C5683DE3-0F03-DC0F-59E2-8DB4523FA8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4" t="12745" b="19784"/>
          <a:stretch/>
        </p:blipFill>
        <p:spPr>
          <a:xfrm>
            <a:off x="6126480" y="2431204"/>
            <a:ext cx="1619793" cy="100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2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8" y="217495"/>
            <a:ext cx="10058400" cy="145075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1 - Primera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2607839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Versión 2.</a:t>
            </a:r>
          </a:p>
          <a:p>
            <a:r>
              <a:rPr lang="es-MX" sz="4000" dirty="0">
                <a:solidFill>
                  <a:schemeClr val="tx1"/>
                </a:solidFill>
              </a:rPr>
              <a:t>Deberás de explicar nuevamente lo que ocurre, con los elementos que hemos presentado con la ley de inercia.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A457998-684C-23A6-63C4-B93DDE251640}"/>
              </a:ext>
            </a:extLst>
          </p:cNvPr>
          <p:cNvSpPr txBox="1">
            <a:spLocks/>
          </p:cNvSpPr>
          <p:nvPr/>
        </p:nvSpPr>
        <p:spPr>
          <a:xfrm>
            <a:off x="1097280" y="4808122"/>
            <a:ext cx="10058400" cy="13826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4000" dirty="0">
                <a:solidFill>
                  <a:schemeClr val="tx1"/>
                </a:solidFill>
              </a:rPr>
              <a:t>¿En qué caso se tiene mayor “facilidad” para retirar la base donde está la moneda? ¿Por qué?</a:t>
            </a:r>
          </a:p>
        </p:txBody>
      </p:sp>
    </p:spTree>
    <p:extLst>
      <p:ext uri="{BB962C8B-B14F-4D97-AF65-F5344CB8AC3E}">
        <p14:creationId xmlns:p14="http://schemas.microsoft.com/office/powerpoint/2010/main" val="379689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8" y="217495"/>
            <a:ext cx="10058400" cy="145075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Segunda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2607839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s-MX" sz="4000" dirty="0">
                <a:solidFill>
                  <a:schemeClr val="tx1"/>
                </a:solidFill>
              </a:rPr>
              <a:t>Si una fuerza externa neta actúa sobre un cuerpo, éste se acelera.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14B2C58-F2DE-70A2-F5A3-201DBBAE9D4B}"/>
                  </a:ext>
                </a:extLst>
              </p:cNvPr>
              <p:cNvSpPr txBox="1"/>
              <p:nvPr/>
            </p:nvSpPr>
            <p:spPr>
              <a:xfrm>
                <a:off x="4262511" y="3865150"/>
                <a:ext cx="2363276" cy="828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s-MX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MX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s-MX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s-MX" sz="4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14B2C58-F2DE-70A2-F5A3-201DBBAE9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511" y="3865150"/>
                <a:ext cx="2363276" cy="8283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313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8" y="217495"/>
            <a:ext cx="10058400" cy="145075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2 - Segunda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3916134"/>
          </a:xfrm>
        </p:spPr>
        <p:txBody>
          <a:bodyPr>
            <a:normAutofit lnSpcReduction="10000"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Para describir la segunda ley de Newton, vamos a ocupar:</a:t>
            </a:r>
          </a:p>
          <a:p>
            <a:r>
              <a:rPr lang="es-MX" sz="4000" dirty="0">
                <a:solidFill>
                  <a:schemeClr val="tx1"/>
                </a:solidFill>
              </a:rPr>
              <a:t>- Un carrito.</a:t>
            </a:r>
          </a:p>
          <a:p>
            <a:r>
              <a:rPr lang="es-MX" sz="4000" dirty="0">
                <a:solidFill>
                  <a:schemeClr val="tx1"/>
                </a:solidFill>
              </a:rPr>
              <a:t>- Hilo.</a:t>
            </a:r>
          </a:p>
          <a:p>
            <a:r>
              <a:rPr lang="es-MX" sz="4000" dirty="0">
                <a:solidFill>
                  <a:schemeClr val="tx1"/>
                </a:solidFill>
              </a:rPr>
              <a:t>- Un martillo.</a:t>
            </a:r>
          </a:p>
          <a:p>
            <a:r>
              <a:rPr lang="es-MX" sz="4000" dirty="0">
                <a:solidFill>
                  <a:schemeClr val="tx1"/>
                </a:solidFill>
              </a:rPr>
              <a:t>- Otro objeto de menor peso que el martillo.</a:t>
            </a:r>
          </a:p>
        </p:txBody>
      </p:sp>
    </p:spTree>
    <p:extLst>
      <p:ext uri="{BB962C8B-B14F-4D97-AF65-F5344CB8AC3E}">
        <p14:creationId xmlns:p14="http://schemas.microsoft.com/office/powerpoint/2010/main" val="328973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2 – Segunda Ley de Newton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24F05E4-DBD1-D47D-77AE-5E798F38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4183420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s-MX" sz="4000" dirty="0">
                <a:solidFill>
                  <a:schemeClr val="tx1"/>
                </a:solidFill>
              </a:rPr>
              <a:t>Se debe de atar en un extremo del hilo el carrito y en el otro, el martillo.</a:t>
            </a:r>
          </a:p>
          <a:p>
            <a:pPr marL="0" indent="0" rtl="0">
              <a:buNone/>
            </a:pPr>
            <a:endParaRPr lang="es-MX" sz="4000" dirty="0">
              <a:solidFill>
                <a:schemeClr val="tx1"/>
              </a:solidFill>
            </a:endParaRPr>
          </a:p>
          <a:p>
            <a:pPr marL="0" indent="0" rtl="0">
              <a:buNone/>
            </a:pPr>
            <a:r>
              <a:rPr lang="es-MX" sz="4000" dirty="0">
                <a:solidFill>
                  <a:schemeClr val="tx1"/>
                </a:solidFill>
              </a:rPr>
              <a:t>Coloca el carrito sobre una mesa horizontal y el objeto deberá de soltarse fuera de la mesa. Con esto “se arrastrará” el carrito.</a:t>
            </a:r>
          </a:p>
        </p:txBody>
      </p:sp>
    </p:spTree>
    <p:extLst>
      <p:ext uri="{BB962C8B-B14F-4D97-AF65-F5344CB8AC3E}">
        <p14:creationId xmlns:p14="http://schemas.microsoft.com/office/powerpoint/2010/main" val="3845837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2 – Segunda Ley de Newton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24F05E4-DBD1-D47D-77AE-5E798F38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736836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s-MX" sz="4000" dirty="0">
                <a:solidFill>
                  <a:schemeClr val="tx1"/>
                </a:solidFill>
              </a:rPr>
              <a:t>Observa y anota lo que resulta de la acción.</a:t>
            </a:r>
          </a:p>
          <a:p>
            <a:pPr marL="0" indent="0" rtl="0">
              <a:buNone/>
            </a:pPr>
            <a:endParaRPr lang="es-MX" sz="4000" dirty="0">
              <a:solidFill>
                <a:schemeClr val="tx1"/>
              </a:solidFill>
            </a:endParaRPr>
          </a:p>
        </p:txBody>
      </p:sp>
      <p:pic>
        <p:nvPicPr>
          <p:cNvPr id="4" name="Imagen 3" descr="Imagen digital de un coche&#10;&#10;Descripción generada automáticamente">
            <a:extLst>
              <a:ext uri="{FF2B5EF4-FFF2-40B4-BE49-F238E27FC236}">
                <a16:creationId xmlns:a16="http://schemas.microsoft.com/office/drawing/2014/main" id="{83188D5C-9718-6303-B376-7348C6179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2348" flipH="1">
            <a:off x="1685868" y="2697480"/>
            <a:ext cx="1535634" cy="1237488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E25EA1D-0FE8-8B71-5917-1A8D99F1E453}"/>
              </a:ext>
            </a:extLst>
          </p:cNvPr>
          <p:cNvCxnSpPr/>
          <p:nvPr/>
        </p:nvCxnSpPr>
        <p:spPr>
          <a:xfrm>
            <a:off x="1570446" y="3587262"/>
            <a:ext cx="50273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BA726C5-28FF-3012-9306-E903322E0989}"/>
              </a:ext>
            </a:extLst>
          </p:cNvPr>
          <p:cNvCxnSpPr/>
          <p:nvPr/>
        </p:nvCxnSpPr>
        <p:spPr>
          <a:xfrm>
            <a:off x="6583680" y="3601328"/>
            <a:ext cx="0" cy="1716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6FE8B5D-6093-30B9-40F0-FF9F9DCB3A9B}"/>
              </a:ext>
            </a:extLst>
          </p:cNvPr>
          <p:cNvCxnSpPr>
            <a:cxnSpLocks/>
          </p:cNvCxnSpPr>
          <p:nvPr/>
        </p:nvCxnSpPr>
        <p:spPr>
          <a:xfrm>
            <a:off x="3080825" y="3316224"/>
            <a:ext cx="3704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A0FE63F-DF7F-1DCD-2F73-21B492A3FFBF}"/>
              </a:ext>
            </a:extLst>
          </p:cNvPr>
          <p:cNvCxnSpPr>
            <a:cxnSpLocks/>
          </p:cNvCxnSpPr>
          <p:nvPr/>
        </p:nvCxnSpPr>
        <p:spPr>
          <a:xfrm>
            <a:off x="6784969" y="3353856"/>
            <a:ext cx="0" cy="185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24E66D39-A2D6-56D1-FB39-A980C5794909}"/>
              </a:ext>
            </a:extLst>
          </p:cNvPr>
          <p:cNvSpPr/>
          <p:nvPr/>
        </p:nvSpPr>
        <p:spPr>
          <a:xfrm>
            <a:off x="6418386" y="3316224"/>
            <a:ext cx="330588" cy="25697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1" name="Gráfico 20" descr="Martillo con relleno sólido">
            <a:extLst>
              <a:ext uri="{FF2B5EF4-FFF2-40B4-BE49-F238E27FC236}">
                <a16:creationId xmlns:a16="http://schemas.microsoft.com/office/drawing/2014/main" id="{AF420228-CC4C-430A-0C7C-64458D032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927372">
            <a:off x="6540972" y="5107663"/>
            <a:ext cx="736837" cy="736837"/>
          </a:xfrm>
          <a:prstGeom prst="rect">
            <a:avLst/>
          </a:prstGeom>
        </p:spPr>
      </p:pic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FD323971-21BF-072B-0508-B84F830FF8E4}"/>
              </a:ext>
            </a:extLst>
          </p:cNvPr>
          <p:cNvSpPr txBox="1">
            <a:spLocks/>
          </p:cNvSpPr>
          <p:nvPr/>
        </p:nvSpPr>
        <p:spPr>
          <a:xfrm>
            <a:off x="7720284" y="3080409"/>
            <a:ext cx="3917852" cy="27580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MX" sz="4000" dirty="0">
                <a:solidFill>
                  <a:schemeClr val="tx1"/>
                </a:solidFill>
              </a:rPr>
              <a:t>Cambia el martillo por el objeto de menor peso, anota lo que observas.</a:t>
            </a:r>
          </a:p>
        </p:txBody>
      </p:sp>
    </p:spTree>
    <p:extLst>
      <p:ext uri="{BB962C8B-B14F-4D97-AF65-F5344CB8AC3E}">
        <p14:creationId xmlns:p14="http://schemas.microsoft.com/office/powerpoint/2010/main" val="313485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AE26AD-0651-6B6A-74B4-9A1C5E80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989" y="457200"/>
            <a:ext cx="6574972" cy="145075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Trabajo previo</a:t>
            </a:r>
          </a:p>
        </p:txBody>
      </p:sp>
      <p:pic>
        <p:nvPicPr>
          <p:cNvPr id="16" name="Graphic 15" descr="Lápiz">
            <a:extLst>
              <a:ext uri="{FF2B5EF4-FFF2-40B4-BE49-F238E27FC236}">
                <a16:creationId xmlns:a16="http://schemas.microsoft.com/office/drawing/2014/main" id="{9396346F-3BC7-DDB0-134F-600FE3837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8B230A-0524-4880-7C8B-B76B9160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Autofit/>
          </a:bodyPr>
          <a:lstStyle/>
          <a:p>
            <a:r>
              <a:rPr lang="es-MX" sz="3200" dirty="0">
                <a:solidFill>
                  <a:schemeClr val="tx1"/>
                </a:solidFill>
              </a:rPr>
              <a:t>Responder las preguntas del apartado: </a:t>
            </a:r>
            <a:r>
              <a:rPr lang="es-MX" sz="3200" b="1" dirty="0">
                <a:solidFill>
                  <a:schemeClr val="tx1"/>
                </a:solidFill>
              </a:rPr>
              <a:t>Investiga y escribe brevemente:</a:t>
            </a:r>
          </a:p>
          <a:p>
            <a:endParaRPr lang="es-MX" sz="3200" b="1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MX" sz="3200" dirty="0">
                <a:solidFill>
                  <a:schemeClr val="tx1"/>
                </a:solidFill>
              </a:rPr>
              <a:t> Enuncia las leyes de Newton.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MX" sz="32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MX" sz="3200" dirty="0">
                <a:solidFill>
                  <a:schemeClr val="tx1"/>
                </a:solidFill>
              </a:rPr>
              <a:t> Un ejemplo de situaciones reales en donde se observe cada una de las leyes.</a:t>
            </a:r>
            <a:endParaRPr lang="es-MX" sz="32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823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8" y="217495"/>
            <a:ext cx="10058400" cy="145075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2 - Segunda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Se te pide que en la medida de lo posible, incluyas una o varias fotos de tu montaje.</a:t>
            </a:r>
          </a:p>
          <a:p>
            <a:endParaRPr lang="es-MX" sz="4000" dirty="0">
              <a:solidFill>
                <a:schemeClr val="tx1"/>
              </a:solidFill>
            </a:endParaRPr>
          </a:p>
          <a:p>
            <a:r>
              <a:rPr lang="es-MX" sz="4000" dirty="0">
                <a:solidFill>
                  <a:schemeClr val="tx1"/>
                </a:solidFill>
              </a:rPr>
              <a:t>Si cuentas con la oportunidad, graba la actividad ya que te servirá para detallar la parte de descripción.</a:t>
            </a: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18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2 - Segunda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9291"/>
            <a:ext cx="10058400" cy="4023360"/>
          </a:xfrm>
        </p:spPr>
        <p:txBody>
          <a:bodyPr>
            <a:normAutofit/>
          </a:bodyPr>
          <a:lstStyle/>
          <a:p>
            <a:pPr algn="l"/>
            <a:r>
              <a:rPr lang="es-MX" sz="4000" dirty="0">
                <a:solidFill>
                  <a:schemeClr val="tx1"/>
                </a:solidFill>
              </a:rPr>
              <a:t>En el manual la expresión para calcular la aceleración del carrito no es correcta.</a:t>
            </a:r>
          </a:p>
          <a:p>
            <a:pPr algn="l"/>
            <a:r>
              <a:rPr lang="es-MX" sz="4000" dirty="0">
                <a:solidFill>
                  <a:schemeClr val="tx1"/>
                </a:solidFill>
              </a:rPr>
              <a:t>¿Por qué no es correcta?</a:t>
            </a:r>
          </a:p>
          <a:p>
            <a:pPr algn="l"/>
            <a:r>
              <a:rPr lang="es-MX" sz="4000" dirty="0">
                <a:solidFill>
                  <a:schemeClr val="tx1"/>
                </a:solidFill>
              </a:rPr>
              <a:t>¿Cuál debería de ser la expresión?</a:t>
            </a:r>
          </a:p>
        </p:txBody>
      </p:sp>
    </p:spTree>
    <p:extLst>
      <p:ext uri="{BB962C8B-B14F-4D97-AF65-F5344CB8AC3E}">
        <p14:creationId xmlns:p14="http://schemas.microsoft.com/office/powerpoint/2010/main" val="3652995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8" y="2394374"/>
            <a:ext cx="10227211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Esta práctica pide que reflexiones sobre los experimentos.</a:t>
            </a:r>
          </a:p>
          <a:p>
            <a:endParaRPr lang="es-MX" sz="4000" dirty="0">
              <a:solidFill>
                <a:schemeClr val="tx1"/>
              </a:solidFill>
            </a:endParaRPr>
          </a:p>
          <a:p>
            <a:r>
              <a:rPr lang="es-MX" sz="4000" dirty="0">
                <a:solidFill>
                  <a:schemeClr val="tx1"/>
                </a:solidFill>
              </a:rPr>
              <a:t>¿La simplicidad de los mismos nos permite evidenciar las leyes de Newton?</a:t>
            </a:r>
          </a:p>
        </p:txBody>
      </p:sp>
    </p:spTree>
    <p:extLst>
      <p:ext uri="{BB962C8B-B14F-4D97-AF65-F5344CB8AC3E}">
        <p14:creationId xmlns:p14="http://schemas.microsoft.com/office/powerpoint/2010/main" val="369769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AE26AD-0651-6B6A-74B4-9A1C5E80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989" y="457200"/>
            <a:ext cx="6574972" cy="145075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Trabajo previo</a:t>
            </a:r>
          </a:p>
        </p:txBody>
      </p:sp>
      <p:pic>
        <p:nvPicPr>
          <p:cNvPr id="16" name="Graphic 15" descr="Lápiz">
            <a:extLst>
              <a:ext uri="{FF2B5EF4-FFF2-40B4-BE49-F238E27FC236}">
                <a16:creationId xmlns:a16="http://schemas.microsoft.com/office/drawing/2014/main" id="{9396346F-3BC7-DDB0-134F-600FE3837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8B230A-0524-4880-7C8B-B76B9160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Autofit/>
          </a:bodyPr>
          <a:lstStyle/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MX" sz="3200" dirty="0">
                <a:solidFill>
                  <a:schemeClr val="tx1"/>
                </a:solidFill>
              </a:rPr>
              <a:t> Redacta los objetivos de la práctica.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MX" sz="32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MX" sz="3200" dirty="0">
                <a:solidFill>
                  <a:schemeClr val="tx1"/>
                </a:solidFill>
              </a:rPr>
              <a:t> Indica las referencias bibliográficas o infografía.</a:t>
            </a:r>
            <a:endParaRPr lang="es-MX" sz="32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592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1C33C-480E-B984-48A5-E645FE5AA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>
                <a:solidFill>
                  <a:schemeClr val="tx1"/>
                </a:solidFill>
              </a:rPr>
              <a:t>Será necesario que tomes una foto de las páginas 78 y 79 de tu Manual de Prácticas, en donde se reconozca que ya resolviste la parte inicial de la práctica.</a:t>
            </a:r>
          </a:p>
          <a:p>
            <a:pPr marL="0" indent="0">
              <a:buNone/>
            </a:pPr>
            <a:endParaRPr lang="es-MX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sz="3600" dirty="0">
                <a:solidFill>
                  <a:schemeClr val="tx1"/>
                </a:solidFill>
              </a:rPr>
              <a:t>Deberás de incluir esa foto (o fotos) en tu reporte que se enviará por Teams. En caso de no contar con ese material, la evaluación del reporte se verá disminuida.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9DD0CE0-2DC8-EEA5-E3A0-43FBE61E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Evidencia del desarrollo</a:t>
            </a:r>
          </a:p>
        </p:txBody>
      </p:sp>
    </p:spTree>
    <p:extLst>
      <p:ext uri="{BB962C8B-B14F-4D97-AF65-F5344CB8AC3E}">
        <p14:creationId xmlns:p14="http://schemas.microsoft.com/office/powerpoint/2010/main" val="182110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Primera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9291"/>
            <a:ext cx="10058400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Ley de la inercia.</a:t>
            </a:r>
          </a:p>
          <a:p>
            <a:endParaRPr lang="es-MX" sz="4000" dirty="0">
              <a:solidFill>
                <a:schemeClr val="tx1"/>
              </a:solidFill>
            </a:endParaRPr>
          </a:p>
          <a:p>
            <a:r>
              <a:rPr lang="es-MX" sz="4000" dirty="0">
                <a:solidFill>
                  <a:schemeClr val="tx1"/>
                </a:solidFill>
              </a:rPr>
              <a:t>Un cuerpo sobre el que no actúa una fuerza neta se mueve con velocidad constante (que puede ser cero) y aceleración cero.</a:t>
            </a: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3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1 - Primera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9291"/>
            <a:ext cx="10058400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Material.</a:t>
            </a:r>
          </a:p>
          <a:p>
            <a:r>
              <a:rPr lang="es-MX" sz="4000" dirty="0">
                <a:solidFill>
                  <a:schemeClr val="tx1"/>
                </a:solidFill>
              </a:rPr>
              <a:t>1 Vaso de vidrio.</a:t>
            </a:r>
          </a:p>
          <a:p>
            <a:r>
              <a:rPr lang="es-MX" sz="4000" dirty="0">
                <a:solidFill>
                  <a:schemeClr val="tx1"/>
                </a:solidFill>
              </a:rPr>
              <a:t>1 Tarjeta de cartulina (material liso)</a:t>
            </a:r>
          </a:p>
          <a:p>
            <a:r>
              <a:rPr lang="es-MX" sz="4000" dirty="0">
                <a:solidFill>
                  <a:schemeClr val="tx1"/>
                </a:solidFill>
              </a:rPr>
              <a:t>1 Moneda (5 o 10 pesos)</a:t>
            </a: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9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1 - Primera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9291"/>
            <a:ext cx="10058400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Material.</a:t>
            </a: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</p:txBody>
      </p:sp>
      <p:pic>
        <p:nvPicPr>
          <p:cNvPr id="5" name="Imagen 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CDE6060D-B42E-401D-65AF-98E2CE6430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98" b="27195"/>
          <a:stretch/>
        </p:blipFill>
        <p:spPr>
          <a:xfrm>
            <a:off x="1036320" y="2867428"/>
            <a:ext cx="5305063" cy="2627086"/>
          </a:xfrm>
          <a:prstGeom prst="rect">
            <a:avLst/>
          </a:prstGeom>
        </p:spPr>
      </p:pic>
      <p:pic>
        <p:nvPicPr>
          <p:cNvPr id="9" name="Imagen 8" descr="Imagen que contiene Flecha&#10;&#10;Descripción generada automáticamente">
            <a:extLst>
              <a:ext uri="{FF2B5EF4-FFF2-40B4-BE49-F238E27FC236}">
                <a16:creationId xmlns:a16="http://schemas.microsoft.com/office/drawing/2014/main" id="{BBCA737C-A228-0B1D-6573-99C04F3BA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068" y="2365829"/>
            <a:ext cx="3346904" cy="3346904"/>
          </a:xfrm>
          <a:prstGeom prst="rect">
            <a:avLst/>
          </a:prstGeom>
        </p:spPr>
      </p:pic>
      <p:pic>
        <p:nvPicPr>
          <p:cNvPr id="7" name="Imagen 6" descr="Moneda de metal con letras&#10;&#10;Descripción generada automáticamente con confianza baja">
            <a:extLst>
              <a:ext uri="{FF2B5EF4-FFF2-40B4-BE49-F238E27FC236}">
                <a16:creationId xmlns:a16="http://schemas.microsoft.com/office/drawing/2014/main" id="{8E4834EA-60CC-2745-32FA-574187000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086" y="2745285"/>
            <a:ext cx="2076680" cy="207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9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1 - Primera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9291"/>
            <a:ext cx="10058400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La tarjeta debe de sostenerse en la boca del vaso, de tal manera que soporte a la moneda.</a:t>
            </a: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</p:txBody>
      </p:sp>
      <p:pic>
        <p:nvPicPr>
          <p:cNvPr id="4" name="Imagen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6B713D95-A7C7-CCD1-1EB1-C43FFA45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69" r="79864" b="33174"/>
          <a:stretch/>
        </p:blipFill>
        <p:spPr>
          <a:xfrm>
            <a:off x="5419634" y="3922331"/>
            <a:ext cx="1619793" cy="237686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728A27C-E6F2-5F74-0EF6-7BFFC9A8ECB9}"/>
              </a:ext>
            </a:extLst>
          </p:cNvPr>
          <p:cNvSpPr/>
          <p:nvPr/>
        </p:nvSpPr>
        <p:spPr>
          <a:xfrm>
            <a:off x="5528602" y="4079631"/>
            <a:ext cx="1510825" cy="106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26BB4AE-D941-272E-97E1-062DB578A910}"/>
              </a:ext>
            </a:extLst>
          </p:cNvPr>
          <p:cNvSpPr/>
          <p:nvPr/>
        </p:nvSpPr>
        <p:spPr>
          <a:xfrm>
            <a:off x="5968048" y="3815782"/>
            <a:ext cx="522961" cy="26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93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7A72-7490-BD78-74DD-7A480D7F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8" y="217495"/>
            <a:ext cx="10058400" cy="145075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Experimento 1 - Primera ley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64FC2-21A4-6E1B-007B-0FCF09D5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6026"/>
            <a:ext cx="10058400" cy="4023360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tx1"/>
                </a:solidFill>
              </a:rPr>
              <a:t>El siguiente paso es que empujes con tu dedo la tarjeta con un movimiento rápido, para que la tarjeta se deslice fuera del vaso.</a:t>
            </a: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sz="4000" dirty="0">
              <a:solidFill>
                <a:schemeClr val="tx1"/>
              </a:solidFill>
            </a:endParaRPr>
          </a:p>
        </p:txBody>
      </p:sp>
      <p:pic>
        <p:nvPicPr>
          <p:cNvPr id="4" name="Imagen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6B713D95-A7C7-CCD1-1EB1-C43FFA45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69" r="79864" b="33174"/>
          <a:stretch/>
        </p:blipFill>
        <p:spPr>
          <a:xfrm>
            <a:off x="5419634" y="3922331"/>
            <a:ext cx="1619793" cy="237686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728A27C-E6F2-5F74-0EF6-7BFFC9A8ECB9}"/>
              </a:ext>
            </a:extLst>
          </p:cNvPr>
          <p:cNvSpPr/>
          <p:nvPr/>
        </p:nvSpPr>
        <p:spPr>
          <a:xfrm>
            <a:off x="5528602" y="4079631"/>
            <a:ext cx="1510825" cy="106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26BB4AE-D941-272E-97E1-062DB578A910}"/>
              </a:ext>
            </a:extLst>
          </p:cNvPr>
          <p:cNvSpPr/>
          <p:nvPr/>
        </p:nvSpPr>
        <p:spPr>
          <a:xfrm>
            <a:off x="5968048" y="3815782"/>
            <a:ext cx="522961" cy="26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602CE81A-B14E-D2D1-0678-2D733172F1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4" t="12745" b="19784"/>
          <a:stretch/>
        </p:blipFill>
        <p:spPr>
          <a:xfrm>
            <a:off x="7044778" y="3815782"/>
            <a:ext cx="1619793" cy="100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693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1797</TotalTime>
  <Words>747</Words>
  <Application>Microsoft Office PowerPoint</Application>
  <PresentationFormat>Panorámica</PresentationFormat>
  <Paragraphs>77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Cambria Math</vt:lpstr>
      <vt:lpstr>Wingdings</vt:lpstr>
      <vt:lpstr>Retrospección</vt:lpstr>
      <vt:lpstr>Práctica 9 Leyes de Newton</vt:lpstr>
      <vt:lpstr>Trabajo previo</vt:lpstr>
      <vt:lpstr>Trabajo previo</vt:lpstr>
      <vt:lpstr>Evidencia del desarrollo</vt:lpstr>
      <vt:lpstr>Primera ley de Newton</vt:lpstr>
      <vt:lpstr>Experimento 1 - Primera ley de Newton</vt:lpstr>
      <vt:lpstr>Experimento 1 - Primera ley de Newton</vt:lpstr>
      <vt:lpstr>Experimento 1 - Primera ley de Newton</vt:lpstr>
      <vt:lpstr>Experimento 1 - Primera ley de Newton</vt:lpstr>
      <vt:lpstr>Experimento 1 - Primera ley de Newton</vt:lpstr>
      <vt:lpstr>Experimento 1 - Primera ley de Newton</vt:lpstr>
      <vt:lpstr>Experimento 1 - Primera ley de Newton</vt:lpstr>
      <vt:lpstr>Experimento 1 - Primera ley de Newton</vt:lpstr>
      <vt:lpstr>Experimento 1 - Primera ley de Newton</vt:lpstr>
      <vt:lpstr>Experimento 1 - Primera ley de Newton</vt:lpstr>
      <vt:lpstr>Segunda ley de Newton</vt:lpstr>
      <vt:lpstr>Experimento 2 - Segunda ley de Newton</vt:lpstr>
      <vt:lpstr>Experimento 2 – Segunda Ley de Newton</vt:lpstr>
      <vt:lpstr>Experimento 2 – Segunda Ley de Newton</vt:lpstr>
      <vt:lpstr>Experimento 2 - Segunda ley de Newton</vt:lpstr>
      <vt:lpstr>Experimento 2 - Segunda ley de Newton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7 Tiro parabólico</dc:title>
  <dc:creator>M. en C. Ramón Gustavo Contreras Mayén</dc:creator>
  <cp:lastModifiedBy>CONTRERAS MAYEN RAMON GUSTAVO</cp:lastModifiedBy>
  <cp:revision>39</cp:revision>
  <dcterms:created xsi:type="dcterms:W3CDTF">2023-05-17T14:04:58Z</dcterms:created>
  <dcterms:modified xsi:type="dcterms:W3CDTF">2023-05-31T04:01:37Z</dcterms:modified>
</cp:coreProperties>
</file>