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8" r:id="rId3"/>
    <p:sldId id="257" r:id="rId4"/>
    <p:sldId id="259" r:id="rId5"/>
    <p:sldId id="267" r:id="rId6"/>
    <p:sldId id="278" r:id="rId7"/>
    <p:sldId id="279" r:id="rId8"/>
    <p:sldId id="284" r:id="rId9"/>
    <p:sldId id="285" r:id="rId10"/>
    <p:sldId id="286" r:id="rId11"/>
    <p:sldId id="268" r:id="rId12"/>
    <p:sldId id="269" r:id="rId13"/>
    <p:sldId id="270" r:id="rId14"/>
    <p:sldId id="282" r:id="rId15"/>
    <p:sldId id="271" r:id="rId16"/>
    <p:sldId id="272" r:id="rId17"/>
    <p:sldId id="273" r:id="rId18"/>
    <p:sldId id="274" r:id="rId19"/>
    <p:sldId id="275" r:id="rId20"/>
    <p:sldId id="276" r:id="rId21"/>
    <p:sldId id="277" r:id="rId22"/>
    <p:sldId id="283" r:id="rId23"/>
    <p:sldId id="281" r:id="rId24"/>
    <p:sldId id="287" r:id="rId25"/>
    <p:sldId id="288" r:id="rId26"/>
    <p:sldId id="289" r:id="rId27"/>
    <p:sldId id="290" r:id="rId28"/>
    <p:sldId id="293" r:id="rId29"/>
    <p:sldId id="295" r:id="rId30"/>
    <p:sldId id="292" r:id="rId31"/>
    <p:sldId id="296" r:id="rId32"/>
    <p:sldId id="291" r:id="rId33"/>
    <p:sldId id="294" r:id="rId34"/>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60" autoAdjust="0"/>
  </p:normalViewPr>
  <p:slideViewPr>
    <p:cSldViewPr snapToGrid="0">
      <p:cViewPr varScale="1">
        <p:scale>
          <a:sx n="68" d="100"/>
          <a:sy n="68" d="100"/>
        </p:scale>
        <p:origin x="738" y="72"/>
      </p:cViewPr>
      <p:guideLst>
        <p:guide pos="3840"/>
        <p:guide orient="horz" pos="2160"/>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AEE2C3C-6B72-41D5-A3D4-877D4FF4515F}" type="datetime1">
              <a:rPr lang="es-MX" smtClean="0"/>
              <a:t>19/05/2023</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E4C80B-8910-445E-8D30-7A590951118B}" type="slidenum">
              <a:rPr lang="es-MX"/>
              <a:t>‹Nº›</a:t>
            </a:fld>
            <a:endParaRPr lang="es-MX"/>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40AAA-4703-4865-A491-52643394C5E3}" type="datetime1">
              <a:rPr lang="es-MX" smtClean="0"/>
              <a:pPr/>
              <a:t>19/05/2023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81F1E7-4EFD-4BFF-B438-FCD52FD36B17}" type="slidenum">
              <a:rPr lang="es-MX" noProof="0"/>
              <a:t>‹Nº›</a:t>
            </a:fld>
            <a:endParaRPr lang="es-MX" noProof="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5D81F1E7-4EFD-4BFF-B438-FCD52FD36B17}" type="slidenum">
              <a:rPr lang="es-MX" smtClean="0"/>
              <a:t>1</a:t>
            </a:fld>
            <a:endParaRPr lang="es-MX"/>
          </a:p>
        </p:txBody>
      </p:sp>
    </p:spTree>
    <p:extLst>
      <p:ext uri="{BB962C8B-B14F-4D97-AF65-F5344CB8AC3E}">
        <p14:creationId xmlns:p14="http://schemas.microsoft.com/office/powerpoint/2010/main" val="151930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10</a:t>
            </a:fld>
            <a:endParaRPr lang="es-MX"/>
          </a:p>
        </p:txBody>
      </p:sp>
    </p:spTree>
    <p:extLst>
      <p:ext uri="{BB962C8B-B14F-4D97-AF65-F5344CB8AC3E}">
        <p14:creationId xmlns:p14="http://schemas.microsoft.com/office/powerpoint/2010/main" val="53434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MX"/>
              <a:t>Esta es la pregunta a la que responde tu experimento</a:t>
            </a:r>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11</a:t>
            </a:fld>
            <a:endParaRPr lang="es-MX"/>
          </a:p>
        </p:txBody>
      </p:sp>
    </p:spTree>
    <p:extLst>
      <p:ext uri="{BB962C8B-B14F-4D97-AF65-F5344CB8AC3E}">
        <p14:creationId xmlns:p14="http://schemas.microsoft.com/office/powerpoint/2010/main" val="386823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12</a:t>
            </a:fld>
            <a:endParaRPr lang="es-MX"/>
          </a:p>
        </p:txBody>
      </p:sp>
    </p:spTree>
    <p:extLst>
      <p:ext uri="{BB962C8B-B14F-4D97-AF65-F5344CB8AC3E}">
        <p14:creationId xmlns:p14="http://schemas.microsoft.com/office/powerpoint/2010/main" val="404031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13</a:t>
            </a:fld>
            <a:endParaRPr lang="es-MX"/>
          </a:p>
        </p:txBody>
      </p:sp>
    </p:spTree>
    <p:extLst>
      <p:ext uri="{BB962C8B-B14F-4D97-AF65-F5344CB8AC3E}">
        <p14:creationId xmlns:p14="http://schemas.microsoft.com/office/powerpoint/2010/main" val="323248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MX"/>
              <a:t>Esta es la pregunta a la que responde tu experimento</a:t>
            </a:r>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14</a:t>
            </a:fld>
            <a:endParaRPr lang="es-MX"/>
          </a:p>
        </p:txBody>
      </p:sp>
    </p:spTree>
    <p:extLst>
      <p:ext uri="{BB962C8B-B14F-4D97-AF65-F5344CB8AC3E}">
        <p14:creationId xmlns:p14="http://schemas.microsoft.com/office/powerpoint/2010/main" val="282856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15</a:t>
            </a:fld>
            <a:endParaRPr lang="es-MX"/>
          </a:p>
        </p:txBody>
      </p:sp>
    </p:spTree>
    <p:extLst>
      <p:ext uri="{BB962C8B-B14F-4D97-AF65-F5344CB8AC3E}">
        <p14:creationId xmlns:p14="http://schemas.microsoft.com/office/powerpoint/2010/main" val="1706638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16</a:t>
            </a:fld>
            <a:endParaRPr lang="es-MX"/>
          </a:p>
        </p:txBody>
      </p:sp>
    </p:spTree>
    <p:extLst>
      <p:ext uri="{BB962C8B-B14F-4D97-AF65-F5344CB8AC3E}">
        <p14:creationId xmlns:p14="http://schemas.microsoft.com/office/powerpoint/2010/main" val="1073597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17</a:t>
            </a:fld>
            <a:endParaRPr lang="es-MX"/>
          </a:p>
        </p:txBody>
      </p:sp>
    </p:spTree>
    <p:extLst>
      <p:ext uri="{BB962C8B-B14F-4D97-AF65-F5344CB8AC3E}">
        <p14:creationId xmlns:p14="http://schemas.microsoft.com/office/powerpoint/2010/main" val="40420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18</a:t>
            </a:fld>
            <a:endParaRPr lang="es-MX"/>
          </a:p>
        </p:txBody>
      </p:sp>
    </p:spTree>
    <p:extLst>
      <p:ext uri="{BB962C8B-B14F-4D97-AF65-F5344CB8AC3E}">
        <p14:creationId xmlns:p14="http://schemas.microsoft.com/office/powerpoint/2010/main" val="612503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19</a:t>
            </a:fld>
            <a:endParaRPr lang="es-MX"/>
          </a:p>
        </p:txBody>
      </p:sp>
    </p:spTree>
    <p:extLst>
      <p:ext uri="{BB962C8B-B14F-4D97-AF65-F5344CB8AC3E}">
        <p14:creationId xmlns:p14="http://schemas.microsoft.com/office/powerpoint/2010/main" val="152896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5D81F1E7-4EFD-4BFF-B438-FCD52FD36B17}" type="slidenum">
              <a:rPr lang="es-MX" smtClean="0"/>
              <a:t>2</a:t>
            </a:fld>
            <a:endParaRPr lang="es-MX"/>
          </a:p>
        </p:txBody>
      </p:sp>
    </p:spTree>
    <p:extLst>
      <p:ext uri="{BB962C8B-B14F-4D97-AF65-F5344CB8AC3E}">
        <p14:creationId xmlns:p14="http://schemas.microsoft.com/office/powerpoint/2010/main" val="1519609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20</a:t>
            </a:fld>
            <a:endParaRPr lang="es-MX"/>
          </a:p>
        </p:txBody>
      </p:sp>
    </p:spTree>
    <p:extLst>
      <p:ext uri="{BB962C8B-B14F-4D97-AF65-F5344CB8AC3E}">
        <p14:creationId xmlns:p14="http://schemas.microsoft.com/office/powerpoint/2010/main" val="1112315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21</a:t>
            </a:fld>
            <a:endParaRPr lang="es-MX"/>
          </a:p>
        </p:txBody>
      </p:sp>
    </p:spTree>
    <p:extLst>
      <p:ext uri="{BB962C8B-B14F-4D97-AF65-F5344CB8AC3E}">
        <p14:creationId xmlns:p14="http://schemas.microsoft.com/office/powerpoint/2010/main" val="1247425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23</a:t>
            </a:fld>
            <a:endParaRPr lang="es-MX"/>
          </a:p>
        </p:txBody>
      </p:sp>
    </p:spTree>
    <p:extLst>
      <p:ext uri="{BB962C8B-B14F-4D97-AF65-F5344CB8AC3E}">
        <p14:creationId xmlns:p14="http://schemas.microsoft.com/office/powerpoint/2010/main" val="1393300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24</a:t>
            </a:fld>
            <a:endParaRPr lang="es-MX"/>
          </a:p>
        </p:txBody>
      </p:sp>
    </p:spTree>
    <p:extLst>
      <p:ext uri="{BB962C8B-B14F-4D97-AF65-F5344CB8AC3E}">
        <p14:creationId xmlns:p14="http://schemas.microsoft.com/office/powerpoint/2010/main" val="427844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MX"/>
              <a:t>Esta es la pregunta a la que responde tu experimento</a:t>
            </a:r>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3</a:t>
            </a:fld>
            <a:endParaRPr lang="es-MX"/>
          </a:p>
        </p:txBody>
      </p:sp>
    </p:spTree>
    <p:extLst>
      <p:ext uri="{BB962C8B-B14F-4D97-AF65-F5344CB8AC3E}">
        <p14:creationId xmlns:p14="http://schemas.microsoft.com/office/powerpoint/2010/main" val="151482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4</a:t>
            </a:fld>
            <a:endParaRPr lang="es-MX"/>
          </a:p>
        </p:txBody>
      </p:sp>
    </p:spTree>
    <p:extLst>
      <p:ext uri="{BB962C8B-B14F-4D97-AF65-F5344CB8AC3E}">
        <p14:creationId xmlns:p14="http://schemas.microsoft.com/office/powerpoint/2010/main" val="385503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5</a:t>
            </a:fld>
            <a:endParaRPr lang="es-MX"/>
          </a:p>
        </p:txBody>
      </p:sp>
    </p:spTree>
    <p:extLst>
      <p:ext uri="{BB962C8B-B14F-4D97-AF65-F5344CB8AC3E}">
        <p14:creationId xmlns:p14="http://schemas.microsoft.com/office/powerpoint/2010/main" val="319013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6</a:t>
            </a:fld>
            <a:endParaRPr lang="es-MX"/>
          </a:p>
        </p:txBody>
      </p:sp>
    </p:spTree>
    <p:extLst>
      <p:ext uri="{BB962C8B-B14F-4D97-AF65-F5344CB8AC3E}">
        <p14:creationId xmlns:p14="http://schemas.microsoft.com/office/powerpoint/2010/main" val="1296649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7</a:t>
            </a:fld>
            <a:endParaRPr lang="es-MX"/>
          </a:p>
        </p:txBody>
      </p:sp>
    </p:spTree>
    <p:extLst>
      <p:ext uri="{BB962C8B-B14F-4D97-AF65-F5344CB8AC3E}">
        <p14:creationId xmlns:p14="http://schemas.microsoft.com/office/powerpoint/2010/main" val="2406065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8</a:t>
            </a:fld>
            <a:endParaRPr lang="es-MX"/>
          </a:p>
        </p:txBody>
      </p:sp>
    </p:spTree>
    <p:extLst>
      <p:ext uri="{BB962C8B-B14F-4D97-AF65-F5344CB8AC3E}">
        <p14:creationId xmlns:p14="http://schemas.microsoft.com/office/powerpoint/2010/main" val="399723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s-MX"/>
              <a:t>Resume tu investigación en tres a cinco puntos.</a:t>
            </a:r>
          </a:p>
          <a:p>
            <a:pPr rtl="0"/>
            <a:endParaRPr lang="es-MX"/>
          </a:p>
        </p:txBody>
      </p:sp>
      <p:sp>
        <p:nvSpPr>
          <p:cNvPr id="4" name="Marcador de número de diapositiva 3"/>
          <p:cNvSpPr>
            <a:spLocks noGrp="1"/>
          </p:cNvSpPr>
          <p:nvPr>
            <p:ph type="sldNum" sz="quarter" idx="10"/>
          </p:nvPr>
        </p:nvSpPr>
        <p:spPr/>
        <p:txBody>
          <a:bodyPr rtlCol="0"/>
          <a:lstStyle/>
          <a:p>
            <a:pPr rtl="0"/>
            <a:fld id="{5D81F1E7-4EFD-4BFF-B438-FCD52FD36B17}" type="slidenum">
              <a:rPr lang="es-MX" smtClean="0"/>
              <a:t>9</a:t>
            </a:fld>
            <a:endParaRPr lang="es-MX"/>
          </a:p>
        </p:txBody>
      </p:sp>
    </p:spTree>
    <p:extLst>
      <p:ext uri="{BB962C8B-B14F-4D97-AF65-F5344CB8AC3E}">
        <p14:creationId xmlns:p14="http://schemas.microsoft.com/office/powerpoint/2010/main" val="2501439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 name="Título 1"/>
          <p:cNvSpPr>
            <a:spLocks noGrp="1"/>
          </p:cNvSpPr>
          <p:nvPr>
            <p:ph type="ctrTitle"/>
          </p:nvPr>
        </p:nvSpPr>
        <p:spPr>
          <a:xfrm>
            <a:off x="609600" y="4740333"/>
            <a:ext cx="10972800" cy="1263534"/>
          </a:xfrm>
        </p:spPr>
        <p:txBody>
          <a:bodyPr rtlCol="0" anchor="ctr">
            <a:normAutofit/>
          </a:bodyPr>
          <a:lstStyle>
            <a:lvl1pPr algn="l">
              <a:defRPr sz="5800"/>
            </a:lvl1pPr>
          </a:lstStyle>
          <a:p>
            <a:pPr rtl="0"/>
            <a:r>
              <a:rPr lang="es-ES" noProof="0"/>
              <a:t>Haga clic para modificar el estilo de título del patrón</a:t>
            </a:r>
            <a:endParaRPr lang="es-MX" noProof="0"/>
          </a:p>
        </p:txBody>
      </p:sp>
      <p:cxnSp>
        <p:nvCxnSpPr>
          <p:cNvPr id="8" name="Conector recto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ítulo 2"/>
          <p:cNvSpPr>
            <a:spLocks noGrp="1"/>
          </p:cNvSpPr>
          <p:nvPr>
            <p:ph type="subTitle" idx="1" hasCustomPrompt="1"/>
          </p:nvPr>
        </p:nvSpPr>
        <p:spPr>
          <a:xfrm>
            <a:off x="609600" y="6286500"/>
            <a:ext cx="10972800" cy="457200"/>
          </a:xfrm>
        </p:spPr>
        <p:txBody>
          <a:bodyPr rtlCol="0"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MX" noProof="0"/>
              <a:t>Haga clic para editar el estilo de subtítulo del patrón</a:t>
            </a:r>
          </a:p>
        </p:txBody>
      </p:sp>
      <p:pic>
        <p:nvPicPr>
          <p:cNvPr id="9" name="Imagen 8" descr="Primer plano de tubos de ensayo"/>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6" name="Marcador de número de diapositiva 3"/>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4" name="Marcador de fecha 5"/>
          <p:cNvSpPr>
            <a:spLocks noGrp="1"/>
          </p:cNvSpPr>
          <p:nvPr>
            <p:ph type="dt" sz="half" idx="10"/>
          </p:nvPr>
        </p:nvSpPr>
        <p:spPr/>
        <p:txBody>
          <a:bodyPr rtlCol="0"/>
          <a:lstStyle/>
          <a:p>
            <a:pPr rtl="0"/>
            <a:fld id="{E018E1B1-0B75-4244-8A67-70504969CACB}" type="datetime1">
              <a:rPr lang="es-MX" noProof="0" smtClean="0"/>
              <a:t>19/05/2023</a:t>
            </a:fld>
            <a:endParaRPr lang="es-MX" noProof="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cxnSp>
        <p:nvCxnSpPr>
          <p:cNvPr id="8" name="Conector recto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486900" y="685800"/>
            <a:ext cx="2324100" cy="5486399"/>
          </a:xfrm>
        </p:spPr>
        <p:txBody>
          <a:bodyPr vert="eaVert"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p:nvPr>
        </p:nvSpPr>
        <p:spPr>
          <a:xfrm>
            <a:off x="838199" y="685800"/>
            <a:ext cx="8105775" cy="5486399"/>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6" name="Marcador de número de diapositiva 3"/>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4" name="Marcador de fecha 5"/>
          <p:cNvSpPr>
            <a:spLocks noGrp="1"/>
          </p:cNvSpPr>
          <p:nvPr>
            <p:ph type="dt" sz="half" idx="10"/>
          </p:nvPr>
        </p:nvSpPr>
        <p:spPr/>
        <p:txBody>
          <a:bodyPr rtlCol="0"/>
          <a:lstStyle/>
          <a:p>
            <a:pPr rtl="0"/>
            <a:fld id="{8D770208-C94B-44D9-92E9-E3F2776809BD}" type="datetime1">
              <a:rPr lang="es-MX" noProof="0" smtClean="0"/>
              <a:t>19/05/2023</a:t>
            </a:fld>
            <a:endParaRPr lang="es-MX" noProof="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6" name="Marcador de número de diapositiva 3"/>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4" name="Marcador de fecha 5"/>
          <p:cNvSpPr>
            <a:spLocks noGrp="1"/>
          </p:cNvSpPr>
          <p:nvPr>
            <p:ph type="dt" sz="half" idx="10"/>
          </p:nvPr>
        </p:nvSpPr>
        <p:spPr/>
        <p:txBody>
          <a:bodyPr rtlCol="0"/>
          <a:lstStyle/>
          <a:p>
            <a:pPr rtl="0"/>
            <a:fld id="{9A2F1714-2741-458D-9363-941F0A689ACB}" type="datetime1">
              <a:rPr lang="es-MX" noProof="0" smtClean="0"/>
              <a:t>19/05/2023</a:t>
            </a:fld>
            <a:endParaRPr lang="es-MX" noProof="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7" name="Rectángulo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 name="Título 1"/>
          <p:cNvSpPr>
            <a:spLocks noGrp="1"/>
          </p:cNvSpPr>
          <p:nvPr>
            <p:ph type="title"/>
          </p:nvPr>
        </p:nvSpPr>
        <p:spPr>
          <a:xfrm>
            <a:off x="609600" y="3153095"/>
            <a:ext cx="10972800" cy="2286000"/>
          </a:xfrm>
        </p:spPr>
        <p:txBody>
          <a:bodyPr rtlCol="0" anchor="b">
            <a:normAutofit/>
          </a:bodyPr>
          <a:lstStyle>
            <a:lvl1pPr>
              <a:defRPr sz="5800" b="0"/>
            </a:lvl1pPr>
          </a:lstStyle>
          <a:p>
            <a:pPr rtl="0"/>
            <a:r>
              <a:rPr lang="es-ES" noProof="0"/>
              <a:t>Haga clic para modificar el estilo de título del patrón</a:t>
            </a:r>
            <a:endParaRPr lang="es-MX" noProof="0"/>
          </a:p>
        </p:txBody>
      </p:sp>
      <p:cxnSp>
        <p:nvCxnSpPr>
          <p:cNvPr id="8" name="Conector recto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Marcador de texto 2"/>
          <p:cNvSpPr>
            <a:spLocks noGrp="1"/>
          </p:cNvSpPr>
          <p:nvPr>
            <p:ph type="body" idx="1"/>
          </p:nvPr>
        </p:nvSpPr>
        <p:spPr>
          <a:xfrm>
            <a:off x="603250" y="5864054"/>
            <a:ext cx="10972800" cy="450042"/>
          </a:xfrm>
        </p:spPr>
        <p:txBody>
          <a:bodyPr rtlCol="0"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posición de contenido 2"/>
          <p:cNvSpPr>
            <a:spLocks noGrp="1"/>
          </p:cNvSpPr>
          <p:nvPr>
            <p:ph sz="half" idx="1"/>
          </p:nvPr>
        </p:nvSpPr>
        <p:spPr>
          <a:xfrm>
            <a:off x="1066800"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contenido 3"/>
          <p:cNvSpPr>
            <a:spLocks noGrp="1"/>
          </p:cNvSpPr>
          <p:nvPr>
            <p:ph sz="half" idx="2"/>
          </p:nvPr>
        </p:nvSpPr>
        <p:spPr>
          <a:xfrm>
            <a:off x="6373091"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número de diapositiva 4"/>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6" name="Marcador de pie de página 5"/>
          <p:cNvSpPr>
            <a:spLocks noGrp="1"/>
          </p:cNvSpPr>
          <p:nvPr>
            <p:ph type="ftr" sz="quarter" idx="11"/>
          </p:nvPr>
        </p:nvSpPr>
        <p:spPr/>
        <p:txBody>
          <a:bodyPr rtlCol="0"/>
          <a:lstStyle/>
          <a:p>
            <a:pPr rtl="0"/>
            <a:endParaRPr lang="es-MX" noProof="0"/>
          </a:p>
        </p:txBody>
      </p:sp>
      <p:sp>
        <p:nvSpPr>
          <p:cNvPr id="5" name="Marcador de fecha 6"/>
          <p:cNvSpPr>
            <a:spLocks noGrp="1"/>
          </p:cNvSpPr>
          <p:nvPr>
            <p:ph type="dt" sz="half" idx="10"/>
          </p:nvPr>
        </p:nvSpPr>
        <p:spPr/>
        <p:txBody>
          <a:bodyPr rtlCol="0"/>
          <a:lstStyle/>
          <a:p>
            <a:pPr rtl="0"/>
            <a:fld id="{CCB34734-9934-4E91-8FAF-86F3D1564D04}" type="datetime1">
              <a:rPr lang="es-MX" noProof="0" smtClean="0"/>
              <a:t>19/05/2023</a:t>
            </a:fld>
            <a:endParaRPr lang="es-MX" noProof="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p:nvPr>
        </p:nvSpPr>
        <p:spPr>
          <a:xfrm>
            <a:off x="106680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680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p:cNvSpPr>
            <a:spLocks noGrp="1"/>
          </p:cNvSpPr>
          <p:nvPr>
            <p:ph type="body" sz="quarter" idx="3"/>
          </p:nvPr>
        </p:nvSpPr>
        <p:spPr>
          <a:xfrm>
            <a:off x="637032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37032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9" name="Marcador de número de diapositiva 6"/>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7" name="Marcador de fecha 8"/>
          <p:cNvSpPr>
            <a:spLocks noGrp="1"/>
          </p:cNvSpPr>
          <p:nvPr>
            <p:ph type="dt" sz="half" idx="10"/>
          </p:nvPr>
        </p:nvSpPr>
        <p:spPr/>
        <p:txBody>
          <a:bodyPr rtlCol="0"/>
          <a:lstStyle/>
          <a:p>
            <a:pPr rtl="0"/>
            <a:fld id="{AE66451B-5E42-458F-8FCD-A99B01204D4F}" type="datetime1">
              <a:rPr lang="es-MX" noProof="0" smtClean="0"/>
              <a:t>19/05/2023</a:t>
            </a:fld>
            <a:endParaRPr lang="es-MX" noProof="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
        <p:nvSpPr>
          <p:cNvPr id="5" name="Marcador de número de diapositiva 2"/>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4" name="Marcador de pie de página 3"/>
          <p:cNvSpPr>
            <a:spLocks noGrp="1"/>
          </p:cNvSpPr>
          <p:nvPr>
            <p:ph type="ftr" sz="quarter" idx="11"/>
          </p:nvPr>
        </p:nvSpPr>
        <p:spPr/>
        <p:txBody>
          <a:bodyPr rtlCol="0"/>
          <a:lstStyle/>
          <a:p>
            <a:pPr rtl="0"/>
            <a:endParaRPr lang="es-MX" noProof="0"/>
          </a:p>
        </p:txBody>
      </p:sp>
      <p:sp>
        <p:nvSpPr>
          <p:cNvPr id="3" name="Marcador de fecha 5"/>
          <p:cNvSpPr>
            <a:spLocks noGrp="1"/>
          </p:cNvSpPr>
          <p:nvPr>
            <p:ph type="dt" sz="half" idx="10"/>
          </p:nvPr>
        </p:nvSpPr>
        <p:spPr/>
        <p:txBody>
          <a:bodyPr rtlCol="0"/>
          <a:lstStyle/>
          <a:p>
            <a:pPr rtl="0"/>
            <a:fld id="{46CA050C-B5EC-4F9A-A421-745C7D119EFE}" type="datetime1">
              <a:rPr lang="es-MX" noProof="0" smtClean="0"/>
              <a:t>19/05/2023</a:t>
            </a:fld>
            <a:endParaRPr lang="es-MX" noProof="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 blanco">
    <p:spTree>
      <p:nvGrpSpPr>
        <p:cNvPr id="1" name=""/>
        <p:cNvGrpSpPr/>
        <p:nvPr/>
      </p:nvGrpSpPr>
      <p:grpSpPr>
        <a:xfrm>
          <a:off x="0" y="0"/>
          <a:ext cx="0" cy="0"/>
          <a:chOff x="0" y="0"/>
          <a:chExt cx="0" cy="0"/>
        </a:xfrm>
      </p:grpSpPr>
      <p:sp>
        <p:nvSpPr>
          <p:cNvPr id="4" name="Marcador de número de diapositiva 1"/>
          <p:cNvSpPr>
            <a:spLocks noGrp="1"/>
          </p:cNvSpPr>
          <p:nvPr>
            <p:ph type="sldNum" sz="quarter" idx="12"/>
          </p:nvPr>
        </p:nvSpPr>
        <p:spPr/>
        <p:txBody>
          <a:bodyPr rtlCol="0"/>
          <a:lstStyle/>
          <a:p>
            <a:pPr rtl="0"/>
            <a:fld id="{5F4C9F40-B079-4B71-A627-7266DFEA7F03}" type="slidenum">
              <a:rPr lang="es-MX" noProof="0"/>
              <a:t>‹Nº›</a:t>
            </a:fld>
            <a:endParaRPr lang="es-MX" noProof="0"/>
          </a:p>
        </p:txBody>
      </p:sp>
      <p:sp>
        <p:nvSpPr>
          <p:cNvPr id="3" name="Marcador de pie de página 2"/>
          <p:cNvSpPr>
            <a:spLocks noGrp="1"/>
          </p:cNvSpPr>
          <p:nvPr>
            <p:ph type="ftr" sz="quarter" idx="11"/>
          </p:nvPr>
        </p:nvSpPr>
        <p:spPr/>
        <p:txBody>
          <a:bodyPr rtlCol="0"/>
          <a:lstStyle/>
          <a:p>
            <a:pPr rtl="0"/>
            <a:endParaRPr lang="es-MX" noProof="0"/>
          </a:p>
        </p:txBody>
      </p:sp>
      <p:sp>
        <p:nvSpPr>
          <p:cNvPr id="2" name="Marcador de fecha 3"/>
          <p:cNvSpPr>
            <a:spLocks noGrp="1"/>
          </p:cNvSpPr>
          <p:nvPr>
            <p:ph type="dt" sz="half" idx="10"/>
          </p:nvPr>
        </p:nvSpPr>
        <p:spPr/>
        <p:txBody>
          <a:bodyPr rtlCol="0"/>
          <a:lstStyle/>
          <a:p>
            <a:pPr rtl="0"/>
            <a:fld id="{F7046FC0-17D0-488F-9FD5-A74F7B01D89F}" type="datetime1">
              <a:rPr lang="es-MX" noProof="0" smtClean="0"/>
              <a:t>19/05/2023</a:t>
            </a:fld>
            <a:endParaRPr lang="es-MX" noProof="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3" name="Rectángulo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cxnSp>
        <p:nvCxnSpPr>
          <p:cNvPr id="9" name="Conector recto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380519" y="465512"/>
            <a:ext cx="3506162" cy="1600200"/>
          </a:xfrm>
        </p:spPr>
        <p:txBody>
          <a:bodyPr rtlCol="0" anchor="t">
            <a:normAutofit/>
          </a:bodyPr>
          <a:lstStyle>
            <a:lvl1pPr>
              <a:defRPr sz="2800" b="0"/>
            </a:lvl1pPr>
          </a:lstStyle>
          <a:p>
            <a:pPr rtl="0"/>
            <a:r>
              <a:rPr lang="es-ES" noProof="0"/>
              <a:t>Haga clic para modificar el estilo de título del patrón</a:t>
            </a:r>
            <a:endParaRPr lang="es-MX" noProof="0"/>
          </a:p>
        </p:txBody>
      </p:sp>
      <p:sp>
        <p:nvSpPr>
          <p:cNvPr id="4" name="Marcador de texto 3"/>
          <p:cNvSpPr>
            <a:spLocks noGrp="1"/>
          </p:cNvSpPr>
          <p:nvPr>
            <p:ph type="body" sz="half" idx="2"/>
          </p:nvPr>
        </p:nvSpPr>
        <p:spPr>
          <a:xfrm>
            <a:off x="380519" y="3746500"/>
            <a:ext cx="3506162" cy="24257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contenido 2"/>
          <p:cNvSpPr>
            <a:spLocks noGrp="1"/>
          </p:cNvSpPr>
          <p:nvPr>
            <p:ph idx="1"/>
          </p:nvPr>
        </p:nvSpPr>
        <p:spPr>
          <a:xfrm>
            <a:off x="4699000" y="465513"/>
            <a:ext cx="7048500" cy="5935287"/>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cxnSp>
        <p:nvCxnSpPr>
          <p:cNvPr id="9" name="Conector recto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384048" y="466344"/>
            <a:ext cx="3502152" cy="1600200"/>
          </a:xfrm>
        </p:spPr>
        <p:txBody>
          <a:bodyPr rtlCol="0" anchor="t">
            <a:normAutofit/>
          </a:bodyPr>
          <a:lstStyle>
            <a:lvl1pPr>
              <a:defRPr sz="2800" b="0"/>
            </a:lvl1pPr>
          </a:lstStyle>
          <a:p>
            <a:pPr rtl="0"/>
            <a:r>
              <a:rPr lang="es-ES" noProof="0"/>
              <a:t>Haga clic para modificar el estilo de título del patrón</a:t>
            </a:r>
            <a:endParaRPr lang="es-MX" noProof="0"/>
          </a:p>
        </p:txBody>
      </p:sp>
      <p:sp>
        <p:nvSpPr>
          <p:cNvPr id="4" name="Marcador de texto 3"/>
          <p:cNvSpPr>
            <a:spLocks noGrp="1"/>
          </p:cNvSpPr>
          <p:nvPr>
            <p:ph type="body" sz="half" idx="2"/>
          </p:nvPr>
        </p:nvSpPr>
        <p:spPr>
          <a:xfrm>
            <a:off x="384048" y="3749040"/>
            <a:ext cx="3502152" cy="242316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posición de imagen 2" descr="Marcador de posición vacío para agregar una imagen. Haz clic en el marcador de posición y selecciona la imagen que quieres agregar."/>
          <p:cNvSpPr>
            <a:spLocks noGrp="1"/>
          </p:cNvSpPr>
          <p:nvPr>
            <p:ph type="pic" idx="1" hasCustomPrompt="1"/>
          </p:nvPr>
        </p:nvSpPr>
        <p:spPr>
          <a:xfrm>
            <a:off x="4309872" y="0"/>
            <a:ext cx="7882128" cy="6858000"/>
          </a:xfrm>
        </p:spPr>
        <p:txBody>
          <a:bodyPr tIns="7315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ángulo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 name="Marcador de título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cxnSp>
        <p:nvCxnSpPr>
          <p:cNvPr id="9" name="Conector recto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Marcador de posición de texto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número de diapositiva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pPr rtl="0"/>
            <a:fld id="{5F4C9F40-B079-4B71-A627-7266DFEA7F03}" type="slidenum">
              <a:rPr lang="es-MX" noProof="0"/>
              <a:pPr rtl="0"/>
              <a:t>‹Nº›</a:t>
            </a:fld>
            <a:endParaRPr lang="es-MX" noProof="0"/>
          </a:p>
        </p:txBody>
      </p:sp>
      <p:sp>
        <p:nvSpPr>
          <p:cNvPr id="5" name="Marcador de pie de página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pPr rtl="0"/>
            <a:endParaRPr lang="es-MX" noProof="0"/>
          </a:p>
        </p:txBody>
      </p:sp>
      <p:sp>
        <p:nvSpPr>
          <p:cNvPr id="4" name="Marcador de fecha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pPr rtl="0"/>
            <a:fld id="{9927C6AB-6F23-487E-9975-6159C3D5D0B9}" type="datetime1">
              <a:rPr lang="es-MX" noProof="0" smtClean="0"/>
              <a:t>19/05/2023</a:t>
            </a:fld>
            <a:endParaRPr lang="es-MX" noProof="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pPr rtl="0"/>
            <a:r>
              <a:rPr lang="es-MX" dirty="0"/>
              <a:t>Curso de Física 1 - Laboratorio</a:t>
            </a:r>
          </a:p>
        </p:txBody>
      </p:sp>
      <p:sp>
        <p:nvSpPr>
          <p:cNvPr id="3" name="Subtítulo 2"/>
          <p:cNvSpPr>
            <a:spLocks noGrp="1"/>
          </p:cNvSpPr>
          <p:nvPr>
            <p:ph type="subTitle" idx="1"/>
          </p:nvPr>
        </p:nvSpPr>
        <p:spPr/>
        <p:txBody>
          <a:bodyPr rtlCol="0"/>
          <a:lstStyle/>
          <a:p>
            <a:pPr rtl="0"/>
            <a:r>
              <a:rPr lang="es-MX" dirty="0">
                <a:solidFill>
                  <a:schemeClr val="tx1">
                    <a:lumMod val="95000"/>
                  </a:schemeClr>
                </a:solidFill>
              </a:rPr>
              <a:t>M. en C. Ramón Gustavo Contreras Mayén</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Prácticas sin reposición</a:t>
            </a:r>
          </a:p>
        </p:txBody>
      </p:sp>
      <p:sp>
        <p:nvSpPr>
          <p:cNvPr id="3" name="Marcador de contenido 2"/>
          <p:cNvSpPr>
            <a:spLocks noGrp="1"/>
          </p:cNvSpPr>
          <p:nvPr>
            <p:ph idx="1"/>
          </p:nvPr>
        </p:nvSpPr>
        <p:spPr/>
        <p:txBody>
          <a:bodyPr rtlCol="0">
            <a:normAutofit/>
          </a:bodyPr>
          <a:lstStyle/>
          <a:p>
            <a:r>
              <a:rPr lang="es-MX" sz="3600" dirty="0"/>
              <a:t>En el caso de que no se presente a una Práctica, tomen en cuenta de que no podrán reponer la actividad de manera posterior.</a:t>
            </a:r>
          </a:p>
        </p:txBody>
      </p:sp>
    </p:spTree>
    <p:extLst>
      <p:ext uri="{BB962C8B-B14F-4D97-AF65-F5344CB8AC3E}">
        <p14:creationId xmlns:p14="http://schemas.microsoft.com/office/powerpoint/2010/main" val="107158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dirty="0"/>
              <a:t>Actividades dentro del Laboratorio</a:t>
            </a:r>
          </a:p>
        </p:txBody>
      </p:sp>
      <p:sp>
        <p:nvSpPr>
          <p:cNvPr id="3" name="Marcador de texto 2"/>
          <p:cNvSpPr>
            <a:spLocks noGrp="1"/>
          </p:cNvSpPr>
          <p:nvPr>
            <p:ph type="body" idx="1"/>
          </p:nvPr>
        </p:nvSpPr>
        <p:spPr/>
        <p:txBody>
          <a:bodyPr rtlCol="0"/>
          <a:lstStyle/>
          <a:p>
            <a:pPr rtl="0"/>
            <a:endParaRPr lang="es-MX" dirty="0">
              <a:solidFill>
                <a:schemeClr val="tx1">
                  <a:lumMod val="95000"/>
                </a:schemeClr>
              </a:solidFill>
            </a:endParaRPr>
          </a:p>
        </p:txBody>
      </p:sp>
    </p:spTree>
    <p:extLst>
      <p:ext uri="{BB962C8B-B14F-4D97-AF65-F5344CB8AC3E}">
        <p14:creationId xmlns:p14="http://schemas.microsoft.com/office/powerpoint/2010/main" val="383108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Organización en equipos</a:t>
            </a:r>
          </a:p>
        </p:txBody>
      </p:sp>
      <p:sp>
        <p:nvSpPr>
          <p:cNvPr id="3" name="Marcador de contenido 2"/>
          <p:cNvSpPr>
            <a:spLocks noGrp="1"/>
          </p:cNvSpPr>
          <p:nvPr>
            <p:ph idx="1"/>
          </p:nvPr>
        </p:nvSpPr>
        <p:spPr/>
        <p:txBody>
          <a:bodyPr rtlCol="0">
            <a:normAutofit lnSpcReduction="10000"/>
          </a:bodyPr>
          <a:lstStyle/>
          <a:p>
            <a:pPr rtl="0"/>
            <a:r>
              <a:rPr lang="es-MX" sz="3600" dirty="0"/>
              <a:t>Para facilitar el trabajo, se formarán equipos con cuatro integrantes.</a:t>
            </a:r>
          </a:p>
          <a:p>
            <a:pPr rtl="0"/>
            <a:r>
              <a:rPr lang="es-MX" sz="3600" dirty="0"/>
              <a:t>Se recomienda mantener el equipo durante el Cuatrimestre.</a:t>
            </a:r>
          </a:p>
          <a:p>
            <a:pPr rtl="0"/>
            <a:r>
              <a:rPr lang="es-MX" sz="3600" dirty="0"/>
              <a:t>La participación de cada integrante durante las sesiones será fundamental para lograr el objetivo de las prácticas.</a:t>
            </a:r>
          </a:p>
        </p:txBody>
      </p:sp>
    </p:spTree>
    <p:extLst>
      <p:ext uri="{BB962C8B-B14F-4D97-AF65-F5344CB8AC3E}">
        <p14:creationId xmlns:p14="http://schemas.microsoft.com/office/powerpoint/2010/main" val="383644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Organización en equipos</a:t>
            </a:r>
          </a:p>
        </p:txBody>
      </p:sp>
      <p:sp>
        <p:nvSpPr>
          <p:cNvPr id="3" name="Marcador de contenido 2"/>
          <p:cNvSpPr>
            <a:spLocks noGrp="1"/>
          </p:cNvSpPr>
          <p:nvPr>
            <p:ph idx="1"/>
          </p:nvPr>
        </p:nvSpPr>
        <p:spPr/>
        <p:txBody>
          <a:bodyPr rtlCol="0">
            <a:normAutofit lnSpcReduction="10000"/>
          </a:bodyPr>
          <a:lstStyle/>
          <a:p>
            <a:pPr rtl="0"/>
            <a:r>
              <a:rPr lang="es-MX" sz="3600" dirty="0"/>
              <a:t>En cada práctica se elegirá a un integrante del equipo para recibir el material que se ocupará. Todo el equipo será responsable del cuidado, manejo y operación del equipo.</a:t>
            </a:r>
          </a:p>
          <a:p>
            <a:pPr rtl="0"/>
            <a:r>
              <a:rPr lang="es-MX" sz="3600" dirty="0"/>
              <a:t>En caso de que el equipo sufra un daño, por un mal manejo, por juegos, por adelantarse sin la revisión del Profesor, todo el equipo repondrá el equipo afectado.</a:t>
            </a:r>
          </a:p>
        </p:txBody>
      </p:sp>
    </p:spTree>
    <p:extLst>
      <p:ext uri="{BB962C8B-B14F-4D97-AF65-F5344CB8AC3E}">
        <p14:creationId xmlns:p14="http://schemas.microsoft.com/office/powerpoint/2010/main" val="340622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dirty="0"/>
              <a:t>El Manual de Prácticas</a:t>
            </a:r>
          </a:p>
        </p:txBody>
      </p:sp>
      <p:sp>
        <p:nvSpPr>
          <p:cNvPr id="3" name="Marcador de texto 2"/>
          <p:cNvSpPr>
            <a:spLocks noGrp="1"/>
          </p:cNvSpPr>
          <p:nvPr>
            <p:ph type="body" idx="1"/>
          </p:nvPr>
        </p:nvSpPr>
        <p:spPr/>
        <p:txBody>
          <a:bodyPr rtlCol="0"/>
          <a:lstStyle/>
          <a:p>
            <a:pPr rtl="0"/>
            <a:endParaRPr lang="es-MX" dirty="0">
              <a:solidFill>
                <a:schemeClr val="tx1">
                  <a:lumMod val="95000"/>
                </a:schemeClr>
              </a:solidFill>
            </a:endParaRPr>
          </a:p>
        </p:txBody>
      </p:sp>
    </p:spTree>
    <p:extLst>
      <p:ext uri="{BB962C8B-B14F-4D97-AF65-F5344CB8AC3E}">
        <p14:creationId xmlns:p14="http://schemas.microsoft.com/office/powerpoint/2010/main" val="337792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pPr rtl="0"/>
            <a:r>
              <a:rPr lang="es-MX" sz="3600" dirty="0"/>
              <a:t>El Manual de Prácticas estará disponible en Teams para que lo consulten.</a:t>
            </a:r>
          </a:p>
          <a:p>
            <a:pPr rtl="0"/>
            <a:r>
              <a:rPr lang="es-MX" sz="3600" dirty="0"/>
              <a:t>Se anunciará la Práctica a realizar de manera previa, por lo que para la siguiente sesión, se revisará que hayan resuelto el apartado “Investiga y escribe brevemente”.</a:t>
            </a:r>
          </a:p>
        </p:txBody>
      </p:sp>
    </p:spTree>
    <p:extLst>
      <p:ext uri="{BB962C8B-B14F-4D97-AF65-F5344CB8AC3E}">
        <p14:creationId xmlns:p14="http://schemas.microsoft.com/office/powerpoint/2010/main" val="227108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pPr rtl="0"/>
            <a:r>
              <a:rPr lang="es-MX" sz="3600" dirty="0"/>
              <a:t>“Investiga y escribe correctamente” pide resolver varias preguntas y que se escriba el objetivo de la Práctica.</a:t>
            </a:r>
          </a:p>
          <a:p>
            <a:pPr rtl="0"/>
            <a:r>
              <a:rPr lang="es-MX" sz="3600" dirty="0"/>
              <a:t>El objetivo será individual, tomen en cuenta que se pedirá evidencia de la actividad, por lo que se espera que cada alumna/alumno resuelva este apartado.</a:t>
            </a:r>
          </a:p>
        </p:txBody>
      </p:sp>
    </p:spTree>
    <p:extLst>
      <p:ext uri="{BB962C8B-B14F-4D97-AF65-F5344CB8AC3E}">
        <p14:creationId xmlns:p14="http://schemas.microsoft.com/office/powerpoint/2010/main" val="110761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pPr rtl="0"/>
            <a:r>
              <a:rPr lang="es-MX" sz="3600" dirty="0"/>
              <a:t>En la sesión se darán las indicaciones necesarias para organizar el montaje de la Práctica.</a:t>
            </a:r>
          </a:p>
          <a:p>
            <a:pPr rtl="0"/>
            <a:r>
              <a:rPr lang="es-MX" sz="3600" dirty="0"/>
              <a:t>En algunas actividades se indican dos o tres Experimentos, que deberán de cumplirse en la sesión.</a:t>
            </a:r>
          </a:p>
        </p:txBody>
      </p:sp>
    </p:spTree>
    <p:extLst>
      <p:ext uri="{BB962C8B-B14F-4D97-AF65-F5344CB8AC3E}">
        <p14:creationId xmlns:p14="http://schemas.microsoft.com/office/powerpoint/2010/main" val="65669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pPr rtl="0"/>
            <a:r>
              <a:rPr lang="es-MX" sz="3600" dirty="0"/>
              <a:t>Una vez concluida la Práctica, cada alumna/alumno deberá de responder los apartados:</a:t>
            </a:r>
          </a:p>
          <a:p>
            <a:pPr lvl="1">
              <a:buFont typeface="Wingdings" panose="05000000000000000000" pitchFamily="2" charset="2"/>
              <a:buChar char="q"/>
            </a:pPr>
            <a:r>
              <a:rPr lang="es-MX" sz="3400" dirty="0"/>
              <a:t> Análisis de resultados.</a:t>
            </a:r>
          </a:p>
          <a:p>
            <a:pPr lvl="1">
              <a:buFont typeface="Wingdings" panose="05000000000000000000" pitchFamily="2" charset="2"/>
              <a:buChar char="q"/>
            </a:pPr>
            <a:r>
              <a:rPr lang="es-MX" sz="3400" dirty="0"/>
              <a:t> Conclusiones.</a:t>
            </a:r>
          </a:p>
          <a:p>
            <a:pPr lvl="1">
              <a:buFont typeface="Wingdings" panose="05000000000000000000" pitchFamily="2" charset="2"/>
              <a:buChar char="q"/>
            </a:pPr>
            <a:r>
              <a:rPr lang="es-MX" sz="3400" dirty="0"/>
              <a:t> Referencias bibliográficas.</a:t>
            </a:r>
          </a:p>
        </p:txBody>
      </p:sp>
    </p:spTree>
    <p:extLst>
      <p:ext uri="{BB962C8B-B14F-4D97-AF65-F5344CB8AC3E}">
        <p14:creationId xmlns:p14="http://schemas.microsoft.com/office/powerpoint/2010/main" val="384322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pPr rtl="0"/>
            <a:r>
              <a:rPr lang="es-MX" sz="3600" dirty="0"/>
              <a:t>Contar con los apartados resueltos, se considerará como el Reporte de la Práctica, que es INDIVIDUAL, aunque el trabajo es en equipo, se espera que haya un trabajo de análisis, interpretación y redacción propio de cada alumna/alumno.</a:t>
            </a:r>
          </a:p>
        </p:txBody>
      </p:sp>
    </p:spTree>
    <p:extLst>
      <p:ext uri="{BB962C8B-B14F-4D97-AF65-F5344CB8AC3E}">
        <p14:creationId xmlns:p14="http://schemas.microsoft.com/office/powerpoint/2010/main" val="246706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en el Laboratorio</a:t>
            </a:r>
          </a:p>
        </p:txBody>
      </p:sp>
      <p:sp>
        <p:nvSpPr>
          <p:cNvPr id="3" name="Marcador de contenido 2"/>
          <p:cNvSpPr>
            <a:spLocks noGrp="1"/>
          </p:cNvSpPr>
          <p:nvPr>
            <p:ph idx="1"/>
          </p:nvPr>
        </p:nvSpPr>
        <p:spPr/>
        <p:txBody>
          <a:bodyPr rtlCol="0">
            <a:normAutofit/>
          </a:bodyPr>
          <a:lstStyle/>
          <a:p>
            <a:pPr rtl="0"/>
            <a:r>
              <a:rPr lang="es-MX" sz="3600" dirty="0"/>
              <a:t>Lectura y cumplimiento de los reglamentos.</a:t>
            </a:r>
          </a:p>
          <a:p>
            <a:pPr rtl="0"/>
            <a:r>
              <a:rPr lang="es-MX" sz="3600" dirty="0"/>
              <a:t>Actividades dentro del Laboratorio.</a:t>
            </a:r>
          </a:p>
          <a:p>
            <a:pPr rtl="0"/>
            <a:r>
              <a:rPr lang="es-MX" sz="3600" dirty="0"/>
              <a:t>El Manual de Prácticas.</a:t>
            </a:r>
          </a:p>
          <a:p>
            <a:pPr rtl="0"/>
            <a:r>
              <a:rPr lang="es-MX" sz="3600" dirty="0"/>
              <a:t>Evaluación de las Prácticas.</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pPr rtl="0"/>
            <a:r>
              <a:rPr lang="es-MX" sz="3600" dirty="0"/>
              <a:t>Si bien es cierto que los datos experimentales, cada integrante del equipo tendrá los mismos registros, lo que se busca es un desarrollo individual en el Reporte de la Práctica.</a:t>
            </a:r>
          </a:p>
        </p:txBody>
      </p:sp>
    </p:spTree>
    <p:extLst>
      <p:ext uri="{BB962C8B-B14F-4D97-AF65-F5344CB8AC3E}">
        <p14:creationId xmlns:p14="http://schemas.microsoft.com/office/powerpoint/2010/main" val="325162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Trabajo con el Manual de Prácticas</a:t>
            </a:r>
          </a:p>
        </p:txBody>
      </p:sp>
      <p:sp>
        <p:nvSpPr>
          <p:cNvPr id="3" name="Marcador de contenido 2"/>
          <p:cNvSpPr>
            <a:spLocks noGrp="1"/>
          </p:cNvSpPr>
          <p:nvPr>
            <p:ph idx="1"/>
          </p:nvPr>
        </p:nvSpPr>
        <p:spPr/>
        <p:txBody>
          <a:bodyPr rtlCol="0">
            <a:normAutofit/>
          </a:bodyPr>
          <a:lstStyle/>
          <a:p>
            <a:r>
              <a:rPr lang="es-MX" sz="3600" dirty="0"/>
              <a:t>Se espera que cada respuesta en las Conclusiones sea un enunciado elaborado y apoyado con los resultados de la práctica.</a:t>
            </a:r>
          </a:p>
          <a:p>
            <a:r>
              <a:rPr lang="es-MX" sz="3600" dirty="0"/>
              <a:t>Respuestas tipo: “Si se alcanzaron”, “Si es importante para mi formación académica”, no son respuestas con una justificación, por lo que deberán de extender más su enunciado.</a:t>
            </a:r>
          </a:p>
        </p:txBody>
      </p:sp>
    </p:spTree>
    <p:extLst>
      <p:ext uri="{BB962C8B-B14F-4D97-AF65-F5344CB8AC3E}">
        <p14:creationId xmlns:p14="http://schemas.microsoft.com/office/powerpoint/2010/main" val="299057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40254-EAF4-840E-F6A0-585621404172}"/>
              </a:ext>
            </a:extLst>
          </p:cNvPr>
          <p:cNvSpPr>
            <a:spLocks noGrp="1"/>
          </p:cNvSpPr>
          <p:nvPr>
            <p:ph type="title"/>
          </p:nvPr>
        </p:nvSpPr>
        <p:spPr/>
        <p:txBody>
          <a:bodyPr/>
          <a:lstStyle/>
          <a:p>
            <a:r>
              <a:rPr lang="es-MX" dirty="0"/>
              <a:t>Evaluación de la Práctica</a:t>
            </a:r>
          </a:p>
        </p:txBody>
      </p:sp>
      <p:sp>
        <p:nvSpPr>
          <p:cNvPr id="3" name="Marcador de texto 2">
            <a:extLst>
              <a:ext uri="{FF2B5EF4-FFF2-40B4-BE49-F238E27FC236}">
                <a16:creationId xmlns:a16="http://schemas.microsoft.com/office/drawing/2014/main" id="{02113044-E084-96AD-36D2-BB2AA4087708}"/>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4505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Evaluación de la Práctica</a:t>
            </a:r>
          </a:p>
        </p:txBody>
      </p:sp>
      <p:sp>
        <p:nvSpPr>
          <p:cNvPr id="3" name="Marcador de contenido 2"/>
          <p:cNvSpPr>
            <a:spLocks noGrp="1"/>
          </p:cNvSpPr>
          <p:nvPr>
            <p:ph idx="1"/>
          </p:nvPr>
        </p:nvSpPr>
        <p:spPr/>
        <p:txBody>
          <a:bodyPr rtlCol="0">
            <a:normAutofit/>
          </a:bodyPr>
          <a:lstStyle/>
          <a:p>
            <a:r>
              <a:rPr lang="es-MX" sz="3600" dirty="0"/>
              <a:t>Para la evaluación de la Práctica Reporte se utilizará la rúbrica contenida en cada una de las Prácticas del Manual.</a:t>
            </a:r>
          </a:p>
          <a:p>
            <a:r>
              <a:rPr lang="es-MX" sz="3600" dirty="0"/>
              <a:t>Por lo que cada alumno ya sabe los aspectos que se van a evaluar.</a:t>
            </a:r>
          </a:p>
        </p:txBody>
      </p:sp>
    </p:spTree>
    <p:extLst>
      <p:ext uri="{BB962C8B-B14F-4D97-AF65-F5344CB8AC3E}">
        <p14:creationId xmlns:p14="http://schemas.microsoft.com/office/powerpoint/2010/main" val="352747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Primera Práctica</a:t>
            </a:r>
          </a:p>
        </p:txBody>
      </p:sp>
      <p:sp>
        <p:nvSpPr>
          <p:cNvPr id="3" name="Marcador de contenido 2"/>
          <p:cNvSpPr>
            <a:spLocks noGrp="1"/>
          </p:cNvSpPr>
          <p:nvPr>
            <p:ph idx="1"/>
          </p:nvPr>
        </p:nvSpPr>
        <p:spPr/>
        <p:txBody>
          <a:bodyPr rtlCol="0">
            <a:normAutofit fontScale="92500" lnSpcReduction="10000"/>
          </a:bodyPr>
          <a:lstStyle/>
          <a:p>
            <a:r>
              <a:rPr lang="es-MX" sz="3600" dirty="0"/>
              <a:t>En esta modalidad a distancia, se trabajará con la Práctica 1 “Sistema de unidades y medición en física”.</a:t>
            </a:r>
          </a:p>
          <a:p>
            <a:r>
              <a:rPr lang="es-MX" sz="3600" dirty="0"/>
              <a:t>Por lo que deberán de resolver el apartado correspondiente.</a:t>
            </a:r>
          </a:p>
          <a:p>
            <a:r>
              <a:rPr lang="es-MX" sz="3600" dirty="0"/>
              <a:t>Tomemos en cuenta que se pueden ajustar las actividades de la Práctica para que se puedan realizar en casa.</a:t>
            </a:r>
          </a:p>
        </p:txBody>
      </p:sp>
    </p:spTree>
    <p:extLst>
      <p:ext uri="{BB962C8B-B14F-4D97-AF65-F5344CB8AC3E}">
        <p14:creationId xmlns:p14="http://schemas.microsoft.com/office/powerpoint/2010/main" val="394440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1 – Instrumentos de medición</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a:bodyPr>
          <a:lstStyle/>
          <a:p>
            <a:pPr marL="0" indent="0">
              <a:buNone/>
            </a:pPr>
            <a:r>
              <a:rPr lang="es-MX" sz="3200" dirty="0"/>
              <a:t>Este apartado lo podrás resolver sin contratiempos por que se muestra la figura del instrumento.</a:t>
            </a:r>
          </a:p>
        </p:txBody>
      </p:sp>
    </p:spTree>
    <p:extLst>
      <p:ext uri="{BB962C8B-B14F-4D97-AF65-F5344CB8AC3E}">
        <p14:creationId xmlns:p14="http://schemas.microsoft.com/office/powerpoint/2010/main" val="7139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lnSpcReduction="10000"/>
          </a:bodyPr>
          <a:lstStyle/>
          <a:p>
            <a:pPr marL="0" indent="0">
              <a:buNone/>
            </a:pPr>
            <a:r>
              <a:rPr lang="es-MX" sz="3200" dirty="0"/>
              <a:t>Experimento 1.</a:t>
            </a:r>
          </a:p>
          <a:p>
            <a:pPr marL="0" indent="0">
              <a:buNone/>
            </a:pPr>
            <a:r>
              <a:rPr lang="es-MX" sz="3200" dirty="0"/>
              <a:t>Deberán de medir las dimensiones de una mesa, un cuaderno y una puerta. Anotando el largo, ancho y alto (grosor)</a:t>
            </a:r>
          </a:p>
          <a:p>
            <a:pPr marL="0" indent="0">
              <a:buNone/>
            </a:pPr>
            <a:endParaRPr lang="es-MX" sz="3200" dirty="0"/>
          </a:p>
          <a:p>
            <a:pPr marL="0" indent="0">
              <a:buNone/>
            </a:pPr>
            <a:r>
              <a:rPr lang="es-MX" sz="3200" dirty="0"/>
              <a:t>Ocuparán al menos dos instrumentos de medida: una regla de 30 cm, una cinta métrica, un flexómetro o algún otro instrumento que tengan disponible.</a:t>
            </a:r>
          </a:p>
          <a:p>
            <a:pPr marL="0" indent="0">
              <a:buNone/>
            </a:pPr>
            <a:endParaRPr lang="es-MX" sz="3200" dirty="0"/>
          </a:p>
        </p:txBody>
      </p:sp>
    </p:spTree>
    <p:extLst>
      <p:ext uri="{BB962C8B-B14F-4D97-AF65-F5344CB8AC3E}">
        <p14:creationId xmlns:p14="http://schemas.microsoft.com/office/powerpoint/2010/main" val="259581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a:bodyPr>
          <a:lstStyle/>
          <a:p>
            <a:pPr marL="0" indent="0">
              <a:buNone/>
            </a:pPr>
            <a:r>
              <a:rPr lang="es-MX" sz="3200" dirty="0"/>
              <a:t>Experimento 2.</a:t>
            </a:r>
          </a:p>
          <a:p>
            <a:pPr marL="0" indent="0">
              <a:buNone/>
            </a:pPr>
            <a:r>
              <a:rPr lang="es-MX" sz="3200" dirty="0"/>
              <a:t>Con un vaso de vidrio de base circular;</a:t>
            </a:r>
          </a:p>
          <a:p>
            <a:pPr marL="514350" indent="-514350">
              <a:buFont typeface="+mj-lt"/>
              <a:buAutoNum type="arabicPeriod"/>
            </a:pPr>
            <a:r>
              <a:rPr lang="es-MX" sz="3200" dirty="0"/>
              <a:t>Mide el diámetro interno. Anota este dato por que nos será de utilidad, le llamaremos d.</a:t>
            </a:r>
          </a:p>
          <a:p>
            <a:pPr marL="514350" indent="-514350">
              <a:buFont typeface="+mj-lt"/>
              <a:buAutoNum type="arabicPeriod"/>
            </a:pPr>
            <a:r>
              <a:rPr lang="es-MX" sz="3200" dirty="0"/>
              <a:t>Usando un vaso de medida, o con el émbolo de una jeringa, vacía 50 mililitros de agua dentro de vaso.</a:t>
            </a:r>
          </a:p>
        </p:txBody>
      </p:sp>
    </p:spTree>
    <p:extLst>
      <p:ext uri="{BB962C8B-B14F-4D97-AF65-F5344CB8AC3E}">
        <p14:creationId xmlns:p14="http://schemas.microsoft.com/office/powerpoint/2010/main" val="41769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a:xfrm>
            <a:off x="1066800" y="1714500"/>
            <a:ext cx="10058400" cy="2897257"/>
          </a:xfrm>
        </p:spPr>
        <p:txBody>
          <a:bodyPr>
            <a:normAutofit/>
          </a:bodyPr>
          <a:lstStyle/>
          <a:p>
            <a:pPr marL="0" indent="0">
              <a:buNone/>
            </a:pPr>
            <a:r>
              <a:rPr lang="es-MX" sz="3200" dirty="0"/>
              <a:t>Experimento 2.</a:t>
            </a:r>
          </a:p>
          <a:p>
            <a:pPr marL="514350" indent="-514350">
              <a:buFont typeface="+mj-lt"/>
              <a:buAutoNum type="arabicPeriod" startAt="3"/>
            </a:pPr>
            <a:r>
              <a:rPr lang="es-MX" sz="3200" dirty="0"/>
              <a:t>Mide la altura del nivel de agua en el vaso, registra este valor, que será h</a:t>
            </a:r>
            <a:r>
              <a:rPr lang="es-MX" sz="3200" baseline="-25000" dirty="0"/>
              <a:t>1</a:t>
            </a:r>
            <a:r>
              <a:rPr lang="es-MX" sz="3200" dirty="0"/>
              <a:t>.</a:t>
            </a:r>
          </a:p>
          <a:p>
            <a:pPr marL="514350" indent="-514350">
              <a:buFont typeface="+mj-lt"/>
              <a:buAutoNum type="arabicPeriod" startAt="3"/>
            </a:pPr>
            <a:r>
              <a:rPr lang="es-MX" sz="3200" dirty="0"/>
              <a:t>El volumen de agua será igual a:</a:t>
            </a:r>
          </a:p>
        </p:txBody>
      </p:sp>
      <p:sp>
        <p:nvSpPr>
          <p:cNvPr id="4" name="CuadroTexto 3">
            <a:extLst>
              <a:ext uri="{FF2B5EF4-FFF2-40B4-BE49-F238E27FC236}">
                <a16:creationId xmlns:a16="http://schemas.microsoft.com/office/drawing/2014/main" id="{C1E01DAE-0512-D728-F98E-558190A1C5EA}"/>
              </a:ext>
            </a:extLst>
          </p:cNvPr>
          <p:cNvSpPr txBox="1"/>
          <p:nvPr/>
        </p:nvSpPr>
        <p:spPr>
          <a:xfrm>
            <a:off x="1300456" y="5879812"/>
            <a:ext cx="9704901" cy="584775"/>
          </a:xfrm>
          <a:prstGeom prst="rect">
            <a:avLst/>
          </a:prstGeom>
          <a:noFill/>
        </p:spPr>
        <p:txBody>
          <a:bodyPr wrap="none" rtlCol="0">
            <a:spAutoFit/>
          </a:bodyPr>
          <a:lstStyle/>
          <a:p>
            <a:r>
              <a:rPr lang="es-MX" sz="3200" dirty="0"/>
              <a:t>Se cuidadoso con las unidades que estás utilizando.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C47EC45-4477-1522-F04E-D2765D9A609C}"/>
                  </a:ext>
                </a:extLst>
              </p:cNvPr>
              <p:cNvSpPr txBox="1"/>
              <p:nvPr/>
            </p:nvSpPr>
            <p:spPr>
              <a:xfrm>
                <a:off x="2488096" y="4303489"/>
                <a:ext cx="6115878" cy="159697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s-MX" sz="4000" i="1" smtClean="0">
                              <a:latin typeface="Cambria Math" panose="02040503050406030204" pitchFamily="18" charset="0"/>
                            </a:rPr>
                          </m:ctrlPr>
                        </m:sSubPr>
                        <m:e>
                          <m:r>
                            <a:rPr lang="es-MX" sz="4000" b="0" i="1" smtClean="0">
                              <a:latin typeface="Cambria Math" panose="02040503050406030204" pitchFamily="18" charset="0"/>
                            </a:rPr>
                            <m:t>𝑉</m:t>
                          </m:r>
                        </m:e>
                        <m:sub>
                          <m:r>
                            <a:rPr lang="es-MX" sz="4000" b="0" i="1" smtClean="0">
                              <a:latin typeface="Cambria Math" panose="02040503050406030204" pitchFamily="18" charset="0"/>
                            </a:rPr>
                            <m:t>1</m:t>
                          </m:r>
                        </m:sub>
                      </m:sSub>
                      <m:r>
                        <a:rPr lang="es-MX" sz="4000" b="0" i="1" smtClean="0">
                          <a:latin typeface="Cambria Math" panose="02040503050406030204" pitchFamily="18" charset="0"/>
                        </a:rPr>
                        <m:t>=</m:t>
                      </m:r>
                      <m:r>
                        <a:rPr lang="es-MX" sz="4000" b="0" i="1" smtClean="0">
                          <a:latin typeface="Cambria Math" panose="02040503050406030204" pitchFamily="18" charset="0"/>
                          <a:ea typeface="Cambria Math" panose="02040503050406030204" pitchFamily="18" charset="0"/>
                        </a:rPr>
                        <m:t>𝜋</m:t>
                      </m:r>
                      <m:sSup>
                        <m:sSupPr>
                          <m:ctrlPr>
                            <a:rPr lang="es-MX" sz="4000" b="0" i="1" smtClean="0">
                              <a:latin typeface="Cambria Math" panose="02040503050406030204" pitchFamily="18" charset="0"/>
                              <a:ea typeface="Cambria Math" panose="02040503050406030204" pitchFamily="18" charset="0"/>
                            </a:rPr>
                          </m:ctrlPr>
                        </m:sSupPr>
                        <m:e>
                          <m:d>
                            <m:dPr>
                              <m:ctrlPr>
                                <a:rPr lang="es-MX" sz="4000" b="0" i="1" smtClean="0">
                                  <a:latin typeface="Cambria Math" panose="02040503050406030204" pitchFamily="18" charset="0"/>
                                  <a:ea typeface="Cambria Math" panose="02040503050406030204" pitchFamily="18" charset="0"/>
                                </a:rPr>
                              </m:ctrlPr>
                            </m:dPr>
                            <m:e>
                              <m:f>
                                <m:fPr>
                                  <m:ctrlPr>
                                    <a:rPr lang="es-MX" sz="4000" b="0" i="1" smtClean="0">
                                      <a:latin typeface="Cambria Math" panose="02040503050406030204" pitchFamily="18" charset="0"/>
                                      <a:ea typeface="Cambria Math" panose="02040503050406030204" pitchFamily="18" charset="0"/>
                                    </a:rPr>
                                  </m:ctrlPr>
                                </m:fPr>
                                <m:num>
                                  <m:sSub>
                                    <m:sSubPr>
                                      <m:ctrlPr>
                                        <a:rPr lang="es-MX" sz="4000" b="0" i="1" smtClean="0">
                                          <a:latin typeface="Cambria Math" panose="02040503050406030204" pitchFamily="18" charset="0"/>
                                          <a:ea typeface="Cambria Math" panose="02040503050406030204" pitchFamily="18" charset="0"/>
                                        </a:rPr>
                                      </m:ctrlPr>
                                    </m:sSubPr>
                                    <m:e>
                                      <m:r>
                                        <a:rPr lang="es-MX" sz="4000" b="0" i="1" smtClean="0">
                                          <a:latin typeface="Cambria Math" panose="02040503050406030204" pitchFamily="18" charset="0"/>
                                          <a:ea typeface="Cambria Math" panose="02040503050406030204" pitchFamily="18" charset="0"/>
                                        </a:rPr>
                                        <m:t>𝑑</m:t>
                                      </m:r>
                                    </m:e>
                                    <m:sub>
                                      <m:r>
                                        <a:rPr lang="es-MX" sz="4000" b="0" i="1" smtClean="0">
                                          <a:latin typeface="Cambria Math" panose="02040503050406030204" pitchFamily="18" charset="0"/>
                                          <a:ea typeface="Cambria Math" panose="02040503050406030204" pitchFamily="18" charset="0"/>
                                        </a:rPr>
                                        <m:t>1</m:t>
                                      </m:r>
                                    </m:sub>
                                  </m:sSub>
                                </m:num>
                                <m:den>
                                  <m:r>
                                    <a:rPr lang="es-MX" sz="4000" b="0" i="1" smtClean="0">
                                      <a:latin typeface="Cambria Math" panose="02040503050406030204" pitchFamily="18" charset="0"/>
                                      <a:ea typeface="Cambria Math" panose="02040503050406030204" pitchFamily="18" charset="0"/>
                                    </a:rPr>
                                    <m:t>2</m:t>
                                  </m:r>
                                </m:den>
                              </m:f>
                            </m:e>
                          </m:d>
                        </m:e>
                        <m:sup>
                          <m:r>
                            <a:rPr lang="es-MX" sz="4000" b="0" i="1" smtClean="0">
                              <a:latin typeface="Cambria Math" panose="02040503050406030204" pitchFamily="18" charset="0"/>
                              <a:ea typeface="Cambria Math" panose="02040503050406030204" pitchFamily="18" charset="0"/>
                            </a:rPr>
                            <m:t>2</m:t>
                          </m:r>
                        </m:sup>
                      </m:sSup>
                      <m:r>
                        <a:rPr lang="es-MX" sz="4000" b="0" i="1" smtClean="0">
                          <a:latin typeface="Cambria Math" panose="02040503050406030204" pitchFamily="18" charset="0"/>
                          <a:ea typeface="Cambria Math" panose="02040503050406030204" pitchFamily="18" charset="0"/>
                        </a:rPr>
                        <m:t> </m:t>
                      </m:r>
                      <m:sSub>
                        <m:sSubPr>
                          <m:ctrlPr>
                            <a:rPr lang="es-MX" sz="4000" b="0" i="1" smtClean="0">
                              <a:latin typeface="Cambria Math" panose="02040503050406030204" pitchFamily="18" charset="0"/>
                              <a:ea typeface="Cambria Math" panose="02040503050406030204" pitchFamily="18" charset="0"/>
                            </a:rPr>
                          </m:ctrlPr>
                        </m:sSubPr>
                        <m:e>
                          <m:r>
                            <a:rPr lang="es-MX" sz="4000" b="0" i="1" smtClean="0">
                              <a:latin typeface="Cambria Math" panose="02040503050406030204" pitchFamily="18" charset="0"/>
                              <a:ea typeface="Cambria Math" panose="02040503050406030204" pitchFamily="18" charset="0"/>
                            </a:rPr>
                            <m:t>h</m:t>
                          </m:r>
                        </m:e>
                        <m:sub>
                          <m:r>
                            <a:rPr lang="es-MX" sz="4000" b="0" i="1" smtClean="0">
                              <a:latin typeface="Cambria Math" panose="02040503050406030204" pitchFamily="18" charset="0"/>
                              <a:ea typeface="Cambria Math" panose="02040503050406030204" pitchFamily="18" charset="0"/>
                            </a:rPr>
                            <m:t>1</m:t>
                          </m:r>
                        </m:sub>
                      </m:sSub>
                    </m:oMath>
                  </m:oMathPara>
                </a14:m>
                <a:endParaRPr lang="es-MX" sz="4000" dirty="0"/>
              </a:p>
            </p:txBody>
          </p:sp>
        </mc:Choice>
        <mc:Fallback xmlns="">
          <p:sp>
            <p:nvSpPr>
              <p:cNvPr id="6" name="CuadroTexto 5">
                <a:extLst>
                  <a:ext uri="{FF2B5EF4-FFF2-40B4-BE49-F238E27FC236}">
                    <a16:creationId xmlns:a16="http://schemas.microsoft.com/office/drawing/2014/main" id="{CC47EC45-4477-1522-F04E-D2765D9A609C}"/>
                  </a:ext>
                </a:extLst>
              </p:cNvPr>
              <p:cNvSpPr txBox="1">
                <a:spLocks noRot="1" noChangeAspect="1" noMove="1" noResize="1" noEditPoints="1" noAdjustHandles="1" noChangeArrowheads="1" noChangeShapeType="1" noTextEdit="1"/>
              </p:cNvSpPr>
              <p:nvPr/>
            </p:nvSpPr>
            <p:spPr>
              <a:xfrm>
                <a:off x="2488096" y="4303489"/>
                <a:ext cx="6115878" cy="1596976"/>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28066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a:bodyPr>
          <a:lstStyle/>
          <a:p>
            <a:pPr marL="0" indent="0">
              <a:buNone/>
            </a:pPr>
            <a:r>
              <a:rPr lang="es-MX" sz="3200" dirty="0"/>
              <a:t>Experimento 2.</a:t>
            </a:r>
          </a:p>
          <a:p>
            <a:pPr marL="514350" indent="-514350">
              <a:buFont typeface="+mj-lt"/>
              <a:buAutoNum type="arabicPeriod" startAt="5"/>
            </a:pPr>
            <a:r>
              <a:rPr lang="es-MX" sz="3200" dirty="0"/>
              <a:t>Ahora mide el diámetro de una moneda de 5 pesos, d</a:t>
            </a:r>
            <a:r>
              <a:rPr lang="es-MX" sz="3200" baseline="-25000" dirty="0"/>
              <a:t>m</a:t>
            </a:r>
            <a:r>
              <a:rPr lang="es-MX" sz="3200" dirty="0"/>
              <a:t>, así como su altura A</a:t>
            </a:r>
            <a:r>
              <a:rPr lang="es-MX" sz="3200" baseline="-25000" dirty="0"/>
              <a:t>m</a:t>
            </a:r>
            <a:r>
              <a:rPr lang="es-MX" sz="3200" dirty="0"/>
              <a:t>.</a:t>
            </a:r>
          </a:p>
          <a:p>
            <a:pPr marL="514350" indent="-514350">
              <a:buFont typeface="+mj-lt"/>
              <a:buAutoNum type="arabicPeriod" startAt="5"/>
            </a:pPr>
            <a:r>
              <a:rPr lang="es-MX" sz="3200" dirty="0"/>
              <a:t>Ocuparemos 5 monedas de 5 pesos juntas.</a:t>
            </a:r>
          </a:p>
          <a:p>
            <a:pPr marL="514350" indent="-514350">
              <a:buFont typeface="+mj-lt"/>
              <a:buAutoNum type="arabicPeriod" startAt="5"/>
            </a:pPr>
            <a:r>
              <a:rPr lang="es-MX" sz="3200" dirty="0"/>
              <a:t>El volumen de las 5 monedas se obtiene al multiplicar por 5 el volumen de una sola moneda:</a:t>
            </a:r>
          </a:p>
          <a:p>
            <a:pPr marL="0" indent="0">
              <a:buNone/>
            </a:pPr>
            <a:endParaRPr lang="es-MX" sz="32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350A094-3D7F-85B6-A259-A38B9BE6A58F}"/>
                  </a:ext>
                </a:extLst>
              </p:cNvPr>
              <p:cNvSpPr txBox="1"/>
              <p:nvPr/>
            </p:nvSpPr>
            <p:spPr>
              <a:xfrm>
                <a:off x="3455505" y="5491622"/>
                <a:ext cx="5290930" cy="1239378"/>
              </a:xfrm>
              <a:prstGeom prst="rect">
                <a:avLst/>
              </a:prstGeom>
              <a:noFill/>
            </p:spPr>
            <p:txBody>
              <a:bodyPr wrap="square">
                <a:spAutoFit/>
              </a:bodyPr>
              <a:lstStyle/>
              <a:p>
                <a14:m>
                  <m:oMath xmlns:m="http://schemas.openxmlformats.org/officeDocument/2006/math">
                    <m:sSub>
                      <m:sSubPr>
                        <m:ctrlPr>
                          <a:rPr lang="es-MX" sz="4400" b="0" i="1" smtClean="0">
                            <a:latin typeface="Cambria Math" panose="02040503050406030204" pitchFamily="18" charset="0"/>
                          </a:rPr>
                        </m:ctrlPr>
                      </m:sSubPr>
                      <m:e>
                        <m:r>
                          <a:rPr lang="es-MX" sz="4400" b="0" i="1" smtClean="0">
                            <a:latin typeface="Cambria Math" panose="02040503050406030204" pitchFamily="18" charset="0"/>
                          </a:rPr>
                          <m:t>𝑉</m:t>
                        </m:r>
                      </m:e>
                      <m:sub>
                        <m:r>
                          <a:rPr lang="es-MX" sz="4400" b="0" i="1" smtClean="0">
                            <a:latin typeface="Cambria Math" panose="02040503050406030204" pitchFamily="18" charset="0"/>
                          </a:rPr>
                          <m:t>𝑚</m:t>
                        </m:r>
                      </m:sub>
                    </m:sSub>
                    <m:r>
                      <a:rPr lang="es-MX" sz="4400" b="0" i="1" smtClean="0">
                        <a:latin typeface="Cambria Math" panose="02040503050406030204" pitchFamily="18" charset="0"/>
                      </a:rPr>
                      <m:t>=5 </m:t>
                    </m:r>
                    <m:r>
                      <a:rPr lang="es-MX" sz="4400" b="0" i="1" smtClean="0">
                        <a:latin typeface="Cambria Math" panose="02040503050406030204" pitchFamily="18" charset="0"/>
                        <a:ea typeface="Cambria Math" panose="02040503050406030204" pitchFamily="18" charset="0"/>
                      </a:rPr>
                      <m:t>𝜋</m:t>
                    </m:r>
                    <m:r>
                      <a:rPr lang="es-MX" sz="4400" b="0" i="1" smtClean="0">
                        <a:latin typeface="Cambria Math" panose="02040503050406030204" pitchFamily="18" charset="0"/>
                        <a:ea typeface="Cambria Math" panose="02040503050406030204" pitchFamily="18" charset="0"/>
                      </a:rPr>
                      <m:t> </m:t>
                    </m:r>
                    <m:sSup>
                      <m:sSupPr>
                        <m:ctrlPr>
                          <a:rPr lang="es-MX" sz="4400" b="0" i="1" smtClean="0">
                            <a:latin typeface="Cambria Math" panose="02040503050406030204" pitchFamily="18" charset="0"/>
                            <a:ea typeface="Cambria Math" panose="02040503050406030204" pitchFamily="18" charset="0"/>
                          </a:rPr>
                        </m:ctrlPr>
                      </m:sSupPr>
                      <m:e>
                        <m:d>
                          <m:dPr>
                            <m:ctrlPr>
                              <a:rPr lang="es-MX" sz="4400" i="1">
                                <a:latin typeface="Cambria Math" panose="02040503050406030204" pitchFamily="18" charset="0"/>
                                <a:ea typeface="Cambria Math" panose="02040503050406030204" pitchFamily="18" charset="0"/>
                              </a:rPr>
                            </m:ctrlPr>
                          </m:dPr>
                          <m:e>
                            <m:f>
                              <m:fPr>
                                <m:ctrlPr>
                                  <a:rPr lang="es-MX" sz="4400" i="1">
                                    <a:latin typeface="Cambria Math" panose="02040503050406030204" pitchFamily="18" charset="0"/>
                                    <a:ea typeface="Cambria Math" panose="02040503050406030204" pitchFamily="18" charset="0"/>
                                  </a:rPr>
                                </m:ctrlPr>
                              </m:fPr>
                              <m:num>
                                <m:sSub>
                                  <m:sSubPr>
                                    <m:ctrlPr>
                                      <a:rPr lang="es-MX" sz="4400" i="1" smtClean="0">
                                        <a:latin typeface="Cambria Math" panose="02040503050406030204" pitchFamily="18" charset="0"/>
                                        <a:ea typeface="Cambria Math" panose="02040503050406030204" pitchFamily="18" charset="0"/>
                                      </a:rPr>
                                    </m:ctrlPr>
                                  </m:sSubPr>
                                  <m:e>
                                    <m:r>
                                      <a:rPr lang="es-MX" sz="4400" b="0" i="1" smtClean="0">
                                        <a:latin typeface="Cambria Math" panose="02040503050406030204" pitchFamily="18" charset="0"/>
                                        <a:ea typeface="Cambria Math" panose="02040503050406030204" pitchFamily="18" charset="0"/>
                                      </a:rPr>
                                      <m:t>𝑑</m:t>
                                    </m:r>
                                  </m:e>
                                  <m:sub>
                                    <m:r>
                                      <a:rPr lang="es-MX" sz="4400" b="0" i="1" smtClean="0">
                                        <a:latin typeface="Cambria Math" panose="02040503050406030204" pitchFamily="18" charset="0"/>
                                        <a:ea typeface="Cambria Math" panose="02040503050406030204" pitchFamily="18" charset="0"/>
                                      </a:rPr>
                                      <m:t>𝑚</m:t>
                                    </m:r>
                                  </m:sub>
                                </m:sSub>
                              </m:num>
                              <m:den>
                                <m:r>
                                  <a:rPr lang="es-MX" sz="4400" i="1">
                                    <a:latin typeface="Cambria Math" panose="02040503050406030204" pitchFamily="18" charset="0"/>
                                    <a:ea typeface="Cambria Math" panose="02040503050406030204" pitchFamily="18" charset="0"/>
                                  </a:rPr>
                                  <m:t>2</m:t>
                                </m:r>
                              </m:den>
                            </m:f>
                          </m:e>
                        </m:d>
                      </m:e>
                      <m:sup>
                        <m:r>
                          <a:rPr lang="es-MX" sz="4400" b="0" i="1" smtClean="0">
                            <a:latin typeface="Cambria Math" panose="02040503050406030204" pitchFamily="18" charset="0"/>
                            <a:ea typeface="Cambria Math" panose="02040503050406030204" pitchFamily="18" charset="0"/>
                          </a:rPr>
                          <m:t>2</m:t>
                        </m:r>
                      </m:sup>
                    </m:sSup>
                    <m:r>
                      <a:rPr lang="es-MX" sz="4400" b="0" i="1" smtClean="0">
                        <a:latin typeface="Cambria Math" panose="02040503050406030204" pitchFamily="18" charset="0"/>
                        <a:ea typeface="Cambria Math" panose="02040503050406030204" pitchFamily="18" charset="0"/>
                      </a:rPr>
                      <m:t> </m:t>
                    </m:r>
                    <m:sSub>
                      <m:sSubPr>
                        <m:ctrlPr>
                          <a:rPr lang="es-MX" sz="4400" b="0" i="1" smtClean="0">
                            <a:latin typeface="Cambria Math" panose="02040503050406030204" pitchFamily="18" charset="0"/>
                            <a:ea typeface="Cambria Math" panose="02040503050406030204" pitchFamily="18" charset="0"/>
                          </a:rPr>
                        </m:ctrlPr>
                      </m:sSubPr>
                      <m:e>
                        <m:r>
                          <a:rPr lang="es-MX" sz="4400" b="0" i="1" smtClean="0">
                            <a:latin typeface="Cambria Math" panose="02040503050406030204" pitchFamily="18" charset="0"/>
                            <a:ea typeface="Cambria Math" panose="02040503050406030204" pitchFamily="18" charset="0"/>
                          </a:rPr>
                          <m:t>𝐴</m:t>
                        </m:r>
                      </m:e>
                      <m:sub>
                        <m:r>
                          <a:rPr lang="es-MX" sz="4400" b="0" i="1" smtClean="0">
                            <a:latin typeface="Cambria Math" panose="02040503050406030204" pitchFamily="18" charset="0"/>
                            <a:ea typeface="Cambria Math" panose="02040503050406030204" pitchFamily="18" charset="0"/>
                          </a:rPr>
                          <m:t>𝑚</m:t>
                        </m:r>
                      </m:sub>
                    </m:sSub>
                  </m:oMath>
                </a14:m>
                <a:r>
                  <a:rPr lang="es-MX" sz="4400" dirty="0"/>
                  <a:t>   </a:t>
                </a:r>
              </a:p>
            </p:txBody>
          </p:sp>
        </mc:Choice>
        <mc:Fallback xmlns="">
          <p:sp>
            <p:nvSpPr>
              <p:cNvPr id="4" name="CuadroTexto 3">
                <a:extLst>
                  <a:ext uri="{FF2B5EF4-FFF2-40B4-BE49-F238E27FC236}">
                    <a16:creationId xmlns:a16="http://schemas.microsoft.com/office/drawing/2014/main" id="{F350A094-3D7F-85B6-A259-A38B9BE6A58F}"/>
                  </a:ext>
                </a:extLst>
              </p:cNvPr>
              <p:cNvSpPr txBox="1">
                <a:spLocks noRot="1" noChangeAspect="1" noMove="1" noResize="1" noEditPoints="1" noAdjustHandles="1" noChangeArrowheads="1" noChangeShapeType="1" noTextEdit="1"/>
              </p:cNvSpPr>
              <p:nvPr/>
            </p:nvSpPr>
            <p:spPr>
              <a:xfrm>
                <a:off x="3455505" y="5491622"/>
                <a:ext cx="5290930" cy="1239378"/>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2254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dirty="0"/>
              <a:t>Lectura y cumplimiento de los reglamentos</a:t>
            </a:r>
          </a:p>
        </p:txBody>
      </p:sp>
      <p:sp>
        <p:nvSpPr>
          <p:cNvPr id="3" name="Marcador de texto 2"/>
          <p:cNvSpPr>
            <a:spLocks noGrp="1"/>
          </p:cNvSpPr>
          <p:nvPr>
            <p:ph type="body" idx="1"/>
          </p:nvPr>
        </p:nvSpPr>
        <p:spPr/>
        <p:txBody>
          <a:bodyPr rtlCol="0"/>
          <a:lstStyle/>
          <a:p>
            <a:pPr rtl="0"/>
            <a:endParaRPr lang="es-MX"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a:bodyPr>
          <a:lstStyle/>
          <a:p>
            <a:pPr marL="0" indent="0">
              <a:buNone/>
            </a:pPr>
            <a:r>
              <a:rPr lang="es-MX" sz="3200" dirty="0"/>
              <a:t>Experimento 2.</a:t>
            </a:r>
          </a:p>
          <a:p>
            <a:pPr marL="514350" indent="-514350">
              <a:buFont typeface="+mj-lt"/>
              <a:buAutoNum type="arabicPeriod" startAt="8"/>
            </a:pPr>
            <a:r>
              <a:rPr lang="es-MX" sz="3200" dirty="0"/>
              <a:t>Coloca el vaso con agua sobre una superficie, introduce las 5 monedas juntas en el vaso.</a:t>
            </a:r>
          </a:p>
          <a:p>
            <a:pPr marL="514350" indent="-514350">
              <a:buFont typeface="+mj-lt"/>
              <a:buAutoNum type="arabicPeriod" startAt="8"/>
            </a:pPr>
            <a:r>
              <a:rPr lang="es-MX" sz="3200" dirty="0"/>
              <a:t>Mide la altura que alcanza el nivel del agua, que será h</a:t>
            </a:r>
            <a:r>
              <a:rPr lang="es-MX" sz="3200" baseline="-25000" dirty="0"/>
              <a:t>2</a:t>
            </a:r>
            <a:r>
              <a:rPr lang="es-MX" sz="3200" dirty="0"/>
              <a:t>.</a:t>
            </a:r>
          </a:p>
        </p:txBody>
      </p:sp>
    </p:spTree>
    <p:extLst>
      <p:ext uri="{BB962C8B-B14F-4D97-AF65-F5344CB8AC3E}">
        <p14:creationId xmlns:p14="http://schemas.microsoft.com/office/powerpoint/2010/main" val="405358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a:xfrm>
            <a:off x="1066800" y="1714500"/>
            <a:ext cx="10058400" cy="1596976"/>
          </a:xfrm>
        </p:spPr>
        <p:txBody>
          <a:bodyPr>
            <a:normAutofit/>
          </a:bodyPr>
          <a:lstStyle/>
          <a:p>
            <a:pPr marL="0" indent="0">
              <a:buNone/>
            </a:pPr>
            <a:r>
              <a:rPr lang="es-MX" sz="3200" dirty="0"/>
              <a:t>Experimento 2.</a:t>
            </a:r>
          </a:p>
          <a:p>
            <a:pPr marL="514350" indent="-514350">
              <a:buFont typeface="+mj-lt"/>
              <a:buAutoNum type="arabicPeriod" startAt="10"/>
            </a:pPr>
            <a:r>
              <a:rPr lang="es-MX" sz="3200" dirty="0"/>
              <a:t> Calcula nuevamente el volumen en el vaso:</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3E4A284-B36A-4DB4-85B5-B5E5C2BCAC3C}"/>
                  </a:ext>
                </a:extLst>
              </p:cNvPr>
              <p:cNvSpPr txBox="1"/>
              <p:nvPr/>
            </p:nvSpPr>
            <p:spPr>
              <a:xfrm>
                <a:off x="2355575" y="3003208"/>
                <a:ext cx="6115878" cy="159697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s-MX" sz="4000" i="1" smtClean="0">
                              <a:latin typeface="Cambria Math" panose="02040503050406030204" pitchFamily="18" charset="0"/>
                            </a:rPr>
                          </m:ctrlPr>
                        </m:sSubPr>
                        <m:e>
                          <m:r>
                            <a:rPr lang="es-MX" sz="4000" b="0" i="1" smtClean="0">
                              <a:latin typeface="Cambria Math" panose="02040503050406030204" pitchFamily="18" charset="0"/>
                            </a:rPr>
                            <m:t>𝑉</m:t>
                          </m:r>
                        </m:e>
                        <m:sub>
                          <m:r>
                            <a:rPr lang="es-MX" sz="4000" b="0" i="1" smtClean="0">
                              <a:latin typeface="Cambria Math" panose="02040503050406030204" pitchFamily="18" charset="0"/>
                            </a:rPr>
                            <m:t>1</m:t>
                          </m:r>
                        </m:sub>
                      </m:sSub>
                      <m:r>
                        <a:rPr lang="es-MX" sz="4000" b="0" i="1" smtClean="0">
                          <a:latin typeface="Cambria Math" panose="02040503050406030204" pitchFamily="18" charset="0"/>
                        </a:rPr>
                        <m:t>=</m:t>
                      </m:r>
                      <m:r>
                        <a:rPr lang="es-MX" sz="4000" b="0" i="1" smtClean="0">
                          <a:latin typeface="Cambria Math" panose="02040503050406030204" pitchFamily="18" charset="0"/>
                          <a:ea typeface="Cambria Math" panose="02040503050406030204" pitchFamily="18" charset="0"/>
                        </a:rPr>
                        <m:t>𝜋</m:t>
                      </m:r>
                      <m:sSup>
                        <m:sSupPr>
                          <m:ctrlPr>
                            <a:rPr lang="es-MX" sz="4000" b="0" i="1" smtClean="0">
                              <a:latin typeface="Cambria Math" panose="02040503050406030204" pitchFamily="18" charset="0"/>
                              <a:ea typeface="Cambria Math" panose="02040503050406030204" pitchFamily="18" charset="0"/>
                            </a:rPr>
                          </m:ctrlPr>
                        </m:sSupPr>
                        <m:e>
                          <m:d>
                            <m:dPr>
                              <m:ctrlPr>
                                <a:rPr lang="es-MX" sz="4000" b="0" i="1" smtClean="0">
                                  <a:latin typeface="Cambria Math" panose="02040503050406030204" pitchFamily="18" charset="0"/>
                                  <a:ea typeface="Cambria Math" panose="02040503050406030204" pitchFamily="18" charset="0"/>
                                </a:rPr>
                              </m:ctrlPr>
                            </m:dPr>
                            <m:e>
                              <m:f>
                                <m:fPr>
                                  <m:ctrlPr>
                                    <a:rPr lang="es-MX" sz="4000" b="0" i="1" smtClean="0">
                                      <a:latin typeface="Cambria Math" panose="02040503050406030204" pitchFamily="18" charset="0"/>
                                      <a:ea typeface="Cambria Math" panose="02040503050406030204" pitchFamily="18" charset="0"/>
                                    </a:rPr>
                                  </m:ctrlPr>
                                </m:fPr>
                                <m:num>
                                  <m:sSub>
                                    <m:sSubPr>
                                      <m:ctrlPr>
                                        <a:rPr lang="es-MX" sz="4000" b="0" i="1" smtClean="0">
                                          <a:latin typeface="Cambria Math" panose="02040503050406030204" pitchFamily="18" charset="0"/>
                                          <a:ea typeface="Cambria Math" panose="02040503050406030204" pitchFamily="18" charset="0"/>
                                        </a:rPr>
                                      </m:ctrlPr>
                                    </m:sSubPr>
                                    <m:e>
                                      <m:r>
                                        <a:rPr lang="es-MX" sz="4000" b="0" i="1" smtClean="0">
                                          <a:latin typeface="Cambria Math" panose="02040503050406030204" pitchFamily="18" charset="0"/>
                                          <a:ea typeface="Cambria Math" panose="02040503050406030204" pitchFamily="18" charset="0"/>
                                        </a:rPr>
                                        <m:t>𝑑</m:t>
                                      </m:r>
                                    </m:e>
                                    <m:sub>
                                      <m:r>
                                        <a:rPr lang="es-MX" sz="4000" b="0" i="1" smtClean="0">
                                          <a:latin typeface="Cambria Math" panose="02040503050406030204" pitchFamily="18" charset="0"/>
                                          <a:ea typeface="Cambria Math" panose="02040503050406030204" pitchFamily="18" charset="0"/>
                                        </a:rPr>
                                        <m:t>1</m:t>
                                      </m:r>
                                    </m:sub>
                                  </m:sSub>
                                </m:num>
                                <m:den>
                                  <m:r>
                                    <a:rPr lang="es-MX" sz="4000" b="0" i="1" smtClean="0">
                                      <a:latin typeface="Cambria Math" panose="02040503050406030204" pitchFamily="18" charset="0"/>
                                      <a:ea typeface="Cambria Math" panose="02040503050406030204" pitchFamily="18" charset="0"/>
                                    </a:rPr>
                                    <m:t>2</m:t>
                                  </m:r>
                                </m:den>
                              </m:f>
                            </m:e>
                          </m:d>
                        </m:e>
                        <m:sup>
                          <m:r>
                            <a:rPr lang="es-MX" sz="4000" b="0" i="1" smtClean="0">
                              <a:latin typeface="Cambria Math" panose="02040503050406030204" pitchFamily="18" charset="0"/>
                              <a:ea typeface="Cambria Math" panose="02040503050406030204" pitchFamily="18" charset="0"/>
                            </a:rPr>
                            <m:t>2</m:t>
                          </m:r>
                        </m:sup>
                      </m:sSup>
                      <m:r>
                        <a:rPr lang="es-MX" sz="4000" b="0" i="1" smtClean="0">
                          <a:latin typeface="Cambria Math" panose="02040503050406030204" pitchFamily="18" charset="0"/>
                          <a:ea typeface="Cambria Math" panose="02040503050406030204" pitchFamily="18" charset="0"/>
                        </a:rPr>
                        <m:t> </m:t>
                      </m:r>
                      <m:sSub>
                        <m:sSubPr>
                          <m:ctrlPr>
                            <a:rPr lang="es-MX" sz="4000" b="0" i="1" smtClean="0">
                              <a:latin typeface="Cambria Math" panose="02040503050406030204" pitchFamily="18" charset="0"/>
                              <a:ea typeface="Cambria Math" panose="02040503050406030204" pitchFamily="18" charset="0"/>
                            </a:rPr>
                          </m:ctrlPr>
                        </m:sSubPr>
                        <m:e>
                          <m:r>
                            <a:rPr lang="es-MX" sz="4000" b="0" i="1" smtClean="0">
                              <a:latin typeface="Cambria Math" panose="02040503050406030204" pitchFamily="18" charset="0"/>
                              <a:ea typeface="Cambria Math" panose="02040503050406030204" pitchFamily="18" charset="0"/>
                            </a:rPr>
                            <m:t>h</m:t>
                          </m:r>
                        </m:e>
                        <m:sub>
                          <m:r>
                            <a:rPr lang="es-MX" sz="4000" b="0" i="1" smtClean="0">
                              <a:latin typeface="Cambria Math" panose="02040503050406030204" pitchFamily="18" charset="0"/>
                              <a:ea typeface="Cambria Math" panose="02040503050406030204" pitchFamily="18" charset="0"/>
                            </a:rPr>
                            <m:t>2</m:t>
                          </m:r>
                        </m:sub>
                      </m:sSub>
                    </m:oMath>
                  </m:oMathPara>
                </a14:m>
                <a:endParaRPr lang="es-MX" sz="4000" dirty="0"/>
              </a:p>
            </p:txBody>
          </p:sp>
        </mc:Choice>
        <mc:Fallback xmlns="">
          <p:sp>
            <p:nvSpPr>
              <p:cNvPr id="4" name="CuadroTexto 3">
                <a:extLst>
                  <a:ext uri="{FF2B5EF4-FFF2-40B4-BE49-F238E27FC236}">
                    <a16:creationId xmlns:a16="http://schemas.microsoft.com/office/drawing/2014/main" id="{B3E4A284-B36A-4DB4-85B5-B5E5C2BCAC3C}"/>
                  </a:ext>
                </a:extLst>
              </p:cNvPr>
              <p:cNvSpPr txBox="1">
                <a:spLocks noRot="1" noChangeAspect="1" noMove="1" noResize="1" noEditPoints="1" noAdjustHandles="1" noChangeArrowheads="1" noChangeShapeType="1" noTextEdit="1"/>
              </p:cNvSpPr>
              <p:nvPr/>
            </p:nvSpPr>
            <p:spPr>
              <a:xfrm>
                <a:off x="2355575" y="3003208"/>
                <a:ext cx="6115878" cy="1596976"/>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83149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a:bodyPr>
          <a:lstStyle/>
          <a:p>
            <a:pPr marL="0" indent="0">
              <a:buNone/>
            </a:pPr>
            <a:r>
              <a:rPr lang="es-MX" sz="3200" dirty="0"/>
              <a:t>Experimento 2.</a:t>
            </a:r>
          </a:p>
          <a:p>
            <a:pPr marL="514350" indent="-514350">
              <a:buFont typeface="+mj-lt"/>
              <a:buAutoNum type="arabicPeriod" startAt="8"/>
            </a:pPr>
            <a:r>
              <a:rPr lang="es-MX" sz="3200" dirty="0"/>
              <a:t>El volumen de las 5 monedas se obtiene al multiplicar por 5 el volumen de una sola moneda:</a:t>
            </a:r>
          </a:p>
        </p:txBody>
      </p:sp>
    </p:spTree>
    <p:extLst>
      <p:ext uri="{BB962C8B-B14F-4D97-AF65-F5344CB8AC3E}">
        <p14:creationId xmlns:p14="http://schemas.microsoft.com/office/powerpoint/2010/main" val="70823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578BD-6AD9-736A-6C5A-AAACB05F9767}"/>
              </a:ext>
            </a:extLst>
          </p:cNvPr>
          <p:cNvSpPr>
            <a:spLocks noGrp="1"/>
          </p:cNvSpPr>
          <p:nvPr>
            <p:ph type="title"/>
          </p:nvPr>
        </p:nvSpPr>
        <p:spPr/>
        <p:txBody>
          <a:bodyPr/>
          <a:lstStyle/>
          <a:p>
            <a:r>
              <a:rPr lang="es-MX" dirty="0"/>
              <a:t>Parte 2 – Mediciones directas e indirectas</a:t>
            </a:r>
          </a:p>
        </p:txBody>
      </p:sp>
      <p:sp>
        <p:nvSpPr>
          <p:cNvPr id="3" name="Marcador de contenido 2">
            <a:extLst>
              <a:ext uri="{FF2B5EF4-FFF2-40B4-BE49-F238E27FC236}">
                <a16:creationId xmlns:a16="http://schemas.microsoft.com/office/drawing/2014/main" id="{84B3C561-F177-67EE-4DA6-309D2B9F7214}"/>
              </a:ext>
            </a:extLst>
          </p:cNvPr>
          <p:cNvSpPr>
            <a:spLocks noGrp="1"/>
          </p:cNvSpPr>
          <p:nvPr>
            <p:ph idx="1"/>
          </p:nvPr>
        </p:nvSpPr>
        <p:spPr/>
        <p:txBody>
          <a:bodyPr>
            <a:normAutofit/>
          </a:bodyPr>
          <a:lstStyle/>
          <a:p>
            <a:pPr marL="0" indent="0">
              <a:buNone/>
            </a:pPr>
            <a:r>
              <a:rPr lang="es-MX" sz="3200" dirty="0"/>
              <a:t>Experimento 2.</a:t>
            </a:r>
          </a:p>
          <a:p>
            <a:pPr marL="514350" indent="-514350">
              <a:buFont typeface="+mj-lt"/>
              <a:buAutoNum type="arabicPeriod" startAt="8"/>
            </a:pPr>
            <a:r>
              <a:rPr lang="es-MX" sz="3200" dirty="0"/>
              <a:t>Calcula el volumen del agua con las monedas dentro del vaso, El volumen de las 5 monedas se obtiene al multiplicar por 5 el volumen de una sola moneda:</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07BA380D-DB38-50F5-697A-893C94EE6847}"/>
                  </a:ext>
                </a:extLst>
              </p:cNvPr>
              <p:cNvSpPr txBox="1"/>
              <p:nvPr/>
            </p:nvSpPr>
            <p:spPr>
              <a:xfrm>
                <a:off x="3453872" y="4828562"/>
                <a:ext cx="4217505" cy="1343638"/>
              </a:xfrm>
              <a:prstGeom prst="rect">
                <a:avLst/>
              </a:prstGeom>
              <a:noFill/>
            </p:spPr>
            <p:txBody>
              <a:bodyPr wrap="square">
                <a:spAutoFit/>
              </a:bodyPr>
              <a:lstStyle/>
              <a:p>
                <a14:m>
                  <m:oMath xmlns:m="http://schemas.openxmlformats.org/officeDocument/2006/math">
                    <m:r>
                      <a:rPr lang="es-MX" sz="4800" b="0" i="1" smtClean="0">
                        <a:latin typeface="Cambria Math" panose="02040503050406030204" pitchFamily="18" charset="0"/>
                      </a:rPr>
                      <m:t>𝑉</m:t>
                    </m:r>
                    <m:r>
                      <a:rPr lang="es-MX" sz="4800" b="0" i="1" smtClean="0">
                        <a:latin typeface="Cambria Math" panose="02040503050406030204" pitchFamily="18" charset="0"/>
                      </a:rPr>
                      <m:t>= </m:t>
                    </m:r>
                    <m:r>
                      <a:rPr lang="es-MX" sz="4800" b="0" i="1" smtClean="0">
                        <a:latin typeface="Cambria Math" panose="02040503050406030204" pitchFamily="18" charset="0"/>
                        <a:ea typeface="Cambria Math" panose="02040503050406030204" pitchFamily="18" charset="0"/>
                      </a:rPr>
                      <m:t>𝜋</m:t>
                    </m:r>
                    <m:r>
                      <a:rPr lang="es-MX" sz="4800" b="0" i="1" smtClean="0">
                        <a:latin typeface="Cambria Math" panose="02040503050406030204" pitchFamily="18" charset="0"/>
                        <a:ea typeface="Cambria Math" panose="02040503050406030204" pitchFamily="18" charset="0"/>
                      </a:rPr>
                      <m:t> </m:t>
                    </m:r>
                    <m:sSup>
                      <m:sSupPr>
                        <m:ctrlPr>
                          <a:rPr lang="es-MX" sz="4800" b="0" i="1" smtClean="0">
                            <a:latin typeface="Cambria Math" panose="02040503050406030204" pitchFamily="18" charset="0"/>
                            <a:ea typeface="Cambria Math" panose="02040503050406030204" pitchFamily="18" charset="0"/>
                          </a:rPr>
                        </m:ctrlPr>
                      </m:sSupPr>
                      <m:e>
                        <m:d>
                          <m:dPr>
                            <m:ctrlPr>
                              <a:rPr lang="es-MX" sz="4800" i="1">
                                <a:latin typeface="Cambria Math" panose="02040503050406030204" pitchFamily="18" charset="0"/>
                                <a:ea typeface="Cambria Math" panose="02040503050406030204" pitchFamily="18" charset="0"/>
                              </a:rPr>
                            </m:ctrlPr>
                          </m:dPr>
                          <m:e>
                            <m:f>
                              <m:fPr>
                                <m:ctrlPr>
                                  <a:rPr lang="es-MX" sz="4800" i="1">
                                    <a:latin typeface="Cambria Math" panose="02040503050406030204" pitchFamily="18" charset="0"/>
                                    <a:ea typeface="Cambria Math" panose="02040503050406030204" pitchFamily="18" charset="0"/>
                                  </a:rPr>
                                </m:ctrlPr>
                              </m:fPr>
                              <m:num>
                                <m:sSub>
                                  <m:sSubPr>
                                    <m:ctrlPr>
                                      <a:rPr lang="es-MX" sz="4800" i="1" smtClean="0">
                                        <a:latin typeface="Cambria Math" panose="02040503050406030204" pitchFamily="18" charset="0"/>
                                        <a:ea typeface="Cambria Math" panose="02040503050406030204" pitchFamily="18" charset="0"/>
                                      </a:rPr>
                                    </m:ctrlPr>
                                  </m:sSubPr>
                                  <m:e>
                                    <m:r>
                                      <a:rPr lang="es-MX" sz="4800" b="0" i="1" smtClean="0">
                                        <a:latin typeface="Cambria Math" panose="02040503050406030204" pitchFamily="18" charset="0"/>
                                        <a:ea typeface="Cambria Math" panose="02040503050406030204" pitchFamily="18" charset="0"/>
                                      </a:rPr>
                                      <m:t>𝑑</m:t>
                                    </m:r>
                                  </m:e>
                                  <m:sub>
                                    <m:r>
                                      <a:rPr lang="es-MX" sz="4800" b="0" i="1" smtClean="0">
                                        <a:latin typeface="Cambria Math" panose="02040503050406030204" pitchFamily="18" charset="0"/>
                                        <a:ea typeface="Cambria Math" panose="02040503050406030204" pitchFamily="18" charset="0"/>
                                      </a:rPr>
                                      <m:t>2</m:t>
                                    </m:r>
                                  </m:sub>
                                </m:sSub>
                              </m:num>
                              <m:den>
                                <m:r>
                                  <a:rPr lang="es-MX" sz="4800" i="1">
                                    <a:latin typeface="Cambria Math" panose="02040503050406030204" pitchFamily="18" charset="0"/>
                                    <a:ea typeface="Cambria Math" panose="02040503050406030204" pitchFamily="18" charset="0"/>
                                  </a:rPr>
                                  <m:t>2</m:t>
                                </m:r>
                              </m:den>
                            </m:f>
                          </m:e>
                        </m:d>
                      </m:e>
                      <m:sup>
                        <m:r>
                          <a:rPr lang="es-MX" sz="4800" b="0" i="1" smtClean="0">
                            <a:latin typeface="Cambria Math" panose="02040503050406030204" pitchFamily="18" charset="0"/>
                            <a:ea typeface="Cambria Math" panose="02040503050406030204" pitchFamily="18" charset="0"/>
                          </a:rPr>
                          <m:t>2</m:t>
                        </m:r>
                      </m:sup>
                    </m:sSup>
                    <m:r>
                      <a:rPr lang="es-MX" sz="4800" b="0" i="1" smtClean="0">
                        <a:latin typeface="Cambria Math" panose="02040503050406030204" pitchFamily="18" charset="0"/>
                        <a:ea typeface="Cambria Math" panose="02040503050406030204" pitchFamily="18" charset="0"/>
                      </a:rPr>
                      <m:t> </m:t>
                    </m:r>
                    <m:r>
                      <a:rPr lang="es-MX" sz="4800" b="0" i="1" smtClean="0">
                        <a:latin typeface="Cambria Math" panose="02040503050406030204" pitchFamily="18" charset="0"/>
                        <a:ea typeface="Cambria Math" panose="02040503050406030204" pitchFamily="18" charset="0"/>
                      </a:rPr>
                      <m:t>𝐴</m:t>
                    </m:r>
                  </m:oMath>
                </a14:m>
                <a:r>
                  <a:rPr lang="es-MX" dirty="0"/>
                  <a:t>   </a:t>
                </a:r>
              </a:p>
            </p:txBody>
          </p:sp>
        </mc:Choice>
        <mc:Fallback>
          <p:sp>
            <p:nvSpPr>
              <p:cNvPr id="6" name="CuadroTexto 5">
                <a:extLst>
                  <a:ext uri="{FF2B5EF4-FFF2-40B4-BE49-F238E27FC236}">
                    <a16:creationId xmlns:a16="http://schemas.microsoft.com/office/drawing/2014/main" id="{07BA380D-DB38-50F5-697A-893C94EE6847}"/>
                  </a:ext>
                </a:extLst>
              </p:cNvPr>
              <p:cNvSpPr txBox="1">
                <a:spLocks noRot="1" noChangeAspect="1" noMove="1" noResize="1" noEditPoints="1" noAdjustHandles="1" noChangeArrowheads="1" noChangeShapeType="1" noTextEdit="1"/>
              </p:cNvSpPr>
              <p:nvPr/>
            </p:nvSpPr>
            <p:spPr>
              <a:xfrm>
                <a:off x="3453872" y="4828562"/>
                <a:ext cx="4217505" cy="1343638"/>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10265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El reglamento de Uso de Laboratorios</a:t>
            </a:r>
          </a:p>
        </p:txBody>
      </p:sp>
      <p:sp>
        <p:nvSpPr>
          <p:cNvPr id="3" name="Marcador de contenido 2"/>
          <p:cNvSpPr>
            <a:spLocks noGrp="1"/>
          </p:cNvSpPr>
          <p:nvPr>
            <p:ph idx="1"/>
          </p:nvPr>
        </p:nvSpPr>
        <p:spPr/>
        <p:txBody>
          <a:bodyPr rtlCol="0">
            <a:normAutofit/>
          </a:bodyPr>
          <a:lstStyle/>
          <a:p>
            <a:pPr rtl="0"/>
            <a:r>
              <a:rPr lang="es-MX" sz="3600" dirty="0"/>
              <a:t>Se deberán de leer los cinco capítulos y los veinticuatro artículos del reglamento.</a:t>
            </a:r>
          </a:p>
          <a:p>
            <a:pPr rtl="0"/>
            <a:r>
              <a:rPr lang="es-MX" sz="3600" dirty="0"/>
              <a:t>Durante las sesiones dentro del Laboratorio se deberá de observar y cumplir el reglamento.</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Normas de higiene y seguridad</a:t>
            </a:r>
          </a:p>
        </p:txBody>
      </p:sp>
      <p:sp>
        <p:nvSpPr>
          <p:cNvPr id="3" name="Marcador de contenido 2"/>
          <p:cNvSpPr>
            <a:spLocks noGrp="1"/>
          </p:cNvSpPr>
          <p:nvPr>
            <p:ph idx="1"/>
          </p:nvPr>
        </p:nvSpPr>
        <p:spPr/>
        <p:txBody>
          <a:bodyPr rtlCol="0">
            <a:normAutofit/>
          </a:bodyPr>
          <a:lstStyle/>
          <a:p>
            <a:pPr rtl="0"/>
            <a:r>
              <a:rPr lang="es-MX" sz="3600" dirty="0"/>
              <a:t>Se espera que el alumno lea las veinticuatro indicaciones de las normas.</a:t>
            </a:r>
          </a:p>
          <a:p>
            <a:pPr rtl="0"/>
            <a:r>
              <a:rPr lang="es-MX" sz="3600" dirty="0"/>
              <a:t>Antes de iniciar con las mediciones en una práctica, el Profesor deberá de supervisar el montaje.</a:t>
            </a:r>
          </a:p>
        </p:txBody>
      </p:sp>
    </p:spTree>
    <p:extLst>
      <p:ext uri="{BB962C8B-B14F-4D97-AF65-F5344CB8AC3E}">
        <p14:creationId xmlns:p14="http://schemas.microsoft.com/office/powerpoint/2010/main" val="206178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Cumplimiento del Reglamento</a:t>
            </a:r>
          </a:p>
        </p:txBody>
      </p:sp>
      <p:sp>
        <p:nvSpPr>
          <p:cNvPr id="3" name="Marcador de contenido 2"/>
          <p:cNvSpPr>
            <a:spLocks noGrp="1"/>
          </p:cNvSpPr>
          <p:nvPr>
            <p:ph idx="1"/>
          </p:nvPr>
        </p:nvSpPr>
        <p:spPr/>
        <p:txBody>
          <a:bodyPr rtlCol="0">
            <a:normAutofit/>
          </a:bodyPr>
          <a:lstStyle/>
          <a:p>
            <a:r>
              <a:rPr lang="es-MX" sz="3600" dirty="0"/>
              <a:t>El reglamento es muy claro con respecto al comportamiento dentro del Laboratorio.</a:t>
            </a:r>
          </a:p>
          <a:p>
            <a:r>
              <a:rPr lang="es-MX" sz="3600" dirty="0"/>
              <a:t>En caso de que no se sigan los lineamientos, el Profesor podrá cancelar la práctica al equipo o a un alumno, reportando a la Coordinación la eventualidad.</a:t>
            </a:r>
          </a:p>
        </p:txBody>
      </p:sp>
    </p:spTree>
    <p:extLst>
      <p:ext uri="{BB962C8B-B14F-4D97-AF65-F5344CB8AC3E}">
        <p14:creationId xmlns:p14="http://schemas.microsoft.com/office/powerpoint/2010/main" val="172884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Cumplimiento del Reglamento</a:t>
            </a:r>
          </a:p>
        </p:txBody>
      </p:sp>
      <p:sp>
        <p:nvSpPr>
          <p:cNvPr id="3" name="Marcador de contenido 2"/>
          <p:cNvSpPr>
            <a:spLocks noGrp="1"/>
          </p:cNvSpPr>
          <p:nvPr>
            <p:ph idx="1"/>
          </p:nvPr>
        </p:nvSpPr>
        <p:spPr/>
        <p:txBody>
          <a:bodyPr rtlCol="0">
            <a:normAutofit/>
          </a:bodyPr>
          <a:lstStyle/>
          <a:p>
            <a:r>
              <a:rPr lang="es-MX" sz="3600" dirty="0"/>
              <a:t>Una práctica que no se concluya o no se presente por indisciplina, no podrá reponerse posteriormente, pero formará parte del esquema de evaluación.</a:t>
            </a:r>
          </a:p>
        </p:txBody>
      </p:sp>
    </p:spTree>
    <p:extLst>
      <p:ext uri="{BB962C8B-B14F-4D97-AF65-F5344CB8AC3E}">
        <p14:creationId xmlns:p14="http://schemas.microsoft.com/office/powerpoint/2010/main" val="29841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Uso de bata blanca</a:t>
            </a:r>
          </a:p>
        </p:txBody>
      </p:sp>
      <p:sp>
        <p:nvSpPr>
          <p:cNvPr id="3" name="Marcador de contenido 2"/>
          <p:cNvSpPr>
            <a:spLocks noGrp="1"/>
          </p:cNvSpPr>
          <p:nvPr>
            <p:ph idx="1"/>
          </p:nvPr>
        </p:nvSpPr>
        <p:spPr/>
        <p:txBody>
          <a:bodyPr rtlCol="0">
            <a:normAutofit/>
          </a:bodyPr>
          <a:lstStyle/>
          <a:p>
            <a:r>
              <a:rPr lang="es-MX" sz="3600" dirty="0"/>
              <a:t>En conformidad con el Reglamento, se debe de utilizar una bata blanca dentro del Laboratorio.</a:t>
            </a:r>
          </a:p>
          <a:p>
            <a:r>
              <a:rPr lang="es-MX" sz="3600" dirty="0"/>
              <a:t>La alumna/alumno que no porte la bata se dirigirá a la Biblioteca con un trabajo a desarrollar, pero no tendrá asistencia.</a:t>
            </a:r>
          </a:p>
        </p:txBody>
      </p:sp>
    </p:spTree>
    <p:extLst>
      <p:ext uri="{BB962C8B-B14F-4D97-AF65-F5344CB8AC3E}">
        <p14:creationId xmlns:p14="http://schemas.microsoft.com/office/powerpoint/2010/main" val="42362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MX" sz="4000" dirty="0"/>
              <a:t>Asistencia</a:t>
            </a:r>
          </a:p>
        </p:txBody>
      </p:sp>
      <p:sp>
        <p:nvSpPr>
          <p:cNvPr id="3" name="Marcador de contenido 2"/>
          <p:cNvSpPr>
            <a:spLocks noGrp="1"/>
          </p:cNvSpPr>
          <p:nvPr>
            <p:ph idx="1"/>
          </p:nvPr>
        </p:nvSpPr>
        <p:spPr/>
        <p:txBody>
          <a:bodyPr rtlCol="0">
            <a:normAutofit/>
          </a:bodyPr>
          <a:lstStyle/>
          <a:p>
            <a:r>
              <a:rPr lang="es-MX" sz="3600" dirty="0"/>
              <a:t>Se realizará el Pase de Asistencia luego de los 5 minutos de tolerancia que se tienen permitidos.</a:t>
            </a:r>
          </a:p>
          <a:p>
            <a:r>
              <a:rPr lang="es-MX" sz="3600" dirty="0"/>
              <a:t>La alumna/alumno que se presente pasada la tolerancia, no podrá ingresar al Laboratorio, se dirigirá a la Biblioteca con un trabajo a desarrollar, pero no tendrá asistencia.</a:t>
            </a:r>
          </a:p>
        </p:txBody>
      </p:sp>
    </p:spTree>
    <p:extLst>
      <p:ext uri="{BB962C8B-B14F-4D97-AF65-F5344CB8AC3E}">
        <p14:creationId xmlns:p14="http://schemas.microsoft.com/office/powerpoint/2010/main" val="70620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oyecto de Ciencias 16 x 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1203_TF02922647_Win32" id="{F30A6BC8-8810-454D-AE02-5CD663BEE5BD}" vid="{58552166-7174-4F3F-8A41-0DAAF1195473}"/>
    </a:ext>
  </a:extLst>
</a:theme>
</file>

<file path=ppt/theme/theme2.xml><?xml version="1.0" encoding="utf-8"?>
<a:theme xmlns:a="http://schemas.openxmlformats.org/drawingml/2006/main" name="Tema de Offic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la oficina">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para un proyecto de ciencias (panorámica)</Template>
  <TotalTime>991</TotalTime>
  <Words>1482</Words>
  <Application>Microsoft Office PowerPoint</Application>
  <PresentationFormat>Panorámica</PresentationFormat>
  <Paragraphs>148</Paragraphs>
  <Slides>33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Cambria Math</vt:lpstr>
      <vt:lpstr>Wingdings</vt:lpstr>
      <vt:lpstr>Proyecto de Ciencias 16 x 9</vt:lpstr>
      <vt:lpstr>Curso de Física 1 - Laboratorio</vt:lpstr>
      <vt:lpstr>Trabajo en el Laboratorio</vt:lpstr>
      <vt:lpstr>Lectura y cumplimiento de los reglamentos</vt:lpstr>
      <vt:lpstr>El reglamento de Uso de Laboratorios</vt:lpstr>
      <vt:lpstr>Normas de higiene y seguridad</vt:lpstr>
      <vt:lpstr>Cumplimiento del Reglamento</vt:lpstr>
      <vt:lpstr>Cumplimiento del Reglamento</vt:lpstr>
      <vt:lpstr>Uso de bata blanca</vt:lpstr>
      <vt:lpstr>Asistencia</vt:lpstr>
      <vt:lpstr>Prácticas sin reposición</vt:lpstr>
      <vt:lpstr>Actividades dentro del Laboratorio</vt:lpstr>
      <vt:lpstr>Organización en equipos</vt:lpstr>
      <vt:lpstr>Organización en equipos</vt:lpstr>
      <vt:lpstr>El Manual de Prácticas</vt:lpstr>
      <vt:lpstr>Trabajo con el Manual de Prácticas</vt:lpstr>
      <vt:lpstr>Trabajo con el Manual de Prácticas</vt:lpstr>
      <vt:lpstr>Trabajo con el Manual de Prácticas</vt:lpstr>
      <vt:lpstr>Trabajo con el Manual de Prácticas</vt:lpstr>
      <vt:lpstr>Trabajo con el Manual de Prácticas</vt:lpstr>
      <vt:lpstr>Trabajo con el Manual de Prácticas</vt:lpstr>
      <vt:lpstr>Trabajo con el Manual de Prácticas</vt:lpstr>
      <vt:lpstr>Evaluación de la Práctica</vt:lpstr>
      <vt:lpstr>Evaluación de la Práctica</vt:lpstr>
      <vt:lpstr>Primera Práctica</vt:lpstr>
      <vt:lpstr>Parte 1 – Instrumentos de medición</vt:lpstr>
      <vt:lpstr>Parte 2 – Mediciones directas e indirectas</vt:lpstr>
      <vt:lpstr>Parte 2 – Mediciones directas e indirectas</vt:lpstr>
      <vt:lpstr>Parte 2 – Mediciones directas e indirectas</vt:lpstr>
      <vt:lpstr>Parte 2 – Mediciones directas e indirectas</vt:lpstr>
      <vt:lpstr>Parte 2 – Mediciones directas e indirectas</vt:lpstr>
      <vt:lpstr>Parte 2 – Mediciones directas e indirectas</vt:lpstr>
      <vt:lpstr>Parte 2 – Mediciones directas e indirectas</vt:lpstr>
      <vt:lpstr>Parte 2 – Mediciones directas e indirectas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Física 2 - Laboratorio</dc:title>
  <dc:creator>M. en C. Ramón Gustavo Contreras Mayén</dc:creator>
  <cp:lastModifiedBy>CONTRERAS MAYEN RAMON GUSTAVO</cp:lastModifiedBy>
  <cp:revision>29</cp:revision>
  <dcterms:created xsi:type="dcterms:W3CDTF">2023-05-18T02:47:43Z</dcterms:created>
  <dcterms:modified xsi:type="dcterms:W3CDTF">2023-05-19T21:08:27Z</dcterms:modified>
</cp:coreProperties>
</file>