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7" r:id="rId3"/>
    <p:sldId id="258" r:id="rId4"/>
    <p:sldId id="257" r:id="rId5"/>
    <p:sldId id="259" r:id="rId6"/>
    <p:sldId id="267" r:id="rId7"/>
    <p:sldId id="278" r:id="rId8"/>
    <p:sldId id="268" r:id="rId9"/>
    <p:sldId id="289" r:id="rId10"/>
    <p:sldId id="298" r:id="rId11"/>
    <p:sldId id="290" r:id="rId12"/>
    <p:sldId id="293" r:id="rId13"/>
    <p:sldId id="300" r:id="rId14"/>
    <p:sldId id="295" r:id="rId15"/>
    <p:sldId id="301" r:id="rId16"/>
    <p:sldId id="292" r:id="rId17"/>
    <p:sldId id="296" r:id="rId18"/>
    <p:sldId id="303" r:id="rId19"/>
    <p:sldId id="302" r:id="rId20"/>
    <p:sldId id="305" r:id="rId21"/>
    <p:sldId id="306" r:id="rId22"/>
    <p:sldId id="307" r:id="rId23"/>
    <p:sldId id="308" r:id="rId24"/>
    <p:sldId id="311" r:id="rId25"/>
    <p:sldId id="310" r:id="rId26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EE2C3C-6B72-41D5-A3D4-877D4FF4515F}" type="datetime1">
              <a:rPr lang="es-MX" smtClean="0"/>
              <a:t>26/05/2023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s-MX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0AAA-4703-4865-A491-52643394C5E3}" type="datetime1">
              <a:rPr lang="es-MX" smtClean="0"/>
              <a:pPr/>
              <a:t>26/05/2023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es-MX" noProof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3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554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71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60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00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0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13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64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23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Resume tu investigación en tres a cinco puntos.</a:t>
            </a:r>
          </a:p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53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/>
              <a:t>Esta es la pregunta a la que responde tu experimento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59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pic>
        <p:nvPicPr>
          <p:cNvPr id="9" name="Imagen 8" descr="Primer plano de tubos de ensay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E1B1-0B75-4244-8A67-70504969CACB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70208-C94B-44D9-92E9-E3F2776809BD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2F1714-2741-458D-9363-941F0A689ACB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34734-9934-4E91-8FAF-86F3D1564D04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6451B-5E42-458F-8FCD-A99B01204D4F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5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3" name="Marcador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A050C-B5EC-4F9A-A421-745C7D119EFE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MX" noProof="0"/>
              <a:t>‹Nº›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46FC0-17D0-488F-9FD5-A74F7B01D89F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z clic en el marcador de posición y selecciona la imagen que quieres agregar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es-MX" noProof="0"/>
              <a:pPr rtl="0"/>
              <a:t>‹Nº›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9927C6AB-6F23-487E-9975-6159C3D5D0B9}" type="datetime1">
              <a:rPr lang="es-MX" noProof="0" smtClean="0"/>
              <a:t>26/05/2023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Curso de Física 1 - Laboratorio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>
                <a:solidFill>
                  <a:schemeClr val="tx1">
                    <a:lumMod val="95000"/>
                  </a:schemeClr>
                </a:solidFill>
              </a:rPr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0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Anota los resultados de la siguiente forma: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AE59B18-C218-9638-2290-95FAD9744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54930"/>
              </p:ext>
            </p:extLst>
          </p:nvPr>
        </p:nvGraphicFramePr>
        <p:xfrm>
          <a:off x="759655" y="2748281"/>
          <a:ext cx="9273735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3634632746"/>
                    </a:ext>
                  </a:extLst>
                </a:gridCol>
                <a:gridCol w="1740017">
                  <a:extLst>
                    <a:ext uri="{9D8B030D-6E8A-4147-A177-3AD203B41FA5}">
                      <a16:colId xmlns:a16="http://schemas.microsoft.com/office/drawing/2014/main" val="2845188508"/>
                    </a:ext>
                  </a:extLst>
                </a:gridCol>
                <a:gridCol w="1854747">
                  <a:extLst>
                    <a:ext uri="{9D8B030D-6E8A-4147-A177-3AD203B41FA5}">
                      <a16:colId xmlns:a16="http://schemas.microsoft.com/office/drawing/2014/main" val="3554917921"/>
                    </a:ext>
                  </a:extLst>
                </a:gridCol>
                <a:gridCol w="1854747">
                  <a:extLst>
                    <a:ext uri="{9D8B030D-6E8A-4147-A177-3AD203B41FA5}">
                      <a16:colId xmlns:a16="http://schemas.microsoft.com/office/drawing/2014/main" val="1635144724"/>
                    </a:ext>
                  </a:extLst>
                </a:gridCol>
                <a:gridCol w="1854747">
                  <a:extLst>
                    <a:ext uri="{9D8B030D-6E8A-4147-A177-3AD203B41FA5}">
                      <a16:colId xmlns:a16="http://schemas.microsoft.com/office/drawing/2014/main" val="4159774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Instrumento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Ancho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Grosor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550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sz="2400" dirty="0"/>
                        <a:t>Regla 30 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15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32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Puerta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783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sz="2400" dirty="0"/>
                        <a:t>Flexómetro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47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64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Puerta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>
                <a:solidFill>
                  <a:schemeClr val="bg2"/>
                </a:solidFill>
              </a:rPr>
              <a:t>Experimento 2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bg2"/>
                </a:solidFill>
              </a:rPr>
              <a:t>Con un vaso de vidrio de base circular;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es-MX" sz="3200" dirty="0">
                <a:solidFill>
                  <a:schemeClr val="bg2"/>
                </a:solidFill>
              </a:rPr>
              <a:t>Mide el diámetro interno. Anota este dato por que nos será de utilidad, le llamaremos d.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es-MX" sz="3200" dirty="0">
                <a:solidFill>
                  <a:schemeClr val="bg2"/>
                </a:solidFill>
              </a:rPr>
              <a:t>Usando un vaso de medida, o con el émbolo de una jeringa, vacía 50 mililitros de agua dentro de vaso.</a:t>
            </a:r>
          </a:p>
        </p:txBody>
      </p:sp>
    </p:spTree>
    <p:extLst>
      <p:ext uri="{BB962C8B-B14F-4D97-AF65-F5344CB8AC3E}">
        <p14:creationId xmlns:p14="http://schemas.microsoft.com/office/powerpoint/2010/main" val="41769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2897257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2"/>
              </a:buClr>
              <a:buFont typeface="+mj-lt"/>
              <a:buAutoNum type="arabicPeriod" startAt="3"/>
            </a:pPr>
            <a:r>
              <a:rPr lang="es-MX" sz="3200" dirty="0">
                <a:solidFill>
                  <a:schemeClr val="bg2"/>
                </a:solidFill>
              </a:rPr>
              <a:t>Mide la altura del nivel de agua en el vaso, registra este valor, que será h</a:t>
            </a:r>
            <a:r>
              <a:rPr lang="es-MX" sz="3200" baseline="-25000" dirty="0">
                <a:solidFill>
                  <a:schemeClr val="bg2"/>
                </a:solidFill>
              </a:rPr>
              <a:t>1</a:t>
            </a:r>
            <a:r>
              <a:rPr lang="es-MX" sz="3200" dirty="0">
                <a:solidFill>
                  <a:schemeClr val="bg2"/>
                </a:solidFill>
              </a:rPr>
              <a:t>.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 startAt="3"/>
            </a:pPr>
            <a:r>
              <a:rPr lang="es-MX" sz="3200" dirty="0">
                <a:solidFill>
                  <a:schemeClr val="bg2"/>
                </a:solidFill>
              </a:rPr>
              <a:t>El volumen de agua será igual a: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E01DAE-0512-D728-F98E-558190A1C5EA}"/>
              </a:ext>
            </a:extLst>
          </p:cNvPr>
          <p:cNvSpPr txBox="1"/>
          <p:nvPr/>
        </p:nvSpPr>
        <p:spPr>
          <a:xfrm>
            <a:off x="1300456" y="5879812"/>
            <a:ext cx="9704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Se cuidadoso con las unidades que estás utilizando.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47EC45-4477-1522-F04E-D2765D9A609C}"/>
                  </a:ext>
                </a:extLst>
              </p:cNvPr>
              <p:cNvSpPr txBox="1"/>
              <p:nvPr/>
            </p:nvSpPr>
            <p:spPr>
              <a:xfrm>
                <a:off x="2546154" y="3813269"/>
                <a:ext cx="6115878" cy="1596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4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47EC45-4477-1522-F04E-D2765D9A6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54" y="3813269"/>
                <a:ext cx="6115878" cy="1596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A710B7-7833-8588-A151-6F19ECCF2832}"/>
              </a:ext>
            </a:extLst>
          </p:cNvPr>
          <p:cNvSpPr txBox="1">
            <a:spLocks/>
          </p:cNvSpPr>
          <p:nvPr/>
        </p:nvSpPr>
        <p:spPr>
          <a:xfrm>
            <a:off x="1123706" y="5803795"/>
            <a:ext cx="10058400" cy="132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/>
              </a:buClr>
              <a:buNone/>
            </a:pPr>
            <a:r>
              <a:rPr lang="es-MX" sz="3200" dirty="0">
                <a:solidFill>
                  <a:schemeClr val="bg2"/>
                </a:solidFill>
              </a:rPr>
              <a:t>Esperaríamos que el volumen fuese 50 mililitros</a:t>
            </a:r>
          </a:p>
        </p:txBody>
      </p:sp>
    </p:spTree>
    <p:extLst>
      <p:ext uri="{BB962C8B-B14F-4D97-AF65-F5344CB8AC3E}">
        <p14:creationId xmlns:p14="http://schemas.microsoft.com/office/powerpoint/2010/main" val="22806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1600" y="137160"/>
            <a:ext cx="4920343" cy="1097280"/>
          </a:xfrm>
        </p:spPr>
        <p:txBody>
          <a:bodyPr rtlCol="0">
            <a:normAutofit/>
          </a:bodyPr>
          <a:lstStyle/>
          <a:p>
            <a:pPr rtl="0"/>
            <a:r>
              <a:rPr lang="es-MX" sz="40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1600" y="1714500"/>
            <a:ext cx="6400800" cy="44577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>
                <a:solidFill>
                  <a:schemeClr val="bg2"/>
                </a:solidFill>
              </a:rPr>
              <a:t>El volumen de agua que contiene el vaso, será igual al producto del área de la base por la altura.</a:t>
            </a:r>
          </a:p>
        </p:txBody>
      </p:sp>
      <p:pic>
        <p:nvPicPr>
          <p:cNvPr id="4" name="Imagen 3" descr="Una taza de vidrio&#10;&#10;Descripción generada automáticamente con confianza baja">
            <a:extLst>
              <a:ext uri="{FF2B5EF4-FFF2-40B4-BE49-F238E27FC236}">
                <a16:creationId xmlns:a16="http://schemas.microsoft.com/office/drawing/2014/main" id="{5D9CFFFF-BF21-BA1A-0DDA-A55A7FEB3D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18357"/>
          <a:stretch/>
        </p:blipFill>
        <p:spPr>
          <a:xfrm>
            <a:off x="783771" y="1371917"/>
            <a:ext cx="3135086" cy="514286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0C51EA8-250E-0C03-4038-9103E8D24CEF}"/>
              </a:ext>
            </a:extLst>
          </p:cNvPr>
          <p:cNvCxnSpPr/>
          <p:nvPr/>
        </p:nvCxnSpPr>
        <p:spPr>
          <a:xfrm>
            <a:off x="3773714" y="1714500"/>
            <a:ext cx="0" cy="39605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EC05843-440E-712F-0662-1F3F5527F69A}"/>
              </a:ext>
            </a:extLst>
          </p:cNvPr>
          <p:cNvCxnSpPr/>
          <p:nvPr/>
        </p:nvCxnSpPr>
        <p:spPr>
          <a:xfrm>
            <a:off x="3526971" y="1714500"/>
            <a:ext cx="3918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30A2D3A-185E-5815-8231-05F10D7B1B88}"/>
              </a:ext>
            </a:extLst>
          </p:cNvPr>
          <p:cNvCxnSpPr/>
          <p:nvPr/>
        </p:nvCxnSpPr>
        <p:spPr>
          <a:xfrm>
            <a:off x="3526971" y="5675086"/>
            <a:ext cx="3918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1DE59A-AFA5-9E50-8F81-DA414CD002A9}"/>
              </a:ext>
            </a:extLst>
          </p:cNvPr>
          <p:cNvSpPr txBox="1"/>
          <p:nvPr/>
        </p:nvSpPr>
        <p:spPr>
          <a:xfrm>
            <a:off x="3918857" y="342900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2"/>
                </a:solidFill>
              </a:rPr>
              <a:t>h</a:t>
            </a:r>
            <a:r>
              <a:rPr lang="es-MX" sz="3600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C0B22A-4C27-4E67-B420-CB725AA3EA82}"/>
              </a:ext>
            </a:extLst>
          </p:cNvPr>
          <p:cNvSpPr txBox="1"/>
          <p:nvPr/>
        </p:nvSpPr>
        <p:spPr>
          <a:xfrm>
            <a:off x="2090057" y="58810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2"/>
                </a:solidFill>
              </a:rPr>
              <a:t>d</a:t>
            </a:r>
            <a:endParaRPr lang="es-MX" sz="3600" baseline="-25000" dirty="0">
              <a:solidFill>
                <a:schemeClr val="bg2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BE09FF5-C8DF-C723-5CF7-907131894CF2}"/>
              </a:ext>
            </a:extLst>
          </p:cNvPr>
          <p:cNvCxnSpPr>
            <a:cxnSpLocks/>
          </p:cNvCxnSpPr>
          <p:nvPr/>
        </p:nvCxnSpPr>
        <p:spPr>
          <a:xfrm>
            <a:off x="1226457" y="1234440"/>
            <a:ext cx="2082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2CF25D5-7A2A-F6E8-9CD8-0EA5569011F5}"/>
              </a:ext>
            </a:extLst>
          </p:cNvPr>
          <p:cNvCxnSpPr/>
          <p:nvPr/>
        </p:nvCxnSpPr>
        <p:spPr>
          <a:xfrm>
            <a:off x="1226457" y="1074057"/>
            <a:ext cx="0" cy="40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41D59AF-A4C6-30E7-6662-5D54A63FE167}"/>
              </a:ext>
            </a:extLst>
          </p:cNvPr>
          <p:cNvCxnSpPr/>
          <p:nvPr/>
        </p:nvCxnSpPr>
        <p:spPr>
          <a:xfrm>
            <a:off x="3309257" y="965517"/>
            <a:ext cx="0" cy="40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507671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2"/>
              </a:buClr>
              <a:buFont typeface="+mj-lt"/>
              <a:buAutoNum type="arabicPeriod" startAt="5"/>
            </a:pPr>
            <a:r>
              <a:rPr lang="es-MX" sz="3200" dirty="0">
                <a:solidFill>
                  <a:schemeClr val="bg2"/>
                </a:solidFill>
              </a:rPr>
              <a:t>Ahora mide el diámetro de una moneda de 5 pesos, d</a:t>
            </a:r>
            <a:r>
              <a:rPr lang="es-MX" sz="3200" baseline="-25000" dirty="0">
                <a:solidFill>
                  <a:schemeClr val="bg2"/>
                </a:solidFill>
              </a:rPr>
              <a:t>m</a:t>
            </a:r>
            <a:r>
              <a:rPr lang="es-MX" sz="3200" dirty="0">
                <a:solidFill>
                  <a:schemeClr val="bg2"/>
                </a:solidFill>
              </a:rPr>
              <a:t>, así como su altura A</a:t>
            </a:r>
            <a:r>
              <a:rPr lang="es-MX" sz="3200" baseline="-25000" dirty="0">
                <a:solidFill>
                  <a:schemeClr val="bg2"/>
                </a:solidFill>
              </a:rPr>
              <a:t>m</a:t>
            </a:r>
            <a:r>
              <a:rPr lang="es-MX" sz="32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Imagen 5" descr="Moneda de metal con letras&#10;&#10;Descripción generada automáticamente con confianza baja">
            <a:extLst>
              <a:ext uri="{FF2B5EF4-FFF2-40B4-BE49-F238E27FC236}">
                <a16:creationId xmlns:a16="http://schemas.microsoft.com/office/drawing/2014/main" id="{F2E18752-8B82-6003-DFAC-6409304E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3091543"/>
            <a:ext cx="2731907" cy="27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/>
              </a:buClr>
              <a:buFont typeface="+mj-lt"/>
              <a:buAutoNum type="arabicPeriod" startAt="6"/>
            </a:pPr>
            <a:r>
              <a:rPr lang="es-MX" sz="3200" dirty="0">
                <a:solidFill>
                  <a:schemeClr val="bg2"/>
                </a:solidFill>
              </a:rPr>
              <a:t>Ocuparemos 5 monedas de 5 pesos juntas.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 startAt="6"/>
            </a:pPr>
            <a:r>
              <a:rPr lang="es-MX" sz="3200" dirty="0">
                <a:solidFill>
                  <a:schemeClr val="bg2"/>
                </a:solidFill>
              </a:rPr>
              <a:t>El volumen de las 5 monedas se obtiene al multiplicar por 5 el volumen de una sola moneda:</a:t>
            </a:r>
          </a:p>
          <a:p>
            <a:pPr marL="0" indent="0">
              <a:buNone/>
            </a:pPr>
            <a:endParaRPr lang="es-MX" sz="32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50A094-3D7F-85B6-A259-A38B9BE6A58F}"/>
                  </a:ext>
                </a:extLst>
              </p:cNvPr>
              <p:cNvSpPr txBox="1"/>
              <p:nvPr/>
            </p:nvSpPr>
            <p:spPr>
              <a:xfrm>
                <a:off x="3450535" y="3943350"/>
                <a:ext cx="5290930" cy="123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sz="4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=5 </m:t>
                    </m:r>
                    <m:r>
                      <a:rPr lang="es-MX" sz="4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MX" sz="4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4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sz="44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44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MX" sz="44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MX" sz="4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4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4400" dirty="0">
                    <a:solidFill>
                      <a:schemeClr val="bg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350A094-3D7F-85B6-A259-A38B9BE6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35" y="3943350"/>
                <a:ext cx="5290930" cy="123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/>
              </a:buClr>
              <a:buFont typeface="+mj-lt"/>
              <a:buAutoNum type="arabicPeriod" startAt="8"/>
            </a:pPr>
            <a:r>
              <a:rPr lang="es-MX" sz="3200" dirty="0">
                <a:solidFill>
                  <a:schemeClr val="bg2"/>
                </a:solidFill>
              </a:rPr>
              <a:t>Coloca el vaso con agua sobre una superficie, introduce las 5 monedas juntas en el vaso.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 startAt="8"/>
            </a:pPr>
            <a:r>
              <a:rPr lang="es-MX" sz="3200" dirty="0">
                <a:solidFill>
                  <a:schemeClr val="bg2"/>
                </a:solidFill>
              </a:rPr>
              <a:t>Mide la altura que alcanza el nivel del agua, que será h</a:t>
            </a:r>
            <a:r>
              <a:rPr lang="es-MX" sz="3200" baseline="-25000" dirty="0">
                <a:solidFill>
                  <a:schemeClr val="bg2"/>
                </a:solidFill>
              </a:rPr>
              <a:t>2</a:t>
            </a:r>
            <a:r>
              <a:rPr lang="es-MX" sz="3200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596976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2"/>
              </a:buClr>
              <a:buFont typeface="+mj-lt"/>
              <a:buAutoNum type="arabicPeriod" startAt="10"/>
            </a:pPr>
            <a:r>
              <a:rPr lang="es-MX" sz="3200" dirty="0">
                <a:solidFill>
                  <a:schemeClr val="bg2"/>
                </a:solidFill>
              </a:rPr>
              <a:t> Calcula nuevamente el volumen en el vaso: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E4A284-B36A-4DB4-85B5-B5E5C2BCAC3C}"/>
                  </a:ext>
                </a:extLst>
              </p:cNvPr>
              <p:cNvSpPr txBox="1"/>
              <p:nvPr/>
            </p:nvSpPr>
            <p:spPr>
              <a:xfrm>
                <a:off x="2384604" y="2630512"/>
                <a:ext cx="6115878" cy="1596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4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s-MX" sz="4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E4A284-B36A-4DB4-85B5-B5E5C2BCA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04" y="2630512"/>
                <a:ext cx="6115878" cy="1596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596976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es-MX" sz="3200" dirty="0">
                <a:solidFill>
                  <a:schemeClr val="bg2"/>
                </a:solidFill>
              </a:rPr>
              <a:t>El volumen desplazado de agua equivale al volumen de las 5 monedas, es decir: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E4A284-B36A-4DB4-85B5-B5E5C2BCAC3C}"/>
                  </a:ext>
                </a:extLst>
              </p:cNvPr>
              <p:cNvSpPr txBox="1"/>
              <p:nvPr/>
            </p:nvSpPr>
            <p:spPr>
              <a:xfrm>
                <a:off x="2370089" y="3093810"/>
                <a:ext cx="61158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4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E4A284-B36A-4DB4-85B5-B5E5C2BCA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89" y="3093810"/>
                <a:ext cx="611587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>
                <a:solidFill>
                  <a:schemeClr val="bg2"/>
                </a:solidFill>
              </a:rPr>
              <a:t>Experimento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596976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es-MX" sz="3200" dirty="0">
                <a:solidFill>
                  <a:schemeClr val="bg2"/>
                </a:solidFill>
              </a:rPr>
              <a:t>Compara los resultados: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02AACFB-7367-9F8F-7DB8-7DD42456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0027"/>
              </p:ext>
            </p:extLst>
          </p:nvPr>
        </p:nvGraphicFramePr>
        <p:xfrm>
          <a:off x="1066800" y="2677845"/>
          <a:ext cx="9695543" cy="1737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33098">
                  <a:extLst>
                    <a:ext uri="{9D8B030D-6E8A-4147-A177-3AD203B41FA5}">
                      <a16:colId xmlns:a16="http://schemas.microsoft.com/office/drawing/2014/main" val="1385313939"/>
                    </a:ext>
                  </a:extLst>
                </a:gridCol>
                <a:gridCol w="5762445">
                  <a:extLst>
                    <a:ext uri="{9D8B030D-6E8A-4147-A177-3AD203B41FA5}">
                      <a16:colId xmlns:a16="http://schemas.microsoft.com/office/drawing/2014/main" val="17715932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Volumen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8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Con instrumento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>
                          <a:solidFill>
                            <a:schemeClr val="bg2"/>
                          </a:solidFill>
                        </a:rPr>
                        <a:t>Volumen desplazado de agua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3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34764"/>
                  </a:ext>
                </a:extLst>
              </a:tr>
            </a:tbl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5C7FFAE-6BDD-93FC-F3F2-09CD8D0E4EE0}"/>
              </a:ext>
            </a:extLst>
          </p:cNvPr>
          <p:cNvSpPr txBox="1">
            <a:spLocks/>
          </p:cNvSpPr>
          <p:nvPr/>
        </p:nvSpPr>
        <p:spPr>
          <a:xfrm>
            <a:off x="1066800" y="4943929"/>
            <a:ext cx="10058400" cy="15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/>
              </a:buClr>
              <a:buFont typeface="Arial" pitchFamily="34" charset="0"/>
              <a:buNone/>
            </a:pPr>
            <a:r>
              <a:rPr lang="es-MX" sz="3200" dirty="0">
                <a:solidFill>
                  <a:schemeClr val="bg2"/>
                </a:solidFill>
              </a:rPr>
              <a:t>¿Qué tan diferentes son los resultados?</a:t>
            </a:r>
          </a:p>
        </p:txBody>
      </p:sp>
    </p:spTree>
    <p:extLst>
      <p:ext uri="{BB962C8B-B14F-4D97-AF65-F5344CB8AC3E}">
        <p14:creationId xmlns:p14="http://schemas.microsoft.com/office/powerpoint/2010/main" val="380103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F46B8-391A-5BCA-3A80-A834B4E0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 1. Sistemas de unidades y medición en la física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1F3FA-FD3E-B0AE-67A0-781D5CB0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42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Conclusiones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Lo que hay que desarrollar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Lo que buscan las conclusiones es que menciones si se cumplió el objetivo que señalaste al inicio de la práctica, además de justificar el por que se cumple o el por que no se cumple.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1667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Lo que hay que desarrollar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Además de comentar lo que has aprendido con esta actividad, se espera que sea con claridad y de manera puntual, indicando el cómo consideras que puede mejorarse en este entorno de trabajo en casa.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54167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Lectura para la siguiente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Para la siguiente semana trabajaremos la Práctica 2 Errores de medición en la física, por lo que tendrás que:</a:t>
            </a:r>
          </a:p>
        </p:txBody>
      </p:sp>
    </p:spTree>
    <p:extLst>
      <p:ext uri="{BB962C8B-B14F-4D97-AF65-F5344CB8AC3E}">
        <p14:creationId xmlns:p14="http://schemas.microsoft.com/office/powerpoint/2010/main" val="35638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Lectura para la siguiente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es-MX" sz="3600" dirty="0"/>
              <a:t>Leer toda la actividad para que tengas el contexto de la práctica.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es-MX" sz="3600" dirty="0"/>
              <a:t>Resolver la parte “Investiga y escribe brevemente”.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r>
              <a:rPr lang="es-MX" sz="3600" dirty="0"/>
              <a:t>Redactar los objetivos de la práctica.</a:t>
            </a:r>
          </a:p>
        </p:txBody>
      </p:sp>
    </p:spTree>
    <p:extLst>
      <p:ext uri="{BB962C8B-B14F-4D97-AF65-F5344CB8AC3E}">
        <p14:creationId xmlns:p14="http://schemas.microsoft.com/office/powerpoint/2010/main" val="42506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Lectura para la siguiente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s-MX" sz="3600" dirty="0"/>
              <a:t>Se dejará asignación para enviar las respuestas a “Investiga y escribe brevemente”, revisa en tu espacio de Teams para estar </a:t>
            </a:r>
            <a:r>
              <a:rPr lang="es-MX" sz="3600"/>
              <a:t>al tanto.</a:t>
            </a:r>
            <a:endParaRPr lang="es-MX" sz="3600" dirty="0"/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0801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Objetivos de la práctica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/>
              <a:t>En esta primera práctica tendrás que redactar los objetivos de la práctica siguiendo tu criterio.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Instrumentos de medición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Instrumentos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MX" sz="3600" dirty="0"/>
              <a:t>La actividad nos pide que para cada instrumento que se presenta:</a:t>
            </a:r>
          </a:p>
          <a:p>
            <a:pPr rtl="0"/>
            <a:r>
              <a:rPr lang="es-MX" sz="3600" dirty="0"/>
              <a:t> Identificar la magnitud física que mide.</a:t>
            </a:r>
          </a:p>
          <a:p>
            <a:pPr rtl="0"/>
            <a:r>
              <a:rPr lang="es-MX" sz="3600" dirty="0"/>
              <a:t> Señalar la(s) unidad(es) que utiliza.</a:t>
            </a:r>
          </a:p>
          <a:p>
            <a:pPr rtl="0"/>
            <a:r>
              <a:rPr lang="es-MX" sz="3600" dirty="0"/>
              <a:t>Adicionalmente, anota cuál es la escala más pequeña que tiene el instrumento.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Instrumentos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3600" dirty="0"/>
              <a:t>Es claro que habrá instrumentos que no tendremos disponibles en casa, pero puedes visitar un establecimiento y preguntar por una balanza, báscula, multímetro.</a:t>
            </a:r>
          </a:p>
        </p:txBody>
      </p:sp>
    </p:spTree>
    <p:extLst>
      <p:ext uri="{BB962C8B-B14F-4D97-AF65-F5344CB8AC3E}">
        <p14:creationId xmlns:p14="http://schemas.microsoft.com/office/powerpoint/2010/main" val="20617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sz="4000" dirty="0"/>
              <a:t>Instrumentos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MX" sz="3600" dirty="0"/>
              <a:t>Para el micrómetro Palmer, balanza granataria, vernier (se puede adquirir en una papelería o tlapalería, no se pide la compra), y el manómetro, tendrás que hacer una consulta en libros o sitios de internet para revisar cómo funciona, qué mide, cómo se mide y de ser posible cuál es la escala más pequeña que ocupa.</a:t>
            </a:r>
          </a:p>
        </p:txBody>
      </p:sp>
    </p:spTree>
    <p:extLst>
      <p:ext uri="{BB962C8B-B14F-4D97-AF65-F5344CB8AC3E}">
        <p14:creationId xmlns:p14="http://schemas.microsoft.com/office/powerpoint/2010/main" val="1728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Parte 2. Mediciones directas e indirectas.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78BD-6AD9-736A-6C5A-AAACB0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3C561-F177-67EE-4DA6-309D2B9F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Deberán de medir las dimensiones de una mesa, un cuaderno y una puerta. Anotando el largo, ancho y alto (grosor)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Ocuparán al menos dos instrumentos de medida: una regla de 30 cm, una cinta métrica, un flexómetro o algún otro instrumento que tengan disponible.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958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yecto de Ciencias 16 x 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203_TF02922647_Win32" id="{F30A6BC8-8810-454D-AE02-5CD663BEE5BD}" vid="{58552166-7174-4F3F-8A41-0DAAF1195473}"/>
    </a:ext>
  </a:extLst>
</a:theme>
</file>

<file path=ppt/theme/theme2.xml><?xml version="1.0" encoding="utf-8"?>
<a:theme xmlns:a="http://schemas.openxmlformats.org/drawingml/2006/main" name="Tema d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un proyecto de ciencias (panorámica)</Template>
  <TotalTime>1155</TotalTime>
  <Words>863</Words>
  <Application>Microsoft Office PowerPoint</Application>
  <PresentationFormat>Panorámica</PresentationFormat>
  <Paragraphs>109</Paragraphs>
  <Slides>25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Proyecto de Ciencias 16 x 9</vt:lpstr>
      <vt:lpstr>Curso de Física 1 - Laboratorio</vt:lpstr>
      <vt:lpstr>Práctica 1. Sistemas de unidades y medición en la física</vt:lpstr>
      <vt:lpstr>Objetivos de la práctica</vt:lpstr>
      <vt:lpstr>Instrumentos de medición</vt:lpstr>
      <vt:lpstr>Instrumentos de medición</vt:lpstr>
      <vt:lpstr>Instrumentos de medición</vt:lpstr>
      <vt:lpstr>Instrumentos de medición</vt:lpstr>
      <vt:lpstr>Parte 2. Mediciones directas e indirectas.</vt:lpstr>
      <vt:lpstr>Experimento 1</vt:lpstr>
      <vt:lpstr>Experimento 1</vt:lpstr>
      <vt:lpstr>Experimento 2</vt:lpstr>
      <vt:lpstr>Experimento 2</vt:lpstr>
      <vt:lpstr>Experimento 2</vt:lpstr>
      <vt:lpstr>Experimento 2</vt:lpstr>
      <vt:lpstr>Experimento 2</vt:lpstr>
      <vt:lpstr>Experimento 2</vt:lpstr>
      <vt:lpstr>Experimento 2</vt:lpstr>
      <vt:lpstr>Experimento 2</vt:lpstr>
      <vt:lpstr>Experimento 2</vt:lpstr>
      <vt:lpstr>Conclusiones</vt:lpstr>
      <vt:lpstr>Lo que hay que desarrollar</vt:lpstr>
      <vt:lpstr>Lo que hay que desarrollar</vt:lpstr>
      <vt:lpstr>Lectura para la siguiente clase</vt:lpstr>
      <vt:lpstr>Lectura para la siguiente clase</vt:lpstr>
      <vt:lpstr>Lectura para la siguiente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Física 2 - Laboratorio</dc:title>
  <dc:creator>M. en C. Ramón Gustavo Contreras Mayén</dc:creator>
  <cp:lastModifiedBy>CONTRERAS MAYEN RAMON GUSTAVO</cp:lastModifiedBy>
  <cp:revision>36</cp:revision>
  <dcterms:created xsi:type="dcterms:W3CDTF">2023-05-18T02:47:43Z</dcterms:created>
  <dcterms:modified xsi:type="dcterms:W3CDTF">2023-05-26T15:22:49Z</dcterms:modified>
</cp:coreProperties>
</file>