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</p:sldIdLst>
  <p:sldSz cx="4610100" cy="3460750"/>
  <p:notesSz cx="4610100" cy="3460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29" y="115603"/>
            <a:ext cx="1985645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#</a:t>
            </a:fld>
            <a:r>
              <a:rPr dirty="0" spc="10"/>
              <a:t> </a:t>
            </a:r>
            <a:r>
              <a:rPr dirty="0" spc="85"/>
              <a:t>/</a:t>
            </a:r>
            <a:r>
              <a:rPr dirty="0" spc="15"/>
              <a:t> </a:t>
            </a:r>
            <a:r>
              <a:rPr dirty="0" spc="-35"/>
              <a:t>29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#</a:t>
            </a:fld>
            <a:r>
              <a:rPr dirty="0" spc="10"/>
              <a:t> </a:t>
            </a:r>
            <a:r>
              <a:rPr dirty="0" spc="85"/>
              <a:t>/</a:t>
            </a:r>
            <a:r>
              <a:rPr dirty="0" spc="15"/>
              <a:t> </a:t>
            </a:r>
            <a:r>
              <a:rPr dirty="0" spc="-35"/>
              <a:t>29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#</a:t>
            </a:fld>
            <a:r>
              <a:rPr dirty="0" spc="10"/>
              <a:t> </a:t>
            </a:r>
            <a:r>
              <a:rPr dirty="0" spc="85"/>
              <a:t>/</a:t>
            </a:r>
            <a:r>
              <a:rPr dirty="0" spc="15"/>
              <a:t> </a:t>
            </a:r>
            <a:r>
              <a:rPr dirty="0" spc="-35"/>
              <a:t>29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#</a:t>
            </a:fld>
            <a:r>
              <a:rPr dirty="0" spc="10"/>
              <a:t> </a:t>
            </a:r>
            <a:r>
              <a:rPr dirty="0" spc="85"/>
              <a:t>/</a:t>
            </a:r>
            <a:r>
              <a:rPr dirty="0" spc="15"/>
              <a:t> </a:t>
            </a:r>
            <a:r>
              <a:rPr dirty="0" spc="-35"/>
              <a:t>29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#</a:t>
            </a:fld>
            <a:r>
              <a:rPr dirty="0" spc="10"/>
              <a:t> </a:t>
            </a:r>
            <a:r>
              <a:rPr dirty="0" spc="85"/>
              <a:t>/</a:t>
            </a:r>
            <a:r>
              <a:rPr dirty="0" spc="15"/>
              <a:t> </a:t>
            </a:r>
            <a:r>
              <a:rPr dirty="0" spc="-35"/>
              <a:t>29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608060" cy="52280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829" y="115603"/>
            <a:ext cx="2859405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936746"/>
            <a:ext cx="3914140" cy="1771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82136" y="3321949"/>
            <a:ext cx="441007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46767" y="3321949"/>
            <a:ext cx="306704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#</a:t>
            </a:fld>
            <a:r>
              <a:rPr dirty="0" spc="10"/>
              <a:t> </a:t>
            </a:r>
            <a:r>
              <a:rPr dirty="0" spc="85"/>
              <a:t>/</a:t>
            </a:r>
            <a:r>
              <a:rPr dirty="0" spc="15"/>
              <a:t> </a:t>
            </a:r>
            <a:r>
              <a:rPr dirty="0" spc="-35"/>
              <a:t>29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3.xml"/><Relationship Id="rId3" Type="http://schemas.openxmlformats.org/officeDocument/2006/relationships/slide" Target="slide8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8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3.xml"/><Relationship Id="rId3" Type="http://schemas.openxmlformats.org/officeDocument/2006/relationships/slide" Target="slide8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8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3.xml"/><Relationship Id="rId3" Type="http://schemas.openxmlformats.org/officeDocument/2006/relationships/slide" Target="slide8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8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16.xml"/><Relationship Id="rId4" Type="http://schemas.openxmlformats.org/officeDocument/2006/relationships/slide" Target="slide17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6.xml"/><Relationship Id="rId3" Type="http://schemas.openxmlformats.org/officeDocument/2006/relationships/slide" Target="slide17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6.xml"/><Relationship Id="rId3" Type="http://schemas.openxmlformats.org/officeDocument/2006/relationships/slide" Target="slide17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16.xml"/><Relationship Id="rId3" Type="http://schemas.openxmlformats.org/officeDocument/2006/relationships/slide" Target="slide17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16.xml"/><Relationship Id="rId4" Type="http://schemas.openxmlformats.org/officeDocument/2006/relationships/slide" Target="slide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6.xml"/><Relationship Id="rId3" Type="http://schemas.openxmlformats.org/officeDocument/2006/relationships/slide" Target="slide17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16.xml"/><Relationship Id="rId3" Type="http://schemas.openxmlformats.org/officeDocument/2006/relationships/slide" Target="slide17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16.xml"/><Relationship Id="rId3" Type="http://schemas.openxmlformats.org/officeDocument/2006/relationships/slide" Target="slide17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6.xml"/><Relationship Id="rId3" Type="http://schemas.openxmlformats.org/officeDocument/2006/relationships/slide" Target="slide17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16.xml"/><Relationship Id="rId3" Type="http://schemas.openxmlformats.org/officeDocument/2006/relationships/slide" Target="slide17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6.xml"/><Relationship Id="rId3" Type="http://schemas.openxmlformats.org/officeDocument/2006/relationships/slide" Target="slide17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6.xml"/><Relationship Id="rId3" Type="http://schemas.openxmlformats.org/officeDocument/2006/relationships/slide" Target="slide17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6.xml"/><Relationship Id="rId3" Type="http://schemas.openxmlformats.org/officeDocument/2006/relationships/slide" Target="slide17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6.xml"/><Relationship Id="rId3" Type="http://schemas.openxmlformats.org/officeDocument/2006/relationships/slide" Target="slide17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6.xml"/><Relationship Id="rId3" Type="http://schemas.openxmlformats.org/officeDocument/2006/relationships/slide" Target="slide17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4.xml"/><Relationship Id="rId4" Type="http://schemas.openxmlformats.org/officeDocument/2006/relationships/slide" Target="slide8.xml"/><Relationship Id="rId5" Type="http://schemas.openxmlformats.org/officeDocument/2006/relationships/slide" Target="slide16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6.xml"/><Relationship Id="rId3" Type="http://schemas.openxmlformats.org/officeDocument/2006/relationships/slide" Target="slide17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6.xml"/><Relationship Id="rId3" Type="http://schemas.openxmlformats.org/officeDocument/2006/relationships/slide" Target="slide17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6.xml"/><Relationship Id="rId3" Type="http://schemas.openxmlformats.org/officeDocument/2006/relationships/slide" Target="slide17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16.xml"/><Relationship Id="rId3" Type="http://schemas.openxmlformats.org/officeDocument/2006/relationships/slide" Target="slide17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6.xml"/><Relationship Id="rId3" Type="http://schemas.openxmlformats.org/officeDocument/2006/relationships/slide" Target="slide17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6.xml"/><Relationship Id="rId3" Type="http://schemas.openxmlformats.org/officeDocument/2006/relationships/slide" Target="slide17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6.xml"/><Relationship Id="rId3" Type="http://schemas.openxmlformats.org/officeDocument/2006/relationships/slide" Target="slide17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6.xml"/><Relationship Id="rId3" Type="http://schemas.openxmlformats.org/officeDocument/2006/relationships/slide" Target="slide17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6.xml"/><Relationship Id="rId3" Type="http://schemas.openxmlformats.org/officeDocument/2006/relationships/slide" Target="slide17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6.xml"/><Relationship Id="rId3" Type="http://schemas.openxmlformats.org/officeDocument/2006/relationships/slide" Target="slide17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3.xml"/><Relationship Id="rId3" Type="http://schemas.openxmlformats.org/officeDocument/2006/relationships/slide" Target="slide4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16.xml"/><Relationship Id="rId3" Type="http://schemas.openxmlformats.org/officeDocument/2006/relationships/slide" Target="slide17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16.xml"/><Relationship Id="rId3" Type="http://schemas.openxmlformats.org/officeDocument/2006/relationships/slide" Target="slide17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6.xml"/><Relationship Id="rId3" Type="http://schemas.openxmlformats.org/officeDocument/2006/relationships/slide" Target="slide17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6.xml"/><Relationship Id="rId3" Type="http://schemas.openxmlformats.org/officeDocument/2006/relationships/slide" Target="slide17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6.xml"/><Relationship Id="rId3" Type="http://schemas.openxmlformats.org/officeDocument/2006/relationships/slide" Target="slide17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6.xml"/><Relationship Id="rId3" Type="http://schemas.openxmlformats.org/officeDocument/2006/relationships/slide" Target="slide17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6.xml"/><Relationship Id="rId3" Type="http://schemas.openxmlformats.org/officeDocument/2006/relationships/slide" Target="slide17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6.xml"/><Relationship Id="rId3" Type="http://schemas.openxmlformats.org/officeDocument/2006/relationships/slide" Target="slide17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6.xml"/><Relationship Id="rId3" Type="http://schemas.openxmlformats.org/officeDocument/2006/relationships/slide" Target="slide17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6.xml"/><Relationship Id="rId3" Type="http://schemas.openxmlformats.org/officeDocument/2006/relationships/slide" Target="slide17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3.xml"/><Relationship Id="rId3" Type="http://schemas.openxmlformats.org/officeDocument/2006/relationships/slide" Target="slide4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6.xml"/><Relationship Id="rId3" Type="http://schemas.openxmlformats.org/officeDocument/2006/relationships/slide" Target="slide17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6.xml"/><Relationship Id="rId3" Type="http://schemas.openxmlformats.org/officeDocument/2006/relationships/slide" Target="slide17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6.xml"/><Relationship Id="rId3" Type="http://schemas.openxmlformats.org/officeDocument/2006/relationships/slide" Target="slide17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6.xml"/><Relationship Id="rId3" Type="http://schemas.openxmlformats.org/officeDocument/2006/relationships/slide" Target="slide17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6.xml"/><Relationship Id="rId3" Type="http://schemas.openxmlformats.org/officeDocument/2006/relationships/slide" Target="slide17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6.xml"/><Relationship Id="rId3" Type="http://schemas.openxmlformats.org/officeDocument/2006/relationships/slide" Target="slide17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6.xml"/><Relationship Id="rId3" Type="http://schemas.openxmlformats.org/officeDocument/2006/relationships/slide" Target="slide17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6.xml"/><Relationship Id="rId3" Type="http://schemas.openxmlformats.org/officeDocument/2006/relationships/slide" Target="slide17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6.xml"/><Relationship Id="rId3" Type="http://schemas.openxmlformats.org/officeDocument/2006/relationships/slide" Target="slide17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6.xml"/><Relationship Id="rId3" Type="http://schemas.openxmlformats.org/officeDocument/2006/relationships/slide" Target="slide17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4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6.xml"/><Relationship Id="rId3" Type="http://schemas.openxmlformats.org/officeDocument/2006/relationships/slide" Target="slide17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6.xml"/><Relationship Id="rId3" Type="http://schemas.openxmlformats.org/officeDocument/2006/relationships/slide" Target="slide17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6.xml"/><Relationship Id="rId3" Type="http://schemas.openxmlformats.org/officeDocument/2006/relationships/slide" Target="slide17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6.xml"/><Relationship Id="rId3" Type="http://schemas.openxmlformats.org/officeDocument/2006/relationships/slide" Target="slide17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6.xml"/><Relationship Id="rId3" Type="http://schemas.openxmlformats.org/officeDocument/2006/relationships/slide" Target="slide17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4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8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8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09193" y="751814"/>
            <a:ext cx="4040504" cy="848994"/>
            <a:chOff x="309193" y="751814"/>
            <a:chExt cx="4040504" cy="848994"/>
          </a:xfrm>
        </p:grpSpPr>
        <p:sp>
          <p:nvSpPr>
            <p:cNvPr id="3" name="object 3" descr=""/>
            <p:cNvSpPr/>
            <p:nvPr/>
          </p:nvSpPr>
          <p:spPr>
            <a:xfrm>
              <a:off x="309193" y="751814"/>
              <a:ext cx="3989704" cy="82550"/>
            </a:xfrm>
            <a:custGeom>
              <a:avLst/>
              <a:gdLst/>
              <a:ahLst/>
              <a:cxnLst/>
              <a:rect l="l" t="t" r="r" b="b"/>
              <a:pathLst>
                <a:path w="3989704" h="82550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2" y="82384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59994" y="815067"/>
              <a:ext cx="3989704" cy="786130"/>
            </a:xfrm>
            <a:custGeom>
              <a:avLst/>
              <a:gdLst/>
              <a:ahLst/>
              <a:cxnLst/>
              <a:rect l="l" t="t" r="r" b="b"/>
              <a:pathLst>
                <a:path w="3989704" h="786130">
                  <a:moveTo>
                    <a:pt x="3989652" y="0"/>
                  </a:moveTo>
                  <a:lnTo>
                    <a:pt x="0" y="0"/>
                  </a:lnTo>
                  <a:lnTo>
                    <a:pt x="0" y="785552"/>
                  </a:lnTo>
                  <a:lnTo>
                    <a:pt x="3989652" y="785552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09193" y="796231"/>
              <a:ext cx="3989704" cy="753745"/>
            </a:xfrm>
            <a:custGeom>
              <a:avLst/>
              <a:gdLst/>
              <a:ahLst/>
              <a:cxnLst/>
              <a:rect l="l" t="t" r="r" b="b"/>
              <a:pathLst>
                <a:path w="3989704" h="753744">
                  <a:moveTo>
                    <a:pt x="3989652" y="0"/>
                  </a:moveTo>
                  <a:lnTo>
                    <a:pt x="0" y="0"/>
                  </a:lnTo>
                  <a:lnTo>
                    <a:pt x="0" y="702788"/>
                  </a:lnTo>
                  <a:lnTo>
                    <a:pt x="4008" y="722512"/>
                  </a:lnTo>
                  <a:lnTo>
                    <a:pt x="14922" y="738665"/>
                  </a:lnTo>
                  <a:lnTo>
                    <a:pt x="31075" y="749580"/>
                  </a:lnTo>
                  <a:lnTo>
                    <a:pt x="50800" y="753588"/>
                  </a:lnTo>
                  <a:lnTo>
                    <a:pt x="3938852" y="753588"/>
                  </a:lnTo>
                  <a:lnTo>
                    <a:pt x="3958576" y="749580"/>
                  </a:lnTo>
                  <a:lnTo>
                    <a:pt x="3974729" y="738665"/>
                  </a:lnTo>
                  <a:lnTo>
                    <a:pt x="3985644" y="722512"/>
                  </a:lnTo>
                  <a:lnTo>
                    <a:pt x="3989652" y="70278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359994" y="815067"/>
            <a:ext cx="3989704" cy="78613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algn="ctr" marR="93980">
              <a:lnSpc>
                <a:spcPct val="100000"/>
              </a:lnSpc>
              <a:spcBef>
                <a:spcPts val="365"/>
              </a:spcBef>
            </a:pPr>
            <a:r>
              <a:rPr dirty="0" sz="1700" spc="-15">
                <a:latin typeface="Calibri"/>
                <a:cs typeface="Calibri"/>
              </a:rPr>
              <a:t>Ses</a:t>
            </a:r>
            <a:r>
              <a:rPr dirty="0" sz="1700" spc="-25">
                <a:latin typeface="Calibri"/>
                <a:cs typeface="Calibri"/>
              </a:rPr>
              <a:t>i</a:t>
            </a:r>
            <a:r>
              <a:rPr dirty="0" sz="1700" spc="-515">
                <a:latin typeface="Calibri"/>
                <a:cs typeface="Calibri"/>
              </a:rPr>
              <a:t>´</a:t>
            </a:r>
            <a:r>
              <a:rPr dirty="0" sz="1700" spc="-15">
                <a:latin typeface="Calibri"/>
                <a:cs typeface="Calibri"/>
              </a:rPr>
              <a:t>on</a:t>
            </a:r>
            <a:r>
              <a:rPr dirty="0" sz="1700" spc="5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1.</a:t>
            </a:r>
            <a:r>
              <a:rPr dirty="0" sz="1700" spc="6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F´ısica</a:t>
            </a:r>
            <a:endParaRPr sz="1700">
              <a:latin typeface="Calibri"/>
              <a:cs typeface="Calibri"/>
            </a:endParaRPr>
          </a:p>
          <a:p>
            <a:pPr algn="ctr" marR="93345">
              <a:lnSpc>
                <a:spcPct val="100000"/>
              </a:lnSpc>
              <a:spcBef>
                <a:spcPts val="1030"/>
              </a:spcBef>
            </a:pPr>
            <a:r>
              <a:rPr dirty="0" sz="1200" spc="-25">
                <a:latin typeface="Tahoma"/>
                <a:cs typeface="Tahoma"/>
              </a:rPr>
              <a:t>Asesor´ıa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92733" y="1766313"/>
            <a:ext cx="2223135" cy="83311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latin typeface="Tahoma"/>
                <a:cs typeface="Tahoma"/>
              </a:rPr>
              <a:t>M. </a:t>
            </a:r>
            <a:r>
              <a:rPr dirty="0" sz="1200" spc="-80">
                <a:latin typeface="Tahoma"/>
                <a:cs typeface="Tahoma"/>
              </a:rPr>
              <a:t>en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C. </a:t>
            </a:r>
            <a:r>
              <a:rPr dirty="0" sz="1200" spc="-60">
                <a:latin typeface="Tahoma"/>
                <a:cs typeface="Tahoma"/>
              </a:rPr>
              <a:t>Gustavo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-50">
                <a:latin typeface="Tahoma"/>
                <a:cs typeface="Tahoma"/>
              </a:rPr>
              <a:t>Contreras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M</a:t>
            </a:r>
            <a:r>
              <a:rPr dirty="0" sz="1200" spc="-40">
                <a:latin typeface="Tahoma"/>
                <a:cs typeface="Tahoma"/>
              </a:rPr>
              <a:t>ay</a:t>
            </a:r>
            <a:r>
              <a:rPr dirty="0" sz="1200" spc="-630">
                <a:latin typeface="Tahoma"/>
                <a:cs typeface="Tahoma"/>
              </a:rPr>
              <a:t>´</a:t>
            </a:r>
            <a:r>
              <a:rPr dirty="0" sz="1200" spc="-5">
                <a:latin typeface="Tahoma"/>
                <a:cs typeface="Tahoma"/>
              </a:rPr>
              <a:t>en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430"/>
              </a:spcBef>
            </a:pPr>
            <a:r>
              <a:rPr dirty="0" sz="1200">
                <a:latin typeface="Tahoma"/>
                <a:cs typeface="Tahoma"/>
              </a:rPr>
              <a:t>9</a:t>
            </a:r>
            <a:r>
              <a:rPr dirty="0" sz="1200" spc="-55">
                <a:latin typeface="Tahoma"/>
                <a:cs typeface="Tahoma"/>
              </a:rPr>
              <a:t> </a:t>
            </a:r>
            <a:r>
              <a:rPr dirty="0" sz="1200" spc="-80">
                <a:latin typeface="Tahoma"/>
                <a:cs typeface="Tahoma"/>
              </a:rPr>
              <a:t>de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marzo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3722458" y="3333640"/>
            <a:ext cx="4006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latin typeface="Tahoma"/>
                <a:cs typeface="Tahoma"/>
              </a:rPr>
              <a:t>9</a:t>
            </a:r>
            <a:r>
              <a:rPr dirty="0" sz="600" spc="-1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de</a:t>
            </a:r>
            <a:r>
              <a:rPr dirty="0" sz="600" spc="-10">
                <a:latin typeface="Tahoma"/>
                <a:cs typeface="Tahoma"/>
              </a:rPr>
              <a:t> marzo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312489" y="3333640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latin typeface="Tahoma"/>
                <a:cs typeface="Tahoma"/>
              </a:rPr>
              <a:t>1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5">
                <a:latin typeface="Tahoma"/>
                <a:cs typeface="Tahoma"/>
              </a:rPr>
              <a:t> </a:t>
            </a:r>
            <a:r>
              <a:rPr dirty="0" sz="600" spc="-3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Las</a:t>
            </a:r>
            <a:r>
              <a:rPr dirty="0" spc="105"/>
              <a:t> </a:t>
            </a:r>
            <a:r>
              <a:rPr dirty="0" spc="-50"/>
              <a:t>unidades</a:t>
            </a:r>
            <a:r>
              <a:rPr dirty="0" spc="114"/>
              <a:t> </a:t>
            </a:r>
            <a:r>
              <a:rPr dirty="0" spc="-40"/>
              <a:t>derivadas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1316324"/>
            <a:ext cx="3357879" cy="822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500"/>
              </a:lnSpc>
              <a:spcBef>
                <a:spcPts val="100"/>
              </a:spcBef>
            </a:pPr>
            <a:r>
              <a:rPr dirty="0" sz="1400" spc="-180">
                <a:latin typeface="Arial Black"/>
                <a:cs typeface="Arial Black"/>
              </a:rPr>
              <a:t>Unidades</a:t>
            </a:r>
            <a:r>
              <a:rPr dirty="0" sz="1400" spc="40">
                <a:latin typeface="Arial Black"/>
                <a:cs typeface="Arial Black"/>
              </a:rPr>
              <a:t> </a:t>
            </a:r>
            <a:r>
              <a:rPr dirty="0" sz="1400" spc="-140">
                <a:latin typeface="Arial Black"/>
                <a:cs typeface="Arial Black"/>
              </a:rPr>
              <a:t>derivadas:</a:t>
            </a:r>
            <a:r>
              <a:rPr dirty="0" sz="1400" spc="305">
                <a:latin typeface="Arial Black"/>
                <a:cs typeface="Arial Black"/>
              </a:rPr>
              <a:t> </a:t>
            </a:r>
            <a:r>
              <a:rPr dirty="0" sz="1400" spc="-40">
                <a:latin typeface="Tahoma"/>
                <a:cs typeface="Tahoma"/>
              </a:rPr>
              <a:t>Son las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unidades</a:t>
            </a:r>
            <a:r>
              <a:rPr dirty="0" sz="1400" spc="-25">
                <a:latin typeface="Tahoma"/>
                <a:cs typeface="Tahoma"/>
              </a:rPr>
              <a:t> que </a:t>
            </a:r>
            <a:r>
              <a:rPr dirty="0" sz="1400" spc="-90">
                <a:latin typeface="Tahoma"/>
                <a:cs typeface="Tahoma"/>
              </a:rPr>
              <a:t>provienen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90">
                <a:latin typeface="Tahoma"/>
                <a:cs typeface="Tahoma"/>
              </a:rPr>
              <a:t>de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 spc="-65">
                <a:latin typeface="Tahoma"/>
                <a:cs typeface="Tahoma"/>
              </a:rPr>
              <a:t>una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 spc="-65">
                <a:latin typeface="Tahoma"/>
                <a:cs typeface="Tahoma"/>
              </a:rPr>
              <a:t>combinaci</a:t>
            </a:r>
            <a:r>
              <a:rPr dirty="0" sz="1400" spc="-835">
                <a:latin typeface="Tahoma"/>
                <a:cs typeface="Tahoma"/>
              </a:rPr>
              <a:t>´</a:t>
            </a:r>
            <a:r>
              <a:rPr dirty="0" sz="1400" spc="-75">
                <a:latin typeface="Tahoma"/>
                <a:cs typeface="Tahoma"/>
              </a:rPr>
              <a:t>o</a:t>
            </a:r>
            <a:r>
              <a:rPr dirty="0" sz="1400" spc="-65">
                <a:latin typeface="Tahoma"/>
                <a:cs typeface="Tahoma"/>
              </a:rPr>
              <a:t>n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90">
                <a:latin typeface="Tahoma"/>
                <a:cs typeface="Tahoma"/>
              </a:rPr>
              <a:t>de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-40">
                <a:latin typeface="Tahoma"/>
                <a:cs typeface="Tahoma"/>
              </a:rPr>
              <a:t>las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 spc="-70">
                <a:latin typeface="Tahoma"/>
                <a:cs typeface="Tahoma"/>
              </a:rPr>
              <a:t>unidades </a:t>
            </a:r>
            <a:r>
              <a:rPr dirty="0" sz="1400" spc="-10">
                <a:latin typeface="Tahoma"/>
                <a:cs typeface="Tahoma"/>
              </a:rPr>
              <a:t>fundamentales.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629640" y="3321949"/>
            <a:ext cx="30416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La</a:t>
            </a:r>
            <a:r>
              <a:rPr dirty="0" sz="600" spc="5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f´ısica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751558" y="3321949"/>
            <a:ext cx="11322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  <a:hlinkClick r:id="rId3" action="ppaction://hlinksldjump"/>
              </a:rPr>
              <a:t>Tipos</a:t>
            </a:r>
            <a:r>
              <a:rPr dirty="0" sz="600" spc="25"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3" action="ppaction://hlinksldjump"/>
              </a:rPr>
              <a:t>de</a:t>
            </a:r>
            <a:r>
              <a:rPr dirty="0" sz="600" spc="30"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3" action="ppaction://hlinksldjump"/>
              </a:rPr>
              <a:t>Magnitudes</a:t>
            </a:r>
            <a:r>
              <a:rPr dirty="0" sz="600" spc="30"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3" action="ppaction://hlinksldjump"/>
              </a:rPr>
              <a:t>y</a:t>
            </a:r>
            <a:r>
              <a:rPr dirty="0" sz="600" spc="30"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 spc="-10">
                <a:latin typeface="Tahoma"/>
                <a:cs typeface="Tahoma"/>
                <a:hlinkClick r:id="rId3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10</a:t>
            </a:fld>
            <a:r>
              <a:rPr dirty="0" spc="5"/>
              <a:t> </a:t>
            </a:r>
            <a:r>
              <a:rPr dirty="0" spc="85"/>
              <a:t>/</a:t>
            </a:r>
            <a:r>
              <a:rPr dirty="0" spc="10"/>
              <a:t> </a:t>
            </a:r>
            <a:r>
              <a:rPr dirty="0" spc="-2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3829" y="115603"/>
            <a:ext cx="243586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>
                <a:solidFill>
                  <a:srgbClr val="0000FF"/>
                </a:solidFill>
                <a:latin typeface="Calibri"/>
                <a:cs typeface="Calibri"/>
              </a:rPr>
              <a:t>Tabla</a:t>
            </a:r>
            <a:r>
              <a:rPr dirty="0" sz="1700" spc="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000FF"/>
                </a:solidFill>
                <a:latin typeface="Calibri"/>
                <a:cs typeface="Calibri"/>
              </a:rPr>
              <a:t>de</a:t>
            </a:r>
            <a:r>
              <a:rPr dirty="0" sz="1700" spc="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50">
                <a:solidFill>
                  <a:srgbClr val="0000FF"/>
                </a:solidFill>
                <a:latin typeface="Calibri"/>
                <a:cs typeface="Calibri"/>
              </a:rPr>
              <a:t>unidades</a:t>
            </a:r>
            <a:r>
              <a:rPr dirty="0" sz="1700" spc="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40">
                <a:solidFill>
                  <a:srgbClr val="0000FF"/>
                </a:solidFill>
                <a:latin typeface="Calibri"/>
                <a:cs typeface="Calibri"/>
              </a:rPr>
              <a:t>derivadas</a:t>
            </a:r>
            <a:endParaRPr sz="1700">
              <a:latin typeface="Calibri"/>
              <a:cs typeface="Calibri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594842" y="885190"/>
          <a:ext cx="3418840" cy="1893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4090"/>
                <a:gridCol w="711835"/>
                <a:gridCol w="739139"/>
                <a:gridCol w="988060"/>
              </a:tblGrid>
              <a:tr h="2705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Magnitud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107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39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Unidad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107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125">
                          <a:latin typeface="Tahoma"/>
                          <a:cs typeface="Tahoma"/>
                        </a:rPr>
                        <a:t>S</a:t>
                      </a:r>
                      <a:r>
                        <a:rPr dirty="0" sz="1400" spc="-500">
                          <a:latin typeface="Tahoma"/>
                          <a:cs typeface="Tahoma"/>
                        </a:rPr>
                        <a:t>´</a:t>
                      </a:r>
                      <a:r>
                        <a:rPr dirty="0" sz="1400" spc="70">
                          <a:latin typeface="Tahoma"/>
                          <a:cs typeface="Tahoma"/>
                        </a:rPr>
                        <a:t>ım</a:t>
                      </a:r>
                      <a:r>
                        <a:rPr dirty="0" sz="1400" spc="105">
                          <a:latin typeface="Tahoma"/>
                          <a:cs typeface="Tahoma"/>
                        </a:rPr>
                        <a:t>b</a:t>
                      </a:r>
                      <a:r>
                        <a:rPr dirty="0" sz="1400" spc="60">
                          <a:latin typeface="Tahoma"/>
                          <a:cs typeface="Tahoma"/>
                        </a:rPr>
                        <a:t>olo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107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Equivalente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107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5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Fuerza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107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98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Newton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107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107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75">
                          <a:latin typeface="Tahoma"/>
                          <a:cs typeface="Tahoma"/>
                        </a:rPr>
                        <a:t>kg</a:t>
                      </a:r>
                      <a:r>
                        <a:rPr dirty="0" sz="1400" spc="-17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20">
                          <a:latin typeface="Tahoma"/>
                          <a:cs typeface="Tahoma"/>
                        </a:rPr>
                        <a:t>m</a:t>
                      </a:r>
                      <a:r>
                        <a:rPr dirty="0" sz="1400" spc="-20" i="1">
                          <a:latin typeface="Georgia"/>
                          <a:cs typeface="Georgia"/>
                        </a:rPr>
                        <a:t>/</a:t>
                      </a:r>
                      <a:r>
                        <a:rPr dirty="0" sz="1400" spc="-20">
                          <a:latin typeface="Tahoma"/>
                          <a:cs typeface="Tahoma"/>
                        </a:rPr>
                        <a:t>s</a:t>
                      </a:r>
                      <a:r>
                        <a:rPr dirty="0" baseline="29239" sz="1425" spc="-30">
                          <a:latin typeface="Palatino Linotype"/>
                          <a:cs typeface="Palatino Linotype"/>
                        </a:rPr>
                        <a:t>2</a:t>
                      </a:r>
                      <a:endParaRPr baseline="29239" sz="1425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107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5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65">
                          <a:latin typeface="Tahoma"/>
                          <a:cs typeface="Tahoma"/>
                        </a:rPr>
                        <a:t>Pres</a:t>
                      </a:r>
                      <a:r>
                        <a:rPr dirty="0" sz="1400" spc="75">
                          <a:latin typeface="Tahoma"/>
                          <a:cs typeface="Tahoma"/>
                        </a:rPr>
                        <a:t>i</a:t>
                      </a:r>
                      <a:r>
                        <a:rPr dirty="0" sz="1400" spc="-695">
                          <a:latin typeface="Tahoma"/>
                          <a:cs typeface="Tahoma"/>
                        </a:rPr>
                        <a:t>´</a:t>
                      </a:r>
                      <a:r>
                        <a:rPr dirty="0" sz="1400" spc="65">
                          <a:latin typeface="Tahoma"/>
                          <a:cs typeface="Tahoma"/>
                        </a:rPr>
                        <a:t>on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107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Pascal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107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Tahoma"/>
                          <a:cs typeface="Tahoma"/>
                        </a:rPr>
                        <a:t>Pa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107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75">
                          <a:latin typeface="Tahoma"/>
                          <a:cs typeface="Tahoma"/>
                        </a:rPr>
                        <a:t>kg</a:t>
                      </a:r>
                      <a:r>
                        <a:rPr dirty="0" sz="1400" spc="-17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20">
                          <a:latin typeface="Tahoma"/>
                          <a:cs typeface="Tahoma"/>
                        </a:rPr>
                        <a:t>s</a:t>
                      </a:r>
                      <a:r>
                        <a:rPr dirty="0" baseline="29239" sz="1425" spc="-30">
                          <a:latin typeface="Palatino Linotype"/>
                          <a:cs typeface="Palatino Linotype"/>
                        </a:rPr>
                        <a:t>2</a:t>
                      </a:r>
                      <a:r>
                        <a:rPr dirty="0" sz="1400" spc="-20" i="1">
                          <a:latin typeface="Georgia"/>
                          <a:cs typeface="Georgia"/>
                        </a:rPr>
                        <a:t>/</a:t>
                      </a:r>
                      <a:r>
                        <a:rPr dirty="0" sz="1400" spc="-20">
                          <a:latin typeface="Tahoma"/>
                          <a:cs typeface="Tahoma"/>
                        </a:rPr>
                        <a:t>m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107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5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Trabajo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107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Joule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107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J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107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75">
                          <a:latin typeface="Tahoma"/>
                          <a:cs typeface="Tahoma"/>
                        </a:rPr>
                        <a:t>kg</a:t>
                      </a:r>
                      <a:r>
                        <a:rPr dirty="0" sz="1400" spc="-17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10">
                          <a:latin typeface="Tahoma"/>
                          <a:cs typeface="Tahoma"/>
                        </a:rPr>
                        <a:t>m</a:t>
                      </a:r>
                      <a:r>
                        <a:rPr dirty="0" baseline="29239" sz="1425" spc="-15">
                          <a:latin typeface="Palatino Linotype"/>
                          <a:cs typeface="Palatino Linotype"/>
                        </a:rPr>
                        <a:t>2</a:t>
                      </a:r>
                      <a:r>
                        <a:rPr dirty="0" sz="1400" spc="-10" i="1">
                          <a:latin typeface="Georgia"/>
                          <a:cs typeface="Georgia"/>
                        </a:rPr>
                        <a:t>/</a:t>
                      </a:r>
                      <a:r>
                        <a:rPr dirty="0" sz="1400" spc="-10">
                          <a:latin typeface="Tahoma"/>
                          <a:cs typeface="Tahoma"/>
                        </a:rPr>
                        <a:t>s</a:t>
                      </a:r>
                      <a:r>
                        <a:rPr dirty="0" baseline="29239" sz="1425" spc="-15">
                          <a:latin typeface="Palatino Linotype"/>
                          <a:cs typeface="Palatino Linotype"/>
                        </a:rPr>
                        <a:t>2</a:t>
                      </a:r>
                      <a:endParaRPr baseline="29239" sz="1425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107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5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630">
                          <a:latin typeface="Tahoma"/>
                          <a:cs typeface="Tahoma"/>
                        </a:rPr>
                        <a:t>A</a:t>
                      </a:r>
                      <a:r>
                        <a:rPr dirty="0" baseline="13888" sz="2100" spc="330">
                          <a:latin typeface="Tahoma"/>
                          <a:cs typeface="Tahoma"/>
                        </a:rPr>
                        <a:t>´</a:t>
                      </a:r>
                      <a:r>
                        <a:rPr dirty="0" sz="1400" spc="114">
                          <a:latin typeface="Tahoma"/>
                          <a:cs typeface="Tahoma"/>
                        </a:rPr>
                        <a:t>rea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107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</a:pPr>
                      <a:r>
                        <a:rPr dirty="0" baseline="-19841" sz="2100" spc="-37">
                          <a:latin typeface="Tahoma"/>
                          <a:cs typeface="Tahoma"/>
                        </a:rPr>
                        <a:t>m</a:t>
                      </a:r>
                      <a:r>
                        <a:rPr dirty="0" sz="950" spc="-25">
                          <a:latin typeface="Palatino Linotype"/>
                          <a:cs typeface="Palatino Linotype"/>
                        </a:rPr>
                        <a:t>2</a:t>
                      </a:r>
                      <a:endParaRPr sz="95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</a:pPr>
                      <a:r>
                        <a:rPr dirty="0" baseline="-19841" sz="2100" spc="-37">
                          <a:latin typeface="Tahoma"/>
                          <a:cs typeface="Tahoma"/>
                        </a:rPr>
                        <a:t>m</a:t>
                      </a:r>
                      <a:r>
                        <a:rPr dirty="0" sz="950" spc="-25">
                          <a:latin typeface="Palatino Linotype"/>
                          <a:cs typeface="Palatino Linotype"/>
                        </a:rPr>
                        <a:t>2</a:t>
                      </a:r>
                      <a:endParaRPr sz="95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</a:pPr>
                      <a:r>
                        <a:rPr dirty="0" baseline="-19841" sz="2100" spc="-37">
                          <a:latin typeface="Tahoma"/>
                          <a:cs typeface="Tahoma"/>
                        </a:rPr>
                        <a:t>m</a:t>
                      </a:r>
                      <a:r>
                        <a:rPr dirty="0" sz="950" spc="-25">
                          <a:latin typeface="Palatino Linotype"/>
                          <a:cs typeface="Palatino Linotype"/>
                        </a:rPr>
                        <a:t>2</a:t>
                      </a:r>
                      <a:endParaRPr sz="95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5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Volumen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107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</a:pPr>
                      <a:r>
                        <a:rPr dirty="0" baseline="-19841" sz="2100" spc="-37">
                          <a:latin typeface="Tahoma"/>
                          <a:cs typeface="Tahoma"/>
                        </a:rPr>
                        <a:t>m</a:t>
                      </a:r>
                      <a:r>
                        <a:rPr dirty="0" sz="950" spc="-25">
                          <a:latin typeface="Palatino Linotype"/>
                          <a:cs typeface="Palatino Linotype"/>
                        </a:rPr>
                        <a:t>3</a:t>
                      </a:r>
                      <a:endParaRPr sz="95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</a:pPr>
                      <a:r>
                        <a:rPr dirty="0" baseline="-19841" sz="2100" spc="-37">
                          <a:latin typeface="Tahoma"/>
                          <a:cs typeface="Tahoma"/>
                        </a:rPr>
                        <a:t>m</a:t>
                      </a:r>
                      <a:r>
                        <a:rPr dirty="0" sz="950" spc="-25">
                          <a:latin typeface="Palatino Linotype"/>
                          <a:cs typeface="Palatino Linotype"/>
                        </a:rPr>
                        <a:t>3</a:t>
                      </a:r>
                      <a:endParaRPr sz="95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</a:pPr>
                      <a:r>
                        <a:rPr dirty="0" baseline="-19841" sz="2100" spc="-37">
                          <a:latin typeface="Tahoma"/>
                          <a:cs typeface="Tahoma"/>
                        </a:rPr>
                        <a:t>m</a:t>
                      </a:r>
                      <a:r>
                        <a:rPr dirty="0" sz="950" spc="-25">
                          <a:latin typeface="Palatino Linotype"/>
                          <a:cs typeface="Palatino Linotype"/>
                        </a:rPr>
                        <a:t>3</a:t>
                      </a:r>
                      <a:endParaRPr sz="95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5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15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1400" spc="25">
                          <a:latin typeface="Tahoma"/>
                          <a:cs typeface="Tahoma"/>
                        </a:rPr>
                        <a:t>celerac</a:t>
                      </a:r>
                      <a:r>
                        <a:rPr dirty="0" sz="1400" spc="15">
                          <a:latin typeface="Tahoma"/>
                          <a:cs typeface="Tahoma"/>
                        </a:rPr>
                        <a:t>i</a:t>
                      </a:r>
                      <a:r>
                        <a:rPr dirty="0" sz="1400" spc="-745">
                          <a:latin typeface="Tahoma"/>
                          <a:cs typeface="Tahoma"/>
                        </a:rPr>
                        <a:t>´</a:t>
                      </a:r>
                      <a:r>
                        <a:rPr dirty="0" sz="1400" spc="15">
                          <a:latin typeface="Tahoma"/>
                          <a:cs typeface="Tahoma"/>
                        </a:rPr>
                        <a:t>on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107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0">
                          <a:latin typeface="Tahoma"/>
                          <a:cs typeface="Tahoma"/>
                        </a:rPr>
                        <a:t>m</a:t>
                      </a:r>
                      <a:r>
                        <a:rPr dirty="0" sz="1400" spc="-20" i="1">
                          <a:latin typeface="Georgia"/>
                          <a:cs typeface="Georgia"/>
                        </a:rPr>
                        <a:t>/</a:t>
                      </a:r>
                      <a:r>
                        <a:rPr dirty="0" sz="1400" spc="-20">
                          <a:latin typeface="Tahoma"/>
                          <a:cs typeface="Tahoma"/>
                        </a:rPr>
                        <a:t>s</a:t>
                      </a:r>
                      <a:r>
                        <a:rPr dirty="0" baseline="29239" sz="1425" spc="-30">
                          <a:latin typeface="Palatino Linotype"/>
                          <a:cs typeface="Palatino Linotype"/>
                        </a:rPr>
                        <a:t>2</a:t>
                      </a:r>
                      <a:endParaRPr baseline="29239" sz="1425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107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0">
                          <a:latin typeface="Tahoma"/>
                          <a:cs typeface="Tahoma"/>
                        </a:rPr>
                        <a:t>m</a:t>
                      </a:r>
                      <a:r>
                        <a:rPr dirty="0" sz="1400" spc="-20" i="1">
                          <a:latin typeface="Georgia"/>
                          <a:cs typeface="Georgia"/>
                        </a:rPr>
                        <a:t>/</a:t>
                      </a:r>
                      <a:r>
                        <a:rPr dirty="0" sz="1400" spc="-20">
                          <a:latin typeface="Tahoma"/>
                          <a:cs typeface="Tahoma"/>
                        </a:rPr>
                        <a:t>s</a:t>
                      </a:r>
                      <a:r>
                        <a:rPr dirty="0" baseline="29239" sz="1425" spc="-30">
                          <a:latin typeface="Palatino Linotype"/>
                          <a:cs typeface="Palatino Linotype"/>
                        </a:rPr>
                        <a:t>2</a:t>
                      </a:r>
                      <a:endParaRPr baseline="29239" sz="1425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107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0">
                          <a:latin typeface="Tahoma"/>
                          <a:cs typeface="Tahoma"/>
                        </a:rPr>
                        <a:t>m</a:t>
                      </a:r>
                      <a:r>
                        <a:rPr dirty="0" sz="1400" spc="-20" i="1">
                          <a:latin typeface="Georgia"/>
                          <a:cs typeface="Georgia"/>
                        </a:rPr>
                        <a:t>/</a:t>
                      </a:r>
                      <a:r>
                        <a:rPr dirty="0" sz="1400" spc="-20">
                          <a:latin typeface="Tahoma"/>
                          <a:cs typeface="Tahoma"/>
                        </a:rPr>
                        <a:t>s</a:t>
                      </a:r>
                      <a:r>
                        <a:rPr dirty="0" baseline="29239" sz="1425" spc="-30">
                          <a:latin typeface="Palatino Linotype"/>
                          <a:cs typeface="Palatino Linotype"/>
                        </a:rPr>
                        <a:t>2</a:t>
                      </a:r>
                      <a:endParaRPr baseline="29239" sz="1425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107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4" name="object 4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629640" y="3321949"/>
            <a:ext cx="30416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La</a:t>
            </a:r>
            <a:r>
              <a:rPr dirty="0" sz="600" spc="5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f´ısica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751558" y="3321949"/>
            <a:ext cx="11322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  <a:hlinkClick r:id="rId3" action="ppaction://hlinksldjump"/>
              </a:rPr>
              <a:t>Tipos</a:t>
            </a:r>
            <a:r>
              <a:rPr dirty="0" sz="600" spc="25"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3" action="ppaction://hlinksldjump"/>
              </a:rPr>
              <a:t>de</a:t>
            </a:r>
            <a:r>
              <a:rPr dirty="0" sz="600" spc="30"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3" action="ppaction://hlinksldjump"/>
              </a:rPr>
              <a:t>Magnitudes</a:t>
            </a:r>
            <a:r>
              <a:rPr dirty="0" sz="600" spc="30"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3" action="ppaction://hlinksldjump"/>
              </a:rPr>
              <a:t>y</a:t>
            </a:r>
            <a:r>
              <a:rPr dirty="0" sz="600" spc="30"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 spc="-10">
                <a:latin typeface="Tahoma"/>
                <a:cs typeface="Tahoma"/>
                <a:hlinkClick r:id="rId3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10</a:t>
            </a:fld>
            <a:r>
              <a:rPr dirty="0" spc="5"/>
              <a:t> </a:t>
            </a:r>
            <a:r>
              <a:rPr dirty="0" spc="85"/>
              <a:t>/</a:t>
            </a:r>
            <a:r>
              <a:rPr dirty="0" spc="10"/>
              <a:t> </a:t>
            </a:r>
            <a:r>
              <a:rPr dirty="0" spc="-2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Cantidad</a:t>
            </a:r>
            <a:r>
              <a:rPr dirty="0" spc="-10"/>
              <a:t> </a:t>
            </a:r>
            <a:r>
              <a:rPr dirty="0" spc="-45"/>
              <a:t>escalar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1241813"/>
            <a:ext cx="3913504" cy="556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500"/>
              </a:lnSpc>
              <a:spcBef>
                <a:spcPts val="100"/>
              </a:spcBef>
            </a:pPr>
            <a:r>
              <a:rPr dirty="0" sz="1400" spc="-135">
                <a:latin typeface="Arial Black"/>
                <a:cs typeface="Arial Black"/>
              </a:rPr>
              <a:t>Magnitud</a:t>
            </a:r>
            <a:r>
              <a:rPr dirty="0" sz="1400" spc="-5">
                <a:latin typeface="Arial Black"/>
                <a:cs typeface="Arial Black"/>
              </a:rPr>
              <a:t> </a:t>
            </a:r>
            <a:r>
              <a:rPr dirty="0" sz="1400" spc="-185">
                <a:latin typeface="Arial Black"/>
                <a:cs typeface="Arial Black"/>
              </a:rPr>
              <a:t>Escalar.</a:t>
            </a:r>
            <a:r>
              <a:rPr dirty="0" sz="1400" spc="-45">
                <a:latin typeface="Arial Black"/>
                <a:cs typeface="Arial Black"/>
              </a:rPr>
              <a:t> </a:t>
            </a:r>
            <a:r>
              <a:rPr dirty="0" sz="1400" spc="-20">
                <a:latin typeface="Tahoma"/>
                <a:cs typeface="Tahoma"/>
              </a:rPr>
              <a:t>Es la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105">
                <a:latin typeface="Tahoma"/>
                <a:cs typeface="Tahoma"/>
              </a:rPr>
              <a:t>que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100">
                <a:latin typeface="Tahoma"/>
                <a:cs typeface="Tahoma"/>
              </a:rPr>
              <a:t>queda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60">
                <a:latin typeface="Tahoma"/>
                <a:cs typeface="Tahoma"/>
              </a:rPr>
              <a:t>definida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70">
                <a:latin typeface="Tahoma"/>
                <a:cs typeface="Tahoma"/>
              </a:rPr>
              <a:t>con</a:t>
            </a:r>
            <a:r>
              <a:rPr dirty="0" sz="1400" spc="-20">
                <a:latin typeface="Tahoma"/>
                <a:cs typeface="Tahoma"/>
              </a:rPr>
              <a:t> s</a:t>
            </a:r>
            <a:r>
              <a:rPr dirty="0" sz="1400" spc="-780">
                <a:latin typeface="Tahoma"/>
                <a:cs typeface="Tahoma"/>
              </a:rPr>
              <a:t>´</a:t>
            </a:r>
            <a:r>
              <a:rPr dirty="0" sz="1400" spc="-20">
                <a:latin typeface="Tahoma"/>
                <a:cs typeface="Tahoma"/>
              </a:rPr>
              <a:t>olo</a:t>
            </a:r>
            <a:r>
              <a:rPr dirty="0" sz="1400" spc="-175">
                <a:latin typeface="Tahoma"/>
                <a:cs typeface="Tahoma"/>
              </a:rPr>
              <a:t> </a:t>
            </a:r>
            <a:r>
              <a:rPr dirty="0" sz="1400" spc="-50">
                <a:latin typeface="Tahoma"/>
                <a:cs typeface="Tahoma"/>
              </a:rPr>
              <a:t>indicar</a:t>
            </a:r>
            <a:r>
              <a:rPr dirty="0" sz="1400" spc="-60">
                <a:latin typeface="Tahoma"/>
                <a:cs typeface="Tahoma"/>
              </a:rPr>
              <a:t> su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45">
                <a:latin typeface="Tahoma"/>
                <a:cs typeface="Tahoma"/>
              </a:rPr>
              <a:t>cantidad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90">
                <a:latin typeface="Tahoma"/>
                <a:cs typeface="Tahoma"/>
              </a:rPr>
              <a:t>en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100">
                <a:latin typeface="Tahoma"/>
                <a:cs typeface="Tahoma"/>
              </a:rPr>
              <a:t>n</a:t>
            </a:r>
            <a:r>
              <a:rPr dirty="0" sz="1400" spc="-875">
                <a:latin typeface="Tahoma"/>
                <a:cs typeface="Tahoma"/>
              </a:rPr>
              <a:t>u</a:t>
            </a:r>
            <a:r>
              <a:rPr dirty="0" sz="1400" spc="-85">
                <a:latin typeface="Tahoma"/>
                <a:cs typeface="Tahoma"/>
              </a:rPr>
              <a:t>´</a:t>
            </a:r>
            <a:r>
              <a:rPr dirty="0" sz="1400" spc="-90">
                <a:latin typeface="Tahoma"/>
                <a:cs typeface="Tahoma"/>
              </a:rPr>
              <a:t>mero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y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65">
                <a:latin typeface="Tahoma"/>
                <a:cs typeface="Tahoma"/>
              </a:rPr>
              <a:t>unidad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90">
                <a:latin typeface="Tahoma"/>
                <a:cs typeface="Tahoma"/>
              </a:rPr>
              <a:t>de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medida.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629640" y="3321949"/>
            <a:ext cx="30416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La</a:t>
            </a:r>
            <a:r>
              <a:rPr dirty="0" sz="600" spc="5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f´ısica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751558" y="3321949"/>
            <a:ext cx="11322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  <a:hlinkClick r:id="rId3" action="ppaction://hlinksldjump"/>
              </a:rPr>
              <a:t>Tipos</a:t>
            </a:r>
            <a:r>
              <a:rPr dirty="0" sz="600" spc="25"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3" action="ppaction://hlinksldjump"/>
              </a:rPr>
              <a:t>de</a:t>
            </a:r>
            <a:r>
              <a:rPr dirty="0" sz="600" spc="30"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3" action="ppaction://hlinksldjump"/>
              </a:rPr>
              <a:t>Magnitudes</a:t>
            </a:r>
            <a:r>
              <a:rPr dirty="0" sz="600" spc="30"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3" action="ppaction://hlinksldjump"/>
              </a:rPr>
              <a:t>y</a:t>
            </a:r>
            <a:r>
              <a:rPr dirty="0" sz="600" spc="30"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 spc="-10">
                <a:latin typeface="Tahoma"/>
                <a:cs typeface="Tahoma"/>
                <a:hlinkClick r:id="rId3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4272167" y="3321949"/>
            <a:ext cx="2813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</a:rPr>
              <a:t>12</a:t>
            </a:r>
            <a:r>
              <a:rPr dirty="0" sz="600" spc="5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Cantidad</a:t>
            </a:r>
            <a:r>
              <a:rPr dirty="0" spc="-10"/>
              <a:t> </a:t>
            </a:r>
            <a:r>
              <a:rPr dirty="0" spc="-45"/>
              <a:t>escalar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1894" y="1241813"/>
            <a:ext cx="3964304" cy="974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24500"/>
              </a:lnSpc>
              <a:spcBef>
                <a:spcPts val="100"/>
              </a:spcBef>
            </a:pPr>
            <a:r>
              <a:rPr dirty="0" sz="1400" spc="-135">
                <a:latin typeface="Arial Black"/>
                <a:cs typeface="Arial Black"/>
              </a:rPr>
              <a:t>Magnitud</a:t>
            </a:r>
            <a:r>
              <a:rPr dirty="0" sz="1400" spc="-5">
                <a:latin typeface="Arial Black"/>
                <a:cs typeface="Arial Black"/>
              </a:rPr>
              <a:t> </a:t>
            </a:r>
            <a:r>
              <a:rPr dirty="0" sz="1400" spc="-185">
                <a:latin typeface="Arial Black"/>
                <a:cs typeface="Arial Black"/>
              </a:rPr>
              <a:t>Escalar.</a:t>
            </a:r>
            <a:r>
              <a:rPr dirty="0" sz="1400" spc="-45">
                <a:latin typeface="Arial Black"/>
                <a:cs typeface="Arial Black"/>
              </a:rPr>
              <a:t> </a:t>
            </a:r>
            <a:r>
              <a:rPr dirty="0" sz="1400" spc="-20">
                <a:latin typeface="Tahoma"/>
                <a:cs typeface="Tahoma"/>
              </a:rPr>
              <a:t>Es la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105">
                <a:latin typeface="Tahoma"/>
                <a:cs typeface="Tahoma"/>
              </a:rPr>
              <a:t>que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100">
                <a:latin typeface="Tahoma"/>
                <a:cs typeface="Tahoma"/>
              </a:rPr>
              <a:t>queda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60">
                <a:latin typeface="Tahoma"/>
                <a:cs typeface="Tahoma"/>
              </a:rPr>
              <a:t>definida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70">
                <a:latin typeface="Tahoma"/>
                <a:cs typeface="Tahoma"/>
              </a:rPr>
              <a:t>con</a:t>
            </a:r>
            <a:r>
              <a:rPr dirty="0" sz="1400" spc="-20">
                <a:latin typeface="Tahoma"/>
                <a:cs typeface="Tahoma"/>
              </a:rPr>
              <a:t> s</a:t>
            </a:r>
            <a:r>
              <a:rPr dirty="0" sz="1400" spc="-780">
                <a:latin typeface="Tahoma"/>
                <a:cs typeface="Tahoma"/>
              </a:rPr>
              <a:t>´</a:t>
            </a:r>
            <a:r>
              <a:rPr dirty="0" sz="1400" spc="-20">
                <a:latin typeface="Tahoma"/>
                <a:cs typeface="Tahoma"/>
              </a:rPr>
              <a:t>olo</a:t>
            </a:r>
            <a:r>
              <a:rPr dirty="0" sz="1400" spc="-175">
                <a:latin typeface="Tahoma"/>
                <a:cs typeface="Tahoma"/>
              </a:rPr>
              <a:t> </a:t>
            </a:r>
            <a:r>
              <a:rPr dirty="0" sz="1400" spc="-50">
                <a:latin typeface="Tahoma"/>
                <a:cs typeface="Tahoma"/>
              </a:rPr>
              <a:t>indicar</a:t>
            </a:r>
            <a:r>
              <a:rPr dirty="0" sz="1400" spc="-60">
                <a:latin typeface="Tahoma"/>
                <a:cs typeface="Tahoma"/>
              </a:rPr>
              <a:t> su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45">
                <a:latin typeface="Tahoma"/>
                <a:cs typeface="Tahoma"/>
              </a:rPr>
              <a:t>cantidad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90">
                <a:latin typeface="Tahoma"/>
                <a:cs typeface="Tahoma"/>
              </a:rPr>
              <a:t>en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100">
                <a:latin typeface="Tahoma"/>
                <a:cs typeface="Tahoma"/>
              </a:rPr>
              <a:t>n</a:t>
            </a:r>
            <a:r>
              <a:rPr dirty="0" sz="1400" spc="-875">
                <a:latin typeface="Tahoma"/>
                <a:cs typeface="Tahoma"/>
              </a:rPr>
              <a:t>u</a:t>
            </a:r>
            <a:r>
              <a:rPr dirty="0" sz="1400" spc="-85">
                <a:latin typeface="Tahoma"/>
                <a:cs typeface="Tahoma"/>
              </a:rPr>
              <a:t>´</a:t>
            </a:r>
            <a:r>
              <a:rPr dirty="0" sz="1400" spc="-90">
                <a:latin typeface="Tahoma"/>
                <a:cs typeface="Tahoma"/>
              </a:rPr>
              <a:t>mero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y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65">
                <a:latin typeface="Tahoma"/>
                <a:cs typeface="Tahoma"/>
              </a:rPr>
              <a:t>unidad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90">
                <a:latin typeface="Tahoma"/>
                <a:cs typeface="Tahoma"/>
              </a:rPr>
              <a:t>de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medida.</a:t>
            </a:r>
            <a:endParaRPr sz="14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610"/>
              </a:spcBef>
            </a:pPr>
            <a:r>
              <a:rPr dirty="0" sz="1400" spc="-60">
                <a:latin typeface="Tahoma"/>
                <a:cs typeface="Tahoma"/>
              </a:rPr>
              <a:t>Ejemplo: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-30">
                <a:latin typeface="Palatino Linotype"/>
                <a:cs typeface="Palatino Linotype"/>
              </a:rPr>
              <a:t>5</a:t>
            </a:r>
            <a:r>
              <a:rPr dirty="0" sz="1400" spc="-120">
                <a:latin typeface="Palatino Linotype"/>
                <a:cs typeface="Palatino Linotype"/>
              </a:rPr>
              <a:t> </a:t>
            </a:r>
            <a:r>
              <a:rPr dirty="0" sz="1400">
                <a:latin typeface="Tahoma"/>
                <a:cs typeface="Tahoma"/>
              </a:rPr>
              <a:t>kg</a:t>
            </a:r>
            <a:r>
              <a:rPr dirty="0" sz="1400" i="1">
                <a:latin typeface="Georgia"/>
                <a:cs typeface="Georgia"/>
              </a:rPr>
              <a:t>,</a:t>
            </a:r>
            <a:r>
              <a:rPr dirty="0" sz="1400" spc="70" i="1">
                <a:latin typeface="Georgia"/>
                <a:cs typeface="Georgia"/>
              </a:rPr>
              <a:t> </a:t>
            </a:r>
            <a:r>
              <a:rPr dirty="0" sz="1400" spc="-30">
                <a:latin typeface="Palatino Linotype"/>
                <a:cs typeface="Palatino Linotype"/>
              </a:rPr>
              <a:t>20</a:t>
            </a:r>
            <a:r>
              <a:rPr dirty="0" sz="1400" spc="-120">
                <a:latin typeface="Palatino Linotype"/>
                <a:cs typeface="Palatino Linotype"/>
              </a:rPr>
              <a:t> </a:t>
            </a:r>
            <a:r>
              <a:rPr dirty="0" baseline="29239" sz="1425" spc="104" i="1">
                <a:latin typeface="Verdana"/>
                <a:cs typeface="Verdana"/>
              </a:rPr>
              <a:t>◦</a:t>
            </a:r>
            <a:r>
              <a:rPr dirty="0" sz="1400" spc="70">
                <a:latin typeface="Tahoma"/>
                <a:cs typeface="Tahoma"/>
              </a:rPr>
              <a:t>C</a:t>
            </a:r>
            <a:r>
              <a:rPr dirty="0" sz="1400" spc="70" i="1">
                <a:latin typeface="Georgia"/>
                <a:cs typeface="Georgia"/>
              </a:rPr>
              <a:t>,</a:t>
            </a:r>
            <a:r>
              <a:rPr dirty="0" sz="1400" spc="95" i="1">
                <a:latin typeface="Georgia"/>
                <a:cs typeface="Georgia"/>
              </a:rPr>
              <a:t> </a:t>
            </a:r>
            <a:r>
              <a:rPr dirty="0" sz="1400" spc="-30">
                <a:latin typeface="Palatino Linotype"/>
                <a:cs typeface="Palatino Linotype"/>
              </a:rPr>
              <a:t>250</a:t>
            </a:r>
            <a:r>
              <a:rPr dirty="0" sz="1400" spc="-120">
                <a:latin typeface="Palatino Linotype"/>
                <a:cs typeface="Palatino Linotype"/>
              </a:rPr>
              <a:t> </a:t>
            </a:r>
            <a:r>
              <a:rPr dirty="0" sz="1400">
                <a:latin typeface="Tahoma"/>
                <a:cs typeface="Tahoma"/>
              </a:rPr>
              <a:t>m</a:t>
            </a:r>
            <a:r>
              <a:rPr dirty="0" baseline="29239" sz="1425">
                <a:latin typeface="Palatino Linotype"/>
                <a:cs typeface="Palatino Linotype"/>
              </a:rPr>
              <a:t>2</a:t>
            </a:r>
            <a:r>
              <a:rPr dirty="0" sz="1400" i="1">
                <a:latin typeface="Georgia"/>
                <a:cs typeface="Georgia"/>
              </a:rPr>
              <a:t>,</a:t>
            </a:r>
            <a:r>
              <a:rPr dirty="0" sz="1400" spc="95" i="1">
                <a:latin typeface="Georgia"/>
                <a:cs typeface="Georgia"/>
              </a:rPr>
              <a:t> </a:t>
            </a:r>
            <a:r>
              <a:rPr dirty="0" sz="1400" spc="-30">
                <a:latin typeface="Palatino Linotype"/>
                <a:cs typeface="Palatino Linotype"/>
              </a:rPr>
              <a:t>40</a:t>
            </a:r>
            <a:r>
              <a:rPr dirty="0" sz="1400" spc="-120">
                <a:latin typeface="Palatino Linotype"/>
                <a:cs typeface="Palatino Linotype"/>
              </a:rPr>
              <a:t> </a:t>
            </a:r>
            <a:r>
              <a:rPr dirty="0" sz="1400" spc="-25">
                <a:latin typeface="Tahoma"/>
                <a:cs typeface="Tahoma"/>
              </a:rPr>
              <a:t>mg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629640" y="3321949"/>
            <a:ext cx="30416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La</a:t>
            </a:r>
            <a:r>
              <a:rPr dirty="0" sz="600" spc="5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f´ısica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751558" y="3321949"/>
            <a:ext cx="11322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  <a:hlinkClick r:id="rId3" action="ppaction://hlinksldjump"/>
              </a:rPr>
              <a:t>Tipos</a:t>
            </a:r>
            <a:r>
              <a:rPr dirty="0" sz="600" spc="25"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3" action="ppaction://hlinksldjump"/>
              </a:rPr>
              <a:t>de</a:t>
            </a:r>
            <a:r>
              <a:rPr dirty="0" sz="600" spc="30"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3" action="ppaction://hlinksldjump"/>
              </a:rPr>
              <a:t>Magnitudes</a:t>
            </a:r>
            <a:r>
              <a:rPr dirty="0" sz="600" spc="30"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3" action="ppaction://hlinksldjump"/>
              </a:rPr>
              <a:t>y</a:t>
            </a:r>
            <a:r>
              <a:rPr dirty="0" sz="600" spc="30"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 spc="-10">
                <a:latin typeface="Tahoma"/>
                <a:cs typeface="Tahoma"/>
                <a:hlinkClick r:id="rId3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4272167" y="3321949"/>
            <a:ext cx="2813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</a:rPr>
              <a:t>12</a:t>
            </a:r>
            <a:r>
              <a:rPr dirty="0" sz="600" spc="5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Cantidad</a:t>
            </a:r>
            <a:r>
              <a:rPr dirty="0" spc="-10"/>
              <a:t> </a:t>
            </a:r>
            <a:r>
              <a:rPr dirty="0" spc="-35"/>
              <a:t>vectorial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1029253"/>
            <a:ext cx="3806825" cy="822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500"/>
              </a:lnSpc>
              <a:spcBef>
                <a:spcPts val="100"/>
              </a:spcBef>
            </a:pPr>
            <a:r>
              <a:rPr dirty="0" sz="1400" spc="-130">
                <a:latin typeface="Arial Black"/>
                <a:cs typeface="Arial Black"/>
              </a:rPr>
              <a:t>Magnitud</a:t>
            </a:r>
            <a:r>
              <a:rPr dirty="0" sz="1400" spc="10">
                <a:latin typeface="Arial Black"/>
                <a:cs typeface="Arial Black"/>
              </a:rPr>
              <a:t> </a:t>
            </a:r>
            <a:r>
              <a:rPr dirty="0" sz="1400" spc="-155">
                <a:latin typeface="Arial Black"/>
                <a:cs typeface="Arial Black"/>
              </a:rPr>
              <a:t>Vectorial.</a:t>
            </a:r>
            <a:r>
              <a:rPr dirty="0" sz="1400" spc="-15">
                <a:latin typeface="Arial Black"/>
                <a:cs typeface="Arial Black"/>
              </a:rPr>
              <a:t> </a:t>
            </a:r>
            <a:r>
              <a:rPr dirty="0" sz="1400">
                <a:latin typeface="Tahoma"/>
                <a:cs typeface="Tahoma"/>
              </a:rPr>
              <a:t>Es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la </a:t>
            </a:r>
            <a:r>
              <a:rPr dirty="0" sz="1400" spc="-95">
                <a:latin typeface="Tahoma"/>
                <a:cs typeface="Tahoma"/>
              </a:rPr>
              <a:t>que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 spc="-105">
                <a:latin typeface="Tahoma"/>
                <a:cs typeface="Tahoma"/>
              </a:rPr>
              <a:t>ade</a:t>
            </a:r>
            <a:r>
              <a:rPr dirty="0" sz="1400" spc="-114">
                <a:latin typeface="Tahoma"/>
                <a:cs typeface="Tahoma"/>
              </a:rPr>
              <a:t>m</a:t>
            </a:r>
            <a:r>
              <a:rPr dirty="0" sz="1400" spc="-850">
                <a:latin typeface="Tahoma"/>
                <a:cs typeface="Tahoma"/>
              </a:rPr>
              <a:t>´</a:t>
            </a:r>
            <a:r>
              <a:rPr dirty="0" sz="1400" spc="-105">
                <a:latin typeface="Tahoma"/>
                <a:cs typeface="Tahoma"/>
              </a:rPr>
              <a:t>a</a:t>
            </a:r>
            <a:r>
              <a:rPr dirty="0" sz="1400" spc="-95">
                <a:latin typeface="Tahoma"/>
                <a:cs typeface="Tahoma"/>
              </a:rPr>
              <a:t>s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90">
                <a:latin typeface="Tahoma"/>
                <a:cs typeface="Tahoma"/>
              </a:rPr>
              <a:t>de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definir </a:t>
            </a:r>
            <a:r>
              <a:rPr dirty="0" sz="1400" spc="-45">
                <a:latin typeface="Tahoma"/>
                <a:cs typeface="Tahoma"/>
              </a:rPr>
              <a:t>cantidad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 spc="-90">
                <a:latin typeface="Tahoma"/>
                <a:cs typeface="Tahoma"/>
              </a:rPr>
              <a:t>en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100">
                <a:latin typeface="Tahoma"/>
                <a:cs typeface="Tahoma"/>
              </a:rPr>
              <a:t>n</a:t>
            </a:r>
            <a:r>
              <a:rPr dirty="0" sz="1400" spc="-875">
                <a:latin typeface="Tahoma"/>
                <a:cs typeface="Tahoma"/>
              </a:rPr>
              <a:t>u</a:t>
            </a:r>
            <a:r>
              <a:rPr dirty="0" sz="1400" spc="-85">
                <a:latin typeface="Tahoma"/>
                <a:cs typeface="Tahoma"/>
              </a:rPr>
              <a:t>´</a:t>
            </a:r>
            <a:r>
              <a:rPr dirty="0" sz="1400" spc="-90">
                <a:latin typeface="Tahoma"/>
                <a:cs typeface="Tahoma"/>
              </a:rPr>
              <a:t>mero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y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65">
                <a:latin typeface="Tahoma"/>
                <a:cs typeface="Tahoma"/>
              </a:rPr>
              <a:t>unidad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90">
                <a:latin typeface="Tahoma"/>
                <a:cs typeface="Tahoma"/>
              </a:rPr>
              <a:t>de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75">
                <a:latin typeface="Tahoma"/>
                <a:cs typeface="Tahoma"/>
              </a:rPr>
              <a:t>medida,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125">
                <a:latin typeface="Tahoma"/>
                <a:cs typeface="Tahoma"/>
              </a:rPr>
              <a:t>se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70">
                <a:latin typeface="Tahoma"/>
                <a:cs typeface="Tahoma"/>
              </a:rPr>
              <a:t>requiere </a:t>
            </a:r>
            <a:r>
              <a:rPr dirty="0" sz="1400" spc="-50">
                <a:latin typeface="Tahoma"/>
                <a:cs typeface="Tahoma"/>
              </a:rPr>
              <a:t>indicar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la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60">
                <a:latin typeface="Tahoma"/>
                <a:cs typeface="Tahoma"/>
              </a:rPr>
              <a:t>direcc</a:t>
            </a:r>
            <a:r>
              <a:rPr dirty="0" sz="1400" spc="-70">
                <a:latin typeface="Tahoma"/>
                <a:cs typeface="Tahoma"/>
              </a:rPr>
              <a:t>i</a:t>
            </a:r>
            <a:r>
              <a:rPr dirty="0" sz="1400" spc="-830">
                <a:latin typeface="Tahoma"/>
                <a:cs typeface="Tahoma"/>
              </a:rPr>
              <a:t>´</a:t>
            </a:r>
            <a:r>
              <a:rPr dirty="0" sz="1400" spc="-70">
                <a:latin typeface="Tahoma"/>
                <a:cs typeface="Tahoma"/>
              </a:rPr>
              <a:t>o</a:t>
            </a:r>
            <a:r>
              <a:rPr dirty="0" sz="1400" spc="-60">
                <a:latin typeface="Tahoma"/>
                <a:cs typeface="Tahoma"/>
              </a:rPr>
              <a:t>n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y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55">
                <a:latin typeface="Tahoma"/>
                <a:cs typeface="Tahoma"/>
              </a:rPr>
              <a:t>sentido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90">
                <a:latin typeface="Tahoma"/>
                <a:cs typeface="Tahoma"/>
              </a:rPr>
              <a:t>en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95">
                <a:latin typeface="Tahoma"/>
                <a:cs typeface="Tahoma"/>
              </a:rPr>
              <a:t>que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70">
                <a:latin typeface="Tahoma"/>
                <a:cs typeface="Tahoma"/>
              </a:rPr>
              <a:t>act</a:t>
            </a:r>
            <a:r>
              <a:rPr dirty="0" sz="1400" spc="-705">
                <a:latin typeface="Tahoma"/>
                <a:cs typeface="Tahoma"/>
              </a:rPr>
              <a:t>u</a:t>
            </a:r>
            <a:r>
              <a:rPr dirty="0" sz="1400" spc="85">
                <a:latin typeface="Tahoma"/>
                <a:cs typeface="Tahoma"/>
              </a:rPr>
              <a:t>´</a:t>
            </a:r>
            <a:r>
              <a:rPr dirty="0" sz="1400" spc="80">
                <a:latin typeface="Tahoma"/>
                <a:cs typeface="Tahoma"/>
              </a:rPr>
              <a:t>an.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629640" y="3321949"/>
            <a:ext cx="30416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La</a:t>
            </a:r>
            <a:r>
              <a:rPr dirty="0" sz="600" spc="5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f´ısica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751558" y="3321949"/>
            <a:ext cx="11322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  <a:hlinkClick r:id="rId3" action="ppaction://hlinksldjump"/>
              </a:rPr>
              <a:t>Tipos</a:t>
            </a:r>
            <a:r>
              <a:rPr dirty="0" sz="600" spc="25"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3" action="ppaction://hlinksldjump"/>
              </a:rPr>
              <a:t>de</a:t>
            </a:r>
            <a:r>
              <a:rPr dirty="0" sz="600" spc="30"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3" action="ppaction://hlinksldjump"/>
              </a:rPr>
              <a:t>Magnitudes</a:t>
            </a:r>
            <a:r>
              <a:rPr dirty="0" sz="600" spc="30"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3" action="ppaction://hlinksldjump"/>
              </a:rPr>
              <a:t>y</a:t>
            </a:r>
            <a:r>
              <a:rPr dirty="0" sz="600" spc="30"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 spc="-10">
                <a:latin typeface="Tahoma"/>
                <a:cs typeface="Tahoma"/>
                <a:hlinkClick r:id="rId3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4272167" y="3321949"/>
            <a:ext cx="2813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</a:rPr>
              <a:t>13</a:t>
            </a:r>
            <a:r>
              <a:rPr dirty="0" sz="600" spc="5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Cantidad</a:t>
            </a:r>
            <a:r>
              <a:rPr dirty="0" spc="-10"/>
              <a:t> </a:t>
            </a:r>
            <a:r>
              <a:rPr dirty="0" spc="-35"/>
              <a:t>vectorial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5206" rIns="0" bIns="0" rtlCol="0" vert="horz">
            <a:spAutoFit/>
          </a:bodyPr>
          <a:lstStyle/>
          <a:p>
            <a:pPr marL="12700" marR="5080">
              <a:lnSpc>
                <a:spcPct val="124500"/>
              </a:lnSpc>
              <a:spcBef>
                <a:spcPts val="100"/>
              </a:spcBef>
            </a:pPr>
            <a:r>
              <a:rPr dirty="0" spc="-130">
                <a:latin typeface="Arial Black"/>
                <a:cs typeface="Arial Black"/>
              </a:rPr>
              <a:t>Magnitud</a:t>
            </a:r>
            <a:r>
              <a:rPr dirty="0" spc="10">
                <a:latin typeface="Arial Black"/>
                <a:cs typeface="Arial Black"/>
              </a:rPr>
              <a:t> </a:t>
            </a:r>
            <a:r>
              <a:rPr dirty="0" spc="-155">
                <a:latin typeface="Arial Black"/>
                <a:cs typeface="Arial Black"/>
              </a:rPr>
              <a:t>Vectorial.</a:t>
            </a:r>
            <a:r>
              <a:rPr dirty="0" spc="-15">
                <a:latin typeface="Arial Black"/>
                <a:cs typeface="Arial Black"/>
              </a:rPr>
              <a:t> </a:t>
            </a:r>
            <a:r>
              <a:rPr dirty="0"/>
              <a:t>Es</a:t>
            </a:r>
            <a:r>
              <a:rPr dirty="0" spc="-25"/>
              <a:t> </a:t>
            </a:r>
            <a:r>
              <a:rPr dirty="0"/>
              <a:t>la </a:t>
            </a:r>
            <a:r>
              <a:rPr dirty="0" spc="-95"/>
              <a:t>que</a:t>
            </a:r>
            <a:r>
              <a:rPr dirty="0" spc="-5"/>
              <a:t> </a:t>
            </a:r>
            <a:r>
              <a:rPr dirty="0" spc="-105"/>
              <a:t>ade</a:t>
            </a:r>
            <a:r>
              <a:rPr dirty="0" spc="-114"/>
              <a:t>m</a:t>
            </a:r>
            <a:r>
              <a:rPr dirty="0" spc="-850"/>
              <a:t>´</a:t>
            </a:r>
            <a:r>
              <a:rPr dirty="0" spc="-105"/>
              <a:t>a</a:t>
            </a:r>
            <a:r>
              <a:rPr dirty="0" spc="-95"/>
              <a:t>s</a:t>
            </a:r>
            <a:r>
              <a:rPr dirty="0" spc="15"/>
              <a:t> </a:t>
            </a:r>
            <a:r>
              <a:rPr dirty="0" spc="-90"/>
              <a:t>de</a:t>
            </a:r>
            <a:r>
              <a:rPr dirty="0"/>
              <a:t> </a:t>
            </a:r>
            <a:r>
              <a:rPr dirty="0" spc="-10"/>
              <a:t>definir </a:t>
            </a:r>
            <a:r>
              <a:rPr dirty="0" spc="-45"/>
              <a:t>cantidad</a:t>
            </a:r>
            <a:r>
              <a:rPr dirty="0" spc="-65"/>
              <a:t> </a:t>
            </a:r>
            <a:r>
              <a:rPr dirty="0" spc="-90"/>
              <a:t>en</a:t>
            </a:r>
            <a:r>
              <a:rPr dirty="0" spc="-15"/>
              <a:t> </a:t>
            </a:r>
            <a:r>
              <a:rPr dirty="0" spc="-100"/>
              <a:t>n</a:t>
            </a:r>
            <a:r>
              <a:rPr dirty="0" spc="-875"/>
              <a:t>u</a:t>
            </a:r>
            <a:r>
              <a:rPr dirty="0" spc="-85"/>
              <a:t>´</a:t>
            </a:r>
            <a:r>
              <a:rPr dirty="0" spc="-90"/>
              <a:t>mero</a:t>
            </a:r>
            <a:r>
              <a:rPr dirty="0" spc="15"/>
              <a:t> 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65"/>
              <a:t>unidad</a:t>
            </a:r>
            <a:r>
              <a:rPr dirty="0" spc="-15"/>
              <a:t> </a:t>
            </a:r>
            <a:r>
              <a:rPr dirty="0" spc="-90"/>
              <a:t>de</a:t>
            </a:r>
            <a:r>
              <a:rPr dirty="0" spc="-10"/>
              <a:t> </a:t>
            </a:r>
            <a:r>
              <a:rPr dirty="0" spc="-75"/>
              <a:t>medida,</a:t>
            </a:r>
            <a:r>
              <a:rPr dirty="0" spc="-10"/>
              <a:t> </a:t>
            </a:r>
            <a:r>
              <a:rPr dirty="0" spc="-125"/>
              <a:t>se</a:t>
            </a:r>
            <a:r>
              <a:rPr dirty="0" spc="15"/>
              <a:t> </a:t>
            </a:r>
            <a:r>
              <a:rPr dirty="0" spc="-70"/>
              <a:t>requiere </a:t>
            </a:r>
            <a:r>
              <a:rPr dirty="0" spc="-50"/>
              <a:t>indicar</a:t>
            </a:r>
            <a:r>
              <a:rPr dirty="0" spc="-60"/>
              <a:t> </a:t>
            </a:r>
            <a:r>
              <a:rPr dirty="0"/>
              <a:t>la</a:t>
            </a:r>
            <a:r>
              <a:rPr dirty="0" spc="-35"/>
              <a:t> </a:t>
            </a:r>
            <a:r>
              <a:rPr dirty="0" spc="-60"/>
              <a:t>direcc</a:t>
            </a:r>
            <a:r>
              <a:rPr dirty="0" spc="-70"/>
              <a:t>i</a:t>
            </a:r>
            <a:r>
              <a:rPr dirty="0" spc="-830"/>
              <a:t>´</a:t>
            </a:r>
            <a:r>
              <a:rPr dirty="0" spc="-70"/>
              <a:t>o</a:t>
            </a:r>
            <a:r>
              <a:rPr dirty="0" spc="-60"/>
              <a:t>n</a:t>
            </a:r>
            <a:r>
              <a:rPr dirty="0" spc="15"/>
              <a:t> </a:t>
            </a:r>
            <a:r>
              <a:rPr dirty="0"/>
              <a:t>y</a:t>
            </a:r>
            <a:r>
              <a:rPr dirty="0" spc="-20"/>
              <a:t> </a:t>
            </a:r>
            <a:r>
              <a:rPr dirty="0" spc="-55"/>
              <a:t>sentido</a:t>
            </a:r>
            <a:r>
              <a:rPr dirty="0" spc="-25"/>
              <a:t> </a:t>
            </a:r>
            <a:r>
              <a:rPr dirty="0" spc="-90"/>
              <a:t>en</a:t>
            </a:r>
            <a:r>
              <a:rPr dirty="0" spc="-15"/>
              <a:t> </a:t>
            </a:r>
            <a:r>
              <a:rPr dirty="0" spc="-95"/>
              <a:t>que</a:t>
            </a:r>
            <a:r>
              <a:rPr dirty="0" spc="-15"/>
              <a:t> </a:t>
            </a:r>
            <a:r>
              <a:rPr dirty="0" spc="70"/>
              <a:t>act</a:t>
            </a:r>
            <a:r>
              <a:rPr dirty="0" spc="-705"/>
              <a:t>u</a:t>
            </a:r>
            <a:r>
              <a:rPr dirty="0" spc="85"/>
              <a:t>´</a:t>
            </a:r>
            <a:r>
              <a:rPr dirty="0" spc="80"/>
              <a:t>an.</a:t>
            </a:r>
          </a:p>
          <a:p>
            <a:pPr marL="12700" marR="151130">
              <a:lnSpc>
                <a:spcPct val="124500"/>
              </a:lnSpc>
              <a:spcBef>
                <a:spcPts val="1195"/>
              </a:spcBef>
            </a:pPr>
            <a:r>
              <a:rPr dirty="0" spc="-30"/>
              <a:t>Se</a:t>
            </a:r>
            <a:r>
              <a:rPr dirty="0" spc="-20"/>
              <a:t> </a:t>
            </a:r>
            <a:r>
              <a:rPr dirty="0" spc="-95"/>
              <a:t>representan</a:t>
            </a:r>
            <a:r>
              <a:rPr dirty="0" spc="-5"/>
              <a:t> </a:t>
            </a:r>
            <a:r>
              <a:rPr dirty="0" spc="-90"/>
              <a:t>de</a:t>
            </a:r>
            <a:r>
              <a:rPr dirty="0"/>
              <a:t> </a:t>
            </a:r>
            <a:r>
              <a:rPr dirty="0" spc="-80"/>
              <a:t>manera</a:t>
            </a:r>
            <a:r>
              <a:rPr dirty="0" spc="-5"/>
              <a:t> </a:t>
            </a:r>
            <a:r>
              <a:rPr dirty="0" spc="-65"/>
              <a:t>g</a:t>
            </a:r>
            <a:r>
              <a:rPr dirty="0" spc="-75"/>
              <a:t>r</a:t>
            </a:r>
            <a:r>
              <a:rPr dirty="0" spc="-810"/>
              <a:t>´</a:t>
            </a:r>
            <a:r>
              <a:rPr dirty="0" spc="-65"/>
              <a:t>afic</a:t>
            </a:r>
            <a:r>
              <a:rPr dirty="0" spc="-55"/>
              <a:t>a</a:t>
            </a:r>
            <a:r>
              <a:rPr dirty="0" spc="15"/>
              <a:t> </a:t>
            </a:r>
            <a:r>
              <a:rPr dirty="0" spc="-45"/>
              <a:t>por</a:t>
            </a:r>
            <a:r>
              <a:rPr dirty="0"/>
              <a:t> </a:t>
            </a:r>
            <a:r>
              <a:rPr dirty="0" spc="-80"/>
              <a:t>vectores,</a:t>
            </a:r>
            <a:r>
              <a:rPr dirty="0" spc="-5"/>
              <a:t> </a:t>
            </a:r>
            <a:r>
              <a:rPr dirty="0" spc="-25"/>
              <a:t>los </a:t>
            </a:r>
            <a:r>
              <a:rPr dirty="0" spc="-75"/>
              <a:t>cuales</a:t>
            </a:r>
            <a:r>
              <a:rPr dirty="0" spc="-20"/>
              <a:t> </a:t>
            </a:r>
            <a:r>
              <a:rPr dirty="0" spc="-90"/>
              <a:t>deben</a:t>
            </a:r>
            <a:r>
              <a:rPr dirty="0" spc="-5"/>
              <a:t> </a:t>
            </a:r>
            <a:r>
              <a:rPr dirty="0" spc="-80"/>
              <a:t>tener:</a:t>
            </a:r>
            <a:r>
              <a:rPr dirty="0"/>
              <a:t> </a:t>
            </a:r>
            <a:r>
              <a:rPr dirty="0" spc="-65"/>
              <a:t>magnitud,</a:t>
            </a:r>
            <a:r>
              <a:rPr dirty="0"/>
              <a:t> </a:t>
            </a:r>
            <a:r>
              <a:rPr dirty="0" spc="-60"/>
              <a:t>direcc</a:t>
            </a:r>
            <a:r>
              <a:rPr dirty="0" spc="-70"/>
              <a:t>i</a:t>
            </a:r>
            <a:r>
              <a:rPr dirty="0" spc="-830"/>
              <a:t>´</a:t>
            </a:r>
            <a:r>
              <a:rPr dirty="0" spc="-70"/>
              <a:t>o</a:t>
            </a:r>
            <a:r>
              <a:rPr dirty="0" spc="-60"/>
              <a:t>n</a:t>
            </a:r>
            <a:r>
              <a:rPr dirty="0" spc="15"/>
              <a:t> </a:t>
            </a:r>
            <a:r>
              <a:rPr dirty="0"/>
              <a:t>y</a:t>
            </a:r>
            <a:r>
              <a:rPr dirty="0" spc="-5"/>
              <a:t> </a:t>
            </a:r>
            <a:r>
              <a:rPr dirty="0" spc="-30"/>
              <a:t>sentido.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629640" y="3321949"/>
            <a:ext cx="30416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La</a:t>
            </a:r>
            <a:r>
              <a:rPr dirty="0" sz="600" spc="5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f´ısica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751558" y="3321949"/>
            <a:ext cx="11322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  <a:hlinkClick r:id="rId3" action="ppaction://hlinksldjump"/>
              </a:rPr>
              <a:t>Tipos</a:t>
            </a:r>
            <a:r>
              <a:rPr dirty="0" sz="600" spc="25"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3" action="ppaction://hlinksldjump"/>
              </a:rPr>
              <a:t>de</a:t>
            </a:r>
            <a:r>
              <a:rPr dirty="0" sz="600" spc="30"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3" action="ppaction://hlinksldjump"/>
              </a:rPr>
              <a:t>Magnitudes</a:t>
            </a:r>
            <a:r>
              <a:rPr dirty="0" sz="600" spc="30"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3" action="ppaction://hlinksldjump"/>
              </a:rPr>
              <a:t>y</a:t>
            </a:r>
            <a:r>
              <a:rPr dirty="0" sz="600" spc="30"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 spc="-10">
                <a:latin typeface="Tahoma"/>
                <a:cs typeface="Tahoma"/>
                <a:hlinkClick r:id="rId3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4272167" y="3321949"/>
            <a:ext cx="2813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</a:rPr>
              <a:t>13</a:t>
            </a:r>
            <a:r>
              <a:rPr dirty="0" sz="600" spc="5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47294" y="787276"/>
            <a:ext cx="1908175" cy="908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5104" indent="-193040">
              <a:lnSpc>
                <a:spcPct val="100000"/>
              </a:lnSpc>
              <a:spcBef>
                <a:spcPts val="95"/>
              </a:spcBef>
              <a:buClr>
                <a:srgbClr val="CCCCFF"/>
              </a:buClr>
              <a:buFont typeface="Tahoma"/>
              <a:buAutoNum type="arabicPeriod"/>
              <a:tabLst>
                <a:tab pos="205740" algn="l"/>
              </a:tabLst>
            </a:pPr>
            <a:r>
              <a:rPr dirty="0" sz="1400">
                <a:solidFill>
                  <a:srgbClr val="CCCCFF"/>
                </a:solidFill>
                <a:latin typeface="Tahoma"/>
                <a:cs typeface="Tahoma"/>
                <a:hlinkClick r:id="rId2" action="ppaction://hlinksldjump"/>
              </a:rPr>
              <a:t>L</a:t>
            </a:r>
            <a:r>
              <a:rPr dirty="0" sz="1400">
                <a:solidFill>
                  <a:srgbClr val="CCCCFF"/>
                </a:solidFill>
                <a:latin typeface="Tahoma"/>
                <a:cs typeface="Tahoma"/>
                <a:hlinkClick r:id="rId2" action="ppaction://hlinksldjump"/>
              </a:rPr>
              <a:t>a</a:t>
            </a:r>
            <a:r>
              <a:rPr dirty="0" sz="1400" spc="-35">
                <a:solidFill>
                  <a:srgbClr val="CCCC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1400" spc="-100">
                <a:solidFill>
                  <a:srgbClr val="CCCCFF"/>
                </a:solidFill>
                <a:latin typeface="Tahoma"/>
                <a:cs typeface="Tahoma"/>
                <a:hlinkClick r:id="rId2" action="ppaction://hlinksldjump"/>
              </a:rPr>
              <a:t>f</a:t>
            </a:r>
            <a:r>
              <a:rPr dirty="0" sz="1400" spc="-470">
                <a:solidFill>
                  <a:srgbClr val="CCCCFF"/>
                </a:solidFill>
                <a:latin typeface="Tahoma"/>
                <a:cs typeface="Tahoma"/>
                <a:hlinkClick r:id="rId2" action="ppaction://hlinksldjump"/>
              </a:rPr>
              <a:t>´</a:t>
            </a:r>
            <a:r>
              <a:rPr dirty="0" sz="1400" spc="100">
                <a:solidFill>
                  <a:srgbClr val="CCCCFF"/>
                </a:solidFill>
                <a:latin typeface="Tahoma"/>
                <a:cs typeface="Tahoma"/>
                <a:hlinkClick r:id="rId2" action="ppaction://hlinksldjump"/>
              </a:rPr>
              <a:t>ısica</a:t>
            </a:r>
            <a:endParaRPr sz="1400">
              <a:latin typeface="Tahoma"/>
              <a:cs typeface="Tahoma"/>
            </a:endParaRPr>
          </a:p>
          <a:p>
            <a:pPr marL="205104" indent="-193040">
              <a:lnSpc>
                <a:spcPct val="100000"/>
              </a:lnSpc>
              <a:spcBef>
                <a:spcPts val="1505"/>
              </a:spcBef>
              <a:buAutoNum type="arabicPeriod"/>
              <a:tabLst>
                <a:tab pos="205740" algn="l"/>
              </a:tabLst>
            </a:pPr>
            <a:r>
              <a:rPr dirty="0" sz="1400" spc="-75">
                <a:solidFill>
                  <a:srgbClr val="0000FF"/>
                </a:solidFill>
                <a:latin typeface="Tahoma"/>
                <a:cs typeface="Tahoma"/>
                <a:hlinkClick r:id="rId3" action="ppaction://hlinksldjump"/>
              </a:rPr>
              <a:t>Convers</a:t>
            </a:r>
            <a:r>
              <a:rPr dirty="0" sz="1400" spc="-60">
                <a:solidFill>
                  <a:srgbClr val="0000FF"/>
                </a:solidFill>
                <a:latin typeface="Tahoma"/>
                <a:cs typeface="Tahoma"/>
                <a:hlinkClick r:id="rId3" action="ppaction://hlinksldjump"/>
              </a:rPr>
              <a:t>i</a:t>
            </a:r>
            <a:r>
              <a:rPr dirty="0" sz="1400" spc="-835">
                <a:solidFill>
                  <a:srgbClr val="0000FF"/>
                </a:solidFill>
                <a:latin typeface="Tahoma"/>
                <a:cs typeface="Tahoma"/>
                <a:hlinkClick r:id="rId3" action="ppaction://hlinksldjump"/>
              </a:rPr>
              <a:t>´</a:t>
            </a:r>
            <a:r>
              <a:rPr dirty="0" sz="1400" spc="-75">
                <a:solidFill>
                  <a:srgbClr val="0000FF"/>
                </a:solidFill>
                <a:latin typeface="Tahoma"/>
                <a:cs typeface="Tahoma"/>
                <a:hlinkClick r:id="rId3" action="ppaction://hlinksldjump"/>
              </a:rPr>
              <a:t>o</a:t>
            </a:r>
            <a:r>
              <a:rPr dirty="0" sz="1400" spc="-65">
                <a:solidFill>
                  <a:srgbClr val="0000FF"/>
                </a:solidFill>
                <a:latin typeface="Tahoma"/>
                <a:cs typeface="Tahoma"/>
                <a:hlinkClick r:id="rId3" action="ppaction://hlinksldjump"/>
              </a:rPr>
              <a:t>n</a:t>
            </a:r>
            <a:r>
              <a:rPr dirty="0" sz="1400" spc="20">
                <a:solidFill>
                  <a:srgbClr val="0000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400" spc="-90">
                <a:solidFill>
                  <a:srgbClr val="0000FF"/>
                </a:solidFill>
                <a:latin typeface="Tahoma"/>
                <a:cs typeface="Tahoma"/>
                <a:hlinkClick r:id="rId3" action="ppaction://hlinksldjump"/>
              </a:rPr>
              <a:t>de</a:t>
            </a:r>
            <a:r>
              <a:rPr dirty="0" sz="1400" spc="25">
                <a:solidFill>
                  <a:srgbClr val="0000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400" spc="-70">
                <a:solidFill>
                  <a:srgbClr val="0000FF"/>
                </a:solidFill>
                <a:latin typeface="Tahoma"/>
                <a:cs typeface="Tahoma"/>
                <a:hlinkClick r:id="rId3" action="ppaction://hlinksldjump"/>
              </a:rPr>
              <a:t>unidades</a:t>
            </a:r>
            <a:endParaRPr sz="1400">
              <a:latin typeface="Tahoma"/>
              <a:cs typeface="Tahoma"/>
            </a:endParaRPr>
          </a:p>
          <a:p>
            <a:pPr lvl="1" marL="567055" indent="-347345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567690" algn="l"/>
              </a:tabLst>
            </a:pPr>
            <a:r>
              <a:rPr dirty="0" sz="1400" spc="-10">
                <a:solidFill>
                  <a:srgbClr val="0000FF"/>
                </a:solidFill>
                <a:latin typeface="Tahoma"/>
                <a:cs typeface="Tahoma"/>
                <a:hlinkClick r:id="rId4" action="ppaction://hlinksldjump"/>
              </a:rPr>
              <a:t>Procedimiento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4" name="object 4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74307" y="3321949"/>
            <a:ext cx="814069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40">
                <a:solidFill>
                  <a:srgbClr val="190C00"/>
                </a:solidFill>
                <a:latin typeface="Tahoma"/>
                <a:cs typeface="Tahoma"/>
                <a:hlinkClick r:id="rId3" action="ppaction://hlinksldjump"/>
              </a:rPr>
              <a:t>Conversi´on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3" action="ppaction://hlinksldjump"/>
              </a:rPr>
              <a:t>de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190C00"/>
                </a:solidFill>
                <a:latin typeface="Tahoma"/>
                <a:cs typeface="Tahoma"/>
                <a:hlinkClick r:id="rId3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4272167" y="3321949"/>
            <a:ext cx="2813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</a:rPr>
              <a:t>14</a:t>
            </a:r>
            <a:r>
              <a:rPr dirty="0" sz="600" spc="5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29" y="115603"/>
            <a:ext cx="325755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¿Para</a:t>
            </a:r>
            <a:r>
              <a:rPr dirty="0" spc="-25"/>
              <a:t> </a:t>
            </a:r>
            <a:r>
              <a:rPr dirty="0" spc="-180"/>
              <a:t>qu´e</a:t>
            </a:r>
            <a:r>
              <a:rPr dirty="0" spc="85"/>
              <a:t> </a:t>
            </a:r>
            <a:r>
              <a:rPr dirty="0" spc="-30"/>
              <a:t>hacer</a:t>
            </a:r>
            <a:r>
              <a:rPr dirty="0" spc="35"/>
              <a:t> </a:t>
            </a:r>
            <a:r>
              <a:rPr dirty="0" spc="-30"/>
              <a:t>cambio</a:t>
            </a:r>
            <a:r>
              <a:rPr dirty="0" spc="30"/>
              <a:t> </a:t>
            </a:r>
            <a:r>
              <a:rPr dirty="0" spc="-10"/>
              <a:t>de</a:t>
            </a:r>
            <a:r>
              <a:rPr dirty="0" spc="35"/>
              <a:t> </a:t>
            </a:r>
            <a:r>
              <a:rPr dirty="0" spc="-40"/>
              <a:t>unidades?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1196283"/>
            <a:ext cx="3752215" cy="1088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500"/>
              </a:lnSpc>
              <a:spcBef>
                <a:spcPts val="100"/>
              </a:spcBef>
            </a:pPr>
            <a:r>
              <a:rPr dirty="0" sz="1400">
                <a:latin typeface="Tahoma"/>
                <a:cs typeface="Tahoma"/>
              </a:rPr>
              <a:t>En</a:t>
            </a:r>
            <a:r>
              <a:rPr dirty="0" sz="1400" spc="-90">
                <a:latin typeface="Tahoma"/>
                <a:cs typeface="Tahoma"/>
              </a:rPr>
              <a:t> </a:t>
            </a:r>
            <a:r>
              <a:rPr dirty="0" sz="1400" spc="-70">
                <a:latin typeface="Tahoma"/>
                <a:cs typeface="Tahoma"/>
              </a:rPr>
              <a:t>ocasiones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125">
                <a:latin typeface="Tahoma"/>
                <a:cs typeface="Tahoma"/>
              </a:rPr>
              <a:t>se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45">
                <a:latin typeface="Tahoma"/>
                <a:cs typeface="Tahoma"/>
              </a:rPr>
              <a:t>va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65">
                <a:latin typeface="Tahoma"/>
                <a:cs typeface="Tahoma"/>
              </a:rPr>
              <a:t>requerir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100">
                <a:latin typeface="Tahoma"/>
                <a:cs typeface="Tahoma"/>
              </a:rPr>
              <a:t>expresar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65">
                <a:latin typeface="Tahoma"/>
                <a:cs typeface="Tahoma"/>
              </a:rPr>
              <a:t>una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 spc="-40">
                <a:latin typeface="Tahoma"/>
                <a:cs typeface="Tahoma"/>
              </a:rPr>
              <a:t>cantidad </a:t>
            </a:r>
            <a:r>
              <a:rPr dirty="0" sz="1400" spc="-90">
                <a:latin typeface="Tahoma"/>
                <a:cs typeface="Tahoma"/>
              </a:rPr>
              <a:t>en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105">
                <a:latin typeface="Tahoma"/>
                <a:cs typeface="Tahoma"/>
              </a:rPr>
              <a:t>t</a:t>
            </a:r>
            <a:r>
              <a:rPr dirty="0" sz="1400" spc="-800">
                <a:latin typeface="Tahoma"/>
                <a:cs typeface="Tahoma"/>
              </a:rPr>
              <a:t>´</a:t>
            </a:r>
            <a:r>
              <a:rPr dirty="0" sz="1400" spc="-65">
                <a:latin typeface="Tahoma"/>
                <a:cs typeface="Tahoma"/>
              </a:rPr>
              <a:t>erminos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90">
                <a:latin typeface="Tahoma"/>
                <a:cs typeface="Tahoma"/>
              </a:rPr>
              <a:t>de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50">
                <a:latin typeface="Tahoma"/>
                <a:cs typeface="Tahoma"/>
              </a:rPr>
              <a:t>otras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75">
                <a:latin typeface="Tahoma"/>
                <a:cs typeface="Tahoma"/>
              </a:rPr>
              <a:t>unidades,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80">
                <a:latin typeface="Tahoma"/>
                <a:cs typeface="Tahoma"/>
              </a:rPr>
              <a:t>ya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 spc="-100">
                <a:latin typeface="Tahoma"/>
                <a:cs typeface="Tahoma"/>
              </a:rPr>
              <a:t>sea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por </a:t>
            </a:r>
            <a:r>
              <a:rPr dirty="0" sz="1400" spc="-80">
                <a:latin typeface="Tahoma"/>
                <a:cs typeface="Tahoma"/>
              </a:rPr>
              <a:t>convenencia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</a:t>
            </a:r>
            <a:r>
              <a:rPr dirty="0" sz="1400" spc="5">
                <a:latin typeface="Tahoma"/>
                <a:cs typeface="Tahoma"/>
              </a:rPr>
              <a:t> </a:t>
            </a:r>
            <a:r>
              <a:rPr dirty="0" sz="1400" spc="-45">
                <a:latin typeface="Tahoma"/>
                <a:cs typeface="Tahoma"/>
              </a:rPr>
              <a:t>por</a:t>
            </a:r>
            <a:r>
              <a:rPr dirty="0" sz="1400" spc="5">
                <a:latin typeface="Tahoma"/>
                <a:cs typeface="Tahoma"/>
              </a:rPr>
              <a:t> </a:t>
            </a:r>
            <a:r>
              <a:rPr dirty="0" sz="1400" spc="-95">
                <a:latin typeface="Tahoma"/>
                <a:cs typeface="Tahoma"/>
              </a:rPr>
              <a:t>que</a:t>
            </a:r>
            <a:r>
              <a:rPr dirty="0" sz="1400" spc="5">
                <a:latin typeface="Tahoma"/>
                <a:cs typeface="Tahoma"/>
              </a:rPr>
              <a:t> </a:t>
            </a:r>
            <a:r>
              <a:rPr dirty="0" sz="1400" spc="-125">
                <a:latin typeface="Tahoma"/>
                <a:cs typeface="Tahoma"/>
              </a:rPr>
              <a:t>se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90">
                <a:latin typeface="Tahoma"/>
                <a:cs typeface="Tahoma"/>
              </a:rPr>
              <a:t>requiere</a:t>
            </a:r>
            <a:r>
              <a:rPr dirty="0" sz="1400" spc="5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mantener</a:t>
            </a:r>
            <a:r>
              <a:rPr dirty="0" sz="1400" spc="5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un </a:t>
            </a:r>
            <a:r>
              <a:rPr dirty="0" sz="1400" spc="-80">
                <a:latin typeface="Tahoma"/>
                <a:cs typeface="Tahoma"/>
              </a:rPr>
              <a:t>manejo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homo</a:t>
            </a:r>
            <a:r>
              <a:rPr dirty="0" sz="1400" spc="-50">
                <a:latin typeface="Tahoma"/>
                <a:cs typeface="Tahoma"/>
              </a:rPr>
              <a:t>g</a:t>
            </a:r>
            <a:r>
              <a:rPr dirty="0" sz="1400" spc="-735">
                <a:latin typeface="Tahoma"/>
                <a:cs typeface="Tahoma"/>
              </a:rPr>
              <a:t>´</a:t>
            </a:r>
            <a:r>
              <a:rPr dirty="0" sz="1400">
                <a:latin typeface="Tahoma"/>
                <a:cs typeface="Tahoma"/>
              </a:rPr>
              <a:t>eneo.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74307" y="3321949"/>
            <a:ext cx="814069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4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Conversi´on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62454" y="3321949"/>
            <a:ext cx="51054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Procedimiento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dirty="0"/>
              <a:t>15</a:t>
            </a:r>
            <a:r>
              <a:rPr dirty="0" spc="5"/>
              <a:t> </a:t>
            </a:r>
            <a:r>
              <a:rPr dirty="0" spc="85"/>
              <a:t>/</a:t>
            </a:r>
            <a:r>
              <a:rPr dirty="0" spc="10"/>
              <a:t> </a:t>
            </a:r>
            <a:r>
              <a:rPr dirty="0" spc="-2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3829" y="115603"/>
            <a:ext cx="109029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>
                <a:solidFill>
                  <a:srgbClr val="0000FF"/>
                </a:solidFill>
                <a:latin typeface="Calibri"/>
                <a:cs typeface="Calibri"/>
              </a:rPr>
              <a:t>Regla</a:t>
            </a:r>
            <a:r>
              <a:rPr dirty="0" sz="1700" spc="7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90">
                <a:solidFill>
                  <a:srgbClr val="0000FF"/>
                </a:solidFill>
                <a:latin typeface="Calibri"/>
                <a:cs typeface="Calibri"/>
              </a:rPr>
              <a:t>b´asica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989892"/>
            <a:ext cx="2266315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latin typeface="Tahoma"/>
                <a:cs typeface="Tahoma"/>
              </a:rPr>
              <a:t>La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80">
                <a:latin typeface="Tahoma"/>
                <a:cs typeface="Tahoma"/>
              </a:rPr>
              <a:t>regla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80">
                <a:latin typeface="Tahoma"/>
                <a:cs typeface="Tahoma"/>
              </a:rPr>
              <a:t>b</a:t>
            </a:r>
            <a:r>
              <a:rPr dirty="0" sz="1400" spc="-815">
                <a:latin typeface="Tahoma"/>
                <a:cs typeface="Tahoma"/>
              </a:rPr>
              <a:t>´</a:t>
            </a:r>
            <a:r>
              <a:rPr dirty="0" sz="1400" spc="-70">
                <a:latin typeface="Tahoma"/>
                <a:cs typeface="Tahoma"/>
              </a:rPr>
              <a:t>asic</a:t>
            </a:r>
            <a:r>
              <a:rPr dirty="0" sz="1400" spc="-60">
                <a:latin typeface="Tahoma"/>
                <a:cs typeface="Tahoma"/>
              </a:rPr>
              <a:t>a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130">
                <a:latin typeface="Tahoma"/>
                <a:cs typeface="Tahoma"/>
              </a:rPr>
              <a:t>es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95">
                <a:latin typeface="Tahoma"/>
                <a:cs typeface="Tahoma"/>
              </a:rPr>
              <a:t>muy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45">
                <a:latin typeface="Tahoma"/>
                <a:cs typeface="Tahoma"/>
              </a:rPr>
              <a:t>sencilla: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74307" y="3321949"/>
            <a:ext cx="814069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4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Conversi´on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62454" y="3321949"/>
            <a:ext cx="51054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Procedimiento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4272167" y="3321949"/>
            <a:ext cx="2813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</a:rPr>
              <a:t>16</a:t>
            </a:r>
            <a:r>
              <a:rPr dirty="0" sz="600" spc="5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829" y="115603"/>
            <a:ext cx="109029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>
                <a:solidFill>
                  <a:srgbClr val="0000FF"/>
                </a:solidFill>
                <a:latin typeface="Calibri"/>
                <a:cs typeface="Calibri"/>
              </a:rPr>
              <a:t>Regla</a:t>
            </a:r>
            <a:r>
              <a:rPr dirty="0" sz="1700" spc="7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90">
                <a:solidFill>
                  <a:srgbClr val="0000FF"/>
                </a:solidFill>
                <a:latin typeface="Calibri"/>
                <a:cs typeface="Calibri"/>
              </a:rPr>
              <a:t>b´asica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936746"/>
            <a:ext cx="3914140" cy="556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500"/>
              </a:lnSpc>
              <a:spcBef>
                <a:spcPts val="100"/>
              </a:spcBef>
            </a:pPr>
            <a:r>
              <a:rPr dirty="0" sz="1400">
                <a:latin typeface="Tahoma"/>
                <a:cs typeface="Tahoma"/>
              </a:rPr>
              <a:t>La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80">
                <a:latin typeface="Tahoma"/>
                <a:cs typeface="Tahoma"/>
              </a:rPr>
              <a:t>regla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80">
                <a:latin typeface="Tahoma"/>
                <a:cs typeface="Tahoma"/>
              </a:rPr>
              <a:t>b</a:t>
            </a:r>
            <a:r>
              <a:rPr dirty="0" sz="1400" spc="-815">
                <a:latin typeface="Tahoma"/>
                <a:cs typeface="Tahoma"/>
              </a:rPr>
              <a:t>´</a:t>
            </a:r>
            <a:r>
              <a:rPr dirty="0" sz="1400" spc="-70">
                <a:latin typeface="Tahoma"/>
                <a:cs typeface="Tahoma"/>
              </a:rPr>
              <a:t>asic</a:t>
            </a:r>
            <a:r>
              <a:rPr dirty="0" sz="1400" spc="-60">
                <a:latin typeface="Tahoma"/>
                <a:cs typeface="Tahoma"/>
              </a:rPr>
              <a:t>a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130">
                <a:latin typeface="Tahoma"/>
                <a:cs typeface="Tahoma"/>
              </a:rPr>
              <a:t>es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95">
                <a:latin typeface="Tahoma"/>
                <a:cs typeface="Tahoma"/>
              </a:rPr>
              <a:t>muy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60">
                <a:latin typeface="Tahoma"/>
                <a:cs typeface="Tahoma"/>
              </a:rPr>
              <a:t>sencilla: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30">
                <a:latin typeface="Tahoma"/>
                <a:cs typeface="Tahoma"/>
              </a:rPr>
              <a:t>utilizar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100">
                <a:latin typeface="Tahoma"/>
                <a:cs typeface="Tahoma"/>
              </a:rPr>
              <a:t>ya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125">
                <a:latin typeface="Tahoma"/>
                <a:cs typeface="Tahoma"/>
              </a:rPr>
              <a:t>se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90">
                <a:latin typeface="Tahoma"/>
                <a:cs typeface="Tahoma"/>
              </a:rPr>
              <a:t>un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30">
                <a:latin typeface="Tahoma"/>
                <a:cs typeface="Tahoma"/>
              </a:rPr>
              <a:t>factor </a:t>
            </a:r>
            <a:r>
              <a:rPr dirty="0" sz="1400" spc="-95">
                <a:latin typeface="Tahoma"/>
                <a:cs typeface="Tahoma"/>
              </a:rPr>
              <a:t>de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75">
                <a:latin typeface="Tahoma"/>
                <a:cs typeface="Tahoma"/>
              </a:rPr>
              <a:t>convers</a:t>
            </a:r>
            <a:r>
              <a:rPr dirty="0" sz="1400" spc="-85">
                <a:latin typeface="Tahoma"/>
                <a:cs typeface="Tahoma"/>
              </a:rPr>
              <a:t>i</a:t>
            </a:r>
            <a:r>
              <a:rPr dirty="0" sz="1400" spc="-844">
                <a:latin typeface="Tahoma"/>
                <a:cs typeface="Tahoma"/>
              </a:rPr>
              <a:t>´</a:t>
            </a:r>
            <a:r>
              <a:rPr dirty="0" sz="1400" spc="-85">
                <a:latin typeface="Tahoma"/>
                <a:cs typeface="Tahoma"/>
              </a:rPr>
              <a:t>on</a:t>
            </a:r>
            <a:r>
              <a:rPr dirty="0" sz="1400" spc="-75">
                <a:latin typeface="Tahoma"/>
                <a:cs typeface="Tahoma"/>
              </a:rPr>
              <a:t>,</a:t>
            </a:r>
            <a:r>
              <a:rPr dirty="0" sz="1400" spc="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40">
                <a:latin typeface="Tahoma"/>
                <a:cs typeface="Tahoma"/>
              </a:rPr>
              <a:t>los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-70">
                <a:latin typeface="Tahoma"/>
                <a:cs typeface="Tahoma"/>
              </a:rPr>
              <a:t>factores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 spc="-95">
                <a:latin typeface="Tahoma"/>
                <a:cs typeface="Tahoma"/>
              </a:rPr>
              <a:t>de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con</a:t>
            </a:r>
            <a:r>
              <a:rPr dirty="0" sz="1400" spc="-75">
                <a:latin typeface="Tahoma"/>
                <a:cs typeface="Tahoma"/>
              </a:rPr>
              <a:t>v</a:t>
            </a:r>
            <a:r>
              <a:rPr dirty="0" sz="1400" spc="-85">
                <a:latin typeface="Tahoma"/>
                <a:cs typeface="Tahoma"/>
              </a:rPr>
              <a:t>e</a:t>
            </a:r>
            <a:r>
              <a:rPr dirty="0" sz="1400" spc="-75">
                <a:latin typeface="Tahoma"/>
                <a:cs typeface="Tahoma"/>
              </a:rPr>
              <a:t>rsi</a:t>
            </a:r>
            <a:r>
              <a:rPr dirty="0" sz="1400" spc="-844">
                <a:latin typeface="Tahoma"/>
                <a:cs typeface="Tahoma"/>
              </a:rPr>
              <a:t>´</a:t>
            </a:r>
            <a:r>
              <a:rPr dirty="0" sz="1400" spc="-85">
                <a:latin typeface="Tahoma"/>
                <a:cs typeface="Tahoma"/>
              </a:rPr>
              <a:t>o</a:t>
            </a:r>
            <a:r>
              <a:rPr dirty="0" sz="1400" spc="-75">
                <a:latin typeface="Tahoma"/>
                <a:cs typeface="Tahoma"/>
              </a:rPr>
              <a:t>n</a:t>
            </a:r>
            <a:r>
              <a:rPr dirty="0" sz="1400" spc="5">
                <a:latin typeface="Tahoma"/>
                <a:cs typeface="Tahoma"/>
              </a:rPr>
              <a:t> </a:t>
            </a:r>
            <a:r>
              <a:rPr dirty="0" sz="1400" spc="-70">
                <a:latin typeface="Tahoma"/>
                <a:cs typeface="Tahoma"/>
              </a:rPr>
              <a:t>necesarios.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74307" y="3321949"/>
            <a:ext cx="814069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4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Conversi´on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62454" y="3321949"/>
            <a:ext cx="51054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Procedimiento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4272167" y="3321949"/>
            <a:ext cx="2813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</a:rPr>
              <a:t>16</a:t>
            </a:r>
            <a:r>
              <a:rPr dirty="0" sz="600" spc="5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47294" y="127905"/>
            <a:ext cx="1908175" cy="642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5104" indent="-193040">
              <a:lnSpc>
                <a:spcPct val="100000"/>
              </a:lnSpc>
              <a:spcBef>
                <a:spcPts val="95"/>
              </a:spcBef>
              <a:buClr>
                <a:srgbClr val="CCCCFF"/>
              </a:buClr>
              <a:buFont typeface="Tahoma"/>
              <a:buAutoNum type="arabicPeriod"/>
              <a:tabLst>
                <a:tab pos="205740" algn="l"/>
              </a:tabLst>
            </a:pPr>
            <a:r>
              <a:rPr dirty="0" sz="1400">
                <a:solidFill>
                  <a:srgbClr val="CCCCFF"/>
                </a:solidFill>
                <a:latin typeface="Tahoma"/>
                <a:cs typeface="Tahoma"/>
                <a:hlinkClick r:id="rId2" action="ppaction://hlinksldjump"/>
              </a:rPr>
              <a:t>L</a:t>
            </a:r>
            <a:r>
              <a:rPr dirty="0" sz="1400">
                <a:solidFill>
                  <a:srgbClr val="CCCCFF"/>
                </a:solidFill>
                <a:latin typeface="Tahoma"/>
                <a:cs typeface="Tahoma"/>
                <a:hlinkClick r:id="rId2" action="ppaction://hlinksldjump"/>
              </a:rPr>
              <a:t>a</a:t>
            </a:r>
            <a:r>
              <a:rPr dirty="0" sz="1400" spc="-35">
                <a:solidFill>
                  <a:srgbClr val="CCCC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1400" spc="-100">
                <a:solidFill>
                  <a:srgbClr val="CCCCFF"/>
                </a:solidFill>
                <a:latin typeface="Tahoma"/>
                <a:cs typeface="Tahoma"/>
                <a:hlinkClick r:id="rId2" action="ppaction://hlinksldjump"/>
              </a:rPr>
              <a:t>f</a:t>
            </a:r>
            <a:r>
              <a:rPr dirty="0" sz="1400" spc="-470">
                <a:solidFill>
                  <a:srgbClr val="CCCCFF"/>
                </a:solidFill>
                <a:latin typeface="Tahoma"/>
                <a:cs typeface="Tahoma"/>
                <a:hlinkClick r:id="rId2" action="ppaction://hlinksldjump"/>
              </a:rPr>
              <a:t>´</a:t>
            </a:r>
            <a:r>
              <a:rPr dirty="0" sz="1400" spc="100">
                <a:solidFill>
                  <a:srgbClr val="CCCCFF"/>
                </a:solidFill>
                <a:latin typeface="Tahoma"/>
                <a:cs typeface="Tahoma"/>
                <a:hlinkClick r:id="rId2" action="ppaction://hlinksldjump"/>
              </a:rPr>
              <a:t>ısica</a:t>
            </a:r>
            <a:endParaRPr sz="1400">
              <a:latin typeface="Tahoma"/>
              <a:cs typeface="Tahoma"/>
            </a:endParaRPr>
          </a:p>
          <a:p>
            <a:pPr marL="205104" indent="-193040">
              <a:lnSpc>
                <a:spcPct val="100000"/>
              </a:lnSpc>
              <a:spcBef>
                <a:spcPts val="1505"/>
              </a:spcBef>
              <a:buAutoNum type="arabicPeriod"/>
              <a:tabLst>
                <a:tab pos="205740" algn="l"/>
              </a:tabLst>
            </a:pPr>
            <a:r>
              <a:rPr dirty="0" sz="1400" spc="-75">
                <a:solidFill>
                  <a:srgbClr val="CCCCFF"/>
                </a:solidFill>
                <a:latin typeface="Tahoma"/>
                <a:cs typeface="Tahoma"/>
                <a:hlinkClick r:id="rId3" action="ppaction://hlinksldjump"/>
              </a:rPr>
              <a:t>Convers</a:t>
            </a:r>
            <a:r>
              <a:rPr dirty="0" sz="1400" spc="-60">
                <a:solidFill>
                  <a:srgbClr val="CCCCFF"/>
                </a:solidFill>
                <a:latin typeface="Tahoma"/>
                <a:cs typeface="Tahoma"/>
                <a:hlinkClick r:id="rId3" action="ppaction://hlinksldjump"/>
              </a:rPr>
              <a:t>i</a:t>
            </a:r>
            <a:r>
              <a:rPr dirty="0" sz="1400" spc="-835">
                <a:solidFill>
                  <a:srgbClr val="CCCCFF"/>
                </a:solidFill>
                <a:latin typeface="Tahoma"/>
                <a:cs typeface="Tahoma"/>
                <a:hlinkClick r:id="rId3" action="ppaction://hlinksldjump"/>
              </a:rPr>
              <a:t>´</a:t>
            </a:r>
            <a:r>
              <a:rPr dirty="0" sz="1400" spc="-75">
                <a:solidFill>
                  <a:srgbClr val="CCCCFF"/>
                </a:solidFill>
                <a:latin typeface="Tahoma"/>
                <a:cs typeface="Tahoma"/>
                <a:hlinkClick r:id="rId3" action="ppaction://hlinksldjump"/>
              </a:rPr>
              <a:t>o</a:t>
            </a:r>
            <a:r>
              <a:rPr dirty="0" sz="1400" spc="-65">
                <a:solidFill>
                  <a:srgbClr val="CCCCFF"/>
                </a:solidFill>
                <a:latin typeface="Tahoma"/>
                <a:cs typeface="Tahoma"/>
                <a:hlinkClick r:id="rId3" action="ppaction://hlinksldjump"/>
              </a:rPr>
              <a:t>n</a:t>
            </a:r>
            <a:r>
              <a:rPr dirty="0" sz="1400" spc="20">
                <a:solidFill>
                  <a:srgbClr val="CCCC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400" spc="-90">
                <a:solidFill>
                  <a:srgbClr val="CCCCFF"/>
                </a:solidFill>
                <a:latin typeface="Tahoma"/>
                <a:cs typeface="Tahoma"/>
                <a:hlinkClick r:id="rId3" action="ppaction://hlinksldjump"/>
              </a:rPr>
              <a:t>de</a:t>
            </a:r>
            <a:r>
              <a:rPr dirty="0" sz="1400" spc="25">
                <a:solidFill>
                  <a:srgbClr val="CCCC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400" spc="-70">
                <a:solidFill>
                  <a:srgbClr val="CCCCFF"/>
                </a:solidFill>
                <a:latin typeface="Tahoma"/>
                <a:cs typeface="Tahoma"/>
                <a:hlinkClick r:id="rId3" action="ppaction://hlinksldjump"/>
              </a:rPr>
              <a:t>unidades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98055" y="3333640"/>
            <a:ext cx="36703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190C00"/>
                </a:solidFill>
                <a:latin typeface="Tahoma"/>
                <a:cs typeface="Tahoma"/>
                <a:hlinkClick r:id="rId4" action="ppaction://hlinksldjump"/>
              </a:rPr>
              <a:t>Contenido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535976" y="3346348"/>
            <a:ext cx="3072130" cy="109855"/>
            <a:chOff x="1535976" y="3346348"/>
            <a:chExt cx="3072130" cy="109855"/>
          </a:xfrm>
        </p:grpSpPr>
        <p:sp>
          <p:nvSpPr>
            <p:cNvPr id="6" name="object 6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722458" y="3333640"/>
            <a:ext cx="4006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latin typeface="Tahoma"/>
                <a:cs typeface="Tahoma"/>
              </a:rPr>
              <a:t>9</a:t>
            </a:r>
            <a:r>
              <a:rPr dirty="0" sz="600" spc="-1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de</a:t>
            </a:r>
            <a:r>
              <a:rPr dirty="0" sz="600" spc="-10">
                <a:latin typeface="Tahoma"/>
                <a:cs typeface="Tahoma"/>
              </a:rPr>
              <a:t> marzo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312489" y="3333640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latin typeface="Tahoma"/>
                <a:cs typeface="Tahoma"/>
              </a:rPr>
              <a:t>2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5">
                <a:latin typeface="Tahoma"/>
                <a:cs typeface="Tahoma"/>
              </a:rPr>
              <a:t> </a:t>
            </a:r>
            <a:r>
              <a:rPr dirty="0" sz="600" spc="-3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29" y="115603"/>
            <a:ext cx="109029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Regla</a:t>
            </a:r>
            <a:r>
              <a:rPr dirty="0" spc="75"/>
              <a:t> </a:t>
            </a:r>
            <a:r>
              <a:rPr dirty="0" spc="-90"/>
              <a:t>b´asica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500"/>
              </a:lnSpc>
              <a:spcBef>
                <a:spcPts val="100"/>
              </a:spcBef>
            </a:pPr>
            <a:r>
              <a:rPr dirty="0"/>
              <a:t>La</a:t>
            </a:r>
            <a:r>
              <a:rPr dirty="0" spc="-25"/>
              <a:t> </a:t>
            </a:r>
            <a:r>
              <a:rPr dirty="0" spc="-80"/>
              <a:t>regla</a:t>
            </a:r>
            <a:r>
              <a:rPr dirty="0" spc="-25"/>
              <a:t> </a:t>
            </a:r>
            <a:r>
              <a:rPr dirty="0" spc="-80"/>
              <a:t>b</a:t>
            </a:r>
            <a:r>
              <a:rPr dirty="0" spc="-815"/>
              <a:t>´</a:t>
            </a:r>
            <a:r>
              <a:rPr dirty="0" spc="-70"/>
              <a:t>asic</a:t>
            </a:r>
            <a:r>
              <a:rPr dirty="0" spc="-60"/>
              <a:t>a</a:t>
            </a:r>
            <a:r>
              <a:rPr dirty="0" spc="-20"/>
              <a:t> </a:t>
            </a:r>
            <a:r>
              <a:rPr dirty="0" spc="-130"/>
              <a:t>es</a:t>
            </a:r>
            <a:r>
              <a:rPr dirty="0" spc="-25"/>
              <a:t> </a:t>
            </a:r>
            <a:r>
              <a:rPr dirty="0" spc="-95"/>
              <a:t>muy</a:t>
            </a:r>
            <a:r>
              <a:rPr dirty="0" spc="-20"/>
              <a:t> </a:t>
            </a:r>
            <a:r>
              <a:rPr dirty="0" spc="-60"/>
              <a:t>sencilla:</a:t>
            </a:r>
            <a:r>
              <a:rPr dirty="0" spc="-20"/>
              <a:t> </a:t>
            </a:r>
            <a:r>
              <a:rPr dirty="0" spc="-30"/>
              <a:t>utilizar</a:t>
            </a:r>
            <a:r>
              <a:rPr dirty="0" spc="-20"/>
              <a:t> </a:t>
            </a:r>
            <a:r>
              <a:rPr dirty="0" spc="-100"/>
              <a:t>ya</a:t>
            </a:r>
            <a:r>
              <a:rPr dirty="0" spc="-20"/>
              <a:t> </a:t>
            </a:r>
            <a:r>
              <a:rPr dirty="0" spc="-125"/>
              <a:t>se</a:t>
            </a:r>
            <a:r>
              <a:rPr dirty="0" spc="-20"/>
              <a:t> </a:t>
            </a:r>
            <a:r>
              <a:rPr dirty="0" spc="-90"/>
              <a:t>un</a:t>
            </a:r>
            <a:r>
              <a:rPr dirty="0" spc="-20"/>
              <a:t> </a:t>
            </a:r>
            <a:r>
              <a:rPr dirty="0" spc="-30"/>
              <a:t>factor </a:t>
            </a:r>
            <a:r>
              <a:rPr dirty="0" spc="-95"/>
              <a:t>de</a:t>
            </a:r>
            <a:r>
              <a:rPr dirty="0" spc="-15"/>
              <a:t> </a:t>
            </a:r>
            <a:r>
              <a:rPr dirty="0" spc="-75"/>
              <a:t>convers</a:t>
            </a:r>
            <a:r>
              <a:rPr dirty="0" spc="-85"/>
              <a:t>i</a:t>
            </a:r>
            <a:r>
              <a:rPr dirty="0" spc="-844"/>
              <a:t>´</a:t>
            </a:r>
            <a:r>
              <a:rPr dirty="0" spc="-85"/>
              <a:t>on</a:t>
            </a:r>
            <a:r>
              <a:rPr dirty="0" spc="-75"/>
              <a:t>,</a:t>
            </a:r>
            <a:r>
              <a:rPr dirty="0" spc="5"/>
              <a:t> </a:t>
            </a:r>
            <a:r>
              <a:rPr dirty="0"/>
              <a:t>o</a:t>
            </a:r>
            <a:r>
              <a:rPr dirty="0" spc="-10"/>
              <a:t> </a:t>
            </a:r>
            <a:r>
              <a:rPr dirty="0" spc="-40"/>
              <a:t>los</a:t>
            </a:r>
            <a:r>
              <a:rPr dirty="0"/>
              <a:t> </a:t>
            </a:r>
            <a:r>
              <a:rPr dirty="0" spc="-70"/>
              <a:t>factores</a:t>
            </a:r>
            <a:r>
              <a:rPr dirty="0" spc="-5"/>
              <a:t> </a:t>
            </a:r>
            <a:r>
              <a:rPr dirty="0" spc="-95"/>
              <a:t>de</a:t>
            </a:r>
            <a:r>
              <a:rPr dirty="0"/>
              <a:t> </a:t>
            </a:r>
            <a:r>
              <a:rPr dirty="0" spc="-85"/>
              <a:t>con</a:t>
            </a:r>
            <a:r>
              <a:rPr dirty="0" spc="-75"/>
              <a:t>v</a:t>
            </a:r>
            <a:r>
              <a:rPr dirty="0" spc="-85"/>
              <a:t>e</a:t>
            </a:r>
            <a:r>
              <a:rPr dirty="0" spc="-75"/>
              <a:t>rsi</a:t>
            </a:r>
            <a:r>
              <a:rPr dirty="0" spc="-844"/>
              <a:t>´</a:t>
            </a:r>
            <a:r>
              <a:rPr dirty="0" spc="-85"/>
              <a:t>o</a:t>
            </a:r>
            <a:r>
              <a:rPr dirty="0" spc="-75"/>
              <a:t>n</a:t>
            </a:r>
            <a:r>
              <a:rPr dirty="0" spc="5"/>
              <a:t> </a:t>
            </a:r>
            <a:r>
              <a:rPr dirty="0" spc="-70"/>
              <a:t>necesarios.</a:t>
            </a:r>
          </a:p>
          <a:p>
            <a:pPr marL="12700" marR="105410">
              <a:lnSpc>
                <a:spcPct val="124500"/>
              </a:lnSpc>
              <a:spcBef>
                <a:spcPts val="1195"/>
              </a:spcBef>
            </a:pPr>
            <a:r>
              <a:rPr dirty="0" spc="-30"/>
              <a:t>Estos</a:t>
            </a:r>
            <a:r>
              <a:rPr dirty="0" spc="-80"/>
              <a:t> </a:t>
            </a:r>
            <a:r>
              <a:rPr dirty="0" spc="-60"/>
              <a:t>factores</a:t>
            </a:r>
            <a:r>
              <a:rPr dirty="0" spc="-30"/>
              <a:t> </a:t>
            </a:r>
            <a:r>
              <a:rPr dirty="0" spc="-90"/>
              <a:t>de</a:t>
            </a:r>
            <a:r>
              <a:rPr dirty="0" spc="-20"/>
              <a:t> </a:t>
            </a:r>
            <a:r>
              <a:rPr dirty="0" spc="-75"/>
              <a:t>convers</a:t>
            </a:r>
            <a:r>
              <a:rPr dirty="0" spc="-85"/>
              <a:t>i</a:t>
            </a:r>
            <a:r>
              <a:rPr dirty="0" spc="-844"/>
              <a:t>´</a:t>
            </a:r>
            <a:r>
              <a:rPr dirty="0" spc="-85"/>
              <a:t>o</a:t>
            </a:r>
            <a:r>
              <a:rPr dirty="0" spc="-75"/>
              <a:t>n</a:t>
            </a:r>
            <a:r>
              <a:rPr dirty="0" spc="15"/>
              <a:t> </a:t>
            </a:r>
            <a:r>
              <a:rPr dirty="0" spc="-30"/>
              <a:t>“ajustan”</a:t>
            </a:r>
            <a:r>
              <a:rPr dirty="0" spc="-25"/>
              <a:t> </a:t>
            </a:r>
            <a:r>
              <a:rPr dirty="0" spc="-40"/>
              <a:t>las</a:t>
            </a:r>
            <a:r>
              <a:rPr dirty="0" spc="-30"/>
              <a:t> </a:t>
            </a:r>
            <a:r>
              <a:rPr dirty="0" spc="-40"/>
              <a:t>unidades, </a:t>
            </a:r>
            <a:r>
              <a:rPr dirty="0" spc="-85"/>
              <a:t>dejando</a:t>
            </a:r>
            <a:r>
              <a:rPr dirty="0" spc="-25"/>
              <a:t> </a:t>
            </a:r>
            <a:r>
              <a:rPr dirty="0" spc="-85"/>
              <a:t>entonces</a:t>
            </a:r>
            <a:r>
              <a:rPr dirty="0" spc="-15"/>
              <a:t> </a:t>
            </a:r>
            <a:r>
              <a:rPr dirty="0" spc="-50"/>
              <a:t>un</a:t>
            </a:r>
            <a:r>
              <a:rPr dirty="0" spc="-10"/>
              <a:t> </a:t>
            </a:r>
            <a:r>
              <a:rPr dirty="0" spc="-75"/>
              <a:t>problema</a:t>
            </a:r>
            <a:r>
              <a:rPr dirty="0" spc="-10"/>
              <a:t> </a:t>
            </a:r>
            <a:r>
              <a:rPr dirty="0" spc="-90"/>
              <a:t>de</a:t>
            </a:r>
            <a:r>
              <a:rPr dirty="0" spc="-10"/>
              <a:t> </a:t>
            </a:r>
            <a:r>
              <a:rPr dirty="0"/>
              <a:t>tipo</a:t>
            </a:r>
            <a:r>
              <a:rPr dirty="0" spc="-15"/>
              <a:t> </a:t>
            </a:r>
            <a:r>
              <a:rPr dirty="0" spc="-90"/>
              <a:t>a</a:t>
            </a:r>
            <a:r>
              <a:rPr dirty="0" spc="-55"/>
              <a:t>rti</a:t>
            </a:r>
            <a:r>
              <a:rPr dirty="0" spc="-90"/>
              <a:t>m</a:t>
            </a:r>
            <a:r>
              <a:rPr dirty="0" spc="-780"/>
              <a:t>´</a:t>
            </a:r>
            <a:r>
              <a:rPr dirty="0" spc="-45"/>
              <a:t>etico,</a:t>
            </a:r>
            <a:r>
              <a:rPr dirty="0" spc="10"/>
              <a:t> </a:t>
            </a:r>
            <a:r>
              <a:rPr dirty="0" spc="-25"/>
              <a:t>es </a:t>
            </a:r>
            <a:r>
              <a:rPr dirty="0" spc="-45"/>
              <a:t>decir,</a:t>
            </a:r>
            <a:r>
              <a:rPr dirty="0" spc="-5"/>
              <a:t> </a:t>
            </a:r>
            <a:r>
              <a:rPr dirty="0" spc="-85"/>
              <a:t>donde</a:t>
            </a:r>
            <a:r>
              <a:rPr dirty="0"/>
              <a:t> </a:t>
            </a:r>
            <a:r>
              <a:rPr dirty="0" spc="-95"/>
              <a:t>tenemos</a:t>
            </a:r>
            <a:r>
              <a:rPr dirty="0" spc="-5"/>
              <a:t> </a:t>
            </a:r>
            <a:r>
              <a:rPr dirty="0" spc="-95"/>
              <a:t>que</a:t>
            </a:r>
            <a:r>
              <a:rPr dirty="0"/>
              <a:t> </a:t>
            </a:r>
            <a:r>
              <a:rPr dirty="0" spc="-70"/>
              <a:t>hacer</a:t>
            </a:r>
            <a:r>
              <a:rPr dirty="0" spc="-5"/>
              <a:t> </a:t>
            </a:r>
            <a:r>
              <a:rPr dirty="0" spc="-50"/>
              <a:t>multiplicaciones</a:t>
            </a:r>
            <a:r>
              <a:rPr dirty="0"/>
              <a:t> </a:t>
            </a:r>
            <a:r>
              <a:rPr dirty="0" spc="-50"/>
              <a:t>o </a:t>
            </a:r>
            <a:r>
              <a:rPr dirty="0" spc="-10"/>
              <a:t>divisiones.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74307" y="3321949"/>
            <a:ext cx="814069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4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Conversi´on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62454" y="3321949"/>
            <a:ext cx="51054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Procedimiento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4272167" y="3321949"/>
            <a:ext cx="2813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</a:rPr>
              <a:t>16</a:t>
            </a:r>
            <a:r>
              <a:rPr dirty="0" sz="600" spc="5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60"/>
              <a:t>El</a:t>
            </a:r>
            <a:r>
              <a:rPr dirty="0" spc="35"/>
              <a:t> </a:t>
            </a:r>
            <a:r>
              <a:rPr dirty="0" spc="-10"/>
              <a:t>factor</a:t>
            </a:r>
            <a:r>
              <a:rPr dirty="0" spc="35"/>
              <a:t> </a:t>
            </a:r>
            <a:r>
              <a:rPr dirty="0" spc="-10"/>
              <a:t>de</a:t>
            </a:r>
            <a:r>
              <a:rPr dirty="0" spc="35"/>
              <a:t> </a:t>
            </a:r>
            <a:r>
              <a:rPr dirty="0" spc="-50"/>
              <a:t>conversi</a:t>
            </a:r>
            <a:r>
              <a:rPr dirty="0" spc="-540"/>
              <a:t>´</a:t>
            </a:r>
            <a:r>
              <a:rPr dirty="0" spc="-40"/>
              <a:t>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1131614"/>
            <a:ext cx="3776345" cy="556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500"/>
              </a:lnSpc>
              <a:spcBef>
                <a:spcPts val="100"/>
              </a:spcBef>
            </a:pPr>
            <a:r>
              <a:rPr dirty="0" sz="1400">
                <a:latin typeface="Tahoma"/>
                <a:cs typeface="Tahoma"/>
              </a:rPr>
              <a:t>El</a:t>
            </a:r>
            <a:r>
              <a:rPr dirty="0" sz="1400" spc="-90">
                <a:latin typeface="Tahoma"/>
                <a:cs typeface="Tahoma"/>
              </a:rPr>
              <a:t> </a:t>
            </a:r>
            <a:r>
              <a:rPr dirty="0" sz="1400" spc="-35">
                <a:latin typeface="Tahoma"/>
                <a:cs typeface="Tahoma"/>
              </a:rPr>
              <a:t>factor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90">
                <a:latin typeface="Tahoma"/>
                <a:cs typeface="Tahoma"/>
              </a:rPr>
              <a:t>de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75">
                <a:latin typeface="Tahoma"/>
                <a:cs typeface="Tahoma"/>
              </a:rPr>
              <a:t>convers</a:t>
            </a:r>
            <a:r>
              <a:rPr dirty="0" sz="1400" spc="-85">
                <a:latin typeface="Tahoma"/>
                <a:cs typeface="Tahoma"/>
              </a:rPr>
              <a:t>i</a:t>
            </a:r>
            <a:r>
              <a:rPr dirty="0" sz="1400" spc="-844">
                <a:latin typeface="Tahoma"/>
                <a:cs typeface="Tahoma"/>
              </a:rPr>
              <a:t>´</a:t>
            </a:r>
            <a:r>
              <a:rPr dirty="0" sz="1400" spc="-85">
                <a:latin typeface="Tahoma"/>
                <a:cs typeface="Tahoma"/>
              </a:rPr>
              <a:t>o</a:t>
            </a:r>
            <a:r>
              <a:rPr dirty="0" sz="1400" spc="-75">
                <a:latin typeface="Tahoma"/>
                <a:cs typeface="Tahoma"/>
              </a:rPr>
              <a:t>n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125">
                <a:latin typeface="Tahoma"/>
                <a:cs typeface="Tahoma"/>
              </a:rPr>
              <a:t>es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50">
                <a:latin typeface="Tahoma"/>
                <a:cs typeface="Tahoma"/>
              </a:rPr>
              <a:t>un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“uno”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95">
                <a:latin typeface="Tahoma"/>
                <a:cs typeface="Tahoma"/>
              </a:rPr>
              <a:t>que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80">
                <a:latin typeface="Tahoma"/>
                <a:cs typeface="Tahoma"/>
              </a:rPr>
              <a:t>manejamos </a:t>
            </a:r>
            <a:r>
              <a:rPr dirty="0" sz="1400" spc="-90">
                <a:latin typeface="Tahoma"/>
                <a:cs typeface="Tahoma"/>
              </a:rPr>
              <a:t>de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80">
                <a:latin typeface="Tahoma"/>
                <a:cs typeface="Tahoma"/>
              </a:rPr>
              <a:t>manera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conveniente: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74307" y="3321949"/>
            <a:ext cx="814069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4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Conversi´on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62454" y="3321949"/>
            <a:ext cx="51054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Procedimiento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4272167" y="3321949"/>
            <a:ext cx="2813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</a:rPr>
              <a:t>17</a:t>
            </a:r>
            <a:r>
              <a:rPr dirty="0" sz="600" spc="5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60"/>
              <a:t>El</a:t>
            </a:r>
            <a:r>
              <a:rPr dirty="0" spc="35"/>
              <a:t> </a:t>
            </a:r>
            <a:r>
              <a:rPr dirty="0" spc="-10"/>
              <a:t>factor</a:t>
            </a:r>
            <a:r>
              <a:rPr dirty="0" spc="35"/>
              <a:t> </a:t>
            </a:r>
            <a:r>
              <a:rPr dirty="0" spc="-10"/>
              <a:t>de</a:t>
            </a:r>
            <a:r>
              <a:rPr dirty="0" spc="35"/>
              <a:t> </a:t>
            </a:r>
            <a:r>
              <a:rPr dirty="0" spc="-50"/>
              <a:t>conversi</a:t>
            </a:r>
            <a:r>
              <a:rPr dirty="0" spc="-540"/>
              <a:t>´</a:t>
            </a:r>
            <a:r>
              <a:rPr dirty="0" spc="-40"/>
              <a:t>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1131614"/>
            <a:ext cx="3776345" cy="822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500"/>
              </a:lnSpc>
              <a:spcBef>
                <a:spcPts val="100"/>
              </a:spcBef>
            </a:pPr>
            <a:r>
              <a:rPr dirty="0" sz="1400">
                <a:latin typeface="Tahoma"/>
                <a:cs typeface="Tahoma"/>
              </a:rPr>
              <a:t>El</a:t>
            </a:r>
            <a:r>
              <a:rPr dirty="0" sz="1400" spc="-90">
                <a:latin typeface="Tahoma"/>
                <a:cs typeface="Tahoma"/>
              </a:rPr>
              <a:t> </a:t>
            </a:r>
            <a:r>
              <a:rPr dirty="0" sz="1400" spc="-35">
                <a:latin typeface="Tahoma"/>
                <a:cs typeface="Tahoma"/>
              </a:rPr>
              <a:t>factor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90">
                <a:latin typeface="Tahoma"/>
                <a:cs typeface="Tahoma"/>
              </a:rPr>
              <a:t>de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75">
                <a:latin typeface="Tahoma"/>
                <a:cs typeface="Tahoma"/>
              </a:rPr>
              <a:t>convers</a:t>
            </a:r>
            <a:r>
              <a:rPr dirty="0" sz="1400" spc="-85">
                <a:latin typeface="Tahoma"/>
                <a:cs typeface="Tahoma"/>
              </a:rPr>
              <a:t>i</a:t>
            </a:r>
            <a:r>
              <a:rPr dirty="0" sz="1400" spc="-844">
                <a:latin typeface="Tahoma"/>
                <a:cs typeface="Tahoma"/>
              </a:rPr>
              <a:t>´</a:t>
            </a:r>
            <a:r>
              <a:rPr dirty="0" sz="1400" spc="-85">
                <a:latin typeface="Tahoma"/>
                <a:cs typeface="Tahoma"/>
              </a:rPr>
              <a:t>o</a:t>
            </a:r>
            <a:r>
              <a:rPr dirty="0" sz="1400" spc="-75">
                <a:latin typeface="Tahoma"/>
                <a:cs typeface="Tahoma"/>
              </a:rPr>
              <a:t>n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125">
                <a:latin typeface="Tahoma"/>
                <a:cs typeface="Tahoma"/>
              </a:rPr>
              <a:t>es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50">
                <a:latin typeface="Tahoma"/>
                <a:cs typeface="Tahoma"/>
              </a:rPr>
              <a:t>un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“uno”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95">
                <a:latin typeface="Tahoma"/>
                <a:cs typeface="Tahoma"/>
              </a:rPr>
              <a:t>que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80">
                <a:latin typeface="Tahoma"/>
                <a:cs typeface="Tahoma"/>
              </a:rPr>
              <a:t>manejamos </a:t>
            </a:r>
            <a:r>
              <a:rPr dirty="0" sz="1400" spc="-90">
                <a:latin typeface="Tahoma"/>
                <a:cs typeface="Tahoma"/>
              </a:rPr>
              <a:t>de</a:t>
            </a:r>
            <a:r>
              <a:rPr dirty="0" sz="1400" spc="10">
                <a:latin typeface="Tahoma"/>
                <a:cs typeface="Tahoma"/>
              </a:rPr>
              <a:t> </a:t>
            </a:r>
            <a:r>
              <a:rPr dirty="0" sz="1400" spc="-80">
                <a:latin typeface="Tahoma"/>
                <a:cs typeface="Tahoma"/>
              </a:rPr>
              <a:t>manera</a:t>
            </a:r>
            <a:r>
              <a:rPr dirty="0" sz="1400" spc="10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conveniente:</a:t>
            </a:r>
            <a:r>
              <a:rPr dirty="0" sz="1400" spc="5">
                <a:latin typeface="Tahoma"/>
                <a:cs typeface="Tahoma"/>
              </a:rPr>
              <a:t> </a:t>
            </a:r>
            <a:r>
              <a:rPr dirty="0" sz="1400" spc="-90">
                <a:latin typeface="Tahoma"/>
                <a:cs typeface="Tahoma"/>
              </a:rPr>
              <a:t>Consideremos</a:t>
            </a:r>
            <a:r>
              <a:rPr dirty="0" sz="1400" spc="10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el</a:t>
            </a:r>
            <a:r>
              <a:rPr dirty="0" sz="1400" spc="1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siguiente problema: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74307" y="3321949"/>
            <a:ext cx="814069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4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Conversi´on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62454" y="3321949"/>
            <a:ext cx="51054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Procedimiento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4272167" y="3321949"/>
            <a:ext cx="2813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</a:rPr>
              <a:t>17</a:t>
            </a:r>
            <a:r>
              <a:rPr dirty="0" sz="600" spc="5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29" y="115603"/>
            <a:ext cx="198564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60"/>
              <a:t>El</a:t>
            </a:r>
            <a:r>
              <a:rPr dirty="0" spc="35"/>
              <a:t> </a:t>
            </a:r>
            <a:r>
              <a:rPr dirty="0" spc="-10"/>
              <a:t>factor</a:t>
            </a:r>
            <a:r>
              <a:rPr dirty="0" spc="35"/>
              <a:t> </a:t>
            </a:r>
            <a:r>
              <a:rPr dirty="0" spc="-10"/>
              <a:t>de</a:t>
            </a:r>
            <a:r>
              <a:rPr dirty="0" spc="35"/>
              <a:t> </a:t>
            </a:r>
            <a:r>
              <a:rPr dirty="0" spc="-50"/>
              <a:t>conversi</a:t>
            </a:r>
            <a:r>
              <a:rPr dirty="0" spc="-540"/>
              <a:t>´</a:t>
            </a:r>
            <a:r>
              <a:rPr dirty="0" spc="-40"/>
              <a:t>on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07568" rIns="0" bIns="0" rtlCol="0" vert="horz">
            <a:spAutoFit/>
          </a:bodyPr>
          <a:lstStyle/>
          <a:p>
            <a:pPr marL="12700" marR="5080">
              <a:lnSpc>
                <a:spcPct val="124500"/>
              </a:lnSpc>
              <a:spcBef>
                <a:spcPts val="100"/>
              </a:spcBef>
            </a:pPr>
            <a:r>
              <a:rPr dirty="0"/>
              <a:t>El</a:t>
            </a:r>
            <a:r>
              <a:rPr dirty="0" spc="-90"/>
              <a:t> </a:t>
            </a:r>
            <a:r>
              <a:rPr dirty="0" spc="-35"/>
              <a:t>factor</a:t>
            </a:r>
            <a:r>
              <a:rPr dirty="0" spc="-20"/>
              <a:t> </a:t>
            </a:r>
            <a:r>
              <a:rPr dirty="0" spc="-90"/>
              <a:t>de</a:t>
            </a:r>
            <a:r>
              <a:rPr dirty="0" spc="-15"/>
              <a:t> </a:t>
            </a:r>
            <a:r>
              <a:rPr dirty="0" spc="-75"/>
              <a:t>convers</a:t>
            </a:r>
            <a:r>
              <a:rPr dirty="0" spc="-85"/>
              <a:t>i</a:t>
            </a:r>
            <a:r>
              <a:rPr dirty="0" spc="-844"/>
              <a:t>´</a:t>
            </a:r>
            <a:r>
              <a:rPr dirty="0" spc="-85"/>
              <a:t>o</a:t>
            </a:r>
            <a:r>
              <a:rPr dirty="0" spc="-75"/>
              <a:t>n</a:t>
            </a:r>
            <a:r>
              <a:rPr dirty="0" spc="15"/>
              <a:t> </a:t>
            </a:r>
            <a:r>
              <a:rPr dirty="0" spc="-125"/>
              <a:t>es</a:t>
            </a:r>
            <a:r>
              <a:rPr dirty="0" spc="15"/>
              <a:t> </a:t>
            </a:r>
            <a:r>
              <a:rPr dirty="0" spc="-50"/>
              <a:t>un</a:t>
            </a:r>
            <a:r>
              <a:rPr dirty="0" spc="-20"/>
              <a:t> </a:t>
            </a:r>
            <a:r>
              <a:rPr dirty="0"/>
              <a:t>“uno”</a:t>
            </a:r>
            <a:r>
              <a:rPr dirty="0" spc="-15"/>
              <a:t> </a:t>
            </a:r>
            <a:r>
              <a:rPr dirty="0" spc="-95"/>
              <a:t>que</a:t>
            </a:r>
            <a:r>
              <a:rPr dirty="0" spc="-15"/>
              <a:t> </a:t>
            </a:r>
            <a:r>
              <a:rPr dirty="0" spc="-80"/>
              <a:t>manejamos </a:t>
            </a:r>
            <a:r>
              <a:rPr dirty="0" spc="-90"/>
              <a:t>de</a:t>
            </a:r>
            <a:r>
              <a:rPr dirty="0" spc="10"/>
              <a:t> </a:t>
            </a:r>
            <a:r>
              <a:rPr dirty="0" spc="-80"/>
              <a:t>manera</a:t>
            </a:r>
            <a:r>
              <a:rPr dirty="0" spc="10"/>
              <a:t> </a:t>
            </a:r>
            <a:r>
              <a:rPr dirty="0" spc="-85"/>
              <a:t>conveniente:</a:t>
            </a:r>
            <a:r>
              <a:rPr dirty="0" spc="5"/>
              <a:t> </a:t>
            </a:r>
            <a:r>
              <a:rPr dirty="0" spc="-90"/>
              <a:t>Consideremos</a:t>
            </a:r>
            <a:r>
              <a:rPr dirty="0" spc="10"/>
              <a:t> </a:t>
            </a:r>
            <a:r>
              <a:rPr dirty="0" spc="-20"/>
              <a:t>el</a:t>
            </a:r>
            <a:r>
              <a:rPr dirty="0" spc="10"/>
              <a:t> </a:t>
            </a:r>
            <a:r>
              <a:rPr dirty="0" spc="-10"/>
              <a:t>siguiente problema:</a:t>
            </a: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dirty="0" spc="-40"/>
              <a:t>Convertir</a:t>
            </a:r>
            <a:r>
              <a:rPr dirty="0" spc="-70"/>
              <a:t> </a:t>
            </a:r>
            <a:r>
              <a:rPr dirty="0" spc="-30">
                <a:latin typeface="Palatino Linotype"/>
                <a:cs typeface="Palatino Linotype"/>
              </a:rPr>
              <a:t>100</a:t>
            </a:r>
            <a:r>
              <a:rPr dirty="0" spc="-120">
                <a:latin typeface="Palatino Linotype"/>
                <a:cs typeface="Palatino Linotype"/>
              </a:rPr>
              <a:t> </a:t>
            </a:r>
            <a:r>
              <a:rPr dirty="0" spc="-25"/>
              <a:t>km</a:t>
            </a:r>
            <a:r>
              <a:rPr dirty="0" spc="-25" i="1">
                <a:latin typeface="Georgia"/>
                <a:cs typeface="Georgia"/>
              </a:rPr>
              <a:t>/</a:t>
            </a:r>
            <a:r>
              <a:rPr dirty="0" spc="-25"/>
              <a:t>h</a:t>
            </a:r>
            <a:r>
              <a:rPr dirty="0" spc="-65"/>
              <a:t> </a:t>
            </a:r>
            <a:r>
              <a:rPr dirty="0"/>
              <a:t>a</a:t>
            </a:r>
            <a:r>
              <a:rPr dirty="0" spc="-50"/>
              <a:t> </a:t>
            </a:r>
            <a:r>
              <a:rPr dirty="0" spc="-20"/>
              <a:t>m</a:t>
            </a:r>
            <a:r>
              <a:rPr dirty="0" spc="-20" i="1">
                <a:latin typeface="Georgia"/>
                <a:cs typeface="Georgia"/>
              </a:rPr>
              <a:t>/</a:t>
            </a:r>
            <a:r>
              <a:rPr dirty="0" spc="-20"/>
              <a:t>s.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74307" y="3321949"/>
            <a:ext cx="814069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4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Conversi´on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62454" y="3321949"/>
            <a:ext cx="51054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Procedimiento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4272167" y="3321949"/>
            <a:ext cx="2813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</a:rPr>
              <a:t>17</a:t>
            </a:r>
            <a:r>
              <a:rPr dirty="0" sz="600" spc="5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829" y="115603"/>
            <a:ext cx="22777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>
                <a:solidFill>
                  <a:srgbClr val="0000FF"/>
                </a:solidFill>
                <a:latin typeface="Calibri"/>
                <a:cs typeface="Calibri"/>
              </a:rPr>
              <a:t>Los</a:t>
            </a:r>
            <a:r>
              <a:rPr dirty="0" sz="1700" spc="5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40">
                <a:solidFill>
                  <a:srgbClr val="0000FF"/>
                </a:solidFill>
                <a:latin typeface="Calibri"/>
                <a:cs typeface="Calibri"/>
              </a:rPr>
              <a:t>factores</a:t>
            </a:r>
            <a:r>
              <a:rPr dirty="0" sz="1700" spc="5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000FF"/>
                </a:solidFill>
                <a:latin typeface="Calibri"/>
                <a:cs typeface="Calibri"/>
              </a:rPr>
              <a:t>de</a:t>
            </a:r>
            <a:r>
              <a:rPr dirty="0" sz="1700" spc="5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45">
                <a:solidFill>
                  <a:srgbClr val="0000FF"/>
                </a:solidFill>
                <a:latin typeface="Calibri"/>
                <a:cs typeface="Calibri"/>
              </a:rPr>
              <a:t>convers</a:t>
            </a:r>
            <a:r>
              <a:rPr dirty="0" sz="1700" spc="-35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z="1700" spc="-535">
                <a:solidFill>
                  <a:srgbClr val="0000FF"/>
                </a:solidFill>
                <a:latin typeface="Calibri"/>
                <a:cs typeface="Calibri"/>
              </a:rPr>
              <a:t>´</a:t>
            </a:r>
            <a:r>
              <a:rPr dirty="0" sz="1700" spc="-35">
                <a:solidFill>
                  <a:srgbClr val="0000FF"/>
                </a:solidFill>
                <a:latin typeface="Calibri"/>
                <a:cs typeface="Calibri"/>
              </a:rPr>
              <a:t>on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1074820"/>
            <a:ext cx="3872229" cy="556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500"/>
              </a:lnSpc>
              <a:spcBef>
                <a:spcPts val="100"/>
              </a:spcBef>
            </a:pPr>
            <a:r>
              <a:rPr dirty="0" sz="1400" spc="-80">
                <a:latin typeface="Tahoma"/>
                <a:cs typeface="Tahoma"/>
              </a:rPr>
              <a:t>Siempre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125">
                <a:latin typeface="Tahoma"/>
                <a:cs typeface="Tahoma"/>
              </a:rPr>
              <a:t>es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90">
                <a:latin typeface="Tahoma"/>
                <a:cs typeface="Tahoma"/>
              </a:rPr>
              <a:t>necesario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 spc="-55">
                <a:latin typeface="Tahoma"/>
                <a:cs typeface="Tahoma"/>
              </a:rPr>
              <a:t>contar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-90">
                <a:latin typeface="Tahoma"/>
                <a:cs typeface="Tahoma"/>
              </a:rPr>
              <a:t>de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 spc="-80">
                <a:latin typeface="Tahoma"/>
                <a:cs typeface="Tahoma"/>
              </a:rPr>
              <a:t>manera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-75">
                <a:latin typeface="Tahoma"/>
                <a:cs typeface="Tahoma"/>
              </a:rPr>
              <a:t>previa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 spc="-40">
                <a:latin typeface="Tahoma"/>
                <a:cs typeface="Tahoma"/>
              </a:rPr>
              <a:t>con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los </a:t>
            </a:r>
            <a:r>
              <a:rPr dirty="0" sz="1400" spc="-60">
                <a:latin typeface="Tahoma"/>
                <a:cs typeface="Tahoma"/>
              </a:rPr>
              <a:t>factores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-90">
                <a:latin typeface="Tahoma"/>
                <a:cs typeface="Tahoma"/>
              </a:rPr>
              <a:t>de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convers</a:t>
            </a:r>
            <a:r>
              <a:rPr dirty="0" sz="1400" spc="5">
                <a:latin typeface="Tahoma"/>
                <a:cs typeface="Tahoma"/>
              </a:rPr>
              <a:t>i</a:t>
            </a:r>
            <a:r>
              <a:rPr dirty="0" sz="1400" spc="-760">
                <a:latin typeface="Tahoma"/>
                <a:cs typeface="Tahoma"/>
              </a:rPr>
              <a:t>´</a:t>
            </a:r>
            <a:r>
              <a:rPr dirty="0" sz="1400">
                <a:latin typeface="Tahoma"/>
                <a:cs typeface="Tahoma"/>
              </a:rPr>
              <a:t>on: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74307" y="3321949"/>
            <a:ext cx="814069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4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Conversi´on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62454" y="3321949"/>
            <a:ext cx="51054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Procedimiento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4272167" y="3321949"/>
            <a:ext cx="2813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</a:rPr>
              <a:t>18</a:t>
            </a:r>
            <a:r>
              <a:rPr dirty="0" sz="600" spc="5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29" y="115603"/>
            <a:ext cx="227774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Los</a:t>
            </a:r>
            <a:r>
              <a:rPr dirty="0" spc="55"/>
              <a:t> </a:t>
            </a:r>
            <a:r>
              <a:rPr dirty="0" spc="-40"/>
              <a:t>factores</a:t>
            </a:r>
            <a:r>
              <a:rPr dirty="0" spc="55"/>
              <a:t> </a:t>
            </a:r>
            <a:r>
              <a:rPr dirty="0" spc="-10"/>
              <a:t>de</a:t>
            </a:r>
            <a:r>
              <a:rPr dirty="0" spc="55"/>
              <a:t> </a:t>
            </a:r>
            <a:r>
              <a:rPr dirty="0" spc="-45"/>
              <a:t>convers</a:t>
            </a:r>
            <a:r>
              <a:rPr dirty="0" spc="-35"/>
              <a:t>i</a:t>
            </a:r>
            <a:r>
              <a:rPr dirty="0" spc="-535"/>
              <a:t>´</a:t>
            </a:r>
            <a:r>
              <a:rPr dirty="0" spc="-35"/>
              <a:t>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1074820"/>
            <a:ext cx="3872229" cy="556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500"/>
              </a:lnSpc>
              <a:spcBef>
                <a:spcPts val="100"/>
              </a:spcBef>
            </a:pPr>
            <a:r>
              <a:rPr dirty="0" sz="1400" spc="-80">
                <a:latin typeface="Tahoma"/>
                <a:cs typeface="Tahoma"/>
              </a:rPr>
              <a:t>Siempre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125">
                <a:latin typeface="Tahoma"/>
                <a:cs typeface="Tahoma"/>
              </a:rPr>
              <a:t>es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90">
                <a:latin typeface="Tahoma"/>
                <a:cs typeface="Tahoma"/>
              </a:rPr>
              <a:t>necesario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 spc="-55">
                <a:latin typeface="Tahoma"/>
                <a:cs typeface="Tahoma"/>
              </a:rPr>
              <a:t>contar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-90">
                <a:latin typeface="Tahoma"/>
                <a:cs typeface="Tahoma"/>
              </a:rPr>
              <a:t>de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 spc="-80">
                <a:latin typeface="Tahoma"/>
                <a:cs typeface="Tahoma"/>
              </a:rPr>
              <a:t>manera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-75">
                <a:latin typeface="Tahoma"/>
                <a:cs typeface="Tahoma"/>
              </a:rPr>
              <a:t>previa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 spc="-40">
                <a:latin typeface="Tahoma"/>
                <a:cs typeface="Tahoma"/>
              </a:rPr>
              <a:t>con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los </a:t>
            </a:r>
            <a:r>
              <a:rPr dirty="0" sz="1400" spc="-60">
                <a:latin typeface="Tahoma"/>
                <a:cs typeface="Tahoma"/>
              </a:rPr>
              <a:t>factores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-90">
                <a:latin typeface="Tahoma"/>
                <a:cs typeface="Tahoma"/>
              </a:rPr>
              <a:t>de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convers</a:t>
            </a:r>
            <a:r>
              <a:rPr dirty="0" sz="1400" spc="5">
                <a:latin typeface="Tahoma"/>
                <a:cs typeface="Tahoma"/>
              </a:rPr>
              <a:t>i</a:t>
            </a:r>
            <a:r>
              <a:rPr dirty="0" sz="1400" spc="-760">
                <a:latin typeface="Tahoma"/>
                <a:cs typeface="Tahoma"/>
              </a:rPr>
              <a:t>´</a:t>
            </a:r>
            <a:r>
              <a:rPr dirty="0" sz="1400">
                <a:latin typeface="Tahoma"/>
                <a:cs typeface="Tahoma"/>
              </a:rPr>
              <a:t>on: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540192" y="1956739"/>
            <a:ext cx="513715" cy="0"/>
          </a:xfrm>
          <a:custGeom>
            <a:avLst/>
            <a:gdLst/>
            <a:ahLst/>
            <a:cxnLst/>
            <a:rect l="l" t="t" r="r" b="b"/>
            <a:pathLst>
              <a:path w="513714" h="0">
                <a:moveTo>
                  <a:pt x="0" y="0"/>
                </a:moveTo>
                <a:lnTo>
                  <a:pt x="51357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527492" y="1662576"/>
            <a:ext cx="539115" cy="508634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400" spc="-30">
                <a:latin typeface="Palatino Linotype"/>
                <a:cs typeface="Palatino Linotype"/>
              </a:rPr>
              <a:t>1000</a:t>
            </a:r>
            <a:r>
              <a:rPr dirty="0" sz="1400" spc="-100">
                <a:latin typeface="Palatino Linotype"/>
                <a:cs typeface="Palatino Linotype"/>
              </a:rPr>
              <a:t> </a:t>
            </a:r>
            <a:r>
              <a:rPr dirty="0" sz="1400" spc="-50">
                <a:latin typeface="Tahoma"/>
                <a:cs typeface="Tahoma"/>
              </a:rPr>
              <a:t>m</a:t>
            </a:r>
            <a:endParaRPr sz="1400">
              <a:latin typeface="Tahoma"/>
              <a:cs typeface="Tahoma"/>
            </a:endParaRPr>
          </a:p>
          <a:p>
            <a:pPr marL="100330">
              <a:lnSpc>
                <a:spcPct val="100000"/>
              </a:lnSpc>
              <a:spcBef>
                <a:spcPts val="220"/>
              </a:spcBef>
            </a:pPr>
            <a:r>
              <a:rPr dirty="0" sz="1400" spc="-30">
                <a:latin typeface="Palatino Linotype"/>
                <a:cs typeface="Palatino Linotype"/>
              </a:rPr>
              <a:t>1</a:t>
            </a:r>
            <a:r>
              <a:rPr dirty="0" sz="1400" spc="-114">
                <a:latin typeface="Palatino Linotype"/>
                <a:cs typeface="Palatino Linotype"/>
              </a:rPr>
              <a:t> </a:t>
            </a:r>
            <a:r>
              <a:rPr dirty="0" sz="1400" spc="-25">
                <a:latin typeface="Tahoma"/>
                <a:cs typeface="Tahoma"/>
              </a:rPr>
              <a:t>km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2624124" y="1956739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4" h="0">
                <a:moveTo>
                  <a:pt x="0" y="0"/>
                </a:moveTo>
                <a:lnTo>
                  <a:pt x="44368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2611424" y="1662576"/>
            <a:ext cx="468630" cy="508634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31445">
              <a:lnSpc>
                <a:spcPct val="100000"/>
              </a:lnSpc>
              <a:spcBef>
                <a:spcPts val="320"/>
              </a:spcBef>
            </a:pPr>
            <a:r>
              <a:rPr dirty="0" sz="1400" spc="-30">
                <a:latin typeface="Palatino Linotype"/>
                <a:cs typeface="Palatino Linotype"/>
              </a:rPr>
              <a:t>1</a:t>
            </a:r>
            <a:r>
              <a:rPr dirty="0" sz="1400" spc="-114">
                <a:latin typeface="Palatino Linotype"/>
                <a:cs typeface="Palatino Linotype"/>
              </a:rPr>
              <a:t> </a:t>
            </a:r>
            <a:r>
              <a:rPr dirty="0" sz="1400" spc="-50">
                <a:latin typeface="Tahoma"/>
                <a:cs typeface="Tahoma"/>
              </a:rPr>
              <a:t>h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1400" spc="-30">
                <a:latin typeface="Palatino Linotype"/>
                <a:cs typeface="Palatino Linotype"/>
              </a:rPr>
              <a:t>3600</a:t>
            </a:r>
            <a:r>
              <a:rPr dirty="0" sz="1400" spc="-100">
                <a:latin typeface="Palatino Linotype"/>
                <a:cs typeface="Palatino Linotype"/>
              </a:rPr>
              <a:t> </a:t>
            </a:r>
            <a:r>
              <a:rPr dirty="0" sz="1400" spc="-50"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374307" y="3321949"/>
            <a:ext cx="814069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4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Conversi´on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062454" y="3321949"/>
            <a:ext cx="51054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Procedimiento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5" name="object 15" descr=""/>
          <p:cNvSpPr txBox="1"/>
          <p:nvPr/>
        </p:nvSpPr>
        <p:spPr>
          <a:xfrm>
            <a:off x="4272167" y="3321949"/>
            <a:ext cx="2813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</a:rPr>
              <a:t>18</a:t>
            </a:r>
            <a:r>
              <a:rPr dirty="0" sz="600" spc="5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29" y="115603"/>
            <a:ext cx="227774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Los</a:t>
            </a:r>
            <a:r>
              <a:rPr dirty="0" spc="55"/>
              <a:t> </a:t>
            </a:r>
            <a:r>
              <a:rPr dirty="0" spc="-40"/>
              <a:t>factores</a:t>
            </a:r>
            <a:r>
              <a:rPr dirty="0" spc="55"/>
              <a:t> </a:t>
            </a:r>
            <a:r>
              <a:rPr dirty="0" spc="-10"/>
              <a:t>de</a:t>
            </a:r>
            <a:r>
              <a:rPr dirty="0" spc="55"/>
              <a:t> </a:t>
            </a:r>
            <a:r>
              <a:rPr dirty="0" spc="-45"/>
              <a:t>convers</a:t>
            </a:r>
            <a:r>
              <a:rPr dirty="0" spc="-35"/>
              <a:t>i</a:t>
            </a:r>
            <a:r>
              <a:rPr dirty="0" spc="-535"/>
              <a:t>´</a:t>
            </a:r>
            <a:r>
              <a:rPr dirty="0" spc="-35"/>
              <a:t>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1074820"/>
            <a:ext cx="3872229" cy="556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500"/>
              </a:lnSpc>
              <a:spcBef>
                <a:spcPts val="100"/>
              </a:spcBef>
            </a:pPr>
            <a:r>
              <a:rPr dirty="0" sz="1400" spc="-80">
                <a:latin typeface="Tahoma"/>
                <a:cs typeface="Tahoma"/>
              </a:rPr>
              <a:t>Siempre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125">
                <a:latin typeface="Tahoma"/>
                <a:cs typeface="Tahoma"/>
              </a:rPr>
              <a:t>es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90">
                <a:latin typeface="Tahoma"/>
                <a:cs typeface="Tahoma"/>
              </a:rPr>
              <a:t>necesario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 spc="-55">
                <a:latin typeface="Tahoma"/>
                <a:cs typeface="Tahoma"/>
              </a:rPr>
              <a:t>contar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-90">
                <a:latin typeface="Tahoma"/>
                <a:cs typeface="Tahoma"/>
              </a:rPr>
              <a:t>de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 spc="-80">
                <a:latin typeface="Tahoma"/>
                <a:cs typeface="Tahoma"/>
              </a:rPr>
              <a:t>manera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-75">
                <a:latin typeface="Tahoma"/>
                <a:cs typeface="Tahoma"/>
              </a:rPr>
              <a:t>previa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 spc="-40">
                <a:latin typeface="Tahoma"/>
                <a:cs typeface="Tahoma"/>
              </a:rPr>
              <a:t>con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los </a:t>
            </a:r>
            <a:r>
              <a:rPr dirty="0" sz="1400" spc="-60">
                <a:latin typeface="Tahoma"/>
                <a:cs typeface="Tahoma"/>
              </a:rPr>
              <a:t>factores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-90">
                <a:latin typeface="Tahoma"/>
                <a:cs typeface="Tahoma"/>
              </a:rPr>
              <a:t>de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convers</a:t>
            </a:r>
            <a:r>
              <a:rPr dirty="0" sz="1400" spc="5">
                <a:latin typeface="Tahoma"/>
                <a:cs typeface="Tahoma"/>
              </a:rPr>
              <a:t>i</a:t>
            </a:r>
            <a:r>
              <a:rPr dirty="0" sz="1400" spc="-760">
                <a:latin typeface="Tahoma"/>
                <a:cs typeface="Tahoma"/>
              </a:rPr>
              <a:t>´</a:t>
            </a:r>
            <a:r>
              <a:rPr dirty="0" sz="1400">
                <a:latin typeface="Tahoma"/>
                <a:cs typeface="Tahoma"/>
              </a:rPr>
              <a:t>on: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540192" y="1956739"/>
            <a:ext cx="513715" cy="0"/>
          </a:xfrm>
          <a:custGeom>
            <a:avLst/>
            <a:gdLst/>
            <a:ahLst/>
            <a:cxnLst/>
            <a:rect l="l" t="t" r="r" b="b"/>
            <a:pathLst>
              <a:path w="513714" h="0">
                <a:moveTo>
                  <a:pt x="0" y="0"/>
                </a:moveTo>
                <a:lnTo>
                  <a:pt x="51357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527492" y="1662576"/>
            <a:ext cx="539115" cy="508634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400" spc="-30">
                <a:latin typeface="Palatino Linotype"/>
                <a:cs typeface="Palatino Linotype"/>
              </a:rPr>
              <a:t>1000</a:t>
            </a:r>
            <a:r>
              <a:rPr dirty="0" sz="1400" spc="-100">
                <a:latin typeface="Palatino Linotype"/>
                <a:cs typeface="Palatino Linotype"/>
              </a:rPr>
              <a:t> </a:t>
            </a:r>
            <a:r>
              <a:rPr dirty="0" sz="1400" spc="-50">
                <a:latin typeface="Tahoma"/>
                <a:cs typeface="Tahoma"/>
              </a:rPr>
              <a:t>m</a:t>
            </a:r>
            <a:endParaRPr sz="1400">
              <a:latin typeface="Tahoma"/>
              <a:cs typeface="Tahoma"/>
            </a:endParaRPr>
          </a:p>
          <a:p>
            <a:pPr marL="100330">
              <a:lnSpc>
                <a:spcPct val="100000"/>
              </a:lnSpc>
              <a:spcBef>
                <a:spcPts val="220"/>
              </a:spcBef>
            </a:pPr>
            <a:r>
              <a:rPr dirty="0" sz="1400" spc="-30">
                <a:latin typeface="Palatino Linotype"/>
                <a:cs typeface="Palatino Linotype"/>
              </a:rPr>
              <a:t>1</a:t>
            </a:r>
            <a:r>
              <a:rPr dirty="0" sz="1400" spc="-114">
                <a:latin typeface="Palatino Linotype"/>
                <a:cs typeface="Palatino Linotype"/>
              </a:rPr>
              <a:t> </a:t>
            </a:r>
            <a:r>
              <a:rPr dirty="0" sz="1400" spc="-25">
                <a:latin typeface="Tahoma"/>
                <a:cs typeface="Tahoma"/>
              </a:rPr>
              <a:t>km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2624124" y="1956739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4" h="0">
                <a:moveTo>
                  <a:pt x="0" y="0"/>
                </a:moveTo>
                <a:lnTo>
                  <a:pt x="44368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2611424" y="1662576"/>
            <a:ext cx="468630" cy="508634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31445">
              <a:lnSpc>
                <a:spcPct val="100000"/>
              </a:lnSpc>
              <a:spcBef>
                <a:spcPts val="320"/>
              </a:spcBef>
            </a:pPr>
            <a:r>
              <a:rPr dirty="0" sz="1400" spc="-30">
                <a:latin typeface="Palatino Linotype"/>
                <a:cs typeface="Palatino Linotype"/>
              </a:rPr>
              <a:t>1</a:t>
            </a:r>
            <a:r>
              <a:rPr dirty="0" sz="1400" spc="-114">
                <a:latin typeface="Palatino Linotype"/>
                <a:cs typeface="Palatino Linotype"/>
              </a:rPr>
              <a:t> </a:t>
            </a:r>
            <a:r>
              <a:rPr dirty="0" sz="1400" spc="-50">
                <a:latin typeface="Tahoma"/>
                <a:cs typeface="Tahoma"/>
              </a:rPr>
              <a:t>h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1400" spc="-30">
                <a:latin typeface="Palatino Linotype"/>
                <a:cs typeface="Palatino Linotype"/>
              </a:rPr>
              <a:t>3600</a:t>
            </a:r>
            <a:r>
              <a:rPr dirty="0" sz="1400" spc="-100">
                <a:latin typeface="Palatino Linotype"/>
                <a:cs typeface="Palatino Linotype"/>
              </a:rPr>
              <a:t> </a:t>
            </a:r>
            <a:r>
              <a:rPr dirty="0" sz="1400" spc="-50"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47294" y="2228726"/>
            <a:ext cx="2894965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45">
                <a:latin typeface="Tahoma"/>
                <a:cs typeface="Tahoma"/>
              </a:rPr>
              <a:t>Que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 spc="-75">
                <a:latin typeface="Tahoma"/>
                <a:cs typeface="Tahoma"/>
              </a:rPr>
              <a:t>ha</a:t>
            </a:r>
            <a:r>
              <a:rPr dirty="0" sz="1400" spc="-120">
                <a:latin typeface="Tahoma"/>
                <a:cs typeface="Tahoma"/>
              </a:rPr>
              <a:t>b</a:t>
            </a:r>
            <a:r>
              <a:rPr dirty="0" sz="1400" spc="-100">
                <a:latin typeface="Tahoma"/>
                <a:cs typeface="Tahoma"/>
              </a:rPr>
              <a:t>r</a:t>
            </a:r>
            <a:r>
              <a:rPr dirty="0" sz="1400" spc="-830">
                <a:latin typeface="Tahoma"/>
                <a:cs typeface="Tahoma"/>
              </a:rPr>
              <a:t>´</a:t>
            </a:r>
            <a:r>
              <a:rPr dirty="0" sz="1400" spc="-75">
                <a:latin typeface="Tahoma"/>
                <a:cs typeface="Tahoma"/>
              </a:rPr>
              <a:t>a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95">
                <a:latin typeface="Tahoma"/>
                <a:cs typeface="Tahoma"/>
              </a:rPr>
              <a:t>que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utilizar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90">
                <a:latin typeface="Tahoma"/>
                <a:cs typeface="Tahoma"/>
              </a:rPr>
              <a:t>en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la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60">
                <a:latin typeface="Tahoma"/>
                <a:cs typeface="Tahoma"/>
              </a:rPr>
              <a:t>convers</a:t>
            </a:r>
            <a:r>
              <a:rPr dirty="0" sz="1400" spc="-70">
                <a:latin typeface="Tahoma"/>
                <a:cs typeface="Tahoma"/>
              </a:rPr>
              <a:t>i</a:t>
            </a:r>
            <a:r>
              <a:rPr dirty="0" sz="1400" spc="-830">
                <a:latin typeface="Tahoma"/>
                <a:cs typeface="Tahoma"/>
              </a:rPr>
              <a:t>´</a:t>
            </a:r>
            <a:r>
              <a:rPr dirty="0" sz="1400" spc="-70">
                <a:latin typeface="Tahoma"/>
                <a:cs typeface="Tahoma"/>
              </a:rPr>
              <a:t>on: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374307" y="3321949"/>
            <a:ext cx="814069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4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Conversi´on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062454" y="3321949"/>
            <a:ext cx="51054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Procedimiento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6" name="object 16" descr=""/>
          <p:cNvSpPr txBox="1"/>
          <p:nvPr/>
        </p:nvSpPr>
        <p:spPr>
          <a:xfrm>
            <a:off x="4272167" y="3321949"/>
            <a:ext cx="2813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</a:rPr>
              <a:t>18</a:t>
            </a:r>
            <a:r>
              <a:rPr dirty="0" sz="600" spc="5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3829" y="115603"/>
            <a:ext cx="306641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5">
                <a:solidFill>
                  <a:srgbClr val="0000FF"/>
                </a:solidFill>
                <a:latin typeface="Calibri"/>
                <a:cs typeface="Calibri"/>
              </a:rPr>
              <a:t>Haciendo</a:t>
            </a:r>
            <a:r>
              <a:rPr dirty="0" sz="1700" spc="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000FF"/>
                </a:solidFill>
                <a:latin typeface="Calibri"/>
                <a:cs typeface="Calibri"/>
              </a:rPr>
              <a:t>la</a:t>
            </a:r>
            <a:r>
              <a:rPr dirty="0" sz="1700" spc="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50">
                <a:solidFill>
                  <a:srgbClr val="0000FF"/>
                </a:solidFill>
                <a:latin typeface="Calibri"/>
                <a:cs typeface="Calibri"/>
              </a:rPr>
              <a:t>conversi</a:t>
            </a:r>
            <a:r>
              <a:rPr dirty="0" sz="1700" spc="-540">
                <a:solidFill>
                  <a:srgbClr val="0000FF"/>
                </a:solidFill>
                <a:latin typeface="Calibri"/>
                <a:cs typeface="Calibri"/>
              </a:rPr>
              <a:t>´</a:t>
            </a:r>
            <a:r>
              <a:rPr dirty="0" sz="1700" spc="-40">
                <a:solidFill>
                  <a:srgbClr val="0000FF"/>
                </a:solidFill>
                <a:latin typeface="Calibri"/>
                <a:cs typeface="Calibri"/>
              </a:rPr>
              <a:t>on</a:t>
            </a:r>
            <a:r>
              <a:rPr dirty="0" sz="1700" spc="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000FF"/>
                </a:solidFill>
                <a:latin typeface="Calibri"/>
                <a:cs typeface="Calibri"/>
              </a:rPr>
              <a:t>de</a:t>
            </a:r>
            <a:r>
              <a:rPr dirty="0" sz="1700" spc="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40">
                <a:solidFill>
                  <a:srgbClr val="0000FF"/>
                </a:solidFill>
                <a:latin typeface="Calibri"/>
                <a:cs typeface="Calibri"/>
              </a:rPr>
              <a:t>unidades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21894" y="1380011"/>
            <a:ext cx="806450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3968" sz="2100" spc="-44">
                <a:latin typeface="Palatino Linotype"/>
                <a:cs typeface="Palatino Linotype"/>
              </a:rPr>
              <a:t>100</a:t>
            </a:r>
            <a:r>
              <a:rPr dirty="0" baseline="3968" sz="2100" spc="-307">
                <a:latin typeface="Palatino Linotype"/>
                <a:cs typeface="Palatino Linotype"/>
              </a:rPr>
              <a:t> </a:t>
            </a:r>
            <a:r>
              <a:rPr dirty="0" baseline="2777" sz="1500" spc="-337">
                <a:solidFill>
                  <a:srgbClr val="FF0000"/>
                </a:solidFill>
                <a:latin typeface="Tahoma"/>
                <a:cs typeface="Tahoma"/>
              </a:rPr>
              <a:t>/</a:t>
            </a:r>
            <a:r>
              <a:rPr dirty="0" baseline="3968" sz="2100" spc="254" i="1">
                <a:latin typeface="Georgia"/>
                <a:cs typeface="Georgia"/>
              </a:rPr>
              <a:t>k</a:t>
            </a:r>
            <a:r>
              <a:rPr dirty="0" baseline="3968" sz="2100" spc="-1222" i="1">
                <a:latin typeface="Georgia"/>
                <a:cs typeface="Georgia"/>
              </a:rPr>
              <a:t>m</a:t>
            </a:r>
            <a:r>
              <a:rPr dirty="0" baseline="33333" sz="1500" spc="75" b="1">
                <a:solidFill>
                  <a:srgbClr val="FF0000"/>
                </a:solidFill>
                <a:latin typeface="Verdana"/>
                <a:cs typeface="Verdana"/>
              </a:rPr>
              <a:t>/</a:t>
            </a:r>
            <a:r>
              <a:rPr dirty="0" baseline="3968" sz="2100" spc="120" i="1">
                <a:latin typeface="Georgia"/>
                <a:cs typeface="Georgia"/>
              </a:rPr>
              <a:t>/</a:t>
            </a:r>
            <a:r>
              <a:rPr dirty="0" sz="1000" spc="-229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dirty="0" baseline="3968" sz="2100" spc="-885" i="1">
                <a:latin typeface="Georgia"/>
                <a:cs typeface="Georgia"/>
              </a:rPr>
              <a:t>h</a:t>
            </a:r>
            <a:r>
              <a:rPr dirty="0" baseline="8333" sz="1500" spc="187">
                <a:solidFill>
                  <a:srgbClr val="FF0000"/>
                </a:solidFill>
                <a:latin typeface="Tahoma"/>
                <a:cs typeface="Tahoma"/>
              </a:rPr>
              <a:t>I</a:t>
            </a:r>
            <a:endParaRPr baseline="8333" sz="15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74307" y="3321949"/>
            <a:ext cx="814069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4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Conversi´on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62454" y="3321949"/>
            <a:ext cx="51054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Procedimiento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4272167" y="3321949"/>
            <a:ext cx="2813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</a:rPr>
              <a:t>19</a:t>
            </a:r>
            <a:r>
              <a:rPr dirty="0" sz="600" spc="5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3829" y="115603"/>
            <a:ext cx="306641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5">
                <a:solidFill>
                  <a:srgbClr val="0000FF"/>
                </a:solidFill>
                <a:latin typeface="Calibri"/>
                <a:cs typeface="Calibri"/>
              </a:rPr>
              <a:t>Haciendo</a:t>
            </a:r>
            <a:r>
              <a:rPr dirty="0" sz="1700" spc="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000FF"/>
                </a:solidFill>
                <a:latin typeface="Calibri"/>
                <a:cs typeface="Calibri"/>
              </a:rPr>
              <a:t>la</a:t>
            </a:r>
            <a:r>
              <a:rPr dirty="0" sz="1700" spc="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50">
                <a:solidFill>
                  <a:srgbClr val="0000FF"/>
                </a:solidFill>
                <a:latin typeface="Calibri"/>
                <a:cs typeface="Calibri"/>
              </a:rPr>
              <a:t>conversi</a:t>
            </a:r>
            <a:r>
              <a:rPr dirty="0" sz="1700" spc="-540">
                <a:solidFill>
                  <a:srgbClr val="0000FF"/>
                </a:solidFill>
                <a:latin typeface="Calibri"/>
                <a:cs typeface="Calibri"/>
              </a:rPr>
              <a:t>´</a:t>
            </a:r>
            <a:r>
              <a:rPr dirty="0" sz="1700" spc="-40">
                <a:solidFill>
                  <a:srgbClr val="0000FF"/>
                </a:solidFill>
                <a:latin typeface="Calibri"/>
                <a:cs typeface="Calibri"/>
              </a:rPr>
              <a:t>on</a:t>
            </a:r>
            <a:r>
              <a:rPr dirty="0" sz="1700" spc="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000FF"/>
                </a:solidFill>
                <a:latin typeface="Calibri"/>
                <a:cs typeface="Calibri"/>
              </a:rPr>
              <a:t>de</a:t>
            </a:r>
            <a:r>
              <a:rPr dirty="0" sz="1700" spc="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40">
                <a:solidFill>
                  <a:srgbClr val="0000FF"/>
                </a:solidFill>
                <a:latin typeface="Calibri"/>
                <a:cs typeface="Calibri"/>
              </a:rPr>
              <a:t>unidades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21894" y="1380011"/>
            <a:ext cx="1545590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3968" sz="2100" spc="-44">
                <a:latin typeface="Palatino Linotype"/>
                <a:cs typeface="Palatino Linotype"/>
              </a:rPr>
              <a:t>100</a:t>
            </a:r>
            <a:r>
              <a:rPr dirty="0" baseline="3968" sz="2100" spc="-337">
                <a:latin typeface="Palatino Linotype"/>
                <a:cs typeface="Palatino Linotype"/>
              </a:rPr>
              <a:t> </a:t>
            </a:r>
            <a:r>
              <a:rPr dirty="0" baseline="2777" sz="1500" spc="-397">
                <a:solidFill>
                  <a:srgbClr val="FF0000"/>
                </a:solidFill>
                <a:latin typeface="Tahoma"/>
                <a:cs typeface="Tahoma"/>
              </a:rPr>
              <a:t>/</a:t>
            </a:r>
            <a:r>
              <a:rPr dirty="0" baseline="3968" sz="2100" spc="195" i="1">
                <a:latin typeface="Georgia"/>
                <a:cs typeface="Georgia"/>
              </a:rPr>
              <a:t>k</a:t>
            </a:r>
            <a:r>
              <a:rPr dirty="0" baseline="3968" sz="2100" spc="-1282" i="1">
                <a:latin typeface="Georgia"/>
                <a:cs typeface="Georgia"/>
              </a:rPr>
              <a:t>m</a:t>
            </a:r>
            <a:r>
              <a:rPr dirty="0" baseline="33333" sz="1500" spc="15" b="1">
                <a:solidFill>
                  <a:srgbClr val="FF0000"/>
                </a:solidFill>
                <a:latin typeface="Verdana"/>
                <a:cs typeface="Verdana"/>
              </a:rPr>
              <a:t>/</a:t>
            </a:r>
            <a:r>
              <a:rPr dirty="0" baseline="3968" sz="2100" spc="60" i="1">
                <a:latin typeface="Georgia"/>
                <a:cs typeface="Georgia"/>
              </a:rPr>
              <a:t>/</a:t>
            </a:r>
            <a:r>
              <a:rPr dirty="0" sz="1000" spc="-27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dirty="0" baseline="3968" sz="2100" spc="-944" i="1">
                <a:latin typeface="Georgia"/>
                <a:cs typeface="Georgia"/>
              </a:rPr>
              <a:t>h</a:t>
            </a:r>
            <a:r>
              <a:rPr dirty="0" baseline="8333" sz="1500" spc="127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dirty="0" baseline="8333" sz="1500" spc="-44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baseline="3968" sz="2100" spc="-104" i="1">
                <a:latin typeface="Verdana"/>
                <a:cs typeface="Verdana"/>
              </a:rPr>
              <a:t>×</a:t>
            </a:r>
            <a:r>
              <a:rPr dirty="0" baseline="3968" sz="2100" spc="-44" i="1">
                <a:latin typeface="Verdana"/>
                <a:cs typeface="Verdana"/>
              </a:rPr>
              <a:t> </a:t>
            </a:r>
            <a:r>
              <a:rPr dirty="0" u="sng" baseline="41666" sz="2100" spc="-44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1000</a:t>
            </a:r>
            <a:r>
              <a:rPr dirty="0" u="sng" baseline="41666" sz="2100" spc="-15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dirty="0" u="sng" baseline="41666" sz="2100" spc="-7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</a:t>
            </a:r>
            <a:endParaRPr baseline="41666" sz="21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52435" y="1495670"/>
            <a:ext cx="453390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1984" sz="2100" spc="-44">
                <a:latin typeface="Palatino Linotype"/>
                <a:cs typeface="Palatino Linotype"/>
              </a:rPr>
              <a:t>1</a:t>
            </a:r>
            <a:r>
              <a:rPr dirty="0" baseline="1984" sz="2100" spc="-322">
                <a:latin typeface="Palatino Linotype"/>
                <a:cs typeface="Palatino Linotype"/>
              </a:rPr>
              <a:t> </a:t>
            </a:r>
            <a:r>
              <a:rPr dirty="0" sz="1000" spc="-204">
                <a:solidFill>
                  <a:srgbClr val="FF0000"/>
                </a:solidFill>
                <a:latin typeface="Tahoma"/>
                <a:cs typeface="Tahoma"/>
              </a:rPr>
              <a:t>/</a:t>
            </a:r>
            <a:r>
              <a:rPr dirty="0" baseline="1984" sz="2100" spc="284" i="1">
                <a:latin typeface="Georgia"/>
                <a:cs typeface="Georgia"/>
              </a:rPr>
              <a:t>k</a:t>
            </a:r>
            <a:r>
              <a:rPr dirty="0" baseline="1984" sz="2100" spc="-1192" i="1">
                <a:latin typeface="Georgia"/>
                <a:cs typeface="Georgia"/>
              </a:rPr>
              <a:t>m</a:t>
            </a:r>
            <a:r>
              <a:rPr dirty="0" baseline="33333" sz="1500" spc="217" b="1">
                <a:solidFill>
                  <a:srgbClr val="FF0000"/>
                </a:solidFill>
                <a:latin typeface="Verdana"/>
                <a:cs typeface="Verdana"/>
              </a:rPr>
              <a:t>/</a:t>
            </a:r>
            <a:endParaRPr baseline="33333" sz="1500">
              <a:latin typeface="Verdana"/>
              <a:cs typeface="Verdan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374307" y="3321949"/>
            <a:ext cx="814069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4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Conversi´on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062454" y="3321949"/>
            <a:ext cx="51054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Procedimiento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4272167" y="3321949"/>
            <a:ext cx="2813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</a:rPr>
              <a:t>19</a:t>
            </a:r>
            <a:r>
              <a:rPr dirty="0" sz="600" spc="5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3829" y="115603"/>
            <a:ext cx="306641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5">
                <a:solidFill>
                  <a:srgbClr val="0000FF"/>
                </a:solidFill>
                <a:latin typeface="Calibri"/>
                <a:cs typeface="Calibri"/>
              </a:rPr>
              <a:t>Haciendo</a:t>
            </a:r>
            <a:r>
              <a:rPr dirty="0" sz="1700" spc="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000FF"/>
                </a:solidFill>
                <a:latin typeface="Calibri"/>
                <a:cs typeface="Calibri"/>
              </a:rPr>
              <a:t>la</a:t>
            </a:r>
            <a:r>
              <a:rPr dirty="0" sz="1700" spc="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50">
                <a:solidFill>
                  <a:srgbClr val="0000FF"/>
                </a:solidFill>
                <a:latin typeface="Calibri"/>
                <a:cs typeface="Calibri"/>
              </a:rPr>
              <a:t>conversi</a:t>
            </a:r>
            <a:r>
              <a:rPr dirty="0" sz="1700" spc="-540">
                <a:solidFill>
                  <a:srgbClr val="0000FF"/>
                </a:solidFill>
                <a:latin typeface="Calibri"/>
                <a:cs typeface="Calibri"/>
              </a:rPr>
              <a:t>´</a:t>
            </a:r>
            <a:r>
              <a:rPr dirty="0" sz="1700" spc="-40">
                <a:solidFill>
                  <a:srgbClr val="0000FF"/>
                </a:solidFill>
                <a:latin typeface="Calibri"/>
                <a:cs typeface="Calibri"/>
              </a:rPr>
              <a:t>on</a:t>
            </a:r>
            <a:r>
              <a:rPr dirty="0" sz="1700" spc="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000FF"/>
                </a:solidFill>
                <a:latin typeface="Calibri"/>
                <a:cs typeface="Calibri"/>
              </a:rPr>
              <a:t>de</a:t>
            </a:r>
            <a:r>
              <a:rPr dirty="0" sz="1700" spc="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40">
                <a:solidFill>
                  <a:srgbClr val="0000FF"/>
                </a:solidFill>
                <a:latin typeface="Calibri"/>
                <a:cs typeface="Calibri"/>
              </a:rPr>
              <a:t>unidades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09194" y="1380011"/>
            <a:ext cx="2461260" cy="3536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ts val="1295"/>
              </a:lnSpc>
              <a:spcBef>
                <a:spcPts val="95"/>
              </a:spcBef>
            </a:pPr>
            <a:r>
              <a:rPr dirty="0" baseline="3968" sz="2100" spc="-44">
                <a:latin typeface="Palatino Linotype"/>
                <a:cs typeface="Palatino Linotype"/>
              </a:rPr>
              <a:t>100</a:t>
            </a:r>
            <a:r>
              <a:rPr dirty="0" baseline="3968" sz="2100" spc="-330">
                <a:latin typeface="Palatino Linotype"/>
                <a:cs typeface="Palatino Linotype"/>
              </a:rPr>
              <a:t> </a:t>
            </a:r>
            <a:r>
              <a:rPr dirty="0" baseline="2777" sz="1500" spc="-397">
                <a:solidFill>
                  <a:srgbClr val="FF0000"/>
                </a:solidFill>
                <a:latin typeface="Tahoma"/>
                <a:cs typeface="Tahoma"/>
              </a:rPr>
              <a:t>/</a:t>
            </a:r>
            <a:r>
              <a:rPr dirty="0" baseline="3968" sz="2100" spc="195" i="1">
                <a:latin typeface="Georgia"/>
                <a:cs typeface="Georgia"/>
              </a:rPr>
              <a:t>k</a:t>
            </a:r>
            <a:r>
              <a:rPr dirty="0" baseline="3968" sz="2100" spc="-1282" i="1">
                <a:latin typeface="Georgia"/>
                <a:cs typeface="Georgia"/>
              </a:rPr>
              <a:t>m</a:t>
            </a:r>
            <a:r>
              <a:rPr dirty="0" baseline="33333" sz="1500" spc="15" b="1">
                <a:solidFill>
                  <a:srgbClr val="FF0000"/>
                </a:solidFill>
                <a:latin typeface="Verdana"/>
                <a:cs typeface="Verdana"/>
              </a:rPr>
              <a:t>/</a:t>
            </a:r>
            <a:r>
              <a:rPr dirty="0" baseline="3968" sz="2100" spc="60" i="1">
                <a:latin typeface="Georgia"/>
                <a:cs typeface="Georgia"/>
              </a:rPr>
              <a:t>/</a:t>
            </a:r>
            <a:r>
              <a:rPr dirty="0" sz="1000" spc="-27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dirty="0" baseline="3968" sz="2100" spc="-944" i="1">
                <a:latin typeface="Georgia"/>
                <a:cs typeface="Georgia"/>
              </a:rPr>
              <a:t>h</a:t>
            </a:r>
            <a:r>
              <a:rPr dirty="0" baseline="8333" sz="1500" spc="127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dirty="0" baseline="8333" sz="1500" spc="-7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baseline="3968" sz="2100" spc="-104" i="1">
                <a:latin typeface="Verdana"/>
                <a:cs typeface="Verdana"/>
              </a:rPr>
              <a:t>×</a:t>
            </a:r>
            <a:r>
              <a:rPr dirty="0" baseline="3968" sz="2100" spc="-97" i="1">
                <a:latin typeface="Verdana"/>
                <a:cs typeface="Verdana"/>
              </a:rPr>
              <a:t> </a:t>
            </a:r>
            <a:r>
              <a:rPr dirty="0" u="sng" baseline="41666" sz="2100" spc="-44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1000</a:t>
            </a:r>
            <a:r>
              <a:rPr dirty="0" u="sng" baseline="41666" sz="2100" spc="-179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dirty="0" u="sng" baseline="41666" sz="2100" spc="-16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</a:t>
            </a:r>
            <a:r>
              <a:rPr dirty="0" baseline="41666" sz="2100" spc="-15">
                <a:latin typeface="Tahoma"/>
                <a:cs typeface="Tahoma"/>
              </a:rPr>
              <a:t> </a:t>
            </a:r>
            <a:r>
              <a:rPr dirty="0" baseline="3968" sz="2100" i="1">
                <a:latin typeface="Verdana"/>
                <a:cs typeface="Verdana"/>
              </a:rPr>
              <a:t>×</a:t>
            </a:r>
            <a:r>
              <a:rPr dirty="0" baseline="3968" sz="2100" spc="-187" i="1">
                <a:latin typeface="Verdana"/>
                <a:cs typeface="Verdana"/>
              </a:rPr>
              <a:t> </a:t>
            </a:r>
            <a:r>
              <a:rPr dirty="0" u="sng" baseline="41666" sz="2100" spc="4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41666" sz="2100" spc="-44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1</a:t>
            </a:r>
            <a:r>
              <a:rPr dirty="0" u="sng" baseline="41666" sz="2100" spc="-247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dirty="0" u="sng" baseline="52777" sz="1500" spc="-104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</a:t>
            </a:r>
            <a:r>
              <a:rPr dirty="0" u="sng" baseline="41666" sz="2100" spc="-644" i="1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h</a:t>
            </a:r>
            <a:r>
              <a:rPr dirty="0" u="sng" baseline="61111" sz="1500" spc="427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</a:t>
            </a:r>
            <a:r>
              <a:rPr dirty="0" u="sng" baseline="61111" sz="1500" spc="675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baseline="61111" sz="1500" spc="209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baseline="3968" sz="2100" spc="457">
                <a:latin typeface="Palatino Linotype"/>
                <a:cs typeface="Palatino Linotype"/>
              </a:rPr>
              <a:t>=</a:t>
            </a:r>
            <a:endParaRPr baseline="3968" sz="2100">
              <a:latin typeface="Palatino Linotype"/>
              <a:cs typeface="Palatino Linotype"/>
            </a:endParaRPr>
          </a:p>
          <a:p>
            <a:pPr marL="1080770">
              <a:lnSpc>
                <a:spcPts val="1295"/>
              </a:lnSpc>
              <a:tabLst>
                <a:tab pos="1766570" algn="l"/>
              </a:tabLst>
            </a:pPr>
            <a:r>
              <a:rPr dirty="0" baseline="1984" sz="2100" spc="-44">
                <a:latin typeface="Palatino Linotype"/>
                <a:cs typeface="Palatino Linotype"/>
              </a:rPr>
              <a:t>1</a:t>
            </a:r>
            <a:r>
              <a:rPr dirty="0" baseline="1984" sz="2100" spc="-322">
                <a:latin typeface="Palatino Linotype"/>
                <a:cs typeface="Palatino Linotype"/>
              </a:rPr>
              <a:t> </a:t>
            </a:r>
            <a:r>
              <a:rPr dirty="0" sz="1000" spc="-60">
                <a:solidFill>
                  <a:srgbClr val="FF0000"/>
                </a:solidFill>
                <a:latin typeface="Tahoma"/>
                <a:cs typeface="Tahoma"/>
              </a:rPr>
              <a:t>/</a:t>
            </a:r>
            <a:r>
              <a:rPr dirty="0" baseline="1984" sz="2100" spc="502" i="1">
                <a:latin typeface="Georgia"/>
                <a:cs typeface="Georgia"/>
              </a:rPr>
              <a:t>k</a:t>
            </a:r>
            <a:r>
              <a:rPr dirty="0" baseline="1984" sz="2100" spc="-975" i="1">
                <a:latin typeface="Georgia"/>
                <a:cs typeface="Georgia"/>
              </a:rPr>
              <a:t>m</a:t>
            </a:r>
            <a:r>
              <a:rPr dirty="0" baseline="33333" sz="1500" spc="434" b="1">
                <a:solidFill>
                  <a:srgbClr val="FF0000"/>
                </a:solidFill>
                <a:latin typeface="Verdana"/>
                <a:cs typeface="Verdana"/>
              </a:rPr>
              <a:t>/</a:t>
            </a:r>
            <a:r>
              <a:rPr dirty="0" baseline="33333" sz="1500" b="1">
                <a:solidFill>
                  <a:srgbClr val="FF0000"/>
                </a:solidFill>
                <a:latin typeface="Verdana"/>
                <a:cs typeface="Verdana"/>
              </a:rPr>
              <a:t>	</a:t>
            </a:r>
            <a:r>
              <a:rPr dirty="0" baseline="1984" sz="2100" spc="-44">
                <a:latin typeface="Palatino Linotype"/>
                <a:cs typeface="Palatino Linotype"/>
              </a:rPr>
              <a:t>3600</a:t>
            </a:r>
            <a:r>
              <a:rPr dirty="0" baseline="1984" sz="2100" spc="-150">
                <a:latin typeface="Palatino Linotype"/>
                <a:cs typeface="Palatino Linotype"/>
              </a:rPr>
              <a:t> </a:t>
            </a:r>
            <a:r>
              <a:rPr dirty="0" baseline="1984" sz="2100" spc="-75">
                <a:latin typeface="Tahoma"/>
                <a:cs typeface="Tahoma"/>
              </a:rPr>
              <a:t>s</a:t>
            </a:r>
            <a:endParaRPr baseline="1984" sz="21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74307" y="3321949"/>
            <a:ext cx="814069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4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Conversi´on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62454" y="3321949"/>
            <a:ext cx="51054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Procedimiento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4272167" y="3321949"/>
            <a:ext cx="2813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</a:rPr>
              <a:t>19</a:t>
            </a:r>
            <a:r>
              <a:rPr dirty="0" sz="600" spc="5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127905"/>
            <a:ext cx="814069" cy="2381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0">
                <a:latin typeface="Tahoma"/>
                <a:cs typeface="Tahoma"/>
              </a:rPr>
              <a:t>1.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  <a:hlinkClick r:id="rId2" action="ppaction://hlinksldjump"/>
              </a:rPr>
              <a:t>La</a:t>
            </a:r>
            <a:r>
              <a:rPr dirty="0" sz="1400" spc="-55"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1400" spc="-229">
                <a:latin typeface="Tahoma"/>
                <a:cs typeface="Tahoma"/>
                <a:hlinkClick r:id="rId2" action="ppaction://hlinksldjump"/>
              </a:rPr>
              <a:t>f</a:t>
            </a:r>
            <a:r>
              <a:rPr dirty="0" sz="1400" spc="-600">
                <a:latin typeface="Tahoma"/>
                <a:cs typeface="Tahoma"/>
                <a:hlinkClick r:id="rId2" action="ppaction://hlinksldjump"/>
              </a:rPr>
              <a:t>´</a:t>
            </a:r>
            <a:r>
              <a:rPr dirty="0" sz="1400" spc="-30">
                <a:latin typeface="Tahoma"/>
                <a:cs typeface="Tahoma"/>
                <a:hlinkClick r:id="rId2" action="ppaction://hlinksldjump"/>
              </a:rPr>
              <a:t>ısica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340455"/>
            <a:ext cx="2948305" cy="9613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lvl="1" marL="567055" indent="-347345">
              <a:lnSpc>
                <a:spcPct val="100000"/>
              </a:lnSpc>
              <a:spcBef>
                <a:spcPts val="509"/>
              </a:spcBef>
              <a:buAutoNum type="arabicPeriod"/>
              <a:tabLst>
                <a:tab pos="567690" algn="l"/>
              </a:tabLst>
            </a:pPr>
            <a:r>
              <a:rPr dirty="0" sz="1400" spc="-10">
                <a:solidFill>
                  <a:srgbClr val="0000FF"/>
                </a:solidFill>
                <a:latin typeface="Tahoma"/>
                <a:cs typeface="Tahoma"/>
                <a:hlinkClick r:id="rId3" action="ppaction://hlinksldjump"/>
              </a:rPr>
              <a:t>Definiciones</a:t>
            </a:r>
            <a:endParaRPr sz="1400">
              <a:latin typeface="Tahoma"/>
              <a:cs typeface="Tahoma"/>
            </a:endParaRPr>
          </a:p>
          <a:p>
            <a:pPr lvl="1" marL="567055" indent="-347345">
              <a:lnSpc>
                <a:spcPct val="100000"/>
              </a:lnSpc>
              <a:spcBef>
                <a:spcPts val="415"/>
              </a:spcBef>
              <a:buAutoNum type="arabicPeriod"/>
              <a:tabLst>
                <a:tab pos="567690" algn="l"/>
              </a:tabLst>
            </a:pPr>
            <a:r>
              <a:rPr dirty="0" sz="1400">
                <a:solidFill>
                  <a:srgbClr val="0000FF"/>
                </a:solidFill>
                <a:latin typeface="Tahoma"/>
                <a:cs typeface="Tahoma"/>
                <a:hlinkClick r:id="rId4" action="ppaction://hlinksldjump"/>
              </a:rPr>
              <a:t>Tipos</a:t>
            </a:r>
            <a:r>
              <a:rPr dirty="0" sz="1400" spc="-100">
                <a:solidFill>
                  <a:srgbClr val="0000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400" spc="-90">
                <a:solidFill>
                  <a:srgbClr val="0000FF"/>
                </a:solidFill>
                <a:latin typeface="Tahoma"/>
                <a:cs typeface="Tahoma"/>
                <a:hlinkClick r:id="rId4" action="ppaction://hlinksldjump"/>
              </a:rPr>
              <a:t>de</a:t>
            </a:r>
            <a:r>
              <a:rPr dirty="0" sz="1400" spc="-20">
                <a:solidFill>
                  <a:srgbClr val="0000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400" spc="-55">
                <a:solidFill>
                  <a:srgbClr val="0000FF"/>
                </a:solidFill>
                <a:latin typeface="Tahoma"/>
                <a:cs typeface="Tahoma"/>
                <a:hlinkClick r:id="rId4" action="ppaction://hlinksldjump"/>
              </a:rPr>
              <a:t>Magnitudes </a:t>
            </a:r>
            <a:r>
              <a:rPr dirty="0" sz="1400">
                <a:solidFill>
                  <a:srgbClr val="0000FF"/>
                </a:solidFill>
                <a:latin typeface="Tahoma"/>
                <a:cs typeface="Tahoma"/>
                <a:hlinkClick r:id="rId4" action="ppaction://hlinksldjump"/>
              </a:rPr>
              <a:t>y</a:t>
            </a:r>
            <a:r>
              <a:rPr dirty="0" sz="1400" spc="-60">
                <a:solidFill>
                  <a:srgbClr val="0000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400" spc="-50">
                <a:solidFill>
                  <a:srgbClr val="0000FF"/>
                </a:solidFill>
                <a:latin typeface="Tahoma"/>
                <a:cs typeface="Tahoma"/>
                <a:hlinkClick r:id="rId4" action="ppaction://hlinksldjump"/>
              </a:rPr>
              <a:t>Unidades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dirty="0" sz="1400" spc="-20">
                <a:solidFill>
                  <a:srgbClr val="CCCCFF"/>
                </a:solidFill>
                <a:latin typeface="Tahoma"/>
                <a:cs typeface="Tahoma"/>
              </a:rPr>
              <a:t>2.</a:t>
            </a:r>
            <a:r>
              <a:rPr dirty="0" sz="1400" spc="-40">
                <a:solidFill>
                  <a:srgbClr val="CCCCFF"/>
                </a:solidFill>
                <a:latin typeface="Tahoma"/>
                <a:cs typeface="Tahoma"/>
              </a:rPr>
              <a:t> </a:t>
            </a:r>
            <a:r>
              <a:rPr dirty="0" sz="1400" spc="-75">
                <a:solidFill>
                  <a:srgbClr val="CCCCFF"/>
                </a:solidFill>
                <a:latin typeface="Tahoma"/>
                <a:cs typeface="Tahoma"/>
                <a:hlinkClick r:id="rId5" action="ppaction://hlinksldjump"/>
              </a:rPr>
              <a:t>Convers</a:t>
            </a:r>
            <a:r>
              <a:rPr dirty="0" sz="1400" spc="-60">
                <a:solidFill>
                  <a:srgbClr val="CCCCFF"/>
                </a:solidFill>
                <a:latin typeface="Tahoma"/>
                <a:cs typeface="Tahoma"/>
                <a:hlinkClick r:id="rId5" action="ppaction://hlinksldjump"/>
              </a:rPr>
              <a:t>i</a:t>
            </a:r>
            <a:r>
              <a:rPr dirty="0" sz="1400" spc="-835">
                <a:solidFill>
                  <a:srgbClr val="CCCCFF"/>
                </a:solidFill>
                <a:latin typeface="Tahoma"/>
                <a:cs typeface="Tahoma"/>
                <a:hlinkClick r:id="rId5" action="ppaction://hlinksldjump"/>
              </a:rPr>
              <a:t>´</a:t>
            </a:r>
            <a:r>
              <a:rPr dirty="0" sz="1400" spc="-75">
                <a:solidFill>
                  <a:srgbClr val="CCCCFF"/>
                </a:solidFill>
                <a:latin typeface="Tahoma"/>
                <a:cs typeface="Tahoma"/>
                <a:hlinkClick r:id="rId5" action="ppaction://hlinksldjump"/>
              </a:rPr>
              <a:t>o</a:t>
            </a:r>
            <a:r>
              <a:rPr dirty="0" sz="1400" spc="-65">
                <a:solidFill>
                  <a:srgbClr val="CCCCFF"/>
                </a:solidFill>
                <a:latin typeface="Tahoma"/>
                <a:cs typeface="Tahoma"/>
                <a:hlinkClick r:id="rId5" action="ppaction://hlinksldjump"/>
              </a:rPr>
              <a:t>n</a:t>
            </a:r>
            <a:r>
              <a:rPr dirty="0" sz="1400" spc="15">
                <a:solidFill>
                  <a:srgbClr val="CCCC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400" spc="-90">
                <a:solidFill>
                  <a:srgbClr val="CCCCFF"/>
                </a:solidFill>
                <a:latin typeface="Tahoma"/>
                <a:cs typeface="Tahoma"/>
                <a:hlinkClick r:id="rId5" action="ppaction://hlinksldjump"/>
              </a:rPr>
              <a:t>de</a:t>
            </a:r>
            <a:r>
              <a:rPr dirty="0" sz="1400" spc="-15">
                <a:solidFill>
                  <a:srgbClr val="CCCC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400" spc="-10">
                <a:solidFill>
                  <a:srgbClr val="CCCCFF"/>
                </a:solidFill>
                <a:latin typeface="Tahoma"/>
                <a:cs typeface="Tahoma"/>
                <a:hlinkClick r:id="rId5" action="ppaction://hlinksldjump"/>
              </a:rPr>
              <a:t>unidades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629640" y="3333907"/>
            <a:ext cx="3041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La</a:t>
            </a:r>
            <a:r>
              <a:rPr dirty="0" sz="600" spc="5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f´ısica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1535976" y="3346348"/>
            <a:ext cx="3072130" cy="109855"/>
            <a:chOff x="1535976" y="3346348"/>
            <a:chExt cx="3072130" cy="109855"/>
          </a:xfrm>
        </p:grpSpPr>
        <p:sp>
          <p:nvSpPr>
            <p:cNvPr id="7" name="object 7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3722458" y="3333640"/>
            <a:ext cx="4006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latin typeface="Tahoma"/>
                <a:cs typeface="Tahoma"/>
              </a:rPr>
              <a:t>9</a:t>
            </a:r>
            <a:r>
              <a:rPr dirty="0" sz="600" spc="-1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de</a:t>
            </a:r>
            <a:r>
              <a:rPr dirty="0" sz="600" spc="-10">
                <a:latin typeface="Tahoma"/>
                <a:cs typeface="Tahoma"/>
              </a:rPr>
              <a:t> marzo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312489" y="3333640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latin typeface="Tahoma"/>
                <a:cs typeface="Tahoma"/>
              </a:rPr>
              <a:t>3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5">
                <a:latin typeface="Tahoma"/>
                <a:cs typeface="Tahoma"/>
              </a:rPr>
              <a:t> </a:t>
            </a:r>
            <a:r>
              <a:rPr dirty="0" sz="600" spc="-3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29" y="115603"/>
            <a:ext cx="306641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25"/>
              <a:t>Haciendo</a:t>
            </a:r>
            <a:r>
              <a:rPr dirty="0" spc="30"/>
              <a:t> </a:t>
            </a:r>
            <a:r>
              <a:rPr dirty="0"/>
              <a:t>la</a:t>
            </a:r>
            <a:r>
              <a:rPr dirty="0" spc="35"/>
              <a:t> </a:t>
            </a:r>
            <a:r>
              <a:rPr dirty="0" spc="-50"/>
              <a:t>conversi</a:t>
            </a:r>
            <a:r>
              <a:rPr dirty="0" spc="-540"/>
              <a:t>´</a:t>
            </a:r>
            <a:r>
              <a:rPr dirty="0" spc="-40"/>
              <a:t>on</a:t>
            </a:r>
            <a:r>
              <a:rPr dirty="0" spc="30"/>
              <a:t> </a:t>
            </a:r>
            <a:r>
              <a:rPr dirty="0" spc="-10"/>
              <a:t>de</a:t>
            </a:r>
            <a:r>
              <a:rPr dirty="0" spc="35"/>
              <a:t> </a:t>
            </a:r>
            <a:r>
              <a:rPr dirty="0" spc="-40"/>
              <a:t>unidades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9194" y="1237266"/>
            <a:ext cx="3738879" cy="49657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275"/>
              </a:spcBef>
            </a:pPr>
            <a:r>
              <a:rPr dirty="0" baseline="-33730" sz="2100" spc="-44">
                <a:latin typeface="Palatino Linotype"/>
                <a:cs typeface="Palatino Linotype"/>
              </a:rPr>
              <a:t>100</a:t>
            </a:r>
            <a:r>
              <a:rPr dirty="0" baseline="-33730" sz="2100" spc="-330">
                <a:latin typeface="Palatino Linotype"/>
                <a:cs typeface="Palatino Linotype"/>
              </a:rPr>
              <a:t> </a:t>
            </a:r>
            <a:r>
              <a:rPr dirty="0" baseline="-50000" sz="1500" spc="-397">
                <a:solidFill>
                  <a:srgbClr val="FF0000"/>
                </a:solidFill>
                <a:latin typeface="Tahoma"/>
                <a:cs typeface="Tahoma"/>
              </a:rPr>
              <a:t>/</a:t>
            </a:r>
            <a:r>
              <a:rPr dirty="0" baseline="-33730" sz="2100" spc="195" i="1">
                <a:latin typeface="Georgia"/>
                <a:cs typeface="Georgia"/>
              </a:rPr>
              <a:t>k</a:t>
            </a:r>
            <a:r>
              <a:rPr dirty="0" baseline="-33730" sz="2100" spc="-1282" i="1">
                <a:latin typeface="Georgia"/>
                <a:cs typeface="Georgia"/>
              </a:rPr>
              <a:t>m</a:t>
            </a:r>
            <a:r>
              <a:rPr dirty="0" baseline="-16666" sz="1500" spc="15" b="1">
                <a:solidFill>
                  <a:srgbClr val="FF0000"/>
                </a:solidFill>
                <a:latin typeface="Verdana"/>
                <a:cs typeface="Verdana"/>
              </a:rPr>
              <a:t>/</a:t>
            </a:r>
            <a:r>
              <a:rPr dirty="0" baseline="-33730" sz="2100" spc="60" i="1">
                <a:latin typeface="Georgia"/>
                <a:cs typeface="Georgia"/>
              </a:rPr>
              <a:t>/</a:t>
            </a:r>
            <a:r>
              <a:rPr dirty="0" baseline="-52777" sz="1500" spc="-405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dirty="0" baseline="-33730" sz="2100" spc="-944" i="1">
                <a:latin typeface="Georgia"/>
                <a:cs typeface="Georgia"/>
              </a:rPr>
              <a:t>h</a:t>
            </a:r>
            <a:r>
              <a:rPr dirty="0" baseline="-41666" sz="1500" spc="127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dirty="0" baseline="-41666" sz="1500" spc="-7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baseline="-33730" sz="2100" spc="-104" i="1">
                <a:latin typeface="Verdana"/>
                <a:cs typeface="Verdana"/>
              </a:rPr>
              <a:t>×</a:t>
            </a:r>
            <a:r>
              <a:rPr dirty="0" baseline="-33730" sz="2100" spc="-97" i="1">
                <a:latin typeface="Verdana"/>
                <a:cs typeface="Verdana"/>
              </a:rPr>
              <a:t> </a:t>
            </a:r>
            <a:r>
              <a:rPr dirty="0" u="sng" baseline="3968" sz="2100" spc="-44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1000</a:t>
            </a:r>
            <a:r>
              <a:rPr dirty="0" u="sng" baseline="3968" sz="2100" spc="-179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dirty="0" u="sng" baseline="3968" sz="2100" spc="-16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</a:t>
            </a:r>
            <a:r>
              <a:rPr dirty="0" baseline="3968" sz="2100" spc="-15">
                <a:latin typeface="Tahoma"/>
                <a:cs typeface="Tahoma"/>
              </a:rPr>
              <a:t> </a:t>
            </a:r>
            <a:r>
              <a:rPr dirty="0" baseline="-33730" sz="2100" i="1">
                <a:latin typeface="Verdana"/>
                <a:cs typeface="Verdana"/>
              </a:rPr>
              <a:t>×</a:t>
            </a:r>
            <a:r>
              <a:rPr dirty="0" baseline="-33730" sz="2100" spc="-187" i="1">
                <a:latin typeface="Verdana"/>
                <a:cs typeface="Verdana"/>
              </a:rPr>
              <a:t> </a:t>
            </a:r>
            <a:r>
              <a:rPr dirty="0" u="sng" baseline="3968" sz="2100" spc="51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968" sz="2100" spc="-44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1</a:t>
            </a:r>
            <a:r>
              <a:rPr dirty="0" u="sng" baseline="3968" sz="2100" spc="-247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dirty="0" u="sng" sz="1000" spc="-7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</a:t>
            </a:r>
            <a:r>
              <a:rPr dirty="0" u="sng" baseline="3968" sz="2100" spc="-644" i="1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h</a:t>
            </a:r>
            <a:r>
              <a:rPr dirty="0" u="sng" baseline="8333" sz="1500" spc="427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</a:t>
            </a:r>
            <a:r>
              <a:rPr dirty="0" u="sng" baseline="8333" sz="1500" spc="69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baseline="8333" sz="1500" spc="22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baseline="-33730" sz="2100" spc="532">
                <a:latin typeface="Palatino Linotype"/>
                <a:cs typeface="Palatino Linotype"/>
              </a:rPr>
              <a:t>=</a:t>
            </a:r>
            <a:r>
              <a:rPr dirty="0" baseline="-33730" sz="2100" spc="165">
                <a:latin typeface="Palatino Linotype"/>
                <a:cs typeface="Palatino Linotype"/>
              </a:rPr>
              <a:t> </a:t>
            </a:r>
            <a:r>
              <a:rPr dirty="0" u="sng" baseline="3968" sz="210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(100)(1000)</a:t>
            </a:r>
            <a:r>
              <a:rPr dirty="0" u="sng" baseline="3968" sz="21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</a:t>
            </a:r>
            <a:r>
              <a:rPr dirty="0" baseline="3968" sz="2100" spc="30">
                <a:latin typeface="Tahoma"/>
                <a:cs typeface="Tahoma"/>
              </a:rPr>
              <a:t> </a:t>
            </a:r>
            <a:r>
              <a:rPr dirty="0" baseline="-33730" sz="2100" spc="457">
                <a:latin typeface="Palatino Linotype"/>
                <a:cs typeface="Palatino Linotype"/>
              </a:rPr>
              <a:t>=</a:t>
            </a:r>
            <a:endParaRPr baseline="-33730" sz="2100">
              <a:latin typeface="Palatino Linotype"/>
              <a:cs typeface="Palatino Linotype"/>
            </a:endParaRPr>
          </a:p>
          <a:p>
            <a:pPr marL="1080770">
              <a:lnSpc>
                <a:spcPct val="100000"/>
              </a:lnSpc>
              <a:spcBef>
                <a:spcPts val="175"/>
              </a:spcBef>
              <a:tabLst>
                <a:tab pos="1766570" algn="l"/>
                <a:tab pos="2759075" algn="l"/>
              </a:tabLst>
            </a:pPr>
            <a:r>
              <a:rPr dirty="0" baseline="1984" sz="2100" spc="-44">
                <a:latin typeface="Palatino Linotype"/>
                <a:cs typeface="Palatino Linotype"/>
              </a:rPr>
              <a:t>1</a:t>
            </a:r>
            <a:r>
              <a:rPr dirty="0" baseline="1984" sz="2100" spc="-322">
                <a:latin typeface="Palatino Linotype"/>
                <a:cs typeface="Palatino Linotype"/>
              </a:rPr>
              <a:t> </a:t>
            </a:r>
            <a:r>
              <a:rPr dirty="0" sz="1000" spc="-60">
                <a:solidFill>
                  <a:srgbClr val="FF0000"/>
                </a:solidFill>
                <a:latin typeface="Tahoma"/>
                <a:cs typeface="Tahoma"/>
              </a:rPr>
              <a:t>/</a:t>
            </a:r>
            <a:r>
              <a:rPr dirty="0" baseline="1984" sz="2100" spc="502" i="1">
                <a:latin typeface="Georgia"/>
                <a:cs typeface="Georgia"/>
              </a:rPr>
              <a:t>k</a:t>
            </a:r>
            <a:r>
              <a:rPr dirty="0" baseline="1984" sz="2100" spc="-975" i="1">
                <a:latin typeface="Georgia"/>
                <a:cs typeface="Georgia"/>
              </a:rPr>
              <a:t>m</a:t>
            </a:r>
            <a:r>
              <a:rPr dirty="0" baseline="33333" sz="1500" spc="434" b="1">
                <a:solidFill>
                  <a:srgbClr val="FF0000"/>
                </a:solidFill>
                <a:latin typeface="Verdana"/>
                <a:cs typeface="Verdana"/>
              </a:rPr>
              <a:t>/</a:t>
            </a:r>
            <a:r>
              <a:rPr dirty="0" baseline="33333" sz="1500" b="1">
                <a:solidFill>
                  <a:srgbClr val="FF0000"/>
                </a:solidFill>
                <a:latin typeface="Verdana"/>
                <a:cs typeface="Verdana"/>
              </a:rPr>
              <a:t>	</a:t>
            </a:r>
            <a:r>
              <a:rPr dirty="0" baseline="1984" sz="2100" spc="-44">
                <a:latin typeface="Palatino Linotype"/>
                <a:cs typeface="Palatino Linotype"/>
              </a:rPr>
              <a:t>3600</a:t>
            </a:r>
            <a:r>
              <a:rPr dirty="0" baseline="1984" sz="2100" spc="-150">
                <a:latin typeface="Palatino Linotype"/>
                <a:cs typeface="Palatino Linotype"/>
              </a:rPr>
              <a:t> </a:t>
            </a:r>
            <a:r>
              <a:rPr dirty="0" baseline="1984" sz="2100" spc="-75">
                <a:latin typeface="Tahoma"/>
                <a:cs typeface="Tahoma"/>
              </a:rPr>
              <a:t>s</a:t>
            </a:r>
            <a:r>
              <a:rPr dirty="0" baseline="1984" sz="2100">
                <a:latin typeface="Tahoma"/>
                <a:cs typeface="Tahoma"/>
              </a:rPr>
              <a:t>	</a:t>
            </a:r>
            <a:r>
              <a:rPr dirty="0" baseline="1984" sz="2100" spc="-44">
                <a:latin typeface="Palatino Linotype"/>
                <a:cs typeface="Palatino Linotype"/>
              </a:rPr>
              <a:t>3600</a:t>
            </a:r>
            <a:r>
              <a:rPr dirty="0" baseline="1984" sz="2100" spc="-150">
                <a:latin typeface="Palatino Linotype"/>
                <a:cs typeface="Palatino Linotype"/>
              </a:rPr>
              <a:t> </a:t>
            </a:r>
            <a:r>
              <a:rPr dirty="0" baseline="1984" sz="2100" spc="-75">
                <a:latin typeface="Tahoma"/>
                <a:cs typeface="Tahoma"/>
              </a:rPr>
              <a:t>s</a:t>
            </a:r>
            <a:endParaRPr baseline="1984" sz="21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74307" y="3321949"/>
            <a:ext cx="814069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4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Conversi´on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62454" y="3321949"/>
            <a:ext cx="51054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Procedimiento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4272167" y="3321949"/>
            <a:ext cx="2813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</a:rPr>
              <a:t>19</a:t>
            </a:r>
            <a:r>
              <a:rPr dirty="0" sz="600" spc="5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29" y="115603"/>
            <a:ext cx="306641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25"/>
              <a:t>Haciendo</a:t>
            </a:r>
            <a:r>
              <a:rPr dirty="0" spc="30"/>
              <a:t> </a:t>
            </a:r>
            <a:r>
              <a:rPr dirty="0"/>
              <a:t>la</a:t>
            </a:r>
            <a:r>
              <a:rPr dirty="0" spc="35"/>
              <a:t> </a:t>
            </a:r>
            <a:r>
              <a:rPr dirty="0" spc="-50"/>
              <a:t>conversi</a:t>
            </a:r>
            <a:r>
              <a:rPr dirty="0" spc="-540"/>
              <a:t>´</a:t>
            </a:r>
            <a:r>
              <a:rPr dirty="0" spc="-40"/>
              <a:t>on</a:t>
            </a:r>
            <a:r>
              <a:rPr dirty="0" spc="30"/>
              <a:t> </a:t>
            </a:r>
            <a:r>
              <a:rPr dirty="0" spc="-10"/>
              <a:t>de</a:t>
            </a:r>
            <a:r>
              <a:rPr dirty="0" spc="35"/>
              <a:t> </a:t>
            </a:r>
            <a:r>
              <a:rPr dirty="0" spc="-40"/>
              <a:t>unidades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83794" y="1237266"/>
            <a:ext cx="3789679" cy="97980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275"/>
              </a:spcBef>
            </a:pPr>
            <a:r>
              <a:rPr dirty="0" baseline="-33730" sz="2100" spc="-44">
                <a:latin typeface="Palatino Linotype"/>
                <a:cs typeface="Palatino Linotype"/>
              </a:rPr>
              <a:t>100</a:t>
            </a:r>
            <a:r>
              <a:rPr dirty="0" baseline="-33730" sz="2100" spc="-330">
                <a:latin typeface="Palatino Linotype"/>
                <a:cs typeface="Palatino Linotype"/>
              </a:rPr>
              <a:t> </a:t>
            </a:r>
            <a:r>
              <a:rPr dirty="0" baseline="-50000" sz="1500" spc="-397">
                <a:solidFill>
                  <a:srgbClr val="FF0000"/>
                </a:solidFill>
                <a:latin typeface="Tahoma"/>
                <a:cs typeface="Tahoma"/>
              </a:rPr>
              <a:t>/</a:t>
            </a:r>
            <a:r>
              <a:rPr dirty="0" baseline="-33730" sz="2100" spc="195" i="1">
                <a:latin typeface="Georgia"/>
                <a:cs typeface="Georgia"/>
              </a:rPr>
              <a:t>k</a:t>
            </a:r>
            <a:r>
              <a:rPr dirty="0" baseline="-33730" sz="2100" spc="-1282" i="1">
                <a:latin typeface="Georgia"/>
                <a:cs typeface="Georgia"/>
              </a:rPr>
              <a:t>m</a:t>
            </a:r>
            <a:r>
              <a:rPr dirty="0" baseline="-16666" sz="1500" spc="15" b="1">
                <a:solidFill>
                  <a:srgbClr val="FF0000"/>
                </a:solidFill>
                <a:latin typeface="Verdana"/>
                <a:cs typeface="Verdana"/>
              </a:rPr>
              <a:t>/</a:t>
            </a:r>
            <a:r>
              <a:rPr dirty="0" baseline="-33730" sz="2100" spc="60" i="1">
                <a:latin typeface="Georgia"/>
                <a:cs typeface="Georgia"/>
              </a:rPr>
              <a:t>/</a:t>
            </a:r>
            <a:r>
              <a:rPr dirty="0" baseline="-52777" sz="1500" spc="-405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dirty="0" baseline="-33730" sz="2100" spc="-944" i="1">
                <a:latin typeface="Georgia"/>
                <a:cs typeface="Georgia"/>
              </a:rPr>
              <a:t>h</a:t>
            </a:r>
            <a:r>
              <a:rPr dirty="0" baseline="-41666" sz="1500" spc="127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dirty="0" baseline="-41666" sz="1500" spc="-7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baseline="-33730" sz="2100" spc="-104" i="1">
                <a:latin typeface="Verdana"/>
                <a:cs typeface="Verdana"/>
              </a:rPr>
              <a:t>×</a:t>
            </a:r>
            <a:r>
              <a:rPr dirty="0" baseline="-33730" sz="2100" spc="-97" i="1">
                <a:latin typeface="Verdana"/>
                <a:cs typeface="Verdana"/>
              </a:rPr>
              <a:t> </a:t>
            </a:r>
            <a:r>
              <a:rPr dirty="0" u="sng" baseline="3968" sz="2100" spc="-44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1000</a:t>
            </a:r>
            <a:r>
              <a:rPr dirty="0" u="sng" baseline="3968" sz="2100" spc="-179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dirty="0" u="sng" baseline="3968" sz="2100" spc="-16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</a:t>
            </a:r>
            <a:r>
              <a:rPr dirty="0" baseline="3968" sz="2100" spc="-15">
                <a:latin typeface="Tahoma"/>
                <a:cs typeface="Tahoma"/>
              </a:rPr>
              <a:t> </a:t>
            </a:r>
            <a:r>
              <a:rPr dirty="0" baseline="-33730" sz="2100" i="1">
                <a:latin typeface="Verdana"/>
                <a:cs typeface="Verdana"/>
              </a:rPr>
              <a:t>×</a:t>
            </a:r>
            <a:r>
              <a:rPr dirty="0" baseline="-33730" sz="2100" spc="-187" i="1">
                <a:latin typeface="Verdana"/>
                <a:cs typeface="Verdana"/>
              </a:rPr>
              <a:t> </a:t>
            </a:r>
            <a:r>
              <a:rPr dirty="0" u="sng" baseline="3968" sz="2100" spc="51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968" sz="2100" spc="-44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1</a:t>
            </a:r>
            <a:r>
              <a:rPr dirty="0" u="sng" baseline="3968" sz="2100" spc="-247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dirty="0" u="sng" sz="1000" spc="-7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</a:t>
            </a:r>
            <a:r>
              <a:rPr dirty="0" u="sng" baseline="3968" sz="2100" spc="-644" i="1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h</a:t>
            </a:r>
            <a:r>
              <a:rPr dirty="0" u="sng" baseline="8333" sz="1500" spc="427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</a:t>
            </a:r>
            <a:r>
              <a:rPr dirty="0" u="sng" baseline="8333" sz="1500" spc="69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baseline="8333" sz="1500" spc="22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baseline="-33730" sz="2100" spc="532">
                <a:latin typeface="Palatino Linotype"/>
                <a:cs typeface="Palatino Linotype"/>
              </a:rPr>
              <a:t>=</a:t>
            </a:r>
            <a:r>
              <a:rPr dirty="0" baseline="-33730" sz="2100" spc="165">
                <a:latin typeface="Palatino Linotype"/>
                <a:cs typeface="Palatino Linotype"/>
              </a:rPr>
              <a:t> </a:t>
            </a:r>
            <a:r>
              <a:rPr dirty="0" u="sng" baseline="3968" sz="210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(100)(1000)</a:t>
            </a:r>
            <a:r>
              <a:rPr dirty="0" u="sng" baseline="3968" sz="21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</a:t>
            </a:r>
            <a:r>
              <a:rPr dirty="0" baseline="3968" sz="2100" spc="30">
                <a:latin typeface="Tahoma"/>
                <a:cs typeface="Tahoma"/>
              </a:rPr>
              <a:t> </a:t>
            </a:r>
            <a:r>
              <a:rPr dirty="0" baseline="-33730" sz="2100" spc="457">
                <a:latin typeface="Palatino Linotype"/>
                <a:cs typeface="Palatino Linotype"/>
              </a:rPr>
              <a:t>=</a:t>
            </a:r>
            <a:endParaRPr baseline="-33730" sz="2100">
              <a:latin typeface="Palatino Linotype"/>
              <a:cs typeface="Palatino Linotype"/>
            </a:endParaRPr>
          </a:p>
          <a:p>
            <a:pPr marL="1106170">
              <a:lnSpc>
                <a:spcPct val="100000"/>
              </a:lnSpc>
              <a:spcBef>
                <a:spcPts val="175"/>
              </a:spcBef>
              <a:tabLst>
                <a:tab pos="1791970" algn="l"/>
                <a:tab pos="2784475" algn="l"/>
              </a:tabLst>
            </a:pPr>
            <a:r>
              <a:rPr dirty="0" baseline="1984" sz="2100" spc="-44">
                <a:latin typeface="Palatino Linotype"/>
                <a:cs typeface="Palatino Linotype"/>
              </a:rPr>
              <a:t>1</a:t>
            </a:r>
            <a:r>
              <a:rPr dirty="0" baseline="1984" sz="2100" spc="-322">
                <a:latin typeface="Palatino Linotype"/>
                <a:cs typeface="Palatino Linotype"/>
              </a:rPr>
              <a:t> </a:t>
            </a:r>
            <a:r>
              <a:rPr dirty="0" sz="1000" spc="-60">
                <a:solidFill>
                  <a:srgbClr val="FF0000"/>
                </a:solidFill>
                <a:latin typeface="Tahoma"/>
                <a:cs typeface="Tahoma"/>
              </a:rPr>
              <a:t>/</a:t>
            </a:r>
            <a:r>
              <a:rPr dirty="0" baseline="1984" sz="2100" spc="502" i="1">
                <a:latin typeface="Georgia"/>
                <a:cs typeface="Georgia"/>
              </a:rPr>
              <a:t>k</a:t>
            </a:r>
            <a:r>
              <a:rPr dirty="0" baseline="1984" sz="2100" spc="-975" i="1">
                <a:latin typeface="Georgia"/>
                <a:cs typeface="Georgia"/>
              </a:rPr>
              <a:t>m</a:t>
            </a:r>
            <a:r>
              <a:rPr dirty="0" baseline="33333" sz="1500" spc="434" b="1">
                <a:solidFill>
                  <a:srgbClr val="FF0000"/>
                </a:solidFill>
                <a:latin typeface="Verdana"/>
                <a:cs typeface="Verdana"/>
              </a:rPr>
              <a:t>/</a:t>
            </a:r>
            <a:r>
              <a:rPr dirty="0" baseline="33333" sz="1500" b="1">
                <a:solidFill>
                  <a:srgbClr val="FF0000"/>
                </a:solidFill>
                <a:latin typeface="Verdana"/>
                <a:cs typeface="Verdana"/>
              </a:rPr>
              <a:t>	</a:t>
            </a:r>
            <a:r>
              <a:rPr dirty="0" baseline="1984" sz="2100" spc="-44">
                <a:latin typeface="Palatino Linotype"/>
                <a:cs typeface="Palatino Linotype"/>
              </a:rPr>
              <a:t>3600</a:t>
            </a:r>
            <a:r>
              <a:rPr dirty="0" baseline="1984" sz="2100" spc="-150">
                <a:latin typeface="Palatino Linotype"/>
                <a:cs typeface="Palatino Linotype"/>
              </a:rPr>
              <a:t> </a:t>
            </a:r>
            <a:r>
              <a:rPr dirty="0" baseline="1984" sz="2100" spc="-75">
                <a:latin typeface="Tahoma"/>
                <a:cs typeface="Tahoma"/>
              </a:rPr>
              <a:t>s</a:t>
            </a:r>
            <a:r>
              <a:rPr dirty="0" baseline="1984" sz="2100">
                <a:latin typeface="Tahoma"/>
                <a:cs typeface="Tahoma"/>
              </a:rPr>
              <a:t>	</a:t>
            </a:r>
            <a:r>
              <a:rPr dirty="0" baseline="1984" sz="2100" spc="-44">
                <a:latin typeface="Palatino Linotype"/>
                <a:cs typeface="Palatino Linotype"/>
              </a:rPr>
              <a:t>3600</a:t>
            </a:r>
            <a:r>
              <a:rPr dirty="0" baseline="1984" sz="2100" spc="-150">
                <a:latin typeface="Palatino Linotype"/>
                <a:cs typeface="Palatino Linotype"/>
              </a:rPr>
              <a:t> </a:t>
            </a:r>
            <a:r>
              <a:rPr dirty="0" baseline="1984" sz="2100" spc="-75">
                <a:latin typeface="Tahoma"/>
                <a:cs typeface="Tahoma"/>
              </a:rPr>
              <a:t>s</a:t>
            </a:r>
            <a:endParaRPr baseline="1984" sz="2100">
              <a:latin typeface="Tahoma"/>
              <a:cs typeface="Tahoma"/>
            </a:endParaRPr>
          </a:p>
          <a:p>
            <a:pPr marL="2635885" marR="365760" indent="-335915">
              <a:lnSpc>
                <a:spcPct val="113100"/>
              </a:lnSpc>
              <a:spcBef>
                <a:spcPts val="5"/>
              </a:spcBef>
            </a:pPr>
            <a:r>
              <a:rPr dirty="0" baseline="-37698" sz="2100" spc="532">
                <a:latin typeface="Palatino Linotype"/>
                <a:cs typeface="Palatino Linotype"/>
              </a:rPr>
              <a:t>=</a:t>
            </a:r>
            <a:r>
              <a:rPr dirty="0" baseline="-37698" sz="2100" spc="157">
                <a:latin typeface="Palatino Linotype"/>
                <a:cs typeface="Palatino Linotype"/>
              </a:rPr>
              <a:t> </a:t>
            </a:r>
            <a:r>
              <a:rPr dirty="0" u="sng" sz="1400" spc="-3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100</a:t>
            </a:r>
            <a:r>
              <a:rPr dirty="0" u="sng" sz="1400" spc="-12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dirty="0" u="sng" sz="1400" spc="-3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000</a:t>
            </a:r>
            <a:r>
              <a:rPr dirty="0" u="sng" sz="1400" spc="-12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</a:t>
            </a:r>
            <a:r>
              <a:rPr dirty="0" sz="1400" spc="45">
                <a:latin typeface="Tahoma"/>
                <a:cs typeface="Tahoma"/>
              </a:rPr>
              <a:t> </a:t>
            </a:r>
            <a:r>
              <a:rPr dirty="0" baseline="-37698" sz="2100" spc="457">
                <a:latin typeface="Palatino Linotype"/>
                <a:cs typeface="Palatino Linotype"/>
              </a:rPr>
              <a:t>= </a:t>
            </a:r>
            <a:r>
              <a:rPr dirty="0" sz="1400" spc="-30">
                <a:latin typeface="Palatino Linotype"/>
                <a:cs typeface="Palatino Linotype"/>
              </a:rPr>
              <a:t>3600</a:t>
            </a:r>
            <a:r>
              <a:rPr dirty="0" sz="1400" spc="-100">
                <a:latin typeface="Palatino Linotype"/>
                <a:cs typeface="Palatino Linotype"/>
              </a:rPr>
              <a:t> </a:t>
            </a:r>
            <a:r>
              <a:rPr dirty="0" sz="1400" spc="-50"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74307" y="3321949"/>
            <a:ext cx="814069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4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Conversi´on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62454" y="3321949"/>
            <a:ext cx="51054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Procedimiento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4272167" y="3321949"/>
            <a:ext cx="2813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</a:rPr>
              <a:t>19</a:t>
            </a:r>
            <a:r>
              <a:rPr dirty="0" sz="600" spc="5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29" y="115603"/>
            <a:ext cx="306641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25"/>
              <a:t>Haciendo</a:t>
            </a:r>
            <a:r>
              <a:rPr dirty="0" spc="30"/>
              <a:t> </a:t>
            </a:r>
            <a:r>
              <a:rPr dirty="0"/>
              <a:t>la</a:t>
            </a:r>
            <a:r>
              <a:rPr dirty="0" spc="35"/>
              <a:t> </a:t>
            </a:r>
            <a:r>
              <a:rPr dirty="0" spc="-50"/>
              <a:t>conversi</a:t>
            </a:r>
            <a:r>
              <a:rPr dirty="0" spc="-540"/>
              <a:t>´</a:t>
            </a:r>
            <a:r>
              <a:rPr dirty="0" spc="-40"/>
              <a:t>on</a:t>
            </a:r>
            <a:r>
              <a:rPr dirty="0" spc="30"/>
              <a:t> </a:t>
            </a:r>
            <a:r>
              <a:rPr dirty="0" spc="-10"/>
              <a:t>de</a:t>
            </a:r>
            <a:r>
              <a:rPr dirty="0" spc="35"/>
              <a:t> </a:t>
            </a:r>
            <a:r>
              <a:rPr dirty="0" spc="-40"/>
              <a:t>unidades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9194" y="1237266"/>
            <a:ext cx="3738879" cy="49657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275"/>
              </a:spcBef>
            </a:pPr>
            <a:r>
              <a:rPr dirty="0" baseline="-33730" sz="2100" spc="-44">
                <a:latin typeface="Palatino Linotype"/>
                <a:cs typeface="Palatino Linotype"/>
              </a:rPr>
              <a:t>100</a:t>
            </a:r>
            <a:r>
              <a:rPr dirty="0" baseline="-33730" sz="2100" spc="-330">
                <a:latin typeface="Palatino Linotype"/>
                <a:cs typeface="Palatino Linotype"/>
              </a:rPr>
              <a:t> </a:t>
            </a:r>
            <a:r>
              <a:rPr dirty="0" baseline="-50000" sz="1500" spc="-397">
                <a:solidFill>
                  <a:srgbClr val="FF0000"/>
                </a:solidFill>
                <a:latin typeface="Tahoma"/>
                <a:cs typeface="Tahoma"/>
              </a:rPr>
              <a:t>/</a:t>
            </a:r>
            <a:r>
              <a:rPr dirty="0" baseline="-33730" sz="2100" spc="195" i="1">
                <a:latin typeface="Georgia"/>
                <a:cs typeface="Georgia"/>
              </a:rPr>
              <a:t>k</a:t>
            </a:r>
            <a:r>
              <a:rPr dirty="0" baseline="-33730" sz="2100" spc="-1282" i="1">
                <a:latin typeface="Georgia"/>
                <a:cs typeface="Georgia"/>
              </a:rPr>
              <a:t>m</a:t>
            </a:r>
            <a:r>
              <a:rPr dirty="0" baseline="-16666" sz="1500" spc="15" b="1">
                <a:solidFill>
                  <a:srgbClr val="FF0000"/>
                </a:solidFill>
                <a:latin typeface="Verdana"/>
                <a:cs typeface="Verdana"/>
              </a:rPr>
              <a:t>/</a:t>
            </a:r>
            <a:r>
              <a:rPr dirty="0" baseline="-33730" sz="2100" spc="60" i="1">
                <a:latin typeface="Georgia"/>
                <a:cs typeface="Georgia"/>
              </a:rPr>
              <a:t>/</a:t>
            </a:r>
            <a:r>
              <a:rPr dirty="0" baseline="-52777" sz="1500" spc="-405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dirty="0" baseline="-33730" sz="2100" spc="-944" i="1">
                <a:latin typeface="Georgia"/>
                <a:cs typeface="Georgia"/>
              </a:rPr>
              <a:t>h</a:t>
            </a:r>
            <a:r>
              <a:rPr dirty="0" baseline="-41666" sz="1500" spc="127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dirty="0" baseline="-41666" sz="1500" spc="-7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baseline="-33730" sz="2100" spc="-104" i="1">
                <a:latin typeface="Verdana"/>
                <a:cs typeface="Verdana"/>
              </a:rPr>
              <a:t>×</a:t>
            </a:r>
            <a:r>
              <a:rPr dirty="0" baseline="-33730" sz="2100" spc="-97" i="1">
                <a:latin typeface="Verdana"/>
                <a:cs typeface="Verdana"/>
              </a:rPr>
              <a:t> </a:t>
            </a:r>
            <a:r>
              <a:rPr dirty="0" u="sng" baseline="3968" sz="2100" spc="-44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1000</a:t>
            </a:r>
            <a:r>
              <a:rPr dirty="0" u="sng" baseline="3968" sz="2100" spc="-179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dirty="0" u="sng" baseline="3968" sz="2100" spc="-16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</a:t>
            </a:r>
            <a:r>
              <a:rPr dirty="0" baseline="3968" sz="2100" spc="-15">
                <a:latin typeface="Tahoma"/>
                <a:cs typeface="Tahoma"/>
              </a:rPr>
              <a:t> </a:t>
            </a:r>
            <a:r>
              <a:rPr dirty="0" baseline="-33730" sz="2100" i="1">
                <a:latin typeface="Verdana"/>
                <a:cs typeface="Verdana"/>
              </a:rPr>
              <a:t>×</a:t>
            </a:r>
            <a:r>
              <a:rPr dirty="0" baseline="-33730" sz="2100" spc="-187" i="1">
                <a:latin typeface="Verdana"/>
                <a:cs typeface="Verdana"/>
              </a:rPr>
              <a:t> </a:t>
            </a:r>
            <a:r>
              <a:rPr dirty="0" u="sng" baseline="3968" sz="2100" spc="51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968" sz="2100" spc="-44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1</a:t>
            </a:r>
            <a:r>
              <a:rPr dirty="0" u="sng" baseline="3968" sz="2100" spc="-247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dirty="0" u="sng" sz="1000" spc="-7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</a:t>
            </a:r>
            <a:r>
              <a:rPr dirty="0" u="sng" baseline="3968" sz="2100" spc="-644" i="1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h</a:t>
            </a:r>
            <a:r>
              <a:rPr dirty="0" u="sng" baseline="8333" sz="1500" spc="427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</a:t>
            </a:r>
            <a:r>
              <a:rPr dirty="0" u="sng" baseline="8333" sz="1500" spc="69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baseline="8333" sz="1500" spc="22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baseline="-33730" sz="2100" spc="532">
                <a:latin typeface="Palatino Linotype"/>
                <a:cs typeface="Palatino Linotype"/>
              </a:rPr>
              <a:t>=</a:t>
            </a:r>
            <a:r>
              <a:rPr dirty="0" baseline="-33730" sz="2100" spc="165">
                <a:latin typeface="Palatino Linotype"/>
                <a:cs typeface="Palatino Linotype"/>
              </a:rPr>
              <a:t> </a:t>
            </a:r>
            <a:r>
              <a:rPr dirty="0" u="sng" baseline="3968" sz="210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(100)(1000)</a:t>
            </a:r>
            <a:r>
              <a:rPr dirty="0" u="sng" baseline="3968" sz="21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</a:t>
            </a:r>
            <a:r>
              <a:rPr dirty="0" baseline="3968" sz="2100" spc="30">
                <a:latin typeface="Tahoma"/>
                <a:cs typeface="Tahoma"/>
              </a:rPr>
              <a:t> </a:t>
            </a:r>
            <a:r>
              <a:rPr dirty="0" baseline="-33730" sz="2100" spc="457">
                <a:latin typeface="Palatino Linotype"/>
                <a:cs typeface="Palatino Linotype"/>
              </a:rPr>
              <a:t>=</a:t>
            </a:r>
            <a:endParaRPr baseline="-33730" sz="2100">
              <a:latin typeface="Palatino Linotype"/>
              <a:cs typeface="Palatino Linotype"/>
            </a:endParaRPr>
          </a:p>
          <a:p>
            <a:pPr marL="1080770">
              <a:lnSpc>
                <a:spcPct val="100000"/>
              </a:lnSpc>
              <a:spcBef>
                <a:spcPts val="175"/>
              </a:spcBef>
              <a:tabLst>
                <a:tab pos="1766570" algn="l"/>
                <a:tab pos="2759075" algn="l"/>
              </a:tabLst>
            </a:pPr>
            <a:r>
              <a:rPr dirty="0" baseline="1984" sz="2100" spc="-44">
                <a:latin typeface="Palatino Linotype"/>
                <a:cs typeface="Palatino Linotype"/>
              </a:rPr>
              <a:t>1</a:t>
            </a:r>
            <a:r>
              <a:rPr dirty="0" baseline="1984" sz="2100" spc="-322">
                <a:latin typeface="Palatino Linotype"/>
                <a:cs typeface="Palatino Linotype"/>
              </a:rPr>
              <a:t> </a:t>
            </a:r>
            <a:r>
              <a:rPr dirty="0" sz="1000" spc="-60">
                <a:solidFill>
                  <a:srgbClr val="FF0000"/>
                </a:solidFill>
                <a:latin typeface="Tahoma"/>
                <a:cs typeface="Tahoma"/>
              </a:rPr>
              <a:t>/</a:t>
            </a:r>
            <a:r>
              <a:rPr dirty="0" baseline="1984" sz="2100" spc="502" i="1">
                <a:latin typeface="Georgia"/>
                <a:cs typeface="Georgia"/>
              </a:rPr>
              <a:t>k</a:t>
            </a:r>
            <a:r>
              <a:rPr dirty="0" baseline="1984" sz="2100" spc="-975" i="1">
                <a:latin typeface="Georgia"/>
                <a:cs typeface="Georgia"/>
              </a:rPr>
              <a:t>m</a:t>
            </a:r>
            <a:r>
              <a:rPr dirty="0" baseline="33333" sz="1500" spc="434" b="1">
                <a:solidFill>
                  <a:srgbClr val="FF0000"/>
                </a:solidFill>
                <a:latin typeface="Verdana"/>
                <a:cs typeface="Verdana"/>
              </a:rPr>
              <a:t>/</a:t>
            </a:r>
            <a:r>
              <a:rPr dirty="0" baseline="33333" sz="1500" b="1">
                <a:solidFill>
                  <a:srgbClr val="FF0000"/>
                </a:solidFill>
                <a:latin typeface="Verdana"/>
                <a:cs typeface="Verdana"/>
              </a:rPr>
              <a:t>	</a:t>
            </a:r>
            <a:r>
              <a:rPr dirty="0" baseline="1984" sz="2100" spc="-44">
                <a:latin typeface="Palatino Linotype"/>
                <a:cs typeface="Palatino Linotype"/>
              </a:rPr>
              <a:t>3600</a:t>
            </a:r>
            <a:r>
              <a:rPr dirty="0" baseline="1984" sz="2100" spc="-150">
                <a:latin typeface="Palatino Linotype"/>
                <a:cs typeface="Palatino Linotype"/>
              </a:rPr>
              <a:t> </a:t>
            </a:r>
            <a:r>
              <a:rPr dirty="0" baseline="1984" sz="2100" spc="-75">
                <a:latin typeface="Tahoma"/>
                <a:cs typeface="Tahoma"/>
              </a:rPr>
              <a:t>s</a:t>
            </a:r>
            <a:r>
              <a:rPr dirty="0" baseline="1984" sz="2100">
                <a:latin typeface="Tahoma"/>
                <a:cs typeface="Tahoma"/>
              </a:rPr>
              <a:t>	</a:t>
            </a:r>
            <a:r>
              <a:rPr dirty="0" baseline="1984" sz="2100" spc="-44">
                <a:latin typeface="Palatino Linotype"/>
                <a:cs typeface="Palatino Linotype"/>
              </a:rPr>
              <a:t>3600</a:t>
            </a:r>
            <a:r>
              <a:rPr dirty="0" baseline="1984" sz="2100" spc="-150">
                <a:latin typeface="Palatino Linotype"/>
                <a:cs typeface="Palatino Linotype"/>
              </a:rPr>
              <a:t> </a:t>
            </a:r>
            <a:r>
              <a:rPr dirty="0" baseline="1984" sz="2100" spc="-75">
                <a:latin typeface="Tahoma"/>
                <a:cs typeface="Tahoma"/>
              </a:rPr>
              <a:t>s</a:t>
            </a:r>
            <a:endParaRPr baseline="1984" sz="21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546210" y="1737770"/>
            <a:ext cx="1191895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37698" sz="2100" spc="532">
                <a:latin typeface="Palatino Linotype"/>
                <a:cs typeface="Palatino Linotype"/>
              </a:rPr>
              <a:t>=</a:t>
            </a:r>
            <a:r>
              <a:rPr dirty="0" baseline="-37698" sz="2100" spc="157">
                <a:latin typeface="Palatino Linotype"/>
                <a:cs typeface="Palatino Linotype"/>
              </a:rPr>
              <a:t> </a:t>
            </a:r>
            <a:r>
              <a:rPr dirty="0" u="sng" sz="1400" spc="-3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100</a:t>
            </a:r>
            <a:r>
              <a:rPr dirty="0" u="sng" sz="1400" spc="-12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dirty="0" u="sng" sz="1400" spc="-3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000</a:t>
            </a:r>
            <a:r>
              <a:rPr dirty="0" u="sng" sz="1400" spc="-12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</a:t>
            </a:r>
            <a:r>
              <a:rPr dirty="0" sz="1400" spc="45">
                <a:latin typeface="Tahoma"/>
                <a:cs typeface="Tahoma"/>
              </a:rPr>
              <a:t> </a:t>
            </a:r>
            <a:r>
              <a:rPr dirty="0" baseline="-37698" sz="2100" spc="457">
                <a:latin typeface="Palatino Linotype"/>
                <a:cs typeface="Palatino Linotype"/>
              </a:rPr>
              <a:t>=</a:t>
            </a:r>
            <a:endParaRPr baseline="-37698" sz="2100">
              <a:latin typeface="Palatino Linotype"/>
              <a:cs typeface="Palatino Linotyp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571610" y="1868354"/>
            <a:ext cx="924560" cy="672465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347980">
              <a:lnSpc>
                <a:spcPct val="100000"/>
              </a:lnSpc>
              <a:spcBef>
                <a:spcPts val="965"/>
              </a:spcBef>
            </a:pPr>
            <a:r>
              <a:rPr dirty="0" sz="1400" spc="-30">
                <a:latin typeface="Palatino Linotype"/>
                <a:cs typeface="Palatino Linotype"/>
              </a:rPr>
              <a:t>3600</a:t>
            </a:r>
            <a:r>
              <a:rPr dirty="0" sz="1400" spc="-100">
                <a:latin typeface="Palatino Linotype"/>
                <a:cs typeface="Palatino Linotype"/>
              </a:rPr>
              <a:t> </a:t>
            </a:r>
            <a:r>
              <a:rPr dirty="0" sz="1400" spc="-50"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400" spc="355">
                <a:latin typeface="Palatino Linotype"/>
                <a:cs typeface="Palatino Linotype"/>
              </a:rPr>
              <a:t>=</a:t>
            </a:r>
            <a:r>
              <a:rPr dirty="0" sz="1400" spc="65">
                <a:latin typeface="Palatino Linotype"/>
                <a:cs typeface="Palatino Linotype"/>
              </a:rPr>
              <a:t> </a:t>
            </a:r>
            <a:r>
              <a:rPr dirty="0" sz="1400" spc="-30">
                <a:latin typeface="Palatino Linotype"/>
                <a:cs typeface="Palatino Linotype"/>
              </a:rPr>
              <a:t>27</a:t>
            </a:r>
            <a:r>
              <a:rPr dirty="0" sz="1400" spc="-30" i="1">
                <a:latin typeface="Georgia"/>
                <a:cs typeface="Georgia"/>
              </a:rPr>
              <a:t>.</a:t>
            </a:r>
            <a:r>
              <a:rPr dirty="0" sz="1400" spc="-30">
                <a:latin typeface="Palatino Linotype"/>
                <a:cs typeface="Palatino Linotype"/>
              </a:rPr>
              <a:t>77</a:t>
            </a:r>
            <a:r>
              <a:rPr dirty="0" sz="1400" spc="-105">
                <a:latin typeface="Palatino Linotype"/>
                <a:cs typeface="Palatino Linotype"/>
              </a:rPr>
              <a:t> </a:t>
            </a:r>
            <a:r>
              <a:rPr dirty="0" sz="1400" spc="-30">
                <a:latin typeface="Tahoma"/>
                <a:cs typeface="Tahoma"/>
              </a:rPr>
              <a:t>m</a:t>
            </a:r>
            <a:r>
              <a:rPr dirty="0" sz="1400" spc="-30" i="1">
                <a:latin typeface="Georgia"/>
                <a:cs typeface="Georgia"/>
              </a:rPr>
              <a:t>/</a:t>
            </a:r>
            <a:r>
              <a:rPr dirty="0" sz="1400" spc="-30"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374307" y="3321949"/>
            <a:ext cx="814069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4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Conversi´on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062454" y="3321949"/>
            <a:ext cx="51054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Procedimiento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4272167" y="3321949"/>
            <a:ext cx="2813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</a:rPr>
              <a:t>19</a:t>
            </a:r>
            <a:r>
              <a:rPr dirty="0" sz="600" spc="5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20"/>
              <a:t>Aplicando</a:t>
            </a:r>
            <a:r>
              <a:rPr dirty="0" spc="55"/>
              <a:t> </a:t>
            </a:r>
            <a:r>
              <a:rPr dirty="0"/>
              <a:t>la</a:t>
            </a:r>
            <a:r>
              <a:rPr dirty="0" spc="60"/>
              <a:t> </a:t>
            </a:r>
            <a:r>
              <a:rPr dirty="0" spc="-20"/>
              <a:t>regla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1302544"/>
            <a:ext cx="3914775" cy="822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500"/>
              </a:lnSpc>
              <a:spcBef>
                <a:spcPts val="100"/>
              </a:spcBef>
            </a:pPr>
            <a:r>
              <a:rPr dirty="0" sz="1400">
                <a:latin typeface="Tahoma"/>
                <a:cs typeface="Tahoma"/>
              </a:rPr>
              <a:t>La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 spc="-70">
                <a:latin typeface="Tahoma"/>
                <a:cs typeface="Tahoma"/>
              </a:rPr>
              <a:t>regla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 spc="-90">
                <a:latin typeface="Tahoma"/>
                <a:cs typeface="Tahoma"/>
              </a:rPr>
              <a:t>de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35">
                <a:latin typeface="Tahoma"/>
                <a:cs typeface="Tahoma"/>
              </a:rPr>
              <a:t>multiplicar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 spc="-45">
                <a:latin typeface="Tahoma"/>
                <a:cs typeface="Tahoma"/>
              </a:rPr>
              <a:t>por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el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 spc="-65">
                <a:latin typeface="Tahoma"/>
                <a:cs typeface="Tahoma"/>
              </a:rPr>
              <a:t>respectivo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 spc="-35">
                <a:latin typeface="Tahoma"/>
                <a:cs typeface="Tahoma"/>
              </a:rPr>
              <a:t>factor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de </a:t>
            </a:r>
            <a:r>
              <a:rPr dirty="0" sz="1400" spc="-75">
                <a:latin typeface="Tahoma"/>
                <a:cs typeface="Tahoma"/>
              </a:rPr>
              <a:t>convers</a:t>
            </a:r>
            <a:r>
              <a:rPr dirty="0" sz="1400" spc="-85">
                <a:latin typeface="Tahoma"/>
                <a:cs typeface="Tahoma"/>
              </a:rPr>
              <a:t>i</a:t>
            </a:r>
            <a:r>
              <a:rPr dirty="0" sz="1400" spc="-844">
                <a:latin typeface="Tahoma"/>
                <a:cs typeface="Tahoma"/>
              </a:rPr>
              <a:t>´</a:t>
            </a:r>
            <a:r>
              <a:rPr dirty="0" sz="1400" spc="-85">
                <a:latin typeface="Tahoma"/>
                <a:cs typeface="Tahoma"/>
              </a:rPr>
              <a:t>on</a:t>
            </a:r>
            <a:r>
              <a:rPr dirty="0" sz="1400" spc="-75">
                <a:latin typeface="Tahoma"/>
                <a:cs typeface="Tahoma"/>
              </a:rPr>
              <a:t>,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125">
                <a:latin typeface="Tahoma"/>
                <a:cs typeface="Tahoma"/>
              </a:rPr>
              <a:t>es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la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 spc="-95">
                <a:latin typeface="Tahoma"/>
                <a:cs typeface="Tahoma"/>
              </a:rPr>
              <a:t>que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-100">
                <a:latin typeface="Tahoma"/>
                <a:cs typeface="Tahoma"/>
              </a:rPr>
              <a:t>debemos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 spc="-90">
                <a:latin typeface="Tahoma"/>
                <a:cs typeface="Tahoma"/>
              </a:rPr>
              <a:t>de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utilizar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 spc="-90">
                <a:latin typeface="Tahoma"/>
                <a:cs typeface="Tahoma"/>
              </a:rPr>
              <a:t>en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los </a:t>
            </a:r>
            <a:r>
              <a:rPr dirty="0" sz="1400" spc="-60">
                <a:latin typeface="Tahoma"/>
                <a:cs typeface="Tahoma"/>
              </a:rPr>
              <a:t>ejercicios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donde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130">
                <a:latin typeface="Tahoma"/>
                <a:cs typeface="Tahoma"/>
              </a:rPr>
              <a:t>se</a:t>
            </a:r>
            <a:r>
              <a:rPr dirty="0" sz="1400" spc="5">
                <a:latin typeface="Tahoma"/>
                <a:cs typeface="Tahoma"/>
              </a:rPr>
              <a:t> </a:t>
            </a:r>
            <a:r>
              <a:rPr dirty="0" sz="1400" spc="-40">
                <a:latin typeface="Tahoma"/>
                <a:cs typeface="Tahoma"/>
              </a:rPr>
              <a:t>pida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 spc="-70">
                <a:latin typeface="Tahoma"/>
                <a:cs typeface="Tahoma"/>
              </a:rPr>
              <a:t>hacer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60">
                <a:latin typeface="Tahoma"/>
                <a:cs typeface="Tahoma"/>
              </a:rPr>
              <a:t>un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65">
                <a:latin typeface="Tahoma"/>
                <a:cs typeface="Tahoma"/>
              </a:rPr>
              <a:t>cambio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100">
                <a:latin typeface="Tahoma"/>
                <a:cs typeface="Tahoma"/>
              </a:rPr>
              <a:t>de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70">
                <a:latin typeface="Tahoma"/>
                <a:cs typeface="Tahoma"/>
              </a:rPr>
              <a:t>unidades.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74307" y="3321949"/>
            <a:ext cx="814069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4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Conversi´on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62454" y="3321949"/>
            <a:ext cx="51054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Procedimiento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dirty="0"/>
              <a:t>20</a:t>
            </a:r>
            <a:r>
              <a:rPr dirty="0" spc="5"/>
              <a:t> </a:t>
            </a:r>
            <a:r>
              <a:rPr dirty="0" spc="85"/>
              <a:t>/</a:t>
            </a:r>
            <a:r>
              <a:rPr dirty="0" spc="10"/>
              <a:t> </a:t>
            </a:r>
            <a:r>
              <a:rPr dirty="0" spc="-2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29" y="115603"/>
            <a:ext cx="158242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Tipos</a:t>
            </a:r>
            <a:r>
              <a:rPr dirty="0" spc="105"/>
              <a:t> </a:t>
            </a:r>
            <a:r>
              <a:rPr dirty="0" spc="-10"/>
              <a:t>de</a:t>
            </a:r>
            <a:r>
              <a:rPr dirty="0" spc="110"/>
              <a:t> </a:t>
            </a:r>
            <a:r>
              <a:rPr dirty="0" spc="-50"/>
              <a:t>unidades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564763"/>
            <a:ext cx="3914140" cy="822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500"/>
              </a:lnSpc>
              <a:spcBef>
                <a:spcPts val="100"/>
              </a:spcBef>
            </a:pPr>
            <a:r>
              <a:rPr dirty="0" sz="1400" spc="-55">
                <a:latin typeface="Tahoma"/>
                <a:cs typeface="Tahoma"/>
              </a:rPr>
              <a:t>Como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ya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conocemos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40">
                <a:latin typeface="Tahoma"/>
                <a:cs typeface="Tahoma"/>
              </a:rPr>
              <a:t>las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unidades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75">
                <a:latin typeface="Tahoma"/>
                <a:cs typeface="Tahoma"/>
              </a:rPr>
              <a:t>fundamentales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y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las </a:t>
            </a:r>
            <a:r>
              <a:rPr dirty="0" sz="1400" spc="-85">
                <a:latin typeface="Tahoma"/>
                <a:cs typeface="Tahoma"/>
              </a:rPr>
              <a:t>unidades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80">
                <a:latin typeface="Tahoma"/>
                <a:cs typeface="Tahoma"/>
              </a:rPr>
              <a:t>derivadas,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95">
                <a:latin typeface="Tahoma"/>
                <a:cs typeface="Tahoma"/>
              </a:rPr>
              <a:t>se</a:t>
            </a:r>
            <a:r>
              <a:rPr dirty="0" sz="1400" spc="-120">
                <a:latin typeface="Tahoma"/>
                <a:cs typeface="Tahoma"/>
              </a:rPr>
              <a:t>r</a:t>
            </a:r>
            <a:r>
              <a:rPr dirty="0" sz="1400" spc="-850">
                <a:latin typeface="Tahoma"/>
                <a:cs typeface="Tahoma"/>
              </a:rPr>
              <a:t>´</a:t>
            </a:r>
            <a:r>
              <a:rPr dirty="0" sz="1400" spc="-95">
                <a:latin typeface="Tahoma"/>
                <a:cs typeface="Tahoma"/>
              </a:rPr>
              <a:t>a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65">
                <a:latin typeface="Tahoma"/>
                <a:cs typeface="Tahoma"/>
              </a:rPr>
              <a:t>posible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65">
                <a:latin typeface="Tahoma"/>
                <a:cs typeface="Tahoma"/>
              </a:rPr>
              <a:t>encontrar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ejercicios </a:t>
            </a:r>
            <a:r>
              <a:rPr dirty="0" sz="1400" spc="-85">
                <a:latin typeface="Tahoma"/>
                <a:cs typeface="Tahoma"/>
              </a:rPr>
              <a:t>donde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125">
                <a:latin typeface="Tahoma"/>
                <a:cs typeface="Tahoma"/>
              </a:rPr>
              <a:t>se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considere: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43826" y="1502930"/>
            <a:ext cx="139700" cy="159385"/>
          </a:xfrm>
          <a:custGeom>
            <a:avLst/>
            <a:gdLst/>
            <a:ahLst/>
            <a:cxnLst/>
            <a:rect l="l" t="t" r="r" b="b"/>
            <a:pathLst>
              <a:path w="139700" h="159385">
                <a:moveTo>
                  <a:pt x="139179" y="0"/>
                </a:moveTo>
                <a:lnTo>
                  <a:pt x="0" y="0"/>
                </a:lnTo>
                <a:lnTo>
                  <a:pt x="0" y="158864"/>
                </a:lnTo>
                <a:lnTo>
                  <a:pt x="139179" y="158864"/>
                </a:lnTo>
                <a:lnTo>
                  <a:pt x="139179" y="0"/>
                </a:lnTo>
                <a:close/>
              </a:path>
            </a:pathLst>
          </a:custGeom>
          <a:solidFill>
            <a:srgbClr val="BC33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69074" y="1484609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44626" y="1452985"/>
            <a:ext cx="711200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45">
                <a:latin typeface="Tahoma"/>
                <a:cs typeface="Tahoma"/>
              </a:rPr>
              <a:t>Longitud.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" name="object 8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374307" y="3321949"/>
            <a:ext cx="814069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4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Conversi´on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062454" y="3321949"/>
            <a:ext cx="51054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Procedimiento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4272167" y="3321949"/>
            <a:ext cx="2813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</a:rPr>
              <a:t>21</a:t>
            </a:r>
            <a:r>
              <a:rPr dirty="0" sz="600" spc="5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29" y="115603"/>
            <a:ext cx="158242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Tipos</a:t>
            </a:r>
            <a:r>
              <a:rPr dirty="0" spc="105"/>
              <a:t> </a:t>
            </a:r>
            <a:r>
              <a:rPr dirty="0" spc="-10"/>
              <a:t>de</a:t>
            </a:r>
            <a:r>
              <a:rPr dirty="0" spc="110"/>
              <a:t> </a:t>
            </a:r>
            <a:r>
              <a:rPr dirty="0" spc="-50"/>
              <a:t>unidades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564763"/>
            <a:ext cx="3914140" cy="822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500"/>
              </a:lnSpc>
              <a:spcBef>
                <a:spcPts val="100"/>
              </a:spcBef>
            </a:pPr>
            <a:r>
              <a:rPr dirty="0" sz="1400" spc="-55">
                <a:latin typeface="Tahoma"/>
                <a:cs typeface="Tahoma"/>
              </a:rPr>
              <a:t>Como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ya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conocemos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40">
                <a:latin typeface="Tahoma"/>
                <a:cs typeface="Tahoma"/>
              </a:rPr>
              <a:t>las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unidades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75">
                <a:latin typeface="Tahoma"/>
                <a:cs typeface="Tahoma"/>
              </a:rPr>
              <a:t>fundamentales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y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las </a:t>
            </a:r>
            <a:r>
              <a:rPr dirty="0" sz="1400" spc="-85">
                <a:latin typeface="Tahoma"/>
                <a:cs typeface="Tahoma"/>
              </a:rPr>
              <a:t>unidades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80">
                <a:latin typeface="Tahoma"/>
                <a:cs typeface="Tahoma"/>
              </a:rPr>
              <a:t>derivadas,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95">
                <a:latin typeface="Tahoma"/>
                <a:cs typeface="Tahoma"/>
              </a:rPr>
              <a:t>se</a:t>
            </a:r>
            <a:r>
              <a:rPr dirty="0" sz="1400" spc="-120">
                <a:latin typeface="Tahoma"/>
                <a:cs typeface="Tahoma"/>
              </a:rPr>
              <a:t>r</a:t>
            </a:r>
            <a:r>
              <a:rPr dirty="0" sz="1400" spc="-850">
                <a:latin typeface="Tahoma"/>
                <a:cs typeface="Tahoma"/>
              </a:rPr>
              <a:t>´</a:t>
            </a:r>
            <a:r>
              <a:rPr dirty="0" sz="1400" spc="-95">
                <a:latin typeface="Tahoma"/>
                <a:cs typeface="Tahoma"/>
              </a:rPr>
              <a:t>a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65">
                <a:latin typeface="Tahoma"/>
                <a:cs typeface="Tahoma"/>
              </a:rPr>
              <a:t>posible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65">
                <a:latin typeface="Tahoma"/>
                <a:cs typeface="Tahoma"/>
              </a:rPr>
              <a:t>encontrar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ejercicios </a:t>
            </a:r>
            <a:r>
              <a:rPr dirty="0" sz="1400" spc="-85">
                <a:latin typeface="Tahoma"/>
                <a:cs typeface="Tahoma"/>
              </a:rPr>
              <a:t>donde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125">
                <a:latin typeface="Tahoma"/>
                <a:cs typeface="Tahoma"/>
              </a:rPr>
              <a:t>se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considere: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43826" y="1502930"/>
            <a:ext cx="139700" cy="159385"/>
          </a:xfrm>
          <a:custGeom>
            <a:avLst/>
            <a:gdLst/>
            <a:ahLst/>
            <a:cxnLst/>
            <a:rect l="l" t="t" r="r" b="b"/>
            <a:pathLst>
              <a:path w="139700" h="159385">
                <a:moveTo>
                  <a:pt x="139179" y="0"/>
                </a:moveTo>
                <a:lnTo>
                  <a:pt x="0" y="0"/>
                </a:lnTo>
                <a:lnTo>
                  <a:pt x="0" y="158864"/>
                </a:lnTo>
                <a:lnTo>
                  <a:pt x="139179" y="158864"/>
                </a:lnTo>
                <a:lnTo>
                  <a:pt x="139179" y="0"/>
                </a:lnTo>
                <a:close/>
              </a:path>
            </a:pathLst>
          </a:custGeom>
          <a:solidFill>
            <a:srgbClr val="BC33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644626" y="1361891"/>
            <a:ext cx="772160" cy="633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2300"/>
              </a:lnSpc>
              <a:spcBef>
                <a:spcPts val="100"/>
              </a:spcBef>
            </a:pPr>
            <a:r>
              <a:rPr dirty="0" sz="1400" spc="-10">
                <a:latin typeface="Tahoma"/>
                <a:cs typeface="Tahoma"/>
              </a:rPr>
              <a:t>Longitud. </a:t>
            </a:r>
            <a:r>
              <a:rPr dirty="0" sz="1400" spc="-55">
                <a:latin typeface="Tahoma"/>
                <a:cs typeface="Tahoma"/>
              </a:rPr>
              <a:t>Velocidad.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43826" y="1806587"/>
            <a:ext cx="139700" cy="159385"/>
          </a:xfrm>
          <a:custGeom>
            <a:avLst/>
            <a:gdLst/>
            <a:ahLst/>
            <a:cxnLst/>
            <a:rect l="l" t="t" r="r" b="b"/>
            <a:pathLst>
              <a:path w="139700" h="159385">
                <a:moveTo>
                  <a:pt x="139179" y="0"/>
                </a:moveTo>
                <a:lnTo>
                  <a:pt x="0" y="0"/>
                </a:lnTo>
                <a:lnTo>
                  <a:pt x="0" y="158864"/>
                </a:lnTo>
                <a:lnTo>
                  <a:pt x="139179" y="158864"/>
                </a:lnTo>
                <a:lnTo>
                  <a:pt x="139179" y="0"/>
                </a:lnTo>
                <a:close/>
              </a:path>
            </a:pathLst>
          </a:custGeom>
          <a:solidFill>
            <a:srgbClr val="BC33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469074" y="1484609"/>
            <a:ext cx="88900" cy="481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374307" y="3321949"/>
            <a:ext cx="814069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4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Conversi´on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062454" y="3321949"/>
            <a:ext cx="51054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Procedimiento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5" name="object 15" descr=""/>
          <p:cNvSpPr txBox="1"/>
          <p:nvPr/>
        </p:nvSpPr>
        <p:spPr>
          <a:xfrm>
            <a:off x="4272167" y="3321949"/>
            <a:ext cx="2813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</a:rPr>
              <a:t>21</a:t>
            </a:r>
            <a:r>
              <a:rPr dirty="0" sz="600" spc="5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29" y="115603"/>
            <a:ext cx="158242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Tipos</a:t>
            </a:r>
            <a:r>
              <a:rPr dirty="0" spc="105"/>
              <a:t> </a:t>
            </a:r>
            <a:r>
              <a:rPr dirty="0" spc="-10"/>
              <a:t>de</a:t>
            </a:r>
            <a:r>
              <a:rPr dirty="0" spc="110"/>
              <a:t> </a:t>
            </a:r>
            <a:r>
              <a:rPr dirty="0" spc="-50"/>
              <a:t>unidades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564763"/>
            <a:ext cx="3914140" cy="822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500"/>
              </a:lnSpc>
              <a:spcBef>
                <a:spcPts val="100"/>
              </a:spcBef>
            </a:pPr>
            <a:r>
              <a:rPr dirty="0" sz="1400" spc="-55">
                <a:latin typeface="Tahoma"/>
                <a:cs typeface="Tahoma"/>
              </a:rPr>
              <a:t>Como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ya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conocemos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40">
                <a:latin typeface="Tahoma"/>
                <a:cs typeface="Tahoma"/>
              </a:rPr>
              <a:t>las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unidades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75">
                <a:latin typeface="Tahoma"/>
                <a:cs typeface="Tahoma"/>
              </a:rPr>
              <a:t>fundamentales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y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las </a:t>
            </a:r>
            <a:r>
              <a:rPr dirty="0" sz="1400" spc="-85">
                <a:latin typeface="Tahoma"/>
                <a:cs typeface="Tahoma"/>
              </a:rPr>
              <a:t>unidades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80">
                <a:latin typeface="Tahoma"/>
                <a:cs typeface="Tahoma"/>
              </a:rPr>
              <a:t>derivadas,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95">
                <a:latin typeface="Tahoma"/>
                <a:cs typeface="Tahoma"/>
              </a:rPr>
              <a:t>se</a:t>
            </a:r>
            <a:r>
              <a:rPr dirty="0" sz="1400" spc="-120">
                <a:latin typeface="Tahoma"/>
                <a:cs typeface="Tahoma"/>
              </a:rPr>
              <a:t>r</a:t>
            </a:r>
            <a:r>
              <a:rPr dirty="0" sz="1400" spc="-850">
                <a:latin typeface="Tahoma"/>
                <a:cs typeface="Tahoma"/>
              </a:rPr>
              <a:t>´</a:t>
            </a:r>
            <a:r>
              <a:rPr dirty="0" sz="1400" spc="-95">
                <a:latin typeface="Tahoma"/>
                <a:cs typeface="Tahoma"/>
              </a:rPr>
              <a:t>a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65">
                <a:latin typeface="Tahoma"/>
                <a:cs typeface="Tahoma"/>
              </a:rPr>
              <a:t>posible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65">
                <a:latin typeface="Tahoma"/>
                <a:cs typeface="Tahoma"/>
              </a:rPr>
              <a:t>encontrar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ejercicios </a:t>
            </a:r>
            <a:r>
              <a:rPr dirty="0" sz="1400" spc="-85">
                <a:latin typeface="Tahoma"/>
                <a:cs typeface="Tahoma"/>
              </a:rPr>
              <a:t>donde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125">
                <a:latin typeface="Tahoma"/>
                <a:cs typeface="Tahoma"/>
              </a:rPr>
              <a:t>se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considere: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43826" y="1502930"/>
            <a:ext cx="139700" cy="159385"/>
          </a:xfrm>
          <a:custGeom>
            <a:avLst/>
            <a:gdLst/>
            <a:ahLst/>
            <a:cxnLst/>
            <a:rect l="l" t="t" r="r" b="b"/>
            <a:pathLst>
              <a:path w="139700" h="159385">
                <a:moveTo>
                  <a:pt x="139179" y="0"/>
                </a:moveTo>
                <a:lnTo>
                  <a:pt x="0" y="0"/>
                </a:lnTo>
                <a:lnTo>
                  <a:pt x="0" y="158864"/>
                </a:lnTo>
                <a:lnTo>
                  <a:pt x="139179" y="158864"/>
                </a:lnTo>
                <a:lnTo>
                  <a:pt x="139179" y="0"/>
                </a:lnTo>
                <a:close/>
              </a:path>
            </a:pathLst>
          </a:custGeom>
          <a:solidFill>
            <a:srgbClr val="BC33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644626" y="1361891"/>
            <a:ext cx="890905" cy="936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2300"/>
              </a:lnSpc>
              <a:spcBef>
                <a:spcPts val="100"/>
              </a:spcBef>
            </a:pPr>
            <a:r>
              <a:rPr dirty="0" sz="1400" spc="-10">
                <a:latin typeface="Tahoma"/>
                <a:cs typeface="Tahoma"/>
              </a:rPr>
              <a:t>Longitud. Velocidad. </a:t>
            </a:r>
            <a:r>
              <a:rPr dirty="0" sz="1400" spc="-95">
                <a:latin typeface="Tahoma"/>
                <a:cs typeface="Tahoma"/>
              </a:rPr>
              <a:t>A</a:t>
            </a:r>
            <a:r>
              <a:rPr dirty="0" sz="1400" spc="-55">
                <a:latin typeface="Tahoma"/>
                <a:cs typeface="Tahoma"/>
              </a:rPr>
              <a:t>celerac</a:t>
            </a:r>
            <a:r>
              <a:rPr dirty="0" sz="1400" spc="-65">
                <a:latin typeface="Tahoma"/>
                <a:cs typeface="Tahoma"/>
              </a:rPr>
              <a:t>i</a:t>
            </a:r>
            <a:r>
              <a:rPr dirty="0" sz="1400" spc="-825">
                <a:latin typeface="Tahoma"/>
                <a:cs typeface="Tahoma"/>
              </a:rPr>
              <a:t>´</a:t>
            </a:r>
            <a:r>
              <a:rPr dirty="0" sz="1400" spc="-65">
                <a:latin typeface="Tahoma"/>
                <a:cs typeface="Tahoma"/>
              </a:rPr>
              <a:t>on.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43826" y="1806587"/>
            <a:ext cx="139700" cy="159385"/>
          </a:xfrm>
          <a:custGeom>
            <a:avLst/>
            <a:gdLst/>
            <a:ahLst/>
            <a:cxnLst/>
            <a:rect l="l" t="t" r="r" b="b"/>
            <a:pathLst>
              <a:path w="139700" h="159385">
                <a:moveTo>
                  <a:pt x="139179" y="0"/>
                </a:moveTo>
                <a:lnTo>
                  <a:pt x="0" y="0"/>
                </a:lnTo>
                <a:lnTo>
                  <a:pt x="0" y="158864"/>
                </a:lnTo>
                <a:lnTo>
                  <a:pt x="139179" y="158864"/>
                </a:lnTo>
                <a:lnTo>
                  <a:pt x="139179" y="0"/>
                </a:lnTo>
                <a:close/>
              </a:path>
            </a:pathLst>
          </a:custGeom>
          <a:solidFill>
            <a:srgbClr val="BC33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443826" y="2110257"/>
            <a:ext cx="139700" cy="159385"/>
          </a:xfrm>
          <a:custGeom>
            <a:avLst/>
            <a:gdLst/>
            <a:ahLst/>
            <a:cxnLst/>
            <a:rect l="l" t="t" r="r" b="b"/>
            <a:pathLst>
              <a:path w="139700" h="159385">
                <a:moveTo>
                  <a:pt x="139179" y="0"/>
                </a:moveTo>
                <a:lnTo>
                  <a:pt x="0" y="0"/>
                </a:lnTo>
                <a:lnTo>
                  <a:pt x="0" y="158864"/>
                </a:lnTo>
                <a:lnTo>
                  <a:pt x="139179" y="158864"/>
                </a:lnTo>
                <a:lnTo>
                  <a:pt x="139179" y="0"/>
                </a:lnTo>
                <a:close/>
              </a:path>
            </a:pathLst>
          </a:custGeom>
          <a:solidFill>
            <a:srgbClr val="BC33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469074" y="1484609"/>
            <a:ext cx="88900" cy="784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374307" y="3321949"/>
            <a:ext cx="814069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4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Conversi´on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062454" y="3321949"/>
            <a:ext cx="51054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Procedimiento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6" name="object 16" descr=""/>
          <p:cNvSpPr txBox="1"/>
          <p:nvPr/>
        </p:nvSpPr>
        <p:spPr>
          <a:xfrm>
            <a:off x="4272167" y="3321949"/>
            <a:ext cx="2813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</a:rPr>
              <a:t>21</a:t>
            </a:r>
            <a:r>
              <a:rPr dirty="0" sz="600" spc="5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29" y="115603"/>
            <a:ext cx="158242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Tipos</a:t>
            </a:r>
            <a:r>
              <a:rPr dirty="0" spc="105"/>
              <a:t> </a:t>
            </a:r>
            <a:r>
              <a:rPr dirty="0" spc="-10"/>
              <a:t>de</a:t>
            </a:r>
            <a:r>
              <a:rPr dirty="0" spc="110"/>
              <a:t> </a:t>
            </a:r>
            <a:r>
              <a:rPr dirty="0" spc="-50"/>
              <a:t>unidades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564763"/>
            <a:ext cx="3914140" cy="822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500"/>
              </a:lnSpc>
              <a:spcBef>
                <a:spcPts val="100"/>
              </a:spcBef>
            </a:pPr>
            <a:r>
              <a:rPr dirty="0" sz="1400" spc="-55">
                <a:latin typeface="Tahoma"/>
                <a:cs typeface="Tahoma"/>
              </a:rPr>
              <a:t>Como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ya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conocemos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40">
                <a:latin typeface="Tahoma"/>
                <a:cs typeface="Tahoma"/>
              </a:rPr>
              <a:t>las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unidades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75">
                <a:latin typeface="Tahoma"/>
                <a:cs typeface="Tahoma"/>
              </a:rPr>
              <a:t>fundamentales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y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las </a:t>
            </a:r>
            <a:r>
              <a:rPr dirty="0" sz="1400" spc="-85">
                <a:latin typeface="Tahoma"/>
                <a:cs typeface="Tahoma"/>
              </a:rPr>
              <a:t>unidades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80">
                <a:latin typeface="Tahoma"/>
                <a:cs typeface="Tahoma"/>
              </a:rPr>
              <a:t>derivadas,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95">
                <a:latin typeface="Tahoma"/>
                <a:cs typeface="Tahoma"/>
              </a:rPr>
              <a:t>se</a:t>
            </a:r>
            <a:r>
              <a:rPr dirty="0" sz="1400" spc="-120">
                <a:latin typeface="Tahoma"/>
                <a:cs typeface="Tahoma"/>
              </a:rPr>
              <a:t>r</a:t>
            </a:r>
            <a:r>
              <a:rPr dirty="0" sz="1400" spc="-850">
                <a:latin typeface="Tahoma"/>
                <a:cs typeface="Tahoma"/>
              </a:rPr>
              <a:t>´</a:t>
            </a:r>
            <a:r>
              <a:rPr dirty="0" sz="1400" spc="-95">
                <a:latin typeface="Tahoma"/>
                <a:cs typeface="Tahoma"/>
              </a:rPr>
              <a:t>a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65">
                <a:latin typeface="Tahoma"/>
                <a:cs typeface="Tahoma"/>
              </a:rPr>
              <a:t>posible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65">
                <a:latin typeface="Tahoma"/>
                <a:cs typeface="Tahoma"/>
              </a:rPr>
              <a:t>encontrar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ejercicios </a:t>
            </a:r>
            <a:r>
              <a:rPr dirty="0" sz="1400" spc="-85">
                <a:latin typeface="Tahoma"/>
                <a:cs typeface="Tahoma"/>
              </a:rPr>
              <a:t>donde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125">
                <a:latin typeface="Tahoma"/>
                <a:cs typeface="Tahoma"/>
              </a:rPr>
              <a:t>se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considere: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43826" y="1502930"/>
            <a:ext cx="139700" cy="159385"/>
          </a:xfrm>
          <a:custGeom>
            <a:avLst/>
            <a:gdLst/>
            <a:ahLst/>
            <a:cxnLst/>
            <a:rect l="l" t="t" r="r" b="b"/>
            <a:pathLst>
              <a:path w="139700" h="159385">
                <a:moveTo>
                  <a:pt x="139179" y="0"/>
                </a:moveTo>
                <a:lnTo>
                  <a:pt x="0" y="0"/>
                </a:lnTo>
                <a:lnTo>
                  <a:pt x="0" y="158864"/>
                </a:lnTo>
                <a:lnTo>
                  <a:pt x="139179" y="158864"/>
                </a:lnTo>
                <a:lnTo>
                  <a:pt x="139179" y="0"/>
                </a:lnTo>
                <a:close/>
              </a:path>
            </a:pathLst>
          </a:custGeom>
          <a:solidFill>
            <a:srgbClr val="BC33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619226" y="1361891"/>
            <a:ext cx="941705" cy="1240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42300"/>
              </a:lnSpc>
              <a:spcBef>
                <a:spcPts val="100"/>
              </a:spcBef>
            </a:pPr>
            <a:r>
              <a:rPr dirty="0" sz="1400" spc="-10">
                <a:latin typeface="Tahoma"/>
                <a:cs typeface="Tahoma"/>
              </a:rPr>
              <a:t>Longitud. Velocidad. </a:t>
            </a:r>
            <a:r>
              <a:rPr dirty="0" sz="1400" spc="-95">
                <a:latin typeface="Tahoma"/>
                <a:cs typeface="Tahoma"/>
              </a:rPr>
              <a:t>A</a:t>
            </a:r>
            <a:r>
              <a:rPr dirty="0" sz="1400" spc="-55">
                <a:latin typeface="Tahoma"/>
                <a:cs typeface="Tahoma"/>
              </a:rPr>
              <a:t>celerac</a:t>
            </a:r>
            <a:r>
              <a:rPr dirty="0" sz="1400" spc="-65">
                <a:latin typeface="Tahoma"/>
                <a:cs typeface="Tahoma"/>
              </a:rPr>
              <a:t>i</a:t>
            </a:r>
            <a:r>
              <a:rPr dirty="0" sz="1400" spc="-825">
                <a:latin typeface="Tahoma"/>
                <a:cs typeface="Tahoma"/>
              </a:rPr>
              <a:t>´</a:t>
            </a:r>
            <a:r>
              <a:rPr dirty="0" sz="1400" spc="-65">
                <a:latin typeface="Tahoma"/>
                <a:cs typeface="Tahoma"/>
              </a:rPr>
              <a:t>on.</a:t>
            </a:r>
            <a:r>
              <a:rPr dirty="0" sz="1400" spc="-125">
                <a:latin typeface="Tahoma"/>
                <a:cs typeface="Tahoma"/>
              </a:rPr>
              <a:t> </a:t>
            </a:r>
            <a:r>
              <a:rPr dirty="0" sz="1400" spc="-650">
                <a:latin typeface="Tahoma"/>
                <a:cs typeface="Tahoma"/>
              </a:rPr>
              <a:t>A</a:t>
            </a:r>
            <a:r>
              <a:rPr dirty="0" baseline="13888" sz="2100" spc="300">
                <a:latin typeface="Tahoma"/>
                <a:cs typeface="Tahoma"/>
              </a:rPr>
              <a:t>´</a:t>
            </a:r>
            <a:r>
              <a:rPr dirty="0" sz="1400" spc="95">
                <a:latin typeface="Tahoma"/>
                <a:cs typeface="Tahoma"/>
              </a:rPr>
              <a:t>rea.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43826" y="1806587"/>
            <a:ext cx="139700" cy="159385"/>
          </a:xfrm>
          <a:custGeom>
            <a:avLst/>
            <a:gdLst/>
            <a:ahLst/>
            <a:cxnLst/>
            <a:rect l="l" t="t" r="r" b="b"/>
            <a:pathLst>
              <a:path w="139700" h="159385">
                <a:moveTo>
                  <a:pt x="139179" y="0"/>
                </a:moveTo>
                <a:lnTo>
                  <a:pt x="0" y="0"/>
                </a:lnTo>
                <a:lnTo>
                  <a:pt x="0" y="158864"/>
                </a:lnTo>
                <a:lnTo>
                  <a:pt x="139179" y="158864"/>
                </a:lnTo>
                <a:lnTo>
                  <a:pt x="139179" y="0"/>
                </a:lnTo>
                <a:close/>
              </a:path>
            </a:pathLst>
          </a:custGeom>
          <a:solidFill>
            <a:srgbClr val="BC33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443826" y="2110257"/>
            <a:ext cx="139700" cy="159385"/>
          </a:xfrm>
          <a:custGeom>
            <a:avLst/>
            <a:gdLst/>
            <a:ahLst/>
            <a:cxnLst/>
            <a:rect l="l" t="t" r="r" b="b"/>
            <a:pathLst>
              <a:path w="139700" h="159385">
                <a:moveTo>
                  <a:pt x="139179" y="0"/>
                </a:moveTo>
                <a:lnTo>
                  <a:pt x="0" y="0"/>
                </a:lnTo>
                <a:lnTo>
                  <a:pt x="0" y="158864"/>
                </a:lnTo>
                <a:lnTo>
                  <a:pt x="139179" y="158864"/>
                </a:lnTo>
                <a:lnTo>
                  <a:pt x="139179" y="0"/>
                </a:lnTo>
                <a:close/>
              </a:path>
            </a:pathLst>
          </a:custGeom>
          <a:solidFill>
            <a:srgbClr val="BC33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443826" y="2413914"/>
            <a:ext cx="139700" cy="159385"/>
          </a:xfrm>
          <a:custGeom>
            <a:avLst/>
            <a:gdLst/>
            <a:ahLst/>
            <a:cxnLst/>
            <a:rect l="l" t="t" r="r" b="b"/>
            <a:pathLst>
              <a:path w="139700" h="159385">
                <a:moveTo>
                  <a:pt x="139179" y="0"/>
                </a:moveTo>
                <a:lnTo>
                  <a:pt x="0" y="0"/>
                </a:lnTo>
                <a:lnTo>
                  <a:pt x="0" y="158864"/>
                </a:lnTo>
                <a:lnTo>
                  <a:pt x="139179" y="158864"/>
                </a:lnTo>
                <a:lnTo>
                  <a:pt x="139179" y="0"/>
                </a:lnTo>
                <a:close/>
              </a:path>
            </a:pathLst>
          </a:custGeom>
          <a:solidFill>
            <a:srgbClr val="BC33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469074" y="1484609"/>
            <a:ext cx="88900" cy="10883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1" name="object 11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374307" y="3321949"/>
            <a:ext cx="814069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4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Conversi´on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062454" y="3321949"/>
            <a:ext cx="51054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Procedimiento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4272167" y="3321949"/>
            <a:ext cx="2813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</a:rPr>
              <a:t>21</a:t>
            </a:r>
            <a:r>
              <a:rPr dirty="0" sz="600" spc="5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29" y="115603"/>
            <a:ext cx="158242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Tipos</a:t>
            </a:r>
            <a:r>
              <a:rPr dirty="0" spc="105"/>
              <a:t> </a:t>
            </a:r>
            <a:r>
              <a:rPr dirty="0" spc="-10"/>
              <a:t>de</a:t>
            </a:r>
            <a:r>
              <a:rPr dirty="0" spc="110"/>
              <a:t> </a:t>
            </a:r>
            <a:r>
              <a:rPr dirty="0" spc="-50"/>
              <a:t>unidades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564763"/>
            <a:ext cx="3914140" cy="822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500"/>
              </a:lnSpc>
              <a:spcBef>
                <a:spcPts val="100"/>
              </a:spcBef>
            </a:pPr>
            <a:r>
              <a:rPr dirty="0" sz="1400" spc="-55">
                <a:latin typeface="Tahoma"/>
                <a:cs typeface="Tahoma"/>
              </a:rPr>
              <a:t>Como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ya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conocemos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40">
                <a:latin typeface="Tahoma"/>
                <a:cs typeface="Tahoma"/>
              </a:rPr>
              <a:t>las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unidades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75">
                <a:latin typeface="Tahoma"/>
                <a:cs typeface="Tahoma"/>
              </a:rPr>
              <a:t>fundamentales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y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las </a:t>
            </a:r>
            <a:r>
              <a:rPr dirty="0" sz="1400" spc="-85">
                <a:latin typeface="Tahoma"/>
                <a:cs typeface="Tahoma"/>
              </a:rPr>
              <a:t>unidades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80">
                <a:latin typeface="Tahoma"/>
                <a:cs typeface="Tahoma"/>
              </a:rPr>
              <a:t>derivadas,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95">
                <a:latin typeface="Tahoma"/>
                <a:cs typeface="Tahoma"/>
              </a:rPr>
              <a:t>se</a:t>
            </a:r>
            <a:r>
              <a:rPr dirty="0" sz="1400" spc="-120">
                <a:latin typeface="Tahoma"/>
                <a:cs typeface="Tahoma"/>
              </a:rPr>
              <a:t>r</a:t>
            </a:r>
            <a:r>
              <a:rPr dirty="0" sz="1400" spc="-850">
                <a:latin typeface="Tahoma"/>
                <a:cs typeface="Tahoma"/>
              </a:rPr>
              <a:t>´</a:t>
            </a:r>
            <a:r>
              <a:rPr dirty="0" sz="1400" spc="-95">
                <a:latin typeface="Tahoma"/>
                <a:cs typeface="Tahoma"/>
              </a:rPr>
              <a:t>a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65">
                <a:latin typeface="Tahoma"/>
                <a:cs typeface="Tahoma"/>
              </a:rPr>
              <a:t>posible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65">
                <a:latin typeface="Tahoma"/>
                <a:cs typeface="Tahoma"/>
              </a:rPr>
              <a:t>encontrar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ejercicios </a:t>
            </a:r>
            <a:r>
              <a:rPr dirty="0" sz="1400" spc="-85">
                <a:latin typeface="Tahoma"/>
                <a:cs typeface="Tahoma"/>
              </a:rPr>
              <a:t>donde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125">
                <a:latin typeface="Tahoma"/>
                <a:cs typeface="Tahoma"/>
              </a:rPr>
              <a:t>se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considere: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43826" y="1502930"/>
            <a:ext cx="139700" cy="159385"/>
          </a:xfrm>
          <a:custGeom>
            <a:avLst/>
            <a:gdLst/>
            <a:ahLst/>
            <a:cxnLst/>
            <a:rect l="l" t="t" r="r" b="b"/>
            <a:pathLst>
              <a:path w="139700" h="159385">
                <a:moveTo>
                  <a:pt x="139179" y="0"/>
                </a:moveTo>
                <a:lnTo>
                  <a:pt x="0" y="0"/>
                </a:lnTo>
                <a:lnTo>
                  <a:pt x="0" y="158864"/>
                </a:lnTo>
                <a:lnTo>
                  <a:pt x="139179" y="158864"/>
                </a:lnTo>
                <a:lnTo>
                  <a:pt x="139179" y="0"/>
                </a:lnTo>
                <a:close/>
              </a:path>
            </a:pathLst>
          </a:custGeom>
          <a:solidFill>
            <a:srgbClr val="BC33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619226" y="1361891"/>
            <a:ext cx="941705" cy="1544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42300"/>
              </a:lnSpc>
              <a:spcBef>
                <a:spcPts val="100"/>
              </a:spcBef>
            </a:pPr>
            <a:r>
              <a:rPr dirty="0" sz="1400" spc="-10">
                <a:latin typeface="Tahoma"/>
                <a:cs typeface="Tahoma"/>
              </a:rPr>
              <a:t>Longitud. Velocidad. </a:t>
            </a:r>
            <a:r>
              <a:rPr dirty="0" sz="1400" spc="-95">
                <a:latin typeface="Tahoma"/>
                <a:cs typeface="Tahoma"/>
              </a:rPr>
              <a:t>A</a:t>
            </a:r>
            <a:r>
              <a:rPr dirty="0" sz="1400" spc="-55">
                <a:latin typeface="Tahoma"/>
                <a:cs typeface="Tahoma"/>
              </a:rPr>
              <a:t>celerac</a:t>
            </a:r>
            <a:r>
              <a:rPr dirty="0" sz="1400" spc="-65">
                <a:latin typeface="Tahoma"/>
                <a:cs typeface="Tahoma"/>
              </a:rPr>
              <a:t>i</a:t>
            </a:r>
            <a:r>
              <a:rPr dirty="0" sz="1400" spc="-825">
                <a:latin typeface="Tahoma"/>
                <a:cs typeface="Tahoma"/>
              </a:rPr>
              <a:t>´</a:t>
            </a:r>
            <a:r>
              <a:rPr dirty="0" sz="1400" spc="-65">
                <a:latin typeface="Tahoma"/>
                <a:cs typeface="Tahoma"/>
              </a:rPr>
              <a:t>on.</a:t>
            </a:r>
            <a:r>
              <a:rPr dirty="0" sz="1400" spc="-125">
                <a:latin typeface="Tahoma"/>
                <a:cs typeface="Tahoma"/>
              </a:rPr>
              <a:t> </a:t>
            </a:r>
            <a:r>
              <a:rPr dirty="0" sz="1400" spc="-650">
                <a:latin typeface="Tahoma"/>
                <a:cs typeface="Tahoma"/>
              </a:rPr>
              <a:t>A</a:t>
            </a:r>
            <a:r>
              <a:rPr dirty="0" baseline="13888" sz="2100" spc="300">
                <a:latin typeface="Tahoma"/>
                <a:cs typeface="Tahoma"/>
              </a:rPr>
              <a:t>´</a:t>
            </a:r>
            <a:r>
              <a:rPr dirty="0" sz="1400" spc="95">
                <a:latin typeface="Tahoma"/>
                <a:cs typeface="Tahoma"/>
              </a:rPr>
              <a:t>rea.</a:t>
            </a:r>
            <a:endParaRPr sz="14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710"/>
              </a:spcBef>
            </a:pPr>
            <a:r>
              <a:rPr dirty="0" sz="1400" spc="-10">
                <a:latin typeface="Tahoma"/>
                <a:cs typeface="Tahoma"/>
              </a:rPr>
              <a:t>Volumen.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43826" y="1806587"/>
            <a:ext cx="139700" cy="159385"/>
          </a:xfrm>
          <a:custGeom>
            <a:avLst/>
            <a:gdLst/>
            <a:ahLst/>
            <a:cxnLst/>
            <a:rect l="l" t="t" r="r" b="b"/>
            <a:pathLst>
              <a:path w="139700" h="159385">
                <a:moveTo>
                  <a:pt x="139179" y="0"/>
                </a:moveTo>
                <a:lnTo>
                  <a:pt x="0" y="0"/>
                </a:lnTo>
                <a:lnTo>
                  <a:pt x="0" y="158864"/>
                </a:lnTo>
                <a:lnTo>
                  <a:pt x="139179" y="158864"/>
                </a:lnTo>
                <a:lnTo>
                  <a:pt x="139179" y="0"/>
                </a:lnTo>
                <a:close/>
              </a:path>
            </a:pathLst>
          </a:custGeom>
          <a:solidFill>
            <a:srgbClr val="BC33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443826" y="2110257"/>
            <a:ext cx="139700" cy="159385"/>
          </a:xfrm>
          <a:custGeom>
            <a:avLst/>
            <a:gdLst/>
            <a:ahLst/>
            <a:cxnLst/>
            <a:rect l="l" t="t" r="r" b="b"/>
            <a:pathLst>
              <a:path w="139700" h="159385">
                <a:moveTo>
                  <a:pt x="139179" y="0"/>
                </a:moveTo>
                <a:lnTo>
                  <a:pt x="0" y="0"/>
                </a:lnTo>
                <a:lnTo>
                  <a:pt x="0" y="158864"/>
                </a:lnTo>
                <a:lnTo>
                  <a:pt x="139179" y="158864"/>
                </a:lnTo>
                <a:lnTo>
                  <a:pt x="139179" y="0"/>
                </a:lnTo>
                <a:close/>
              </a:path>
            </a:pathLst>
          </a:custGeom>
          <a:solidFill>
            <a:srgbClr val="BC33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443826" y="2413914"/>
            <a:ext cx="139700" cy="159385"/>
          </a:xfrm>
          <a:custGeom>
            <a:avLst/>
            <a:gdLst/>
            <a:ahLst/>
            <a:cxnLst/>
            <a:rect l="l" t="t" r="r" b="b"/>
            <a:pathLst>
              <a:path w="139700" h="159385">
                <a:moveTo>
                  <a:pt x="139179" y="0"/>
                </a:moveTo>
                <a:lnTo>
                  <a:pt x="0" y="0"/>
                </a:lnTo>
                <a:lnTo>
                  <a:pt x="0" y="158864"/>
                </a:lnTo>
                <a:lnTo>
                  <a:pt x="139179" y="158864"/>
                </a:lnTo>
                <a:lnTo>
                  <a:pt x="139179" y="0"/>
                </a:lnTo>
                <a:close/>
              </a:path>
            </a:pathLst>
          </a:custGeom>
          <a:solidFill>
            <a:srgbClr val="BC33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43826" y="2717571"/>
            <a:ext cx="139700" cy="159385"/>
          </a:xfrm>
          <a:custGeom>
            <a:avLst/>
            <a:gdLst/>
            <a:ahLst/>
            <a:cxnLst/>
            <a:rect l="l" t="t" r="r" b="b"/>
            <a:pathLst>
              <a:path w="139700" h="159385">
                <a:moveTo>
                  <a:pt x="139179" y="0"/>
                </a:moveTo>
                <a:lnTo>
                  <a:pt x="0" y="0"/>
                </a:lnTo>
                <a:lnTo>
                  <a:pt x="0" y="158864"/>
                </a:lnTo>
                <a:lnTo>
                  <a:pt x="139179" y="158864"/>
                </a:lnTo>
                <a:lnTo>
                  <a:pt x="139179" y="0"/>
                </a:lnTo>
                <a:close/>
              </a:path>
            </a:pathLst>
          </a:custGeom>
          <a:solidFill>
            <a:srgbClr val="BC33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469074" y="1484609"/>
            <a:ext cx="88900" cy="1391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2" name="object 12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374307" y="3321949"/>
            <a:ext cx="814069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4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Conversi´on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062454" y="3321949"/>
            <a:ext cx="51054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Procedimiento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8" name="object 18" descr=""/>
          <p:cNvSpPr txBox="1"/>
          <p:nvPr/>
        </p:nvSpPr>
        <p:spPr>
          <a:xfrm>
            <a:off x="4272167" y="3321949"/>
            <a:ext cx="2813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</a:rPr>
              <a:t>21</a:t>
            </a:r>
            <a:r>
              <a:rPr dirty="0" sz="600" spc="5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29" y="115603"/>
            <a:ext cx="158242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Tipos</a:t>
            </a:r>
            <a:r>
              <a:rPr dirty="0" spc="105"/>
              <a:t> </a:t>
            </a:r>
            <a:r>
              <a:rPr dirty="0" spc="-10"/>
              <a:t>de</a:t>
            </a:r>
            <a:r>
              <a:rPr dirty="0" spc="110"/>
              <a:t> </a:t>
            </a:r>
            <a:r>
              <a:rPr dirty="0" spc="-50"/>
              <a:t>unidades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564763"/>
            <a:ext cx="3914140" cy="822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500"/>
              </a:lnSpc>
              <a:spcBef>
                <a:spcPts val="100"/>
              </a:spcBef>
            </a:pPr>
            <a:r>
              <a:rPr dirty="0" sz="1400" spc="-55">
                <a:latin typeface="Tahoma"/>
                <a:cs typeface="Tahoma"/>
              </a:rPr>
              <a:t>Como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ya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conocemos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40">
                <a:latin typeface="Tahoma"/>
                <a:cs typeface="Tahoma"/>
              </a:rPr>
              <a:t>las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unidades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75">
                <a:latin typeface="Tahoma"/>
                <a:cs typeface="Tahoma"/>
              </a:rPr>
              <a:t>fundamentales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y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las </a:t>
            </a:r>
            <a:r>
              <a:rPr dirty="0" sz="1400" spc="-85">
                <a:latin typeface="Tahoma"/>
                <a:cs typeface="Tahoma"/>
              </a:rPr>
              <a:t>unidades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80">
                <a:latin typeface="Tahoma"/>
                <a:cs typeface="Tahoma"/>
              </a:rPr>
              <a:t>derivadas,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95">
                <a:latin typeface="Tahoma"/>
                <a:cs typeface="Tahoma"/>
              </a:rPr>
              <a:t>se</a:t>
            </a:r>
            <a:r>
              <a:rPr dirty="0" sz="1400" spc="-120">
                <a:latin typeface="Tahoma"/>
                <a:cs typeface="Tahoma"/>
              </a:rPr>
              <a:t>r</a:t>
            </a:r>
            <a:r>
              <a:rPr dirty="0" sz="1400" spc="-850">
                <a:latin typeface="Tahoma"/>
                <a:cs typeface="Tahoma"/>
              </a:rPr>
              <a:t>´</a:t>
            </a:r>
            <a:r>
              <a:rPr dirty="0" sz="1400" spc="-95">
                <a:latin typeface="Tahoma"/>
                <a:cs typeface="Tahoma"/>
              </a:rPr>
              <a:t>a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65">
                <a:latin typeface="Tahoma"/>
                <a:cs typeface="Tahoma"/>
              </a:rPr>
              <a:t>posible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65">
                <a:latin typeface="Tahoma"/>
                <a:cs typeface="Tahoma"/>
              </a:rPr>
              <a:t>encontrar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ejercicios </a:t>
            </a:r>
            <a:r>
              <a:rPr dirty="0" sz="1400" spc="-85">
                <a:latin typeface="Tahoma"/>
                <a:cs typeface="Tahoma"/>
              </a:rPr>
              <a:t>donde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125">
                <a:latin typeface="Tahoma"/>
                <a:cs typeface="Tahoma"/>
              </a:rPr>
              <a:t>se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considere: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43826" y="1502930"/>
            <a:ext cx="139700" cy="159385"/>
          </a:xfrm>
          <a:custGeom>
            <a:avLst/>
            <a:gdLst/>
            <a:ahLst/>
            <a:cxnLst/>
            <a:rect l="l" t="t" r="r" b="b"/>
            <a:pathLst>
              <a:path w="139700" h="159385">
                <a:moveTo>
                  <a:pt x="139179" y="0"/>
                </a:moveTo>
                <a:lnTo>
                  <a:pt x="0" y="0"/>
                </a:lnTo>
                <a:lnTo>
                  <a:pt x="0" y="158864"/>
                </a:lnTo>
                <a:lnTo>
                  <a:pt x="139179" y="158864"/>
                </a:lnTo>
                <a:lnTo>
                  <a:pt x="139179" y="0"/>
                </a:lnTo>
                <a:close/>
              </a:path>
            </a:pathLst>
          </a:custGeom>
          <a:solidFill>
            <a:srgbClr val="BC33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619226" y="1361891"/>
            <a:ext cx="941705" cy="1847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42300"/>
              </a:lnSpc>
              <a:spcBef>
                <a:spcPts val="100"/>
              </a:spcBef>
            </a:pPr>
            <a:r>
              <a:rPr dirty="0" sz="1400" spc="-10">
                <a:latin typeface="Tahoma"/>
                <a:cs typeface="Tahoma"/>
              </a:rPr>
              <a:t>Longitud. Velocidad. </a:t>
            </a:r>
            <a:r>
              <a:rPr dirty="0" sz="1400" spc="-95">
                <a:latin typeface="Tahoma"/>
                <a:cs typeface="Tahoma"/>
              </a:rPr>
              <a:t>A</a:t>
            </a:r>
            <a:r>
              <a:rPr dirty="0" sz="1400" spc="-55">
                <a:latin typeface="Tahoma"/>
                <a:cs typeface="Tahoma"/>
              </a:rPr>
              <a:t>celerac</a:t>
            </a:r>
            <a:r>
              <a:rPr dirty="0" sz="1400" spc="-65">
                <a:latin typeface="Tahoma"/>
                <a:cs typeface="Tahoma"/>
              </a:rPr>
              <a:t>i</a:t>
            </a:r>
            <a:r>
              <a:rPr dirty="0" sz="1400" spc="-825">
                <a:latin typeface="Tahoma"/>
                <a:cs typeface="Tahoma"/>
              </a:rPr>
              <a:t>´</a:t>
            </a:r>
            <a:r>
              <a:rPr dirty="0" sz="1400" spc="-65">
                <a:latin typeface="Tahoma"/>
                <a:cs typeface="Tahoma"/>
              </a:rPr>
              <a:t>on.</a:t>
            </a:r>
            <a:r>
              <a:rPr dirty="0" sz="1400" spc="-125">
                <a:latin typeface="Tahoma"/>
                <a:cs typeface="Tahoma"/>
              </a:rPr>
              <a:t> </a:t>
            </a:r>
            <a:r>
              <a:rPr dirty="0" sz="1400" spc="-650">
                <a:latin typeface="Tahoma"/>
                <a:cs typeface="Tahoma"/>
              </a:rPr>
              <a:t>A</a:t>
            </a:r>
            <a:r>
              <a:rPr dirty="0" baseline="13888" sz="2100" spc="300">
                <a:latin typeface="Tahoma"/>
                <a:cs typeface="Tahoma"/>
              </a:rPr>
              <a:t>´</a:t>
            </a:r>
            <a:r>
              <a:rPr dirty="0" sz="1400" spc="95">
                <a:latin typeface="Tahoma"/>
                <a:cs typeface="Tahoma"/>
              </a:rPr>
              <a:t>rea.</a:t>
            </a:r>
            <a:endParaRPr sz="1400">
              <a:latin typeface="Tahoma"/>
              <a:cs typeface="Tahoma"/>
            </a:endParaRPr>
          </a:p>
          <a:p>
            <a:pPr marL="38100" marR="218440">
              <a:lnSpc>
                <a:spcPct val="142300"/>
              </a:lnSpc>
            </a:pPr>
            <a:r>
              <a:rPr dirty="0" sz="1400" spc="-70">
                <a:latin typeface="Tahoma"/>
                <a:cs typeface="Tahoma"/>
              </a:rPr>
              <a:t>Volumen. </a:t>
            </a:r>
            <a:r>
              <a:rPr dirty="0" sz="1400" spc="-10">
                <a:latin typeface="Tahoma"/>
                <a:cs typeface="Tahoma"/>
              </a:rPr>
              <a:t>Fuerza.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43826" y="1806587"/>
            <a:ext cx="139700" cy="159385"/>
          </a:xfrm>
          <a:custGeom>
            <a:avLst/>
            <a:gdLst/>
            <a:ahLst/>
            <a:cxnLst/>
            <a:rect l="l" t="t" r="r" b="b"/>
            <a:pathLst>
              <a:path w="139700" h="159385">
                <a:moveTo>
                  <a:pt x="139179" y="0"/>
                </a:moveTo>
                <a:lnTo>
                  <a:pt x="0" y="0"/>
                </a:lnTo>
                <a:lnTo>
                  <a:pt x="0" y="158864"/>
                </a:lnTo>
                <a:lnTo>
                  <a:pt x="139179" y="158864"/>
                </a:lnTo>
                <a:lnTo>
                  <a:pt x="139179" y="0"/>
                </a:lnTo>
                <a:close/>
              </a:path>
            </a:pathLst>
          </a:custGeom>
          <a:solidFill>
            <a:srgbClr val="BC33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443826" y="2110257"/>
            <a:ext cx="139700" cy="159385"/>
          </a:xfrm>
          <a:custGeom>
            <a:avLst/>
            <a:gdLst/>
            <a:ahLst/>
            <a:cxnLst/>
            <a:rect l="l" t="t" r="r" b="b"/>
            <a:pathLst>
              <a:path w="139700" h="159385">
                <a:moveTo>
                  <a:pt x="139179" y="0"/>
                </a:moveTo>
                <a:lnTo>
                  <a:pt x="0" y="0"/>
                </a:lnTo>
                <a:lnTo>
                  <a:pt x="0" y="158864"/>
                </a:lnTo>
                <a:lnTo>
                  <a:pt x="139179" y="158864"/>
                </a:lnTo>
                <a:lnTo>
                  <a:pt x="139179" y="0"/>
                </a:lnTo>
                <a:close/>
              </a:path>
            </a:pathLst>
          </a:custGeom>
          <a:solidFill>
            <a:srgbClr val="BC33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443826" y="2413914"/>
            <a:ext cx="139700" cy="159385"/>
          </a:xfrm>
          <a:custGeom>
            <a:avLst/>
            <a:gdLst/>
            <a:ahLst/>
            <a:cxnLst/>
            <a:rect l="l" t="t" r="r" b="b"/>
            <a:pathLst>
              <a:path w="139700" h="159385">
                <a:moveTo>
                  <a:pt x="139179" y="0"/>
                </a:moveTo>
                <a:lnTo>
                  <a:pt x="0" y="0"/>
                </a:lnTo>
                <a:lnTo>
                  <a:pt x="0" y="158864"/>
                </a:lnTo>
                <a:lnTo>
                  <a:pt x="139179" y="158864"/>
                </a:lnTo>
                <a:lnTo>
                  <a:pt x="139179" y="0"/>
                </a:lnTo>
                <a:close/>
              </a:path>
            </a:pathLst>
          </a:custGeom>
          <a:solidFill>
            <a:srgbClr val="BC33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43826" y="2717571"/>
            <a:ext cx="139700" cy="159385"/>
          </a:xfrm>
          <a:custGeom>
            <a:avLst/>
            <a:gdLst/>
            <a:ahLst/>
            <a:cxnLst/>
            <a:rect l="l" t="t" r="r" b="b"/>
            <a:pathLst>
              <a:path w="139700" h="159385">
                <a:moveTo>
                  <a:pt x="139179" y="0"/>
                </a:moveTo>
                <a:lnTo>
                  <a:pt x="0" y="0"/>
                </a:lnTo>
                <a:lnTo>
                  <a:pt x="0" y="158864"/>
                </a:lnTo>
                <a:lnTo>
                  <a:pt x="139179" y="158864"/>
                </a:lnTo>
                <a:lnTo>
                  <a:pt x="139179" y="0"/>
                </a:lnTo>
                <a:close/>
              </a:path>
            </a:pathLst>
          </a:custGeom>
          <a:solidFill>
            <a:srgbClr val="BC33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43826" y="3021241"/>
            <a:ext cx="139700" cy="159385"/>
          </a:xfrm>
          <a:custGeom>
            <a:avLst/>
            <a:gdLst/>
            <a:ahLst/>
            <a:cxnLst/>
            <a:rect l="l" t="t" r="r" b="b"/>
            <a:pathLst>
              <a:path w="139700" h="159385">
                <a:moveTo>
                  <a:pt x="139179" y="0"/>
                </a:moveTo>
                <a:lnTo>
                  <a:pt x="0" y="0"/>
                </a:lnTo>
                <a:lnTo>
                  <a:pt x="0" y="158864"/>
                </a:lnTo>
                <a:lnTo>
                  <a:pt x="139179" y="158864"/>
                </a:lnTo>
                <a:lnTo>
                  <a:pt x="139179" y="0"/>
                </a:lnTo>
                <a:close/>
              </a:path>
            </a:pathLst>
          </a:custGeom>
          <a:solidFill>
            <a:srgbClr val="BC33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469074" y="1484609"/>
            <a:ext cx="88900" cy="1696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3" name="object 13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374307" y="3321949"/>
            <a:ext cx="814069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4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Conversi´on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062454" y="3321949"/>
            <a:ext cx="51054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Procedimiento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9" name="object 19" descr=""/>
          <p:cNvSpPr txBox="1"/>
          <p:nvPr/>
        </p:nvSpPr>
        <p:spPr>
          <a:xfrm>
            <a:off x="4272167" y="3321949"/>
            <a:ext cx="2813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</a:rPr>
              <a:t>21</a:t>
            </a:r>
            <a:r>
              <a:rPr dirty="0" sz="600" spc="5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114"/>
              <a:t>¿Qu´e</a:t>
            </a:r>
            <a:r>
              <a:rPr dirty="0" spc="35"/>
              <a:t> </a:t>
            </a:r>
            <a:r>
              <a:rPr dirty="0"/>
              <a:t>es</a:t>
            </a:r>
            <a:r>
              <a:rPr dirty="0" spc="35"/>
              <a:t> </a:t>
            </a:r>
            <a:r>
              <a:rPr dirty="0"/>
              <a:t>la</a:t>
            </a:r>
            <a:r>
              <a:rPr dirty="0" spc="30"/>
              <a:t> </a:t>
            </a:r>
            <a:r>
              <a:rPr dirty="0" spc="-75"/>
              <a:t>f´ısica?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1422622"/>
            <a:ext cx="3912870" cy="556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500"/>
              </a:lnSpc>
              <a:spcBef>
                <a:spcPts val="100"/>
              </a:spcBef>
            </a:pPr>
            <a:r>
              <a:rPr dirty="0" sz="1400">
                <a:latin typeface="Tahoma"/>
                <a:cs typeface="Tahoma"/>
              </a:rPr>
              <a:t>La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 spc="-215">
                <a:latin typeface="Tahoma"/>
                <a:cs typeface="Tahoma"/>
              </a:rPr>
              <a:t>F</a:t>
            </a:r>
            <a:r>
              <a:rPr dirty="0" sz="1400" spc="-610">
                <a:latin typeface="Tahoma"/>
                <a:cs typeface="Tahoma"/>
              </a:rPr>
              <a:t>´</a:t>
            </a:r>
            <a:r>
              <a:rPr dirty="0" sz="1400" spc="-40">
                <a:latin typeface="Tahoma"/>
                <a:cs typeface="Tahoma"/>
              </a:rPr>
              <a:t>ısica</a:t>
            </a:r>
            <a:r>
              <a:rPr dirty="0" sz="1400" spc="5">
                <a:latin typeface="Tahoma"/>
                <a:cs typeface="Tahoma"/>
              </a:rPr>
              <a:t> </a:t>
            </a:r>
            <a:r>
              <a:rPr dirty="0" sz="1400" spc="-130">
                <a:latin typeface="Tahoma"/>
                <a:cs typeface="Tahoma"/>
              </a:rPr>
              <a:t>es</a:t>
            </a:r>
            <a:r>
              <a:rPr dirty="0" sz="1400" spc="5">
                <a:latin typeface="Tahoma"/>
                <a:cs typeface="Tahoma"/>
              </a:rPr>
              <a:t> </a:t>
            </a:r>
            <a:r>
              <a:rPr dirty="0" sz="1400" spc="-70">
                <a:latin typeface="Tahoma"/>
                <a:cs typeface="Tahoma"/>
              </a:rPr>
              <a:t>una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45">
                <a:latin typeface="Tahoma"/>
                <a:cs typeface="Tahoma"/>
              </a:rPr>
              <a:t>ciencia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basada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100">
                <a:latin typeface="Tahoma"/>
                <a:cs typeface="Tahoma"/>
              </a:rPr>
              <a:t>en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40">
                <a:latin typeface="Tahoma"/>
                <a:cs typeface="Tahoma"/>
              </a:rPr>
              <a:t>las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observaciones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50">
                <a:latin typeface="Tahoma"/>
                <a:cs typeface="Tahoma"/>
              </a:rPr>
              <a:t>y </a:t>
            </a:r>
            <a:r>
              <a:rPr dirty="0" sz="1400" spc="-80">
                <a:latin typeface="Tahoma"/>
                <a:cs typeface="Tahoma"/>
              </a:rPr>
              <a:t>medidas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90">
                <a:latin typeface="Tahoma"/>
                <a:cs typeface="Tahoma"/>
              </a:rPr>
              <a:t>de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-40">
                <a:latin typeface="Tahoma"/>
                <a:cs typeface="Tahoma"/>
              </a:rPr>
              <a:t>los</a:t>
            </a:r>
            <a:r>
              <a:rPr dirty="0" sz="1400" spc="5">
                <a:latin typeface="Tahoma"/>
                <a:cs typeface="Tahoma"/>
              </a:rPr>
              <a:t> </a:t>
            </a:r>
            <a:r>
              <a:rPr dirty="0" sz="1400" spc="-95">
                <a:latin typeface="Tahoma"/>
                <a:cs typeface="Tahoma"/>
              </a:rPr>
              <a:t>fe</a:t>
            </a:r>
            <a:r>
              <a:rPr dirty="0" sz="1400" spc="-105">
                <a:latin typeface="Tahoma"/>
                <a:cs typeface="Tahoma"/>
              </a:rPr>
              <a:t>n</a:t>
            </a:r>
            <a:r>
              <a:rPr dirty="0" sz="1400" spc="-865">
                <a:latin typeface="Tahoma"/>
                <a:cs typeface="Tahoma"/>
              </a:rPr>
              <a:t>´</a:t>
            </a:r>
            <a:r>
              <a:rPr dirty="0" sz="1400" spc="-105">
                <a:latin typeface="Tahoma"/>
                <a:cs typeface="Tahoma"/>
              </a:rPr>
              <a:t>omeno</a:t>
            </a:r>
            <a:r>
              <a:rPr dirty="0" sz="1400" spc="-95">
                <a:latin typeface="Tahoma"/>
                <a:cs typeface="Tahoma"/>
              </a:rPr>
              <a:t>s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135">
                <a:latin typeface="Tahoma"/>
                <a:cs typeface="Tahoma"/>
              </a:rPr>
              <a:t>f</a:t>
            </a:r>
            <a:r>
              <a:rPr dirty="0" sz="1400" spc="-509">
                <a:latin typeface="Tahoma"/>
                <a:cs typeface="Tahoma"/>
              </a:rPr>
              <a:t>´</a:t>
            </a:r>
            <a:r>
              <a:rPr dirty="0" sz="1400" spc="60">
                <a:latin typeface="Tahoma"/>
                <a:cs typeface="Tahoma"/>
              </a:rPr>
              <a:t>ısicos.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629640" y="3321949"/>
            <a:ext cx="30416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La</a:t>
            </a:r>
            <a:r>
              <a:rPr dirty="0" sz="600" spc="5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f´ısica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103678" y="3321949"/>
            <a:ext cx="42799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Definiciones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4</a:t>
            </a:fld>
            <a:r>
              <a:rPr dirty="0" spc="10"/>
              <a:t> </a:t>
            </a:r>
            <a:r>
              <a:rPr dirty="0" spc="85"/>
              <a:t>/</a:t>
            </a:r>
            <a:r>
              <a:rPr dirty="0" spc="15"/>
              <a:t> </a:t>
            </a:r>
            <a:r>
              <a:rPr dirty="0" spc="-3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829" y="115603"/>
            <a:ext cx="261810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>
                <a:solidFill>
                  <a:srgbClr val="0000FF"/>
                </a:solidFill>
                <a:latin typeface="Calibri"/>
                <a:cs typeface="Calibri"/>
              </a:rPr>
              <a:t>Caso</a:t>
            </a:r>
            <a:r>
              <a:rPr dirty="0" sz="1700" spc="8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35">
                <a:solidFill>
                  <a:srgbClr val="0000FF"/>
                </a:solidFill>
                <a:latin typeface="Calibri"/>
                <a:cs typeface="Calibri"/>
              </a:rPr>
              <a:t>especial:</a:t>
            </a:r>
            <a:r>
              <a:rPr dirty="0" sz="1700" spc="8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55">
                <a:solidFill>
                  <a:srgbClr val="0000FF"/>
                </a:solidFill>
                <a:latin typeface="Calibri"/>
                <a:cs typeface="Calibri"/>
              </a:rPr>
              <a:t>La</a:t>
            </a:r>
            <a:r>
              <a:rPr dirty="0" sz="1700" spc="9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40">
                <a:solidFill>
                  <a:srgbClr val="0000FF"/>
                </a:solidFill>
                <a:latin typeface="Calibri"/>
                <a:cs typeface="Calibri"/>
              </a:rPr>
              <a:t>temperatura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1302544"/>
            <a:ext cx="3914140" cy="822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500"/>
              </a:lnSpc>
              <a:spcBef>
                <a:spcPts val="100"/>
              </a:spcBef>
            </a:pPr>
            <a:r>
              <a:rPr dirty="0" sz="1400">
                <a:latin typeface="Tahoma"/>
                <a:cs typeface="Tahoma"/>
              </a:rPr>
              <a:t>La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 spc="-75">
                <a:latin typeface="Tahoma"/>
                <a:cs typeface="Tahoma"/>
              </a:rPr>
              <a:t>convers</a:t>
            </a:r>
            <a:r>
              <a:rPr dirty="0" sz="1400" spc="-85">
                <a:latin typeface="Tahoma"/>
                <a:cs typeface="Tahoma"/>
              </a:rPr>
              <a:t>i</a:t>
            </a:r>
            <a:r>
              <a:rPr dirty="0" sz="1400" spc="-844">
                <a:latin typeface="Tahoma"/>
                <a:cs typeface="Tahoma"/>
              </a:rPr>
              <a:t>´</a:t>
            </a:r>
            <a:r>
              <a:rPr dirty="0" sz="1400" spc="-85">
                <a:latin typeface="Tahoma"/>
                <a:cs typeface="Tahoma"/>
              </a:rPr>
              <a:t>o</a:t>
            </a:r>
            <a:r>
              <a:rPr dirty="0" sz="1400" spc="-75">
                <a:latin typeface="Tahoma"/>
                <a:cs typeface="Tahoma"/>
              </a:rPr>
              <a:t>n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90">
                <a:latin typeface="Tahoma"/>
                <a:cs typeface="Tahoma"/>
              </a:rPr>
              <a:t>en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grados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70">
                <a:latin typeface="Tahoma"/>
                <a:cs typeface="Tahoma"/>
              </a:rPr>
              <a:t>entre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40">
                <a:latin typeface="Tahoma"/>
                <a:cs typeface="Tahoma"/>
              </a:rPr>
              <a:t>las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80">
                <a:latin typeface="Tahoma"/>
                <a:cs typeface="Tahoma"/>
              </a:rPr>
              <a:t>escalas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35">
                <a:latin typeface="Tahoma"/>
                <a:cs typeface="Tahoma"/>
              </a:rPr>
              <a:t>de </a:t>
            </a:r>
            <a:r>
              <a:rPr dirty="0" sz="1400" spc="-60">
                <a:latin typeface="Tahoma"/>
                <a:cs typeface="Tahoma"/>
              </a:rPr>
              <a:t>temperatura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80">
                <a:latin typeface="Tahoma"/>
                <a:cs typeface="Tahoma"/>
              </a:rPr>
              <a:t>sigue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-55">
                <a:latin typeface="Tahoma"/>
                <a:cs typeface="Tahoma"/>
              </a:rPr>
              <a:t>ciertas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-70">
                <a:latin typeface="Tahoma"/>
                <a:cs typeface="Tahoma"/>
              </a:rPr>
              <a:t>regla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-90">
                <a:latin typeface="Tahoma"/>
                <a:cs typeface="Tahoma"/>
              </a:rPr>
              <a:t>de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-75">
                <a:latin typeface="Tahoma"/>
                <a:cs typeface="Tahoma"/>
              </a:rPr>
              <a:t>convers</a:t>
            </a:r>
            <a:r>
              <a:rPr dirty="0" sz="1400" spc="-85">
                <a:latin typeface="Tahoma"/>
                <a:cs typeface="Tahoma"/>
              </a:rPr>
              <a:t>i</a:t>
            </a:r>
            <a:r>
              <a:rPr dirty="0" sz="1400" spc="-844">
                <a:latin typeface="Tahoma"/>
                <a:cs typeface="Tahoma"/>
              </a:rPr>
              <a:t>´</a:t>
            </a:r>
            <a:r>
              <a:rPr dirty="0" sz="1400" spc="-85">
                <a:latin typeface="Tahoma"/>
                <a:cs typeface="Tahoma"/>
              </a:rPr>
              <a:t>on</a:t>
            </a:r>
            <a:r>
              <a:rPr dirty="0" sz="1400" spc="-75">
                <a:latin typeface="Tahoma"/>
                <a:cs typeface="Tahoma"/>
              </a:rPr>
              <a:t>,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hay </a:t>
            </a:r>
            <a:r>
              <a:rPr dirty="0" sz="1400" spc="-100">
                <a:latin typeface="Tahoma"/>
                <a:cs typeface="Tahoma"/>
              </a:rPr>
              <a:t>que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65">
                <a:latin typeface="Tahoma"/>
                <a:cs typeface="Tahoma"/>
              </a:rPr>
              <a:t>tomar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 spc="-110">
                <a:latin typeface="Tahoma"/>
                <a:cs typeface="Tahoma"/>
              </a:rPr>
              <a:t>en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 spc="-70">
                <a:latin typeface="Tahoma"/>
                <a:cs typeface="Tahoma"/>
              </a:rPr>
              <a:t>cuenta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 spc="-100">
                <a:latin typeface="Tahoma"/>
                <a:cs typeface="Tahoma"/>
              </a:rPr>
              <a:t>que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65">
                <a:latin typeface="Tahoma"/>
                <a:cs typeface="Tahoma"/>
              </a:rPr>
              <a:t>cada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 spc="-75">
                <a:latin typeface="Tahoma"/>
                <a:cs typeface="Tahoma"/>
              </a:rPr>
              <a:t>escala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 spc="-95">
                <a:latin typeface="Tahoma"/>
                <a:cs typeface="Tahoma"/>
              </a:rPr>
              <a:t>ya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 spc="-90">
                <a:latin typeface="Tahoma"/>
                <a:cs typeface="Tahoma"/>
              </a:rPr>
              <a:t>e</a:t>
            </a:r>
            <a:r>
              <a:rPr dirty="0" sz="1400" spc="-80">
                <a:latin typeface="Tahoma"/>
                <a:cs typeface="Tahoma"/>
              </a:rPr>
              <a:t>s</a:t>
            </a:r>
            <a:r>
              <a:rPr dirty="0" sz="1400" spc="-100">
                <a:latin typeface="Tahoma"/>
                <a:cs typeface="Tahoma"/>
              </a:rPr>
              <a:t>t</a:t>
            </a:r>
            <a:r>
              <a:rPr dirty="0" sz="1400" spc="-835">
                <a:latin typeface="Tahoma"/>
                <a:cs typeface="Tahoma"/>
              </a:rPr>
              <a:t>´</a:t>
            </a:r>
            <a:r>
              <a:rPr dirty="0" sz="1400" spc="-80">
                <a:latin typeface="Tahoma"/>
                <a:cs typeface="Tahoma"/>
              </a:rPr>
              <a:t>a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 spc="-50">
                <a:latin typeface="Tahoma"/>
                <a:cs typeface="Tahoma"/>
              </a:rPr>
              <a:t>definida.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74307" y="3321949"/>
            <a:ext cx="814069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4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Conversi´on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62454" y="3321949"/>
            <a:ext cx="51054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Procedimiento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dirty="0"/>
              <a:t>22</a:t>
            </a:r>
            <a:r>
              <a:rPr dirty="0" spc="5"/>
              <a:t> </a:t>
            </a:r>
            <a:r>
              <a:rPr dirty="0" spc="85"/>
              <a:t>/</a:t>
            </a:r>
            <a:r>
              <a:rPr dirty="0" spc="10"/>
              <a:t> </a:t>
            </a:r>
            <a:r>
              <a:rPr dirty="0" spc="-2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829" y="115603"/>
            <a:ext cx="127063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30">
                <a:solidFill>
                  <a:srgbClr val="0000FF"/>
                </a:solidFill>
                <a:latin typeface="Calibri"/>
                <a:cs typeface="Calibri"/>
              </a:rPr>
              <a:t>Grados</a:t>
            </a:r>
            <a:r>
              <a:rPr dirty="0" sz="17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000FF"/>
                </a:solidFill>
                <a:latin typeface="Calibri"/>
                <a:cs typeface="Calibri"/>
              </a:rPr>
              <a:t>Celsius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21894" y="845649"/>
            <a:ext cx="3676015" cy="556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24500"/>
              </a:lnSpc>
              <a:spcBef>
                <a:spcPts val="100"/>
              </a:spcBef>
            </a:pPr>
            <a:r>
              <a:rPr dirty="0" sz="1400">
                <a:latin typeface="Tahoma"/>
                <a:cs typeface="Tahoma"/>
              </a:rPr>
              <a:t>En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 spc="-80">
                <a:latin typeface="Tahoma"/>
                <a:cs typeface="Tahoma"/>
              </a:rPr>
              <a:t>M</a:t>
            </a:r>
            <a:r>
              <a:rPr dirty="0" sz="1400" spc="-775">
                <a:latin typeface="Tahoma"/>
                <a:cs typeface="Tahoma"/>
              </a:rPr>
              <a:t>´</a:t>
            </a:r>
            <a:r>
              <a:rPr dirty="0" sz="1400" spc="-40">
                <a:latin typeface="Tahoma"/>
                <a:cs typeface="Tahoma"/>
              </a:rPr>
              <a:t>exico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125">
                <a:latin typeface="Tahoma"/>
                <a:cs typeface="Tahoma"/>
              </a:rPr>
              <a:t>se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70">
                <a:latin typeface="Tahoma"/>
                <a:cs typeface="Tahoma"/>
              </a:rPr>
              <a:t>acostumbra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 spc="-70">
                <a:latin typeface="Tahoma"/>
                <a:cs typeface="Tahoma"/>
              </a:rPr>
              <a:t>reportar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la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 spc="-55">
                <a:latin typeface="Tahoma"/>
                <a:cs typeface="Tahoma"/>
              </a:rPr>
              <a:t>temperatura </a:t>
            </a:r>
            <a:r>
              <a:rPr dirty="0" sz="1400" spc="-70">
                <a:latin typeface="Tahoma"/>
                <a:cs typeface="Tahoma"/>
              </a:rPr>
              <a:t>ambiente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45">
                <a:latin typeface="Tahoma"/>
                <a:cs typeface="Tahoma"/>
              </a:rPr>
              <a:t>por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75">
                <a:latin typeface="Tahoma"/>
                <a:cs typeface="Tahoma"/>
              </a:rPr>
              <a:t>ejemplo,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90">
                <a:latin typeface="Tahoma"/>
                <a:cs typeface="Tahoma"/>
              </a:rPr>
              <a:t>en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grados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60">
                <a:latin typeface="Tahoma"/>
                <a:cs typeface="Tahoma"/>
              </a:rPr>
              <a:t>centigrados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baseline="29239" sz="1425" spc="44" i="1">
                <a:latin typeface="Verdana"/>
                <a:cs typeface="Verdana"/>
              </a:rPr>
              <a:t>◦</a:t>
            </a:r>
            <a:r>
              <a:rPr dirty="0" sz="1400" spc="30">
                <a:latin typeface="Tahoma"/>
                <a:cs typeface="Tahoma"/>
              </a:rPr>
              <a:t>C,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74307" y="3321949"/>
            <a:ext cx="814069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4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Conversi´on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62454" y="3321949"/>
            <a:ext cx="51054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Procedimiento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4272167" y="3321949"/>
            <a:ext cx="2813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</a:rPr>
              <a:t>23</a:t>
            </a:r>
            <a:r>
              <a:rPr dirty="0" sz="600" spc="5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29" y="115603"/>
            <a:ext cx="127063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30"/>
              <a:t>Grados</a:t>
            </a:r>
            <a:r>
              <a:rPr dirty="0" spc="5"/>
              <a:t> </a:t>
            </a:r>
            <a:r>
              <a:rPr dirty="0" spc="-10"/>
              <a:t>Celsius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1894" y="845649"/>
            <a:ext cx="3676015" cy="1088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24500"/>
              </a:lnSpc>
              <a:spcBef>
                <a:spcPts val="100"/>
              </a:spcBef>
            </a:pPr>
            <a:r>
              <a:rPr dirty="0" sz="1400">
                <a:latin typeface="Tahoma"/>
                <a:cs typeface="Tahoma"/>
              </a:rPr>
              <a:t>En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 spc="-80">
                <a:latin typeface="Tahoma"/>
                <a:cs typeface="Tahoma"/>
              </a:rPr>
              <a:t>M</a:t>
            </a:r>
            <a:r>
              <a:rPr dirty="0" sz="1400" spc="-775">
                <a:latin typeface="Tahoma"/>
                <a:cs typeface="Tahoma"/>
              </a:rPr>
              <a:t>´</a:t>
            </a:r>
            <a:r>
              <a:rPr dirty="0" sz="1400" spc="-40">
                <a:latin typeface="Tahoma"/>
                <a:cs typeface="Tahoma"/>
              </a:rPr>
              <a:t>exico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125">
                <a:latin typeface="Tahoma"/>
                <a:cs typeface="Tahoma"/>
              </a:rPr>
              <a:t>se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70">
                <a:latin typeface="Tahoma"/>
                <a:cs typeface="Tahoma"/>
              </a:rPr>
              <a:t>acostumbra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 spc="-70">
                <a:latin typeface="Tahoma"/>
                <a:cs typeface="Tahoma"/>
              </a:rPr>
              <a:t>reportar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la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 spc="-55">
                <a:latin typeface="Tahoma"/>
                <a:cs typeface="Tahoma"/>
              </a:rPr>
              <a:t>temperatura </a:t>
            </a:r>
            <a:r>
              <a:rPr dirty="0" sz="1400" spc="-70">
                <a:latin typeface="Tahoma"/>
                <a:cs typeface="Tahoma"/>
              </a:rPr>
              <a:t>ambiente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45">
                <a:latin typeface="Tahoma"/>
                <a:cs typeface="Tahoma"/>
              </a:rPr>
              <a:t>por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75">
                <a:latin typeface="Tahoma"/>
                <a:cs typeface="Tahoma"/>
              </a:rPr>
              <a:t>ejemplo,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90">
                <a:latin typeface="Tahoma"/>
                <a:cs typeface="Tahoma"/>
              </a:rPr>
              <a:t>en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grados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60">
                <a:latin typeface="Tahoma"/>
                <a:cs typeface="Tahoma"/>
              </a:rPr>
              <a:t>centigrados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baseline="29239" sz="1425" spc="44" i="1">
                <a:latin typeface="Verdana"/>
                <a:cs typeface="Verdana"/>
              </a:rPr>
              <a:t>◦</a:t>
            </a:r>
            <a:r>
              <a:rPr dirty="0" sz="1400" spc="30">
                <a:latin typeface="Tahoma"/>
                <a:cs typeface="Tahoma"/>
              </a:rPr>
              <a:t>C, </a:t>
            </a:r>
            <a:r>
              <a:rPr dirty="0" sz="1400" spc="-75">
                <a:latin typeface="Tahoma"/>
                <a:cs typeface="Tahoma"/>
              </a:rPr>
              <a:t>escala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95">
                <a:latin typeface="Tahoma"/>
                <a:cs typeface="Tahoma"/>
              </a:rPr>
              <a:t>que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55">
                <a:latin typeface="Tahoma"/>
                <a:cs typeface="Tahoma"/>
              </a:rPr>
              <a:t>toma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60">
                <a:latin typeface="Tahoma"/>
                <a:cs typeface="Tahoma"/>
              </a:rPr>
              <a:t>como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75">
                <a:latin typeface="Tahoma"/>
                <a:cs typeface="Tahoma"/>
              </a:rPr>
              <a:t>referencia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75">
                <a:latin typeface="Tahoma"/>
                <a:cs typeface="Tahoma"/>
              </a:rPr>
              <a:t>dos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puntos importantes: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74307" y="3321949"/>
            <a:ext cx="814069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4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Conversi´on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62454" y="3321949"/>
            <a:ext cx="51054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Procedimiento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4272167" y="3321949"/>
            <a:ext cx="2813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</a:rPr>
              <a:t>23</a:t>
            </a:r>
            <a:r>
              <a:rPr dirty="0" sz="600" spc="5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29" y="115603"/>
            <a:ext cx="127063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30"/>
              <a:t>Grados</a:t>
            </a:r>
            <a:r>
              <a:rPr dirty="0" spc="5"/>
              <a:t> </a:t>
            </a:r>
            <a:r>
              <a:rPr dirty="0" spc="-10"/>
              <a:t>Celsius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1894" y="845649"/>
            <a:ext cx="3676015" cy="1088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24500"/>
              </a:lnSpc>
              <a:spcBef>
                <a:spcPts val="100"/>
              </a:spcBef>
            </a:pPr>
            <a:r>
              <a:rPr dirty="0" sz="1400">
                <a:latin typeface="Tahoma"/>
                <a:cs typeface="Tahoma"/>
              </a:rPr>
              <a:t>En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 spc="-80">
                <a:latin typeface="Tahoma"/>
                <a:cs typeface="Tahoma"/>
              </a:rPr>
              <a:t>M</a:t>
            </a:r>
            <a:r>
              <a:rPr dirty="0" sz="1400" spc="-775">
                <a:latin typeface="Tahoma"/>
                <a:cs typeface="Tahoma"/>
              </a:rPr>
              <a:t>´</a:t>
            </a:r>
            <a:r>
              <a:rPr dirty="0" sz="1400" spc="-40">
                <a:latin typeface="Tahoma"/>
                <a:cs typeface="Tahoma"/>
              </a:rPr>
              <a:t>exico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125">
                <a:latin typeface="Tahoma"/>
                <a:cs typeface="Tahoma"/>
              </a:rPr>
              <a:t>se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70">
                <a:latin typeface="Tahoma"/>
                <a:cs typeface="Tahoma"/>
              </a:rPr>
              <a:t>acostumbra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 spc="-70">
                <a:latin typeface="Tahoma"/>
                <a:cs typeface="Tahoma"/>
              </a:rPr>
              <a:t>reportar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la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 spc="-55">
                <a:latin typeface="Tahoma"/>
                <a:cs typeface="Tahoma"/>
              </a:rPr>
              <a:t>temperatura </a:t>
            </a:r>
            <a:r>
              <a:rPr dirty="0" sz="1400" spc="-70">
                <a:latin typeface="Tahoma"/>
                <a:cs typeface="Tahoma"/>
              </a:rPr>
              <a:t>ambiente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45">
                <a:latin typeface="Tahoma"/>
                <a:cs typeface="Tahoma"/>
              </a:rPr>
              <a:t>por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75">
                <a:latin typeface="Tahoma"/>
                <a:cs typeface="Tahoma"/>
              </a:rPr>
              <a:t>ejemplo,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90">
                <a:latin typeface="Tahoma"/>
                <a:cs typeface="Tahoma"/>
              </a:rPr>
              <a:t>en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grados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60">
                <a:latin typeface="Tahoma"/>
                <a:cs typeface="Tahoma"/>
              </a:rPr>
              <a:t>centigrados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baseline="29239" sz="1425" spc="44" i="1">
                <a:latin typeface="Verdana"/>
                <a:cs typeface="Verdana"/>
              </a:rPr>
              <a:t>◦</a:t>
            </a:r>
            <a:r>
              <a:rPr dirty="0" sz="1400" spc="30">
                <a:latin typeface="Tahoma"/>
                <a:cs typeface="Tahoma"/>
              </a:rPr>
              <a:t>C, </a:t>
            </a:r>
            <a:r>
              <a:rPr dirty="0" sz="1400" spc="-75">
                <a:latin typeface="Tahoma"/>
                <a:cs typeface="Tahoma"/>
              </a:rPr>
              <a:t>escala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95">
                <a:latin typeface="Tahoma"/>
                <a:cs typeface="Tahoma"/>
              </a:rPr>
              <a:t>que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55">
                <a:latin typeface="Tahoma"/>
                <a:cs typeface="Tahoma"/>
              </a:rPr>
              <a:t>toma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60">
                <a:latin typeface="Tahoma"/>
                <a:cs typeface="Tahoma"/>
              </a:rPr>
              <a:t>como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75">
                <a:latin typeface="Tahoma"/>
                <a:cs typeface="Tahoma"/>
              </a:rPr>
              <a:t>referencia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75">
                <a:latin typeface="Tahoma"/>
                <a:cs typeface="Tahoma"/>
              </a:rPr>
              <a:t>dos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puntos importantes: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43826" y="2049526"/>
            <a:ext cx="139700" cy="159385"/>
          </a:xfrm>
          <a:custGeom>
            <a:avLst/>
            <a:gdLst/>
            <a:ahLst/>
            <a:cxnLst/>
            <a:rect l="l" t="t" r="r" b="b"/>
            <a:pathLst>
              <a:path w="139700" h="159385">
                <a:moveTo>
                  <a:pt x="139179" y="0"/>
                </a:moveTo>
                <a:lnTo>
                  <a:pt x="0" y="0"/>
                </a:lnTo>
                <a:lnTo>
                  <a:pt x="0" y="158864"/>
                </a:lnTo>
                <a:lnTo>
                  <a:pt x="139179" y="158864"/>
                </a:lnTo>
                <a:lnTo>
                  <a:pt x="139179" y="0"/>
                </a:lnTo>
                <a:close/>
              </a:path>
            </a:pathLst>
          </a:custGeom>
          <a:solidFill>
            <a:srgbClr val="9600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69074" y="2031205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19226" y="1999568"/>
            <a:ext cx="2875915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latin typeface="Tahoma"/>
                <a:cs typeface="Tahoma"/>
              </a:rPr>
              <a:t>El</a:t>
            </a:r>
            <a:r>
              <a:rPr dirty="0" sz="1400" spc="-45">
                <a:latin typeface="Tahoma"/>
                <a:cs typeface="Tahoma"/>
              </a:rPr>
              <a:t> punto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90">
                <a:latin typeface="Tahoma"/>
                <a:cs typeface="Tahoma"/>
              </a:rPr>
              <a:t>de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70">
                <a:latin typeface="Tahoma"/>
                <a:cs typeface="Tahoma"/>
              </a:rPr>
              <a:t>congelac</a:t>
            </a:r>
            <a:r>
              <a:rPr dirty="0" sz="1400" spc="-80">
                <a:latin typeface="Tahoma"/>
                <a:cs typeface="Tahoma"/>
              </a:rPr>
              <a:t>i</a:t>
            </a:r>
            <a:r>
              <a:rPr dirty="0" sz="1400" spc="-840">
                <a:latin typeface="Tahoma"/>
                <a:cs typeface="Tahoma"/>
              </a:rPr>
              <a:t>´</a:t>
            </a:r>
            <a:r>
              <a:rPr dirty="0" sz="1400" spc="-80">
                <a:latin typeface="Tahoma"/>
                <a:cs typeface="Tahoma"/>
              </a:rPr>
              <a:t>o</a:t>
            </a:r>
            <a:r>
              <a:rPr dirty="0" sz="1400" spc="-70">
                <a:latin typeface="Tahoma"/>
                <a:cs typeface="Tahoma"/>
              </a:rPr>
              <a:t>n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50">
                <a:latin typeface="Tahoma"/>
                <a:cs typeface="Tahoma"/>
              </a:rPr>
              <a:t>del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75">
                <a:latin typeface="Tahoma"/>
                <a:cs typeface="Tahoma"/>
              </a:rPr>
              <a:t>agua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 spc="-30">
                <a:latin typeface="Palatino Linotype"/>
                <a:cs typeface="Palatino Linotype"/>
              </a:rPr>
              <a:t>0</a:t>
            </a:r>
            <a:r>
              <a:rPr dirty="0" sz="1400" spc="-120">
                <a:latin typeface="Palatino Linotype"/>
                <a:cs typeface="Palatino Linotype"/>
              </a:rPr>
              <a:t> </a:t>
            </a:r>
            <a:r>
              <a:rPr dirty="0" baseline="29239" sz="1425" spc="44" i="1">
                <a:latin typeface="Verdana"/>
                <a:cs typeface="Verdana"/>
              </a:rPr>
              <a:t>◦</a:t>
            </a:r>
            <a:r>
              <a:rPr dirty="0" sz="1400" spc="30">
                <a:latin typeface="Tahoma"/>
                <a:cs typeface="Tahoma"/>
              </a:rPr>
              <a:t>C.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" name="object 8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374307" y="3321949"/>
            <a:ext cx="814069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4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Conversi´on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062454" y="3321949"/>
            <a:ext cx="51054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Procedimiento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4272167" y="3321949"/>
            <a:ext cx="2813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</a:rPr>
              <a:t>23</a:t>
            </a:r>
            <a:r>
              <a:rPr dirty="0" sz="600" spc="5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29" y="115603"/>
            <a:ext cx="127063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30"/>
              <a:t>Grados</a:t>
            </a:r>
            <a:r>
              <a:rPr dirty="0" spc="5"/>
              <a:t> </a:t>
            </a:r>
            <a:r>
              <a:rPr dirty="0" spc="-10"/>
              <a:t>Celsius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1894" y="845649"/>
            <a:ext cx="3676015" cy="1088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24500"/>
              </a:lnSpc>
              <a:spcBef>
                <a:spcPts val="100"/>
              </a:spcBef>
            </a:pPr>
            <a:r>
              <a:rPr dirty="0" sz="1400">
                <a:latin typeface="Tahoma"/>
                <a:cs typeface="Tahoma"/>
              </a:rPr>
              <a:t>En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 spc="-80">
                <a:latin typeface="Tahoma"/>
                <a:cs typeface="Tahoma"/>
              </a:rPr>
              <a:t>M</a:t>
            </a:r>
            <a:r>
              <a:rPr dirty="0" sz="1400" spc="-775">
                <a:latin typeface="Tahoma"/>
                <a:cs typeface="Tahoma"/>
              </a:rPr>
              <a:t>´</a:t>
            </a:r>
            <a:r>
              <a:rPr dirty="0" sz="1400" spc="-40">
                <a:latin typeface="Tahoma"/>
                <a:cs typeface="Tahoma"/>
              </a:rPr>
              <a:t>exico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125">
                <a:latin typeface="Tahoma"/>
                <a:cs typeface="Tahoma"/>
              </a:rPr>
              <a:t>se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70">
                <a:latin typeface="Tahoma"/>
                <a:cs typeface="Tahoma"/>
              </a:rPr>
              <a:t>acostumbra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 spc="-70">
                <a:latin typeface="Tahoma"/>
                <a:cs typeface="Tahoma"/>
              </a:rPr>
              <a:t>reportar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la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 spc="-55">
                <a:latin typeface="Tahoma"/>
                <a:cs typeface="Tahoma"/>
              </a:rPr>
              <a:t>temperatura </a:t>
            </a:r>
            <a:r>
              <a:rPr dirty="0" sz="1400" spc="-70">
                <a:latin typeface="Tahoma"/>
                <a:cs typeface="Tahoma"/>
              </a:rPr>
              <a:t>ambiente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45">
                <a:latin typeface="Tahoma"/>
                <a:cs typeface="Tahoma"/>
              </a:rPr>
              <a:t>por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75">
                <a:latin typeface="Tahoma"/>
                <a:cs typeface="Tahoma"/>
              </a:rPr>
              <a:t>ejemplo,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90">
                <a:latin typeface="Tahoma"/>
                <a:cs typeface="Tahoma"/>
              </a:rPr>
              <a:t>en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grados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60">
                <a:latin typeface="Tahoma"/>
                <a:cs typeface="Tahoma"/>
              </a:rPr>
              <a:t>centigrados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baseline="29239" sz="1425" spc="44" i="1">
                <a:latin typeface="Verdana"/>
                <a:cs typeface="Verdana"/>
              </a:rPr>
              <a:t>◦</a:t>
            </a:r>
            <a:r>
              <a:rPr dirty="0" sz="1400" spc="30">
                <a:latin typeface="Tahoma"/>
                <a:cs typeface="Tahoma"/>
              </a:rPr>
              <a:t>C, </a:t>
            </a:r>
            <a:r>
              <a:rPr dirty="0" sz="1400" spc="-75">
                <a:latin typeface="Tahoma"/>
                <a:cs typeface="Tahoma"/>
              </a:rPr>
              <a:t>escala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95">
                <a:latin typeface="Tahoma"/>
                <a:cs typeface="Tahoma"/>
              </a:rPr>
              <a:t>que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55">
                <a:latin typeface="Tahoma"/>
                <a:cs typeface="Tahoma"/>
              </a:rPr>
              <a:t>toma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60">
                <a:latin typeface="Tahoma"/>
                <a:cs typeface="Tahoma"/>
              </a:rPr>
              <a:t>como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75">
                <a:latin typeface="Tahoma"/>
                <a:cs typeface="Tahoma"/>
              </a:rPr>
              <a:t>referencia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75">
                <a:latin typeface="Tahoma"/>
                <a:cs typeface="Tahoma"/>
              </a:rPr>
              <a:t>dos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puntos importantes: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43826" y="2049526"/>
            <a:ext cx="139700" cy="159385"/>
          </a:xfrm>
          <a:custGeom>
            <a:avLst/>
            <a:gdLst/>
            <a:ahLst/>
            <a:cxnLst/>
            <a:rect l="l" t="t" r="r" b="b"/>
            <a:pathLst>
              <a:path w="139700" h="159385">
                <a:moveTo>
                  <a:pt x="139179" y="0"/>
                </a:moveTo>
                <a:lnTo>
                  <a:pt x="0" y="0"/>
                </a:lnTo>
                <a:lnTo>
                  <a:pt x="0" y="158864"/>
                </a:lnTo>
                <a:lnTo>
                  <a:pt x="139179" y="158864"/>
                </a:lnTo>
                <a:lnTo>
                  <a:pt x="139179" y="0"/>
                </a:lnTo>
                <a:close/>
              </a:path>
            </a:pathLst>
          </a:custGeom>
          <a:solidFill>
            <a:srgbClr val="9600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619226" y="1908461"/>
            <a:ext cx="3629025" cy="898525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10"/>
              </a:spcBef>
            </a:pPr>
            <a:r>
              <a:rPr dirty="0" sz="1400">
                <a:latin typeface="Tahoma"/>
                <a:cs typeface="Tahoma"/>
              </a:rPr>
              <a:t>El</a:t>
            </a:r>
            <a:r>
              <a:rPr dirty="0" sz="1400" spc="-45">
                <a:latin typeface="Tahoma"/>
                <a:cs typeface="Tahoma"/>
              </a:rPr>
              <a:t> punto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90">
                <a:latin typeface="Tahoma"/>
                <a:cs typeface="Tahoma"/>
              </a:rPr>
              <a:t>de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70">
                <a:latin typeface="Tahoma"/>
                <a:cs typeface="Tahoma"/>
              </a:rPr>
              <a:t>congelac</a:t>
            </a:r>
            <a:r>
              <a:rPr dirty="0" sz="1400" spc="-80">
                <a:latin typeface="Tahoma"/>
                <a:cs typeface="Tahoma"/>
              </a:rPr>
              <a:t>i</a:t>
            </a:r>
            <a:r>
              <a:rPr dirty="0" sz="1400" spc="-840">
                <a:latin typeface="Tahoma"/>
                <a:cs typeface="Tahoma"/>
              </a:rPr>
              <a:t>´</a:t>
            </a:r>
            <a:r>
              <a:rPr dirty="0" sz="1400" spc="-80">
                <a:latin typeface="Tahoma"/>
                <a:cs typeface="Tahoma"/>
              </a:rPr>
              <a:t>o</a:t>
            </a:r>
            <a:r>
              <a:rPr dirty="0" sz="1400" spc="-70">
                <a:latin typeface="Tahoma"/>
                <a:cs typeface="Tahoma"/>
              </a:rPr>
              <a:t>n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50">
                <a:latin typeface="Tahoma"/>
                <a:cs typeface="Tahoma"/>
              </a:rPr>
              <a:t>del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75">
                <a:latin typeface="Tahoma"/>
                <a:cs typeface="Tahoma"/>
              </a:rPr>
              <a:t>agua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 spc="-30">
                <a:latin typeface="Palatino Linotype"/>
                <a:cs typeface="Palatino Linotype"/>
              </a:rPr>
              <a:t>0</a:t>
            </a:r>
            <a:r>
              <a:rPr dirty="0" sz="1400" spc="-120">
                <a:latin typeface="Palatino Linotype"/>
                <a:cs typeface="Palatino Linotype"/>
              </a:rPr>
              <a:t> </a:t>
            </a:r>
            <a:r>
              <a:rPr dirty="0" baseline="29239" sz="1425" spc="44" i="1">
                <a:latin typeface="Verdana"/>
                <a:cs typeface="Verdana"/>
              </a:rPr>
              <a:t>◦</a:t>
            </a:r>
            <a:r>
              <a:rPr dirty="0" sz="1400" spc="30">
                <a:latin typeface="Tahoma"/>
                <a:cs typeface="Tahoma"/>
              </a:rPr>
              <a:t>C.</a:t>
            </a:r>
            <a:endParaRPr sz="1400">
              <a:latin typeface="Tahoma"/>
              <a:cs typeface="Tahoma"/>
            </a:endParaRPr>
          </a:p>
          <a:p>
            <a:pPr marL="38100" marR="30480">
              <a:lnSpc>
                <a:spcPct val="124500"/>
              </a:lnSpc>
              <a:spcBef>
                <a:spcPts val="300"/>
              </a:spcBef>
            </a:pPr>
            <a:r>
              <a:rPr dirty="0" sz="1400">
                <a:latin typeface="Tahoma"/>
                <a:cs typeface="Tahoma"/>
              </a:rPr>
              <a:t>El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-45">
                <a:latin typeface="Tahoma"/>
                <a:cs typeface="Tahoma"/>
              </a:rPr>
              <a:t>punto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90">
                <a:latin typeface="Tahoma"/>
                <a:cs typeface="Tahoma"/>
              </a:rPr>
              <a:t>de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55">
                <a:latin typeface="Tahoma"/>
                <a:cs typeface="Tahoma"/>
              </a:rPr>
              <a:t>ebullic</a:t>
            </a:r>
            <a:r>
              <a:rPr dirty="0" sz="1400" spc="-65">
                <a:latin typeface="Tahoma"/>
                <a:cs typeface="Tahoma"/>
              </a:rPr>
              <a:t>i</a:t>
            </a:r>
            <a:r>
              <a:rPr dirty="0" sz="1400" spc="-825">
                <a:latin typeface="Tahoma"/>
                <a:cs typeface="Tahoma"/>
              </a:rPr>
              <a:t>´</a:t>
            </a:r>
            <a:r>
              <a:rPr dirty="0" sz="1400" spc="-65">
                <a:latin typeface="Tahoma"/>
                <a:cs typeface="Tahoma"/>
              </a:rPr>
              <a:t>o</a:t>
            </a:r>
            <a:r>
              <a:rPr dirty="0" sz="1400" spc="-55">
                <a:latin typeface="Tahoma"/>
                <a:cs typeface="Tahoma"/>
              </a:rPr>
              <a:t>n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50">
                <a:latin typeface="Tahoma"/>
                <a:cs typeface="Tahoma"/>
              </a:rPr>
              <a:t>del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75">
                <a:latin typeface="Tahoma"/>
                <a:cs typeface="Tahoma"/>
              </a:rPr>
              <a:t>agua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30">
                <a:latin typeface="Palatino Linotype"/>
                <a:cs typeface="Palatino Linotype"/>
              </a:rPr>
              <a:t>100</a:t>
            </a:r>
            <a:r>
              <a:rPr dirty="0" sz="1400" spc="-120">
                <a:latin typeface="Palatino Linotype"/>
                <a:cs typeface="Palatino Linotype"/>
              </a:rPr>
              <a:t> </a:t>
            </a:r>
            <a:r>
              <a:rPr dirty="0" baseline="29239" sz="1425" spc="157" i="1">
                <a:latin typeface="Verdana"/>
                <a:cs typeface="Verdana"/>
              </a:rPr>
              <a:t>◦</a:t>
            </a:r>
            <a:r>
              <a:rPr dirty="0" sz="1400" spc="105">
                <a:latin typeface="Tahoma"/>
                <a:cs typeface="Tahoma"/>
              </a:rPr>
              <a:t>C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50">
                <a:latin typeface="Tahoma"/>
                <a:cs typeface="Tahoma"/>
              </a:rPr>
              <a:t>nivel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30">
                <a:latin typeface="Tahoma"/>
                <a:cs typeface="Tahoma"/>
              </a:rPr>
              <a:t>del </a:t>
            </a:r>
            <a:r>
              <a:rPr dirty="0" sz="1400" spc="-20">
                <a:latin typeface="Tahoma"/>
                <a:cs typeface="Tahoma"/>
              </a:rPr>
              <a:t>mar.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43826" y="2353183"/>
            <a:ext cx="139700" cy="159385"/>
          </a:xfrm>
          <a:custGeom>
            <a:avLst/>
            <a:gdLst/>
            <a:ahLst/>
            <a:cxnLst/>
            <a:rect l="l" t="t" r="r" b="b"/>
            <a:pathLst>
              <a:path w="139700" h="159385">
                <a:moveTo>
                  <a:pt x="139179" y="0"/>
                </a:moveTo>
                <a:lnTo>
                  <a:pt x="0" y="0"/>
                </a:lnTo>
                <a:lnTo>
                  <a:pt x="0" y="158864"/>
                </a:lnTo>
                <a:lnTo>
                  <a:pt x="139179" y="158864"/>
                </a:lnTo>
                <a:lnTo>
                  <a:pt x="139179" y="0"/>
                </a:lnTo>
                <a:close/>
              </a:path>
            </a:pathLst>
          </a:custGeom>
          <a:solidFill>
            <a:srgbClr val="9600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469074" y="2031205"/>
            <a:ext cx="88900" cy="481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374307" y="3321949"/>
            <a:ext cx="814069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4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Conversi´on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062454" y="3321949"/>
            <a:ext cx="51054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Procedimiento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5" name="object 15" descr=""/>
          <p:cNvSpPr txBox="1"/>
          <p:nvPr/>
        </p:nvSpPr>
        <p:spPr>
          <a:xfrm>
            <a:off x="4272167" y="3321949"/>
            <a:ext cx="2813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</a:rPr>
              <a:t>23</a:t>
            </a:r>
            <a:r>
              <a:rPr dirty="0" sz="600" spc="5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3829" y="115603"/>
            <a:ext cx="285940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>
                <a:solidFill>
                  <a:srgbClr val="0000FF"/>
                </a:solidFill>
                <a:latin typeface="Calibri"/>
                <a:cs typeface="Calibri"/>
              </a:rPr>
              <a:t>De</a:t>
            </a:r>
            <a:r>
              <a:rPr dirty="0" sz="1700" spc="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25">
                <a:solidFill>
                  <a:srgbClr val="0000FF"/>
                </a:solidFill>
                <a:latin typeface="Calibri"/>
                <a:cs typeface="Calibri"/>
              </a:rPr>
              <a:t>grados</a:t>
            </a:r>
            <a:r>
              <a:rPr dirty="0" sz="1700" spc="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000FF"/>
                </a:solidFill>
                <a:latin typeface="Calibri"/>
                <a:cs typeface="Calibri"/>
              </a:rPr>
              <a:t>Celsius</a:t>
            </a:r>
            <a:r>
              <a:rPr dirty="0" sz="1700" spc="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sz="1700" spc="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000FF"/>
                </a:solidFill>
                <a:latin typeface="Calibri"/>
                <a:cs typeface="Calibri"/>
              </a:rPr>
              <a:t>otras</a:t>
            </a:r>
            <a:r>
              <a:rPr dirty="0" sz="1700" spc="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20">
                <a:solidFill>
                  <a:srgbClr val="0000FF"/>
                </a:solidFill>
                <a:latin typeface="Calibri"/>
                <a:cs typeface="Calibri"/>
              </a:rPr>
              <a:t>escalas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21894" y="1300572"/>
            <a:ext cx="3353435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latin typeface="Tahoma"/>
                <a:cs typeface="Tahoma"/>
              </a:rPr>
              <a:t>De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grados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55">
                <a:latin typeface="Tahoma"/>
                <a:cs typeface="Tahoma"/>
              </a:rPr>
              <a:t>Celsius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baseline="29239" sz="1425" spc="157" i="1">
                <a:latin typeface="Verdana"/>
                <a:cs typeface="Verdana"/>
              </a:rPr>
              <a:t>◦</a:t>
            </a:r>
            <a:r>
              <a:rPr dirty="0" sz="1400" spc="105">
                <a:latin typeface="Tahoma"/>
                <a:cs typeface="Tahoma"/>
              </a:rPr>
              <a:t>C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grados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65">
                <a:latin typeface="Tahoma"/>
                <a:cs typeface="Tahoma"/>
              </a:rPr>
              <a:t>Fahrenheit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baseline="29239" sz="1425" spc="-37" i="1">
                <a:latin typeface="Verdana"/>
                <a:cs typeface="Verdana"/>
              </a:rPr>
              <a:t>◦</a:t>
            </a:r>
            <a:r>
              <a:rPr dirty="0" sz="1400" spc="-25">
                <a:latin typeface="Tahoma"/>
                <a:cs typeface="Tahoma"/>
              </a:rPr>
              <a:t>F: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74307" y="3321949"/>
            <a:ext cx="814069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4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Conversi´on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62454" y="3321949"/>
            <a:ext cx="51054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Procedimiento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4272167" y="3321949"/>
            <a:ext cx="2813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</a:rPr>
              <a:t>24</a:t>
            </a:r>
            <a:r>
              <a:rPr dirty="0" sz="600" spc="5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3829" y="115603"/>
            <a:ext cx="285940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>
                <a:solidFill>
                  <a:srgbClr val="0000FF"/>
                </a:solidFill>
                <a:latin typeface="Calibri"/>
                <a:cs typeface="Calibri"/>
              </a:rPr>
              <a:t>De</a:t>
            </a:r>
            <a:r>
              <a:rPr dirty="0" sz="1700" spc="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25">
                <a:solidFill>
                  <a:srgbClr val="0000FF"/>
                </a:solidFill>
                <a:latin typeface="Calibri"/>
                <a:cs typeface="Calibri"/>
              </a:rPr>
              <a:t>grados</a:t>
            </a:r>
            <a:r>
              <a:rPr dirty="0" sz="1700" spc="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000FF"/>
                </a:solidFill>
                <a:latin typeface="Calibri"/>
                <a:cs typeface="Calibri"/>
              </a:rPr>
              <a:t>Celsius</a:t>
            </a:r>
            <a:r>
              <a:rPr dirty="0" sz="1700" spc="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sz="1700" spc="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000FF"/>
                </a:solidFill>
                <a:latin typeface="Calibri"/>
                <a:cs typeface="Calibri"/>
              </a:rPr>
              <a:t>otras</a:t>
            </a:r>
            <a:r>
              <a:rPr dirty="0" sz="1700" spc="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20">
                <a:solidFill>
                  <a:srgbClr val="0000FF"/>
                </a:solidFill>
                <a:latin typeface="Calibri"/>
                <a:cs typeface="Calibri"/>
              </a:rPr>
              <a:t>escalas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21894" y="1300572"/>
            <a:ext cx="3353435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latin typeface="Tahoma"/>
                <a:cs typeface="Tahoma"/>
              </a:rPr>
              <a:t>De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grados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55">
                <a:latin typeface="Tahoma"/>
                <a:cs typeface="Tahoma"/>
              </a:rPr>
              <a:t>Celsius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baseline="29239" sz="1425" spc="157" i="1">
                <a:latin typeface="Verdana"/>
                <a:cs typeface="Verdana"/>
              </a:rPr>
              <a:t>◦</a:t>
            </a:r>
            <a:r>
              <a:rPr dirty="0" sz="1400" spc="105">
                <a:latin typeface="Tahoma"/>
                <a:cs typeface="Tahoma"/>
              </a:rPr>
              <a:t>C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grados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65">
                <a:latin typeface="Tahoma"/>
                <a:cs typeface="Tahoma"/>
              </a:rPr>
              <a:t>Fahrenheit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baseline="29239" sz="1425" spc="-37" i="1">
                <a:latin typeface="Verdana"/>
                <a:cs typeface="Verdana"/>
              </a:rPr>
              <a:t>◦</a:t>
            </a:r>
            <a:r>
              <a:rPr dirty="0" sz="1400" spc="-25">
                <a:latin typeface="Tahoma"/>
                <a:cs typeface="Tahoma"/>
              </a:rPr>
              <a:t>F: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052142" y="1852387"/>
            <a:ext cx="112395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0">
                <a:latin typeface="Palatino Linotype"/>
                <a:cs typeface="Palatino Linotype"/>
              </a:rPr>
              <a:t>5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615922" y="1730886"/>
            <a:ext cx="1376680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35087" sz="1425" spc="157" i="1">
                <a:latin typeface="Verdana"/>
                <a:cs typeface="Verdana"/>
              </a:rPr>
              <a:t>◦</a:t>
            </a:r>
            <a:r>
              <a:rPr dirty="0" sz="1400" spc="105">
                <a:latin typeface="Tahoma"/>
                <a:cs typeface="Tahoma"/>
              </a:rPr>
              <a:t>C</a:t>
            </a:r>
            <a:r>
              <a:rPr dirty="0" sz="1400" spc="-130">
                <a:latin typeface="Tahoma"/>
                <a:cs typeface="Tahoma"/>
              </a:rPr>
              <a:t> </a:t>
            </a:r>
            <a:r>
              <a:rPr dirty="0" sz="1400" spc="-70" i="1">
                <a:latin typeface="Verdana"/>
                <a:cs typeface="Verdana"/>
              </a:rPr>
              <a:t>×</a:t>
            </a:r>
            <a:r>
              <a:rPr dirty="0" sz="1400" spc="-65" i="1">
                <a:latin typeface="Verdana"/>
                <a:cs typeface="Verdana"/>
              </a:rPr>
              <a:t> </a:t>
            </a:r>
            <a:r>
              <a:rPr dirty="0" u="sng" baseline="37698" sz="210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9</a:t>
            </a:r>
            <a:r>
              <a:rPr dirty="0" baseline="37698" sz="2100" spc="67">
                <a:latin typeface="Palatino Linotype"/>
                <a:cs typeface="Palatino Linotype"/>
              </a:rPr>
              <a:t> </a:t>
            </a:r>
            <a:r>
              <a:rPr dirty="0" sz="1400" spc="355">
                <a:latin typeface="Palatino Linotype"/>
                <a:cs typeface="Palatino Linotype"/>
              </a:rPr>
              <a:t>+</a:t>
            </a:r>
            <a:r>
              <a:rPr dirty="0" sz="1400" spc="-55">
                <a:latin typeface="Palatino Linotype"/>
                <a:cs typeface="Palatino Linotype"/>
              </a:rPr>
              <a:t> </a:t>
            </a:r>
            <a:r>
              <a:rPr dirty="0" sz="1400">
                <a:latin typeface="Palatino Linotype"/>
                <a:cs typeface="Palatino Linotype"/>
              </a:rPr>
              <a:t>32</a:t>
            </a:r>
            <a:r>
              <a:rPr dirty="0" sz="1400" spc="25">
                <a:latin typeface="Palatino Linotype"/>
                <a:cs typeface="Palatino Linotype"/>
              </a:rPr>
              <a:t> </a:t>
            </a:r>
            <a:r>
              <a:rPr dirty="0" sz="1400" spc="250">
                <a:latin typeface="Palatino Linotype"/>
                <a:cs typeface="Palatino Linotype"/>
              </a:rPr>
              <a:t>=</a:t>
            </a:r>
            <a:r>
              <a:rPr dirty="0" baseline="35087" sz="1425" spc="375" i="1">
                <a:latin typeface="Verdana"/>
                <a:cs typeface="Verdana"/>
              </a:rPr>
              <a:t>◦</a:t>
            </a:r>
            <a:r>
              <a:rPr dirty="0" baseline="35087" sz="1425" spc="135" i="1">
                <a:latin typeface="Verdana"/>
                <a:cs typeface="Verdana"/>
              </a:rPr>
              <a:t> </a:t>
            </a:r>
            <a:r>
              <a:rPr dirty="0" sz="1400" spc="-50">
                <a:latin typeface="Tahoma"/>
                <a:cs typeface="Tahoma"/>
              </a:rPr>
              <a:t>F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374307" y="3321949"/>
            <a:ext cx="814069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4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Conversi´on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062454" y="3321949"/>
            <a:ext cx="51054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Procedimiento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4272167" y="3321949"/>
            <a:ext cx="2813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</a:rPr>
              <a:t>24</a:t>
            </a:r>
            <a:r>
              <a:rPr dirty="0" sz="600" spc="5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3829" y="115603"/>
            <a:ext cx="285940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>
                <a:solidFill>
                  <a:srgbClr val="0000FF"/>
                </a:solidFill>
                <a:latin typeface="Calibri"/>
                <a:cs typeface="Calibri"/>
              </a:rPr>
              <a:t>De</a:t>
            </a:r>
            <a:r>
              <a:rPr dirty="0" sz="1700" spc="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25">
                <a:solidFill>
                  <a:srgbClr val="0000FF"/>
                </a:solidFill>
                <a:latin typeface="Calibri"/>
                <a:cs typeface="Calibri"/>
              </a:rPr>
              <a:t>grados</a:t>
            </a:r>
            <a:r>
              <a:rPr dirty="0" sz="1700" spc="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000FF"/>
                </a:solidFill>
                <a:latin typeface="Calibri"/>
                <a:cs typeface="Calibri"/>
              </a:rPr>
              <a:t>Celsius</a:t>
            </a:r>
            <a:r>
              <a:rPr dirty="0" sz="1700" spc="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sz="1700" spc="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000FF"/>
                </a:solidFill>
                <a:latin typeface="Calibri"/>
                <a:cs typeface="Calibri"/>
              </a:rPr>
              <a:t>otras</a:t>
            </a:r>
            <a:r>
              <a:rPr dirty="0" sz="1700" spc="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20">
                <a:solidFill>
                  <a:srgbClr val="0000FF"/>
                </a:solidFill>
                <a:latin typeface="Calibri"/>
                <a:cs typeface="Calibri"/>
              </a:rPr>
              <a:t>escalas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21894" y="983212"/>
            <a:ext cx="3703320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400" spc="-150">
                <a:latin typeface="Arial Black"/>
                <a:cs typeface="Arial Black"/>
              </a:rPr>
              <a:t>Ejemplo:</a:t>
            </a:r>
            <a:r>
              <a:rPr dirty="0" sz="1400" spc="-15">
                <a:latin typeface="Arial Black"/>
                <a:cs typeface="Arial Black"/>
              </a:rPr>
              <a:t> </a:t>
            </a:r>
            <a:r>
              <a:rPr dirty="0" sz="1400" spc="-40">
                <a:latin typeface="Tahoma"/>
                <a:cs typeface="Tahoma"/>
              </a:rPr>
              <a:t>Convertir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30">
                <a:latin typeface="Palatino Linotype"/>
                <a:cs typeface="Palatino Linotype"/>
              </a:rPr>
              <a:t>32</a:t>
            </a:r>
            <a:r>
              <a:rPr dirty="0" sz="1400" spc="-120">
                <a:latin typeface="Palatino Linotype"/>
                <a:cs typeface="Palatino Linotype"/>
              </a:rPr>
              <a:t> </a:t>
            </a:r>
            <a:r>
              <a:rPr dirty="0" baseline="29239" sz="1425" spc="157" i="1">
                <a:latin typeface="Verdana"/>
                <a:cs typeface="Verdana"/>
              </a:rPr>
              <a:t>◦</a:t>
            </a:r>
            <a:r>
              <a:rPr dirty="0" sz="1400" spc="105">
                <a:latin typeface="Tahoma"/>
                <a:cs typeface="Tahoma"/>
              </a:rPr>
              <a:t>C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grados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 spc="-65">
                <a:latin typeface="Tahoma"/>
                <a:cs typeface="Tahoma"/>
              </a:rPr>
              <a:t>Fahrenheit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baseline="29239" sz="1425" spc="-37" i="1">
                <a:latin typeface="Verdana"/>
                <a:cs typeface="Verdana"/>
              </a:rPr>
              <a:t>◦</a:t>
            </a:r>
            <a:r>
              <a:rPr dirty="0" sz="1400" spc="-25">
                <a:latin typeface="Tahoma"/>
                <a:cs typeface="Tahoma"/>
              </a:rPr>
              <a:t>F: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74307" y="3321949"/>
            <a:ext cx="814069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4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Conversi´on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62454" y="3321949"/>
            <a:ext cx="51054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Procedimiento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4272167" y="3321949"/>
            <a:ext cx="2813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</a:rPr>
              <a:t>25</a:t>
            </a:r>
            <a:r>
              <a:rPr dirty="0" sz="600" spc="5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3829" y="115603"/>
            <a:ext cx="285940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>
                <a:solidFill>
                  <a:srgbClr val="0000FF"/>
                </a:solidFill>
                <a:latin typeface="Calibri"/>
                <a:cs typeface="Calibri"/>
              </a:rPr>
              <a:t>De</a:t>
            </a:r>
            <a:r>
              <a:rPr dirty="0" sz="1700" spc="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25">
                <a:solidFill>
                  <a:srgbClr val="0000FF"/>
                </a:solidFill>
                <a:latin typeface="Calibri"/>
                <a:cs typeface="Calibri"/>
              </a:rPr>
              <a:t>grados</a:t>
            </a:r>
            <a:r>
              <a:rPr dirty="0" sz="1700" spc="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000FF"/>
                </a:solidFill>
                <a:latin typeface="Calibri"/>
                <a:cs typeface="Calibri"/>
              </a:rPr>
              <a:t>Celsius</a:t>
            </a:r>
            <a:r>
              <a:rPr dirty="0" sz="1700" spc="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sz="1700" spc="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000FF"/>
                </a:solidFill>
                <a:latin typeface="Calibri"/>
                <a:cs typeface="Calibri"/>
              </a:rPr>
              <a:t>otras</a:t>
            </a:r>
            <a:r>
              <a:rPr dirty="0" sz="1700" spc="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20">
                <a:solidFill>
                  <a:srgbClr val="0000FF"/>
                </a:solidFill>
                <a:latin typeface="Calibri"/>
                <a:cs typeface="Calibri"/>
              </a:rPr>
              <a:t>escalas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21894" y="983212"/>
            <a:ext cx="3703320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400" spc="-150">
                <a:latin typeface="Arial Black"/>
                <a:cs typeface="Arial Black"/>
              </a:rPr>
              <a:t>Ejemplo:</a:t>
            </a:r>
            <a:r>
              <a:rPr dirty="0" sz="1400" spc="-15">
                <a:latin typeface="Arial Black"/>
                <a:cs typeface="Arial Black"/>
              </a:rPr>
              <a:t> </a:t>
            </a:r>
            <a:r>
              <a:rPr dirty="0" sz="1400" spc="-40">
                <a:latin typeface="Tahoma"/>
                <a:cs typeface="Tahoma"/>
              </a:rPr>
              <a:t>Convertir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30">
                <a:latin typeface="Palatino Linotype"/>
                <a:cs typeface="Palatino Linotype"/>
              </a:rPr>
              <a:t>32</a:t>
            </a:r>
            <a:r>
              <a:rPr dirty="0" sz="1400" spc="-120">
                <a:latin typeface="Palatino Linotype"/>
                <a:cs typeface="Palatino Linotype"/>
              </a:rPr>
              <a:t> </a:t>
            </a:r>
            <a:r>
              <a:rPr dirty="0" baseline="29239" sz="1425" spc="157" i="1">
                <a:latin typeface="Verdana"/>
                <a:cs typeface="Verdana"/>
              </a:rPr>
              <a:t>◦</a:t>
            </a:r>
            <a:r>
              <a:rPr dirty="0" sz="1400" spc="105">
                <a:latin typeface="Tahoma"/>
                <a:cs typeface="Tahoma"/>
              </a:rPr>
              <a:t>C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grados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 spc="-65">
                <a:latin typeface="Tahoma"/>
                <a:cs typeface="Tahoma"/>
              </a:rPr>
              <a:t>Fahrenheit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baseline="29239" sz="1425" spc="-37" i="1">
                <a:latin typeface="Verdana"/>
                <a:cs typeface="Verdana"/>
              </a:rPr>
              <a:t>◦</a:t>
            </a:r>
            <a:r>
              <a:rPr dirty="0" sz="1400" spc="-25">
                <a:latin typeface="Tahoma"/>
                <a:cs typeface="Tahoma"/>
              </a:rPr>
              <a:t>F: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79663" y="1535027"/>
            <a:ext cx="112395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0">
                <a:latin typeface="Palatino Linotype"/>
                <a:cs typeface="Palatino Linotype"/>
              </a:rPr>
              <a:t>5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40472" y="1413513"/>
            <a:ext cx="1363345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400" spc="-30">
                <a:latin typeface="Palatino Linotype"/>
                <a:cs typeface="Palatino Linotype"/>
              </a:rPr>
              <a:t>32</a:t>
            </a:r>
            <a:r>
              <a:rPr dirty="0" sz="1400" spc="-120">
                <a:latin typeface="Palatino Linotype"/>
                <a:cs typeface="Palatino Linotype"/>
              </a:rPr>
              <a:t> </a:t>
            </a:r>
            <a:r>
              <a:rPr dirty="0" baseline="35087" sz="1425" spc="157" i="1">
                <a:latin typeface="Verdana"/>
                <a:cs typeface="Verdana"/>
              </a:rPr>
              <a:t>◦</a:t>
            </a:r>
            <a:r>
              <a:rPr dirty="0" sz="1400" spc="105">
                <a:latin typeface="Tahoma"/>
                <a:cs typeface="Tahoma"/>
              </a:rPr>
              <a:t>C</a:t>
            </a:r>
            <a:r>
              <a:rPr dirty="0" sz="1400" spc="-130">
                <a:latin typeface="Tahoma"/>
                <a:cs typeface="Tahoma"/>
              </a:rPr>
              <a:t> </a:t>
            </a:r>
            <a:r>
              <a:rPr dirty="0" sz="1400" spc="-70" i="1">
                <a:latin typeface="Verdana"/>
                <a:cs typeface="Verdana"/>
              </a:rPr>
              <a:t>×</a:t>
            </a:r>
            <a:r>
              <a:rPr dirty="0" sz="1400" spc="-65" i="1">
                <a:latin typeface="Verdana"/>
                <a:cs typeface="Verdana"/>
              </a:rPr>
              <a:t> </a:t>
            </a:r>
            <a:r>
              <a:rPr dirty="0" u="sng" baseline="37698" sz="210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9</a:t>
            </a:r>
            <a:r>
              <a:rPr dirty="0" baseline="37698" sz="2100" spc="67">
                <a:latin typeface="Palatino Linotype"/>
                <a:cs typeface="Palatino Linotype"/>
              </a:rPr>
              <a:t> </a:t>
            </a:r>
            <a:r>
              <a:rPr dirty="0" sz="1400" spc="355">
                <a:latin typeface="Palatino Linotype"/>
                <a:cs typeface="Palatino Linotype"/>
              </a:rPr>
              <a:t>+</a:t>
            </a:r>
            <a:r>
              <a:rPr dirty="0" sz="1400" spc="-55">
                <a:latin typeface="Palatino Linotype"/>
                <a:cs typeface="Palatino Linotype"/>
              </a:rPr>
              <a:t> </a:t>
            </a:r>
            <a:r>
              <a:rPr dirty="0" sz="1400">
                <a:latin typeface="Palatino Linotype"/>
                <a:cs typeface="Palatino Linotype"/>
              </a:rPr>
              <a:t>32</a:t>
            </a:r>
            <a:r>
              <a:rPr dirty="0" sz="1400" spc="30">
                <a:latin typeface="Palatino Linotype"/>
                <a:cs typeface="Palatino Linotype"/>
              </a:rPr>
              <a:t> </a:t>
            </a:r>
            <a:r>
              <a:rPr dirty="0" sz="1400" spc="305">
                <a:latin typeface="Palatino Linotype"/>
                <a:cs typeface="Palatino Linotype"/>
              </a:rPr>
              <a:t>=</a:t>
            </a:r>
            <a:endParaRPr sz="1400">
              <a:latin typeface="Palatino Linotype"/>
              <a:cs typeface="Palatino Linotype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374307" y="3321949"/>
            <a:ext cx="814069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4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Conversi´on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062454" y="3321949"/>
            <a:ext cx="51054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Procedimiento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4272167" y="3321949"/>
            <a:ext cx="2813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</a:rPr>
              <a:t>25</a:t>
            </a:r>
            <a:r>
              <a:rPr dirty="0" sz="600" spc="5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De</a:t>
            </a:r>
            <a:r>
              <a:rPr dirty="0" spc="50"/>
              <a:t> </a:t>
            </a:r>
            <a:r>
              <a:rPr dirty="0" spc="-25"/>
              <a:t>grados</a:t>
            </a:r>
            <a:r>
              <a:rPr dirty="0" spc="50"/>
              <a:t> </a:t>
            </a:r>
            <a:r>
              <a:rPr dirty="0" spc="-10"/>
              <a:t>Celsius</a:t>
            </a:r>
            <a:r>
              <a:rPr dirty="0" spc="45"/>
              <a:t> </a:t>
            </a:r>
            <a:r>
              <a:rPr dirty="0"/>
              <a:t>a</a:t>
            </a:r>
            <a:r>
              <a:rPr dirty="0" spc="50"/>
              <a:t> </a:t>
            </a:r>
            <a:r>
              <a:rPr dirty="0" spc="-10"/>
              <a:t>otras</a:t>
            </a:r>
            <a:r>
              <a:rPr dirty="0" spc="45"/>
              <a:t> </a:t>
            </a:r>
            <a:r>
              <a:rPr dirty="0" spc="-20"/>
              <a:t>escalas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9194" y="983212"/>
            <a:ext cx="3728720" cy="789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400" spc="-150">
                <a:latin typeface="Arial Black"/>
                <a:cs typeface="Arial Black"/>
              </a:rPr>
              <a:t>Ejemplo:</a:t>
            </a:r>
            <a:r>
              <a:rPr dirty="0" sz="1400" spc="-15">
                <a:latin typeface="Arial Black"/>
                <a:cs typeface="Arial Black"/>
              </a:rPr>
              <a:t> </a:t>
            </a:r>
            <a:r>
              <a:rPr dirty="0" sz="1400" spc="-40">
                <a:latin typeface="Tahoma"/>
                <a:cs typeface="Tahoma"/>
              </a:rPr>
              <a:t>Convertir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30">
                <a:latin typeface="Palatino Linotype"/>
                <a:cs typeface="Palatino Linotype"/>
              </a:rPr>
              <a:t>32</a:t>
            </a:r>
            <a:r>
              <a:rPr dirty="0" sz="1400" spc="-120">
                <a:latin typeface="Palatino Linotype"/>
                <a:cs typeface="Palatino Linotype"/>
              </a:rPr>
              <a:t> </a:t>
            </a:r>
            <a:r>
              <a:rPr dirty="0" baseline="29239" sz="1425" spc="157" i="1">
                <a:latin typeface="Verdana"/>
                <a:cs typeface="Verdana"/>
              </a:rPr>
              <a:t>◦</a:t>
            </a:r>
            <a:r>
              <a:rPr dirty="0" sz="1400" spc="105">
                <a:latin typeface="Tahoma"/>
                <a:cs typeface="Tahoma"/>
              </a:rPr>
              <a:t>C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grados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 spc="-65">
                <a:latin typeface="Tahoma"/>
                <a:cs typeface="Tahoma"/>
              </a:rPr>
              <a:t>Fahrenheit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baseline="29239" sz="1425" spc="-37" i="1">
                <a:latin typeface="Verdana"/>
                <a:cs typeface="Verdana"/>
              </a:rPr>
              <a:t>◦</a:t>
            </a:r>
            <a:r>
              <a:rPr dirty="0" sz="1400" spc="-25">
                <a:latin typeface="Tahoma"/>
                <a:cs typeface="Tahoma"/>
              </a:rPr>
              <a:t>F:</a:t>
            </a:r>
            <a:endParaRPr sz="1400">
              <a:latin typeface="Tahoma"/>
              <a:cs typeface="Tahoma"/>
            </a:endParaRPr>
          </a:p>
          <a:p>
            <a:pPr algn="ctr" marL="7620">
              <a:lnSpc>
                <a:spcPts val="1320"/>
              </a:lnSpc>
              <a:spcBef>
                <a:spcPts val="1705"/>
              </a:spcBef>
            </a:pPr>
            <a:r>
              <a:rPr dirty="0" sz="1400" spc="-30">
                <a:latin typeface="Palatino Linotype"/>
                <a:cs typeface="Palatino Linotype"/>
              </a:rPr>
              <a:t>32</a:t>
            </a:r>
            <a:r>
              <a:rPr dirty="0" sz="1400" spc="-120">
                <a:latin typeface="Palatino Linotype"/>
                <a:cs typeface="Palatino Linotype"/>
              </a:rPr>
              <a:t> </a:t>
            </a:r>
            <a:r>
              <a:rPr dirty="0" baseline="35087" sz="1425" spc="157" i="1">
                <a:latin typeface="Verdana"/>
                <a:cs typeface="Verdana"/>
              </a:rPr>
              <a:t>◦</a:t>
            </a:r>
            <a:r>
              <a:rPr dirty="0" sz="1400" spc="105">
                <a:latin typeface="Tahoma"/>
                <a:cs typeface="Tahoma"/>
              </a:rPr>
              <a:t>C</a:t>
            </a:r>
            <a:r>
              <a:rPr dirty="0" sz="1400" spc="-130">
                <a:latin typeface="Tahoma"/>
                <a:cs typeface="Tahoma"/>
              </a:rPr>
              <a:t> </a:t>
            </a:r>
            <a:r>
              <a:rPr dirty="0" sz="1400" spc="-70" i="1">
                <a:latin typeface="Verdana"/>
                <a:cs typeface="Verdana"/>
              </a:rPr>
              <a:t>×</a:t>
            </a:r>
            <a:r>
              <a:rPr dirty="0" sz="1400" spc="-65" i="1">
                <a:latin typeface="Verdana"/>
                <a:cs typeface="Verdana"/>
              </a:rPr>
              <a:t> </a:t>
            </a:r>
            <a:r>
              <a:rPr dirty="0" u="sng" baseline="37698" sz="210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9</a:t>
            </a:r>
            <a:r>
              <a:rPr dirty="0" baseline="37698" sz="2100" spc="22">
                <a:latin typeface="Palatino Linotype"/>
                <a:cs typeface="Palatino Linotype"/>
              </a:rPr>
              <a:t> </a:t>
            </a:r>
            <a:r>
              <a:rPr dirty="0" sz="1400" spc="355">
                <a:latin typeface="Palatino Linotype"/>
                <a:cs typeface="Palatino Linotype"/>
              </a:rPr>
              <a:t>+</a:t>
            </a:r>
            <a:r>
              <a:rPr dirty="0" sz="1400" spc="-60">
                <a:latin typeface="Palatino Linotype"/>
                <a:cs typeface="Palatino Linotype"/>
              </a:rPr>
              <a:t> </a:t>
            </a:r>
            <a:r>
              <a:rPr dirty="0" sz="1400">
                <a:latin typeface="Palatino Linotype"/>
                <a:cs typeface="Palatino Linotype"/>
              </a:rPr>
              <a:t>32</a:t>
            </a:r>
            <a:r>
              <a:rPr dirty="0" sz="1400" spc="20">
                <a:latin typeface="Palatino Linotype"/>
                <a:cs typeface="Palatino Linotype"/>
              </a:rPr>
              <a:t> </a:t>
            </a:r>
            <a:r>
              <a:rPr dirty="0" sz="1400" spc="355">
                <a:latin typeface="Palatino Linotype"/>
                <a:cs typeface="Palatino Linotype"/>
              </a:rPr>
              <a:t>=</a:t>
            </a:r>
            <a:r>
              <a:rPr dirty="0" sz="1400" spc="130">
                <a:latin typeface="Palatino Linotype"/>
                <a:cs typeface="Palatino Linotype"/>
              </a:rPr>
              <a:t> </a:t>
            </a:r>
            <a:r>
              <a:rPr dirty="0" u="sng" baseline="37698" sz="210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288</a:t>
            </a:r>
            <a:r>
              <a:rPr dirty="0" baseline="37698" sz="2100" spc="89">
                <a:latin typeface="Palatino Linotype"/>
                <a:cs typeface="Palatino Linotype"/>
              </a:rPr>
              <a:t> </a:t>
            </a:r>
            <a:r>
              <a:rPr dirty="0" sz="1400" spc="355">
                <a:latin typeface="Palatino Linotype"/>
                <a:cs typeface="Palatino Linotype"/>
              </a:rPr>
              <a:t>+</a:t>
            </a:r>
            <a:r>
              <a:rPr dirty="0" sz="1400" spc="-60">
                <a:latin typeface="Palatino Linotype"/>
                <a:cs typeface="Palatino Linotype"/>
              </a:rPr>
              <a:t> </a:t>
            </a:r>
            <a:r>
              <a:rPr dirty="0" sz="1400">
                <a:latin typeface="Palatino Linotype"/>
                <a:cs typeface="Palatino Linotype"/>
              </a:rPr>
              <a:t>32</a:t>
            </a:r>
            <a:r>
              <a:rPr dirty="0" sz="1400" spc="20">
                <a:latin typeface="Palatino Linotype"/>
                <a:cs typeface="Palatino Linotype"/>
              </a:rPr>
              <a:t> </a:t>
            </a:r>
            <a:r>
              <a:rPr dirty="0" sz="1400" spc="305">
                <a:latin typeface="Palatino Linotype"/>
                <a:cs typeface="Palatino Linotype"/>
              </a:rPr>
              <a:t>=</a:t>
            </a:r>
            <a:endParaRPr sz="1400">
              <a:latin typeface="Palatino Linotype"/>
              <a:cs typeface="Palatino Linotype"/>
            </a:endParaRPr>
          </a:p>
          <a:p>
            <a:pPr marL="1383030">
              <a:lnSpc>
                <a:spcPts val="1320"/>
              </a:lnSpc>
              <a:tabLst>
                <a:tab pos="2207260" algn="l"/>
              </a:tabLst>
            </a:pPr>
            <a:r>
              <a:rPr dirty="0" sz="1400" spc="-50">
                <a:latin typeface="Palatino Linotype"/>
                <a:cs typeface="Palatino Linotype"/>
              </a:rPr>
              <a:t>5</a:t>
            </a:r>
            <a:r>
              <a:rPr dirty="0" sz="1400">
                <a:latin typeface="Palatino Linotype"/>
                <a:cs typeface="Palatino Linotype"/>
              </a:rPr>
              <a:t>	</a:t>
            </a:r>
            <a:r>
              <a:rPr dirty="0" sz="1400" spc="-50">
                <a:latin typeface="Palatino Linotype"/>
                <a:cs typeface="Palatino Linotype"/>
              </a:rPr>
              <a:t>5</a:t>
            </a:r>
            <a:endParaRPr sz="140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74307" y="3321949"/>
            <a:ext cx="814069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4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Conversi´on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62454" y="3321949"/>
            <a:ext cx="51054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Procedimiento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4272167" y="3321949"/>
            <a:ext cx="2813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</a:rPr>
              <a:t>25</a:t>
            </a:r>
            <a:r>
              <a:rPr dirty="0" sz="600" spc="5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829" y="115603"/>
            <a:ext cx="237680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35">
                <a:solidFill>
                  <a:srgbClr val="0000FF"/>
                </a:solidFill>
                <a:latin typeface="Calibri"/>
                <a:cs typeface="Calibri"/>
              </a:rPr>
              <a:t>M´as</a:t>
            </a:r>
            <a:r>
              <a:rPr dirty="0" sz="1700" spc="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45">
                <a:solidFill>
                  <a:srgbClr val="0000FF"/>
                </a:solidFill>
                <a:latin typeface="Calibri"/>
                <a:cs typeface="Calibri"/>
              </a:rPr>
              <a:t>conceptos</a:t>
            </a:r>
            <a:r>
              <a:rPr dirty="0" sz="1700" spc="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40">
                <a:solidFill>
                  <a:srgbClr val="0000FF"/>
                </a:solidFill>
                <a:latin typeface="Calibri"/>
                <a:cs typeface="Calibri"/>
              </a:rPr>
              <a:t>importantes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443826" y="1519517"/>
            <a:ext cx="139700" cy="159385"/>
          </a:xfrm>
          <a:custGeom>
            <a:avLst/>
            <a:gdLst/>
            <a:ahLst/>
            <a:cxnLst/>
            <a:rect l="l" t="t" r="r" b="b"/>
            <a:pathLst>
              <a:path w="139700" h="159385">
                <a:moveTo>
                  <a:pt x="139179" y="0"/>
                </a:moveTo>
                <a:lnTo>
                  <a:pt x="0" y="0"/>
                </a:lnTo>
                <a:lnTo>
                  <a:pt x="0" y="158864"/>
                </a:lnTo>
                <a:lnTo>
                  <a:pt x="139179" y="158864"/>
                </a:lnTo>
                <a:lnTo>
                  <a:pt x="139179" y="0"/>
                </a:lnTo>
                <a:close/>
              </a:path>
            </a:pathLst>
          </a:custGeom>
          <a:solidFill>
            <a:srgbClr val="FFE0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69074" y="1501195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44626" y="1416437"/>
            <a:ext cx="3616960" cy="556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500"/>
              </a:lnSpc>
              <a:spcBef>
                <a:spcPts val="100"/>
              </a:spcBef>
            </a:pPr>
            <a:r>
              <a:rPr dirty="0" sz="1400" spc="-114">
                <a:latin typeface="Arial Black"/>
                <a:cs typeface="Arial Black"/>
              </a:rPr>
              <a:t>Medir.</a:t>
            </a:r>
            <a:r>
              <a:rPr dirty="0" sz="1400" spc="-20">
                <a:latin typeface="Arial Black"/>
                <a:cs typeface="Arial Black"/>
              </a:rPr>
              <a:t> </a:t>
            </a:r>
            <a:r>
              <a:rPr dirty="0" sz="1400">
                <a:latin typeface="Tahoma"/>
                <a:cs typeface="Tahoma"/>
              </a:rPr>
              <a:t>Es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 spc="-80">
                <a:latin typeface="Tahoma"/>
                <a:cs typeface="Tahoma"/>
              </a:rPr>
              <a:t>comparar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75">
                <a:latin typeface="Tahoma"/>
                <a:cs typeface="Tahoma"/>
              </a:rPr>
              <a:t>una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60">
                <a:latin typeface="Tahoma"/>
                <a:cs typeface="Tahoma"/>
              </a:rPr>
              <a:t>magnitud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45">
                <a:latin typeface="Tahoma"/>
                <a:cs typeface="Tahoma"/>
              </a:rPr>
              <a:t>con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otra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95">
                <a:latin typeface="Tahoma"/>
                <a:cs typeface="Tahoma"/>
              </a:rPr>
              <a:t>de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la </a:t>
            </a:r>
            <a:r>
              <a:rPr dirty="0" sz="1400" spc="-75">
                <a:latin typeface="Tahoma"/>
                <a:cs typeface="Tahoma"/>
              </a:rPr>
              <a:t>misma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especie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-60">
                <a:latin typeface="Tahoma"/>
                <a:cs typeface="Tahoma"/>
              </a:rPr>
              <a:t>llamada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80">
                <a:latin typeface="Tahoma"/>
                <a:cs typeface="Tahoma"/>
              </a:rPr>
              <a:t>pat</a:t>
            </a:r>
            <a:r>
              <a:rPr dirty="0" sz="1400" spc="70">
                <a:latin typeface="Tahoma"/>
                <a:cs typeface="Tahoma"/>
              </a:rPr>
              <a:t>r</a:t>
            </a:r>
            <a:r>
              <a:rPr dirty="0" sz="1400" spc="-690">
                <a:latin typeface="Tahoma"/>
                <a:cs typeface="Tahoma"/>
              </a:rPr>
              <a:t>´</a:t>
            </a:r>
            <a:r>
              <a:rPr dirty="0" sz="1400" spc="70">
                <a:latin typeface="Tahoma"/>
                <a:cs typeface="Tahoma"/>
              </a:rPr>
              <a:t>on.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629640" y="3321949"/>
            <a:ext cx="30416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La</a:t>
            </a:r>
            <a:r>
              <a:rPr dirty="0" sz="600" spc="5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f´ısica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103678" y="3321949"/>
            <a:ext cx="42799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Definiciones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4</a:t>
            </a:fld>
            <a:r>
              <a:rPr dirty="0" spc="10"/>
              <a:t> </a:t>
            </a:r>
            <a:r>
              <a:rPr dirty="0" spc="85"/>
              <a:t>/</a:t>
            </a:r>
            <a:r>
              <a:rPr dirty="0" spc="15"/>
              <a:t> </a:t>
            </a:r>
            <a:r>
              <a:rPr dirty="0" spc="-3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De</a:t>
            </a:r>
            <a:r>
              <a:rPr dirty="0" spc="50"/>
              <a:t> </a:t>
            </a:r>
            <a:r>
              <a:rPr dirty="0" spc="-25"/>
              <a:t>grados</a:t>
            </a:r>
            <a:r>
              <a:rPr dirty="0" spc="50"/>
              <a:t> </a:t>
            </a:r>
            <a:r>
              <a:rPr dirty="0" spc="-10"/>
              <a:t>Celsius</a:t>
            </a:r>
            <a:r>
              <a:rPr dirty="0" spc="45"/>
              <a:t> </a:t>
            </a:r>
            <a:r>
              <a:rPr dirty="0"/>
              <a:t>a</a:t>
            </a:r>
            <a:r>
              <a:rPr dirty="0" spc="50"/>
              <a:t> </a:t>
            </a:r>
            <a:r>
              <a:rPr dirty="0" spc="-10"/>
              <a:t>otras</a:t>
            </a:r>
            <a:r>
              <a:rPr dirty="0" spc="45"/>
              <a:t> </a:t>
            </a:r>
            <a:r>
              <a:rPr dirty="0" spc="-20"/>
              <a:t>escalas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1894" y="983212"/>
            <a:ext cx="3703320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400" spc="-150">
                <a:latin typeface="Arial Black"/>
                <a:cs typeface="Arial Black"/>
              </a:rPr>
              <a:t>Ejemplo:</a:t>
            </a:r>
            <a:r>
              <a:rPr dirty="0" sz="1400" spc="-15">
                <a:latin typeface="Arial Black"/>
                <a:cs typeface="Arial Black"/>
              </a:rPr>
              <a:t> </a:t>
            </a:r>
            <a:r>
              <a:rPr dirty="0" sz="1400" spc="-40">
                <a:latin typeface="Tahoma"/>
                <a:cs typeface="Tahoma"/>
              </a:rPr>
              <a:t>Convertir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30">
                <a:latin typeface="Palatino Linotype"/>
                <a:cs typeface="Palatino Linotype"/>
              </a:rPr>
              <a:t>32</a:t>
            </a:r>
            <a:r>
              <a:rPr dirty="0" sz="1400" spc="-120">
                <a:latin typeface="Palatino Linotype"/>
                <a:cs typeface="Palatino Linotype"/>
              </a:rPr>
              <a:t> </a:t>
            </a:r>
            <a:r>
              <a:rPr dirty="0" baseline="29239" sz="1425" spc="157" i="1">
                <a:latin typeface="Verdana"/>
                <a:cs typeface="Verdana"/>
              </a:rPr>
              <a:t>◦</a:t>
            </a:r>
            <a:r>
              <a:rPr dirty="0" sz="1400" spc="105">
                <a:latin typeface="Tahoma"/>
                <a:cs typeface="Tahoma"/>
              </a:rPr>
              <a:t>C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grados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 spc="-65">
                <a:latin typeface="Tahoma"/>
                <a:cs typeface="Tahoma"/>
              </a:rPr>
              <a:t>Fahrenheit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baseline="29239" sz="1425" spc="-37" i="1">
                <a:latin typeface="Verdana"/>
                <a:cs typeface="Verdana"/>
              </a:rPr>
              <a:t>◦</a:t>
            </a:r>
            <a:r>
              <a:rPr dirty="0" sz="1400" spc="-25">
                <a:latin typeface="Tahoma"/>
                <a:cs typeface="Tahoma"/>
              </a:rPr>
              <a:t>F: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79663" y="1535027"/>
            <a:ext cx="112395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0">
                <a:latin typeface="Palatino Linotype"/>
                <a:cs typeface="Palatino Linotype"/>
              </a:rPr>
              <a:t>5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40472" y="1413513"/>
            <a:ext cx="2274570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400" spc="-30">
                <a:latin typeface="Palatino Linotype"/>
                <a:cs typeface="Palatino Linotype"/>
              </a:rPr>
              <a:t>32</a:t>
            </a:r>
            <a:r>
              <a:rPr dirty="0" sz="1400" spc="-120">
                <a:latin typeface="Palatino Linotype"/>
                <a:cs typeface="Palatino Linotype"/>
              </a:rPr>
              <a:t> </a:t>
            </a:r>
            <a:r>
              <a:rPr dirty="0" baseline="35087" sz="1425" spc="157" i="1">
                <a:latin typeface="Verdana"/>
                <a:cs typeface="Verdana"/>
              </a:rPr>
              <a:t>◦</a:t>
            </a:r>
            <a:r>
              <a:rPr dirty="0" sz="1400" spc="105">
                <a:latin typeface="Tahoma"/>
                <a:cs typeface="Tahoma"/>
              </a:rPr>
              <a:t>C</a:t>
            </a:r>
            <a:r>
              <a:rPr dirty="0" sz="1400" spc="-130">
                <a:latin typeface="Tahoma"/>
                <a:cs typeface="Tahoma"/>
              </a:rPr>
              <a:t> </a:t>
            </a:r>
            <a:r>
              <a:rPr dirty="0" sz="1400" spc="-70" i="1">
                <a:latin typeface="Verdana"/>
                <a:cs typeface="Verdana"/>
              </a:rPr>
              <a:t>×</a:t>
            </a:r>
            <a:r>
              <a:rPr dirty="0" sz="1400" spc="-65" i="1">
                <a:latin typeface="Verdana"/>
                <a:cs typeface="Verdana"/>
              </a:rPr>
              <a:t> </a:t>
            </a:r>
            <a:r>
              <a:rPr dirty="0" u="sng" baseline="37698" sz="210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9</a:t>
            </a:r>
            <a:r>
              <a:rPr dirty="0" baseline="37698" sz="2100" spc="22">
                <a:latin typeface="Palatino Linotype"/>
                <a:cs typeface="Palatino Linotype"/>
              </a:rPr>
              <a:t> </a:t>
            </a:r>
            <a:r>
              <a:rPr dirty="0" sz="1400" spc="355">
                <a:latin typeface="Palatino Linotype"/>
                <a:cs typeface="Palatino Linotype"/>
              </a:rPr>
              <a:t>+</a:t>
            </a:r>
            <a:r>
              <a:rPr dirty="0" sz="1400" spc="-60">
                <a:latin typeface="Palatino Linotype"/>
                <a:cs typeface="Palatino Linotype"/>
              </a:rPr>
              <a:t> </a:t>
            </a:r>
            <a:r>
              <a:rPr dirty="0" sz="1400">
                <a:latin typeface="Palatino Linotype"/>
                <a:cs typeface="Palatino Linotype"/>
              </a:rPr>
              <a:t>32</a:t>
            </a:r>
            <a:r>
              <a:rPr dirty="0" sz="1400" spc="20">
                <a:latin typeface="Palatino Linotype"/>
                <a:cs typeface="Palatino Linotype"/>
              </a:rPr>
              <a:t> </a:t>
            </a:r>
            <a:r>
              <a:rPr dirty="0" sz="1400" spc="355">
                <a:latin typeface="Palatino Linotype"/>
                <a:cs typeface="Palatino Linotype"/>
              </a:rPr>
              <a:t>=</a:t>
            </a:r>
            <a:r>
              <a:rPr dirty="0" sz="1400" spc="130">
                <a:latin typeface="Palatino Linotype"/>
                <a:cs typeface="Palatino Linotype"/>
              </a:rPr>
              <a:t> </a:t>
            </a:r>
            <a:r>
              <a:rPr dirty="0" u="sng" baseline="37698" sz="210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288</a:t>
            </a:r>
            <a:r>
              <a:rPr dirty="0" baseline="37698" sz="2100" spc="89">
                <a:latin typeface="Palatino Linotype"/>
                <a:cs typeface="Palatino Linotype"/>
              </a:rPr>
              <a:t> </a:t>
            </a:r>
            <a:r>
              <a:rPr dirty="0" sz="1400" spc="355">
                <a:latin typeface="Palatino Linotype"/>
                <a:cs typeface="Palatino Linotype"/>
              </a:rPr>
              <a:t>+</a:t>
            </a:r>
            <a:r>
              <a:rPr dirty="0" sz="1400" spc="-60">
                <a:latin typeface="Palatino Linotype"/>
                <a:cs typeface="Palatino Linotype"/>
              </a:rPr>
              <a:t> </a:t>
            </a:r>
            <a:r>
              <a:rPr dirty="0" sz="1400">
                <a:latin typeface="Palatino Linotype"/>
                <a:cs typeface="Palatino Linotype"/>
              </a:rPr>
              <a:t>32</a:t>
            </a:r>
            <a:r>
              <a:rPr dirty="0" sz="1400" spc="20">
                <a:latin typeface="Palatino Linotype"/>
                <a:cs typeface="Palatino Linotype"/>
              </a:rPr>
              <a:t> </a:t>
            </a:r>
            <a:r>
              <a:rPr dirty="0" sz="1400" spc="305">
                <a:latin typeface="Palatino Linotype"/>
                <a:cs typeface="Palatino Linotype"/>
              </a:rPr>
              <a:t>=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217851" y="1424273"/>
            <a:ext cx="904875" cy="672465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298450">
              <a:lnSpc>
                <a:spcPct val="100000"/>
              </a:lnSpc>
              <a:spcBef>
                <a:spcPts val="965"/>
              </a:spcBef>
            </a:pPr>
            <a:r>
              <a:rPr dirty="0" sz="1400" spc="-20">
                <a:latin typeface="Palatino Linotype"/>
                <a:cs typeface="Palatino Linotype"/>
              </a:rPr>
              <a:t>5</a:t>
            </a:r>
            <a:endParaRPr sz="14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400" spc="355">
                <a:latin typeface="Palatino Linotype"/>
                <a:cs typeface="Palatino Linotype"/>
              </a:rPr>
              <a:t>=</a:t>
            </a:r>
            <a:r>
              <a:rPr dirty="0" sz="1400" spc="35">
                <a:latin typeface="Palatino Linotype"/>
                <a:cs typeface="Palatino Linotype"/>
              </a:rPr>
              <a:t> </a:t>
            </a:r>
            <a:r>
              <a:rPr dirty="0" sz="1400" spc="-20">
                <a:latin typeface="Palatino Linotype"/>
                <a:cs typeface="Palatino Linotype"/>
              </a:rPr>
              <a:t>57</a:t>
            </a:r>
            <a:r>
              <a:rPr dirty="0" sz="1400" spc="-20" i="1">
                <a:latin typeface="Georgia"/>
                <a:cs typeface="Georgia"/>
              </a:rPr>
              <a:t>.</a:t>
            </a:r>
            <a:r>
              <a:rPr dirty="0" sz="1400" spc="-20">
                <a:latin typeface="Palatino Linotype"/>
                <a:cs typeface="Palatino Linotype"/>
              </a:rPr>
              <a:t>6</a:t>
            </a:r>
            <a:r>
              <a:rPr dirty="0" sz="1400" spc="-40">
                <a:latin typeface="Palatino Linotype"/>
                <a:cs typeface="Palatino Linotype"/>
              </a:rPr>
              <a:t> </a:t>
            </a:r>
            <a:r>
              <a:rPr dirty="0" sz="1400" spc="355">
                <a:latin typeface="Palatino Linotype"/>
                <a:cs typeface="Palatino Linotype"/>
              </a:rPr>
              <a:t>+</a:t>
            </a:r>
            <a:r>
              <a:rPr dirty="0" sz="1400" spc="-40">
                <a:latin typeface="Palatino Linotype"/>
                <a:cs typeface="Palatino Linotype"/>
              </a:rPr>
              <a:t> </a:t>
            </a:r>
            <a:r>
              <a:rPr dirty="0" sz="1400" spc="-25">
                <a:latin typeface="Palatino Linotype"/>
                <a:cs typeface="Palatino Linotype"/>
              </a:rPr>
              <a:t>32</a:t>
            </a:r>
            <a:endParaRPr sz="1400">
              <a:latin typeface="Palatino Linotype"/>
              <a:cs typeface="Palatino Linotype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" name="object 8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374307" y="3321949"/>
            <a:ext cx="814069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4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Conversi´on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062454" y="3321949"/>
            <a:ext cx="51054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Procedimiento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4272167" y="3321949"/>
            <a:ext cx="2813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</a:rPr>
              <a:t>25</a:t>
            </a:r>
            <a:r>
              <a:rPr dirty="0" sz="600" spc="5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De</a:t>
            </a:r>
            <a:r>
              <a:rPr dirty="0" spc="50"/>
              <a:t> </a:t>
            </a:r>
            <a:r>
              <a:rPr dirty="0" spc="-25"/>
              <a:t>grados</a:t>
            </a:r>
            <a:r>
              <a:rPr dirty="0" spc="50"/>
              <a:t> </a:t>
            </a:r>
            <a:r>
              <a:rPr dirty="0" spc="-10"/>
              <a:t>Celsius</a:t>
            </a:r>
            <a:r>
              <a:rPr dirty="0" spc="45"/>
              <a:t> </a:t>
            </a:r>
            <a:r>
              <a:rPr dirty="0"/>
              <a:t>a</a:t>
            </a:r>
            <a:r>
              <a:rPr dirty="0" spc="50"/>
              <a:t> </a:t>
            </a:r>
            <a:r>
              <a:rPr dirty="0" spc="-10"/>
              <a:t>otras</a:t>
            </a:r>
            <a:r>
              <a:rPr dirty="0" spc="45"/>
              <a:t> </a:t>
            </a:r>
            <a:r>
              <a:rPr dirty="0" spc="-20"/>
              <a:t>escalas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1894" y="983212"/>
            <a:ext cx="3703320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400" spc="-150">
                <a:latin typeface="Arial Black"/>
                <a:cs typeface="Arial Black"/>
              </a:rPr>
              <a:t>Ejemplo:</a:t>
            </a:r>
            <a:r>
              <a:rPr dirty="0" sz="1400" spc="-15">
                <a:latin typeface="Arial Black"/>
                <a:cs typeface="Arial Black"/>
              </a:rPr>
              <a:t> </a:t>
            </a:r>
            <a:r>
              <a:rPr dirty="0" sz="1400" spc="-40">
                <a:latin typeface="Tahoma"/>
                <a:cs typeface="Tahoma"/>
              </a:rPr>
              <a:t>Convertir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30">
                <a:latin typeface="Palatino Linotype"/>
                <a:cs typeface="Palatino Linotype"/>
              </a:rPr>
              <a:t>32</a:t>
            </a:r>
            <a:r>
              <a:rPr dirty="0" sz="1400" spc="-120">
                <a:latin typeface="Palatino Linotype"/>
                <a:cs typeface="Palatino Linotype"/>
              </a:rPr>
              <a:t> </a:t>
            </a:r>
            <a:r>
              <a:rPr dirty="0" baseline="29239" sz="1425" spc="157" i="1">
                <a:latin typeface="Verdana"/>
                <a:cs typeface="Verdana"/>
              </a:rPr>
              <a:t>◦</a:t>
            </a:r>
            <a:r>
              <a:rPr dirty="0" sz="1400" spc="105">
                <a:latin typeface="Tahoma"/>
                <a:cs typeface="Tahoma"/>
              </a:rPr>
              <a:t>C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grados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 spc="-65">
                <a:latin typeface="Tahoma"/>
                <a:cs typeface="Tahoma"/>
              </a:rPr>
              <a:t>Fahrenheit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baseline="29239" sz="1425" spc="-37" i="1">
                <a:latin typeface="Verdana"/>
                <a:cs typeface="Verdana"/>
              </a:rPr>
              <a:t>◦</a:t>
            </a:r>
            <a:r>
              <a:rPr dirty="0" sz="1400" spc="-25">
                <a:latin typeface="Tahoma"/>
                <a:cs typeface="Tahoma"/>
              </a:rPr>
              <a:t>F: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79663" y="1535027"/>
            <a:ext cx="112395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0">
                <a:latin typeface="Palatino Linotype"/>
                <a:cs typeface="Palatino Linotype"/>
              </a:rPr>
              <a:t>5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40472" y="1413513"/>
            <a:ext cx="2274570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400" spc="-30">
                <a:latin typeface="Palatino Linotype"/>
                <a:cs typeface="Palatino Linotype"/>
              </a:rPr>
              <a:t>32</a:t>
            </a:r>
            <a:r>
              <a:rPr dirty="0" sz="1400" spc="-120">
                <a:latin typeface="Palatino Linotype"/>
                <a:cs typeface="Palatino Linotype"/>
              </a:rPr>
              <a:t> </a:t>
            </a:r>
            <a:r>
              <a:rPr dirty="0" baseline="35087" sz="1425" spc="157" i="1">
                <a:latin typeface="Verdana"/>
                <a:cs typeface="Verdana"/>
              </a:rPr>
              <a:t>◦</a:t>
            </a:r>
            <a:r>
              <a:rPr dirty="0" sz="1400" spc="105">
                <a:latin typeface="Tahoma"/>
                <a:cs typeface="Tahoma"/>
              </a:rPr>
              <a:t>C</a:t>
            </a:r>
            <a:r>
              <a:rPr dirty="0" sz="1400" spc="-130">
                <a:latin typeface="Tahoma"/>
                <a:cs typeface="Tahoma"/>
              </a:rPr>
              <a:t> </a:t>
            </a:r>
            <a:r>
              <a:rPr dirty="0" sz="1400" spc="-70" i="1">
                <a:latin typeface="Verdana"/>
                <a:cs typeface="Verdana"/>
              </a:rPr>
              <a:t>×</a:t>
            </a:r>
            <a:r>
              <a:rPr dirty="0" sz="1400" spc="-65" i="1">
                <a:latin typeface="Verdana"/>
                <a:cs typeface="Verdana"/>
              </a:rPr>
              <a:t> </a:t>
            </a:r>
            <a:r>
              <a:rPr dirty="0" u="sng" baseline="37698" sz="210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9</a:t>
            </a:r>
            <a:r>
              <a:rPr dirty="0" baseline="37698" sz="2100" spc="22">
                <a:latin typeface="Palatino Linotype"/>
                <a:cs typeface="Palatino Linotype"/>
              </a:rPr>
              <a:t> </a:t>
            </a:r>
            <a:r>
              <a:rPr dirty="0" sz="1400" spc="355">
                <a:latin typeface="Palatino Linotype"/>
                <a:cs typeface="Palatino Linotype"/>
              </a:rPr>
              <a:t>+</a:t>
            </a:r>
            <a:r>
              <a:rPr dirty="0" sz="1400" spc="-60">
                <a:latin typeface="Palatino Linotype"/>
                <a:cs typeface="Palatino Linotype"/>
              </a:rPr>
              <a:t> </a:t>
            </a:r>
            <a:r>
              <a:rPr dirty="0" sz="1400">
                <a:latin typeface="Palatino Linotype"/>
                <a:cs typeface="Palatino Linotype"/>
              </a:rPr>
              <a:t>32</a:t>
            </a:r>
            <a:r>
              <a:rPr dirty="0" sz="1400" spc="20">
                <a:latin typeface="Palatino Linotype"/>
                <a:cs typeface="Palatino Linotype"/>
              </a:rPr>
              <a:t> </a:t>
            </a:r>
            <a:r>
              <a:rPr dirty="0" sz="1400" spc="355">
                <a:latin typeface="Palatino Linotype"/>
                <a:cs typeface="Palatino Linotype"/>
              </a:rPr>
              <a:t>=</a:t>
            </a:r>
            <a:r>
              <a:rPr dirty="0" sz="1400" spc="130">
                <a:latin typeface="Palatino Linotype"/>
                <a:cs typeface="Palatino Linotype"/>
              </a:rPr>
              <a:t> </a:t>
            </a:r>
            <a:r>
              <a:rPr dirty="0" u="sng" baseline="37698" sz="210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288</a:t>
            </a:r>
            <a:r>
              <a:rPr dirty="0" baseline="37698" sz="2100" spc="89">
                <a:latin typeface="Palatino Linotype"/>
                <a:cs typeface="Palatino Linotype"/>
              </a:rPr>
              <a:t> </a:t>
            </a:r>
            <a:r>
              <a:rPr dirty="0" sz="1400" spc="355">
                <a:latin typeface="Palatino Linotype"/>
                <a:cs typeface="Palatino Linotype"/>
              </a:rPr>
              <a:t>+</a:t>
            </a:r>
            <a:r>
              <a:rPr dirty="0" sz="1400" spc="-60">
                <a:latin typeface="Palatino Linotype"/>
                <a:cs typeface="Palatino Linotype"/>
              </a:rPr>
              <a:t> </a:t>
            </a:r>
            <a:r>
              <a:rPr dirty="0" sz="1400">
                <a:latin typeface="Palatino Linotype"/>
                <a:cs typeface="Palatino Linotype"/>
              </a:rPr>
              <a:t>32</a:t>
            </a:r>
            <a:r>
              <a:rPr dirty="0" sz="1400" spc="20">
                <a:latin typeface="Palatino Linotype"/>
                <a:cs typeface="Palatino Linotype"/>
              </a:rPr>
              <a:t> </a:t>
            </a:r>
            <a:r>
              <a:rPr dirty="0" sz="1400" spc="305">
                <a:latin typeface="Palatino Linotype"/>
                <a:cs typeface="Palatino Linotype"/>
              </a:rPr>
              <a:t>=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192451" y="1424273"/>
            <a:ext cx="955675" cy="1062990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algn="ctr" marR="212725">
              <a:lnSpc>
                <a:spcPct val="100000"/>
              </a:lnSpc>
              <a:spcBef>
                <a:spcPts val="965"/>
              </a:spcBef>
            </a:pPr>
            <a:r>
              <a:rPr dirty="0" sz="1400" spc="-20">
                <a:latin typeface="Palatino Linotype"/>
                <a:cs typeface="Palatino Linotype"/>
              </a:rPr>
              <a:t>5</a:t>
            </a:r>
            <a:endParaRPr sz="1400">
              <a:latin typeface="Palatino Linotype"/>
              <a:cs typeface="Palatino Linotype"/>
            </a:endParaRPr>
          </a:p>
          <a:p>
            <a:pPr marL="38100">
              <a:lnSpc>
                <a:spcPct val="100000"/>
              </a:lnSpc>
              <a:spcBef>
                <a:spcPts val="865"/>
              </a:spcBef>
            </a:pPr>
            <a:r>
              <a:rPr dirty="0" sz="1400" spc="355">
                <a:latin typeface="Palatino Linotype"/>
                <a:cs typeface="Palatino Linotype"/>
              </a:rPr>
              <a:t>=</a:t>
            </a:r>
            <a:r>
              <a:rPr dirty="0" sz="1400" spc="35">
                <a:latin typeface="Palatino Linotype"/>
                <a:cs typeface="Palatino Linotype"/>
              </a:rPr>
              <a:t> </a:t>
            </a:r>
            <a:r>
              <a:rPr dirty="0" sz="1400" spc="-20">
                <a:latin typeface="Palatino Linotype"/>
                <a:cs typeface="Palatino Linotype"/>
              </a:rPr>
              <a:t>57</a:t>
            </a:r>
            <a:r>
              <a:rPr dirty="0" sz="1400" spc="-20" i="1">
                <a:latin typeface="Georgia"/>
                <a:cs typeface="Georgia"/>
              </a:rPr>
              <a:t>.</a:t>
            </a:r>
            <a:r>
              <a:rPr dirty="0" sz="1400" spc="-20">
                <a:latin typeface="Palatino Linotype"/>
                <a:cs typeface="Palatino Linotype"/>
              </a:rPr>
              <a:t>6</a:t>
            </a:r>
            <a:r>
              <a:rPr dirty="0" sz="1400" spc="-40">
                <a:latin typeface="Palatino Linotype"/>
                <a:cs typeface="Palatino Linotype"/>
              </a:rPr>
              <a:t> </a:t>
            </a:r>
            <a:r>
              <a:rPr dirty="0" sz="1400" spc="355">
                <a:latin typeface="Palatino Linotype"/>
                <a:cs typeface="Palatino Linotype"/>
              </a:rPr>
              <a:t>+</a:t>
            </a:r>
            <a:r>
              <a:rPr dirty="0" sz="1400" spc="-40">
                <a:latin typeface="Palatino Linotype"/>
                <a:cs typeface="Palatino Linotype"/>
              </a:rPr>
              <a:t> </a:t>
            </a:r>
            <a:r>
              <a:rPr dirty="0" sz="1400" spc="-25">
                <a:latin typeface="Palatino Linotype"/>
                <a:cs typeface="Palatino Linotype"/>
              </a:rPr>
              <a:t>32</a:t>
            </a:r>
            <a:endParaRPr sz="1400">
              <a:latin typeface="Palatino Linotype"/>
              <a:cs typeface="Palatino Linotype"/>
            </a:endParaRPr>
          </a:p>
          <a:p>
            <a:pPr marL="38100">
              <a:lnSpc>
                <a:spcPct val="100000"/>
              </a:lnSpc>
              <a:spcBef>
                <a:spcPts val="1395"/>
              </a:spcBef>
            </a:pPr>
            <a:r>
              <a:rPr dirty="0" sz="1400" spc="355">
                <a:latin typeface="Palatino Linotype"/>
                <a:cs typeface="Palatino Linotype"/>
              </a:rPr>
              <a:t>=</a:t>
            </a:r>
            <a:r>
              <a:rPr dirty="0" sz="1400" spc="35">
                <a:latin typeface="Palatino Linotype"/>
                <a:cs typeface="Palatino Linotype"/>
              </a:rPr>
              <a:t> </a:t>
            </a:r>
            <a:r>
              <a:rPr dirty="0" sz="1400" spc="-10">
                <a:latin typeface="Palatino Linotype"/>
                <a:cs typeface="Palatino Linotype"/>
              </a:rPr>
              <a:t>89</a:t>
            </a:r>
            <a:r>
              <a:rPr dirty="0" sz="1400" spc="-10" i="1">
                <a:latin typeface="Georgia"/>
                <a:cs typeface="Georgia"/>
              </a:rPr>
              <a:t>.</a:t>
            </a:r>
            <a:r>
              <a:rPr dirty="0" sz="1400" spc="-10">
                <a:latin typeface="Palatino Linotype"/>
                <a:cs typeface="Palatino Linotype"/>
              </a:rPr>
              <a:t>6</a:t>
            </a:r>
            <a:r>
              <a:rPr dirty="0" baseline="35087" sz="1425" spc="-15" i="1">
                <a:latin typeface="Verdana"/>
                <a:cs typeface="Verdana"/>
              </a:rPr>
              <a:t>◦</a:t>
            </a:r>
            <a:r>
              <a:rPr dirty="0" sz="1400" spc="-10">
                <a:latin typeface="Tahoma"/>
                <a:cs typeface="Tahoma"/>
              </a:rPr>
              <a:t>F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" name="object 8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374307" y="3321949"/>
            <a:ext cx="814069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4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Conversi´on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062454" y="3321949"/>
            <a:ext cx="51054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Procedimiento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4272167" y="3321949"/>
            <a:ext cx="2813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</a:rPr>
              <a:t>25</a:t>
            </a:r>
            <a:r>
              <a:rPr dirty="0" sz="600" spc="5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3829" y="115603"/>
            <a:ext cx="285940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>
                <a:solidFill>
                  <a:srgbClr val="0000FF"/>
                </a:solidFill>
                <a:latin typeface="Calibri"/>
                <a:cs typeface="Calibri"/>
              </a:rPr>
              <a:t>De</a:t>
            </a:r>
            <a:r>
              <a:rPr dirty="0" sz="1700" spc="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25">
                <a:solidFill>
                  <a:srgbClr val="0000FF"/>
                </a:solidFill>
                <a:latin typeface="Calibri"/>
                <a:cs typeface="Calibri"/>
              </a:rPr>
              <a:t>grados</a:t>
            </a:r>
            <a:r>
              <a:rPr dirty="0" sz="1700" spc="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000FF"/>
                </a:solidFill>
                <a:latin typeface="Calibri"/>
                <a:cs typeface="Calibri"/>
              </a:rPr>
              <a:t>Celsius</a:t>
            </a:r>
            <a:r>
              <a:rPr dirty="0" sz="1700" spc="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sz="1700" spc="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000FF"/>
                </a:solidFill>
                <a:latin typeface="Calibri"/>
                <a:cs typeface="Calibri"/>
              </a:rPr>
              <a:t>otras</a:t>
            </a:r>
            <a:r>
              <a:rPr dirty="0" sz="1700" spc="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20">
                <a:solidFill>
                  <a:srgbClr val="0000FF"/>
                </a:solidFill>
                <a:latin typeface="Calibri"/>
                <a:cs typeface="Calibri"/>
              </a:rPr>
              <a:t>escalas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21894" y="984838"/>
            <a:ext cx="2992120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latin typeface="Tahoma"/>
                <a:cs typeface="Tahoma"/>
              </a:rPr>
              <a:t>De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grados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55">
                <a:latin typeface="Tahoma"/>
                <a:cs typeface="Tahoma"/>
              </a:rPr>
              <a:t>Celsius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baseline="29239" sz="1425" spc="157" i="1">
                <a:latin typeface="Verdana"/>
                <a:cs typeface="Verdana"/>
              </a:rPr>
              <a:t>◦</a:t>
            </a:r>
            <a:r>
              <a:rPr dirty="0" sz="1400" spc="105">
                <a:latin typeface="Tahoma"/>
                <a:cs typeface="Tahoma"/>
              </a:rPr>
              <a:t>C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grados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Kelvin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K: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74307" y="3321949"/>
            <a:ext cx="814069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4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Conversi´on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62454" y="3321949"/>
            <a:ext cx="51054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Procedimiento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4272167" y="3321949"/>
            <a:ext cx="2813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</a:rPr>
              <a:t>26</a:t>
            </a:r>
            <a:r>
              <a:rPr dirty="0" sz="600" spc="5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3829" y="115603"/>
            <a:ext cx="285940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>
                <a:solidFill>
                  <a:srgbClr val="0000FF"/>
                </a:solidFill>
                <a:latin typeface="Calibri"/>
                <a:cs typeface="Calibri"/>
              </a:rPr>
              <a:t>De</a:t>
            </a:r>
            <a:r>
              <a:rPr dirty="0" sz="1700" spc="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25">
                <a:solidFill>
                  <a:srgbClr val="0000FF"/>
                </a:solidFill>
                <a:latin typeface="Calibri"/>
                <a:cs typeface="Calibri"/>
              </a:rPr>
              <a:t>grados</a:t>
            </a:r>
            <a:r>
              <a:rPr dirty="0" sz="1700" spc="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000FF"/>
                </a:solidFill>
                <a:latin typeface="Calibri"/>
                <a:cs typeface="Calibri"/>
              </a:rPr>
              <a:t>Celsius</a:t>
            </a:r>
            <a:r>
              <a:rPr dirty="0" sz="1700" spc="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sz="1700" spc="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000FF"/>
                </a:solidFill>
                <a:latin typeface="Calibri"/>
                <a:cs typeface="Calibri"/>
              </a:rPr>
              <a:t>otras</a:t>
            </a:r>
            <a:r>
              <a:rPr dirty="0" sz="1700" spc="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20">
                <a:solidFill>
                  <a:srgbClr val="0000FF"/>
                </a:solidFill>
                <a:latin typeface="Calibri"/>
                <a:cs typeface="Calibri"/>
              </a:rPr>
              <a:t>escalas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21894" y="984838"/>
            <a:ext cx="2992120" cy="655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latin typeface="Tahoma"/>
                <a:cs typeface="Tahoma"/>
              </a:rPr>
              <a:t>De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grados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55">
                <a:latin typeface="Tahoma"/>
                <a:cs typeface="Tahoma"/>
              </a:rPr>
              <a:t>Celsius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baseline="29239" sz="1425" spc="157" i="1">
                <a:latin typeface="Verdana"/>
                <a:cs typeface="Verdana"/>
              </a:rPr>
              <a:t>◦</a:t>
            </a:r>
            <a:r>
              <a:rPr dirty="0" sz="1400" spc="105">
                <a:latin typeface="Tahoma"/>
                <a:cs typeface="Tahoma"/>
              </a:rPr>
              <a:t>C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grados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Kelvin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K:</a:t>
            </a:r>
            <a:endParaRPr sz="1400">
              <a:latin typeface="Tahoma"/>
              <a:cs typeface="Tahoma"/>
            </a:endParaRPr>
          </a:p>
          <a:p>
            <a:pPr marL="1612900" indent="-69215">
              <a:lnSpc>
                <a:spcPct val="100000"/>
              </a:lnSpc>
              <a:spcBef>
                <a:spcPts val="1605"/>
              </a:spcBef>
              <a:buSzPct val="60714"/>
              <a:buFont typeface="Verdana"/>
              <a:buChar char="◦"/>
              <a:tabLst>
                <a:tab pos="1613535" algn="l"/>
              </a:tabLst>
            </a:pPr>
            <a:r>
              <a:rPr dirty="0" sz="1400">
                <a:latin typeface="Tahoma"/>
                <a:cs typeface="Tahoma"/>
              </a:rPr>
              <a:t>C</a:t>
            </a:r>
            <a:r>
              <a:rPr dirty="0" sz="1400" spc="-120">
                <a:latin typeface="Tahoma"/>
                <a:cs typeface="Tahoma"/>
              </a:rPr>
              <a:t> </a:t>
            </a:r>
            <a:r>
              <a:rPr dirty="0" sz="1400" spc="355">
                <a:latin typeface="Palatino Linotype"/>
                <a:cs typeface="Palatino Linotype"/>
              </a:rPr>
              <a:t>+</a:t>
            </a:r>
            <a:r>
              <a:rPr dirty="0" sz="1400" spc="-30">
                <a:latin typeface="Palatino Linotype"/>
                <a:cs typeface="Palatino Linotype"/>
              </a:rPr>
              <a:t> </a:t>
            </a:r>
            <a:r>
              <a:rPr dirty="0" sz="1400" spc="-10">
                <a:latin typeface="Palatino Linotype"/>
                <a:cs typeface="Palatino Linotype"/>
              </a:rPr>
              <a:t>273</a:t>
            </a:r>
            <a:r>
              <a:rPr dirty="0" sz="1400" spc="-10" i="1">
                <a:latin typeface="Georgia"/>
                <a:cs typeface="Georgia"/>
              </a:rPr>
              <a:t>.</a:t>
            </a:r>
            <a:r>
              <a:rPr dirty="0" sz="1400" spc="-10">
                <a:latin typeface="Palatino Linotype"/>
                <a:cs typeface="Palatino Linotype"/>
              </a:rPr>
              <a:t>15</a:t>
            </a:r>
            <a:endParaRPr sz="140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74307" y="3321949"/>
            <a:ext cx="814069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4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Conversi´on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62454" y="3321949"/>
            <a:ext cx="51054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Procedimiento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4272167" y="3321949"/>
            <a:ext cx="2813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</a:rPr>
              <a:t>26</a:t>
            </a:r>
            <a:r>
              <a:rPr dirty="0" sz="600" spc="5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De</a:t>
            </a:r>
            <a:r>
              <a:rPr dirty="0" spc="50"/>
              <a:t> </a:t>
            </a:r>
            <a:r>
              <a:rPr dirty="0" spc="-25"/>
              <a:t>grados</a:t>
            </a:r>
            <a:r>
              <a:rPr dirty="0" spc="50"/>
              <a:t> </a:t>
            </a:r>
            <a:r>
              <a:rPr dirty="0" spc="-10"/>
              <a:t>Celsius</a:t>
            </a:r>
            <a:r>
              <a:rPr dirty="0" spc="45"/>
              <a:t> </a:t>
            </a:r>
            <a:r>
              <a:rPr dirty="0"/>
              <a:t>a</a:t>
            </a:r>
            <a:r>
              <a:rPr dirty="0" spc="50"/>
              <a:t> </a:t>
            </a:r>
            <a:r>
              <a:rPr dirty="0" spc="-10"/>
              <a:t>otras</a:t>
            </a:r>
            <a:r>
              <a:rPr dirty="0" spc="45"/>
              <a:t> </a:t>
            </a:r>
            <a:r>
              <a:rPr dirty="0" spc="-20"/>
              <a:t>escalas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1894" y="984838"/>
            <a:ext cx="3342004" cy="1073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latin typeface="Tahoma"/>
                <a:cs typeface="Tahoma"/>
              </a:rPr>
              <a:t>De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grados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55">
                <a:latin typeface="Tahoma"/>
                <a:cs typeface="Tahoma"/>
              </a:rPr>
              <a:t>Celsius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baseline="29239" sz="1425" spc="157" i="1">
                <a:latin typeface="Verdana"/>
                <a:cs typeface="Verdana"/>
              </a:rPr>
              <a:t>◦</a:t>
            </a:r>
            <a:r>
              <a:rPr dirty="0" sz="1400" spc="105">
                <a:latin typeface="Tahoma"/>
                <a:cs typeface="Tahoma"/>
              </a:rPr>
              <a:t>C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grados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Kelvin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K:</a:t>
            </a:r>
            <a:endParaRPr sz="1400">
              <a:latin typeface="Tahoma"/>
              <a:cs typeface="Tahoma"/>
            </a:endParaRPr>
          </a:p>
          <a:p>
            <a:pPr marL="1612900" indent="-69215">
              <a:lnSpc>
                <a:spcPct val="100000"/>
              </a:lnSpc>
              <a:spcBef>
                <a:spcPts val="1605"/>
              </a:spcBef>
              <a:buSzPct val="60714"/>
              <a:buFont typeface="Verdana"/>
              <a:buChar char="◦"/>
              <a:tabLst>
                <a:tab pos="1613535" algn="l"/>
              </a:tabLst>
            </a:pPr>
            <a:r>
              <a:rPr dirty="0" sz="1400">
                <a:latin typeface="Tahoma"/>
                <a:cs typeface="Tahoma"/>
              </a:rPr>
              <a:t>C</a:t>
            </a:r>
            <a:r>
              <a:rPr dirty="0" sz="1400" spc="-120">
                <a:latin typeface="Tahoma"/>
                <a:cs typeface="Tahoma"/>
              </a:rPr>
              <a:t> </a:t>
            </a:r>
            <a:r>
              <a:rPr dirty="0" sz="1400" spc="355">
                <a:latin typeface="Palatino Linotype"/>
                <a:cs typeface="Palatino Linotype"/>
              </a:rPr>
              <a:t>+</a:t>
            </a:r>
            <a:r>
              <a:rPr dirty="0" sz="1400" spc="-30">
                <a:latin typeface="Palatino Linotype"/>
                <a:cs typeface="Palatino Linotype"/>
              </a:rPr>
              <a:t> </a:t>
            </a:r>
            <a:r>
              <a:rPr dirty="0" sz="1400" spc="-10">
                <a:latin typeface="Palatino Linotype"/>
                <a:cs typeface="Palatino Linotype"/>
              </a:rPr>
              <a:t>273</a:t>
            </a:r>
            <a:r>
              <a:rPr dirty="0" sz="1400" spc="-10" i="1">
                <a:latin typeface="Georgia"/>
                <a:cs typeface="Georgia"/>
              </a:rPr>
              <a:t>.</a:t>
            </a:r>
            <a:r>
              <a:rPr dirty="0" sz="1400" spc="-10">
                <a:latin typeface="Palatino Linotype"/>
                <a:cs typeface="Palatino Linotype"/>
              </a:rPr>
              <a:t>15</a:t>
            </a:r>
            <a:endParaRPr sz="1400">
              <a:latin typeface="Palatino Linotype"/>
              <a:cs typeface="Palatino Linotype"/>
            </a:endParaRPr>
          </a:p>
          <a:p>
            <a:pPr marL="38100">
              <a:lnSpc>
                <a:spcPct val="100000"/>
              </a:lnSpc>
              <a:spcBef>
                <a:spcPts val="1610"/>
              </a:spcBef>
            </a:pPr>
            <a:r>
              <a:rPr dirty="0" sz="1400" spc="-150">
                <a:latin typeface="Arial Black"/>
                <a:cs typeface="Arial Black"/>
              </a:rPr>
              <a:t>Ejemplo:</a:t>
            </a:r>
            <a:r>
              <a:rPr dirty="0" sz="1400" spc="-15">
                <a:latin typeface="Arial Black"/>
                <a:cs typeface="Arial Black"/>
              </a:rPr>
              <a:t> </a:t>
            </a:r>
            <a:r>
              <a:rPr dirty="0" sz="1400" spc="-40">
                <a:latin typeface="Tahoma"/>
                <a:cs typeface="Tahoma"/>
              </a:rPr>
              <a:t>Convertir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-30">
                <a:latin typeface="Palatino Linotype"/>
                <a:cs typeface="Palatino Linotype"/>
              </a:rPr>
              <a:t>32</a:t>
            </a:r>
            <a:r>
              <a:rPr dirty="0" sz="1400" spc="-120">
                <a:latin typeface="Palatino Linotype"/>
                <a:cs typeface="Palatino Linotype"/>
              </a:rPr>
              <a:t> </a:t>
            </a:r>
            <a:r>
              <a:rPr dirty="0" baseline="29239" sz="1425" spc="157" i="1">
                <a:latin typeface="Verdana"/>
                <a:cs typeface="Verdana"/>
              </a:rPr>
              <a:t>◦</a:t>
            </a:r>
            <a:r>
              <a:rPr dirty="0" sz="1400" spc="105">
                <a:latin typeface="Tahoma"/>
                <a:cs typeface="Tahoma"/>
              </a:rPr>
              <a:t>C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grados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Kelvin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K: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74307" y="3321949"/>
            <a:ext cx="814069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4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Conversi´on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62454" y="3321949"/>
            <a:ext cx="51054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Procedimiento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4272167" y="3321949"/>
            <a:ext cx="2813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</a:rPr>
              <a:t>26</a:t>
            </a:r>
            <a:r>
              <a:rPr dirty="0" sz="600" spc="5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De</a:t>
            </a:r>
            <a:r>
              <a:rPr dirty="0" spc="50"/>
              <a:t> </a:t>
            </a:r>
            <a:r>
              <a:rPr dirty="0" spc="-25"/>
              <a:t>grados</a:t>
            </a:r>
            <a:r>
              <a:rPr dirty="0" spc="50"/>
              <a:t> </a:t>
            </a:r>
            <a:r>
              <a:rPr dirty="0" spc="-10"/>
              <a:t>Celsius</a:t>
            </a:r>
            <a:r>
              <a:rPr dirty="0" spc="45"/>
              <a:t> </a:t>
            </a:r>
            <a:r>
              <a:rPr dirty="0"/>
              <a:t>a</a:t>
            </a:r>
            <a:r>
              <a:rPr dirty="0" spc="50"/>
              <a:t> </a:t>
            </a:r>
            <a:r>
              <a:rPr dirty="0" spc="-10"/>
              <a:t>otras</a:t>
            </a:r>
            <a:r>
              <a:rPr dirty="0" spc="45"/>
              <a:t> </a:t>
            </a:r>
            <a:r>
              <a:rPr dirty="0" spc="-20"/>
              <a:t>escalas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1894" y="984838"/>
            <a:ext cx="3342004" cy="14998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latin typeface="Tahoma"/>
                <a:cs typeface="Tahoma"/>
              </a:rPr>
              <a:t>De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grados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55">
                <a:latin typeface="Tahoma"/>
                <a:cs typeface="Tahoma"/>
              </a:rPr>
              <a:t>Celsius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baseline="29239" sz="1425" spc="157" i="1">
                <a:latin typeface="Verdana"/>
                <a:cs typeface="Verdana"/>
              </a:rPr>
              <a:t>◦</a:t>
            </a:r>
            <a:r>
              <a:rPr dirty="0" sz="1400" spc="105">
                <a:latin typeface="Tahoma"/>
                <a:cs typeface="Tahoma"/>
              </a:rPr>
              <a:t>C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grados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Kelvin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K:</a:t>
            </a:r>
            <a:endParaRPr sz="1400">
              <a:latin typeface="Tahoma"/>
              <a:cs typeface="Tahoma"/>
            </a:endParaRPr>
          </a:p>
          <a:p>
            <a:pPr marL="1612900" indent="-69215">
              <a:lnSpc>
                <a:spcPct val="100000"/>
              </a:lnSpc>
              <a:spcBef>
                <a:spcPts val="1605"/>
              </a:spcBef>
              <a:buSzPct val="60714"/>
              <a:buFont typeface="Verdana"/>
              <a:buChar char="◦"/>
              <a:tabLst>
                <a:tab pos="1613535" algn="l"/>
              </a:tabLst>
            </a:pPr>
            <a:r>
              <a:rPr dirty="0" sz="1400">
                <a:latin typeface="Tahoma"/>
                <a:cs typeface="Tahoma"/>
              </a:rPr>
              <a:t>C</a:t>
            </a:r>
            <a:r>
              <a:rPr dirty="0" sz="1400" spc="-120">
                <a:latin typeface="Tahoma"/>
                <a:cs typeface="Tahoma"/>
              </a:rPr>
              <a:t> </a:t>
            </a:r>
            <a:r>
              <a:rPr dirty="0" sz="1400" spc="355">
                <a:latin typeface="Palatino Linotype"/>
                <a:cs typeface="Palatino Linotype"/>
              </a:rPr>
              <a:t>+</a:t>
            </a:r>
            <a:r>
              <a:rPr dirty="0" sz="1400" spc="-30">
                <a:latin typeface="Palatino Linotype"/>
                <a:cs typeface="Palatino Linotype"/>
              </a:rPr>
              <a:t> </a:t>
            </a:r>
            <a:r>
              <a:rPr dirty="0" sz="1400" spc="-10">
                <a:latin typeface="Palatino Linotype"/>
                <a:cs typeface="Palatino Linotype"/>
              </a:rPr>
              <a:t>273</a:t>
            </a:r>
            <a:r>
              <a:rPr dirty="0" sz="1400" spc="-10" i="1">
                <a:latin typeface="Georgia"/>
                <a:cs typeface="Georgia"/>
              </a:rPr>
              <a:t>.</a:t>
            </a:r>
            <a:r>
              <a:rPr dirty="0" sz="1400" spc="-10">
                <a:latin typeface="Palatino Linotype"/>
                <a:cs typeface="Palatino Linotype"/>
              </a:rPr>
              <a:t>15</a:t>
            </a:r>
            <a:endParaRPr sz="1400">
              <a:latin typeface="Palatino Linotype"/>
              <a:cs typeface="Palatino Linotype"/>
            </a:endParaRPr>
          </a:p>
          <a:p>
            <a:pPr marL="38100">
              <a:lnSpc>
                <a:spcPct val="100000"/>
              </a:lnSpc>
              <a:spcBef>
                <a:spcPts val="1610"/>
              </a:spcBef>
            </a:pPr>
            <a:r>
              <a:rPr dirty="0" sz="1400" spc="-150">
                <a:latin typeface="Arial Black"/>
                <a:cs typeface="Arial Black"/>
              </a:rPr>
              <a:t>Ejemplo:</a:t>
            </a:r>
            <a:r>
              <a:rPr dirty="0" sz="1400" spc="-15">
                <a:latin typeface="Arial Black"/>
                <a:cs typeface="Arial Black"/>
              </a:rPr>
              <a:t> </a:t>
            </a:r>
            <a:r>
              <a:rPr dirty="0" sz="1400" spc="-40">
                <a:latin typeface="Tahoma"/>
                <a:cs typeface="Tahoma"/>
              </a:rPr>
              <a:t>Convertir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-30">
                <a:latin typeface="Palatino Linotype"/>
                <a:cs typeface="Palatino Linotype"/>
              </a:rPr>
              <a:t>32</a:t>
            </a:r>
            <a:r>
              <a:rPr dirty="0" sz="1400" spc="-120">
                <a:latin typeface="Palatino Linotype"/>
                <a:cs typeface="Palatino Linotype"/>
              </a:rPr>
              <a:t> </a:t>
            </a:r>
            <a:r>
              <a:rPr dirty="0" baseline="29239" sz="1425" spc="157" i="1">
                <a:latin typeface="Verdana"/>
                <a:cs typeface="Verdana"/>
              </a:rPr>
              <a:t>◦</a:t>
            </a:r>
            <a:r>
              <a:rPr dirty="0" sz="1400" spc="105">
                <a:latin typeface="Tahoma"/>
                <a:cs typeface="Tahoma"/>
              </a:rPr>
              <a:t>C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grados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Kelvin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K:</a:t>
            </a:r>
            <a:endParaRPr sz="1400">
              <a:latin typeface="Tahoma"/>
              <a:cs typeface="Tahoma"/>
            </a:endParaRPr>
          </a:p>
          <a:p>
            <a:pPr marL="884555">
              <a:lnSpc>
                <a:spcPct val="100000"/>
              </a:lnSpc>
              <a:spcBef>
                <a:spcPts val="1675"/>
              </a:spcBef>
            </a:pPr>
            <a:r>
              <a:rPr dirty="0" sz="1400" spc="-30">
                <a:latin typeface="Palatino Linotype"/>
                <a:cs typeface="Palatino Linotype"/>
              </a:rPr>
              <a:t>32</a:t>
            </a:r>
            <a:r>
              <a:rPr dirty="0" sz="1400" spc="-120">
                <a:latin typeface="Palatino Linotype"/>
                <a:cs typeface="Palatino Linotype"/>
              </a:rPr>
              <a:t> </a:t>
            </a:r>
            <a:r>
              <a:rPr dirty="0" baseline="35087" sz="1425" spc="157" i="1">
                <a:latin typeface="Verdana"/>
                <a:cs typeface="Verdana"/>
              </a:rPr>
              <a:t>◦</a:t>
            </a:r>
            <a:r>
              <a:rPr dirty="0" sz="1400" spc="105">
                <a:latin typeface="Tahoma"/>
                <a:cs typeface="Tahoma"/>
              </a:rPr>
              <a:t>C</a:t>
            </a:r>
            <a:r>
              <a:rPr dirty="0" sz="1400" spc="-130">
                <a:latin typeface="Tahoma"/>
                <a:cs typeface="Tahoma"/>
              </a:rPr>
              <a:t> </a:t>
            </a:r>
            <a:r>
              <a:rPr dirty="0" sz="1400" spc="355">
                <a:latin typeface="Palatino Linotype"/>
                <a:cs typeface="Palatino Linotype"/>
              </a:rPr>
              <a:t>+</a:t>
            </a:r>
            <a:r>
              <a:rPr dirty="0" sz="1400" spc="-80">
                <a:latin typeface="Palatino Linotype"/>
                <a:cs typeface="Palatino Linotype"/>
              </a:rPr>
              <a:t> </a:t>
            </a:r>
            <a:r>
              <a:rPr dirty="0" sz="1400" spc="-10">
                <a:latin typeface="Palatino Linotype"/>
                <a:cs typeface="Palatino Linotype"/>
              </a:rPr>
              <a:t>273</a:t>
            </a:r>
            <a:r>
              <a:rPr dirty="0" sz="1400" spc="-10" i="1">
                <a:latin typeface="Georgia"/>
                <a:cs typeface="Georgia"/>
              </a:rPr>
              <a:t>.</a:t>
            </a:r>
            <a:r>
              <a:rPr dirty="0" sz="1400" spc="-10">
                <a:latin typeface="Palatino Linotype"/>
                <a:cs typeface="Palatino Linotype"/>
              </a:rPr>
              <a:t>15</a:t>
            </a:r>
            <a:r>
              <a:rPr dirty="0" sz="1400" spc="20">
                <a:latin typeface="Palatino Linotype"/>
                <a:cs typeface="Palatino Linotype"/>
              </a:rPr>
              <a:t> </a:t>
            </a:r>
            <a:r>
              <a:rPr dirty="0" sz="1400" spc="305">
                <a:latin typeface="Palatino Linotype"/>
                <a:cs typeface="Palatino Linotype"/>
              </a:rPr>
              <a:t>=</a:t>
            </a:r>
            <a:endParaRPr sz="140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74307" y="3321949"/>
            <a:ext cx="814069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4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Conversi´on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62454" y="3321949"/>
            <a:ext cx="51054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Procedimiento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4272167" y="3321949"/>
            <a:ext cx="2813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</a:rPr>
              <a:t>26</a:t>
            </a:r>
            <a:r>
              <a:rPr dirty="0" sz="600" spc="5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De</a:t>
            </a:r>
            <a:r>
              <a:rPr dirty="0" spc="50"/>
              <a:t> </a:t>
            </a:r>
            <a:r>
              <a:rPr dirty="0" spc="-25"/>
              <a:t>grados</a:t>
            </a:r>
            <a:r>
              <a:rPr dirty="0" spc="50"/>
              <a:t> </a:t>
            </a:r>
            <a:r>
              <a:rPr dirty="0" spc="-10"/>
              <a:t>Celsius</a:t>
            </a:r>
            <a:r>
              <a:rPr dirty="0" spc="45"/>
              <a:t> </a:t>
            </a:r>
            <a:r>
              <a:rPr dirty="0"/>
              <a:t>a</a:t>
            </a:r>
            <a:r>
              <a:rPr dirty="0" spc="50"/>
              <a:t> </a:t>
            </a:r>
            <a:r>
              <a:rPr dirty="0" spc="-10"/>
              <a:t>otras</a:t>
            </a:r>
            <a:r>
              <a:rPr dirty="0" spc="45"/>
              <a:t> </a:t>
            </a:r>
            <a:r>
              <a:rPr dirty="0" spc="-20"/>
              <a:t>escalas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1894" y="984838"/>
            <a:ext cx="3342004" cy="14998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latin typeface="Tahoma"/>
                <a:cs typeface="Tahoma"/>
              </a:rPr>
              <a:t>De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grados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55">
                <a:latin typeface="Tahoma"/>
                <a:cs typeface="Tahoma"/>
              </a:rPr>
              <a:t>Celsius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baseline="29239" sz="1425" spc="157" i="1">
                <a:latin typeface="Verdana"/>
                <a:cs typeface="Verdana"/>
              </a:rPr>
              <a:t>◦</a:t>
            </a:r>
            <a:r>
              <a:rPr dirty="0" sz="1400" spc="105">
                <a:latin typeface="Tahoma"/>
                <a:cs typeface="Tahoma"/>
              </a:rPr>
              <a:t>C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grados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Kelvin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K:</a:t>
            </a:r>
            <a:endParaRPr sz="1400">
              <a:latin typeface="Tahoma"/>
              <a:cs typeface="Tahoma"/>
            </a:endParaRPr>
          </a:p>
          <a:p>
            <a:pPr marL="1612900" indent="-69215">
              <a:lnSpc>
                <a:spcPct val="100000"/>
              </a:lnSpc>
              <a:spcBef>
                <a:spcPts val="1605"/>
              </a:spcBef>
              <a:buSzPct val="60714"/>
              <a:buFont typeface="Verdana"/>
              <a:buChar char="◦"/>
              <a:tabLst>
                <a:tab pos="1613535" algn="l"/>
              </a:tabLst>
            </a:pPr>
            <a:r>
              <a:rPr dirty="0" sz="1400">
                <a:latin typeface="Tahoma"/>
                <a:cs typeface="Tahoma"/>
              </a:rPr>
              <a:t>C</a:t>
            </a:r>
            <a:r>
              <a:rPr dirty="0" sz="1400" spc="-120">
                <a:latin typeface="Tahoma"/>
                <a:cs typeface="Tahoma"/>
              </a:rPr>
              <a:t> </a:t>
            </a:r>
            <a:r>
              <a:rPr dirty="0" sz="1400" spc="355">
                <a:latin typeface="Palatino Linotype"/>
                <a:cs typeface="Palatino Linotype"/>
              </a:rPr>
              <a:t>+</a:t>
            </a:r>
            <a:r>
              <a:rPr dirty="0" sz="1400" spc="-30">
                <a:latin typeface="Palatino Linotype"/>
                <a:cs typeface="Palatino Linotype"/>
              </a:rPr>
              <a:t> </a:t>
            </a:r>
            <a:r>
              <a:rPr dirty="0" sz="1400" spc="-10">
                <a:latin typeface="Palatino Linotype"/>
                <a:cs typeface="Palatino Linotype"/>
              </a:rPr>
              <a:t>273</a:t>
            </a:r>
            <a:r>
              <a:rPr dirty="0" sz="1400" spc="-10" i="1">
                <a:latin typeface="Georgia"/>
                <a:cs typeface="Georgia"/>
              </a:rPr>
              <a:t>.</a:t>
            </a:r>
            <a:r>
              <a:rPr dirty="0" sz="1400" spc="-10">
                <a:latin typeface="Palatino Linotype"/>
                <a:cs typeface="Palatino Linotype"/>
              </a:rPr>
              <a:t>15</a:t>
            </a:r>
            <a:endParaRPr sz="1400">
              <a:latin typeface="Palatino Linotype"/>
              <a:cs typeface="Palatino Linotype"/>
            </a:endParaRPr>
          </a:p>
          <a:p>
            <a:pPr marL="38100">
              <a:lnSpc>
                <a:spcPct val="100000"/>
              </a:lnSpc>
              <a:spcBef>
                <a:spcPts val="1610"/>
              </a:spcBef>
            </a:pPr>
            <a:r>
              <a:rPr dirty="0" sz="1400" spc="-150">
                <a:latin typeface="Arial Black"/>
                <a:cs typeface="Arial Black"/>
              </a:rPr>
              <a:t>Ejemplo:</a:t>
            </a:r>
            <a:r>
              <a:rPr dirty="0" sz="1400" spc="-15">
                <a:latin typeface="Arial Black"/>
                <a:cs typeface="Arial Black"/>
              </a:rPr>
              <a:t> </a:t>
            </a:r>
            <a:r>
              <a:rPr dirty="0" sz="1400" spc="-40">
                <a:latin typeface="Tahoma"/>
                <a:cs typeface="Tahoma"/>
              </a:rPr>
              <a:t>Convertir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-30">
                <a:latin typeface="Palatino Linotype"/>
                <a:cs typeface="Palatino Linotype"/>
              </a:rPr>
              <a:t>32</a:t>
            </a:r>
            <a:r>
              <a:rPr dirty="0" sz="1400" spc="-120">
                <a:latin typeface="Palatino Linotype"/>
                <a:cs typeface="Palatino Linotype"/>
              </a:rPr>
              <a:t> </a:t>
            </a:r>
            <a:r>
              <a:rPr dirty="0" baseline="29239" sz="1425" spc="157" i="1">
                <a:latin typeface="Verdana"/>
                <a:cs typeface="Verdana"/>
              </a:rPr>
              <a:t>◦</a:t>
            </a:r>
            <a:r>
              <a:rPr dirty="0" sz="1400" spc="105">
                <a:latin typeface="Tahoma"/>
                <a:cs typeface="Tahoma"/>
              </a:rPr>
              <a:t>C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grados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Kelvin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K:</a:t>
            </a:r>
            <a:endParaRPr sz="1400">
              <a:latin typeface="Tahoma"/>
              <a:cs typeface="Tahoma"/>
            </a:endParaRPr>
          </a:p>
          <a:p>
            <a:pPr marL="884555">
              <a:lnSpc>
                <a:spcPct val="100000"/>
              </a:lnSpc>
              <a:spcBef>
                <a:spcPts val="1675"/>
              </a:spcBef>
            </a:pPr>
            <a:r>
              <a:rPr dirty="0" sz="1400" spc="-30">
                <a:latin typeface="Palatino Linotype"/>
                <a:cs typeface="Palatino Linotype"/>
              </a:rPr>
              <a:t>32</a:t>
            </a:r>
            <a:r>
              <a:rPr dirty="0" sz="1400" spc="-120">
                <a:latin typeface="Palatino Linotype"/>
                <a:cs typeface="Palatino Linotype"/>
              </a:rPr>
              <a:t> </a:t>
            </a:r>
            <a:r>
              <a:rPr dirty="0" baseline="35087" sz="1425" spc="157" i="1">
                <a:latin typeface="Verdana"/>
                <a:cs typeface="Verdana"/>
              </a:rPr>
              <a:t>◦</a:t>
            </a:r>
            <a:r>
              <a:rPr dirty="0" sz="1400" spc="105">
                <a:latin typeface="Tahoma"/>
                <a:cs typeface="Tahoma"/>
              </a:rPr>
              <a:t>C</a:t>
            </a:r>
            <a:r>
              <a:rPr dirty="0" sz="1400" spc="-130">
                <a:latin typeface="Tahoma"/>
                <a:cs typeface="Tahoma"/>
              </a:rPr>
              <a:t> </a:t>
            </a:r>
            <a:r>
              <a:rPr dirty="0" sz="1400" spc="355">
                <a:latin typeface="Palatino Linotype"/>
                <a:cs typeface="Palatino Linotype"/>
              </a:rPr>
              <a:t>+</a:t>
            </a:r>
            <a:r>
              <a:rPr dirty="0" sz="1400" spc="-45">
                <a:latin typeface="Palatino Linotype"/>
                <a:cs typeface="Palatino Linotype"/>
              </a:rPr>
              <a:t> </a:t>
            </a:r>
            <a:r>
              <a:rPr dirty="0" sz="1400" spc="-10">
                <a:latin typeface="Palatino Linotype"/>
                <a:cs typeface="Palatino Linotype"/>
              </a:rPr>
              <a:t>273</a:t>
            </a:r>
            <a:r>
              <a:rPr dirty="0" sz="1400" spc="-10" i="1">
                <a:latin typeface="Georgia"/>
                <a:cs typeface="Georgia"/>
              </a:rPr>
              <a:t>.</a:t>
            </a:r>
            <a:r>
              <a:rPr dirty="0" sz="1400" spc="-10">
                <a:latin typeface="Palatino Linotype"/>
                <a:cs typeface="Palatino Linotype"/>
              </a:rPr>
              <a:t>15</a:t>
            </a:r>
            <a:r>
              <a:rPr dirty="0" sz="1400" spc="40">
                <a:latin typeface="Palatino Linotype"/>
                <a:cs typeface="Palatino Linotype"/>
              </a:rPr>
              <a:t> </a:t>
            </a:r>
            <a:r>
              <a:rPr dirty="0" sz="1400" spc="355">
                <a:latin typeface="Palatino Linotype"/>
                <a:cs typeface="Palatino Linotype"/>
              </a:rPr>
              <a:t>=</a:t>
            </a:r>
            <a:r>
              <a:rPr dirty="0" sz="1400" spc="35">
                <a:latin typeface="Palatino Linotype"/>
                <a:cs typeface="Palatino Linotype"/>
              </a:rPr>
              <a:t> </a:t>
            </a:r>
            <a:r>
              <a:rPr dirty="0" sz="1400" spc="-30">
                <a:latin typeface="Palatino Linotype"/>
                <a:cs typeface="Palatino Linotype"/>
              </a:rPr>
              <a:t>305</a:t>
            </a:r>
            <a:r>
              <a:rPr dirty="0" sz="1400" spc="-30" i="1">
                <a:latin typeface="Georgia"/>
                <a:cs typeface="Georgia"/>
              </a:rPr>
              <a:t>.</a:t>
            </a:r>
            <a:r>
              <a:rPr dirty="0" sz="1400" spc="-30">
                <a:latin typeface="Palatino Linotype"/>
                <a:cs typeface="Palatino Linotype"/>
              </a:rPr>
              <a:t>15</a:t>
            </a:r>
            <a:r>
              <a:rPr dirty="0" sz="1400" spc="-114">
                <a:latin typeface="Palatino Linotype"/>
                <a:cs typeface="Palatino Linotype"/>
              </a:rPr>
              <a:t> </a:t>
            </a:r>
            <a:r>
              <a:rPr dirty="0" sz="1400" spc="65">
                <a:latin typeface="Tahoma"/>
                <a:cs typeface="Tahoma"/>
              </a:rPr>
              <a:t>K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74307" y="3321949"/>
            <a:ext cx="814069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4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Conversi´on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62454" y="3321949"/>
            <a:ext cx="51054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Procedimiento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4272167" y="3321949"/>
            <a:ext cx="2813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</a:rPr>
              <a:t>26</a:t>
            </a:r>
            <a:r>
              <a:rPr dirty="0" sz="600" spc="5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3829" y="115603"/>
            <a:ext cx="31788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>
                <a:solidFill>
                  <a:srgbClr val="0000FF"/>
                </a:solidFill>
                <a:latin typeface="Calibri"/>
                <a:cs typeface="Calibri"/>
              </a:rPr>
              <a:t>De</a:t>
            </a:r>
            <a:r>
              <a:rPr dirty="0" sz="1700" spc="6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25">
                <a:solidFill>
                  <a:srgbClr val="0000FF"/>
                </a:solidFill>
                <a:latin typeface="Calibri"/>
                <a:cs typeface="Calibri"/>
              </a:rPr>
              <a:t>grados</a:t>
            </a:r>
            <a:r>
              <a:rPr dirty="0" sz="1700" spc="6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40">
                <a:solidFill>
                  <a:srgbClr val="0000FF"/>
                </a:solidFill>
                <a:latin typeface="Calibri"/>
                <a:cs typeface="Calibri"/>
              </a:rPr>
              <a:t>Fahrenheit</a:t>
            </a:r>
            <a:r>
              <a:rPr dirty="0" sz="1700" spc="6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sz="1700" spc="6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000FF"/>
                </a:solidFill>
                <a:latin typeface="Calibri"/>
                <a:cs typeface="Calibri"/>
              </a:rPr>
              <a:t>otras</a:t>
            </a:r>
            <a:r>
              <a:rPr dirty="0" sz="1700" spc="6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20">
                <a:solidFill>
                  <a:srgbClr val="0000FF"/>
                </a:solidFill>
                <a:latin typeface="Calibri"/>
                <a:cs typeface="Calibri"/>
              </a:rPr>
              <a:t>escalas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21894" y="1300572"/>
            <a:ext cx="3353435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latin typeface="Tahoma"/>
                <a:cs typeface="Tahoma"/>
              </a:rPr>
              <a:t>De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grados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65">
                <a:latin typeface="Tahoma"/>
                <a:cs typeface="Tahoma"/>
              </a:rPr>
              <a:t>Fahrenheit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baseline="29239" sz="1425" spc="172" i="1">
                <a:latin typeface="Verdana"/>
                <a:cs typeface="Verdana"/>
              </a:rPr>
              <a:t>◦</a:t>
            </a:r>
            <a:r>
              <a:rPr dirty="0" sz="1400" spc="114">
                <a:latin typeface="Tahoma"/>
                <a:cs typeface="Tahoma"/>
              </a:rPr>
              <a:t>F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grados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55">
                <a:latin typeface="Tahoma"/>
                <a:cs typeface="Tahoma"/>
              </a:rPr>
              <a:t>Celsius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baseline="29239" sz="1425" spc="-37" i="1">
                <a:latin typeface="Verdana"/>
                <a:cs typeface="Verdana"/>
              </a:rPr>
              <a:t>◦</a:t>
            </a:r>
            <a:r>
              <a:rPr dirty="0" sz="1400" spc="-25">
                <a:latin typeface="Tahoma"/>
                <a:cs typeface="Tahoma"/>
              </a:rPr>
              <a:t>C: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74307" y="3321949"/>
            <a:ext cx="814069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4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Conversi´on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62454" y="3321949"/>
            <a:ext cx="51054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Procedimiento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4272167" y="3321949"/>
            <a:ext cx="2813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</a:rPr>
              <a:t>27</a:t>
            </a:r>
            <a:r>
              <a:rPr dirty="0" sz="600" spc="5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29" y="115603"/>
            <a:ext cx="317881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De</a:t>
            </a:r>
            <a:r>
              <a:rPr dirty="0" spc="60"/>
              <a:t> </a:t>
            </a:r>
            <a:r>
              <a:rPr dirty="0" spc="-25"/>
              <a:t>grados</a:t>
            </a:r>
            <a:r>
              <a:rPr dirty="0" spc="60"/>
              <a:t> </a:t>
            </a:r>
            <a:r>
              <a:rPr dirty="0" spc="-40"/>
              <a:t>Fahrenheit</a:t>
            </a:r>
            <a:r>
              <a:rPr dirty="0" spc="60"/>
              <a:t> </a:t>
            </a:r>
            <a:r>
              <a:rPr dirty="0"/>
              <a:t>a</a:t>
            </a:r>
            <a:r>
              <a:rPr dirty="0" spc="60"/>
              <a:t> </a:t>
            </a:r>
            <a:r>
              <a:rPr dirty="0" spc="-10"/>
              <a:t>otras</a:t>
            </a:r>
            <a:r>
              <a:rPr dirty="0" spc="60"/>
              <a:t> </a:t>
            </a:r>
            <a:r>
              <a:rPr dirty="0" spc="-20"/>
              <a:t>escalas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1894" y="1300572"/>
            <a:ext cx="3353435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latin typeface="Tahoma"/>
                <a:cs typeface="Tahoma"/>
              </a:rPr>
              <a:t>De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grados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65">
                <a:latin typeface="Tahoma"/>
                <a:cs typeface="Tahoma"/>
              </a:rPr>
              <a:t>Fahrenheit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baseline="29239" sz="1425" spc="172" i="1">
                <a:latin typeface="Verdana"/>
                <a:cs typeface="Verdana"/>
              </a:rPr>
              <a:t>◦</a:t>
            </a:r>
            <a:r>
              <a:rPr dirty="0" sz="1400" spc="114">
                <a:latin typeface="Tahoma"/>
                <a:cs typeface="Tahoma"/>
              </a:rPr>
              <a:t>F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grados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55">
                <a:latin typeface="Tahoma"/>
                <a:cs typeface="Tahoma"/>
              </a:rPr>
              <a:t>Celsius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baseline="29239" sz="1425" spc="-37" i="1">
                <a:latin typeface="Verdana"/>
                <a:cs typeface="Verdana"/>
              </a:rPr>
              <a:t>◦</a:t>
            </a:r>
            <a:r>
              <a:rPr dirty="0" sz="1400" spc="-25">
                <a:latin typeface="Tahoma"/>
                <a:cs typeface="Tahoma"/>
              </a:rPr>
              <a:t>C: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495804" y="1852387"/>
            <a:ext cx="112395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0">
                <a:latin typeface="Palatino Linotype"/>
                <a:cs typeface="Palatino Linotype"/>
              </a:rPr>
              <a:t>9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547050" y="1730886"/>
            <a:ext cx="1514475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400" spc="95">
                <a:latin typeface="Palatino Linotype"/>
                <a:cs typeface="Palatino Linotype"/>
              </a:rPr>
              <a:t>(</a:t>
            </a:r>
            <a:r>
              <a:rPr dirty="0" baseline="35087" sz="1425" spc="142" i="1">
                <a:latin typeface="Verdana"/>
                <a:cs typeface="Verdana"/>
              </a:rPr>
              <a:t>◦</a:t>
            </a:r>
            <a:r>
              <a:rPr dirty="0" sz="1400" spc="95">
                <a:latin typeface="Tahoma"/>
                <a:cs typeface="Tahoma"/>
              </a:rPr>
              <a:t>F</a:t>
            </a:r>
            <a:r>
              <a:rPr dirty="0" sz="1400" spc="-130">
                <a:latin typeface="Tahoma"/>
                <a:cs typeface="Tahoma"/>
              </a:rPr>
              <a:t> </a:t>
            </a:r>
            <a:r>
              <a:rPr dirty="0" sz="1400" spc="-75" i="1">
                <a:latin typeface="Verdana"/>
                <a:cs typeface="Verdana"/>
              </a:rPr>
              <a:t>−</a:t>
            </a:r>
            <a:r>
              <a:rPr dirty="0" sz="1400" spc="-185" i="1">
                <a:latin typeface="Verdana"/>
                <a:cs typeface="Verdana"/>
              </a:rPr>
              <a:t> </a:t>
            </a:r>
            <a:r>
              <a:rPr dirty="0" sz="1400">
                <a:latin typeface="Palatino Linotype"/>
                <a:cs typeface="Palatino Linotype"/>
              </a:rPr>
              <a:t>32)</a:t>
            </a:r>
            <a:r>
              <a:rPr dirty="0" sz="1400" spc="-45">
                <a:latin typeface="Palatino Linotype"/>
                <a:cs typeface="Palatino Linotype"/>
              </a:rPr>
              <a:t> </a:t>
            </a:r>
            <a:r>
              <a:rPr dirty="0" sz="1400" spc="-70" i="1">
                <a:latin typeface="Verdana"/>
                <a:cs typeface="Verdana"/>
              </a:rPr>
              <a:t>×</a:t>
            </a:r>
            <a:r>
              <a:rPr dirty="0" sz="1400" spc="-65" i="1">
                <a:latin typeface="Verdana"/>
                <a:cs typeface="Verdana"/>
              </a:rPr>
              <a:t> </a:t>
            </a:r>
            <a:r>
              <a:rPr dirty="0" u="sng" baseline="37698" sz="210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5</a:t>
            </a:r>
            <a:r>
              <a:rPr dirty="0" baseline="37698" sz="2100" spc="232">
                <a:latin typeface="Palatino Linotype"/>
                <a:cs typeface="Palatino Linotype"/>
              </a:rPr>
              <a:t> </a:t>
            </a:r>
            <a:r>
              <a:rPr dirty="0" sz="1400" spc="355">
                <a:latin typeface="Palatino Linotype"/>
                <a:cs typeface="Palatino Linotype"/>
              </a:rPr>
              <a:t>=</a:t>
            </a:r>
            <a:r>
              <a:rPr dirty="0" sz="1400" spc="35">
                <a:latin typeface="Palatino Linotype"/>
                <a:cs typeface="Palatino Linotype"/>
              </a:rPr>
              <a:t> </a:t>
            </a:r>
            <a:r>
              <a:rPr dirty="0" baseline="35087" sz="1425" spc="120" i="1">
                <a:latin typeface="Verdana"/>
                <a:cs typeface="Verdana"/>
              </a:rPr>
              <a:t>◦</a:t>
            </a:r>
            <a:r>
              <a:rPr dirty="0" sz="1400" spc="80">
                <a:latin typeface="Tahoma"/>
                <a:cs typeface="Tahoma"/>
              </a:rPr>
              <a:t>C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374307" y="3321949"/>
            <a:ext cx="814069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4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Conversi´on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062454" y="3321949"/>
            <a:ext cx="51054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Procedimiento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4272167" y="3321949"/>
            <a:ext cx="2813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</a:rPr>
              <a:t>27</a:t>
            </a:r>
            <a:r>
              <a:rPr dirty="0" sz="600" spc="5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3829" y="115603"/>
            <a:ext cx="31788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>
                <a:solidFill>
                  <a:srgbClr val="0000FF"/>
                </a:solidFill>
                <a:latin typeface="Calibri"/>
                <a:cs typeface="Calibri"/>
              </a:rPr>
              <a:t>De</a:t>
            </a:r>
            <a:r>
              <a:rPr dirty="0" sz="1700" spc="6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25">
                <a:solidFill>
                  <a:srgbClr val="0000FF"/>
                </a:solidFill>
                <a:latin typeface="Calibri"/>
                <a:cs typeface="Calibri"/>
              </a:rPr>
              <a:t>grados</a:t>
            </a:r>
            <a:r>
              <a:rPr dirty="0" sz="1700" spc="6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40">
                <a:solidFill>
                  <a:srgbClr val="0000FF"/>
                </a:solidFill>
                <a:latin typeface="Calibri"/>
                <a:cs typeface="Calibri"/>
              </a:rPr>
              <a:t>Fahrenheit</a:t>
            </a:r>
            <a:r>
              <a:rPr dirty="0" sz="1700" spc="6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sz="1700" spc="6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000FF"/>
                </a:solidFill>
                <a:latin typeface="Calibri"/>
                <a:cs typeface="Calibri"/>
              </a:rPr>
              <a:t>otras</a:t>
            </a:r>
            <a:r>
              <a:rPr dirty="0" sz="1700" spc="6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20">
                <a:solidFill>
                  <a:srgbClr val="0000FF"/>
                </a:solidFill>
                <a:latin typeface="Calibri"/>
                <a:cs typeface="Calibri"/>
              </a:rPr>
              <a:t>escalas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21894" y="943271"/>
            <a:ext cx="3491865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400" spc="-150">
                <a:latin typeface="Arial Black"/>
                <a:cs typeface="Arial Black"/>
              </a:rPr>
              <a:t>Ejemplo:</a:t>
            </a:r>
            <a:r>
              <a:rPr dirty="0" sz="1400" spc="-15">
                <a:latin typeface="Arial Black"/>
                <a:cs typeface="Arial Black"/>
              </a:rPr>
              <a:t> </a:t>
            </a:r>
            <a:r>
              <a:rPr dirty="0" sz="1400" spc="-40">
                <a:latin typeface="Tahoma"/>
                <a:cs typeface="Tahoma"/>
              </a:rPr>
              <a:t>Convertir</a:t>
            </a:r>
            <a:r>
              <a:rPr dirty="0" sz="1400" spc="20">
                <a:latin typeface="Tahoma"/>
                <a:cs typeface="Tahoma"/>
              </a:rPr>
              <a:t> </a:t>
            </a:r>
            <a:r>
              <a:rPr dirty="0" sz="1400">
                <a:latin typeface="Palatino Linotype"/>
                <a:cs typeface="Palatino Linotype"/>
              </a:rPr>
              <a:t>100</a:t>
            </a:r>
            <a:r>
              <a:rPr dirty="0" baseline="29239" sz="1425" i="1">
                <a:latin typeface="Verdana"/>
                <a:cs typeface="Verdana"/>
              </a:rPr>
              <a:t>◦</a:t>
            </a:r>
            <a:r>
              <a:rPr dirty="0" sz="1400">
                <a:latin typeface="Tahoma"/>
                <a:cs typeface="Tahoma"/>
              </a:rPr>
              <a:t>F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grados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55">
                <a:latin typeface="Tahoma"/>
                <a:cs typeface="Tahoma"/>
              </a:rPr>
              <a:t>Celsius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baseline="29239" sz="1425" spc="-37" i="1">
                <a:latin typeface="Verdana"/>
                <a:cs typeface="Verdana"/>
              </a:rPr>
              <a:t>◦</a:t>
            </a:r>
            <a:r>
              <a:rPr dirty="0" sz="1400" spc="-25">
                <a:latin typeface="Tahoma"/>
                <a:cs typeface="Tahoma"/>
              </a:rPr>
              <a:t>C: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74307" y="3321949"/>
            <a:ext cx="814069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4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Conversi´on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62454" y="3321949"/>
            <a:ext cx="51054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Procedimiento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4272167" y="3321949"/>
            <a:ext cx="2813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</a:rPr>
              <a:t>28</a:t>
            </a:r>
            <a:r>
              <a:rPr dirty="0" sz="600" spc="5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135"/>
              <a:t>M´as</a:t>
            </a:r>
            <a:r>
              <a:rPr dirty="0" spc="45"/>
              <a:t> </a:t>
            </a:r>
            <a:r>
              <a:rPr dirty="0" spc="-45"/>
              <a:t>conceptos</a:t>
            </a:r>
            <a:r>
              <a:rPr dirty="0" spc="50"/>
              <a:t> </a:t>
            </a:r>
            <a:r>
              <a:rPr dirty="0" spc="-40"/>
              <a:t>importantes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43826" y="1320736"/>
            <a:ext cx="139700" cy="159385"/>
          </a:xfrm>
          <a:custGeom>
            <a:avLst/>
            <a:gdLst/>
            <a:ahLst/>
            <a:cxnLst/>
            <a:rect l="l" t="t" r="r" b="b"/>
            <a:pathLst>
              <a:path w="139700" h="159384">
                <a:moveTo>
                  <a:pt x="139179" y="0"/>
                </a:moveTo>
                <a:lnTo>
                  <a:pt x="0" y="0"/>
                </a:lnTo>
                <a:lnTo>
                  <a:pt x="0" y="158864"/>
                </a:lnTo>
                <a:lnTo>
                  <a:pt x="139179" y="158864"/>
                </a:lnTo>
                <a:lnTo>
                  <a:pt x="139179" y="0"/>
                </a:lnTo>
                <a:close/>
              </a:path>
            </a:pathLst>
          </a:custGeom>
          <a:solidFill>
            <a:srgbClr val="FFE0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69074" y="1302415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44626" y="1217632"/>
            <a:ext cx="3570604" cy="1088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500"/>
              </a:lnSpc>
              <a:spcBef>
                <a:spcPts val="100"/>
              </a:spcBef>
            </a:pPr>
            <a:r>
              <a:rPr dirty="0" sz="1400" spc="-130">
                <a:latin typeface="Arial Black"/>
                <a:cs typeface="Arial Black"/>
              </a:rPr>
              <a:t>Magnitud.</a:t>
            </a:r>
            <a:r>
              <a:rPr dirty="0" sz="1400" spc="-15">
                <a:latin typeface="Arial Black"/>
                <a:cs typeface="Arial Black"/>
              </a:rPr>
              <a:t> </a:t>
            </a:r>
            <a:r>
              <a:rPr dirty="0" sz="1400">
                <a:latin typeface="Tahoma"/>
                <a:cs typeface="Tahoma"/>
              </a:rPr>
              <a:t>Es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 spc="-65">
                <a:latin typeface="Tahoma"/>
                <a:cs typeface="Tahoma"/>
              </a:rPr>
              <a:t>una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45">
                <a:latin typeface="Tahoma"/>
                <a:cs typeface="Tahoma"/>
              </a:rPr>
              <a:t>cantidad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75">
                <a:latin typeface="Tahoma"/>
                <a:cs typeface="Tahoma"/>
              </a:rPr>
              <a:t>medible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90">
                <a:latin typeface="Tahoma"/>
                <a:cs typeface="Tahoma"/>
              </a:rPr>
              <a:t>de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un </a:t>
            </a:r>
            <a:r>
              <a:rPr dirty="0" sz="1400" spc="-75">
                <a:latin typeface="Tahoma"/>
                <a:cs typeface="Tahoma"/>
              </a:rPr>
              <a:t>sistema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245">
                <a:latin typeface="Tahoma"/>
                <a:cs typeface="Tahoma"/>
              </a:rPr>
              <a:t>f</a:t>
            </a:r>
            <a:r>
              <a:rPr dirty="0" sz="1400" spc="-615">
                <a:latin typeface="Tahoma"/>
                <a:cs typeface="Tahoma"/>
              </a:rPr>
              <a:t>´</a:t>
            </a:r>
            <a:r>
              <a:rPr dirty="0" sz="1400" spc="-45">
                <a:latin typeface="Tahoma"/>
                <a:cs typeface="Tahoma"/>
              </a:rPr>
              <a:t>ısico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la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95">
                <a:latin typeface="Tahoma"/>
                <a:cs typeface="Tahoma"/>
              </a:rPr>
              <a:t>que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125">
                <a:latin typeface="Tahoma"/>
                <a:cs typeface="Tahoma"/>
              </a:rPr>
              <a:t>se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le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100">
                <a:latin typeface="Tahoma"/>
                <a:cs typeface="Tahoma"/>
              </a:rPr>
              <a:t>pueden</a:t>
            </a:r>
            <a:r>
              <a:rPr dirty="0" sz="1400" spc="-10">
                <a:latin typeface="Tahoma"/>
                <a:cs typeface="Tahoma"/>
              </a:rPr>
              <a:t> asignar </a:t>
            </a:r>
            <a:r>
              <a:rPr dirty="0" sz="1400" spc="-40">
                <a:latin typeface="Tahoma"/>
                <a:cs typeface="Tahoma"/>
              </a:rPr>
              <a:t>distintos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valores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60">
                <a:latin typeface="Tahoma"/>
                <a:cs typeface="Tahoma"/>
              </a:rPr>
              <a:t>como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70">
                <a:latin typeface="Tahoma"/>
                <a:cs typeface="Tahoma"/>
              </a:rPr>
              <a:t>resultado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90">
                <a:latin typeface="Tahoma"/>
                <a:cs typeface="Tahoma"/>
              </a:rPr>
              <a:t>de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65">
                <a:latin typeface="Tahoma"/>
                <a:cs typeface="Tahoma"/>
              </a:rPr>
              <a:t>una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45">
                <a:latin typeface="Tahoma"/>
                <a:cs typeface="Tahoma"/>
              </a:rPr>
              <a:t>medici</a:t>
            </a:r>
            <a:r>
              <a:rPr dirty="0" sz="1400" spc="-815">
                <a:latin typeface="Tahoma"/>
                <a:cs typeface="Tahoma"/>
              </a:rPr>
              <a:t>´</a:t>
            </a:r>
            <a:r>
              <a:rPr dirty="0" sz="1400" spc="-55">
                <a:latin typeface="Tahoma"/>
                <a:cs typeface="Tahoma"/>
              </a:rPr>
              <a:t>on</a:t>
            </a:r>
            <a:r>
              <a:rPr dirty="0" sz="1400" spc="-13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-65">
                <a:latin typeface="Tahoma"/>
                <a:cs typeface="Tahoma"/>
              </a:rPr>
              <a:t>una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70">
                <a:latin typeface="Tahoma"/>
                <a:cs typeface="Tahoma"/>
              </a:rPr>
              <a:t>relac</a:t>
            </a:r>
            <a:r>
              <a:rPr dirty="0" sz="1400" spc="-60">
                <a:latin typeface="Tahoma"/>
                <a:cs typeface="Tahoma"/>
              </a:rPr>
              <a:t>i</a:t>
            </a:r>
            <a:r>
              <a:rPr dirty="0" sz="1400" spc="-830">
                <a:latin typeface="Tahoma"/>
                <a:cs typeface="Tahoma"/>
              </a:rPr>
              <a:t>´</a:t>
            </a:r>
            <a:r>
              <a:rPr dirty="0" sz="1400" spc="-70">
                <a:latin typeface="Tahoma"/>
                <a:cs typeface="Tahoma"/>
              </a:rPr>
              <a:t>o</a:t>
            </a:r>
            <a:r>
              <a:rPr dirty="0" sz="1400" spc="-60">
                <a:latin typeface="Tahoma"/>
                <a:cs typeface="Tahoma"/>
              </a:rPr>
              <a:t>n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90">
                <a:latin typeface="Tahoma"/>
                <a:cs typeface="Tahoma"/>
              </a:rPr>
              <a:t>de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medidas.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629640" y="3321949"/>
            <a:ext cx="30416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La</a:t>
            </a:r>
            <a:r>
              <a:rPr dirty="0" sz="600" spc="5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f´ısica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103678" y="3321949"/>
            <a:ext cx="42799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Definiciones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4</a:t>
            </a:fld>
            <a:r>
              <a:rPr dirty="0" spc="10"/>
              <a:t> </a:t>
            </a:r>
            <a:r>
              <a:rPr dirty="0" spc="85"/>
              <a:t>/</a:t>
            </a:r>
            <a:r>
              <a:rPr dirty="0" spc="15"/>
              <a:t> </a:t>
            </a:r>
            <a:r>
              <a:rPr dirty="0" spc="-3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29" y="115603"/>
            <a:ext cx="317881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De</a:t>
            </a:r>
            <a:r>
              <a:rPr dirty="0" spc="60"/>
              <a:t> </a:t>
            </a:r>
            <a:r>
              <a:rPr dirty="0" spc="-25"/>
              <a:t>grados</a:t>
            </a:r>
            <a:r>
              <a:rPr dirty="0" spc="60"/>
              <a:t> </a:t>
            </a:r>
            <a:r>
              <a:rPr dirty="0" spc="-40"/>
              <a:t>Fahrenheit</a:t>
            </a:r>
            <a:r>
              <a:rPr dirty="0" spc="60"/>
              <a:t> </a:t>
            </a:r>
            <a:r>
              <a:rPr dirty="0"/>
              <a:t>a</a:t>
            </a:r>
            <a:r>
              <a:rPr dirty="0" spc="60"/>
              <a:t> </a:t>
            </a:r>
            <a:r>
              <a:rPr dirty="0" spc="-10"/>
              <a:t>otras</a:t>
            </a:r>
            <a:r>
              <a:rPr dirty="0" spc="60"/>
              <a:t> </a:t>
            </a:r>
            <a:r>
              <a:rPr dirty="0" spc="-20"/>
              <a:t>escalas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1894" y="943271"/>
            <a:ext cx="3491865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400" spc="-150">
                <a:latin typeface="Arial Black"/>
                <a:cs typeface="Arial Black"/>
              </a:rPr>
              <a:t>Ejemplo:</a:t>
            </a:r>
            <a:r>
              <a:rPr dirty="0" sz="1400" spc="-15">
                <a:latin typeface="Arial Black"/>
                <a:cs typeface="Arial Black"/>
              </a:rPr>
              <a:t> </a:t>
            </a:r>
            <a:r>
              <a:rPr dirty="0" sz="1400" spc="-40">
                <a:latin typeface="Tahoma"/>
                <a:cs typeface="Tahoma"/>
              </a:rPr>
              <a:t>Convertir</a:t>
            </a:r>
            <a:r>
              <a:rPr dirty="0" sz="1400" spc="20">
                <a:latin typeface="Tahoma"/>
                <a:cs typeface="Tahoma"/>
              </a:rPr>
              <a:t> </a:t>
            </a:r>
            <a:r>
              <a:rPr dirty="0" sz="1400">
                <a:latin typeface="Palatino Linotype"/>
                <a:cs typeface="Palatino Linotype"/>
              </a:rPr>
              <a:t>100</a:t>
            </a:r>
            <a:r>
              <a:rPr dirty="0" baseline="29239" sz="1425" i="1">
                <a:latin typeface="Verdana"/>
                <a:cs typeface="Verdana"/>
              </a:rPr>
              <a:t>◦</a:t>
            </a:r>
            <a:r>
              <a:rPr dirty="0" sz="1400">
                <a:latin typeface="Tahoma"/>
                <a:cs typeface="Tahoma"/>
              </a:rPr>
              <a:t>F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grados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55">
                <a:latin typeface="Tahoma"/>
                <a:cs typeface="Tahoma"/>
              </a:rPr>
              <a:t>Celsius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baseline="29239" sz="1425" spc="-37" i="1">
                <a:latin typeface="Verdana"/>
                <a:cs typeface="Verdana"/>
              </a:rPr>
              <a:t>◦</a:t>
            </a:r>
            <a:r>
              <a:rPr dirty="0" sz="1400" spc="-25">
                <a:latin typeface="Tahoma"/>
                <a:cs typeface="Tahoma"/>
              </a:rPr>
              <a:t>C: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243353" y="1495085"/>
            <a:ext cx="112395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0">
                <a:latin typeface="Palatino Linotype"/>
                <a:cs typeface="Palatino Linotype"/>
              </a:rPr>
              <a:t>9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34427" y="1373585"/>
            <a:ext cx="1546225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latin typeface="Palatino Linotype"/>
                <a:cs typeface="Palatino Linotype"/>
              </a:rPr>
              <a:t>(100</a:t>
            </a:r>
            <a:r>
              <a:rPr dirty="0" baseline="35087" sz="1425" i="1">
                <a:latin typeface="Verdana"/>
                <a:cs typeface="Verdana"/>
              </a:rPr>
              <a:t>◦</a:t>
            </a:r>
            <a:r>
              <a:rPr dirty="0" sz="1400">
                <a:latin typeface="Tahoma"/>
                <a:cs typeface="Tahoma"/>
              </a:rPr>
              <a:t>F</a:t>
            </a:r>
            <a:r>
              <a:rPr dirty="0" sz="1400" spc="-95">
                <a:latin typeface="Tahoma"/>
                <a:cs typeface="Tahoma"/>
              </a:rPr>
              <a:t> </a:t>
            </a:r>
            <a:r>
              <a:rPr dirty="0" sz="1400" spc="-75" i="1">
                <a:latin typeface="Verdana"/>
                <a:cs typeface="Verdana"/>
              </a:rPr>
              <a:t>−</a:t>
            </a:r>
            <a:r>
              <a:rPr dirty="0" sz="1400" spc="-150" i="1">
                <a:latin typeface="Verdana"/>
                <a:cs typeface="Verdana"/>
              </a:rPr>
              <a:t> </a:t>
            </a:r>
            <a:r>
              <a:rPr dirty="0" sz="1400">
                <a:latin typeface="Palatino Linotype"/>
                <a:cs typeface="Palatino Linotype"/>
              </a:rPr>
              <a:t>32)</a:t>
            </a:r>
            <a:r>
              <a:rPr dirty="0" sz="1400" spc="-10">
                <a:latin typeface="Palatino Linotype"/>
                <a:cs typeface="Palatino Linotype"/>
              </a:rPr>
              <a:t> </a:t>
            </a:r>
            <a:r>
              <a:rPr dirty="0" sz="1400" spc="-70" i="1">
                <a:latin typeface="Verdana"/>
                <a:cs typeface="Verdana"/>
              </a:rPr>
              <a:t>×</a:t>
            </a:r>
            <a:r>
              <a:rPr dirty="0" sz="1400" spc="-20" i="1">
                <a:latin typeface="Verdana"/>
                <a:cs typeface="Verdana"/>
              </a:rPr>
              <a:t> </a:t>
            </a:r>
            <a:r>
              <a:rPr dirty="0" u="sng" baseline="37698" sz="210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5</a:t>
            </a:r>
            <a:r>
              <a:rPr dirty="0" baseline="37698" sz="2100" spc="322">
                <a:latin typeface="Palatino Linotype"/>
                <a:cs typeface="Palatino Linotype"/>
              </a:rPr>
              <a:t> </a:t>
            </a:r>
            <a:r>
              <a:rPr dirty="0" sz="1400" spc="305">
                <a:latin typeface="Palatino Linotype"/>
                <a:cs typeface="Palatino Linotype"/>
              </a:rPr>
              <a:t>=</a:t>
            </a:r>
            <a:endParaRPr sz="1400">
              <a:latin typeface="Palatino Linotype"/>
              <a:cs typeface="Palatino Linotype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374307" y="3321949"/>
            <a:ext cx="814069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4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Conversi´on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062454" y="3321949"/>
            <a:ext cx="51054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Procedimiento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4272167" y="3321949"/>
            <a:ext cx="2813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</a:rPr>
              <a:t>28</a:t>
            </a:r>
            <a:r>
              <a:rPr dirty="0" sz="600" spc="5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29" y="115603"/>
            <a:ext cx="317881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De</a:t>
            </a:r>
            <a:r>
              <a:rPr dirty="0" spc="60"/>
              <a:t> </a:t>
            </a:r>
            <a:r>
              <a:rPr dirty="0" spc="-25"/>
              <a:t>grados</a:t>
            </a:r>
            <a:r>
              <a:rPr dirty="0" spc="60"/>
              <a:t> </a:t>
            </a:r>
            <a:r>
              <a:rPr dirty="0" spc="-40"/>
              <a:t>Fahrenheit</a:t>
            </a:r>
            <a:r>
              <a:rPr dirty="0" spc="60"/>
              <a:t> </a:t>
            </a:r>
            <a:r>
              <a:rPr dirty="0"/>
              <a:t>a</a:t>
            </a:r>
            <a:r>
              <a:rPr dirty="0" spc="60"/>
              <a:t> </a:t>
            </a:r>
            <a:r>
              <a:rPr dirty="0" spc="-10"/>
              <a:t>otras</a:t>
            </a:r>
            <a:r>
              <a:rPr dirty="0" spc="60"/>
              <a:t> </a:t>
            </a:r>
            <a:r>
              <a:rPr dirty="0" spc="-20"/>
              <a:t>escalas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9194" y="943271"/>
            <a:ext cx="3517265" cy="789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dirty="0" sz="1400" spc="-150">
                <a:latin typeface="Arial Black"/>
                <a:cs typeface="Arial Black"/>
              </a:rPr>
              <a:t>Ejemplo:</a:t>
            </a:r>
            <a:r>
              <a:rPr dirty="0" sz="1400" spc="-15">
                <a:latin typeface="Arial Black"/>
                <a:cs typeface="Arial Black"/>
              </a:rPr>
              <a:t> </a:t>
            </a:r>
            <a:r>
              <a:rPr dirty="0" sz="1400" spc="-40">
                <a:latin typeface="Tahoma"/>
                <a:cs typeface="Tahoma"/>
              </a:rPr>
              <a:t>Convertir</a:t>
            </a:r>
            <a:r>
              <a:rPr dirty="0" sz="1400" spc="20">
                <a:latin typeface="Tahoma"/>
                <a:cs typeface="Tahoma"/>
              </a:rPr>
              <a:t> </a:t>
            </a:r>
            <a:r>
              <a:rPr dirty="0" sz="1400">
                <a:latin typeface="Palatino Linotype"/>
                <a:cs typeface="Palatino Linotype"/>
              </a:rPr>
              <a:t>100</a:t>
            </a:r>
            <a:r>
              <a:rPr dirty="0" baseline="29239" sz="1425" i="1">
                <a:latin typeface="Verdana"/>
                <a:cs typeface="Verdana"/>
              </a:rPr>
              <a:t>◦</a:t>
            </a:r>
            <a:r>
              <a:rPr dirty="0" sz="1400">
                <a:latin typeface="Tahoma"/>
                <a:cs typeface="Tahoma"/>
              </a:rPr>
              <a:t>F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grados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55">
                <a:latin typeface="Tahoma"/>
                <a:cs typeface="Tahoma"/>
              </a:rPr>
              <a:t>Celsius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baseline="29239" sz="1425" spc="-37" i="1">
                <a:latin typeface="Verdana"/>
                <a:cs typeface="Verdana"/>
              </a:rPr>
              <a:t>◦</a:t>
            </a:r>
            <a:r>
              <a:rPr dirty="0" sz="1400" spc="-25">
                <a:latin typeface="Tahoma"/>
                <a:cs typeface="Tahoma"/>
              </a:rPr>
              <a:t>C:</a:t>
            </a:r>
            <a:endParaRPr sz="1400">
              <a:latin typeface="Tahoma"/>
              <a:cs typeface="Tahoma"/>
            </a:endParaRPr>
          </a:p>
          <a:p>
            <a:pPr marL="763270">
              <a:lnSpc>
                <a:spcPts val="1320"/>
              </a:lnSpc>
              <a:spcBef>
                <a:spcPts val="1705"/>
              </a:spcBef>
            </a:pPr>
            <a:r>
              <a:rPr dirty="0" sz="1400">
                <a:latin typeface="Palatino Linotype"/>
                <a:cs typeface="Palatino Linotype"/>
              </a:rPr>
              <a:t>(100</a:t>
            </a:r>
            <a:r>
              <a:rPr dirty="0" baseline="35087" sz="1425" i="1">
                <a:latin typeface="Verdana"/>
                <a:cs typeface="Verdana"/>
              </a:rPr>
              <a:t>◦</a:t>
            </a:r>
            <a:r>
              <a:rPr dirty="0" sz="1400">
                <a:latin typeface="Tahoma"/>
                <a:cs typeface="Tahoma"/>
              </a:rPr>
              <a:t>F</a:t>
            </a:r>
            <a:r>
              <a:rPr dirty="0" sz="1400" spc="-120">
                <a:latin typeface="Tahoma"/>
                <a:cs typeface="Tahoma"/>
              </a:rPr>
              <a:t> </a:t>
            </a:r>
            <a:r>
              <a:rPr dirty="0" sz="1400" spc="-75" i="1">
                <a:latin typeface="Verdana"/>
                <a:cs typeface="Verdana"/>
              </a:rPr>
              <a:t>−</a:t>
            </a:r>
            <a:r>
              <a:rPr dirty="0" sz="1400" spc="-170" i="1">
                <a:latin typeface="Verdana"/>
                <a:cs typeface="Verdana"/>
              </a:rPr>
              <a:t> </a:t>
            </a:r>
            <a:r>
              <a:rPr dirty="0" sz="1400">
                <a:latin typeface="Palatino Linotype"/>
                <a:cs typeface="Palatino Linotype"/>
              </a:rPr>
              <a:t>32)</a:t>
            </a:r>
            <a:r>
              <a:rPr dirty="0" sz="1400" spc="-30">
                <a:latin typeface="Palatino Linotype"/>
                <a:cs typeface="Palatino Linotype"/>
              </a:rPr>
              <a:t> </a:t>
            </a:r>
            <a:r>
              <a:rPr dirty="0" sz="1400" spc="-70" i="1">
                <a:latin typeface="Verdana"/>
                <a:cs typeface="Verdana"/>
              </a:rPr>
              <a:t>×</a:t>
            </a:r>
            <a:r>
              <a:rPr dirty="0" sz="1400" spc="-45" i="1">
                <a:latin typeface="Verdana"/>
                <a:cs typeface="Verdana"/>
              </a:rPr>
              <a:t> </a:t>
            </a:r>
            <a:r>
              <a:rPr dirty="0" u="sng" baseline="37698" sz="210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5</a:t>
            </a:r>
            <a:r>
              <a:rPr dirty="0" baseline="37698" sz="2100" spc="270">
                <a:latin typeface="Palatino Linotype"/>
                <a:cs typeface="Palatino Linotype"/>
              </a:rPr>
              <a:t> </a:t>
            </a:r>
            <a:r>
              <a:rPr dirty="0" sz="1400" spc="355">
                <a:latin typeface="Palatino Linotype"/>
                <a:cs typeface="Palatino Linotype"/>
              </a:rPr>
              <a:t>=</a:t>
            </a:r>
            <a:r>
              <a:rPr dirty="0" sz="1400" spc="55">
                <a:latin typeface="Palatino Linotype"/>
                <a:cs typeface="Palatino Linotype"/>
              </a:rPr>
              <a:t> </a:t>
            </a:r>
            <a:r>
              <a:rPr dirty="0" sz="1400" spc="-10">
                <a:latin typeface="Palatino Linotype"/>
                <a:cs typeface="Palatino Linotype"/>
              </a:rPr>
              <a:t>68</a:t>
            </a:r>
            <a:r>
              <a:rPr dirty="0" sz="1400" spc="-30">
                <a:latin typeface="Palatino Linotype"/>
                <a:cs typeface="Palatino Linotype"/>
              </a:rPr>
              <a:t> </a:t>
            </a:r>
            <a:r>
              <a:rPr dirty="0" sz="1400" spc="-70" i="1">
                <a:latin typeface="Verdana"/>
                <a:cs typeface="Verdana"/>
              </a:rPr>
              <a:t>×</a:t>
            </a:r>
            <a:r>
              <a:rPr dirty="0" sz="1400" spc="-45" i="1">
                <a:latin typeface="Verdana"/>
                <a:cs typeface="Verdana"/>
              </a:rPr>
              <a:t> </a:t>
            </a:r>
            <a:r>
              <a:rPr dirty="0" u="sng" baseline="37698" sz="210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5</a:t>
            </a:r>
            <a:r>
              <a:rPr dirty="0" baseline="37698" sz="2100" spc="270">
                <a:latin typeface="Palatino Linotype"/>
                <a:cs typeface="Palatino Linotype"/>
              </a:rPr>
              <a:t> </a:t>
            </a:r>
            <a:r>
              <a:rPr dirty="0" sz="1400" spc="305">
                <a:latin typeface="Palatino Linotype"/>
                <a:cs typeface="Palatino Linotype"/>
              </a:rPr>
              <a:t>=</a:t>
            </a:r>
            <a:endParaRPr sz="1400">
              <a:latin typeface="Palatino Linotype"/>
              <a:cs typeface="Palatino Linotype"/>
            </a:endParaRPr>
          </a:p>
          <a:p>
            <a:pPr marL="1946275">
              <a:lnSpc>
                <a:spcPts val="1320"/>
              </a:lnSpc>
              <a:tabLst>
                <a:tab pos="2686685" algn="l"/>
              </a:tabLst>
            </a:pPr>
            <a:r>
              <a:rPr dirty="0" sz="1400" spc="-50">
                <a:latin typeface="Palatino Linotype"/>
                <a:cs typeface="Palatino Linotype"/>
              </a:rPr>
              <a:t>9</a:t>
            </a:r>
            <a:r>
              <a:rPr dirty="0" sz="1400">
                <a:latin typeface="Palatino Linotype"/>
                <a:cs typeface="Palatino Linotype"/>
              </a:rPr>
              <a:t>	</a:t>
            </a:r>
            <a:r>
              <a:rPr dirty="0" sz="1400" spc="-50">
                <a:latin typeface="Palatino Linotype"/>
                <a:cs typeface="Palatino Linotype"/>
              </a:rPr>
              <a:t>9</a:t>
            </a:r>
            <a:endParaRPr sz="140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74307" y="3321949"/>
            <a:ext cx="814069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4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Conversi´on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62454" y="3321949"/>
            <a:ext cx="51054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Procedimiento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4272167" y="3321949"/>
            <a:ext cx="2813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</a:rPr>
              <a:t>28</a:t>
            </a:r>
            <a:r>
              <a:rPr dirty="0" sz="600" spc="5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29" y="115603"/>
            <a:ext cx="317881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De</a:t>
            </a:r>
            <a:r>
              <a:rPr dirty="0" spc="60"/>
              <a:t> </a:t>
            </a:r>
            <a:r>
              <a:rPr dirty="0" spc="-25"/>
              <a:t>grados</a:t>
            </a:r>
            <a:r>
              <a:rPr dirty="0" spc="60"/>
              <a:t> </a:t>
            </a:r>
            <a:r>
              <a:rPr dirty="0" spc="-40"/>
              <a:t>Fahrenheit</a:t>
            </a:r>
            <a:r>
              <a:rPr dirty="0" spc="60"/>
              <a:t> </a:t>
            </a:r>
            <a:r>
              <a:rPr dirty="0"/>
              <a:t>a</a:t>
            </a:r>
            <a:r>
              <a:rPr dirty="0" spc="60"/>
              <a:t> </a:t>
            </a:r>
            <a:r>
              <a:rPr dirty="0" spc="-10"/>
              <a:t>otras</a:t>
            </a:r>
            <a:r>
              <a:rPr dirty="0" spc="60"/>
              <a:t> </a:t>
            </a:r>
            <a:r>
              <a:rPr dirty="0" spc="-20"/>
              <a:t>escalas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83794" y="943271"/>
            <a:ext cx="3568065" cy="1280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dirty="0" sz="1400" spc="-150">
                <a:latin typeface="Arial Black"/>
                <a:cs typeface="Arial Black"/>
              </a:rPr>
              <a:t>Ejemplo:</a:t>
            </a:r>
            <a:r>
              <a:rPr dirty="0" sz="1400" spc="-15">
                <a:latin typeface="Arial Black"/>
                <a:cs typeface="Arial Black"/>
              </a:rPr>
              <a:t> </a:t>
            </a:r>
            <a:r>
              <a:rPr dirty="0" sz="1400" spc="-40">
                <a:latin typeface="Tahoma"/>
                <a:cs typeface="Tahoma"/>
              </a:rPr>
              <a:t>Convertir</a:t>
            </a:r>
            <a:r>
              <a:rPr dirty="0" sz="1400" spc="20">
                <a:latin typeface="Tahoma"/>
                <a:cs typeface="Tahoma"/>
              </a:rPr>
              <a:t> </a:t>
            </a:r>
            <a:r>
              <a:rPr dirty="0" sz="1400">
                <a:latin typeface="Palatino Linotype"/>
                <a:cs typeface="Palatino Linotype"/>
              </a:rPr>
              <a:t>100</a:t>
            </a:r>
            <a:r>
              <a:rPr dirty="0" baseline="29239" sz="1425" i="1">
                <a:latin typeface="Verdana"/>
                <a:cs typeface="Verdana"/>
              </a:rPr>
              <a:t>◦</a:t>
            </a:r>
            <a:r>
              <a:rPr dirty="0" sz="1400">
                <a:latin typeface="Tahoma"/>
                <a:cs typeface="Tahoma"/>
              </a:rPr>
              <a:t>F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grados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55">
                <a:latin typeface="Tahoma"/>
                <a:cs typeface="Tahoma"/>
              </a:rPr>
              <a:t>Celsius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baseline="29239" sz="1425" spc="-37" i="1">
                <a:latin typeface="Verdana"/>
                <a:cs typeface="Verdana"/>
              </a:rPr>
              <a:t>◦</a:t>
            </a:r>
            <a:r>
              <a:rPr dirty="0" sz="1400" spc="-25">
                <a:latin typeface="Tahoma"/>
                <a:cs typeface="Tahoma"/>
              </a:rPr>
              <a:t>C:</a:t>
            </a:r>
            <a:endParaRPr sz="1400">
              <a:latin typeface="Tahoma"/>
              <a:cs typeface="Tahoma"/>
            </a:endParaRPr>
          </a:p>
          <a:p>
            <a:pPr marL="788670">
              <a:lnSpc>
                <a:spcPts val="1320"/>
              </a:lnSpc>
              <a:spcBef>
                <a:spcPts val="1705"/>
              </a:spcBef>
            </a:pPr>
            <a:r>
              <a:rPr dirty="0" sz="1400">
                <a:latin typeface="Palatino Linotype"/>
                <a:cs typeface="Palatino Linotype"/>
              </a:rPr>
              <a:t>(100</a:t>
            </a:r>
            <a:r>
              <a:rPr dirty="0" baseline="35087" sz="1425" i="1">
                <a:latin typeface="Verdana"/>
                <a:cs typeface="Verdana"/>
              </a:rPr>
              <a:t>◦</a:t>
            </a:r>
            <a:r>
              <a:rPr dirty="0" sz="1400">
                <a:latin typeface="Tahoma"/>
                <a:cs typeface="Tahoma"/>
              </a:rPr>
              <a:t>F</a:t>
            </a:r>
            <a:r>
              <a:rPr dirty="0" sz="1400" spc="-120">
                <a:latin typeface="Tahoma"/>
                <a:cs typeface="Tahoma"/>
              </a:rPr>
              <a:t> </a:t>
            </a:r>
            <a:r>
              <a:rPr dirty="0" sz="1400" spc="-75" i="1">
                <a:latin typeface="Verdana"/>
                <a:cs typeface="Verdana"/>
              </a:rPr>
              <a:t>−</a:t>
            </a:r>
            <a:r>
              <a:rPr dirty="0" sz="1400" spc="-170" i="1">
                <a:latin typeface="Verdana"/>
                <a:cs typeface="Verdana"/>
              </a:rPr>
              <a:t> </a:t>
            </a:r>
            <a:r>
              <a:rPr dirty="0" sz="1400">
                <a:latin typeface="Palatino Linotype"/>
                <a:cs typeface="Palatino Linotype"/>
              </a:rPr>
              <a:t>32)</a:t>
            </a:r>
            <a:r>
              <a:rPr dirty="0" sz="1400" spc="-30">
                <a:latin typeface="Palatino Linotype"/>
                <a:cs typeface="Palatino Linotype"/>
              </a:rPr>
              <a:t> </a:t>
            </a:r>
            <a:r>
              <a:rPr dirty="0" sz="1400" spc="-70" i="1">
                <a:latin typeface="Verdana"/>
                <a:cs typeface="Verdana"/>
              </a:rPr>
              <a:t>×</a:t>
            </a:r>
            <a:r>
              <a:rPr dirty="0" sz="1400" spc="-45" i="1">
                <a:latin typeface="Verdana"/>
                <a:cs typeface="Verdana"/>
              </a:rPr>
              <a:t> </a:t>
            </a:r>
            <a:r>
              <a:rPr dirty="0" u="sng" baseline="37698" sz="210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5</a:t>
            </a:r>
            <a:r>
              <a:rPr dirty="0" baseline="37698" sz="2100" spc="270">
                <a:latin typeface="Palatino Linotype"/>
                <a:cs typeface="Palatino Linotype"/>
              </a:rPr>
              <a:t> </a:t>
            </a:r>
            <a:r>
              <a:rPr dirty="0" sz="1400" spc="355">
                <a:latin typeface="Palatino Linotype"/>
                <a:cs typeface="Palatino Linotype"/>
              </a:rPr>
              <a:t>=</a:t>
            </a:r>
            <a:r>
              <a:rPr dirty="0" sz="1400" spc="55">
                <a:latin typeface="Palatino Linotype"/>
                <a:cs typeface="Palatino Linotype"/>
              </a:rPr>
              <a:t> </a:t>
            </a:r>
            <a:r>
              <a:rPr dirty="0" sz="1400" spc="-10">
                <a:latin typeface="Palatino Linotype"/>
                <a:cs typeface="Palatino Linotype"/>
              </a:rPr>
              <a:t>68</a:t>
            </a:r>
            <a:r>
              <a:rPr dirty="0" sz="1400" spc="-30">
                <a:latin typeface="Palatino Linotype"/>
                <a:cs typeface="Palatino Linotype"/>
              </a:rPr>
              <a:t> </a:t>
            </a:r>
            <a:r>
              <a:rPr dirty="0" sz="1400" spc="-70" i="1">
                <a:latin typeface="Verdana"/>
                <a:cs typeface="Verdana"/>
              </a:rPr>
              <a:t>×</a:t>
            </a:r>
            <a:r>
              <a:rPr dirty="0" sz="1400" spc="-45" i="1">
                <a:latin typeface="Verdana"/>
                <a:cs typeface="Verdana"/>
              </a:rPr>
              <a:t> </a:t>
            </a:r>
            <a:r>
              <a:rPr dirty="0" u="sng" baseline="37698" sz="210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5</a:t>
            </a:r>
            <a:r>
              <a:rPr dirty="0" baseline="37698" sz="2100" spc="270">
                <a:latin typeface="Palatino Linotype"/>
                <a:cs typeface="Palatino Linotype"/>
              </a:rPr>
              <a:t> </a:t>
            </a:r>
            <a:r>
              <a:rPr dirty="0" sz="1400" spc="305">
                <a:latin typeface="Palatino Linotype"/>
                <a:cs typeface="Palatino Linotype"/>
              </a:rPr>
              <a:t>=</a:t>
            </a:r>
            <a:endParaRPr sz="1400">
              <a:latin typeface="Palatino Linotype"/>
              <a:cs typeface="Palatino Linotype"/>
            </a:endParaRPr>
          </a:p>
          <a:p>
            <a:pPr marL="1971675">
              <a:lnSpc>
                <a:spcPts val="1320"/>
              </a:lnSpc>
              <a:tabLst>
                <a:tab pos="2712085" algn="l"/>
              </a:tabLst>
            </a:pPr>
            <a:r>
              <a:rPr dirty="0" sz="1400" spc="-50">
                <a:latin typeface="Palatino Linotype"/>
                <a:cs typeface="Palatino Linotype"/>
              </a:rPr>
              <a:t>9</a:t>
            </a:r>
            <a:r>
              <a:rPr dirty="0" sz="1400">
                <a:latin typeface="Palatino Linotype"/>
                <a:cs typeface="Palatino Linotype"/>
              </a:rPr>
              <a:t>	</a:t>
            </a:r>
            <a:r>
              <a:rPr dirty="0" sz="1400" spc="-50">
                <a:latin typeface="Palatino Linotype"/>
                <a:cs typeface="Palatino Linotype"/>
              </a:rPr>
              <a:t>9</a:t>
            </a:r>
            <a:endParaRPr sz="1400">
              <a:latin typeface="Palatino Linotype"/>
              <a:cs typeface="Palatino Linotype"/>
            </a:endParaRPr>
          </a:p>
          <a:p>
            <a:pPr marL="2122805">
              <a:lnSpc>
                <a:spcPct val="100000"/>
              </a:lnSpc>
              <a:spcBef>
                <a:spcPts val="280"/>
              </a:spcBef>
            </a:pPr>
            <a:r>
              <a:rPr dirty="0" baseline="-37698" sz="2100" spc="532">
                <a:latin typeface="Palatino Linotype"/>
                <a:cs typeface="Palatino Linotype"/>
              </a:rPr>
              <a:t>=</a:t>
            </a:r>
            <a:r>
              <a:rPr dirty="0" baseline="-37698" sz="2100" spc="232">
                <a:latin typeface="Palatino Linotype"/>
                <a:cs typeface="Palatino Linotype"/>
              </a:rPr>
              <a:t> </a:t>
            </a:r>
            <a:r>
              <a:rPr dirty="0" u="sng" sz="1400" spc="-25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340</a:t>
            </a:r>
            <a:endParaRPr sz="1400">
              <a:latin typeface="Palatino Linotype"/>
              <a:cs typeface="Palatino Linotype"/>
            </a:endParaRPr>
          </a:p>
          <a:p>
            <a:pPr algn="r" marR="1063625">
              <a:lnSpc>
                <a:spcPct val="100000"/>
              </a:lnSpc>
              <a:spcBef>
                <a:spcPts val="220"/>
              </a:spcBef>
            </a:pPr>
            <a:r>
              <a:rPr dirty="0" sz="1400" spc="-20">
                <a:latin typeface="Palatino Linotype"/>
                <a:cs typeface="Palatino Linotype"/>
              </a:rPr>
              <a:t>9</a:t>
            </a:r>
            <a:endParaRPr sz="140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74307" y="3321949"/>
            <a:ext cx="814069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4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Conversi´on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62454" y="3321949"/>
            <a:ext cx="51054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Procedimiento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4272167" y="3321949"/>
            <a:ext cx="2813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</a:rPr>
              <a:t>28</a:t>
            </a:r>
            <a:r>
              <a:rPr dirty="0" sz="600" spc="5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29" y="115603"/>
            <a:ext cx="317881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De</a:t>
            </a:r>
            <a:r>
              <a:rPr dirty="0" spc="60"/>
              <a:t> </a:t>
            </a:r>
            <a:r>
              <a:rPr dirty="0" spc="-25"/>
              <a:t>grados</a:t>
            </a:r>
            <a:r>
              <a:rPr dirty="0" spc="60"/>
              <a:t> </a:t>
            </a:r>
            <a:r>
              <a:rPr dirty="0" spc="-40"/>
              <a:t>Fahrenheit</a:t>
            </a:r>
            <a:r>
              <a:rPr dirty="0" spc="60"/>
              <a:t> </a:t>
            </a:r>
            <a:r>
              <a:rPr dirty="0"/>
              <a:t>a</a:t>
            </a:r>
            <a:r>
              <a:rPr dirty="0" spc="60"/>
              <a:t> </a:t>
            </a:r>
            <a:r>
              <a:rPr dirty="0" spc="-10"/>
              <a:t>otras</a:t>
            </a:r>
            <a:r>
              <a:rPr dirty="0" spc="60"/>
              <a:t> </a:t>
            </a:r>
            <a:r>
              <a:rPr dirty="0" spc="-20"/>
              <a:t>escalas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9194" y="943271"/>
            <a:ext cx="3517265" cy="789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dirty="0" sz="1400" spc="-150">
                <a:latin typeface="Arial Black"/>
                <a:cs typeface="Arial Black"/>
              </a:rPr>
              <a:t>Ejemplo:</a:t>
            </a:r>
            <a:r>
              <a:rPr dirty="0" sz="1400" spc="-15">
                <a:latin typeface="Arial Black"/>
                <a:cs typeface="Arial Black"/>
              </a:rPr>
              <a:t> </a:t>
            </a:r>
            <a:r>
              <a:rPr dirty="0" sz="1400" spc="-40">
                <a:latin typeface="Tahoma"/>
                <a:cs typeface="Tahoma"/>
              </a:rPr>
              <a:t>Convertir</a:t>
            </a:r>
            <a:r>
              <a:rPr dirty="0" sz="1400" spc="20">
                <a:latin typeface="Tahoma"/>
                <a:cs typeface="Tahoma"/>
              </a:rPr>
              <a:t> </a:t>
            </a:r>
            <a:r>
              <a:rPr dirty="0" sz="1400">
                <a:latin typeface="Palatino Linotype"/>
                <a:cs typeface="Palatino Linotype"/>
              </a:rPr>
              <a:t>100</a:t>
            </a:r>
            <a:r>
              <a:rPr dirty="0" baseline="29239" sz="1425" i="1">
                <a:latin typeface="Verdana"/>
                <a:cs typeface="Verdana"/>
              </a:rPr>
              <a:t>◦</a:t>
            </a:r>
            <a:r>
              <a:rPr dirty="0" sz="1400">
                <a:latin typeface="Tahoma"/>
                <a:cs typeface="Tahoma"/>
              </a:rPr>
              <a:t>F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grados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55">
                <a:latin typeface="Tahoma"/>
                <a:cs typeface="Tahoma"/>
              </a:rPr>
              <a:t>Celsius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baseline="29239" sz="1425" spc="-37" i="1">
                <a:latin typeface="Verdana"/>
                <a:cs typeface="Verdana"/>
              </a:rPr>
              <a:t>◦</a:t>
            </a:r>
            <a:r>
              <a:rPr dirty="0" sz="1400" spc="-25">
                <a:latin typeface="Tahoma"/>
                <a:cs typeface="Tahoma"/>
              </a:rPr>
              <a:t>C:</a:t>
            </a:r>
            <a:endParaRPr sz="1400">
              <a:latin typeface="Tahoma"/>
              <a:cs typeface="Tahoma"/>
            </a:endParaRPr>
          </a:p>
          <a:p>
            <a:pPr marL="763270">
              <a:lnSpc>
                <a:spcPts val="1320"/>
              </a:lnSpc>
              <a:spcBef>
                <a:spcPts val="1705"/>
              </a:spcBef>
            </a:pPr>
            <a:r>
              <a:rPr dirty="0" sz="1400">
                <a:latin typeface="Palatino Linotype"/>
                <a:cs typeface="Palatino Linotype"/>
              </a:rPr>
              <a:t>(100</a:t>
            </a:r>
            <a:r>
              <a:rPr dirty="0" baseline="35087" sz="1425" i="1">
                <a:latin typeface="Verdana"/>
                <a:cs typeface="Verdana"/>
              </a:rPr>
              <a:t>◦</a:t>
            </a:r>
            <a:r>
              <a:rPr dirty="0" sz="1400">
                <a:latin typeface="Tahoma"/>
                <a:cs typeface="Tahoma"/>
              </a:rPr>
              <a:t>F</a:t>
            </a:r>
            <a:r>
              <a:rPr dirty="0" sz="1400" spc="-120">
                <a:latin typeface="Tahoma"/>
                <a:cs typeface="Tahoma"/>
              </a:rPr>
              <a:t> </a:t>
            </a:r>
            <a:r>
              <a:rPr dirty="0" sz="1400" spc="-75" i="1">
                <a:latin typeface="Verdana"/>
                <a:cs typeface="Verdana"/>
              </a:rPr>
              <a:t>−</a:t>
            </a:r>
            <a:r>
              <a:rPr dirty="0" sz="1400" spc="-170" i="1">
                <a:latin typeface="Verdana"/>
                <a:cs typeface="Verdana"/>
              </a:rPr>
              <a:t> </a:t>
            </a:r>
            <a:r>
              <a:rPr dirty="0" sz="1400">
                <a:latin typeface="Palatino Linotype"/>
                <a:cs typeface="Palatino Linotype"/>
              </a:rPr>
              <a:t>32)</a:t>
            </a:r>
            <a:r>
              <a:rPr dirty="0" sz="1400" spc="-30">
                <a:latin typeface="Palatino Linotype"/>
                <a:cs typeface="Palatino Linotype"/>
              </a:rPr>
              <a:t> </a:t>
            </a:r>
            <a:r>
              <a:rPr dirty="0" sz="1400" spc="-70" i="1">
                <a:latin typeface="Verdana"/>
                <a:cs typeface="Verdana"/>
              </a:rPr>
              <a:t>×</a:t>
            </a:r>
            <a:r>
              <a:rPr dirty="0" sz="1400" spc="-45" i="1">
                <a:latin typeface="Verdana"/>
                <a:cs typeface="Verdana"/>
              </a:rPr>
              <a:t> </a:t>
            </a:r>
            <a:r>
              <a:rPr dirty="0" u="sng" baseline="37698" sz="210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5</a:t>
            </a:r>
            <a:r>
              <a:rPr dirty="0" baseline="37698" sz="2100" spc="270">
                <a:latin typeface="Palatino Linotype"/>
                <a:cs typeface="Palatino Linotype"/>
              </a:rPr>
              <a:t> </a:t>
            </a:r>
            <a:r>
              <a:rPr dirty="0" sz="1400" spc="355">
                <a:latin typeface="Palatino Linotype"/>
                <a:cs typeface="Palatino Linotype"/>
              </a:rPr>
              <a:t>=</a:t>
            </a:r>
            <a:r>
              <a:rPr dirty="0" sz="1400" spc="55">
                <a:latin typeface="Palatino Linotype"/>
                <a:cs typeface="Palatino Linotype"/>
              </a:rPr>
              <a:t> </a:t>
            </a:r>
            <a:r>
              <a:rPr dirty="0" sz="1400" spc="-10">
                <a:latin typeface="Palatino Linotype"/>
                <a:cs typeface="Palatino Linotype"/>
              </a:rPr>
              <a:t>68</a:t>
            </a:r>
            <a:r>
              <a:rPr dirty="0" sz="1400" spc="-30">
                <a:latin typeface="Palatino Linotype"/>
                <a:cs typeface="Palatino Linotype"/>
              </a:rPr>
              <a:t> </a:t>
            </a:r>
            <a:r>
              <a:rPr dirty="0" sz="1400" spc="-70" i="1">
                <a:latin typeface="Verdana"/>
                <a:cs typeface="Verdana"/>
              </a:rPr>
              <a:t>×</a:t>
            </a:r>
            <a:r>
              <a:rPr dirty="0" sz="1400" spc="-45" i="1">
                <a:latin typeface="Verdana"/>
                <a:cs typeface="Verdana"/>
              </a:rPr>
              <a:t> </a:t>
            </a:r>
            <a:r>
              <a:rPr dirty="0" u="sng" baseline="37698" sz="210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5</a:t>
            </a:r>
            <a:r>
              <a:rPr dirty="0" baseline="37698" sz="2100" spc="270">
                <a:latin typeface="Palatino Linotype"/>
                <a:cs typeface="Palatino Linotype"/>
              </a:rPr>
              <a:t> </a:t>
            </a:r>
            <a:r>
              <a:rPr dirty="0" sz="1400" spc="305">
                <a:latin typeface="Palatino Linotype"/>
                <a:cs typeface="Palatino Linotype"/>
              </a:rPr>
              <a:t>=</a:t>
            </a:r>
            <a:endParaRPr sz="1400">
              <a:latin typeface="Palatino Linotype"/>
              <a:cs typeface="Palatino Linotype"/>
            </a:endParaRPr>
          </a:p>
          <a:p>
            <a:pPr marL="1946275">
              <a:lnSpc>
                <a:spcPts val="1320"/>
              </a:lnSpc>
              <a:tabLst>
                <a:tab pos="2686685" algn="l"/>
              </a:tabLst>
            </a:pPr>
            <a:r>
              <a:rPr dirty="0" sz="1400" spc="-50">
                <a:latin typeface="Palatino Linotype"/>
                <a:cs typeface="Palatino Linotype"/>
              </a:rPr>
              <a:t>9</a:t>
            </a:r>
            <a:r>
              <a:rPr dirty="0" sz="1400">
                <a:latin typeface="Palatino Linotype"/>
                <a:cs typeface="Palatino Linotype"/>
              </a:rPr>
              <a:t>	</a:t>
            </a:r>
            <a:r>
              <a:rPr dirty="0" sz="1400" spc="-50">
                <a:latin typeface="Palatino Linotype"/>
                <a:cs typeface="Palatino Linotype"/>
              </a:rPr>
              <a:t>9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369070" y="1743967"/>
            <a:ext cx="535940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37698" sz="2100" spc="532">
                <a:latin typeface="Palatino Linotype"/>
                <a:cs typeface="Palatino Linotype"/>
              </a:rPr>
              <a:t>=</a:t>
            </a:r>
            <a:r>
              <a:rPr dirty="0" baseline="-37698" sz="2100" spc="232">
                <a:latin typeface="Palatino Linotype"/>
                <a:cs typeface="Palatino Linotype"/>
              </a:rPr>
              <a:t> </a:t>
            </a:r>
            <a:r>
              <a:rPr dirty="0" u="sng" sz="1400" spc="-25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340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369070" y="1874539"/>
            <a:ext cx="864235" cy="672465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algn="ctr" marR="121285">
              <a:lnSpc>
                <a:spcPct val="100000"/>
              </a:lnSpc>
              <a:spcBef>
                <a:spcPts val="965"/>
              </a:spcBef>
            </a:pPr>
            <a:r>
              <a:rPr dirty="0" sz="1400" spc="-20">
                <a:latin typeface="Palatino Linotype"/>
                <a:cs typeface="Palatino Linotype"/>
              </a:rPr>
              <a:t>9</a:t>
            </a:r>
            <a:endParaRPr sz="1400">
              <a:latin typeface="Palatino Linotype"/>
              <a:cs typeface="Palatino Linotype"/>
            </a:endParaRPr>
          </a:p>
          <a:p>
            <a:pPr marL="38100">
              <a:lnSpc>
                <a:spcPct val="100000"/>
              </a:lnSpc>
              <a:spcBef>
                <a:spcPts val="865"/>
              </a:spcBef>
            </a:pPr>
            <a:r>
              <a:rPr dirty="0" sz="1400" spc="355">
                <a:latin typeface="Palatino Linotype"/>
                <a:cs typeface="Palatino Linotype"/>
              </a:rPr>
              <a:t>=</a:t>
            </a:r>
            <a:r>
              <a:rPr dirty="0" sz="1400" spc="65">
                <a:latin typeface="Palatino Linotype"/>
                <a:cs typeface="Palatino Linotype"/>
              </a:rPr>
              <a:t> </a:t>
            </a:r>
            <a:r>
              <a:rPr dirty="0" sz="1400" spc="-30">
                <a:latin typeface="Palatino Linotype"/>
                <a:cs typeface="Palatino Linotype"/>
              </a:rPr>
              <a:t>37</a:t>
            </a:r>
            <a:r>
              <a:rPr dirty="0" sz="1400" spc="-30" i="1">
                <a:latin typeface="Georgia"/>
                <a:cs typeface="Georgia"/>
              </a:rPr>
              <a:t>.</a:t>
            </a:r>
            <a:r>
              <a:rPr dirty="0" sz="1400" spc="-30">
                <a:latin typeface="Palatino Linotype"/>
                <a:cs typeface="Palatino Linotype"/>
              </a:rPr>
              <a:t>77</a:t>
            </a:r>
            <a:r>
              <a:rPr dirty="0" sz="1400" spc="-105">
                <a:latin typeface="Palatino Linotype"/>
                <a:cs typeface="Palatino Linotype"/>
              </a:rPr>
              <a:t> </a:t>
            </a:r>
            <a:r>
              <a:rPr dirty="0" baseline="35087" sz="1425" spc="120" i="1">
                <a:latin typeface="Verdana"/>
                <a:cs typeface="Verdana"/>
              </a:rPr>
              <a:t>◦</a:t>
            </a:r>
            <a:r>
              <a:rPr dirty="0" sz="1400" spc="80">
                <a:latin typeface="Tahoma"/>
                <a:cs typeface="Tahoma"/>
              </a:rPr>
              <a:t>C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374307" y="3321949"/>
            <a:ext cx="814069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4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Conversi´on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062454" y="3321949"/>
            <a:ext cx="51054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Procedimiento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4272167" y="3321949"/>
            <a:ext cx="2813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</a:rPr>
              <a:t>28</a:t>
            </a:r>
            <a:r>
              <a:rPr dirty="0" sz="600" spc="5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45"/>
              <a:t>Conviertiendo</a:t>
            </a:r>
            <a:r>
              <a:rPr dirty="0" spc="50"/>
              <a:t> </a:t>
            </a:r>
            <a:r>
              <a:rPr dirty="0" spc="-25"/>
              <a:t>grados</a:t>
            </a:r>
            <a:r>
              <a:rPr dirty="0" spc="60"/>
              <a:t> </a:t>
            </a:r>
            <a:r>
              <a:rPr dirty="0" spc="-10"/>
              <a:t>Kelvin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1103764"/>
            <a:ext cx="3696335" cy="1354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500"/>
              </a:lnSpc>
              <a:spcBef>
                <a:spcPts val="100"/>
              </a:spcBef>
            </a:pPr>
            <a:r>
              <a:rPr dirty="0" sz="1400" spc="-35">
                <a:latin typeface="Tahoma"/>
                <a:cs typeface="Tahoma"/>
              </a:rPr>
              <a:t>Una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 spc="-75">
                <a:latin typeface="Tahoma"/>
                <a:cs typeface="Tahoma"/>
              </a:rPr>
              <a:t>vez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50">
                <a:latin typeface="Tahoma"/>
                <a:cs typeface="Tahoma"/>
              </a:rPr>
              <a:t>conocida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la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 spc="-70">
                <a:latin typeface="Tahoma"/>
                <a:cs typeface="Tahoma"/>
              </a:rPr>
              <a:t>regla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75">
                <a:latin typeface="Tahoma"/>
                <a:cs typeface="Tahoma"/>
              </a:rPr>
              <a:t>para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65">
                <a:latin typeface="Tahoma"/>
                <a:cs typeface="Tahoma"/>
              </a:rPr>
              <a:t>trasformar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grados </a:t>
            </a:r>
            <a:r>
              <a:rPr dirty="0" sz="1400" spc="-50">
                <a:latin typeface="Tahoma"/>
                <a:cs typeface="Tahoma"/>
              </a:rPr>
              <a:t>Celsius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Kelvin,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125">
                <a:latin typeface="Tahoma"/>
                <a:cs typeface="Tahoma"/>
              </a:rPr>
              <a:t>es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65">
                <a:latin typeface="Tahoma"/>
                <a:cs typeface="Tahoma"/>
              </a:rPr>
              <a:t>posible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70">
                <a:latin typeface="Tahoma"/>
                <a:cs typeface="Tahoma"/>
              </a:rPr>
              <a:t>hacer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la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75">
                <a:latin typeface="Tahoma"/>
                <a:cs typeface="Tahoma"/>
              </a:rPr>
              <a:t>convers</a:t>
            </a:r>
            <a:r>
              <a:rPr dirty="0" sz="1400" spc="-70">
                <a:latin typeface="Tahoma"/>
                <a:cs typeface="Tahoma"/>
              </a:rPr>
              <a:t>i</a:t>
            </a:r>
            <a:r>
              <a:rPr dirty="0" sz="1400" spc="-844">
                <a:latin typeface="Tahoma"/>
                <a:cs typeface="Tahoma"/>
              </a:rPr>
              <a:t>´</a:t>
            </a:r>
            <a:r>
              <a:rPr dirty="0" sz="1400" spc="-85">
                <a:latin typeface="Tahoma"/>
                <a:cs typeface="Tahoma"/>
              </a:rPr>
              <a:t>o</a:t>
            </a:r>
            <a:r>
              <a:rPr dirty="0" sz="1400" spc="-75">
                <a:latin typeface="Tahoma"/>
                <a:cs typeface="Tahoma"/>
              </a:rPr>
              <a:t>n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de </a:t>
            </a:r>
            <a:r>
              <a:rPr dirty="0" sz="1400" spc="-85">
                <a:latin typeface="Tahoma"/>
                <a:cs typeface="Tahoma"/>
              </a:rPr>
              <a:t>grados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Kelvin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65">
                <a:latin typeface="Tahoma"/>
                <a:cs typeface="Tahoma"/>
              </a:rPr>
              <a:t>Fahrenheit,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usando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65">
                <a:latin typeface="Tahoma"/>
                <a:cs typeface="Tahoma"/>
              </a:rPr>
              <a:t>una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 spc="-50">
                <a:latin typeface="Tahoma"/>
                <a:cs typeface="Tahoma"/>
              </a:rPr>
              <a:t>convers</a:t>
            </a:r>
            <a:r>
              <a:rPr dirty="0" sz="1400" spc="-45">
                <a:latin typeface="Tahoma"/>
                <a:cs typeface="Tahoma"/>
              </a:rPr>
              <a:t>i</a:t>
            </a:r>
            <a:r>
              <a:rPr dirty="0" sz="1400" spc="-819">
                <a:latin typeface="Tahoma"/>
                <a:cs typeface="Tahoma"/>
              </a:rPr>
              <a:t>´</a:t>
            </a:r>
            <a:r>
              <a:rPr dirty="0" sz="1400" spc="-60">
                <a:latin typeface="Tahoma"/>
                <a:cs typeface="Tahoma"/>
              </a:rPr>
              <a:t>on</a:t>
            </a:r>
            <a:r>
              <a:rPr dirty="0" sz="1400" spc="-125">
                <a:latin typeface="Tahoma"/>
                <a:cs typeface="Tahoma"/>
              </a:rPr>
              <a:t> </a:t>
            </a:r>
            <a:r>
              <a:rPr dirty="0" sz="1400" spc="-60">
                <a:latin typeface="Tahoma"/>
                <a:cs typeface="Tahoma"/>
              </a:rPr>
              <a:t>intermedia,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-60">
                <a:latin typeface="Tahoma"/>
                <a:cs typeface="Tahoma"/>
              </a:rPr>
              <a:t>logrando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 spc="-100">
                <a:latin typeface="Tahoma"/>
                <a:cs typeface="Tahoma"/>
              </a:rPr>
              <a:t>expresar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la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 spc="-60">
                <a:latin typeface="Tahoma"/>
                <a:cs typeface="Tahoma"/>
              </a:rPr>
              <a:t>temperatura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 spc="-90">
                <a:latin typeface="Tahoma"/>
                <a:cs typeface="Tahoma"/>
              </a:rPr>
              <a:t>en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la </a:t>
            </a:r>
            <a:r>
              <a:rPr dirty="0" sz="1400" spc="-75">
                <a:latin typeface="Tahoma"/>
                <a:cs typeface="Tahoma"/>
              </a:rPr>
              <a:t>escala</a:t>
            </a:r>
            <a:r>
              <a:rPr dirty="0" sz="1400" spc="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deseada.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74307" y="3321949"/>
            <a:ext cx="814069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4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Conversi´on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1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62454" y="3321949"/>
            <a:ext cx="51054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Procedimiento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4272167" y="3321949"/>
            <a:ext cx="2813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</a:rPr>
              <a:t>29</a:t>
            </a:r>
            <a:r>
              <a:rPr dirty="0" sz="600" spc="5">
                <a:latin typeface="Tahoma"/>
                <a:cs typeface="Tahoma"/>
              </a:rPr>
              <a:t> </a:t>
            </a:r>
            <a:r>
              <a:rPr dirty="0" sz="600" spc="85">
                <a:latin typeface="Tahoma"/>
                <a:cs typeface="Tahoma"/>
              </a:rPr>
              <a:t>/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135"/>
              <a:t>M´as</a:t>
            </a:r>
            <a:r>
              <a:rPr dirty="0" spc="45"/>
              <a:t> </a:t>
            </a:r>
            <a:r>
              <a:rPr dirty="0" spc="-45"/>
              <a:t>conceptos</a:t>
            </a:r>
            <a:r>
              <a:rPr dirty="0" spc="50"/>
              <a:t> </a:t>
            </a:r>
            <a:r>
              <a:rPr dirty="0" spc="-40"/>
              <a:t>importantes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43826" y="1200670"/>
            <a:ext cx="139700" cy="159385"/>
          </a:xfrm>
          <a:custGeom>
            <a:avLst/>
            <a:gdLst/>
            <a:ahLst/>
            <a:cxnLst/>
            <a:rect l="l" t="t" r="r" b="b"/>
            <a:pathLst>
              <a:path w="139700" h="159384">
                <a:moveTo>
                  <a:pt x="139179" y="0"/>
                </a:moveTo>
                <a:lnTo>
                  <a:pt x="0" y="0"/>
                </a:lnTo>
                <a:lnTo>
                  <a:pt x="0" y="158864"/>
                </a:lnTo>
                <a:lnTo>
                  <a:pt x="139179" y="158864"/>
                </a:lnTo>
                <a:lnTo>
                  <a:pt x="139179" y="0"/>
                </a:lnTo>
                <a:close/>
              </a:path>
            </a:pathLst>
          </a:custGeom>
          <a:solidFill>
            <a:srgbClr val="FFE0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69074" y="1182362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0000FF"/>
                </a:solidFill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44626" y="1097578"/>
            <a:ext cx="3357245" cy="1354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500"/>
              </a:lnSpc>
              <a:spcBef>
                <a:spcPts val="100"/>
              </a:spcBef>
            </a:pPr>
            <a:r>
              <a:rPr dirty="0" sz="1400" spc="-145">
                <a:latin typeface="Arial Black"/>
                <a:cs typeface="Arial Black"/>
              </a:rPr>
              <a:t>Unidad.</a:t>
            </a:r>
            <a:r>
              <a:rPr dirty="0" sz="1400" spc="-15">
                <a:latin typeface="Arial Black"/>
                <a:cs typeface="Arial Black"/>
              </a:rPr>
              <a:t> </a:t>
            </a:r>
            <a:r>
              <a:rPr dirty="0" sz="1400">
                <a:latin typeface="Tahoma"/>
                <a:cs typeface="Tahoma"/>
              </a:rPr>
              <a:t>Es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 spc="-65">
                <a:latin typeface="Tahoma"/>
                <a:cs typeface="Tahoma"/>
              </a:rPr>
              <a:t>una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45">
                <a:latin typeface="Tahoma"/>
                <a:cs typeface="Tahoma"/>
              </a:rPr>
              <a:t>cantidad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90">
                <a:latin typeface="Tahoma"/>
                <a:cs typeface="Tahoma"/>
              </a:rPr>
              <a:t>de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65">
                <a:latin typeface="Tahoma"/>
                <a:cs typeface="Tahoma"/>
              </a:rPr>
              <a:t>una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65">
                <a:latin typeface="Tahoma"/>
                <a:cs typeface="Tahoma"/>
              </a:rPr>
              <a:t>determinada magnitud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245">
                <a:latin typeface="Tahoma"/>
                <a:cs typeface="Tahoma"/>
              </a:rPr>
              <a:t>f</a:t>
            </a:r>
            <a:r>
              <a:rPr dirty="0" sz="1400" spc="-615">
                <a:latin typeface="Tahoma"/>
                <a:cs typeface="Tahoma"/>
              </a:rPr>
              <a:t>´</a:t>
            </a:r>
            <a:r>
              <a:rPr dirty="0" sz="1400" spc="-45">
                <a:latin typeface="Tahoma"/>
                <a:cs typeface="Tahoma"/>
              </a:rPr>
              <a:t>ısica,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55">
                <a:latin typeface="Tahoma"/>
                <a:cs typeface="Tahoma"/>
              </a:rPr>
              <a:t>definida</a:t>
            </a:r>
            <a:r>
              <a:rPr dirty="0" sz="1400">
                <a:latin typeface="Tahoma"/>
                <a:cs typeface="Tahoma"/>
              </a:rPr>
              <a:t> y </a:t>
            </a:r>
            <a:r>
              <a:rPr dirty="0" sz="1400" spc="-70">
                <a:latin typeface="Tahoma"/>
                <a:cs typeface="Tahoma"/>
              </a:rPr>
              <a:t>adoptada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por </a:t>
            </a:r>
            <a:r>
              <a:rPr dirty="0" sz="1400" spc="-75">
                <a:latin typeface="Tahoma"/>
                <a:cs typeface="Tahoma"/>
              </a:rPr>
              <a:t>convenc</a:t>
            </a:r>
            <a:r>
              <a:rPr dirty="0" sz="1400" spc="-85">
                <a:latin typeface="Tahoma"/>
                <a:cs typeface="Tahoma"/>
              </a:rPr>
              <a:t>i</a:t>
            </a:r>
            <a:r>
              <a:rPr dirty="0" sz="1400" spc="-844">
                <a:latin typeface="Tahoma"/>
                <a:cs typeface="Tahoma"/>
              </a:rPr>
              <a:t>´</a:t>
            </a:r>
            <a:r>
              <a:rPr dirty="0" sz="1400" spc="-85">
                <a:latin typeface="Tahoma"/>
                <a:cs typeface="Tahoma"/>
              </a:rPr>
              <a:t>o</a:t>
            </a:r>
            <a:r>
              <a:rPr dirty="0" sz="1400" spc="-75">
                <a:latin typeface="Tahoma"/>
                <a:cs typeface="Tahoma"/>
              </a:rPr>
              <a:t>n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 spc="-45">
                <a:latin typeface="Tahoma"/>
                <a:cs typeface="Tahoma"/>
              </a:rPr>
              <a:t>por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ley.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50">
                <a:latin typeface="Tahoma"/>
                <a:cs typeface="Tahoma"/>
              </a:rPr>
              <a:t>Cualquier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60">
                <a:latin typeface="Tahoma"/>
                <a:cs typeface="Tahoma"/>
              </a:rPr>
              <a:t>valor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90">
                <a:latin typeface="Tahoma"/>
                <a:cs typeface="Tahoma"/>
              </a:rPr>
              <a:t>de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una </a:t>
            </a:r>
            <a:r>
              <a:rPr dirty="0" sz="1400" spc="-45">
                <a:latin typeface="Tahoma"/>
                <a:cs typeface="Tahoma"/>
              </a:rPr>
              <a:t>cantidad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-245">
                <a:latin typeface="Tahoma"/>
                <a:cs typeface="Tahoma"/>
              </a:rPr>
              <a:t>f</a:t>
            </a:r>
            <a:r>
              <a:rPr dirty="0" sz="1400" spc="-615">
                <a:latin typeface="Tahoma"/>
                <a:cs typeface="Tahoma"/>
              </a:rPr>
              <a:t>´</a:t>
            </a:r>
            <a:r>
              <a:rPr dirty="0" sz="1400" spc="-45">
                <a:latin typeface="Tahoma"/>
                <a:cs typeface="Tahoma"/>
              </a:rPr>
              <a:t>ısica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95">
                <a:latin typeface="Tahoma"/>
                <a:cs typeface="Tahoma"/>
              </a:rPr>
              <a:t>puede</a:t>
            </a:r>
            <a:r>
              <a:rPr dirty="0" sz="1400" spc="10">
                <a:latin typeface="Tahoma"/>
                <a:cs typeface="Tahoma"/>
              </a:rPr>
              <a:t> </a:t>
            </a:r>
            <a:r>
              <a:rPr dirty="0" sz="1400" spc="-110">
                <a:latin typeface="Tahoma"/>
                <a:cs typeface="Tahoma"/>
              </a:rPr>
              <a:t>expresarse</a:t>
            </a:r>
            <a:r>
              <a:rPr dirty="0" sz="1400" spc="5">
                <a:latin typeface="Tahoma"/>
                <a:cs typeface="Tahoma"/>
              </a:rPr>
              <a:t> </a:t>
            </a:r>
            <a:r>
              <a:rPr dirty="0" sz="1400" spc="-60">
                <a:latin typeface="Tahoma"/>
                <a:cs typeface="Tahoma"/>
              </a:rPr>
              <a:t>como</a:t>
            </a:r>
            <a:r>
              <a:rPr dirty="0" sz="1400" spc="10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un </a:t>
            </a:r>
            <a:r>
              <a:rPr dirty="0" sz="1400" spc="-45">
                <a:latin typeface="Tahoma"/>
                <a:cs typeface="Tahoma"/>
              </a:rPr>
              <a:t>m</a:t>
            </a:r>
            <a:r>
              <a:rPr dirty="0" sz="1400" spc="-830">
                <a:latin typeface="Tahoma"/>
                <a:cs typeface="Tahoma"/>
              </a:rPr>
              <a:t>u</a:t>
            </a:r>
            <a:r>
              <a:rPr dirty="0" sz="1400" spc="-40">
                <a:latin typeface="Tahoma"/>
                <a:cs typeface="Tahoma"/>
              </a:rPr>
              <a:t>´</a:t>
            </a:r>
            <a:r>
              <a:rPr dirty="0" sz="1400" spc="-45">
                <a:latin typeface="Tahoma"/>
                <a:cs typeface="Tahoma"/>
              </a:rPr>
              <a:t>ltiplo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90">
                <a:latin typeface="Tahoma"/>
                <a:cs typeface="Tahoma"/>
              </a:rPr>
              <a:t>de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la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 spc="-65">
                <a:latin typeface="Tahoma"/>
                <a:cs typeface="Tahoma"/>
              </a:rPr>
              <a:t>unidad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90">
                <a:latin typeface="Tahoma"/>
                <a:cs typeface="Tahoma"/>
              </a:rPr>
              <a:t>de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medida.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629640" y="3321949"/>
            <a:ext cx="30416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La</a:t>
            </a:r>
            <a:r>
              <a:rPr dirty="0" sz="600" spc="5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f´ısica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103678" y="3321949"/>
            <a:ext cx="42799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latin typeface="Tahoma"/>
                <a:cs typeface="Tahoma"/>
                <a:hlinkClick r:id="rId3" action="ppaction://hlinksldjump"/>
              </a:rPr>
              <a:t>Definiciones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4</a:t>
            </a:fld>
            <a:r>
              <a:rPr dirty="0" spc="10"/>
              <a:t> </a:t>
            </a:r>
            <a:r>
              <a:rPr dirty="0" spc="85"/>
              <a:t>/</a:t>
            </a:r>
            <a:r>
              <a:rPr dirty="0" spc="15"/>
              <a:t> </a:t>
            </a:r>
            <a:r>
              <a:rPr dirty="0" spc="-3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Las</a:t>
            </a:r>
            <a:r>
              <a:rPr dirty="0" spc="105"/>
              <a:t> </a:t>
            </a:r>
            <a:r>
              <a:rPr dirty="0" spc="-50"/>
              <a:t>unidades</a:t>
            </a:r>
            <a:r>
              <a:rPr dirty="0" spc="114"/>
              <a:t> </a:t>
            </a:r>
            <a:r>
              <a:rPr dirty="0" spc="-50"/>
              <a:t>fundamentales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86016" rIns="0" bIns="0" rtlCol="0" vert="horz">
            <a:spAutoFit/>
          </a:bodyPr>
          <a:lstStyle/>
          <a:p>
            <a:pPr marL="12700" marR="5080">
              <a:lnSpc>
                <a:spcPct val="124500"/>
              </a:lnSpc>
              <a:spcBef>
                <a:spcPts val="100"/>
              </a:spcBef>
            </a:pPr>
            <a:r>
              <a:rPr dirty="0" spc="-180">
                <a:latin typeface="Arial Black"/>
                <a:cs typeface="Arial Black"/>
              </a:rPr>
              <a:t>Unidades</a:t>
            </a:r>
            <a:r>
              <a:rPr dirty="0" spc="40">
                <a:latin typeface="Arial Black"/>
                <a:cs typeface="Arial Black"/>
              </a:rPr>
              <a:t> </a:t>
            </a:r>
            <a:r>
              <a:rPr dirty="0" spc="-145">
                <a:latin typeface="Arial Black"/>
                <a:cs typeface="Arial Black"/>
              </a:rPr>
              <a:t>fundamentales:</a:t>
            </a:r>
            <a:r>
              <a:rPr dirty="0" spc="310">
                <a:latin typeface="Arial Black"/>
                <a:cs typeface="Arial Black"/>
              </a:rPr>
              <a:t> </a:t>
            </a:r>
            <a:r>
              <a:rPr dirty="0" spc="-50"/>
              <a:t>del</a:t>
            </a:r>
            <a:r>
              <a:rPr dirty="0" spc="-45"/>
              <a:t> </a:t>
            </a:r>
            <a:r>
              <a:rPr dirty="0" spc="-10"/>
              <a:t>Sistema </a:t>
            </a:r>
            <a:r>
              <a:rPr dirty="0" spc="-70"/>
              <a:t>Internacional</a:t>
            </a:r>
            <a:r>
              <a:rPr dirty="0" spc="-5"/>
              <a:t> </a:t>
            </a:r>
            <a:r>
              <a:rPr dirty="0" spc="-114"/>
              <a:t>de</a:t>
            </a:r>
            <a:r>
              <a:rPr dirty="0"/>
              <a:t> </a:t>
            </a:r>
            <a:r>
              <a:rPr dirty="0" spc="-80"/>
              <a:t>Unidades</a:t>
            </a:r>
            <a:r>
              <a:rPr dirty="0" spc="-5"/>
              <a:t> </a:t>
            </a:r>
            <a:r>
              <a:rPr dirty="0" spc="-50"/>
              <a:t>(SI),</a:t>
            </a:r>
            <a:r>
              <a:rPr dirty="0"/>
              <a:t> </a:t>
            </a:r>
            <a:r>
              <a:rPr dirty="0" spc="-90"/>
              <a:t>son</a:t>
            </a:r>
            <a:r>
              <a:rPr dirty="0"/>
              <a:t> </a:t>
            </a:r>
            <a:r>
              <a:rPr dirty="0" spc="-70"/>
              <a:t>magnitudes</a:t>
            </a:r>
            <a:r>
              <a:rPr dirty="0" spc="-5"/>
              <a:t> </a:t>
            </a:r>
            <a:r>
              <a:rPr dirty="0" spc="-225"/>
              <a:t>f</a:t>
            </a:r>
            <a:r>
              <a:rPr dirty="0" spc="-595"/>
              <a:t>´</a:t>
            </a:r>
            <a:r>
              <a:rPr dirty="0" spc="-25"/>
              <a:t>ısicas</a:t>
            </a:r>
            <a:r>
              <a:rPr dirty="0" spc="-125"/>
              <a:t> </a:t>
            </a:r>
            <a:r>
              <a:rPr dirty="0" spc="-90"/>
              <a:t>b</a:t>
            </a:r>
            <a:r>
              <a:rPr dirty="0" spc="-825"/>
              <a:t>´</a:t>
            </a:r>
            <a:r>
              <a:rPr dirty="0" spc="-80"/>
              <a:t>asica</a:t>
            </a:r>
            <a:r>
              <a:rPr dirty="0" spc="-70"/>
              <a:t>s</a:t>
            </a:r>
            <a:r>
              <a:rPr dirty="0" spc="15"/>
              <a:t> </a:t>
            </a:r>
            <a:r>
              <a:rPr dirty="0" spc="-95"/>
              <a:t>que</a:t>
            </a:r>
            <a:r>
              <a:rPr dirty="0" spc="-10"/>
              <a:t> </a:t>
            </a:r>
            <a:r>
              <a:rPr dirty="0" spc="-100"/>
              <a:t>pueden</a:t>
            </a:r>
            <a:r>
              <a:rPr dirty="0" spc="5"/>
              <a:t> </a:t>
            </a:r>
            <a:r>
              <a:rPr dirty="0" spc="-85"/>
              <a:t>medirse</a:t>
            </a:r>
            <a:r>
              <a:rPr dirty="0"/>
              <a:t> y</a:t>
            </a:r>
            <a:r>
              <a:rPr dirty="0" spc="5"/>
              <a:t> </a:t>
            </a:r>
            <a:r>
              <a:rPr dirty="0" spc="-70"/>
              <a:t>son</a:t>
            </a:r>
            <a:r>
              <a:rPr dirty="0" spc="5"/>
              <a:t> </a:t>
            </a:r>
            <a:r>
              <a:rPr dirty="0" spc="-75"/>
              <a:t>independientes</a:t>
            </a:r>
            <a:r>
              <a:rPr dirty="0" spc="5"/>
              <a:t> </a:t>
            </a:r>
            <a:r>
              <a:rPr dirty="0" spc="-25"/>
              <a:t>de </a:t>
            </a:r>
            <a:r>
              <a:rPr dirty="0" spc="-55"/>
              <a:t>todas</a:t>
            </a:r>
            <a:r>
              <a:rPr dirty="0" spc="-35"/>
              <a:t> </a:t>
            </a:r>
            <a:r>
              <a:rPr dirty="0" spc="-40"/>
              <a:t>las</a:t>
            </a:r>
            <a:r>
              <a:rPr dirty="0" spc="-35"/>
              <a:t> </a:t>
            </a:r>
            <a:r>
              <a:rPr dirty="0" spc="60"/>
              <a:t>de</a:t>
            </a:r>
            <a:r>
              <a:rPr dirty="0" spc="35"/>
              <a:t>m</a:t>
            </a:r>
            <a:r>
              <a:rPr dirty="0" spc="-695"/>
              <a:t>´</a:t>
            </a:r>
            <a:r>
              <a:rPr dirty="0" spc="50"/>
              <a:t>as.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629640" y="3321949"/>
            <a:ext cx="30416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La</a:t>
            </a:r>
            <a:r>
              <a:rPr dirty="0" sz="600" spc="5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f´ısica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751558" y="3321949"/>
            <a:ext cx="11322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  <a:hlinkClick r:id="rId3" action="ppaction://hlinksldjump"/>
              </a:rPr>
              <a:t>Tipos</a:t>
            </a:r>
            <a:r>
              <a:rPr dirty="0" sz="600" spc="25"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3" action="ppaction://hlinksldjump"/>
              </a:rPr>
              <a:t>de</a:t>
            </a:r>
            <a:r>
              <a:rPr dirty="0" sz="600" spc="30"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3" action="ppaction://hlinksldjump"/>
              </a:rPr>
              <a:t>Magnitudes</a:t>
            </a:r>
            <a:r>
              <a:rPr dirty="0" sz="600" spc="30"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3" action="ppaction://hlinksldjump"/>
              </a:rPr>
              <a:t>y</a:t>
            </a:r>
            <a:r>
              <a:rPr dirty="0" sz="600" spc="30"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 spc="-10">
                <a:latin typeface="Tahoma"/>
                <a:cs typeface="Tahoma"/>
                <a:hlinkClick r:id="rId3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10</a:t>
            </a:fld>
            <a:r>
              <a:rPr dirty="0" spc="5"/>
              <a:t> </a:t>
            </a:r>
            <a:r>
              <a:rPr dirty="0" spc="85"/>
              <a:t>/</a:t>
            </a:r>
            <a:r>
              <a:rPr dirty="0" spc="10"/>
              <a:t> </a:t>
            </a:r>
            <a:r>
              <a:rPr dirty="0" spc="-2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3829" y="115603"/>
            <a:ext cx="342900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>
                <a:solidFill>
                  <a:srgbClr val="0000FF"/>
                </a:solidFill>
                <a:latin typeface="Calibri"/>
                <a:cs typeface="Calibri"/>
              </a:rPr>
              <a:t>Tabla</a:t>
            </a:r>
            <a:r>
              <a:rPr dirty="0" sz="1700" spc="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000FF"/>
                </a:solidFill>
                <a:latin typeface="Calibri"/>
                <a:cs typeface="Calibri"/>
              </a:rPr>
              <a:t>de</a:t>
            </a:r>
            <a:r>
              <a:rPr dirty="0" sz="1700" spc="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50">
                <a:solidFill>
                  <a:srgbClr val="0000FF"/>
                </a:solidFill>
                <a:latin typeface="Calibri"/>
                <a:cs typeface="Calibri"/>
              </a:rPr>
              <a:t>unidades</a:t>
            </a:r>
            <a:r>
              <a:rPr dirty="0" sz="1700" spc="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50">
                <a:solidFill>
                  <a:srgbClr val="0000FF"/>
                </a:solidFill>
                <a:latin typeface="Calibri"/>
                <a:cs typeface="Calibri"/>
              </a:rPr>
              <a:t>fundamentales</a:t>
            </a:r>
            <a:r>
              <a:rPr dirty="0" sz="1700" spc="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20">
                <a:solidFill>
                  <a:srgbClr val="0000FF"/>
                </a:solidFill>
                <a:latin typeface="Calibri"/>
                <a:cs typeface="Calibri"/>
              </a:rPr>
              <a:t>del</a:t>
            </a:r>
            <a:r>
              <a:rPr dirty="0" sz="1700" spc="40">
                <a:solidFill>
                  <a:srgbClr val="0000FF"/>
                </a:solidFill>
                <a:latin typeface="Calibri"/>
                <a:cs typeface="Calibri"/>
              </a:rPr>
              <a:t> SI</a:t>
            </a:r>
            <a:endParaRPr sz="1700">
              <a:latin typeface="Calibri"/>
              <a:cs typeface="Calibri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29183" y="691845"/>
          <a:ext cx="3350260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3075"/>
                <a:gridCol w="861694"/>
                <a:gridCol w="739140"/>
              </a:tblGrid>
              <a:tr h="2971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Magnitud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Unidad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125">
                          <a:latin typeface="Tahoma"/>
                          <a:cs typeface="Tahoma"/>
                        </a:rPr>
                        <a:t>S</a:t>
                      </a:r>
                      <a:r>
                        <a:rPr dirty="0" sz="1400" spc="-500">
                          <a:latin typeface="Tahoma"/>
                          <a:cs typeface="Tahoma"/>
                        </a:rPr>
                        <a:t>´</a:t>
                      </a:r>
                      <a:r>
                        <a:rPr dirty="0" sz="1400" spc="70">
                          <a:latin typeface="Tahoma"/>
                          <a:cs typeface="Tahoma"/>
                        </a:rPr>
                        <a:t>ım</a:t>
                      </a:r>
                      <a:r>
                        <a:rPr dirty="0" sz="1400" spc="105">
                          <a:latin typeface="Tahoma"/>
                          <a:cs typeface="Tahoma"/>
                        </a:rPr>
                        <a:t>b</a:t>
                      </a:r>
                      <a:r>
                        <a:rPr dirty="0" sz="1400" spc="60">
                          <a:latin typeface="Tahoma"/>
                          <a:cs typeface="Tahoma"/>
                        </a:rPr>
                        <a:t>olo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Longitud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metro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m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20">
                          <a:latin typeface="Tahoma"/>
                          <a:cs typeface="Tahoma"/>
                        </a:rPr>
                        <a:t>Masa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kilogramo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25">
                          <a:latin typeface="Tahoma"/>
                          <a:cs typeface="Tahoma"/>
                        </a:rPr>
                        <a:t>kg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Tiempo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segundo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Temperatura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Kelvin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K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75">
                          <a:latin typeface="Tahoma"/>
                          <a:cs typeface="Tahoma"/>
                        </a:rPr>
                        <a:t>Intensidad</a:t>
                      </a:r>
                      <a:r>
                        <a:rPr dirty="0" sz="14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50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l</a:t>
                      </a:r>
                      <a:r>
                        <a:rPr dirty="0" sz="1400" spc="-685">
                          <a:latin typeface="Tahoma"/>
                          <a:cs typeface="Tahoma"/>
                        </a:rPr>
                        <a:t>´</a:t>
                      </a:r>
                      <a:r>
                        <a:rPr dirty="0" sz="1400" spc="50">
                          <a:latin typeface="Tahoma"/>
                          <a:cs typeface="Tahoma"/>
                        </a:rPr>
                        <a:t>ectrica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Ampere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75">
                          <a:latin typeface="Tahoma"/>
                          <a:cs typeface="Tahoma"/>
                        </a:rPr>
                        <a:t>Intensidad</a:t>
                      </a:r>
                      <a:r>
                        <a:rPr dirty="0" sz="14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10">
                          <a:latin typeface="Tahoma"/>
                          <a:cs typeface="Tahoma"/>
                        </a:rPr>
                        <a:t>luminosa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candela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25">
                          <a:latin typeface="Tahoma"/>
                          <a:cs typeface="Tahoma"/>
                        </a:rPr>
                        <a:t>cd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45">
                          <a:latin typeface="Tahoma"/>
                          <a:cs typeface="Tahoma"/>
                        </a:rPr>
                        <a:t>Cantidad</a:t>
                      </a:r>
                      <a:r>
                        <a:rPr dirty="0" sz="1400" spc="-4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90">
                          <a:latin typeface="Tahoma"/>
                          <a:cs typeface="Tahoma"/>
                        </a:rPr>
                        <a:t>de</a:t>
                      </a:r>
                      <a:r>
                        <a:rPr dirty="0" sz="14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10">
                          <a:latin typeface="Tahoma"/>
                          <a:cs typeface="Tahoma"/>
                        </a:rPr>
                        <a:t>sustancia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25">
                          <a:latin typeface="Tahoma"/>
                          <a:cs typeface="Tahoma"/>
                        </a:rPr>
                        <a:t>mol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25">
                          <a:latin typeface="Tahoma"/>
                          <a:cs typeface="Tahoma"/>
                        </a:rPr>
                        <a:t>mol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4" name="object 4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629640" y="3321949"/>
            <a:ext cx="30416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La</a:t>
            </a:r>
            <a:r>
              <a:rPr dirty="0" sz="600" spc="5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190C00"/>
                </a:solidFill>
                <a:latin typeface="Tahoma"/>
                <a:cs typeface="Tahoma"/>
                <a:hlinkClick r:id="rId2" action="ppaction://hlinksldjump"/>
              </a:rPr>
              <a:t>f´ısica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751558" y="3321949"/>
            <a:ext cx="113220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ahoma"/>
                <a:cs typeface="Tahoma"/>
                <a:hlinkClick r:id="rId3" action="ppaction://hlinksldjump"/>
              </a:rPr>
              <a:t>Tipos</a:t>
            </a:r>
            <a:r>
              <a:rPr dirty="0" sz="600" spc="25"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3" action="ppaction://hlinksldjump"/>
              </a:rPr>
              <a:t>de</a:t>
            </a:r>
            <a:r>
              <a:rPr dirty="0" sz="600" spc="30"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3" action="ppaction://hlinksldjump"/>
              </a:rPr>
              <a:t>Magnitudes</a:t>
            </a:r>
            <a:r>
              <a:rPr dirty="0" sz="600" spc="30"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3" action="ppaction://hlinksldjump"/>
              </a:rPr>
              <a:t>y</a:t>
            </a:r>
            <a:r>
              <a:rPr dirty="0" sz="600" spc="30"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 spc="-10">
                <a:latin typeface="Tahoma"/>
                <a:cs typeface="Tahoma"/>
                <a:hlinkClick r:id="rId3" action="ppaction://hlinksldjump"/>
              </a:rPr>
              <a:t>Unidades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marzo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10</a:t>
            </a:fld>
            <a:r>
              <a:rPr dirty="0" spc="5"/>
              <a:t> </a:t>
            </a:r>
            <a:r>
              <a:rPr dirty="0" spc="85"/>
              <a:t>/</a:t>
            </a:r>
            <a:r>
              <a:rPr dirty="0" spc="10"/>
              <a:t> </a:t>
            </a:r>
            <a:r>
              <a:rPr dirty="0" spc="-2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M. en C. Gustavo Contreras Mayén</dc:creator>
  <dc:title>Sesión 1. Física - Asesoría</dc:title>
  <dcterms:created xsi:type="dcterms:W3CDTF">2023-05-17T02:31:38Z</dcterms:created>
  <dcterms:modified xsi:type="dcterms:W3CDTF">2023-05-17T02:31:38Z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2023-03-10T00:00:00Z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2023-05-17T00:00:00Z</vt:filetime>
  </property>
  <property fmtid="{D5CDD505-2E9C-101B-9397-08002B2CF9AE}" pid="5" name="PTEX.Fullbanner">
    <vt:lpwstr>This is MiKTeX-pdfTeX 4.12.0 (1.40.24)</vt:lpwstr>
  </property>
  <property fmtid="{D5CDD505-2E9C-101B-9397-08002B2CF9AE}" pid="6" name="Producer">
    <vt:lpwstr>MiKTeX pdfTeX-1.40.24</vt:lpwstr>
  </property>
</Properties>
</file>