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8" r:id="rId2"/>
    <p:sldId id="260" r:id="rId3"/>
    <p:sldId id="264" r:id="rId4"/>
    <p:sldId id="270" r:id="rId5"/>
    <p:sldId id="271" r:id="rId6"/>
    <p:sldId id="272" r:id="rId7"/>
    <p:sldId id="273" r:id="rId8"/>
    <p:sldId id="274" r:id="rId9"/>
    <p:sldId id="275" r:id="rId10"/>
    <p:sldId id="277" r:id="rId11"/>
    <p:sldId id="300" r:id="rId12"/>
    <p:sldId id="278" r:id="rId13"/>
    <p:sldId id="279" r:id="rId14"/>
    <p:sldId id="280" r:id="rId15"/>
    <p:sldId id="281" r:id="rId16"/>
    <p:sldId id="282" r:id="rId17"/>
    <p:sldId id="298" r:id="rId18"/>
    <p:sldId id="299" r:id="rId19"/>
    <p:sldId id="284" r:id="rId20"/>
    <p:sldId id="283" r:id="rId21"/>
    <p:sldId id="285" r:id="rId22"/>
    <p:sldId id="286" r:id="rId23"/>
    <p:sldId id="287" r:id="rId24"/>
    <p:sldId id="288" r:id="rId25"/>
    <p:sldId id="301" r:id="rId26"/>
    <p:sldId id="289" r:id="rId27"/>
    <p:sldId id="290" r:id="rId28"/>
    <p:sldId id="291" r:id="rId29"/>
    <p:sldId id="295" r:id="rId30"/>
    <p:sldId id="296" r:id="rId31"/>
    <p:sldId id="297" r:id="rId32"/>
    <p:sldId id="292" r:id="rId33"/>
    <p:sldId id="293" r:id="rId34"/>
    <p:sldId id="294" r:id="rId35"/>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7"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0" d="100"/>
          <a:sy n="90" d="100"/>
        </p:scale>
        <p:origin x="302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9D3D69-D250-4DD9-94DE-08A5514675E2}" type="datetime1">
              <a:rPr lang="es-MX" smtClean="0"/>
              <a:t>15/05/2023</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es-MX" smtClean="0"/>
              <a:t>‹Nº›</a:t>
            </a:fld>
            <a:endParaRPr lang="es-MX"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ABF49-B7A4-4506-8903-4C429E5FD300}" type="datetime1">
              <a:rPr lang="es-MX" noProof="0" smtClean="0"/>
              <a:pPr/>
              <a:t>15/05/2023</a:t>
            </a:fld>
            <a:endParaRPr lang="es-MX"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Haga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es-MX" noProof="0" smtClean="0"/>
              <a:t>‹Nº›</a:t>
            </a:fld>
            <a:endParaRPr lang="es-MX"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a:t>
            </a:fld>
            <a:endParaRPr lang="es-MX" dirty="0"/>
          </a:p>
        </p:txBody>
      </p:sp>
    </p:spTree>
    <p:extLst>
      <p:ext uri="{BB962C8B-B14F-4D97-AF65-F5344CB8AC3E}">
        <p14:creationId xmlns:p14="http://schemas.microsoft.com/office/powerpoint/2010/main" val="721759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10</a:t>
            </a:fld>
            <a:endParaRPr lang="es-MX" dirty="0"/>
          </a:p>
        </p:txBody>
      </p:sp>
    </p:spTree>
    <p:extLst>
      <p:ext uri="{BB962C8B-B14F-4D97-AF65-F5344CB8AC3E}">
        <p14:creationId xmlns:p14="http://schemas.microsoft.com/office/powerpoint/2010/main" val="231677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11</a:t>
            </a:fld>
            <a:endParaRPr lang="es-MX" dirty="0"/>
          </a:p>
        </p:txBody>
      </p:sp>
    </p:spTree>
    <p:extLst>
      <p:ext uri="{BB962C8B-B14F-4D97-AF65-F5344CB8AC3E}">
        <p14:creationId xmlns:p14="http://schemas.microsoft.com/office/powerpoint/2010/main" val="394420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12</a:t>
            </a:fld>
            <a:endParaRPr lang="es-MX" dirty="0"/>
          </a:p>
        </p:txBody>
      </p:sp>
    </p:spTree>
    <p:extLst>
      <p:ext uri="{BB962C8B-B14F-4D97-AF65-F5344CB8AC3E}">
        <p14:creationId xmlns:p14="http://schemas.microsoft.com/office/powerpoint/2010/main" val="313823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13</a:t>
            </a:fld>
            <a:endParaRPr lang="es-MX" dirty="0"/>
          </a:p>
        </p:txBody>
      </p:sp>
    </p:spTree>
    <p:extLst>
      <p:ext uri="{BB962C8B-B14F-4D97-AF65-F5344CB8AC3E}">
        <p14:creationId xmlns:p14="http://schemas.microsoft.com/office/powerpoint/2010/main" val="140171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14</a:t>
            </a:fld>
            <a:endParaRPr lang="es-MX" dirty="0"/>
          </a:p>
        </p:txBody>
      </p:sp>
    </p:spTree>
    <p:extLst>
      <p:ext uri="{BB962C8B-B14F-4D97-AF65-F5344CB8AC3E}">
        <p14:creationId xmlns:p14="http://schemas.microsoft.com/office/powerpoint/2010/main" val="2685312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15</a:t>
            </a:fld>
            <a:endParaRPr lang="es-MX" dirty="0"/>
          </a:p>
        </p:txBody>
      </p:sp>
    </p:spTree>
    <p:extLst>
      <p:ext uri="{BB962C8B-B14F-4D97-AF65-F5344CB8AC3E}">
        <p14:creationId xmlns:p14="http://schemas.microsoft.com/office/powerpoint/2010/main" val="245924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16</a:t>
            </a:fld>
            <a:endParaRPr lang="es-MX" dirty="0"/>
          </a:p>
        </p:txBody>
      </p:sp>
    </p:spTree>
    <p:extLst>
      <p:ext uri="{BB962C8B-B14F-4D97-AF65-F5344CB8AC3E}">
        <p14:creationId xmlns:p14="http://schemas.microsoft.com/office/powerpoint/2010/main" val="56289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17</a:t>
            </a:fld>
            <a:endParaRPr lang="es-MX" dirty="0"/>
          </a:p>
        </p:txBody>
      </p:sp>
    </p:spTree>
    <p:extLst>
      <p:ext uri="{BB962C8B-B14F-4D97-AF65-F5344CB8AC3E}">
        <p14:creationId xmlns:p14="http://schemas.microsoft.com/office/powerpoint/2010/main" val="197365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18</a:t>
            </a:fld>
            <a:endParaRPr lang="es-MX" dirty="0"/>
          </a:p>
        </p:txBody>
      </p:sp>
    </p:spTree>
    <p:extLst>
      <p:ext uri="{BB962C8B-B14F-4D97-AF65-F5344CB8AC3E}">
        <p14:creationId xmlns:p14="http://schemas.microsoft.com/office/powerpoint/2010/main" val="262869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19</a:t>
            </a:fld>
            <a:endParaRPr lang="es-MX" dirty="0"/>
          </a:p>
        </p:txBody>
      </p:sp>
    </p:spTree>
    <p:extLst>
      <p:ext uri="{BB962C8B-B14F-4D97-AF65-F5344CB8AC3E}">
        <p14:creationId xmlns:p14="http://schemas.microsoft.com/office/powerpoint/2010/main" val="298591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a:t>
            </a:fld>
            <a:endParaRPr lang="es-MX" dirty="0"/>
          </a:p>
        </p:txBody>
      </p:sp>
    </p:spTree>
    <p:extLst>
      <p:ext uri="{BB962C8B-B14F-4D97-AF65-F5344CB8AC3E}">
        <p14:creationId xmlns:p14="http://schemas.microsoft.com/office/powerpoint/2010/main" val="111172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20</a:t>
            </a:fld>
            <a:endParaRPr lang="es-MX" dirty="0"/>
          </a:p>
        </p:txBody>
      </p:sp>
    </p:spTree>
    <p:extLst>
      <p:ext uri="{BB962C8B-B14F-4D97-AF65-F5344CB8AC3E}">
        <p14:creationId xmlns:p14="http://schemas.microsoft.com/office/powerpoint/2010/main" val="1346944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21</a:t>
            </a:fld>
            <a:endParaRPr lang="es-MX" dirty="0"/>
          </a:p>
        </p:txBody>
      </p:sp>
    </p:spTree>
    <p:extLst>
      <p:ext uri="{BB962C8B-B14F-4D97-AF65-F5344CB8AC3E}">
        <p14:creationId xmlns:p14="http://schemas.microsoft.com/office/powerpoint/2010/main" val="414857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22</a:t>
            </a:fld>
            <a:endParaRPr lang="es-MX" dirty="0"/>
          </a:p>
        </p:txBody>
      </p:sp>
    </p:spTree>
    <p:extLst>
      <p:ext uri="{BB962C8B-B14F-4D97-AF65-F5344CB8AC3E}">
        <p14:creationId xmlns:p14="http://schemas.microsoft.com/office/powerpoint/2010/main" val="355079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23</a:t>
            </a:fld>
            <a:endParaRPr lang="es-MX" dirty="0"/>
          </a:p>
        </p:txBody>
      </p:sp>
    </p:spTree>
    <p:extLst>
      <p:ext uri="{BB962C8B-B14F-4D97-AF65-F5344CB8AC3E}">
        <p14:creationId xmlns:p14="http://schemas.microsoft.com/office/powerpoint/2010/main" val="3025801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24</a:t>
            </a:fld>
            <a:endParaRPr lang="es-MX" dirty="0"/>
          </a:p>
        </p:txBody>
      </p:sp>
    </p:spTree>
    <p:extLst>
      <p:ext uri="{BB962C8B-B14F-4D97-AF65-F5344CB8AC3E}">
        <p14:creationId xmlns:p14="http://schemas.microsoft.com/office/powerpoint/2010/main" val="1742166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25</a:t>
            </a:fld>
            <a:endParaRPr lang="es-MX" dirty="0"/>
          </a:p>
        </p:txBody>
      </p:sp>
    </p:spTree>
    <p:extLst>
      <p:ext uri="{BB962C8B-B14F-4D97-AF65-F5344CB8AC3E}">
        <p14:creationId xmlns:p14="http://schemas.microsoft.com/office/powerpoint/2010/main" val="4056034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26</a:t>
            </a:fld>
            <a:endParaRPr lang="es-MX" dirty="0"/>
          </a:p>
        </p:txBody>
      </p:sp>
    </p:spTree>
    <p:extLst>
      <p:ext uri="{BB962C8B-B14F-4D97-AF65-F5344CB8AC3E}">
        <p14:creationId xmlns:p14="http://schemas.microsoft.com/office/powerpoint/2010/main" val="2047816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27</a:t>
            </a:fld>
            <a:endParaRPr lang="es-MX" dirty="0"/>
          </a:p>
        </p:txBody>
      </p:sp>
    </p:spTree>
    <p:extLst>
      <p:ext uri="{BB962C8B-B14F-4D97-AF65-F5344CB8AC3E}">
        <p14:creationId xmlns:p14="http://schemas.microsoft.com/office/powerpoint/2010/main" val="2621640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28</a:t>
            </a:fld>
            <a:endParaRPr lang="es-MX" dirty="0"/>
          </a:p>
        </p:txBody>
      </p:sp>
    </p:spTree>
    <p:extLst>
      <p:ext uri="{BB962C8B-B14F-4D97-AF65-F5344CB8AC3E}">
        <p14:creationId xmlns:p14="http://schemas.microsoft.com/office/powerpoint/2010/main" val="2185693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29</a:t>
            </a:fld>
            <a:endParaRPr lang="es-MX" dirty="0"/>
          </a:p>
        </p:txBody>
      </p:sp>
    </p:spTree>
    <p:extLst>
      <p:ext uri="{BB962C8B-B14F-4D97-AF65-F5344CB8AC3E}">
        <p14:creationId xmlns:p14="http://schemas.microsoft.com/office/powerpoint/2010/main" val="23768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a:t>
            </a:fld>
            <a:endParaRPr lang="es-MX" dirty="0"/>
          </a:p>
        </p:txBody>
      </p:sp>
    </p:spTree>
    <p:extLst>
      <p:ext uri="{BB962C8B-B14F-4D97-AF65-F5344CB8AC3E}">
        <p14:creationId xmlns:p14="http://schemas.microsoft.com/office/powerpoint/2010/main" val="3414525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30</a:t>
            </a:fld>
            <a:endParaRPr lang="es-MX" dirty="0"/>
          </a:p>
        </p:txBody>
      </p:sp>
    </p:spTree>
    <p:extLst>
      <p:ext uri="{BB962C8B-B14F-4D97-AF65-F5344CB8AC3E}">
        <p14:creationId xmlns:p14="http://schemas.microsoft.com/office/powerpoint/2010/main" val="24178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31</a:t>
            </a:fld>
            <a:endParaRPr lang="es-MX" dirty="0"/>
          </a:p>
        </p:txBody>
      </p:sp>
    </p:spTree>
    <p:extLst>
      <p:ext uri="{BB962C8B-B14F-4D97-AF65-F5344CB8AC3E}">
        <p14:creationId xmlns:p14="http://schemas.microsoft.com/office/powerpoint/2010/main" val="2927173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32</a:t>
            </a:fld>
            <a:endParaRPr lang="es-MX" dirty="0"/>
          </a:p>
        </p:txBody>
      </p:sp>
    </p:spTree>
    <p:extLst>
      <p:ext uri="{BB962C8B-B14F-4D97-AF65-F5344CB8AC3E}">
        <p14:creationId xmlns:p14="http://schemas.microsoft.com/office/powerpoint/2010/main" val="2614945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33</a:t>
            </a:fld>
            <a:endParaRPr lang="es-MX" dirty="0"/>
          </a:p>
        </p:txBody>
      </p:sp>
    </p:spTree>
    <p:extLst>
      <p:ext uri="{BB962C8B-B14F-4D97-AF65-F5344CB8AC3E}">
        <p14:creationId xmlns:p14="http://schemas.microsoft.com/office/powerpoint/2010/main" val="1600658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34</a:t>
            </a:fld>
            <a:endParaRPr lang="es-MX" dirty="0"/>
          </a:p>
        </p:txBody>
      </p:sp>
    </p:spTree>
    <p:extLst>
      <p:ext uri="{BB962C8B-B14F-4D97-AF65-F5344CB8AC3E}">
        <p14:creationId xmlns:p14="http://schemas.microsoft.com/office/powerpoint/2010/main" val="301412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4</a:t>
            </a:fld>
            <a:endParaRPr lang="es-MX" dirty="0"/>
          </a:p>
        </p:txBody>
      </p:sp>
    </p:spTree>
    <p:extLst>
      <p:ext uri="{BB962C8B-B14F-4D97-AF65-F5344CB8AC3E}">
        <p14:creationId xmlns:p14="http://schemas.microsoft.com/office/powerpoint/2010/main" val="4929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5</a:t>
            </a:fld>
            <a:endParaRPr lang="es-MX" dirty="0"/>
          </a:p>
        </p:txBody>
      </p:sp>
    </p:spTree>
    <p:extLst>
      <p:ext uri="{BB962C8B-B14F-4D97-AF65-F5344CB8AC3E}">
        <p14:creationId xmlns:p14="http://schemas.microsoft.com/office/powerpoint/2010/main" val="1786787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6</a:t>
            </a:fld>
            <a:endParaRPr lang="es-MX" dirty="0"/>
          </a:p>
        </p:txBody>
      </p:sp>
    </p:spTree>
    <p:extLst>
      <p:ext uri="{BB962C8B-B14F-4D97-AF65-F5344CB8AC3E}">
        <p14:creationId xmlns:p14="http://schemas.microsoft.com/office/powerpoint/2010/main" val="417845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7</a:t>
            </a:fld>
            <a:endParaRPr lang="es-MX" dirty="0"/>
          </a:p>
        </p:txBody>
      </p:sp>
    </p:spTree>
    <p:extLst>
      <p:ext uri="{BB962C8B-B14F-4D97-AF65-F5344CB8AC3E}">
        <p14:creationId xmlns:p14="http://schemas.microsoft.com/office/powerpoint/2010/main" val="205692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8</a:t>
            </a:fld>
            <a:endParaRPr lang="es-MX" dirty="0"/>
          </a:p>
        </p:txBody>
      </p:sp>
    </p:spTree>
    <p:extLst>
      <p:ext uri="{BB962C8B-B14F-4D97-AF65-F5344CB8AC3E}">
        <p14:creationId xmlns:p14="http://schemas.microsoft.com/office/powerpoint/2010/main" val="484269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9</a:t>
            </a:fld>
            <a:endParaRPr lang="es-MX" dirty="0"/>
          </a:p>
        </p:txBody>
      </p:sp>
    </p:spTree>
    <p:extLst>
      <p:ext uri="{BB962C8B-B14F-4D97-AF65-F5344CB8AC3E}">
        <p14:creationId xmlns:p14="http://schemas.microsoft.com/office/powerpoint/2010/main" val="2602611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0" name="Rectángu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 name="Títu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es-ES" noProof="0"/>
              <a:t>Haga clic para modificar el estilo de título del patrón</a:t>
            </a:r>
            <a:endParaRPr lang="es-MX" noProof="0" dirty="0"/>
          </a:p>
        </p:txBody>
      </p:sp>
      <p:sp>
        <p:nvSpPr>
          <p:cNvPr id="3" name="Subtítu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MX" noProof="0" dirty="0"/>
          </a:p>
        </p:txBody>
      </p:sp>
      <p:sp>
        <p:nvSpPr>
          <p:cNvPr id="11" name="Marcador de fecha 3"/>
          <p:cNvSpPr>
            <a:spLocks noGrp="1"/>
          </p:cNvSpPr>
          <p:nvPr>
            <p:ph type="dt" sz="half" idx="10"/>
          </p:nvPr>
        </p:nvSpPr>
        <p:spPr/>
        <p:txBody>
          <a:bodyPr rtlCol="0"/>
          <a:lstStyle>
            <a:lvl1pPr>
              <a:defRPr>
                <a:solidFill>
                  <a:schemeClr val="bg2"/>
                </a:solidFill>
              </a:defRPr>
            </a:lvl1pPr>
          </a:lstStyle>
          <a:p>
            <a:fld id="{9D3052AD-9804-4A40-B952-50BC9E05A3DE}" type="datetime1">
              <a:rPr lang="es-MX" smtClean="0"/>
              <a:pPr/>
              <a:t>15/05/2023</a:t>
            </a:fld>
            <a:endParaRPr lang="es-MX" dirty="0"/>
          </a:p>
        </p:txBody>
      </p:sp>
      <p:sp>
        <p:nvSpPr>
          <p:cNvPr id="12" name="Marcador de pie de página 4"/>
          <p:cNvSpPr>
            <a:spLocks noGrp="1"/>
          </p:cNvSpPr>
          <p:nvPr>
            <p:ph type="ftr" sz="quarter" idx="11"/>
          </p:nvPr>
        </p:nvSpPr>
        <p:spPr/>
        <p:txBody>
          <a:bodyPr rtlCol="0"/>
          <a:lstStyle>
            <a:lvl1pPr>
              <a:defRPr>
                <a:solidFill>
                  <a:schemeClr val="bg2"/>
                </a:solidFill>
              </a:defRPr>
            </a:lvl1pPr>
          </a:lstStyle>
          <a:p>
            <a:pPr rtl="0"/>
            <a:endParaRPr lang="es-MX" noProof="0" dirty="0"/>
          </a:p>
        </p:txBody>
      </p:sp>
      <p:sp>
        <p:nvSpPr>
          <p:cNvPr id="13" name="Marcador de número de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es-MX" noProof="0" smtClean="0"/>
              <a:pPr rtl="0"/>
              <a:t>‹Nº›</a:t>
            </a:fld>
            <a:endParaRPr lang="es-MX" noProof="0"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fecha 3"/>
          <p:cNvSpPr>
            <a:spLocks noGrp="1"/>
          </p:cNvSpPr>
          <p:nvPr>
            <p:ph type="dt" sz="half" idx="10"/>
          </p:nvPr>
        </p:nvSpPr>
        <p:spPr/>
        <p:txBody>
          <a:bodyPr rtlCol="0"/>
          <a:lstStyle>
            <a:lvl1pPr>
              <a:defRPr/>
            </a:lvl1pPr>
          </a:lstStyle>
          <a:p>
            <a:fld id="{4D9A4368-F02C-40B7-9206-8369F43DDCCB}" type="datetime1">
              <a:rPr lang="es-MX" smtClean="0"/>
              <a:pPr/>
              <a:t>15/05/2023</a:t>
            </a:fld>
            <a:endParaRPr lang="es-MX" dirty="0"/>
          </a:p>
        </p:txBody>
      </p:sp>
      <p:sp>
        <p:nvSpPr>
          <p:cNvPr id="5" name="Marcador de pie de página 4"/>
          <p:cNvSpPr>
            <a:spLocks noGrp="1"/>
          </p:cNvSpPr>
          <p:nvPr>
            <p:ph type="ftr" sz="quarter" idx="11"/>
          </p:nvPr>
        </p:nvSpPr>
        <p:spPr/>
        <p:txBody>
          <a:bodyPr rtlCol="0"/>
          <a:lstStyle/>
          <a:p>
            <a:pPr rtl="0"/>
            <a:endParaRPr lang="es-MX" noProof="0" dirty="0"/>
          </a:p>
        </p:txBody>
      </p:sp>
      <p:sp>
        <p:nvSpPr>
          <p:cNvPr id="6" name="Marcador de número de diapositiva 5"/>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10" name="Rectángu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ítulo vertical 1"/>
          <p:cNvSpPr>
            <a:spLocks noGrp="1"/>
          </p:cNvSpPr>
          <p:nvPr>
            <p:ph type="title" orient="vert"/>
          </p:nvPr>
        </p:nvSpPr>
        <p:spPr>
          <a:xfrm>
            <a:off x="10266348" y="462249"/>
            <a:ext cx="1370886" cy="5714714"/>
          </a:xfrm>
        </p:spPr>
        <p:txBody>
          <a:bodyPr vert="eaVert" rtlCol="0"/>
          <a:lstStyle/>
          <a:p>
            <a:pPr rtl="0"/>
            <a:r>
              <a:rPr lang="es-ES" noProof="0"/>
              <a:t>Haga clic para modificar el estilo de título del patrón</a:t>
            </a:r>
            <a:endParaRPr lang="es-MX" noProof="0" dirty="0"/>
          </a:p>
        </p:txBody>
      </p:sp>
      <p:sp>
        <p:nvSpPr>
          <p:cNvPr id="3" name="Marcador de posición de texto vertical 2"/>
          <p:cNvSpPr>
            <a:spLocks noGrp="1"/>
          </p:cNvSpPr>
          <p:nvPr>
            <p:ph type="body" orient="vert" idx="1"/>
          </p:nvPr>
        </p:nvSpPr>
        <p:spPr>
          <a:xfrm>
            <a:off x="378199" y="462249"/>
            <a:ext cx="9693088" cy="571471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fecha 3"/>
          <p:cNvSpPr>
            <a:spLocks noGrp="1"/>
          </p:cNvSpPr>
          <p:nvPr>
            <p:ph type="dt" sz="half" idx="10"/>
          </p:nvPr>
        </p:nvSpPr>
        <p:spPr>
          <a:xfrm>
            <a:off x="378199" y="6356350"/>
            <a:ext cx="1971947" cy="365125"/>
          </a:xfrm>
        </p:spPr>
        <p:txBody>
          <a:bodyPr rtlCol="0"/>
          <a:lstStyle>
            <a:lvl1pPr>
              <a:defRPr/>
            </a:lvl1pPr>
          </a:lstStyle>
          <a:p>
            <a:fld id="{5A93B8E3-7FEE-4377-A0D0-1248803941E4}" type="datetime1">
              <a:rPr lang="es-MX" smtClean="0"/>
              <a:pPr/>
              <a:t>15/05/2023</a:t>
            </a:fld>
            <a:endParaRPr lang="es-MX" dirty="0"/>
          </a:p>
        </p:txBody>
      </p:sp>
      <p:sp>
        <p:nvSpPr>
          <p:cNvPr id="5" name="Marcador de pie de página 4"/>
          <p:cNvSpPr>
            <a:spLocks noGrp="1"/>
          </p:cNvSpPr>
          <p:nvPr>
            <p:ph type="ftr" sz="quarter" idx="11"/>
          </p:nvPr>
        </p:nvSpPr>
        <p:spPr>
          <a:xfrm>
            <a:off x="2382374" y="6356350"/>
            <a:ext cx="5687786" cy="365125"/>
          </a:xfrm>
        </p:spPr>
        <p:txBody>
          <a:bodyPr rtlCol="0"/>
          <a:lstStyle/>
          <a:p>
            <a:pPr rtl="0"/>
            <a:endParaRPr lang="es-MX" noProof="0" dirty="0"/>
          </a:p>
        </p:txBody>
      </p:sp>
      <p:sp>
        <p:nvSpPr>
          <p:cNvPr id="6" name="Marcador de número de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fecha 3"/>
          <p:cNvSpPr>
            <a:spLocks noGrp="1"/>
          </p:cNvSpPr>
          <p:nvPr>
            <p:ph type="dt" sz="half" idx="10"/>
          </p:nvPr>
        </p:nvSpPr>
        <p:spPr/>
        <p:txBody>
          <a:bodyPr rtlCol="0"/>
          <a:lstStyle>
            <a:lvl1pPr>
              <a:defRPr/>
            </a:lvl1pPr>
          </a:lstStyle>
          <a:p>
            <a:fld id="{D6E13781-2DFE-4795-8944-05FD91CB3CEA}" type="datetime1">
              <a:rPr lang="es-MX" noProof="0" smtClean="0"/>
              <a:pPr/>
              <a:t>15/05/2023</a:t>
            </a:fld>
            <a:endParaRPr lang="es-MX" noProof="0" dirty="0"/>
          </a:p>
        </p:txBody>
      </p:sp>
      <p:sp>
        <p:nvSpPr>
          <p:cNvPr id="5" name="Marcador de pie de página 4"/>
          <p:cNvSpPr>
            <a:spLocks noGrp="1"/>
          </p:cNvSpPr>
          <p:nvPr>
            <p:ph type="ftr" sz="quarter" idx="11"/>
          </p:nvPr>
        </p:nvSpPr>
        <p:spPr/>
        <p:txBody>
          <a:bodyPr rtlCol="0"/>
          <a:lstStyle/>
          <a:p>
            <a:pPr rtl="0"/>
            <a:endParaRPr lang="es-MX" noProof="0" dirty="0"/>
          </a:p>
        </p:txBody>
      </p:sp>
      <p:sp>
        <p:nvSpPr>
          <p:cNvPr id="6" name="Marcador de número de diapositiva 5"/>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9" name="Rectángu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 name="Títu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es-ES" noProof="0"/>
              <a:t>Haga clic para modificar el estilo de título del patrón</a:t>
            </a:r>
            <a:endParaRPr lang="es-MX" noProof="0" dirty="0"/>
          </a:p>
        </p:txBody>
      </p:sp>
      <p:sp>
        <p:nvSpPr>
          <p:cNvPr id="3" name="Marcador de tex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lvl1pPr>
              <a:defRPr>
                <a:solidFill>
                  <a:schemeClr val="bg2"/>
                </a:solidFill>
              </a:defRPr>
            </a:lvl1pPr>
          </a:lstStyle>
          <a:p>
            <a:fld id="{504A9438-3560-40AF-8FE1-E28D75DE87AD}" type="datetime1">
              <a:rPr lang="es-MX" smtClean="0"/>
              <a:pPr/>
              <a:t>15/05/2023</a:t>
            </a:fld>
            <a:endParaRPr lang="es-MX" dirty="0"/>
          </a:p>
        </p:txBody>
      </p:sp>
      <p:sp>
        <p:nvSpPr>
          <p:cNvPr id="5" name="Marcador de pie de página 4"/>
          <p:cNvSpPr>
            <a:spLocks noGrp="1"/>
          </p:cNvSpPr>
          <p:nvPr>
            <p:ph type="ftr" sz="quarter" idx="11"/>
          </p:nvPr>
        </p:nvSpPr>
        <p:spPr/>
        <p:txBody>
          <a:bodyPr rtlCol="0"/>
          <a:lstStyle>
            <a:lvl1pPr>
              <a:defRPr>
                <a:solidFill>
                  <a:schemeClr val="bg2"/>
                </a:solidFill>
              </a:defRPr>
            </a:lvl1pPr>
          </a:lstStyle>
          <a:p>
            <a:pPr rtl="0"/>
            <a:endParaRPr lang="es-MX" noProof="0" dirty="0"/>
          </a:p>
        </p:txBody>
      </p:sp>
      <p:sp>
        <p:nvSpPr>
          <p:cNvPr id="6" name="Marcador de número de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es-MX" noProof="0" smtClean="0"/>
              <a:pPr rtl="0"/>
              <a:t>‹Nº›</a:t>
            </a:fld>
            <a:endParaRPr lang="es-MX" noProof="0"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sz="half" idx="1"/>
          </p:nvPr>
        </p:nvSpPr>
        <p:spPr>
          <a:xfrm>
            <a:off x="1280160" y="2194560"/>
            <a:ext cx="4489704" cy="398678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contenido 3"/>
          <p:cNvSpPr>
            <a:spLocks noGrp="1"/>
          </p:cNvSpPr>
          <p:nvPr>
            <p:ph sz="half" idx="2"/>
          </p:nvPr>
        </p:nvSpPr>
        <p:spPr>
          <a:xfrm>
            <a:off x="6415368" y="2194560"/>
            <a:ext cx="4493424" cy="398678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fecha 4"/>
          <p:cNvSpPr>
            <a:spLocks noGrp="1"/>
          </p:cNvSpPr>
          <p:nvPr>
            <p:ph type="dt" sz="half" idx="10"/>
          </p:nvPr>
        </p:nvSpPr>
        <p:spPr/>
        <p:txBody>
          <a:bodyPr rtlCol="0"/>
          <a:lstStyle>
            <a:lvl1pPr>
              <a:defRPr/>
            </a:lvl1pPr>
          </a:lstStyle>
          <a:p>
            <a:fld id="{F0E5AE59-CC1C-4E0E-B93C-BC06D1935B7C}" type="datetime1">
              <a:rPr lang="es-MX" smtClean="0"/>
              <a:pPr/>
              <a:t>15/05/2023</a:t>
            </a:fld>
            <a:endParaRPr lang="es-MX" dirty="0"/>
          </a:p>
        </p:txBody>
      </p:sp>
      <p:sp>
        <p:nvSpPr>
          <p:cNvPr id="6" name="Marcador de pie de página 5"/>
          <p:cNvSpPr>
            <a:spLocks noGrp="1"/>
          </p:cNvSpPr>
          <p:nvPr>
            <p:ph type="ftr" sz="quarter" idx="11"/>
          </p:nvPr>
        </p:nvSpPr>
        <p:spPr/>
        <p:txBody>
          <a:bodyPr rtlCol="0"/>
          <a:lstStyle/>
          <a:p>
            <a:pPr rtl="0"/>
            <a:endParaRPr lang="es-MX" noProof="0" dirty="0"/>
          </a:p>
        </p:txBody>
      </p:sp>
      <p:sp>
        <p:nvSpPr>
          <p:cNvPr id="7" name="Marcador de número de diapositiva 6"/>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tex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280160" y="2743194"/>
            <a:ext cx="4489704" cy="343376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tex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419088" y="2743194"/>
            <a:ext cx="4489704" cy="343376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fecha 6"/>
          <p:cNvSpPr>
            <a:spLocks noGrp="1"/>
          </p:cNvSpPr>
          <p:nvPr>
            <p:ph type="dt" sz="half" idx="10"/>
          </p:nvPr>
        </p:nvSpPr>
        <p:spPr/>
        <p:txBody>
          <a:bodyPr rtlCol="0"/>
          <a:lstStyle>
            <a:lvl1pPr>
              <a:defRPr/>
            </a:lvl1pPr>
          </a:lstStyle>
          <a:p>
            <a:fld id="{C2827D5B-0910-4BD1-AD1A-65D2346E6E9E}" type="datetime1">
              <a:rPr lang="es-MX" smtClean="0"/>
              <a:pPr/>
              <a:t>15/05/2023</a:t>
            </a:fld>
            <a:endParaRPr lang="es-MX" dirty="0"/>
          </a:p>
        </p:txBody>
      </p:sp>
      <p:sp>
        <p:nvSpPr>
          <p:cNvPr id="8" name="Marcador de pie de página 7"/>
          <p:cNvSpPr>
            <a:spLocks noGrp="1"/>
          </p:cNvSpPr>
          <p:nvPr>
            <p:ph type="ftr" sz="quarter" idx="11"/>
          </p:nvPr>
        </p:nvSpPr>
        <p:spPr/>
        <p:txBody>
          <a:bodyPr rtlCol="0"/>
          <a:lstStyle/>
          <a:p>
            <a:pPr rtl="0"/>
            <a:endParaRPr lang="es-MX" noProof="0" dirty="0"/>
          </a:p>
        </p:txBody>
      </p:sp>
      <p:sp>
        <p:nvSpPr>
          <p:cNvPr id="9" name="Marcador de número de diapositiva 8"/>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fecha 2"/>
          <p:cNvSpPr>
            <a:spLocks noGrp="1"/>
          </p:cNvSpPr>
          <p:nvPr>
            <p:ph type="dt" sz="half" idx="10"/>
          </p:nvPr>
        </p:nvSpPr>
        <p:spPr/>
        <p:txBody>
          <a:bodyPr rtlCol="0"/>
          <a:lstStyle>
            <a:lvl1pPr>
              <a:defRPr/>
            </a:lvl1pPr>
          </a:lstStyle>
          <a:p>
            <a:fld id="{7D11B509-11F7-43E5-97F9-DF3CEF11F6B8}" type="datetime1">
              <a:rPr lang="es-MX" smtClean="0"/>
              <a:pPr/>
              <a:t>15/05/2023</a:t>
            </a:fld>
            <a:endParaRPr lang="es-MX" dirty="0"/>
          </a:p>
        </p:txBody>
      </p:sp>
      <p:sp>
        <p:nvSpPr>
          <p:cNvPr id="4" name="Marcador de pie de página 3"/>
          <p:cNvSpPr>
            <a:spLocks noGrp="1"/>
          </p:cNvSpPr>
          <p:nvPr>
            <p:ph type="ftr" sz="quarter" idx="11"/>
          </p:nvPr>
        </p:nvSpPr>
        <p:spPr/>
        <p:txBody>
          <a:bodyPr rtlCol="0"/>
          <a:lstStyle/>
          <a:p>
            <a:pPr rtl="0"/>
            <a:endParaRPr lang="es-MX" noProof="0" dirty="0"/>
          </a:p>
        </p:txBody>
      </p:sp>
      <p:sp>
        <p:nvSpPr>
          <p:cNvPr id="5" name="Marcador de número de diapositiva 4"/>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lvl1pPr>
              <a:defRPr/>
            </a:lvl1pPr>
          </a:lstStyle>
          <a:p>
            <a:fld id="{F9AF35CF-B5E9-4162-8755-ACF34315B1AB}" type="datetime1">
              <a:rPr lang="es-MX" smtClean="0"/>
              <a:pPr/>
              <a:t>15/05/2023</a:t>
            </a:fld>
            <a:endParaRPr lang="es-MX" dirty="0"/>
          </a:p>
        </p:txBody>
      </p:sp>
      <p:sp>
        <p:nvSpPr>
          <p:cNvPr id="3" name="Marcador de pie de página 2"/>
          <p:cNvSpPr>
            <a:spLocks noGrp="1"/>
          </p:cNvSpPr>
          <p:nvPr>
            <p:ph type="ftr" sz="quarter" idx="11"/>
          </p:nvPr>
        </p:nvSpPr>
        <p:spPr/>
        <p:txBody>
          <a:bodyPr rtlCol="0"/>
          <a:lstStyle/>
          <a:p>
            <a:pPr rtl="0"/>
            <a:endParaRPr lang="es-MX" noProof="0" dirty="0"/>
          </a:p>
        </p:txBody>
      </p:sp>
      <p:sp>
        <p:nvSpPr>
          <p:cNvPr id="4" name="Marcador de número de diapositiva 3"/>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normAutofit/>
          </a:bodyPr>
          <a:lstStyle>
            <a:lvl1pPr>
              <a:defRPr sz="3000"/>
            </a:lvl1pPr>
          </a:lstStyle>
          <a:p>
            <a:pPr rtl="0"/>
            <a:r>
              <a:rPr lang="es-ES" noProof="0"/>
              <a:t>Haga clic para modificar el estilo de título del patrón</a:t>
            </a:r>
            <a:endParaRPr lang="es-MX" noProof="0" dirty="0"/>
          </a:p>
        </p:txBody>
      </p:sp>
      <p:sp>
        <p:nvSpPr>
          <p:cNvPr id="4" name="Marcador de tex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contenid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fecha 4"/>
          <p:cNvSpPr>
            <a:spLocks noGrp="1"/>
          </p:cNvSpPr>
          <p:nvPr>
            <p:ph type="dt" sz="half" idx="10"/>
          </p:nvPr>
        </p:nvSpPr>
        <p:spPr/>
        <p:txBody>
          <a:bodyPr rtlCol="0"/>
          <a:lstStyle>
            <a:lvl1pPr>
              <a:defRPr/>
            </a:lvl1pPr>
          </a:lstStyle>
          <a:p>
            <a:fld id="{19D091C2-FE78-440F-9CAF-345CD7A1A300}" type="datetime1">
              <a:rPr lang="es-MX" smtClean="0"/>
              <a:pPr/>
              <a:t>15/05/2023</a:t>
            </a:fld>
            <a:endParaRPr lang="es-MX" dirty="0"/>
          </a:p>
        </p:txBody>
      </p:sp>
      <p:sp>
        <p:nvSpPr>
          <p:cNvPr id="6" name="Marcador de pie de página 5"/>
          <p:cNvSpPr>
            <a:spLocks noGrp="1"/>
          </p:cNvSpPr>
          <p:nvPr>
            <p:ph type="ftr" sz="quarter" idx="11"/>
          </p:nvPr>
        </p:nvSpPr>
        <p:spPr/>
        <p:txBody>
          <a:bodyPr rtlCol="0"/>
          <a:lstStyle/>
          <a:p>
            <a:pPr rtl="0"/>
            <a:endParaRPr lang="es-MX" noProof="0" dirty="0"/>
          </a:p>
        </p:txBody>
      </p:sp>
      <p:sp>
        <p:nvSpPr>
          <p:cNvPr id="7" name="Marcador de número de diapositiva 6"/>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normAutofit/>
          </a:bodyPr>
          <a:lstStyle>
            <a:lvl1pPr>
              <a:defRPr sz="3000"/>
            </a:lvl1pPr>
          </a:lstStyle>
          <a:p>
            <a:pPr rtl="0"/>
            <a:r>
              <a:rPr lang="es-ES" noProof="0"/>
              <a:t>Haga clic para modificar el estilo de título del patrón</a:t>
            </a:r>
            <a:endParaRPr lang="es-MX" noProof="0" dirty="0"/>
          </a:p>
        </p:txBody>
      </p:sp>
      <p:sp>
        <p:nvSpPr>
          <p:cNvPr id="4" name="Marcador de tex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imagen 2" descr="Marcador de posición vacío para agregar una imagen. Haz clic en el marcador de posición y selecciona la imagen que desees agregar"/>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MX" noProof="0" dirty="0"/>
          </a:p>
        </p:txBody>
      </p:sp>
      <p:sp>
        <p:nvSpPr>
          <p:cNvPr id="5" name="Marcador de fecha 4"/>
          <p:cNvSpPr>
            <a:spLocks noGrp="1"/>
          </p:cNvSpPr>
          <p:nvPr>
            <p:ph type="dt" sz="half" idx="10"/>
          </p:nvPr>
        </p:nvSpPr>
        <p:spPr/>
        <p:txBody>
          <a:bodyPr rtlCol="0"/>
          <a:lstStyle>
            <a:lvl1pPr>
              <a:defRPr/>
            </a:lvl1pPr>
          </a:lstStyle>
          <a:p>
            <a:fld id="{D033A126-2F46-46BA-AC60-47D21A1142F7}" type="datetime1">
              <a:rPr lang="es-MX" noProof="0" smtClean="0"/>
              <a:pPr/>
              <a:t>15/05/2023</a:t>
            </a:fld>
            <a:endParaRPr lang="es-MX" noProof="0" dirty="0"/>
          </a:p>
        </p:txBody>
      </p:sp>
      <p:sp>
        <p:nvSpPr>
          <p:cNvPr id="6" name="Marcador de pie de página 5"/>
          <p:cNvSpPr>
            <a:spLocks noGrp="1"/>
          </p:cNvSpPr>
          <p:nvPr>
            <p:ph type="ftr" sz="quarter" idx="11"/>
          </p:nvPr>
        </p:nvSpPr>
        <p:spPr/>
        <p:txBody>
          <a:bodyPr rtlCol="0"/>
          <a:lstStyle/>
          <a:p>
            <a:pPr rtl="0"/>
            <a:endParaRPr lang="es-MX" noProof="0" dirty="0"/>
          </a:p>
        </p:txBody>
      </p:sp>
      <p:sp>
        <p:nvSpPr>
          <p:cNvPr id="7" name="Marcador de número de diapositiva 6"/>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ángu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pic>
        <p:nvPicPr>
          <p:cNvPr id="8" name="Imagen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Marcador de títu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es-MX" noProof="0" dirty="0"/>
              <a:t>Haga clic para modificar el estilo de título del patrón</a:t>
            </a:r>
          </a:p>
        </p:txBody>
      </p:sp>
      <p:sp>
        <p:nvSpPr>
          <p:cNvPr id="3" name="Marcador de tex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es-MX" noProof="0" dirty="0"/>
              <a:t>Haga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a:p>
            <a:pPr lvl="5" rtl="0"/>
            <a:r>
              <a:rPr lang="es-MX" noProof="0" dirty="0"/>
              <a:t>Sexto</a:t>
            </a:r>
          </a:p>
          <a:p>
            <a:pPr lvl="6" rtl="0"/>
            <a:r>
              <a:rPr lang="es-MX" noProof="0" dirty="0"/>
              <a:t>Séptimo</a:t>
            </a:r>
          </a:p>
          <a:p>
            <a:pPr lvl="7" rtl="0"/>
            <a:r>
              <a:rPr lang="es-MX" noProof="0" dirty="0"/>
              <a:t>Octavo</a:t>
            </a:r>
          </a:p>
          <a:p>
            <a:pPr lvl="8" rtl="0"/>
            <a:r>
              <a:rPr lang="es-MX" noProof="0" dirty="0"/>
              <a:t>Noveno</a:t>
            </a:r>
          </a:p>
        </p:txBody>
      </p:sp>
      <p:sp>
        <p:nvSpPr>
          <p:cNvPr id="4" name="Marcador de fech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A39341E7-0B39-4DE8-9796-CE902B2EC80E}" type="datetime1">
              <a:rPr lang="es-MX" smtClean="0"/>
              <a:pPr/>
              <a:t>15/05/2023</a:t>
            </a:fld>
            <a:endParaRPr lang="es-MX" dirty="0"/>
          </a:p>
        </p:txBody>
      </p:sp>
      <p:sp>
        <p:nvSpPr>
          <p:cNvPr id="5" name="Marcador de pie de pá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es-MX" noProof="0" dirty="0"/>
          </a:p>
        </p:txBody>
      </p:sp>
      <p:sp>
        <p:nvSpPr>
          <p:cNvPr id="6" name="Marcador de número de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es-MX" noProof="0" smtClean="0"/>
              <a:pPr rtl="0"/>
              <a:t>‹Nº›</a:t>
            </a:fld>
            <a:endParaRPr lang="es-MX"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75199" y="2275443"/>
            <a:ext cx="8500062" cy="1190677"/>
          </a:xfrm>
        </p:spPr>
        <p:txBody>
          <a:bodyPr rtlCol="0"/>
          <a:lstStyle/>
          <a:p>
            <a:pPr rtl="0"/>
            <a:r>
              <a:rPr lang="es-MX" dirty="0"/>
              <a:t>Curso de Física 2</a:t>
            </a:r>
          </a:p>
        </p:txBody>
      </p:sp>
      <p:sp>
        <p:nvSpPr>
          <p:cNvPr id="3" name="Subtítulo 2"/>
          <p:cNvSpPr>
            <a:spLocks noGrp="1"/>
          </p:cNvSpPr>
          <p:nvPr>
            <p:ph type="subTitle" idx="1"/>
          </p:nvPr>
        </p:nvSpPr>
        <p:spPr>
          <a:xfrm>
            <a:off x="3175199" y="4724190"/>
            <a:ext cx="8500062" cy="865321"/>
          </a:xfrm>
        </p:spPr>
        <p:txBody>
          <a:bodyPr rtlCol="0">
            <a:normAutofit/>
          </a:bodyPr>
          <a:lstStyle/>
          <a:p>
            <a:pPr rtl="0"/>
            <a:r>
              <a:rPr lang="es-MX" dirty="0"/>
              <a:t>M. en C. Ramón Gustavo Contreras Mayén</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Horarios y días de clase</a:t>
            </a:r>
          </a:p>
        </p:txBody>
      </p:sp>
      <p:sp>
        <p:nvSpPr>
          <p:cNvPr id="14" name="Marcador de contenido 2"/>
          <p:cNvSpPr>
            <a:spLocks noGrp="1"/>
          </p:cNvSpPr>
          <p:nvPr>
            <p:ph idx="1"/>
          </p:nvPr>
        </p:nvSpPr>
        <p:spPr>
          <a:xfrm>
            <a:off x="1280160" y="2190749"/>
            <a:ext cx="10484210" cy="3986213"/>
          </a:xfrm>
        </p:spPr>
        <p:txBody>
          <a:bodyPr rtlCol="0">
            <a:normAutofit/>
          </a:bodyPr>
          <a:lstStyle/>
          <a:p>
            <a:pPr marL="0" indent="0">
              <a:buNone/>
            </a:pPr>
            <a:r>
              <a:rPr lang="es-MX" sz="3600" dirty="0">
                <a:solidFill>
                  <a:schemeClr val="tx2"/>
                </a:solidFill>
                <a:effectLst/>
              </a:rPr>
              <a:t>Las clases se llevarán a cabo en los días y horarios que ya conocen.</a:t>
            </a:r>
          </a:p>
          <a:p>
            <a:pPr marL="0" indent="0">
              <a:buNone/>
            </a:pPr>
            <a:endParaRPr lang="es-MX" sz="3600" dirty="0">
              <a:solidFill>
                <a:schemeClr val="tx2"/>
              </a:solidFill>
            </a:endParaRPr>
          </a:p>
          <a:p>
            <a:pPr marL="0" indent="0">
              <a:buNone/>
            </a:pPr>
            <a:r>
              <a:rPr lang="es-MX" sz="3600" dirty="0">
                <a:solidFill>
                  <a:schemeClr val="tx2"/>
                </a:solidFill>
                <a:effectLst/>
              </a:rPr>
              <a:t>En los grupos de Teams, recibirán previamente el enlace para la sesión.</a:t>
            </a:r>
          </a:p>
        </p:txBody>
      </p:sp>
    </p:spTree>
    <p:extLst>
      <p:ext uri="{BB962C8B-B14F-4D97-AF65-F5344CB8AC3E}">
        <p14:creationId xmlns:p14="http://schemas.microsoft.com/office/powerpoint/2010/main" val="3402051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Horarios y días de clase</a:t>
            </a:r>
          </a:p>
        </p:txBody>
      </p:sp>
      <p:graphicFrame>
        <p:nvGraphicFramePr>
          <p:cNvPr id="2" name="Tabla 2">
            <a:extLst>
              <a:ext uri="{FF2B5EF4-FFF2-40B4-BE49-F238E27FC236}">
                <a16:creationId xmlns:a16="http://schemas.microsoft.com/office/drawing/2014/main" id="{42D6EF40-36D2-400A-5F26-A4390592E0DD}"/>
              </a:ext>
            </a:extLst>
          </p:cNvPr>
          <p:cNvGraphicFramePr>
            <a:graphicFrameLocks noGrp="1"/>
          </p:cNvGraphicFramePr>
          <p:nvPr>
            <p:ph idx="1"/>
            <p:extLst>
              <p:ext uri="{D42A27DB-BD31-4B8C-83A1-F6EECF244321}">
                <p14:modId xmlns:p14="http://schemas.microsoft.com/office/powerpoint/2010/main" val="2901306887"/>
              </p:ext>
            </p:extLst>
          </p:nvPr>
        </p:nvGraphicFramePr>
        <p:xfrm>
          <a:off x="1279525" y="2190750"/>
          <a:ext cx="9629774" cy="3840480"/>
        </p:xfrm>
        <a:graphic>
          <a:graphicData uri="http://schemas.openxmlformats.org/drawingml/2006/table">
            <a:tbl>
              <a:tblPr firstRow="1" bandRow="1">
                <a:tableStyleId>{17292A2E-F333-43FB-9621-5CBBE7FDCDCB}</a:tableStyleId>
              </a:tblPr>
              <a:tblGrid>
                <a:gridCol w="3398492">
                  <a:extLst>
                    <a:ext uri="{9D8B030D-6E8A-4147-A177-3AD203B41FA5}">
                      <a16:colId xmlns:a16="http://schemas.microsoft.com/office/drawing/2014/main" val="3333160401"/>
                    </a:ext>
                  </a:extLst>
                </a:gridCol>
                <a:gridCol w="6231282">
                  <a:extLst>
                    <a:ext uri="{9D8B030D-6E8A-4147-A177-3AD203B41FA5}">
                      <a16:colId xmlns:a16="http://schemas.microsoft.com/office/drawing/2014/main" val="295757043"/>
                    </a:ext>
                  </a:extLst>
                </a:gridCol>
              </a:tblGrid>
              <a:tr h="370840">
                <a:tc>
                  <a:txBody>
                    <a:bodyPr/>
                    <a:lstStyle/>
                    <a:p>
                      <a:pPr algn="ctr"/>
                      <a:r>
                        <a:rPr lang="es-MX" sz="3600" dirty="0"/>
                        <a:t>Día</a:t>
                      </a:r>
                    </a:p>
                  </a:txBody>
                  <a:tcPr/>
                </a:tc>
                <a:tc>
                  <a:txBody>
                    <a:bodyPr/>
                    <a:lstStyle/>
                    <a:p>
                      <a:pPr algn="ctr"/>
                      <a:r>
                        <a:rPr lang="es-MX" sz="3600" dirty="0"/>
                        <a:t>Horario</a:t>
                      </a:r>
                    </a:p>
                  </a:txBody>
                  <a:tcPr/>
                </a:tc>
                <a:extLst>
                  <a:ext uri="{0D108BD9-81ED-4DB2-BD59-A6C34878D82A}">
                    <a16:rowId xmlns:a16="http://schemas.microsoft.com/office/drawing/2014/main" val="4042028646"/>
                  </a:ext>
                </a:extLst>
              </a:tr>
              <a:tr h="370840">
                <a:tc>
                  <a:txBody>
                    <a:bodyPr/>
                    <a:lstStyle/>
                    <a:p>
                      <a:r>
                        <a:rPr lang="es-MX" sz="3600" dirty="0">
                          <a:solidFill>
                            <a:schemeClr val="tx2"/>
                          </a:solidFill>
                        </a:rPr>
                        <a:t>Lunes</a:t>
                      </a:r>
                    </a:p>
                  </a:txBody>
                  <a:tcPr/>
                </a:tc>
                <a:tc>
                  <a:txBody>
                    <a:bodyPr/>
                    <a:lstStyle/>
                    <a:p>
                      <a:r>
                        <a:rPr lang="es-MX" sz="3600" dirty="0">
                          <a:solidFill>
                            <a:schemeClr val="tx2"/>
                          </a:solidFill>
                        </a:rPr>
                        <a:t>13 a 14 pm</a:t>
                      </a:r>
                    </a:p>
                  </a:txBody>
                  <a:tcPr/>
                </a:tc>
                <a:extLst>
                  <a:ext uri="{0D108BD9-81ED-4DB2-BD59-A6C34878D82A}">
                    <a16:rowId xmlns:a16="http://schemas.microsoft.com/office/drawing/2014/main" val="724660754"/>
                  </a:ext>
                </a:extLst>
              </a:tr>
              <a:tr h="370840">
                <a:tc>
                  <a:txBody>
                    <a:bodyPr/>
                    <a:lstStyle/>
                    <a:p>
                      <a:r>
                        <a:rPr lang="es-MX" sz="3600" dirty="0">
                          <a:solidFill>
                            <a:schemeClr val="tx2"/>
                          </a:solidFill>
                        </a:rPr>
                        <a:t>Martes</a:t>
                      </a:r>
                    </a:p>
                  </a:txBody>
                  <a:tcPr/>
                </a:tc>
                <a:tc>
                  <a:txBody>
                    <a:bodyPr/>
                    <a:lstStyle/>
                    <a:p>
                      <a:r>
                        <a:rPr lang="es-MX" sz="3600" dirty="0">
                          <a:solidFill>
                            <a:schemeClr val="tx2"/>
                          </a:solidFill>
                        </a:rPr>
                        <a:t>12 a 14 pm</a:t>
                      </a:r>
                    </a:p>
                  </a:txBody>
                  <a:tcPr/>
                </a:tc>
                <a:extLst>
                  <a:ext uri="{0D108BD9-81ED-4DB2-BD59-A6C34878D82A}">
                    <a16:rowId xmlns:a16="http://schemas.microsoft.com/office/drawing/2014/main" val="1318477395"/>
                  </a:ext>
                </a:extLst>
              </a:tr>
              <a:tr h="370840">
                <a:tc>
                  <a:txBody>
                    <a:bodyPr/>
                    <a:lstStyle/>
                    <a:p>
                      <a:r>
                        <a:rPr lang="es-MX" sz="3600" dirty="0">
                          <a:solidFill>
                            <a:schemeClr val="tx2"/>
                          </a:solidFill>
                        </a:rPr>
                        <a:t>Miércoles</a:t>
                      </a:r>
                    </a:p>
                  </a:txBody>
                  <a:tcPr/>
                </a:tc>
                <a:tc>
                  <a:txBody>
                    <a:bodyPr/>
                    <a:lstStyle/>
                    <a:p>
                      <a:r>
                        <a:rPr lang="es-MX" sz="3600" dirty="0">
                          <a:solidFill>
                            <a:schemeClr val="tx2"/>
                          </a:solidFill>
                        </a:rPr>
                        <a:t>10 a 11 am</a:t>
                      </a:r>
                    </a:p>
                  </a:txBody>
                  <a:tcPr/>
                </a:tc>
                <a:extLst>
                  <a:ext uri="{0D108BD9-81ED-4DB2-BD59-A6C34878D82A}">
                    <a16:rowId xmlns:a16="http://schemas.microsoft.com/office/drawing/2014/main" val="3102729214"/>
                  </a:ext>
                </a:extLst>
              </a:tr>
              <a:tr h="370840">
                <a:tc>
                  <a:txBody>
                    <a:bodyPr/>
                    <a:lstStyle/>
                    <a:p>
                      <a:r>
                        <a:rPr lang="es-MX" sz="3600" dirty="0">
                          <a:solidFill>
                            <a:schemeClr val="tx2"/>
                          </a:solidFill>
                        </a:rPr>
                        <a:t>Jueves</a:t>
                      </a:r>
                    </a:p>
                  </a:txBody>
                  <a:tcPr anchor="ctr"/>
                </a:tc>
                <a:tc>
                  <a:txBody>
                    <a:bodyPr/>
                    <a:lstStyle/>
                    <a:p>
                      <a:r>
                        <a:rPr lang="es-MX" sz="3600" dirty="0">
                          <a:solidFill>
                            <a:schemeClr val="tx2"/>
                          </a:solidFill>
                        </a:rPr>
                        <a:t>8 a 9 am Laboratorio</a:t>
                      </a:r>
                    </a:p>
                  </a:txBody>
                  <a:tcPr/>
                </a:tc>
                <a:extLst>
                  <a:ext uri="{0D108BD9-81ED-4DB2-BD59-A6C34878D82A}">
                    <a16:rowId xmlns:a16="http://schemas.microsoft.com/office/drawing/2014/main" val="3329810356"/>
                  </a:ext>
                </a:extLst>
              </a:tr>
              <a:tr h="370840">
                <a:tc>
                  <a:txBody>
                    <a:bodyPr/>
                    <a:lstStyle/>
                    <a:p>
                      <a:r>
                        <a:rPr lang="es-MX" sz="3600" dirty="0">
                          <a:solidFill>
                            <a:schemeClr val="tx2"/>
                          </a:solidFill>
                        </a:rPr>
                        <a:t>Viernes</a:t>
                      </a:r>
                    </a:p>
                  </a:txBody>
                  <a:tcPr anchor="ctr"/>
                </a:tc>
                <a:tc>
                  <a:txBody>
                    <a:bodyPr/>
                    <a:lstStyle/>
                    <a:p>
                      <a:r>
                        <a:rPr lang="es-MX" sz="3600" dirty="0">
                          <a:solidFill>
                            <a:schemeClr val="tx2"/>
                          </a:solidFill>
                        </a:rPr>
                        <a:t>10 a 11 am Laboratorio</a:t>
                      </a:r>
                    </a:p>
                  </a:txBody>
                  <a:tcPr/>
                </a:tc>
                <a:extLst>
                  <a:ext uri="{0D108BD9-81ED-4DB2-BD59-A6C34878D82A}">
                    <a16:rowId xmlns:a16="http://schemas.microsoft.com/office/drawing/2014/main" val="267710196"/>
                  </a:ext>
                </a:extLst>
              </a:tr>
            </a:tbl>
          </a:graphicData>
        </a:graphic>
      </p:graphicFrame>
    </p:spTree>
    <p:extLst>
      <p:ext uri="{BB962C8B-B14F-4D97-AF65-F5344CB8AC3E}">
        <p14:creationId xmlns:p14="http://schemas.microsoft.com/office/powerpoint/2010/main" val="7362517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Ingreso a la sesión</a:t>
            </a:r>
          </a:p>
        </p:txBody>
      </p:sp>
      <p:sp>
        <p:nvSpPr>
          <p:cNvPr id="14" name="Marcador de contenido 2"/>
          <p:cNvSpPr>
            <a:spLocks noGrp="1"/>
          </p:cNvSpPr>
          <p:nvPr>
            <p:ph idx="1"/>
          </p:nvPr>
        </p:nvSpPr>
        <p:spPr>
          <a:xfrm>
            <a:off x="1280160" y="2190749"/>
            <a:ext cx="10484210" cy="3986213"/>
          </a:xfrm>
        </p:spPr>
        <p:txBody>
          <a:bodyPr rtlCol="0">
            <a:normAutofit/>
          </a:bodyPr>
          <a:lstStyle/>
          <a:p>
            <a:pPr marL="0" indent="0">
              <a:buNone/>
            </a:pPr>
            <a:r>
              <a:rPr lang="es-MX" sz="3600" dirty="0">
                <a:solidFill>
                  <a:schemeClr val="tx2"/>
                </a:solidFill>
                <a:effectLst/>
              </a:rPr>
              <a:t>La sesión estará abierta 5 minutos antes de la hora asignada, con la finalidad de que revisen sus equipos, tanto en cámar</a:t>
            </a:r>
            <a:r>
              <a:rPr lang="es-MX" sz="3600" dirty="0">
                <a:solidFill>
                  <a:schemeClr val="tx2"/>
                </a:solidFill>
              </a:rPr>
              <a:t>a y micrófono.</a:t>
            </a:r>
            <a:endParaRPr lang="es-MX" sz="3600" dirty="0">
              <a:solidFill>
                <a:schemeClr val="tx2"/>
              </a:solidFill>
              <a:effectLst/>
            </a:endParaRPr>
          </a:p>
        </p:txBody>
      </p:sp>
      <p:pic>
        <p:nvPicPr>
          <p:cNvPr id="7" name="Imagen 6" descr="Icono&#10;&#10;Descripción generada automáticamente">
            <a:extLst>
              <a:ext uri="{FF2B5EF4-FFF2-40B4-BE49-F238E27FC236}">
                <a16:creationId xmlns:a16="http://schemas.microsoft.com/office/drawing/2014/main" id="{C50F33EC-89E6-76C5-CE8B-15B05C3D2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381" y="4250897"/>
            <a:ext cx="2694680" cy="1920960"/>
          </a:xfrm>
          <a:prstGeom prst="rect">
            <a:avLst/>
          </a:prstGeom>
        </p:spPr>
      </p:pic>
      <p:pic>
        <p:nvPicPr>
          <p:cNvPr id="9" name="Imagen 8" descr="Icono&#10;&#10;Descripción generada automáticamente">
            <a:extLst>
              <a:ext uri="{FF2B5EF4-FFF2-40B4-BE49-F238E27FC236}">
                <a16:creationId xmlns:a16="http://schemas.microsoft.com/office/drawing/2014/main" id="{E712BF85-EA86-B14F-92A1-AAD3CE6A4D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5782" y="4174120"/>
            <a:ext cx="1459571" cy="1997737"/>
          </a:xfrm>
          <a:prstGeom prst="rect">
            <a:avLst/>
          </a:prstGeom>
        </p:spPr>
      </p:pic>
    </p:spTree>
    <p:extLst>
      <p:ext uri="{BB962C8B-B14F-4D97-AF65-F5344CB8AC3E}">
        <p14:creationId xmlns:p14="http://schemas.microsoft.com/office/powerpoint/2010/main" val="2892646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a:xfrm>
            <a:off x="1280160" y="466343"/>
            <a:ext cx="9628632" cy="1362113"/>
          </a:xfrm>
        </p:spPr>
        <p:txBody>
          <a:bodyPr rtlCol="0" anchor="ctr">
            <a:normAutofit/>
          </a:bodyPr>
          <a:lstStyle/>
          <a:p>
            <a:pPr rtl="0"/>
            <a:r>
              <a:rPr lang="es-MX"/>
              <a:t>Inicio de la clase</a:t>
            </a:r>
          </a:p>
        </p:txBody>
      </p:sp>
      <p:sp>
        <p:nvSpPr>
          <p:cNvPr id="14" name="Marcador de contenido 2"/>
          <p:cNvSpPr>
            <a:spLocks noGrp="1"/>
          </p:cNvSpPr>
          <p:nvPr>
            <p:ph sz="half" idx="1"/>
          </p:nvPr>
        </p:nvSpPr>
        <p:spPr>
          <a:xfrm>
            <a:off x="1780264" y="2194560"/>
            <a:ext cx="9628633" cy="3986784"/>
          </a:xfrm>
        </p:spPr>
        <p:txBody>
          <a:bodyPr rtlCol="0">
            <a:normAutofit/>
          </a:bodyPr>
          <a:lstStyle/>
          <a:p>
            <a:pPr marL="0" indent="0">
              <a:lnSpc>
                <a:spcPct val="90000"/>
              </a:lnSpc>
              <a:buNone/>
            </a:pPr>
            <a:r>
              <a:rPr lang="es-MX" sz="3200" dirty="0">
                <a:solidFill>
                  <a:schemeClr val="tx2"/>
                </a:solidFill>
                <a:effectLst/>
              </a:rPr>
              <a:t>La clase dará inicio a la hora programada.</a:t>
            </a:r>
          </a:p>
          <a:p>
            <a:pPr marL="0" indent="0">
              <a:lnSpc>
                <a:spcPct val="90000"/>
              </a:lnSpc>
              <a:buNone/>
            </a:pPr>
            <a:endParaRPr lang="es-MX" sz="3200" dirty="0">
              <a:solidFill>
                <a:schemeClr val="tx2"/>
              </a:solidFill>
              <a:effectLst/>
            </a:endParaRPr>
          </a:p>
          <a:p>
            <a:pPr marL="0" indent="0">
              <a:lnSpc>
                <a:spcPct val="90000"/>
              </a:lnSpc>
              <a:buNone/>
            </a:pPr>
            <a:r>
              <a:rPr lang="es-MX" sz="3200" dirty="0">
                <a:solidFill>
                  <a:schemeClr val="tx2"/>
                </a:solidFill>
                <a:effectLst/>
              </a:rPr>
              <a:t>En conformidad con los procedimientos, tendrán 5 minutos de tolerancia para ingresar a la sesión.</a:t>
            </a:r>
          </a:p>
          <a:p>
            <a:pPr marL="0" indent="0">
              <a:lnSpc>
                <a:spcPct val="90000"/>
              </a:lnSpc>
              <a:buNone/>
            </a:pPr>
            <a:endParaRPr lang="es-MX" sz="3200" dirty="0">
              <a:solidFill>
                <a:schemeClr val="tx2"/>
              </a:solidFill>
            </a:endParaRPr>
          </a:p>
          <a:p>
            <a:pPr marL="0" indent="0">
              <a:lnSpc>
                <a:spcPct val="90000"/>
              </a:lnSpc>
              <a:buNone/>
            </a:pPr>
            <a:r>
              <a:rPr lang="es-MX" sz="3200" dirty="0">
                <a:solidFill>
                  <a:schemeClr val="tx2"/>
                </a:solidFill>
              </a:rPr>
              <a:t>Pasados los 5 minutos, se hará el Pase de Asistencia.</a:t>
            </a:r>
            <a:endParaRPr lang="es-MX" sz="3200" dirty="0">
              <a:solidFill>
                <a:schemeClr val="tx2"/>
              </a:solidFill>
              <a:effectLst/>
            </a:endParaRPr>
          </a:p>
        </p:txBody>
      </p:sp>
      <p:pic>
        <p:nvPicPr>
          <p:cNvPr id="5" name="Imagen 4" descr="Forma, Círculo&#10;&#10;Descripción generada automáticamente">
            <a:extLst>
              <a:ext uri="{FF2B5EF4-FFF2-40B4-BE49-F238E27FC236}">
                <a16:creationId xmlns:a16="http://schemas.microsoft.com/office/drawing/2014/main" id="{7D0AB244-2C37-6C5A-491C-8B975C12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39" y="3429000"/>
            <a:ext cx="904842" cy="1379514"/>
          </a:xfrm>
          <a:prstGeom prst="rect">
            <a:avLst/>
          </a:prstGeom>
        </p:spPr>
      </p:pic>
    </p:spTree>
    <p:extLst>
      <p:ext uri="{BB962C8B-B14F-4D97-AF65-F5344CB8AC3E}">
        <p14:creationId xmlns:p14="http://schemas.microsoft.com/office/powerpoint/2010/main" val="25901225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 calcmode="lin" valueType="num">
                                      <p:cBhvr>
                                        <p:cTn id="14"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p:cTn id="2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Pase de asistencia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Se realizará con la siguiente dinámica:</a:t>
            </a:r>
          </a:p>
          <a:p>
            <a:r>
              <a:rPr lang="es-MX" sz="3600" dirty="0">
                <a:solidFill>
                  <a:schemeClr val="tx2"/>
                </a:solidFill>
                <a:effectLst/>
              </a:rPr>
              <a:t> Se deberá conf</a:t>
            </a:r>
            <a:r>
              <a:rPr lang="es-MX" sz="3600" dirty="0">
                <a:solidFill>
                  <a:schemeClr val="tx2"/>
                </a:solidFill>
              </a:rPr>
              <a:t>irmar la asistencia mediante el micrófono respondiendo: “Presente”.</a:t>
            </a:r>
          </a:p>
          <a:p>
            <a:endParaRPr lang="es-MX" sz="3600" dirty="0">
              <a:solidFill>
                <a:schemeClr val="tx2"/>
              </a:solidFill>
              <a:effectLst/>
            </a:endParaRPr>
          </a:p>
          <a:p>
            <a:r>
              <a:rPr lang="es-MX" sz="3600" dirty="0">
                <a:solidFill>
                  <a:schemeClr val="tx2"/>
                </a:solidFill>
              </a:rPr>
              <a:t>En el chat general, deberán de anotar “Confirmo mi asistencia …” escribiendo su nombre completo.</a:t>
            </a:r>
            <a:endParaRPr lang="es-MX" sz="3600" dirty="0">
              <a:solidFill>
                <a:schemeClr val="tx2"/>
              </a:solidFill>
              <a:effectLst/>
            </a:endParaRPr>
          </a:p>
        </p:txBody>
      </p:sp>
    </p:spTree>
    <p:extLst>
      <p:ext uri="{BB962C8B-B14F-4D97-AF65-F5344CB8AC3E}">
        <p14:creationId xmlns:p14="http://schemas.microsoft.com/office/powerpoint/2010/main" val="27683722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Pase de asistencia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Si no se está atento al nombramiento para el Pase de Asistencia, no se corregirá como retardo.</a:t>
            </a:r>
          </a:p>
          <a:p>
            <a:pPr marL="0" indent="0">
              <a:buNone/>
            </a:pPr>
            <a:endParaRPr lang="es-MX" sz="3600" dirty="0">
              <a:solidFill>
                <a:schemeClr val="tx2"/>
              </a:solidFill>
            </a:endParaRPr>
          </a:p>
          <a:p>
            <a:pPr marL="0" indent="0">
              <a:buNone/>
            </a:pPr>
            <a:r>
              <a:rPr lang="es-MX" sz="3600" dirty="0">
                <a:solidFill>
                  <a:schemeClr val="tx2"/>
                </a:solidFill>
              </a:rPr>
              <a:t>En caso de ingresar a la sesión pasados los 5 minutos, no se contará como asistencia.</a:t>
            </a:r>
            <a:endParaRPr lang="es-MX" sz="3600" dirty="0">
              <a:solidFill>
                <a:schemeClr val="tx2"/>
              </a:solidFill>
              <a:effectLst/>
            </a:endParaRPr>
          </a:p>
        </p:txBody>
      </p:sp>
    </p:spTree>
    <p:extLst>
      <p:ext uri="{BB962C8B-B14F-4D97-AF65-F5344CB8AC3E}">
        <p14:creationId xmlns:p14="http://schemas.microsoft.com/office/powerpoint/2010/main" val="2323294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4">
                                            <p:txEl>
                                              <p:pRg st="2" end="2"/>
                                            </p:txEl>
                                          </p:spTgt>
                                        </p:tgtEl>
                                      </p:cBhvr>
                                    </p:animEffect>
                                    <p:animScale>
                                      <p:cBhvr>
                                        <p:cTn id="12" dur="250" autoRev="1" fill="hold"/>
                                        <p:tgtEl>
                                          <p:spTgt spid="1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Dinámica durante la clase</a:t>
            </a:r>
          </a:p>
        </p:txBody>
      </p:sp>
      <p:sp>
        <p:nvSpPr>
          <p:cNvPr id="14" name="Marcador de contenido 2"/>
          <p:cNvSpPr>
            <a:spLocks noGrp="1"/>
          </p:cNvSpPr>
          <p:nvPr>
            <p:ph idx="1"/>
          </p:nvPr>
        </p:nvSpPr>
        <p:spPr>
          <a:xfrm>
            <a:off x="1280160" y="2190749"/>
            <a:ext cx="10484210" cy="4200908"/>
          </a:xfrm>
        </p:spPr>
        <p:txBody>
          <a:bodyPr rtlCol="0">
            <a:normAutofit fontScale="92500" lnSpcReduction="10000"/>
          </a:bodyPr>
          <a:lstStyle/>
          <a:p>
            <a:pPr marL="0" indent="0">
              <a:buNone/>
            </a:pPr>
            <a:r>
              <a:rPr lang="es-MX" sz="3600" dirty="0">
                <a:solidFill>
                  <a:schemeClr val="tx2"/>
                </a:solidFill>
              </a:rPr>
              <a:t>Tanto en el formato de trabajo en línea como en presencial, se busca mantener una dinámica de trabajo constante, de manera participativa, por lo que se espera que mantengan la atención a la exposición.</a:t>
            </a:r>
          </a:p>
          <a:p>
            <a:pPr marL="0" indent="0">
              <a:buNone/>
            </a:pPr>
            <a:endParaRPr lang="es-MX" sz="3600" dirty="0">
              <a:solidFill>
                <a:schemeClr val="tx2"/>
              </a:solidFill>
              <a:effectLst/>
            </a:endParaRPr>
          </a:p>
          <a:p>
            <a:pPr marL="0" indent="0">
              <a:buNone/>
            </a:pPr>
            <a:r>
              <a:rPr lang="es-MX" sz="3600" dirty="0">
                <a:solidFill>
                  <a:schemeClr val="tx2"/>
                </a:solidFill>
              </a:rPr>
              <a:t>Se elegirá a una alumna/alumno para responder una pregunta, dando la respuesta ya sea por chat o por el micrófono.</a:t>
            </a:r>
            <a:endParaRPr lang="es-MX" sz="3600" dirty="0">
              <a:solidFill>
                <a:schemeClr val="tx2"/>
              </a:solidFill>
              <a:effectLst/>
            </a:endParaRPr>
          </a:p>
        </p:txBody>
      </p:sp>
    </p:spTree>
    <p:extLst>
      <p:ext uri="{BB962C8B-B14F-4D97-AF65-F5344CB8AC3E}">
        <p14:creationId xmlns:p14="http://schemas.microsoft.com/office/powerpoint/2010/main" val="1461067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4">
                                            <p:txEl>
                                              <p:pRg st="0" end="0"/>
                                            </p:txEl>
                                          </p:spTgt>
                                        </p:tgtEl>
                                        <p:attrNameLst>
                                          <p:attrName>r</p:attrName>
                                        </p:attrNameLst>
                                      </p:cBhvr>
                                    </p:animRot>
                                    <p:animRot by="-240000">
                                      <p:cBhvr>
                                        <p:cTn id="7" dur="200" fill="hold">
                                          <p:stCondLst>
                                            <p:cond delay="200"/>
                                          </p:stCondLst>
                                        </p:cTn>
                                        <p:tgtEl>
                                          <p:spTgt spid="14">
                                            <p:txEl>
                                              <p:pRg st="0" end="0"/>
                                            </p:txEl>
                                          </p:spTgt>
                                        </p:tgtEl>
                                        <p:attrNameLst>
                                          <p:attrName>r</p:attrName>
                                        </p:attrNameLst>
                                      </p:cBhvr>
                                    </p:animRot>
                                    <p:animRot by="240000">
                                      <p:cBhvr>
                                        <p:cTn id="8" dur="200" fill="hold">
                                          <p:stCondLst>
                                            <p:cond delay="400"/>
                                          </p:stCondLst>
                                        </p:cTn>
                                        <p:tgtEl>
                                          <p:spTgt spid="14">
                                            <p:txEl>
                                              <p:pRg st="0" end="0"/>
                                            </p:txEl>
                                          </p:spTgt>
                                        </p:tgtEl>
                                        <p:attrNameLst>
                                          <p:attrName>r</p:attrName>
                                        </p:attrNameLst>
                                      </p:cBhvr>
                                    </p:animRot>
                                    <p:animRot by="-240000">
                                      <p:cBhvr>
                                        <p:cTn id="9" dur="200" fill="hold">
                                          <p:stCondLst>
                                            <p:cond delay="600"/>
                                          </p:stCondLst>
                                        </p:cTn>
                                        <p:tgtEl>
                                          <p:spTgt spid="14">
                                            <p:txEl>
                                              <p:pRg st="0" end="0"/>
                                            </p:txEl>
                                          </p:spTgt>
                                        </p:tgtEl>
                                        <p:attrNameLst>
                                          <p:attrName>r</p:attrName>
                                        </p:attrNameLst>
                                      </p:cBhvr>
                                    </p:animRot>
                                    <p:animRot by="120000">
                                      <p:cBhvr>
                                        <p:cTn id="10" dur="200" fill="hold">
                                          <p:stCondLst>
                                            <p:cond delay="800"/>
                                          </p:stCondLst>
                                        </p:cTn>
                                        <p:tgtEl>
                                          <p:spTgt spid="1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4">
                                            <p:txEl>
                                              <p:pRg st="2" end="2"/>
                                            </p:txEl>
                                          </p:spTgt>
                                        </p:tgtEl>
                                        <p:attrNameLst>
                                          <p:attrName>r</p:attrName>
                                        </p:attrNameLst>
                                      </p:cBhvr>
                                    </p:animRot>
                                    <p:animRot by="-240000">
                                      <p:cBhvr>
                                        <p:cTn id="15" dur="200" fill="hold">
                                          <p:stCondLst>
                                            <p:cond delay="200"/>
                                          </p:stCondLst>
                                        </p:cTn>
                                        <p:tgtEl>
                                          <p:spTgt spid="14">
                                            <p:txEl>
                                              <p:pRg st="2" end="2"/>
                                            </p:txEl>
                                          </p:spTgt>
                                        </p:tgtEl>
                                        <p:attrNameLst>
                                          <p:attrName>r</p:attrName>
                                        </p:attrNameLst>
                                      </p:cBhvr>
                                    </p:animRot>
                                    <p:animRot by="240000">
                                      <p:cBhvr>
                                        <p:cTn id="16" dur="200" fill="hold">
                                          <p:stCondLst>
                                            <p:cond delay="400"/>
                                          </p:stCondLst>
                                        </p:cTn>
                                        <p:tgtEl>
                                          <p:spTgt spid="14">
                                            <p:txEl>
                                              <p:pRg st="2" end="2"/>
                                            </p:txEl>
                                          </p:spTgt>
                                        </p:tgtEl>
                                        <p:attrNameLst>
                                          <p:attrName>r</p:attrName>
                                        </p:attrNameLst>
                                      </p:cBhvr>
                                    </p:animRot>
                                    <p:animRot by="-240000">
                                      <p:cBhvr>
                                        <p:cTn id="17" dur="200" fill="hold">
                                          <p:stCondLst>
                                            <p:cond delay="600"/>
                                          </p:stCondLst>
                                        </p:cTn>
                                        <p:tgtEl>
                                          <p:spTgt spid="14">
                                            <p:txEl>
                                              <p:pRg st="2" end="2"/>
                                            </p:txEl>
                                          </p:spTgt>
                                        </p:tgtEl>
                                        <p:attrNameLst>
                                          <p:attrName>r</p:attrName>
                                        </p:attrNameLst>
                                      </p:cBhvr>
                                    </p:animRot>
                                    <p:animRot by="120000">
                                      <p:cBhvr>
                                        <p:cTn id="18" dur="200" fill="hold">
                                          <p:stCondLst>
                                            <p:cond delay="800"/>
                                          </p:stCondLst>
                                        </p:cTn>
                                        <p:tgtEl>
                                          <p:spTgt spid="14">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Duración de la clase</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La clase tendrá una duración de 50 minutos.</a:t>
            </a:r>
          </a:p>
          <a:p>
            <a:pPr marL="0" indent="0">
              <a:buNone/>
            </a:pPr>
            <a:endParaRPr lang="es-MX" sz="3600" dirty="0">
              <a:solidFill>
                <a:schemeClr val="tx2"/>
              </a:solidFill>
              <a:effectLst/>
            </a:endParaRPr>
          </a:p>
          <a:p>
            <a:pPr marL="0" indent="0">
              <a:buNone/>
            </a:pPr>
            <a:r>
              <a:rPr lang="es-MX" sz="3600" dirty="0">
                <a:solidFill>
                  <a:schemeClr val="tx2"/>
                </a:solidFill>
              </a:rPr>
              <a:t>Si se tienen dos horas, se tendrán 100 minutos de clase efectiva, concluyendo 20 minutos antes de la hora programada.</a:t>
            </a:r>
            <a:endParaRPr lang="es-MX" sz="3600" dirty="0">
              <a:solidFill>
                <a:schemeClr val="tx2"/>
              </a:solidFill>
              <a:effectLst/>
            </a:endParaRPr>
          </a:p>
        </p:txBody>
      </p:sp>
    </p:spTree>
    <p:extLst>
      <p:ext uri="{BB962C8B-B14F-4D97-AF65-F5344CB8AC3E}">
        <p14:creationId xmlns:p14="http://schemas.microsoft.com/office/powerpoint/2010/main" val="286471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heel(1)">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heel(1)">
                                      <p:cBhvr>
                                        <p:cTn id="12"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Grabación de la clase</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En la modalidad en línea se grabará la sesión, con la finalidad de contar con la evidencia de la actividad.</a:t>
            </a:r>
            <a:endParaRPr lang="es-MX" sz="3600" dirty="0">
              <a:solidFill>
                <a:schemeClr val="tx2"/>
              </a:solidFill>
              <a:effectLst/>
            </a:endParaRPr>
          </a:p>
        </p:txBody>
      </p:sp>
      <p:pic>
        <p:nvPicPr>
          <p:cNvPr id="3" name="Imagen 2" descr="Logotipo&#10;&#10;Descripción generada automáticamente">
            <a:extLst>
              <a:ext uri="{FF2B5EF4-FFF2-40B4-BE49-F238E27FC236}">
                <a16:creationId xmlns:a16="http://schemas.microsoft.com/office/drawing/2014/main" id="{E90C55A1-D8FB-7D18-8F0E-01C9B98300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170" b="32756"/>
          <a:stretch/>
        </p:blipFill>
        <p:spPr>
          <a:xfrm>
            <a:off x="4120661" y="4173794"/>
            <a:ext cx="3950677" cy="1327354"/>
          </a:xfrm>
          <a:prstGeom prst="rect">
            <a:avLst/>
          </a:prstGeom>
        </p:spPr>
      </p:pic>
    </p:spTree>
    <p:extLst>
      <p:ext uri="{BB962C8B-B14F-4D97-AF65-F5344CB8AC3E}">
        <p14:creationId xmlns:p14="http://schemas.microsoft.com/office/powerpoint/2010/main" val="2663530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4">
                                            <p:txEl>
                                              <p:pRg st="0" end="0"/>
                                            </p:txEl>
                                          </p:spTgt>
                                        </p:tgtEl>
                                        <p:attrNameLst>
                                          <p:attrName>r</p:attrName>
                                        </p:attrNameLst>
                                      </p:cBhvr>
                                    </p:animRot>
                                    <p:animRot by="-240000">
                                      <p:cBhvr>
                                        <p:cTn id="7" dur="200" fill="hold">
                                          <p:stCondLst>
                                            <p:cond delay="200"/>
                                          </p:stCondLst>
                                        </p:cTn>
                                        <p:tgtEl>
                                          <p:spTgt spid="14">
                                            <p:txEl>
                                              <p:pRg st="0" end="0"/>
                                            </p:txEl>
                                          </p:spTgt>
                                        </p:tgtEl>
                                        <p:attrNameLst>
                                          <p:attrName>r</p:attrName>
                                        </p:attrNameLst>
                                      </p:cBhvr>
                                    </p:animRot>
                                    <p:animRot by="240000">
                                      <p:cBhvr>
                                        <p:cTn id="8" dur="200" fill="hold">
                                          <p:stCondLst>
                                            <p:cond delay="400"/>
                                          </p:stCondLst>
                                        </p:cTn>
                                        <p:tgtEl>
                                          <p:spTgt spid="14">
                                            <p:txEl>
                                              <p:pRg st="0" end="0"/>
                                            </p:txEl>
                                          </p:spTgt>
                                        </p:tgtEl>
                                        <p:attrNameLst>
                                          <p:attrName>r</p:attrName>
                                        </p:attrNameLst>
                                      </p:cBhvr>
                                    </p:animRot>
                                    <p:animRot by="-240000">
                                      <p:cBhvr>
                                        <p:cTn id="9" dur="200" fill="hold">
                                          <p:stCondLst>
                                            <p:cond delay="600"/>
                                          </p:stCondLst>
                                        </p:cTn>
                                        <p:tgtEl>
                                          <p:spTgt spid="14">
                                            <p:txEl>
                                              <p:pRg st="0" end="0"/>
                                            </p:txEl>
                                          </p:spTgt>
                                        </p:tgtEl>
                                        <p:attrNameLst>
                                          <p:attrName>r</p:attrName>
                                        </p:attrNameLst>
                                      </p:cBhvr>
                                    </p:animRot>
                                    <p:animRot by="120000">
                                      <p:cBhvr>
                                        <p:cTn id="10" dur="200" fill="hold">
                                          <p:stCondLst>
                                            <p:cond delay="800"/>
                                          </p:stCondLst>
                                        </p:cTn>
                                        <p:tgtEl>
                                          <p:spTgt spid="1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Esquema de evaluación</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4055024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Presentación del curso</a:t>
            </a:r>
          </a:p>
        </p:txBody>
      </p:sp>
      <p:sp>
        <p:nvSpPr>
          <p:cNvPr id="14" name="Marcador de contenido 2"/>
          <p:cNvSpPr>
            <a:spLocks noGrp="1"/>
          </p:cNvSpPr>
          <p:nvPr>
            <p:ph idx="1"/>
          </p:nvPr>
        </p:nvSpPr>
        <p:spPr/>
        <p:txBody>
          <a:bodyPr rtlCol="0">
            <a:normAutofit/>
          </a:bodyPr>
          <a:lstStyle/>
          <a:p>
            <a:pPr rtl="0"/>
            <a:r>
              <a:rPr lang="es-MX" sz="4400" dirty="0">
                <a:solidFill>
                  <a:schemeClr val="tx2"/>
                </a:solidFill>
              </a:rPr>
              <a:t> Objetivos.</a:t>
            </a:r>
          </a:p>
          <a:p>
            <a:pPr rtl="0"/>
            <a:r>
              <a:rPr lang="es-MX" sz="4400" dirty="0">
                <a:solidFill>
                  <a:schemeClr val="tx2"/>
                </a:solidFill>
              </a:rPr>
              <a:t> Metodología de trabajo.</a:t>
            </a:r>
          </a:p>
          <a:p>
            <a:pPr rtl="0"/>
            <a:r>
              <a:rPr lang="es-MX" sz="4400" dirty="0">
                <a:solidFill>
                  <a:schemeClr val="tx2"/>
                </a:solidFill>
              </a:rPr>
              <a:t> Esquema de evaluación.</a:t>
            </a:r>
          </a:p>
          <a:p>
            <a:pPr rtl="0"/>
            <a:r>
              <a:rPr lang="es-MX" sz="4400" dirty="0">
                <a:solidFill>
                  <a:schemeClr val="tx2"/>
                </a:solidFill>
              </a:rPr>
              <a:t> Preguntas y respuestas.</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Evaluación del curso</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La evaluación del curso considera los siguientes elementos:</a:t>
            </a:r>
          </a:p>
          <a:p>
            <a:pPr marL="742950" indent="-742950">
              <a:buFont typeface="+mj-lt"/>
              <a:buAutoNum type="arabicPeriod"/>
            </a:pPr>
            <a:r>
              <a:rPr lang="es-MX" sz="3600" dirty="0">
                <a:solidFill>
                  <a:schemeClr val="tx2"/>
                </a:solidFill>
                <a:effectLst/>
              </a:rPr>
              <a:t>Evaluación continua.</a:t>
            </a:r>
          </a:p>
          <a:p>
            <a:pPr marL="742950" indent="-742950">
              <a:buFont typeface="+mj-lt"/>
              <a:buAutoNum type="arabicPeriod"/>
            </a:pPr>
            <a:r>
              <a:rPr lang="es-MX" sz="3600" dirty="0">
                <a:solidFill>
                  <a:schemeClr val="tx2"/>
                </a:solidFill>
              </a:rPr>
              <a:t>Exámenes.</a:t>
            </a:r>
          </a:p>
          <a:p>
            <a:pPr marL="742950" indent="-742950">
              <a:buFont typeface="+mj-lt"/>
              <a:buAutoNum type="arabicPeriod"/>
            </a:pPr>
            <a:r>
              <a:rPr lang="es-MX" sz="3600" dirty="0">
                <a:solidFill>
                  <a:schemeClr val="tx2"/>
                </a:solidFill>
                <a:effectLst/>
              </a:rPr>
              <a:t>Prácticas de Laboratorio.</a:t>
            </a:r>
          </a:p>
        </p:txBody>
      </p:sp>
    </p:spTree>
    <p:extLst>
      <p:ext uri="{BB962C8B-B14F-4D97-AF65-F5344CB8AC3E}">
        <p14:creationId xmlns:p14="http://schemas.microsoft.com/office/powerpoint/2010/main" val="3889251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Evaluación continua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Serán todas las actividades a desarrollar fuera de la clase:</a:t>
            </a:r>
          </a:p>
          <a:p>
            <a:r>
              <a:rPr lang="es-MX" sz="3600" dirty="0">
                <a:solidFill>
                  <a:schemeClr val="tx2"/>
                </a:solidFill>
                <a:effectLst/>
              </a:rPr>
              <a:t> Ejercicios a resolver.</a:t>
            </a:r>
          </a:p>
          <a:p>
            <a:r>
              <a:rPr lang="es-MX" sz="3600" dirty="0">
                <a:solidFill>
                  <a:schemeClr val="tx2"/>
                </a:solidFill>
              </a:rPr>
              <a:t> Elaboración de trabajos.</a:t>
            </a:r>
          </a:p>
          <a:p>
            <a:r>
              <a:rPr lang="es-MX" sz="3600" dirty="0">
                <a:solidFill>
                  <a:schemeClr val="tx2"/>
                </a:solidFill>
              </a:rPr>
              <a:t> Participaciones en clase.</a:t>
            </a:r>
            <a:endParaRPr lang="es-MX" sz="3600" dirty="0">
              <a:solidFill>
                <a:schemeClr val="tx2"/>
              </a:solidFill>
              <a:effectLst/>
            </a:endParaRPr>
          </a:p>
        </p:txBody>
      </p:sp>
    </p:spTree>
    <p:extLst>
      <p:ext uri="{BB962C8B-B14F-4D97-AF65-F5344CB8AC3E}">
        <p14:creationId xmlns:p14="http://schemas.microsoft.com/office/powerpoint/2010/main" val="4251949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arn(inVertic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arn(inVertic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arn(inVertical)">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Ejercicios a resolver</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Durante la clase se dejarán uno o más ejercicios para resolver, la solución se enviará como asignación en Teams.</a:t>
            </a:r>
          </a:p>
          <a:p>
            <a:pPr marL="0" indent="0">
              <a:buNone/>
            </a:pPr>
            <a:endParaRPr lang="es-MX" sz="3600" dirty="0">
              <a:solidFill>
                <a:schemeClr val="tx2"/>
              </a:solidFill>
              <a:effectLst/>
            </a:endParaRPr>
          </a:p>
          <a:p>
            <a:pPr marL="0" indent="0">
              <a:buNone/>
            </a:pPr>
            <a:r>
              <a:rPr lang="es-MX" sz="3600" dirty="0">
                <a:solidFill>
                  <a:schemeClr val="tx2"/>
                </a:solidFill>
              </a:rPr>
              <a:t>Cada ejercicio deberá de enviarse con plazo de entrega al siguiente lunes a las 12 del día.</a:t>
            </a:r>
            <a:endParaRPr lang="es-MX" sz="3600" dirty="0">
              <a:solidFill>
                <a:schemeClr val="tx2"/>
              </a:solidFill>
              <a:effectLst/>
            </a:endParaRPr>
          </a:p>
        </p:txBody>
      </p:sp>
    </p:spTree>
    <p:extLst>
      <p:ext uri="{BB962C8B-B14F-4D97-AF65-F5344CB8AC3E}">
        <p14:creationId xmlns:p14="http://schemas.microsoft.com/office/powerpoint/2010/main" val="31129333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Ejercicios a resolver</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Cada ejercicio cuenta, por lo que se invita a resolver y entregar cada uno de ellos.</a:t>
            </a:r>
          </a:p>
          <a:p>
            <a:pPr marL="0" indent="0">
              <a:buNone/>
            </a:pPr>
            <a:endParaRPr lang="es-MX" sz="3600" dirty="0">
              <a:solidFill>
                <a:schemeClr val="tx2"/>
              </a:solidFill>
            </a:endParaRPr>
          </a:p>
          <a:p>
            <a:pPr marL="0" indent="0">
              <a:buNone/>
            </a:pPr>
            <a:r>
              <a:rPr lang="es-MX" sz="3600" dirty="0">
                <a:solidFill>
                  <a:schemeClr val="tx2"/>
                </a:solidFill>
                <a:effectLst/>
              </a:rPr>
              <a:t>Si se envía la solución de manera extemporánea, solo se revisará pero ya no contará como evaluación continua.</a:t>
            </a:r>
          </a:p>
        </p:txBody>
      </p:sp>
    </p:spTree>
    <p:extLst>
      <p:ext uri="{BB962C8B-B14F-4D97-AF65-F5344CB8AC3E}">
        <p14:creationId xmlns:p14="http://schemas.microsoft.com/office/powerpoint/2010/main" val="3857738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heel(1)">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heel(1)">
                                      <p:cBhvr>
                                        <p:cTn id="12"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Elaboración de trabajos</a:t>
            </a:r>
          </a:p>
        </p:txBody>
      </p:sp>
      <p:sp>
        <p:nvSpPr>
          <p:cNvPr id="14" name="Marcador de contenido 2"/>
          <p:cNvSpPr>
            <a:spLocks noGrp="1"/>
          </p:cNvSpPr>
          <p:nvPr>
            <p:ph idx="1"/>
          </p:nvPr>
        </p:nvSpPr>
        <p:spPr>
          <a:xfrm>
            <a:off x="1280160" y="2190749"/>
            <a:ext cx="10484210" cy="4200908"/>
          </a:xfrm>
        </p:spPr>
        <p:txBody>
          <a:bodyPr rtlCol="0">
            <a:normAutofit fontScale="92500"/>
          </a:bodyPr>
          <a:lstStyle/>
          <a:p>
            <a:pPr marL="0" indent="0">
              <a:buNone/>
            </a:pPr>
            <a:r>
              <a:rPr lang="es-MX" sz="3600" dirty="0">
                <a:solidFill>
                  <a:schemeClr val="tx2"/>
                </a:solidFill>
                <a:effectLst/>
              </a:rPr>
              <a:t>Para extender la revisión de temas durante los Bloques de contenido, se le pedirá al grupo que elabore un trabajo de revisión, contando con el suficiente tiempo para entregarlo.</a:t>
            </a:r>
          </a:p>
          <a:p>
            <a:pPr marL="0" indent="0">
              <a:buNone/>
            </a:pPr>
            <a:endParaRPr lang="es-MX" sz="3600" dirty="0">
              <a:solidFill>
                <a:schemeClr val="tx2"/>
              </a:solidFill>
            </a:endParaRPr>
          </a:p>
          <a:p>
            <a:pPr marL="0" indent="0">
              <a:buNone/>
            </a:pPr>
            <a:r>
              <a:rPr lang="es-MX" sz="3600" dirty="0">
                <a:solidFill>
                  <a:schemeClr val="tx2"/>
                </a:solidFill>
                <a:effectLst/>
              </a:rPr>
              <a:t>La evaluación del trabajo se hará mediante una rúbrica de desempeño, de esta manera, sabrán los elementos que se van a considerar para que los incluyan.</a:t>
            </a:r>
          </a:p>
        </p:txBody>
      </p:sp>
    </p:spTree>
    <p:extLst>
      <p:ext uri="{BB962C8B-B14F-4D97-AF65-F5344CB8AC3E}">
        <p14:creationId xmlns:p14="http://schemas.microsoft.com/office/powerpoint/2010/main" val="1534936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Puntos por evaluación continua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La calificación que aporta la evaluación continua será determinante en cada bloque del curso.</a:t>
            </a:r>
          </a:p>
          <a:p>
            <a:pPr marL="0" indent="0">
              <a:buNone/>
            </a:pPr>
            <a:endParaRPr lang="es-MX" sz="3600" dirty="0">
              <a:solidFill>
                <a:schemeClr val="tx2"/>
              </a:solidFill>
            </a:endParaRPr>
          </a:p>
          <a:p>
            <a:pPr marL="0" indent="0">
              <a:buNone/>
            </a:pPr>
            <a:r>
              <a:rPr lang="es-MX" sz="3600" dirty="0">
                <a:solidFill>
                  <a:schemeClr val="tx2"/>
                </a:solidFill>
                <a:effectLst/>
              </a:rPr>
              <a:t>El registro de entregas en Teams será también importante, ya que cada alumna/alumno conocerá el total de envíos que realizó en cada semana.</a:t>
            </a:r>
          </a:p>
        </p:txBody>
      </p:sp>
    </p:spTree>
    <p:extLst>
      <p:ext uri="{BB962C8B-B14F-4D97-AF65-F5344CB8AC3E}">
        <p14:creationId xmlns:p14="http://schemas.microsoft.com/office/powerpoint/2010/main" val="2384031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marL="0" indent="0">
              <a:buNone/>
            </a:pPr>
            <a:r>
              <a:rPr lang="es-MX" sz="5400" dirty="0">
                <a:effectLst/>
              </a:rPr>
              <a:t>Se tendrán 3 exámenes parciales</a:t>
            </a:r>
          </a:p>
        </p:txBody>
      </p:sp>
      <p:graphicFrame>
        <p:nvGraphicFramePr>
          <p:cNvPr id="4" name="Tabla 4">
            <a:extLst>
              <a:ext uri="{FF2B5EF4-FFF2-40B4-BE49-F238E27FC236}">
                <a16:creationId xmlns:a16="http://schemas.microsoft.com/office/drawing/2014/main" id="{0EF8E2B0-90CE-4444-0BF4-D3EB047ECBFE}"/>
              </a:ext>
            </a:extLst>
          </p:cNvPr>
          <p:cNvGraphicFramePr>
            <a:graphicFrameLocks noGrp="1"/>
          </p:cNvGraphicFramePr>
          <p:nvPr>
            <p:ph idx="1"/>
            <p:extLst>
              <p:ext uri="{D42A27DB-BD31-4B8C-83A1-F6EECF244321}">
                <p14:modId xmlns:p14="http://schemas.microsoft.com/office/powerpoint/2010/main" val="2993622398"/>
              </p:ext>
            </p:extLst>
          </p:nvPr>
        </p:nvGraphicFramePr>
        <p:xfrm>
          <a:off x="1462841" y="3200745"/>
          <a:ext cx="9263270" cy="1828800"/>
        </p:xfrm>
        <a:graphic>
          <a:graphicData uri="http://schemas.openxmlformats.org/drawingml/2006/table">
            <a:tbl>
              <a:tblPr firstRow="1" bandRow="1">
                <a:tableStyleId>{3B4B98B0-60AC-42C2-AFA5-B58CD77FA1E5}</a:tableStyleId>
              </a:tblPr>
              <a:tblGrid>
                <a:gridCol w="1983455">
                  <a:extLst>
                    <a:ext uri="{9D8B030D-6E8A-4147-A177-3AD203B41FA5}">
                      <a16:colId xmlns:a16="http://schemas.microsoft.com/office/drawing/2014/main" val="3082022149"/>
                    </a:ext>
                  </a:extLst>
                </a:gridCol>
                <a:gridCol w="7279815">
                  <a:extLst>
                    <a:ext uri="{9D8B030D-6E8A-4147-A177-3AD203B41FA5}">
                      <a16:colId xmlns:a16="http://schemas.microsoft.com/office/drawing/2014/main" val="1130597755"/>
                    </a:ext>
                  </a:extLst>
                </a:gridCol>
              </a:tblGrid>
              <a:tr h="370840">
                <a:tc>
                  <a:txBody>
                    <a:bodyPr/>
                    <a:lstStyle/>
                    <a:p>
                      <a:pPr algn="just"/>
                      <a:r>
                        <a:rPr lang="es-ES" sz="4000" b="0" dirty="0">
                          <a:solidFill>
                            <a:schemeClr val="tx2"/>
                          </a:solidFill>
                          <a:effectLst/>
                          <a:latin typeface="+mn-lt"/>
                          <a:ea typeface="Times New Roman" panose="02020603050405020304" pitchFamily="18" charset="0"/>
                        </a:rPr>
                        <a:t>Primero</a:t>
                      </a:r>
                      <a:endParaRPr lang="es-MX" sz="4000" b="0" dirty="0">
                        <a:solidFill>
                          <a:schemeClr val="tx2"/>
                        </a:solidFill>
                        <a:effectLst/>
                        <a:latin typeface="+mn-lt"/>
                        <a:ea typeface="Times New Roman" panose="02020603050405020304" pitchFamily="18" charset="0"/>
                      </a:endParaRPr>
                    </a:p>
                  </a:txBody>
                  <a:tcPr marL="68580" marR="68580" marT="0" marB="0"/>
                </a:tc>
                <a:tc>
                  <a:txBody>
                    <a:bodyPr/>
                    <a:lstStyle/>
                    <a:p>
                      <a:pPr algn="ctr"/>
                      <a:r>
                        <a:rPr lang="es-MX" sz="4000" b="0" dirty="0">
                          <a:solidFill>
                            <a:schemeClr val="tx2"/>
                          </a:solidFill>
                          <a:effectLst/>
                          <a:latin typeface="+mn-lt"/>
                          <a:ea typeface="Times New Roman" panose="02020603050405020304" pitchFamily="18" charset="0"/>
                        </a:rPr>
                        <a:t>19 al 23 de junio de 2023</a:t>
                      </a:r>
                    </a:p>
                  </a:txBody>
                  <a:tcPr marL="68580" marR="68580" marT="0" marB="0" anchor="ctr"/>
                </a:tc>
                <a:extLst>
                  <a:ext uri="{0D108BD9-81ED-4DB2-BD59-A6C34878D82A}">
                    <a16:rowId xmlns:a16="http://schemas.microsoft.com/office/drawing/2014/main" val="1804372998"/>
                  </a:ext>
                </a:extLst>
              </a:tr>
              <a:tr h="370840">
                <a:tc>
                  <a:txBody>
                    <a:bodyPr/>
                    <a:lstStyle/>
                    <a:p>
                      <a:pPr algn="just"/>
                      <a:r>
                        <a:rPr lang="es-ES" sz="4000" b="0" dirty="0">
                          <a:solidFill>
                            <a:schemeClr val="tx2"/>
                          </a:solidFill>
                          <a:effectLst/>
                          <a:latin typeface="+mn-lt"/>
                          <a:ea typeface="Times New Roman" panose="02020603050405020304" pitchFamily="18" charset="0"/>
                        </a:rPr>
                        <a:t>Segundo</a:t>
                      </a:r>
                      <a:endParaRPr lang="es-MX" sz="4000" b="0" dirty="0">
                        <a:solidFill>
                          <a:schemeClr val="tx2"/>
                        </a:solidFill>
                        <a:effectLst/>
                        <a:latin typeface="+mn-lt"/>
                        <a:ea typeface="Times New Roman" panose="02020603050405020304" pitchFamily="18" charset="0"/>
                      </a:endParaRPr>
                    </a:p>
                  </a:txBody>
                  <a:tcPr marL="68580" marR="68580" marT="0" marB="0"/>
                </a:tc>
                <a:tc>
                  <a:txBody>
                    <a:bodyPr/>
                    <a:lstStyle/>
                    <a:p>
                      <a:pPr algn="ctr"/>
                      <a:r>
                        <a:rPr lang="es-MX" sz="4000" b="0" dirty="0">
                          <a:solidFill>
                            <a:schemeClr val="tx2"/>
                          </a:solidFill>
                          <a:effectLst/>
                          <a:latin typeface="+mn-lt"/>
                          <a:ea typeface="Times New Roman" panose="02020603050405020304" pitchFamily="18" charset="0"/>
                        </a:rPr>
                        <a:t>17 al 21 de julio de 2023</a:t>
                      </a:r>
                    </a:p>
                  </a:txBody>
                  <a:tcPr marL="68580" marR="68580" marT="0" marB="0" anchor="ctr"/>
                </a:tc>
                <a:extLst>
                  <a:ext uri="{0D108BD9-81ED-4DB2-BD59-A6C34878D82A}">
                    <a16:rowId xmlns:a16="http://schemas.microsoft.com/office/drawing/2014/main" val="611446318"/>
                  </a:ext>
                </a:extLst>
              </a:tr>
              <a:tr h="370840">
                <a:tc>
                  <a:txBody>
                    <a:bodyPr/>
                    <a:lstStyle/>
                    <a:p>
                      <a:pPr algn="just"/>
                      <a:r>
                        <a:rPr lang="es-ES" sz="4000" b="0">
                          <a:solidFill>
                            <a:schemeClr val="tx2"/>
                          </a:solidFill>
                          <a:effectLst/>
                          <a:latin typeface="+mn-lt"/>
                          <a:ea typeface="Times New Roman" panose="02020603050405020304" pitchFamily="18" charset="0"/>
                        </a:rPr>
                        <a:t>Tercero</a:t>
                      </a:r>
                      <a:endParaRPr lang="es-MX" sz="4000" b="0">
                        <a:solidFill>
                          <a:schemeClr val="tx2"/>
                        </a:solidFill>
                        <a:effectLst/>
                        <a:latin typeface="+mn-lt"/>
                        <a:ea typeface="Times New Roman" panose="02020603050405020304" pitchFamily="18" charset="0"/>
                      </a:endParaRPr>
                    </a:p>
                  </a:txBody>
                  <a:tcPr marL="68580" marR="68580" marT="0" marB="0"/>
                </a:tc>
                <a:tc>
                  <a:txBody>
                    <a:bodyPr/>
                    <a:lstStyle/>
                    <a:p>
                      <a:pPr algn="ctr"/>
                      <a:r>
                        <a:rPr lang="es-MX" sz="4000" b="0" dirty="0">
                          <a:solidFill>
                            <a:schemeClr val="tx2"/>
                          </a:solidFill>
                          <a:effectLst/>
                          <a:latin typeface="+mn-lt"/>
                          <a:ea typeface="Times New Roman" panose="02020603050405020304" pitchFamily="18" charset="0"/>
                        </a:rPr>
                        <a:t>14 al 18 de agosto de 2023</a:t>
                      </a:r>
                    </a:p>
                  </a:txBody>
                  <a:tcPr marL="68580" marR="68580" marT="0" marB="0" anchor="ctr"/>
                </a:tc>
                <a:extLst>
                  <a:ext uri="{0D108BD9-81ED-4DB2-BD59-A6C34878D82A}">
                    <a16:rowId xmlns:a16="http://schemas.microsoft.com/office/drawing/2014/main" val="1599560998"/>
                  </a:ext>
                </a:extLst>
              </a:tr>
            </a:tbl>
          </a:graphicData>
        </a:graphic>
      </p:graphicFrame>
    </p:spTree>
    <p:extLst>
      <p:ext uri="{BB962C8B-B14F-4D97-AF65-F5344CB8AC3E}">
        <p14:creationId xmlns:p14="http://schemas.microsoft.com/office/powerpoint/2010/main" val="3403307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Prácticas de Laboratorio</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En la sesión de Laboratorio se indicará la metodología de trabajo y de evaluación.</a:t>
            </a:r>
          </a:p>
          <a:p>
            <a:pPr marL="0" indent="0">
              <a:buNone/>
            </a:pPr>
            <a:endParaRPr lang="es-MX" sz="3600" dirty="0">
              <a:solidFill>
                <a:schemeClr val="tx2"/>
              </a:solidFill>
            </a:endParaRPr>
          </a:p>
          <a:p>
            <a:pPr marL="0" indent="0">
              <a:buNone/>
            </a:pPr>
            <a:r>
              <a:rPr lang="es-MX" sz="3600" dirty="0">
                <a:solidFill>
                  <a:schemeClr val="tx2"/>
                </a:solidFill>
                <a:effectLst/>
              </a:rPr>
              <a:t>Se considerará el trabajo en el Manual de Prácticas y el Reporte de la misma. </a:t>
            </a:r>
          </a:p>
        </p:txBody>
      </p:sp>
    </p:spTree>
    <p:extLst>
      <p:ext uri="{BB962C8B-B14F-4D97-AF65-F5344CB8AC3E}">
        <p14:creationId xmlns:p14="http://schemas.microsoft.com/office/powerpoint/2010/main" val="958814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diamond(in)">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diamond(in)">
                                      <p:cBhvr>
                                        <p:cTn id="12"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Peso de la evaluación</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Los elementos de evaluaci</a:t>
            </a:r>
            <a:r>
              <a:rPr lang="es-MX" sz="3600" dirty="0">
                <a:solidFill>
                  <a:schemeClr val="tx2"/>
                </a:solidFill>
              </a:rPr>
              <a:t>ón tienen el siguiente peso:</a:t>
            </a:r>
          </a:p>
          <a:p>
            <a:r>
              <a:rPr lang="es-MX" sz="3600" dirty="0">
                <a:solidFill>
                  <a:schemeClr val="tx2"/>
                </a:solidFill>
                <a:effectLst/>
              </a:rPr>
              <a:t> Exámenes: 35%</a:t>
            </a:r>
          </a:p>
          <a:p>
            <a:r>
              <a:rPr lang="es-MX" sz="3600" dirty="0">
                <a:solidFill>
                  <a:schemeClr val="tx2"/>
                </a:solidFill>
              </a:rPr>
              <a:t> Evaluación continua: 35%</a:t>
            </a:r>
          </a:p>
          <a:p>
            <a:r>
              <a:rPr lang="es-MX" sz="3600" dirty="0">
                <a:solidFill>
                  <a:schemeClr val="tx2"/>
                </a:solidFill>
                <a:effectLst/>
              </a:rPr>
              <a:t> Laboratorio: 30%</a:t>
            </a:r>
          </a:p>
        </p:txBody>
      </p:sp>
    </p:spTree>
    <p:extLst>
      <p:ext uri="{BB962C8B-B14F-4D97-AF65-F5344CB8AC3E}">
        <p14:creationId xmlns:p14="http://schemas.microsoft.com/office/powerpoint/2010/main" val="548904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4">
                                            <p:txEl>
                                              <p:pRg st="0" end="0"/>
                                            </p:txEl>
                                          </p:spTgt>
                                        </p:tgtEl>
                                        <p:attrNameLst>
                                          <p:attrName>r</p:attrName>
                                        </p:attrNameLst>
                                      </p:cBhvr>
                                    </p:animRot>
                                    <p:animRot by="-240000">
                                      <p:cBhvr>
                                        <p:cTn id="7" dur="200" fill="hold">
                                          <p:stCondLst>
                                            <p:cond delay="200"/>
                                          </p:stCondLst>
                                        </p:cTn>
                                        <p:tgtEl>
                                          <p:spTgt spid="14">
                                            <p:txEl>
                                              <p:pRg st="0" end="0"/>
                                            </p:txEl>
                                          </p:spTgt>
                                        </p:tgtEl>
                                        <p:attrNameLst>
                                          <p:attrName>r</p:attrName>
                                        </p:attrNameLst>
                                      </p:cBhvr>
                                    </p:animRot>
                                    <p:animRot by="240000">
                                      <p:cBhvr>
                                        <p:cTn id="8" dur="200" fill="hold">
                                          <p:stCondLst>
                                            <p:cond delay="400"/>
                                          </p:stCondLst>
                                        </p:cTn>
                                        <p:tgtEl>
                                          <p:spTgt spid="14">
                                            <p:txEl>
                                              <p:pRg st="0" end="0"/>
                                            </p:txEl>
                                          </p:spTgt>
                                        </p:tgtEl>
                                        <p:attrNameLst>
                                          <p:attrName>r</p:attrName>
                                        </p:attrNameLst>
                                      </p:cBhvr>
                                    </p:animRot>
                                    <p:animRot by="-240000">
                                      <p:cBhvr>
                                        <p:cTn id="9" dur="200" fill="hold">
                                          <p:stCondLst>
                                            <p:cond delay="600"/>
                                          </p:stCondLst>
                                        </p:cTn>
                                        <p:tgtEl>
                                          <p:spTgt spid="14">
                                            <p:txEl>
                                              <p:pRg st="0" end="0"/>
                                            </p:txEl>
                                          </p:spTgt>
                                        </p:tgtEl>
                                        <p:attrNameLst>
                                          <p:attrName>r</p:attrName>
                                        </p:attrNameLst>
                                      </p:cBhvr>
                                    </p:animRot>
                                    <p:animRot by="120000">
                                      <p:cBhvr>
                                        <p:cTn id="10" dur="200" fill="hold">
                                          <p:stCondLst>
                                            <p:cond delay="800"/>
                                          </p:stCondLst>
                                        </p:cTn>
                                        <p:tgtEl>
                                          <p:spTgt spid="1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4">
                                            <p:txEl>
                                              <p:pRg st="1" end="1"/>
                                            </p:txEl>
                                          </p:spTgt>
                                        </p:tgtEl>
                                        <p:attrNameLst>
                                          <p:attrName>r</p:attrName>
                                        </p:attrNameLst>
                                      </p:cBhvr>
                                    </p:animRot>
                                    <p:animRot by="-240000">
                                      <p:cBhvr>
                                        <p:cTn id="15" dur="200" fill="hold">
                                          <p:stCondLst>
                                            <p:cond delay="200"/>
                                          </p:stCondLst>
                                        </p:cTn>
                                        <p:tgtEl>
                                          <p:spTgt spid="14">
                                            <p:txEl>
                                              <p:pRg st="1" end="1"/>
                                            </p:txEl>
                                          </p:spTgt>
                                        </p:tgtEl>
                                        <p:attrNameLst>
                                          <p:attrName>r</p:attrName>
                                        </p:attrNameLst>
                                      </p:cBhvr>
                                    </p:animRot>
                                    <p:animRot by="240000">
                                      <p:cBhvr>
                                        <p:cTn id="16" dur="200" fill="hold">
                                          <p:stCondLst>
                                            <p:cond delay="400"/>
                                          </p:stCondLst>
                                        </p:cTn>
                                        <p:tgtEl>
                                          <p:spTgt spid="14">
                                            <p:txEl>
                                              <p:pRg st="1" end="1"/>
                                            </p:txEl>
                                          </p:spTgt>
                                        </p:tgtEl>
                                        <p:attrNameLst>
                                          <p:attrName>r</p:attrName>
                                        </p:attrNameLst>
                                      </p:cBhvr>
                                    </p:animRot>
                                    <p:animRot by="-240000">
                                      <p:cBhvr>
                                        <p:cTn id="17" dur="200" fill="hold">
                                          <p:stCondLst>
                                            <p:cond delay="600"/>
                                          </p:stCondLst>
                                        </p:cTn>
                                        <p:tgtEl>
                                          <p:spTgt spid="14">
                                            <p:txEl>
                                              <p:pRg st="1" end="1"/>
                                            </p:txEl>
                                          </p:spTgt>
                                        </p:tgtEl>
                                        <p:attrNameLst>
                                          <p:attrName>r</p:attrName>
                                        </p:attrNameLst>
                                      </p:cBhvr>
                                    </p:animRot>
                                    <p:animRot by="120000">
                                      <p:cBhvr>
                                        <p:cTn id="18" dur="200" fill="hold">
                                          <p:stCondLst>
                                            <p:cond delay="800"/>
                                          </p:stCondLst>
                                        </p:cTn>
                                        <p:tgtEl>
                                          <p:spTgt spid="14">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14">
                                            <p:txEl>
                                              <p:pRg st="2" end="2"/>
                                            </p:txEl>
                                          </p:spTgt>
                                        </p:tgtEl>
                                        <p:attrNameLst>
                                          <p:attrName>r</p:attrName>
                                        </p:attrNameLst>
                                      </p:cBhvr>
                                    </p:animRot>
                                    <p:animRot by="-240000">
                                      <p:cBhvr>
                                        <p:cTn id="23" dur="200" fill="hold">
                                          <p:stCondLst>
                                            <p:cond delay="200"/>
                                          </p:stCondLst>
                                        </p:cTn>
                                        <p:tgtEl>
                                          <p:spTgt spid="14">
                                            <p:txEl>
                                              <p:pRg st="2" end="2"/>
                                            </p:txEl>
                                          </p:spTgt>
                                        </p:tgtEl>
                                        <p:attrNameLst>
                                          <p:attrName>r</p:attrName>
                                        </p:attrNameLst>
                                      </p:cBhvr>
                                    </p:animRot>
                                    <p:animRot by="240000">
                                      <p:cBhvr>
                                        <p:cTn id="24" dur="200" fill="hold">
                                          <p:stCondLst>
                                            <p:cond delay="400"/>
                                          </p:stCondLst>
                                        </p:cTn>
                                        <p:tgtEl>
                                          <p:spTgt spid="14">
                                            <p:txEl>
                                              <p:pRg st="2" end="2"/>
                                            </p:txEl>
                                          </p:spTgt>
                                        </p:tgtEl>
                                        <p:attrNameLst>
                                          <p:attrName>r</p:attrName>
                                        </p:attrNameLst>
                                      </p:cBhvr>
                                    </p:animRot>
                                    <p:animRot by="-240000">
                                      <p:cBhvr>
                                        <p:cTn id="25" dur="200" fill="hold">
                                          <p:stCondLst>
                                            <p:cond delay="600"/>
                                          </p:stCondLst>
                                        </p:cTn>
                                        <p:tgtEl>
                                          <p:spTgt spid="14">
                                            <p:txEl>
                                              <p:pRg st="2" end="2"/>
                                            </p:txEl>
                                          </p:spTgt>
                                        </p:tgtEl>
                                        <p:attrNameLst>
                                          <p:attrName>r</p:attrName>
                                        </p:attrNameLst>
                                      </p:cBhvr>
                                    </p:animRot>
                                    <p:animRot by="120000">
                                      <p:cBhvr>
                                        <p:cTn id="26" dur="200" fill="hold">
                                          <p:stCondLst>
                                            <p:cond delay="800"/>
                                          </p:stCondLst>
                                        </p:cTn>
                                        <p:tgtEl>
                                          <p:spTgt spid="14">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14">
                                            <p:txEl>
                                              <p:pRg st="3" end="3"/>
                                            </p:txEl>
                                          </p:spTgt>
                                        </p:tgtEl>
                                        <p:attrNameLst>
                                          <p:attrName>r</p:attrName>
                                        </p:attrNameLst>
                                      </p:cBhvr>
                                    </p:animRot>
                                    <p:animRot by="-240000">
                                      <p:cBhvr>
                                        <p:cTn id="31" dur="200" fill="hold">
                                          <p:stCondLst>
                                            <p:cond delay="200"/>
                                          </p:stCondLst>
                                        </p:cTn>
                                        <p:tgtEl>
                                          <p:spTgt spid="14">
                                            <p:txEl>
                                              <p:pRg st="3" end="3"/>
                                            </p:txEl>
                                          </p:spTgt>
                                        </p:tgtEl>
                                        <p:attrNameLst>
                                          <p:attrName>r</p:attrName>
                                        </p:attrNameLst>
                                      </p:cBhvr>
                                    </p:animRot>
                                    <p:animRot by="240000">
                                      <p:cBhvr>
                                        <p:cTn id="32" dur="200" fill="hold">
                                          <p:stCondLst>
                                            <p:cond delay="400"/>
                                          </p:stCondLst>
                                        </p:cTn>
                                        <p:tgtEl>
                                          <p:spTgt spid="14">
                                            <p:txEl>
                                              <p:pRg st="3" end="3"/>
                                            </p:txEl>
                                          </p:spTgt>
                                        </p:tgtEl>
                                        <p:attrNameLst>
                                          <p:attrName>r</p:attrName>
                                        </p:attrNameLst>
                                      </p:cBhvr>
                                    </p:animRot>
                                    <p:animRot by="-240000">
                                      <p:cBhvr>
                                        <p:cTn id="33" dur="200" fill="hold">
                                          <p:stCondLst>
                                            <p:cond delay="600"/>
                                          </p:stCondLst>
                                        </p:cTn>
                                        <p:tgtEl>
                                          <p:spTgt spid="14">
                                            <p:txEl>
                                              <p:pRg st="3" end="3"/>
                                            </p:txEl>
                                          </p:spTgt>
                                        </p:tgtEl>
                                        <p:attrNameLst>
                                          <p:attrName>r</p:attrName>
                                        </p:attrNameLst>
                                      </p:cBhvr>
                                    </p:animRot>
                                    <p:animRot by="120000">
                                      <p:cBhvr>
                                        <p:cTn id="34" dur="200" fill="hold">
                                          <p:stCondLst>
                                            <p:cond delay="800"/>
                                          </p:stCondLst>
                                        </p:cTn>
                                        <p:tgtEl>
                                          <p:spTgt spid="14">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Contenido del curso</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32368926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Objetivos</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Bloques para el curso</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Se tendrán cuatro bloques para el curso:</a:t>
            </a:r>
          </a:p>
          <a:p>
            <a:pPr marL="857250" indent="-857250">
              <a:buFont typeface="+mj-lt"/>
              <a:buAutoNum type="romanUcPeriod"/>
            </a:pPr>
            <a:r>
              <a:rPr lang="es-MX" sz="3600" dirty="0">
                <a:solidFill>
                  <a:schemeClr val="tx2"/>
                </a:solidFill>
                <a:effectLst/>
              </a:rPr>
              <a:t>Fluidos en reposo y movimiento.</a:t>
            </a:r>
          </a:p>
          <a:p>
            <a:pPr marL="857250" indent="-857250">
              <a:buFont typeface="+mj-lt"/>
              <a:buAutoNum type="romanUcPeriod"/>
            </a:pPr>
            <a:r>
              <a:rPr lang="es-MX" sz="3600" dirty="0">
                <a:solidFill>
                  <a:schemeClr val="tx2"/>
                </a:solidFill>
              </a:rPr>
              <a:t>Calor y temperatura.</a:t>
            </a:r>
          </a:p>
          <a:p>
            <a:pPr marL="857250" indent="-857250">
              <a:buFont typeface="+mj-lt"/>
              <a:buAutoNum type="romanUcPeriod"/>
            </a:pPr>
            <a:r>
              <a:rPr lang="es-MX" sz="3600" dirty="0">
                <a:solidFill>
                  <a:schemeClr val="tx2"/>
                </a:solidFill>
                <a:effectLst/>
              </a:rPr>
              <a:t>Electricidad.</a:t>
            </a:r>
          </a:p>
          <a:p>
            <a:pPr marL="857250" indent="-857250">
              <a:buFont typeface="+mj-lt"/>
              <a:buAutoNum type="romanUcPeriod"/>
            </a:pPr>
            <a:r>
              <a:rPr lang="es-MX" sz="3600" dirty="0">
                <a:solidFill>
                  <a:schemeClr val="tx2"/>
                </a:solidFill>
              </a:rPr>
              <a:t>Electricidad y Magnetismo.</a:t>
            </a:r>
            <a:endParaRPr lang="es-MX" sz="3600" dirty="0">
              <a:solidFill>
                <a:schemeClr val="tx2"/>
              </a:solidFill>
              <a:effectLst/>
            </a:endParaRPr>
          </a:p>
        </p:txBody>
      </p:sp>
    </p:spTree>
    <p:extLst>
      <p:ext uri="{BB962C8B-B14F-4D97-AF65-F5344CB8AC3E}">
        <p14:creationId xmlns:p14="http://schemas.microsoft.com/office/powerpoint/2010/main" val="596666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fade">
                                      <p:cBhvr>
                                        <p:cTn id="28" dur="1000"/>
                                        <p:tgtEl>
                                          <p:spTgt spid="14">
                                            <p:txEl>
                                              <p:pRg st="3" end="3"/>
                                            </p:txEl>
                                          </p:spTgt>
                                        </p:tgtEl>
                                      </p:cBhvr>
                                    </p:animEffect>
                                    <p:anim calcmode="lin" valueType="num">
                                      <p:cBhvr>
                                        <p:cTn id="29"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Effect transition="in" filter="fade">
                                      <p:cBhvr>
                                        <p:cTn id="35" dur="1000"/>
                                        <p:tgtEl>
                                          <p:spTgt spid="14">
                                            <p:txEl>
                                              <p:pRg st="4" end="4"/>
                                            </p:txEl>
                                          </p:spTgt>
                                        </p:tgtEl>
                                      </p:cBhvr>
                                    </p:animEffect>
                                    <p:anim calcmode="lin" valueType="num">
                                      <p:cBhvr>
                                        <p:cTn id="36"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Evaluación por bloques</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Los exámenes parciales cubrirán los contenidos:</a:t>
            </a:r>
          </a:p>
          <a:p>
            <a:pPr marL="0" indent="0">
              <a:buNone/>
            </a:pPr>
            <a:r>
              <a:rPr lang="es-MX" sz="3600" dirty="0">
                <a:solidFill>
                  <a:schemeClr val="tx2"/>
                </a:solidFill>
              </a:rPr>
              <a:t>Parcial 1. Fluidos, Calor y temperatura.</a:t>
            </a:r>
          </a:p>
          <a:p>
            <a:pPr marL="0" indent="0">
              <a:buNone/>
            </a:pPr>
            <a:r>
              <a:rPr lang="es-MX" sz="3600" dirty="0">
                <a:solidFill>
                  <a:schemeClr val="tx2"/>
                </a:solidFill>
              </a:rPr>
              <a:t>Parcial 2. Electricidad.</a:t>
            </a:r>
          </a:p>
          <a:p>
            <a:pPr marL="0" indent="0">
              <a:buNone/>
            </a:pPr>
            <a:r>
              <a:rPr lang="es-MX" sz="3600" dirty="0">
                <a:solidFill>
                  <a:schemeClr val="tx2"/>
                </a:solidFill>
              </a:rPr>
              <a:t>Parcial 3. Electricidad y Magnetismo.</a:t>
            </a:r>
            <a:endParaRPr lang="es-MX" sz="3600" dirty="0">
              <a:solidFill>
                <a:schemeClr val="tx2"/>
              </a:solidFill>
              <a:effectLst/>
            </a:endParaRPr>
          </a:p>
        </p:txBody>
      </p:sp>
    </p:spTree>
    <p:extLst>
      <p:ext uri="{BB962C8B-B14F-4D97-AF65-F5344CB8AC3E}">
        <p14:creationId xmlns:p14="http://schemas.microsoft.com/office/powerpoint/2010/main" val="3864241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Regreso al modo presencial</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337355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Modo presencial</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Una vez que las autoridades de la UVM Campus Roma hayan determinado el regreso a la modalidad presencial, se seguirá el mismo esquema de trabajo, horarios y actividades para la asignatura.</a:t>
            </a:r>
            <a:endParaRPr lang="es-MX" sz="3600" dirty="0">
              <a:solidFill>
                <a:schemeClr val="tx2"/>
              </a:solidFill>
              <a:effectLst/>
            </a:endParaRPr>
          </a:p>
        </p:txBody>
      </p:sp>
    </p:spTree>
    <p:extLst>
      <p:ext uri="{BB962C8B-B14F-4D97-AF65-F5344CB8AC3E}">
        <p14:creationId xmlns:p14="http://schemas.microsoft.com/office/powerpoint/2010/main" val="857199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Sesión de preguntas</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966228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530087" y="2190749"/>
            <a:ext cx="11529391" cy="3986213"/>
          </a:xfrm>
        </p:spPr>
        <p:txBody>
          <a:bodyPr rtlCol="0">
            <a:normAutofit fontScale="92500" lnSpcReduction="10000"/>
          </a:bodyPr>
          <a:lstStyle/>
          <a:p>
            <a:pPr marL="742950" indent="-742950">
              <a:lnSpc>
                <a:spcPct val="130000"/>
              </a:lnSpc>
              <a:buFont typeface="+mj-lt"/>
              <a:buAutoNum type="arabicPeriod"/>
            </a:pPr>
            <a:r>
              <a:rPr lang="es-MX" sz="4400" dirty="0">
                <a:solidFill>
                  <a:schemeClr val="tx2"/>
                </a:solidFill>
                <a:effectLst/>
              </a:rPr>
              <a:t>Analizará las características fundamentales de los fluidos en reposo y movimiento a través de las teorías, principios, teoremas o modelos matemáticos aplicándolos en situaciones cotidianas.</a:t>
            </a:r>
            <a:endParaRPr lang="es-MX" sz="4400" dirty="0">
              <a:solidFill>
                <a:schemeClr val="tx2"/>
              </a:solidFill>
            </a:endParaRPr>
          </a:p>
        </p:txBody>
      </p:sp>
    </p:spTree>
    <p:extLst>
      <p:ext uri="{BB962C8B-B14F-4D97-AF65-F5344CB8AC3E}">
        <p14:creationId xmlns:p14="http://schemas.microsoft.com/office/powerpoint/2010/main" val="2372419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1280160" y="2190749"/>
            <a:ext cx="10484210" cy="3986213"/>
          </a:xfrm>
        </p:spPr>
        <p:txBody>
          <a:bodyPr rtlCol="0">
            <a:normAutofit/>
          </a:bodyPr>
          <a:lstStyle/>
          <a:p>
            <a:pPr marL="742950" indent="-742950">
              <a:buFont typeface="+mj-lt"/>
              <a:buAutoNum type="arabicPeriod" startAt="2"/>
            </a:pPr>
            <a:r>
              <a:rPr lang="es-MX" sz="3600" dirty="0">
                <a:solidFill>
                  <a:schemeClr val="tx2"/>
                </a:solidFill>
                <a:effectLst/>
              </a:rPr>
              <a:t>Estudiará las formas de intercambio de calor entre los cuerpos, las leyes que rigen la transferencia del mismo y el impacto que este tiene en el desarrollo de la tecnología en la sociedad.</a:t>
            </a:r>
            <a:endParaRPr lang="es-MX" sz="3600" dirty="0">
              <a:solidFill>
                <a:schemeClr val="tx2"/>
              </a:solidFill>
            </a:endParaRPr>
          </a:p>
        </p:txBody>
      </p:sp>
    </p:spTree>
    <p:extLst>
      <p:ext uri="{BB962C8B-B14F-4D97-AF65-F5344CB8AC3E}">
        <p14:creationId xmlns:p14="http://schemas.microsoft.com/office/powerpoint/2010/main" val="4044154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1280160" y="2190749"/>
            <a:ext cx="10484210" cy="3986213"/>
          </a:xfrm>
        </p:spPr>
        <p:txBody>
          <a:bodyPr rtlCol="0">
            <a:normAutofit/>
          </a:bodyPr>
          <a:lstStyle/>
          <a:p>
            <a:pPr marL="742950" indent="-742950">
              <a:buFont typeface="+mj-lt"/>
              <a:buAutoNum type="arabicPeriod" startAt="3"/>
            </a:pPr>
            <a:r>
              <a:rPr lang="es-MX" sz="3600" dirty="0">
                <a:solidFill>
                  <a:schemeClr val="tx2"/>
                </a:solidFill>
                <a:effectLst/>
              </a:rPr>
              <a:t>Explicará las leyes de la electricidad y valorará la importancia que tiene en nuestra vida cotidiana</a:t>
            </a:r>
            <a:r>
              <a:rPr lang="es-ES" sz="3600" dirty="0">
                <a:solidFill>
                  <a:schemeClr val="tx2"/>
                </a:solidFill>
                <a:effectLst/>
              </a:rPr>
              <a:t>.</a:t>
            </a:r>
            <a:r>
              <a:rPr lang="es-MX" sz="3600" dirty="0">
                <a:solidFill>
                  <a:schemeClr val="tx2"/>
                </a:solidFill>
              </a:rPr>
              <a:t> </a:t>
            </a:r>
          </a:p>
        </p:txBody>
      </p:sp>
    </p:spTree>
    <p:extLst>
      <p:ext uri="{BB962C8B-B14F-4D97-AF65-F5344CB8AC3E}">
        <p14:creationId xmlns:p14="http://schemas.microsoft.com/office/powerpoint/2010/main" val="18871359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1280160" y="2190749"/>
            <a:ext cx="10484210" cy="3986213"/>
          </a:xfrm>
        </p:spPr>
        <p:txBody>
          <a:bodyPr rtlCol="0">
            <a:normAutofit/>
          </a:bodyPr>
          <a:lstStyle/>
          <a:p>
            <a:pPr marL="742950" indent="-742950">
              <a:buFont typeface="+mj-lt"/>
              <a:buAutoNum type="arabicPeriod" startAt="4"/>
            </a:pPr>
            <a:r>
              <a:rPr lang="es-MX" sz="3600" dirty="0">
                <a:solidFill>
                  <a:schemeClr val="tx2"/>
                </a:solidFill>
                <a:effectLst/>
              </a:rPr>
              <a:t>Interpretará las leyes del electromagnetismo y valorará su impacto tecnológico en la vida moderna.</a:t>
            </a:r>
            <a:endParaRPr lang="es-MX" sz="3600" dirty="0">
              <a:solidFill>
                <a:schemeClr val="tx2"/>
              </a:solidFill>
            </a:endParaRPr>
          </a:p>
        </p:txBody>
      </p:sp>
    </p:spTree>
    <p:extLst>
      <p:ext uri="{BB962C8B-B14F-4D97-AF65-F5344CB8AC3E}">
        <p14:creationId xmlns:p14="http://schemas.microsoft.com/office/powerpoint/2010/main" val="21414261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Metodología de trabajo</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4272925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Actividades en línea</a:t>
            </a:r>
          </a:p>
        </p:txBody>
      </p:sp>
      <p:sp>
        <p:nvSpPr>
          <p:cNvPr id="14" name="Marcador de contenido 2"/>
          <p:cNvSpPr>
            <a:spLocks noGrp="1"/>
          </p:cNvSpPr>
          <p:nvPr>
            <p:ph idx="1"/>
          </p:nvPr>
        </p:nvSpPr>
        <p:spPr>
          <a:xfrm>
            <a:off x="1280160" y="2190749"/>
            <a:ext cx="10484210" cy="3986213"/>
          </a:xfrm>
        </p:spPr>
        <p:txBody>
          <a:bodyPr rtlCol="0">
            <a:normAutofit/>
          </a:bodyPr>
          <a:lstStyle/>
          <a:p>
            <a:pPr marL="0" indent="0">
              <a:buNone/>
            </a:pPr>
            <a:r>
              <a:rPr lang="es-MX" sz="3600" dirty="0">
                <a:solidFill>
                  <a:schemeClr val="tx2"/>
                </a:solidFill>
                <a:effectLst/>
              </a:rPr>
              <a:t>Atendiendo la situación emergente del Campus Roma, las clases se impartirán en modalidad en línea con la plataforma Teams.</a:t>
            </a:r>
          </a:p>
        </p:txBody>
      </p:sp>
      <p:pic>
        <p:nvPicPr>
          <p:cNvPr id="3" name="Imagen 2" descr="Icono&#10;&#10;Descripción generada automáticamente">
            <a:extLst>
              <a:ext uri="{FF2B5EF4-FFF2-40B4-BE49-F238E27FC236}">
                <a16:creationId xmlns:a16="http://schemas.microsoft.com/office/drawing/2014/main" id="{6421F6AA-5E38-102A-DBD7-B096CB398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5369" y="3718684"/>
            <a:ext cx="2643310" cy="2458278"/>
          </a:xfrm>
          <a:prstGeom prst="rect">
            <a:avLst/>
          </a:prstGeom>
        </p:spPr>
      </p:pic>
    </p:spTree>
    <p:extLst>
      <p:ext uri="{BB962C8B-B14F-4D97-AF65-F5344CB8AC3E}">
        <p14:creationId xmlns:p14="http://schemas.microsoft.com/office/powerpoint/2010/main" val="3400189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Temas educativos 16 x 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5086_TF03462902.potx" id="{D6BBD2CF-1604-4BEC-BA8F-9AF91B4991C6}" vid="{66B9ACE4-D496-4837-94E2-E6251522CF12}"/>
    </a:ext>
  </a:extLst>
</a:theme>
</file>

<file path=ppt/theme/theme2.xml><?xml version="1.0" encoding="utf-8"?>
<a:theme xmlns:a="http://schemas.openxmlformats.org/drawingml/2006/main" name="Tema de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temas educativos, diseño de ilustraciones en pizarra (panorámica)</Template>
  <TotalTime>562</TotalTime>
  <Words>988</Words>
  <Application>Microsoft Office PowerPoint</Application>
  <PresentationFormat>Panorámica</PresentationFormat>
  <Paragraphs>156</Paragraphs>
  <Slides>34</Slides>
  <Notes>34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34</vt:i4>
      </vt:variant>
    </vt:vector>
  </HeadingPairs>
  <TitlesOfParts>
    <vt:vector size="37" baseType="lpstr">
      <vt:lpstr>Calibri</vt:lpstr>
      <vt:lpstr>Wingdings</vt:lpstr>
      <vt:lpstr>Temas educativos 16 x 9</vt:lpstr>
      <vt:lpstr>Curso de Física 2</vt:lpstr>
      <vt:lpstr>Presentación del curso</vt:lpstr>
      <vt:lpstr>Objetivos</vt:lpstr>
      <vt:lpstr>Objetivos</vt:lpstr>
      <vt:lpstr>Objetivos</vt:lpstr>
      <vt:lpstr>Objetivos</vt:lpstr>
      <vt:lpstr>Objetivos</vt:lpstr>
      <vt:lpstr>Metodología de trabajo</vt:lpstr>
      <vt:lpstr>Actividades en línea</vt:lpstr>
      <vt:lpstr>Horarios y días de clase</vt:lpstr>
      <vt:lpstr>Horarios y días de clase</vt:lpstr>
      <vt:lpstr>Ingreso a la sesión</vt:lpstr>
      <vt:lpstr>Inicio de la clase</vt:lpstr>
      <vt:lpstr>Pase de asistencia</vt:lpstr>
      <vt:lpstr>Pase de asistencia</vt:lpstr>
      <vt:lpstr>Dinámica durante la clase</vt:lpstr>
      <vt:lpstr>Duración de la clase</vt:lpstr>
      <vt:lpstr>Grabación de la clase</vt:lpstr>
      <vt:lpstr>Esquema de evaluación</vt:lpstr>
      <vt:lpstr>Evaluación del curso</vt:lpstr>
      <vt:lpstr>Evaluación continua</vt:lpstr>
      <vt:lpstr>Ejercicios a resolver</vt:lpstr>
      <vt:lpstr>Ejercicios a resolver</vt:lpstr>
      <vt:lpstr>Elaboración de trabajos</vt:lpstr>
      <vt:lpstr>Puntos por evaluación continua</vt:lpstr>
      <vt:lpstr>Se tendrán 3 exámenes parciales</vt:lpstr>
      <vt:lpstr>Prácticas de Laboratorio</vt:lpstr>
      <vt:lpstr>Peso de la evaluación</vt:lpstr>
      <vt:lpstr>Contenido del curso</vt:lpstr>
      <vt:lpstr>Bloques para el curso</vt:lpstr>
      <vt:lpstr>Evaluación por bloques</vt:lpstr>
      <vt:lpstr>Regreso al modo presencial</vt:lpstr>
      <vt:lpstr>Modo presencial</vt:lpstr>
      <vt:lpstr>Sesión de 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Física 1</dc:title>
  <dc:creator>M. en C. Ramón Gustavo Contreras Mayén</dc:creator>
  <cp:lastModifiedBy>CONTRERAS MAYEN RAMON GUSTAVO</cp:lastModifiedBy>
  <cp:revision>25</cp:revision>
  <dcterms:created xsi:type="dcterms:W3CDTF">2023-05-14T22:06:12Z</dcterms:created>
  <dcterms:modified xsi:type="dcterms:W3CDTF">2023-05-15T18:17:49Z</dcterms:modified>
</cp:coreProperties>
</file>