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259" r:id="rId4"/>
    <p:sldId id="264" r:id="rId5"/>
    <p:sldId id="287" r:id="rId6"/>
    <p:sldId id="265" r:id="rId7"/>
    <p:sldId id="288" r:id="rId8"/>
    <p:sldId id="289" r:id="rId9"/>
    <p:sldId id="290" r:id="rId10"/>
    <p:sldId id="260" r:id="rId11"/>
    <p:sldId id="295" r:id="rId12"/>
    <p:sldId id="270" r:id="rId13"/>
    <p:sldId id="268" r:id="rId14"/>
    <p:sldId id="271" r:id="rId15"/>
    <p:sldId id="272" r:id="rId16"/>
    <p:sldId id="291" r:id="rId17"/>
    <p:sldId id="292" r:id="rId18"/>
    <p:sldId id="273" r:id="rId19"/>
    <p:sldId id="294" r:id="rId20"/>
    <p:sldId id="293" r:id="rId21"/>
    <p:sldId id="296" r:id="rId22"/>
    <p:sldId id="261" r:id="rId23"/>
    <p:sldId id="286" r:id="rId24"/>
    <p:sldId id="262" r:id="rId25"/>
    <p:sldId id="263" r:id="rId26"/>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184" autoAdjust="0"/>
  </p:normalViewPr>
  <p:slideViewPr>
    <p:cSldViewPr snapToGrid="0">
      <p:cViewPr varScale="1">
        <p:scale>
          <a:sx n="68" d="100"/>
          <a:sy n="68" d="100"/>
        </p:scale>
        <p:origin x="738" y="60"/>
      </p:cViewPr>
      <p:guideLst/>
    </p:cSldViewPr>
  </p:slid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659A35A-B45A-471D-8798-A1F6346609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86CDBCFF-DB1C-4148-AE10-0009F0ABF6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44B17F-9297-4EFE-A371-988982413850}" type="datetime1">
              <a:rPr lang="es-MX" smtClean="0"/>
              <a:t>15/06/2023</a:t>
            </a:fld>
            <a:endParaRPr lang="es-MX"/>
          </a:p>
        </p:txBody>
      </p:sp>
      <p:sp>
        <p:nvSpPr>
          <p:cNvPr id="4" name="Marcador de pie de página 3">
            <a:extLst>
              <a:ext uri="{FF2B5EF4-FFF2-40B4-BE49-F238E27FC236}">
                <a16:creationId xmlns:a16="http://schemas.microsoft.com/office/drawing/2014/main" id="{BE624F19-BD09-4F8A-BEC3-5B4EC46FBB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A76897F4-4C0C-4FAD-84FC-2E65224389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4D6EF6-E2EF-452B-A550-B4BEBF67A7A7}" type="slidenum">
              <a:rPr lang="es-MX" smtClean="0"/>
              <a:t>‹Nº›</a:t>
            </a:fld>
            <a:endParaRPr lang="es-MX"/>
          </a:p>
        </p:txBody>
      </p:sp>
    </p:spTree>
    <p:extLst>
      <p:ext uri="{BB962C8B-B14F-4D97-AF65-F5344CB8AC3E}">
        <p14:creationId xmlns:p14="http://schemas.microsoft.com/office/powerpoint/2010/main" val="452484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6C9EF79-44A8-43EA-8BE3-E0756BDC6811}" type="datetime1">
              <a:rPr lang="es-MX" noProof="0" smtClean="0"/>
              <a:t>15/06/2023</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MX" noProof="0" smtClean="0"/>
              <a:t>‹Nº›</a:t>
            </a:fld>
            <a:endParaRPr lang="es-MX"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a:t>
            </a:fld>
            <a:endParaRPr lang="es-MX"/>
          </a:p>
        </p:txBody>
      </p:sp>
    </p:spTree>
    <p:extLst>
      <p:ext uri="{BB962C8B-B14F-4D97-AF65-F5344CB8AC3E}">
        <p14:creationId xmlns:p14="http://schemas.microsoft.com/office/powerpoint/2010/main" val="190000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10</a:t>
            </a:fld>
            <a:endParaRPr lang="es-MX"/>
          </a:p>
        </p:txBody>
      </p:sp>
    </p:spTree>
    <p:extLst>
      <p:ext uri="{BB962C8B-B14F-4D97-AF65-F5344CB8AC3E}">
        <p14:creationId xmlns:p14="http://schemas.microsoft.com/office/powerpoint/2010/main" val="143253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11</a:t>
            </a:fld>
            <a:endParaRPr lang="es-MX"/>
          </a:p>
        </p:txBody>
      </p:sp>
    </p:spTree>
    <p:extLst>
      <p:ext uri="{BB962C8B-B14F-4D97-AF65-F5344CB8AC3E}">
        <p14:creationId xmlns:p14="http://schemas.microsoft.com/office/powerpoint/2010/main" val="200044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12</a:t>
            </a:fld>
            <a:endParaRPr lang="es-MX"/>
          </a:p>
        </p:txBody>
      </p:sp>
    </p:spTree>
    <p:extLst>
      <p:ext uri="{BB962C8B-B14F-4D97-AF65-F5344CB8AC3E}">
        <p14:creationId xmlns:p14="http://schemas.microsoft.com/office/powerpoint/2010/main" val="311169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13</a:t>
            </a:fld>
            <a:endParaRPr lang="es-MX"/>
          </a:p>
        </p:txBody>
      </p:sp>
    </p:spTree>
    <p:extLst>
      <p:ext uri="{BB962C8B-B14F-4D97-AF65-F5344CB8AC3E}">
        <p14:creationId xmlns:p14="http://schemas.microsoft.com/office/powerpoint/2010/main" val="1672040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14</a:t>
            </a:fld>
            <a:endParaRPr lang="es-MX"/>
          </a:p>
        </p:txBody>
      </p:sp>
    </p:spTree>
    <p:extLst>
      <p:ext uri="{BB962C8B-B14F-4D97-AF65-F5344CB8AC3E}">
        <p14:creationId xmlns:p14="http://schemas.microsoft.com/office/powerpoint/2010/main" val="218627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15</a:t>
            </a:fld>
            <a:endParaRPr lang="es-MX"/>
          </a:p>
        </p:txBody>
      </p:sp>
    </p:spTree>
    <p:extLst>
      <p:ext uri="{BB962C8B-B14F-4D97-AF65-F5344CB8AC3E}">
        <p14:creationId xmlns:p14="http://schemas.microsoft.com/office/powerpoint/2010/main" val="2535116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16</a:t>
            </a:fld>
            <a:endParaRPr lang="es-MX"/>
          </a:p>
        </p:txBody>
      </p:sp>
    </p:spTree>
    <p:extLst>
      <p:ext uri="{BB962C8B-B14F-4D97-AF65-F5344CB8AC3E}">
        <p14:creationId xmlns:p14="http://schemas.microsoft.com/office/powerpoint/2010/main" val="265731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17</a:t>
            </a:fld>
            <a:endParaRPr lang="es-MX"/>
          </a:p>
        </p:txBody>
      </p:sp>
    </p:spTree>
    <p:extLst>
      <p:ext uri="{BB962C8B-B14F-4D97-AF65-F5344CB8AC3E}">
        <p14:creationId xmlns:p14="http://schemas.microsoft.com/office/powerpoint/2010/main" val="103795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18</a:t>
            </a:fld>
            <a:endParaRPr lang="es-MX"/>
          </a:p>
        </p:txBody>
      </p:sp>
    </p:spTree>
    <p:extLst>
      <p:ext uri="{BB962C8B-B14F-4D97-AF65-F5344CB8AC3E}">
        <p14:creationId xmlns:p14="http://schemas.microsoft.com/office/powerpoint/2010/main" val="184743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19</a:t>
            </a:fld>
            <a:endParaRPr lang="es-MX"/>
          </a:p>
        </p:txBody>
      </p:sp>
    </p:spTree>
    <p:extLst>
      <p:ext uri="{BB962C8B-B14F-4D97-AF65-F5344CB8AC3E}">
        <p14:creationId xmlns:p14="http://schemas.microsoft.com/office/powerpoint/2010/main" val="3646899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a:t>
            </a:fld>
            <a:endParaRPr lang="es-MX"/>
          </a:p>
        </p:txBody>
      </p:sp>
    </p:spTree>
    <p:extLst>
      <p:ext uri="{BB962C8B-B14F-4D97-AF65-F5344CB8AC3E}">
        <p14:creationId xmlns:p14="http://schemas.microsoft.com/office/powerpoint/2010/main" val="1939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20</a:t>
            </a:fld>
            <a:endParaRPr lang="es-MX"/>
          </a:p>
        </p:txBody>
      </p:sp>
    </p:spTree>
    <p:extLst>
      <p:ext uri="{BB962C8B-B14F-4D97-AF65-F5344CB8AC3E}">
        <p14:creationId xmlns:p14="http://schemas.microsoft.com/office/powerpoint/2010/main" val="1512335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21</a:t>
            </a:fld>
            <a:endParaRPr lang="es-MX"/>
          </a:p>
        </p:txBody>
      </p:sp>
    </p:spTree>
    <p:extLst>
      <p:ext uri="{BB962C8B-B14F-4D97-AF65-F5344CB8AC3E}">
        <p14:creationId xmlns:p14="http://schemas.microsoft.com/office/powerpoint/2010/main" val="2495385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22</a:t>
            </a:fld>
            <a:endParaRPr lang="es-MX"/>
          </a:p>
        </p:txBody>
      </p:sp>
    </p:spTree>
    <p:extLst>
      <p:ext uri="{BB962C8B-B14F-4D97-AF65-F5344CB8AC3E}">
        <p14:creationId xmlns:p14="http://schemas.microsoft.com/office/powerpoint/2010/main" val="325611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23</a:t>
            </a:fld>
            <a:endParaRPr lang="es-MX"/>
          </a:p>
        </p:txBody>
      </p:sp>
    </p:spTree>
    <p:extLst>
      <p:ext uri="{BB962C8B-B14F-4D97-AF65-F5344CB8AC3E}">
        <p14:creationId xmlns:p14="http://schemas.microsoft.com/office/powerpoint/2010/main" val="420046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24</a:t>
            </a:fld>
            <a:endParaRPr lang="es-MX"/>
          </a:p>
        </p:txBody>
      </p:sp>
    </p:spTree>
    <p:extLst>
      <p:ext uri="{BB962C8B-B14F-4D97-AF65-F5344CB8AC3E}">
        <p14:creationId xmlns:p14="http://schemas.microsoft.com/office/powerpoint/2010/main" val="1932582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853816F-A1CF-4485-B308-1B9F14B36EAD}" type="slidenum">
              <a:rPr lang="es-MX" smtClean="0"/>
              <a:t>25</a:t>
            </a:fld>
            <a:endParaRPr lang="es-MX"/>
          </a:p>
        </p:txBody>
      </p:sp>
    </p:spTree>
    <p:extLst>
      <p:ext uri="{BB962C8B-B14F-4D97-AF65-F5344CB8AC3E}">
        <p14:creationId xmlns:p14="http://schemas.microsoft.com/office/powerpoint/2010/main" val="360984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3</a:t>
            </a:fld>
            <a:endParaRPr lang="es-MX"/>
          </a:p>
        </p:txBody>
      </p:sp>
    </p:spTree>
    <p:extLst>
      <p:ext uri="{BB962C8B-B14F-4D97-AF65-F5344CB8AC3E}">
        <p14:creationId xmlns:p14="http://schemas.microsoft.com/office/powerpoint/2010/main" val="33739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4</a:t>
            </a:fld>
            <a:endParaRPr lang="es-MX"/>
          </a:p>
        </p:txBody>
      </p:sp>
    </p:spTree>
    <p:extLst>
      <p:ext uri="{BB962C8B-B14F-4D97-AF65-F5344CB8AC3E}">
        <p14:creationId xmlns:p14="http://schemas.microsoft.com/office/powerpoint/2010/main" val="199302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5</a:t>
            </a:fld>
            <a:endParaRPr lang="es-MX"/>
          </a:p>
        </p:txBody>
      </p:sp>
    </p:spTree>
    <p:extLst>
      <p:ext uri="{BB962C8B-B14F-4D97-AF65-F5344CB8AC3E}">
        <p14:creationId xmlns:p14="http://schemas.microsoft.com/office/powerpoint/2010/main" val="371943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6</a:t>
            </a:fld>
            <a:endParaRPr lang="es-MX"/>
          </a:p>
        </p:txBody>
      </p:sp>
    </p:spTree>
    <p:extLst>
      <p:ext uri="{BB962C8B-B14F-4D97-AF65-F5344CB8AC3E}">
        <p14:creationId xmlns:p14="http://schemas.microsoft.com/office/powerpoint/2010/main" val="220831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7</a:t>
            </a:fld>
            <a:endParaRPr lang="es-MX"/>
          </a:p>
        </p:txBody>
      </p:sp>
    </p:spTree>
    <p:extLst>
      <p:ext uri="{BB962C8B-B14F-4D97-AF65-F5344CB8AC3E}">
        <p14:creationId xmlns:p14="http://schemas.microsoft.com/office/powerpoint/2010/main" val="317549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8</a:t>
            </a:fld>
            <a:endParaRPr lang="es-MX"/>
          </a:p>
        </p:txBody>
      </p:sp>
    </p:spTree>
    <p:extLst>
      <p:ext uri="{BB962C8B-B14F-4D97-AF65-F5344CB8AC3E}">
        <p14:creationId xmlns:p14="http://schemas.microsoft.com/office/powerpoint/2010/main" val="9944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MX" smtClean="0"/>
              <a:t>9</a:t>
            </a:fld>
            <a:endParaRPr lang="es-MX"/>
          </a:p>
        </p:txBody>
      </p:sp>
    </p:spTree>
    <p:extLst>
      <p:ext uri="{BB962C8B-B14F-4D97-AF65-F5344CB8AC3E}">
        <p14:creationId xmlns:p14="http://schemas.microsoft.com/office/powerpoint/2010/main" val="202229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MX" noProof="0"/>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65295CA0-E6E4-4CD6-9BDE-CA11ED85FB79}" type="datetime1">
              <a:rPr lang="es-MX" noProof="0" smtClean="0"/>
              <a:t>15/06/2023</a:t>
            </a:fld>
            <a:endParaRPr lang="es-MX"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6D56F975-663D-4980-82A4-1508444BC0B5}" type="datetime1">
              <a:rPr lang="es-MX" noProof="0" smtClean="0"/>
              <a:t>15/06/2023</a:t>
            </a:fld>
            <a:endParaRPr lang="es-MX"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5D4F4D73-D159-45E0-80BE-62AE18CC4B67}" type="datetime1">
              <a:rPr lang="es-MX" noProof="0" smtClean="0"/>
              <a:t>15/06/2023</a:t>
            </a:fld>
            <a:endParaRPr lang="es-MX"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08C34EC5-B035-4ACE-A8BA-50909CB65C3D}" type="datetime1">
              <a:rPr lang="es-MX" noProof="0" smtClean="0"/>
              <a:t>15/06/2023</a:t>
            </a:fld>
            <a:endParaRPr lang="es-MX" noProof="0"/>
          </a:p>
        </p:txBody>
      </p:sp>
      <p:sp>
        <p:nvSpPr>
          <p:cNvPr id="6" name="Marcador de posición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8F27F974-FD0D-4E14-AA71-1B2027788C11}" type="datetime1">
              <a:rPr lang="es-MX" noProof="0" smtClean="0"/>
              <a:t>15/06/2023</a:t>
            </a:fld>
            <a:endParaRPr lang="es-MX"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MX"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BE061821-3D77-451B-9106-8D474772D9D8}" type="datetime1">
              <a:rPr lang="es-MX" noProof="0" smtClean="0"/>
              <a:t>15/06/2023</a:t>
            </a:fld>
            <a:endParaRPr lang="es-MX"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MX" noProof="0"/>
          </a:p>
        </p:txBody>
      </p:sp>
      <p:sp>
        <p:nvSpPr>
          <p:cNvPr id="5" name="Marcador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AF45394E-BA8D-4E57-AE6E-90BF1945A29E}" type="datetime1">
              <a:rPr lang="es-MX" noProof="0" smtClean="0"/>
              <a:t>15/06/2023</a:t>
            </a:fld>
            <a:endParaRPr lang="es-MX"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MX"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DB270A39-77FA-49BC-84BD-AD457CDC5141}" type="datetime1">
              <a:rPr lang="es-MX" noProof="0" smtClean="0"/>
              <a:t>15/06/2023</a:t>
            </a:fld>
            <a:endParaRPr lang="es-MX" noProof="0"/>
          </a:p>
        </p:txBody>
      </p:sp>
      <p:sp>
        <p:nvSpPr>
          <p:cNvPr id="6" name="Marcador de posición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F8E39444-CC14-4A29-AE9B-E07D186518C4}" type="datetime1">
              <a:rPr lang="es-MX" noProof="0" smtClean="0"/>
              <a:t>15/06/2023</a:t>
            </a:fld>
            <a:endParaRPr lang="es-MX" noProof="0"/>
          </a:p>
        </p:txBody>
      </p:sp>
      <p:sp>
        <p:nvSpPr>
          <p:cNvPr id="6" name="Marcador de posición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158E177D-80E3-4D12-869B-D4FE2C35A35B}" type="datetime1">
              <a:rPr lang="es-MX" noProof="0" smtClean="0"/>
              <a:t>15/06/2023</a:t>
            </a:fld>
            <a:endParaRPr lang="es-MX"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MX"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MX" noProof="0" smtClean="0"/>
              <a:t>‹Nº›</a:t>
            </a:fld>
            <a:endParaRPr lang="es-MX"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5.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5F415-7490-4054-85B4-10F7AE6D3385}"/>
              </a:ext>
            </a:extLst>
          </p:cNvPr>
          <p:cNvSpPr>
            <a:spLocks noGrp="1"/>
          </p:cNvSpPr>
          <p:nvPr>
            <p:ph type="ctrTitle"/>
          </p:nvPr>
        </p:nvSpPr>
        <p:spPr>
          <a:xfrm>
            <a:off x="773723" y="852207"/>
            <a:ext cx="9807599" cy="2387600"/>
          </a:xfrm>
        </p:spPr>
        <p:txBody>
          <a:bodyPr rtlCol="0">
            <a:normAutofit/>
          </a:bodyPr>
          <a:lstStyle/>
          <a:p>
            <a:pPr rtl="0"/>
            <a:r>
              <a:rPr lang="es-MX" sz="5400" dirty="0">
                <a:solidFill>
                  <a:schemeClr val="bg1"/>
                </a:solidFill>
                <a:latin typeface="Rockwell" panose="02060603020205020403" pitchFamily="18" charset="0"/>
              </a:rPr>
              <a:t>Práctica 3</a:t>
            </a:r>
            <a:br>
              <a:rPr lang="es-MX" sz="5400" dirty="0">
                <a:solidFill>
                  <a:schemeClr val="bg1"/>
                </a:solidFill>
                <a:latin typeface="Rockwell" panose="02060603020205020403" pitchFamily="18" charset="0"/>
              </a:rPr>
            </a:br>
            <a:r>
              <a:rPr lang="es-MX" sz="5400" dirty="0">
                <a:solidFill>
                  <a:schemeClr val="bg1"/>
                </a:solidFill>
                <a:latin typeface="Rockwell" panose="02060603020205020403" pitchFamily="18" charset="0"/>
              </a:rPr>
              <a:t>Teorema de Bernoulli y Torricelli</a:t>
            </a:r>
          </a:p>
        </p:txBody>
      </p:sp>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rtlCol="0">
            <a:normAutofit/>
          </a:bodyPr>
          <a:lstStyle/>
          <a:p>
            <a:pPr rtl="0"/>
            <a:r>
              <a:rPr lang="es-MX" sz="2800" dirty="0">
                <a:solidFill>
                  <a:schemeClr val="bg1"/>
                </a:solidFill>
                <a:latin typeface="Tahoma" panose="020B0604030504040204" pitchFamily="34" charset="0"/>
                <a:ea typeface="Tahoma" panose="020B0604030504040204" pitchFamily="34" charset="0"/>
                <a:cs typeface="Tahoma" panose="020B0604030504040204" pitchFamily="34" charset="0"/>
              </a:rPr>
              <a:t>Física 2 - Laboratorio</a:t>
            </a:r>
          </a:p>
        </p:txBody>
      </p: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3790715" y="4482751"/>
            <a:ext cx="3194131" cy="3194131"/>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587261" y="1663257"/>
            <a:ext cx="2684499" cy="2684499"/>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920309" y="4797205"/>
            <a:ext cx="2453456" cy="2453456"/>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91837" y="3688628"/>
            <a:ext cx="3245427" cy="324542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8514237" y="-118161"/>
            <a:ext cx="3005286" cy="3005286"/>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171718" y="145767"/>
            <a:ext cx="1574403" cy="157440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1" name="Gráfico 10" descr="Matraz">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sp>
        <p:nvSpPr>
          <p:cNvPr id="13" name="Título 1">
            <a:extLst>
              <a:ext uri="{FF2B5EF4-FFF2-40B4-BE49-F238E27FC236}">
                <a16:creationId xmlns:a16="http://schemas.microsoft.com/office/drawing/2014/main" id="{741234C5-BEB3-61C9-C13B-FD83C19B8EED}"/>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sp>
        <p:nvSpPr>
          <p:cNvPr id="16" name="Marcador de contenido 2">
            <a:extLst>
              <a:ext uri="{FF2B5EF4-FFF2-40B4-BE49-F238E27FC236}">
                <a16:creationId xmlns:a16="http://schemas.microsoft.com/office/drawing/2014/main" id="{D99809CF-9F5C-E960-3BF4-043144B535B2}"/>
              </a:ext>
            </a:extLst>
          </p:cNvPr>
          <p:cNvSpPr>
            <a:spLocks noGrp="1"/>
          </p:cNvSpPr>
          <p:nvPr>
            <p:ph idx="1"/>
          </p:nvPr>
        </p:nvSpPr>
        <p:spPr>
          <a:xfrm>
            <a:off x="641252" y="1757507"/>
            <a:ext cx="7822289" cy="4351338"/>
          </a:xfrm>
        </p:spPr>
        <p:txBody>
          <a:bodyPr vert="horz" lIns="91440" tIns="45720" rIns="91440" bIns="45720" rtlCol="0" anchor="t">
            <a:noAutofit/>
          </a:bodyPr>
          <a:lstStyle/>
          <a:p>
            <a:pPr marL="0" indent="0" rtl="0">
              <a:lnSpc>
                <a:spcPct val="125000"/>
              </a:lnSpc>
              <a:buNone/>
            </a:pPr>
            <a:r>
              <a:rPr lang="es-MX" sz="3600" dirty="0">
                <a:solidFill>
                  <a:schemeClr val="accent5">
                    <a:lumMod val="50000"/>
                  </a:schemeClr>
                </a:solidFill>
                <a:latin typeface="Tahoma"/>
                <a:ea typeface="Tahoma"/>
                <a:cs typeface="Tahoma"/>
              </a:rPr>
              <a:t>En esta parte implementaremos experimentalmente la Parte 1.</a:t>
            </a:r>
          </a:p>
        </p:txBody>
      </p:sp>
    </p:spTree>
    <p:extLst>
      <p:ext uri="{BB962C8B-B14F-4D97-AF65-F5344CB8AC3E}">
        <p14:creationId xmlns:p14="http://schemas.microsoft.com/office/powerpoint/2010/main" val="152128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1" name="Gráfico 10" descr="Matraz">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sp>
        <p:nvSpPr>
          <p:cNvPr id="13" name="Título 1">
            <a:extLst>
              <a:ext uri="{FF2B5EF4-FFF2-40B4-BE49-F238E27FC236}">
                <a16:creationId xmlns:a16="http://schemas.microsoft.com/office/drawing/2014/main" id="{741234C5-BEB3-61C9-C13B-FD83C19B8EED}"/>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sp>
        <p:nvSpPr>
          <p:cNvPr id="16" name="Marcador de contenido 2">
            <a:extLst>
              <a:ext uri="{FF2B5EF4-FFF2-40B4-BE49-F238E27FC236}">
                <a16:creationId xmlns:a16="http://schemas.microsoft.com/office/drawing/2014/main" id="{D99809CF-9F5C-E960-3BF4-043144B535B2}"/>
              </a:ext>
            </a:extLst>
          </p:cNvPr>
          <p:cNvSpPr>
            <a:spLocks noGrp="1"/>
          </p:cNvSpPr>
          <p:nvPr>
            <p:ph idx="1"/>
          </p:nvPr>
        </p:nvSpPr>
        <p:spPr>
          <a:xfrm>
            <a:off x="521285" y="1504287"/>
            <a:ext cx="8090182" cy="5135663"/>
          </a:xfrm>
        </p:spPr>
        <p:txBody>
          <a:bodyPr vert="horz" lIns="91440" tIns="45720" rIns="91440" bIns="45720" rtlCol="0" anchor="t">
            <a:noAutofit/>
          </a:bodyPr>
          <a:lstStyle/>
          <a:p>
            <a:pPr marL="0" indent="0" rtl="0">
              <a:lnSpc>
                <a:spcPct val="125000"/>
              </a:lnSpc>
              <a:buNone/>
            </a:pPr>
            <a:r>
              <a:rPr lang="es-MX" sz="3600" dirty="0">
                <a:solidFill>
                  <a:schemeClr val="accent5">
                    <a:lumMod val="50000"/>
                  </a:schemeClr>
                </a:solidFill>
                <a:latin typeface="Tahoma"/>
                <a:ea typeface="Tahoma"/>
                <a:cs typeface="Tahoma"/>
              </a:rPr>
              <a:t>Material:</a:t>
            </a:r>
          </a:p>
          <a:p>
            <a:pPr rtl="0">
              <a:lnSpc>
                <a:spcPct val="125000"/>
              </a:lnSpc>
              <a:buFontTx/>
              <a:buChar char="-"/>
            </a:pPr>
            <a:r>
              <a:rPr lang="es-MX" sz="3600" dirty="0">
                <a:solidFill>
                  <a:schemeClr val="accent5">
                    <a:lumMod val="50000"/>
                  </a:schemeClr>
                </a:solidFill>
                <a:latin typeface="Tahoma"/>
                <a:ea typeface="Tahoma"/>
                <a:cs typeface="Tahoma"/>
              </a:rPr>
              <a:t>1 envase vacío de </a:t>
            </a:r>
            <a:r>
              <a:rPr lang="es-MX" sz="3600" dirty="0" err="1">
                <a:solidFill>
                  <a:schemeClr val="accent5">
                    <a:lumMod val="50000"/>
                  </a:schemeClr>
                </a:solidFill>
                <a:latin typeface="Tahoma"/>
                <a:ea typeface="Tahoma"/>
                <a:cs typeface="Tahoma"/>
              </a:rPr>
              <a:t>tetrapack</a:t>
            </a:r>
            <a:r>
              <a:rPr lang="es-MX" sz="3600" dirty="0">
                <a:solidFill>
                  <a:schemeClr val="accent5">
                    <a:lumMod val="50000"/>
                  </a:schemeClr>
                </a:solidFill>
                <a:latin typeface="Tahoma"/>
                <a:ea typeface="Tahoma"/>
                <a:cs typeface="Tahoma"/>
              </a:rPr>
              <a:t>.</a:t>
            </a:r>
          </a:p>
          <a:p>
            <a:pPr rtl="0">
              <a:lnSpc>
                <a:spcPct val="125000"/>
              </a:lnSpc>
              <a:buFontTx/>
              <a:buChar char="-"/>
            </a:pPr>
            <a:r>
              <a:rPr lang="es-MX" sz="3600" dirty="0">
                <a:solidFill>
                  <a:schemeClr val="accent5">
                    <a:lumMod val="50000"/>
                  </a:schemeClr>
                </a:solidFill>
                <a:latin typeface="Tahoma"/>
                <a:ea typeface="Tahoma"/>
                <a:cs typeface="Tahoma"/>
              </a:rPr>
              <a:t>1 clavo		- Agua</a:t>
            </a:r>
          </a:p>
          <a:p>
            <a:pPr rtl="0">
              <a:lnSpc>
                <a:spcPct val="125000"/>
              </a:lnSpc>
              <a:buFontTx/>
              <a:buChar char="-"/>
            </a:pPr>
            <a:r>
              <a:rPr lang="es-MX" sz="3600" dirty="0">
                <a:solidFill>
                  <a:schemeClr val="accent5">
                    <a:lumMod val="50000"/>
                  </a:schemeClr>
                </a:solidFill>
                <a:latin typeface="Tahoma"/>
                <a:ea typeface="Tahoma"/>
                <a:cs typeface="Tahoma"/>
              </a:rPr>
              <a:t>Regla		- Tijeras o </a:t>
            </a:r>
            <a:r>
              <a:rPr lang="es-MX" sz="3600" dirty="0" err="1">
                <a:solidFill>
                  <a:schemeClr val="accent5">
                    <a:lumMod val="50000"/>
                  </a:schemeClr>
                </a:solidFill>
                <a:latin typeface="Tahoma"/>
                <a:ea typeface="Tahoma"/>
                <a:cs typeface="Tahoma"/>
              </a:rPr>
              <a:t>cutter</a:t>
            </a:r>
            <a:r>
              <a:rPr lang="es-MX" sz="3600" dirty="0">
                <a:solidFill>
                  <a:schemeClr val="accent5">
                    <a:lumMod val="50000"/>
                  </a:schemeClr>
                </a:solidFill>
                <a:latin typeface="Tahoma"/>
                <a:ea typeface="Tahoma"/>
                <a:cs typeface="Tahoma"/>
              </a:rPr>
              <a:t>.</a:t>
            </a:r>
          </a:p>
          <a:p>
            <a:pPr>
              <a:lnSpc>
                <a:spcPct val="125000"/>
              </a:lnSpc>
              <a:buFontTx/>
              <a:buChar char="-"/>
            </a:pPr>
            <a:r>
              <a:rPr lang="es-MX" sz="3600" dirty="0" err="1">
                <a:solidFill>
                  <a:schemeClr val="accent5">
                    <a:lumMod val="50000"/>
                  </a:schemeClr>
                </a:solidFill>
                <a:latin typeface="Tahoma"/>
                <a:ea typeface="Tahoma"/>
                <a:cs typeface="Tahoma"/>
              </a:rPr>
              <a:t>Masking</a:t>
            </a:r>
            <a:r>
              <a:rPr lang="es-MX" sz="3600" dirty="0">
                <a:solidFill>
                  <a:schemeClr val="accent5">
                    <a:lumMod val="50000"/>
                  </a:schemeClr>
                </a:solidFill>
                <a:latin typeface="Tahoma"/>
                <a:ea typeface="Tahoma"/>
                <a:cs typeface="Tahoma"/>
              </a:rPr>
              <a:t> tape o cinta adhesiva</a:t>
            </a:r>
          </a:p>
          <a:p>
            <a:pPr rtl="0">
              <a:lnSpc>
                <a:spcPct val="125000"/>
              </a:lnSpc>
              <a:buFontTx/>
              <a:buChar char="-"/>
            </a:pPr>
            <a:endParaRPr lang="es-MX" sz="36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370622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xEl>
                                              <p:pRg st="3" end="3"/>
                                            </p:txEl>
                                          </p:spTgt>
                                        </p:tgtEl>
                                        <p:attrNameLst>
                                          <p:attrName>style.visibility</p:attrName>
                                        </p:attrNameLst>
                                      </p:cBhvr>
                                      <p:to>
                                        <p:strVal val="visible"/>
                                      </p:to>
                                    </p:set>
                                    <p:animEffect transition="in" filter="fade">
                                      <p:cBhvr>
                                        <p:cTn id="28" dur="1000"/>
                                        <p:tgtEl>
                                          <p:spTgt spid="16">
                                            <p:txEl>
                                              <p:pRg st="3" end="3"/>
                                            </p:txEl>
                                          </p:spTgt>
                                        </p:tgtEl>
                                      </p:cBhvr>
                                    </p:animEffect>
                                    <p:anim calcmode="lin" valueType="num">
                                      <p:cBhvr>
                                        <p:cTn id="29"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fade">
                                      <p:cBhvr>
                                        <p:cTn id="35" dur="1000"/>
                                        <p:tgtEl>
                                          <p:spTgt spid="16">
                                            <p:txEl>
                                              <p:pRg st="4" end="4"/>
                                            </p:txEl>
                                          </p:spTgt>
                                        </p:tgtEl>
                                      </p:cBhvr>
                                    </p:animEffect>
                                    <p:anim calcmode="lin" valueType="num">
                                      <p:cBhvr>
                                        <p:cTn id="36"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1" name="Gráfico 10" descr="Matraz">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sp>
        <p:nvSpPr>
          <p:cNvPr id="13" name="Título 1">
            <a:extLst>
              <a:ext uri="{FF2B5EF4-FFF2-40B4-BE49-F238E27FC236}">
                <a16:creationId xmlns:a16="http://schemas.microsoft.com/office/drawing/2014/main" id="{741234C5-BEB3-61C9-C13B-FD83C19B8EED}"/>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sp>
        <p:nvSpPr>
          <p:cNvPr id="12" name="Marcador de contenido 2">
            <a:extLst>
              <a:ext uri="{FF2B5EF4-FFF2-40B4-BE49-F238E27FC236}">
                <a16:creationId xmlns:a16="http://schemas.microsoft.com/office/drawing/2014/main" id="{5C24FEB6-64A3-D2E7-C612-25A7F1746799}"/>
              </a:ext>
            </a:extLst>
          </p:cNvPr>
          <p:cNvSpPr txBox="1">
            <a:spLocks/>
          </p:cNvSpPr>
          <p:nvPr/>
        </p:nvSpPr>
        <p:spPr>
          <a:xfrm>
            <a:off x="641252" y="1757507"/>
            <a:ext cx="7822289" cy="4351338"/>
          </a:xfrm>
          <a:prstGeom prst="rect">
            <a:avLst/>
          </a:prstGeom>
        </p:spPr>
        <p:txBody>
          <a:bodyPr vert="horz" lIns="91440" tIns="45720" rIns="91440" bIns="45720" rtlCol="0" anchor="t">
            <a:noAutofit/>
          </a:bodyPr>
          <a:lstStyle>
            <a:lvl1pPr indent="0">
              <a:lnSpc>
                <a:spcPct val="125000"/>
              </a:lnSpc>
              <a:spcBef>
                <a:spcPts val="1000"/>
              </a:spcBef>
              <a:buFont typeface="Arial" panose="020B0604020202020204" pitchFamily="34" charset="0"/>
              <a:buNone/>
              <a:defRPr sz="3600">
                <a:solidFill>
                  <a:schemeClr val="accent5">
                    <a:lumMod val="50000"/>
                  </a:schemeClr>
                </a:solidFill>
                <a:latin typeface="Tahoma"/>
                <a:ea typeface="Tahoma"/>
                <a:cs typeface="Tahom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MX" dirty="0"/>
          </a:p>
          <a:p>
            <a:endParaRPr lang="es-MX" dirty="0"/>
          </a:p>
        </p:txBody>
      </p:sp>
      <p:pic>
        <p:nvPicPr>
          <p:cNvPr id="3" name="Imagen 2" descr="Imagen que contiene Forma&#10;&#10;Descripción generada automáticamente">
            <a:extLst>
              <a:ext uri="{FF2B5EF4-FFF2-40B4-BE49-F238E27FC236}">
                <a16:creationId xmlns:a16="http://schemas.microsoft.com/office/drawing/2014/main" id="{DA503F72-A28F-A664-536F-0123B1021AED}"/>
              </a:ext>
            </a:extLst>
          </p:cNvPr>
          <p:cNvPicPr>
            <a:picLocks noChangeAspect="1"/>
          </p:cNvPicPr>
          <p:nvPr/>
        </p:nvPicPr>
        <p:blipFill>
          <a:blip r:embed="rId5"/>
          <a:stretch>
            <a:fillRect/>
          </a:stretch>
        </p:blipFill>
        <p:spPr>
          <a:xfrm>
            <a:off x="521284" y="1757507"/>
            <a:ext cx="8034475" cy="3840479"/>
          </a:xfrm>
          <a:prstGeom prst="rect">
            <a:avLst/>
          </a:prstGeom>
        </p:spPr>
      </p:pic>
    </p:spTree>
    <p:extLst>
      <p:ext uri="{BB962C8B-B14F-4D97-AF65-F5344CB8AC3E}">
        <p14:creationId xmlns:p14="http://schemas.microsoft.com/office/powerpoint/2010/main" val="119153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7"/>
            <a:ext cx="7822289" cy="4351338"/>
          </a:xfrm>
        </p:spPr>
        <p:txBody>
          <a:bodyPr vert="horz" lIns="91440" tIns="45720" rIns="91440" bIns="45720" rtlCol="0" anchor="t">
            <a:normAutofit/>
          </a:bodyPr>
          <a:lstStyle/>
          <a:p>
            <a:pPr marL="0" indent="0">
              <a:lnSpc>
                <a:spcPct val="125000"/>
              </a:lnSpc>
              <a:buNone/>
            </a:pPr>
            <a:r>
              <a:rPr lang="es-MX" sz="3600" dirty="0">
                <a:solidFill>
                  <a:schemeClr val="accent5">
                    <a:lumMod val="50000"/>
                  </a:schemeClr>
                </a:solidFill>
                <a:latin typeface="Tahoma"/>
                <a:ea typeface="Tahoma"/>
                <a:cs typeface="Tahoma"/>
              </a:rPr>
              <a:t>Con mucho cuidado recorta la parte superior del envase, de tal manera que tengas solo la parte ya sea rectangular o circular.</a:t>
            </a:r>
          </a:p>
          <a:p>
            <a:pPr marL="0" indent="0" rtl="0">
              <a:lnSpc>
                <a:spcPct val="125000"/>
              </a:lnSpc>
              <a:buNone/>
            </a:pPr>
            <a:endParaRPr lang="es-MX" sz="36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221038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7"/>
            <a:ext cx="7822289" cy="4351338"/>
          </a:xfrm>
        </p:spPr>
        <p:txBody>
          <a:bodyPr vert="horz" lIns="91440" tIns="45720" rIns="91440" bIns="45720" rtlCol="0" anchor="t">
            <a:normAutofit fontScale="92500"/>
          </a:bodyPr>
          <a:lstStyle/>
          <a:p>
            <a:pPr>
              <a:lnSpc>
                <a:spcPct val="125000"/>
              </a:lnSpc>
              <a:buFontTx/>
              <a:buChar char="-"/>
            </a:pPr>
            <a:r>
              <a:rPr lang="es-MX" sz="3600" dirty="0">
                <a:solidFill>
                  <a:schemeClr val="accent5">
                    <a:lumMod val="50000"/>
                  </a:schemeClr>
                </a:solidFill>
                <a:latin typeface="Tahoma"/>
                <a:ea typeface="Tahoma"/>
                <a:cs typeface="Tahoma"/>
              </a:rPr>
              <a:t>Mide el largo de una cara lateral del envase.</a:t>
            </a:r>
          </a:p>
          <a:p>
            <a:pPr>
              <a:lnSpc>
                <a:spcPct val="125000"/>
              </a:lnSpc>
              <a:buFontTx/>
              <a:buChar char="-"/>
            </a:pPr>
            <a:r>
              <a:rPr lang="es-MX" sz="3600" dirty="0">
                <a:solidFill>
                  <a:schemeClr val="accent5">
                    <a:lumMod val="50000"/>
                  </a:schemeClr>
                </a:solidFill>
                <a:latin typeface="Tahoma"/>
                <a:ea typeface="Tahoma"/>
                <a:cs typeface="Tahoma"/>
              </a:rPr>
              <a:t>Distribuye 3 marcas espaciadas de manera uniforme sobre la cara lateral.</a:t>
            </a:r>
          </a:p>
          <a:p>
            <a:pPr>
              <a:lnSpc>
                <a:spcPct val="125000"/>
              </a:lnSpc>
              <a:buFontTx/>
              <a:buChar char="-"/>
            </a:pPr>
            <a:r>
              <a:rPr lang="es-MX" sz="3600" dirty="0">
                <a:solidFill>
                  <a:schemeClr val="accent5">
                    <a:lumMod val="50000"/>
                  </a:schemeClr>
                </a:solidFill>
                <a:latin typeface="Tahoma"/>
                <a:ea typeface="Tahoma"/>
                <a:cs typeface="Tahoma"/>
              </a:rPr>
              <a:t>A partir de la base del envase, mide la altura de cada marca.</a:t>
            </a:r>
          </a:p>
        </p:txBody>
      </p:sp>
    </p:spTree>
    <p:extLst>
      <p:ext uri="{BB962C8B-B14F-4D97-AF65-F5344CB8AC3E}">
        <p14:creationId xmlns:p14="http://schemas.microsoft.com/office/powerpoint/2010/main" val="7029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pic>
        <p:nvPicPr>
          <p:cNvPr id="14" name="Imagen 13" descr="Imagen que contiene artículos, loción&#10;&#10;Descripción generada automáticamente">
            <a:extLst>
              <a:ext uri="{FF2B5EF4-FFF2-40B4-BE49-F238E27FC236}">
                <a16:creationId xmlns:a16="http://schemas.microsoft.com/office/drawing/2014/main" id="{5E6B3E45-EB46-92EC-9CF4-CC4E9ED92E55}"/>
              </a:ext>
            </a:extLst>
          </p:cNvPr>
          <p:cNvPicPr>
            <a:picLocks noChangeAspect="1"/>
          </p:cNvPicPr>
          <p:nvPr/>
        </p:nvPicPr>
        <p:blipFill rotWithShape="1">
          <a:blip r:embed="rId5"/>
          <a:srcRect l="23183" t="17217" r="23693" b="12205"/>
          <a:stretch/>
        </p:blipFill>
        <p:spPr>
          <a:xfrm>
            <a:off x="4525749" y="1652634"/>
            <a:ext cx="2967997" cy="4840241"/>
          </a:xfrm>
          <a:prstGeom prst="rect">
            <a:avLst/>
          </a:prstGeom>
        </p:spPr>
      </p:pic>
      <p:cxnSp>
        <p:nvCxnSpPr>
          <p:cNvPr id="17" name="Conector recto 16">
            <a:extLst>
              <a:ext uri="{FF2B5EF4-FFF2-40B4-BE49-F238E27FC236}">
                <a16:creationId xmlns:a16="http://schemas.microsoft.com/office/drawing/2014/main" id="{E0614F99-4A67-3435-0037-5A8E83069E9C}"/>
              </a:ext>
            </a:extLst>
          </p:cNvPr>
          <p:cNvCxnSpPr/>
          <p:nvPr/>
        </p:nvCxnSpPr>
        <p:spPr>
          <a:xfrm flipH="1">
            <a:off x="3136325" y="6302326"/>
            <a:ext cx="1956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5C2BEE1C-2A62-0F82-585C-EE5D6B5822BD}"/>
              </a:ext>
            </a:extLst>
          </p:cNvPr>
          <p:cNvCxnSpPr/>
          <p:nvPr/>
        </p:nvCxnSpPr>
        <p:spPr>
          <a:xfrm flipH="1">
            <a:off x="3136325" y="5160498"/>
            <a:ext cx="1956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76142F8F-CB76-2D55-E901-26E5EC194723}"/>
              </a:ext>
            </a:extLst>
          </p:cNvPr>
          <p:cNvCxnSpPr/>
          <p:nvPr/>
        </p:nvCxnSpPr>
        <p:spPr>
          <a:xfrm flipH="1">
            <a:off x="3136325" y="3863926"/>
            <a:ext cx="1956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0522DA33-0901-361E-FFEC-09465CCB13B8}"/>
              </a:ext>
            </a:extLst>
          </p:cNvPr>
          <p:cNvCxnSpPr/>
          <p:nvPr/>
        </p:nvCxnSpPr>
        <p:spPr>
          <a:xfrm flipH="1">
            <a:off x="3136325" y="2623624"/>
            <a:ext cx="1956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AC3D37A-8578-DE7E-CD80-3F7E54CBB4AD}"/>
              </a:ext>
            </a:extLst>
          </p:cNvPr>
          <p:cNvSpPr txBox="1"/>
          <p:nvPr/>
        </p:nvSpPr>
        <p:spPr>
          <a:xfrm>
            <a:off x="2314920" y="4898888"/>
            <a:ext cx="495649" cy="523220"/>
          </a:xfrm>
          <a:prstGeom prst="rect">
            <a:avLst/>
          </a:prstGeom>
          <a:noFill/>
        </p:spPr>
        <p:txBody>
          <a:bodyPr wrap="none" rtlCol="0">
            <a:spAutoFit/>
          </a:bodyPr>
          <a:lstStyle/>
          <a:p>
            <a:r>
              <a:rPr lang="es-MX" sz="2800" dirty="0"/>
              <a:t>h</a:t>
            </a:r>
            <a:r>
              <a:rPr lang="es-MX" sz="2800" baseline="-25000" dirty="0"/>
              <a:t>1</a:t>
            </a:r>
          </a:p>
        </p:txBody>
      </p:sp>
      <p:sp>
        <p:nvSpPr>
          <p:cNvPr id="22" name="CuadroTexto 21">
            <a:extLst>
              <a:ext uri="{FF2B5EF4-FFF2-40B4-BE49-F238E27FC236}">
                <a16:creationId xmlns:a16="http://schemas.microsoft.com/office/drawing/2014/main" id="{4B38EB21-8440-7C9D-6777-2FD6EDB3ECA0}"/>
              </a:ext>
            </a:extLst>
          </p:cNvPr>
          <p:cNvSpPr txBox="1"/>
          <p:nvPr/>
        </p:nvSpPr>
        <p:spPr>
          <a:xfrm>
            <a:off x="2314920" y="3549534"/>
            <a:ext cx="495649" cy="523220"/>
          </a:xfrm>
          <a:prstGeom prst="rect">
            <a:avLst/>
          </a:prstGeom>
          <a:noFill/>
        </p:spPr>
        <p:txBody>
          <a:bodyPr wrap="none" rtlCol="0">
            <a:spAutoFit/>
          </a:bodyPr>
          <a:lstStyle/>
          <a:p>
            <a:r>
              <a:rPr lang="es-MX" sz="2800" dirty="0"/>
              <a:t>h</a:t>
            </a:r>
            <a:r>
              <a:rPr lang="es-MX" sz="2800" baseline="-25000" dirty="0"/>
              <a:t>2</a:t>
            </a:r>
          </a:p>
        </p:txBody>
      </p:sp>
      <p:sp>
        <p:nvSpPr>
          <p:cNvPr id="23" name="CuadroTexto 22">
            <a:extLst>
              <a:ext uri="{FF2B5EF4-FFF2-40B4-BE49-F238E27FC236}">
                <a16:creationId xmlns:a16="http://schemas.microsoft.com/office/drawing/2014/main" id="{F8689B0A-565D-FE13-6033-11620E3C9B1D}"/>
              </a:ext>
            </a:extLst>
          </p:cNvPr>
          <p:cNvSpPr txBox="1"/>
          <p:nvPr/>
        </p:nvSpPr>
        <p:spPr>
          <a:xfrm>
            <a:off x="2314919" y="2218516"/>
            <a:ext cx="495649" cy="523220"/>
          </a:xfrm>
          <a:prstGeom prst="rect">
            <a:avLst/>
          </a:prstGeom>
          <a:noFill/>
        </p:spPr>
        <p:txBody>
          <a:bodyPr wrap="none" rtlCol="0">
            <a:spAutoFit/>
          </a:bodyPr>
          <a:lstStyle/>
          <a:p>
            <a:r>
              <a:rPr lang="es-MX" sz="2800" dirty="0"/>
              <a:t>h</a:t>
            </a:r>
            <a:r>
              <a:rPr lang="es-MX" sz="2800" baseline="-25000" dirty="0"/>
              <a:t>3</a:t>
            </a:r>
          </a:p>
        </p:txBody>
      </p:sp>
    </p:spTree>
    <p:extLst>
      <p:ext uri="{BB962C8B-B14F-4D97-AF65-F5344CB8AC3E}">
        <p14:creationId xmlns:p14="http://schemas.microsoft.com/office/powerpoint/2010/main" val="262485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7"/>
            <a:ext cx="7822289" cy="4351338"/>
          </a:xfrm>
        </p:spPr>
        <p:txBody>
          <a:bodyPr vert="horz" lIns="91440" tIns="45720" rIns="91440" bIns="45720" rtlCol="0" anchor="t">
            <a:normAutofit/>
          </a:bodyPr>
          <a:lstStyle/>
          <a:p>
            <a:pPr>
              <a:lnSpc>
                <a:spcPct val="125000"/>
              </a:lnSpc>
              <a:buFontTx/>
              <a:buChar char="-"/>
            </a:pPr>
            <a:r>
              <a:rPr lang="es-MX" sz="3600" dirty="0">
                <a:solidFill>
                  <a:schemeClr val="accent5">
                    <a:lumMod val="50000"/>
                  </a:schemeClr>
                </a:solidFill>
                <a:latin typeface="Tahoma"/>
                <a:ea typeface="Tahoma"/>
                <a:cs typeface="Tahoma"/>
              </a:rPr>
              <a:t>Con el clavo, perfora la cara del envase en cada marca.</a:t>
            </a:r>
          </a:p>
          <a:p>
            <a:pPr>
              <a:lnSpc>
                <a:spcPct val="125000"/>
              </a:lnSpc>
              <a:buFontTx/>
              <a:buChar char="-"/>
            </a:pPr>
            <a:r>
              <a:rPr lang="es-MX" sz="3600" dirty="0">
                <a:solidFill>
                  <a:schemeClr val="accent5">
                    <a:lumMod val="50000"/>
                  </a:schemeClr>
                </a:solidFill>
                <a:latin typeface="Tahoma"/>
                <a:ea typeface="Tahoma"/>
                <a:cs typeface="Tahoma"/>
              </a:rPr>
              <a:t>Con </a:t>
            </a:r>
            <a:r>
              <a:rPr lang="es-MX" sz="3600" dirty="0" err="1">
                <a:solidFill>
                  <a:schemeClr val="accent5">
                    <a:lumMod val="50000"/>
                  </a:schemeClr>
                </a:solidFill>
                <a:latin typeface="Tahoma"/>
                <a:ea typeface="Tahoma"/>
                <a:cs typeface="Tahoma"/>
              </a:rPr>
              <a:t>masking</a:t>
            </a:r>
            <a:r>
              <a:rPr lang="es-MX" sz="3600" dirty="0">
                <a:solidFill>
                  <a:schemeClr val="accent5">
                    <a:lumMod val="50000"/>
                  </a:schemeClr>
                </a:solidFill>
                <a:latin typeface="Tahoma"/>
                <a:ea typeface="Tahoma"/>
                <a:cs typeface="Tahoma"/>
              </a:rPr>
              <a:t> tape o cinta adhesiva cubre las tres marcas.</a:t>
            </a:r>
          </a:p>
          <a:p>
            <a:pPr>
              <a:lnSpc>
                <a:spcPct val="125000"/>
              </a:lnSpc>
              <a:buFontTx/>
              <a:buChar char="-"/>
            </a:pPr>
            <a:r>
              <a:rPr lang="es-MX" sz="3600" dirty="0">
                <a:solidFill>
                  <a:schemeClr val="accent5">
                    <a:lumMod val="50000"/>
                  </a:schemeClr>
                </a:solidFill>
                <a:latin typeface="Tahoma"/>
                <a:ea typeface="Tahoma"/>
                <a:cs typeface="Tahoma"/>
              </a:rPr>
              <a:t>Agrega agua al envase.</a:t>
            </a:r>
          </a:p>
        </p:txBody>
      </p:sp>
    </p:spTree>
    <p:extLst>
      <p:ext uri="{BB962C8B-B14F-4D97-AF65-F5344CB8AC3E}">
        <p14:creationId xmlns:p14="http://schemas.microsoft.com/office/powerpoint/2010/main" val="221212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2.</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7"/>
            <a:ext cx="7822289" cy="4351338"/>
          </a:xfrm>
        </p:spPr>
        <p:txBody>
          <a:bodyPr vert="horz" lIns="91440" tIns="45720" rIns="91440" bIns="45720" rtlCol="0" anchor="t">
            <a:normAutofit/>
          </a:bodyPr>
          <a:lstStyle/>
          <a:p>
            <a:pPr>
              <a:lnSpc>
                <a:spcPct val="125000"/>
              </a:lnSpc>
              <a:buFontTx/>
              <a:buChar char="-"/>
            </a:pPr>
            <a:r>
              <a:rPr lang="es-MX" sz="3600" dirty="0">
                <a:solidFill>
                  <a:schemeClr val="accent5">
                    <a:lumMod val="50000"/>
                  </a:schemeClr>
                </a:solidFill>
                <a:latin typeface="Tahoma"/>
                <a:ea typeface="Tahoma"/>
                <a:cs typeface="Tahoma"/>
              </a:rPr>
              <a:t>Se recomienda iniciar el registro con la primera marca que está en la parte superior del envase.</a:t>
            </a:r>
          </a:p>
          <a:p>
            <a:pPr>
              <a:lnSpc>
                <a:spcPct val="125000"/>
              </a:lnSpc>
              <a:buFontTx/>
              <a:buChar char="-"/>
            </a:pPr>
            <a:r>
              <a:rPr lang="es-MX" sz="3600" dirty="0">
                <a:solidFill>
                  <a:schemeClr val="accent5">
                    <a:lumMod val="50000"/>
                  </a:schemeClr>
                </a:solidFill>
                <a:latin typeface="Tahoma"/>
                <a:ea typeface="Tahoma"/>
                <a:cs typeface="Tahoma"/>
              </a:rPr>
              <a:t>Calcula la velocidad del chorro de agua y la distancia que alcanzaría con cada valor de h.</a:t>
            </a:r>
          </a:p>
        </p:txBody>
      </p:sp>
    </p:spTree>
    <p:extLst>
      <p:ext uri="{BB962C8B-B14F-4D97-AF65-F5344CB8AC3E}">
        <p14:creationId xmlns:p14="http://schemas.microsoft.com/office/powerpoint/2010/main" val="397550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173737"/>
            <a:ext cx="8378529" cy="1708340"/>
          </a:xfrm>
        </p:spPr>
        <p:txBody>
          <a:bodyPr rtlCol="0">
            <a:noAutofit/>
          </a:bodyPr>
          <a:lstStyle/>
          <a:p>
            <a:pPr rtl="0"/>
            <a:r>
              <a:rPr lang="es-MX" sz="3600" dirty="0">
                <a:solidFill>
                  <a:schemeClr val="accent5">
                    <a:lumMod val="50000"/>
                  </a:schemeClr>
                </a:solidFill>
                <a:latin typeface="Rockwell" panose="02060603020205020403" pitchFamily="18" charset="0"/>
              </a:rPr>
              <a:t>Parte 3.</a:t>
            </a:r>
          </a:p>
        </p:txBody>
      </p:sp>
      <p:sp>
        <p:nvSpPr>
          <p:cNvPr id="3" name="Marcador de contenido 2">
            <a:extLst>
              <a:ext uri="{FF2B5EF4-FFF2-40B4-BE49-F238E27FC236}">
                <a16:creationId xmlns:a16="http://schemas.microsoft.com/office/drawing/2014/main" id="{B57E0B0F-4D29-4786-B2AB-B84D9F8B5429}"/>
              </a:ext>
            </a:extLst>
          </p:cNvPr>
          <p:cNvSpPr>
            <a:spLocks noGrp="1"/>
          </p:cNvSpPr>
          <p:nvPr>
            <p:ph idx="1"/>
          </p:nvPr>
        </p:nvSpPr>
        <p:spPr>
          <a:xfrm>
            <a:off x="521284" y="1585478"/>
            <a:ext cx="8378529" cy="4836424"/>
          </a:xfrm>
        </p:spPr>
        <p:txBody>
          <a:bodyPr vert="horz" lIns="91440" tIns="45720" rIns="91440" bIns="45720" rtlCol="0" anchor="t">
            <a:normAutofit/>
          </a:bodyPr>
          <a:lstStyle/>
          <a:p>
            <a:pPr rtl="0">
              <a:lnSpc>
                <a:spcPct val="150000"/>
              </a:lnSpc>
              <a:buFontTx/>
              <a:buChar char="-"/>
            </a:pPr>
            <a:r>
              <a:rPr lang="es-MX" sz="3200" dirty="0">
                <a:solidFill>
                  <a:schemeClr val="accent5">
                    <a:lumMod val="50000"/>
                  </a:schemeClr>
                </a:solidFill>
                <a:latin typeface="Tahoma"/>
                <a:ea typeface="Tahoma"/>
                <a:cs typeface="Tahoma"/>
              </a:rPr>
              <a:t>Con cuidado retira la cinta de la marca inicial y anota el valor del alcance del chorro de agua.</a:t>
            </a:r>
          </a:p>
          <a:p>
            <a:pPr rtl="0">
              <a:lnSpc>
                <a:spcPct val="150000"/>
              </a:lnSpc>
              <a:buFontTx/>
              <a:buChar char="-"/>
            </a:pPr>
            <a:r>
              <a:rPr lang="es-MX" sz="3200" dirty="0">
                <a:solidFill>
                  <a:schemeClr val="accent5">
                    <a:lumMod val="50000"/>
                  </a:schemeClr>
                </a:solidFill>
                <a:latin typeface="Tahoma"/>
                <a:ea typeface="Tahoma"/>
                <a:cs typeface="Tahoma"/>
              </a:rPr>
              <a:t>Una vez que ya no sale agua de la marca, tapa la misma y agrega nuevamente agua al envase.</a:t>
            </a:r>
          </a:p>
        </p:txBody>
      </p:sp>
      <p:grpSp>
        <p:nvGrpSpPr>
          <p:cNvPr id="9" name="Grupo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Portapapeles">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12848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173737"/>
            <a:ext cx="8378529" cy="1708340"/>
          </a:xfrm>
        </p:spPr>
        <p:txBody>
          <a:bodyPr rtlCol="0">
            <a:noAutofit/>
          </a:bodyPr>
          <a:lstStyle/>
          <a:p>
            <a:pPr rtl="0"/>
            <a:r>
              <a:rPr lang="es-MX" sz="3600" dirty="0">
                <a:solidFill>
                  <a:schemeClr val="accent5">
                    <a:lumMod val="50000"/>
                  </a:schemeClr>
                </a:solidFill>
                <a:latin typeface="Rockwell" panose="02060603020205020403" pitchFamily="18" charset="0"/>
              </a:rPr>
              <a:t>Parte 3.</a:t>
            </a:r>
          </a:p>
        </p:txBody>
      </p:sp>
      <p:sp>
        <p:nvSpPr>
          <p:cNvPr id="3" name="Marcador de contenido 2">
            <a:extLst>
              <a:ext uri="{FF2B5EF4-FFF2-40B4-BE49-F238E27FC236}">
                <a16:creationId xmlns:a16="http://schemas.microsoft.com/office/drawing/2014/main" id="{B57E0B0F-4D29-4786-B2AB-B84D9F8B5429}"/>
              </a:ext>
            </a:extLst>
          </p:cNvPr>
          <p:cNvSpPr>
            <a:spLocks noGrp="1"/>
          </p:cNvSpPr>
          <p:nvPr>
            <p:ph idx="1"/>
          </p:nvPr>
        </p:nvSpPr>
        <p:spPr>
          <a:xfrm>
            <a:off x="521284" y="1585478"/>
            <a:ext cx="8378529" cy="4836424"/>
          </a:xfrm>
        </p:spPr>
        <p:txBody>
          <a:bodyPr vert="horz" lIns="91440" tIns="45720" rIns="91440" bIns="45720" rtlCol="0" anchor="t">
            <a:normAutofit/>
          </a:bodyPr>
          <a:lstStyle/>
          <a:p>
            <a:pPr rtl="0">
              <a:lnSpc>
                <a:spcPct val="150000"/>
              </a:lnSpc>
              <a:buFontTx/>
              <a:buChar char="-"/>
            </a:pPr>
            <a:r>
              <a:rPr lang="es-MX" sz="3200" dirty="0">
                <a:solidFill>
                  <a:schemeClr val="accent5">
                    <a:lumMod val="50000"/>
                  </a:schemeClr>
                </a:solidFill>
                <a:latin typeface="Tahoma"/>
                <a:ea typeface="Tahoma"/>
                <a:cs typeface="Tahoma"/>
              </a:rPr>
              <a:t>De manera cuidadosa, repite este procedimiento para las otras dos marcas.</a:t>
            </a:r>
          </a:p>
          <a:p>
            <a:pPr rtl="0">
              <a:lnSpc>
                <a:spcPct val="150000"/>
              </a:lnSpc>
              <a:buFontTx/>
              <a:buChar char="-"/>
            </a:pPr>
            <a:r>
              <a:rPr lang="es-MX" sz="3200" dirty="0">
                <a:solidFill>
                  <a:schemeClr val="accent5">
                    <a:lumMod val="50000"/>
                  </a:schemeClr>
                </a:solidFill>
                <a:latin typeface="Tahoma"/>
                <a:ea typeface="Tahoma"/>
                <a:cs typeface="Tahoma"/>
              </a:rPr>
              <a:t>En la tabla de la pág. 45 agrega una columna a la derecha de Distancia y anota el valor de distancia que alcanzó el chorro en cada marca.</a:t>
            </a:r>
          </a:p>
        </p:txBody>
      </p:sp>
      <p:grpSp>
        <p:nvGrpSpPr>
          <p:cNvPr id="9" name="Grupo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Portapapeles">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167707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173737"/>
            <a:ext cx="8378529" cy="1708340"/>
          </a:xfrm>
        </p:spPr>
        <p:txBody>
          <a:bodyPr rtlCol="0">
            <a:noAutofit/>
          </a:bodyPr>
          <a:lstStyle/>
          <a:p>
            <a:pPr rtl="0"/>
            <a:r>
              <a:rPr lang="es-MX" sz="3600" dirty="0">
                <a:solidFill>
                  <a:schemeClr val="accent5">
                    <a:lumMod val="50000"/>
                  </a:schemeClr>
                </a:solidFill>
                <a:latin typeface="Rockwell" panose="02060603020205020403" pitchFamily="18" charset="0"/>
              </a:rPr>
              <a:t>Trabajo previo a la actividad</a:t>
            </a:r>
          </a:p>
        </p:txBody>
      </p:sp>
      <p:sp>
        <p:nvSpPr>
          <p:cNvPr id="3" name="Marcador de contenido 2">
            <a:extLst>
              <a:ext uri="{FF2B5EF4-FFF2-40B4-BE49-F238E27FC236}">
                <a16:creationId xmlns:a16="http://schemas.microsoft.com/office/drawing/2014/main" id="{B57E0B0F-4D29-4786-B2AB-B84D9F8B5429}"/>
              </a:ext>
            </a:extLst>
          </p:cNvPr>
          <p:cNvSpPr>
            <a:spLocks noGrp="1"/>
          </p:cNvSpPr>
          <p:nvPr>
            <p:ph idx="1"/>
          </p:nvPr>
        </p:nvSpPr>
        <p:spPr>
          <a:xfrm>
            <a:off x="521284" y="2021576"/>
            <a:ext cx="8378529" cy="4351338"/>
          </a:xfrm>
        </p:spPr>
        <p:txBody>
          <a:bodyPr vert="horz" lIns="91440" tIns="45720" rIns="91440" bIns="45720" rtlCol="0" anchor="t">
            <a:normAutofit/>
          </a:bodyPr>
          <a:lstStyle/>
          <a:p>
            <a:pPr marL="457200" indent="-457200" rtl="0">
              <a:buFont typeface="+mj-lt"/>
              <a:buAutoNum type="arabicPeriod"/>
            </a:pPr>
            <a:r>
              <a:rPr lang="es-MX" sz="3200" dirty="0">
                <a:solidFill>
                  <a:schemeClr val="accent5">
                    <a:lumMod val="50000"/>
                  </a:schemeClr>
                </a:solidFill>
                <a:latin typeface="Tahoma"/>
                <a:ea typeface="Tahoma"/>
                <a:cs typeface="Tahoma"/>
              </a:rPr>
              <a:t>Resuelve el apartado “Investiga y escribe brevemente” (pág. 40, 41)</a:t>
            </a:r>
          </a:p>
          <a:p>
            <a:pPr marL="457200" indent="-457200" rtl="0">
              <a:buFont typeface="+mj-lt"/>
              <a:buAutoNum type="arabicPeriod"/>
            </a:pPr>
            <a:r>
              <a:rPr lang="es-MX" sz="3200" dirty="0">
                <a:solidFill>
                  <a:schemeClr val="accent5">
                    <a:lumMod val="50000"/>
                  </a:schemeClr>
                </a:solidFill>
                <a:latin typeface="Tahoma"/>
                <a:ea typeface="Tahoma"/>
                <a:cs typeface="Tahoma"/>
              </a:rPr>
              <a:t>Plantea el objetivo de la práctica.</a:t>
            </a:r>
          </a:p>
          <a:p>
            <a:pPr marL="457200" indent="-457200" rtl="0">
              <a:buFont typeface="+mj-lt"/>
              <a:buAutoNum type="arabicPeriod"/>
            </a:pPr>
            <a:r>
              <a:rPr lang="es-MX" sz="3200" dirty="0">
                <a:solidFill>
                  <a:schemeClr val="accent5">
                    <a:lumMod val="50000"/>
                  </a:schemeClr>
                </a:solidFill>
                <a:latin typeface="Tahoma"/>
                <a:ea typeface="Tahoma"/>
                <a:cs typeface="Tahoma"/>
              </a:rPr>
              <a:t>Establece una hipótesis sobre los resultados que se esperarían (una vez que se haya completado la actividad, deberás mencionar si la hipótesis fue acertada o no)</a:t>
            </a:r>
          </a:p>
          <a:p>
            <a:pPr marL="0" indent="0" rtl="0">
              <a:buNone/>
            </a:pPr>
            <a:endParaRPr lang="es-MX" sz="3200" dirty="0">
              <a:solidFill>
                <a:schemeClr val="accent5">
                  <a:lumMod val="50000"/>
                </a:schemeClr>
              </a:solidFill>
              <a:latin typeface="Tahoma"/>
              <a:ea typeface="Tahoma"/>
              <a:cs typeface="Tahoma"/>
            </a:endParaRPr>
          </a:p>
          <a:p>
            <a:pPr marL="0" indent="0" rtl="0">
              <a:buNone/>
            </a:pPr>
            <a:endParaRPr lang="es-MX" sz="3200" dirty="0">
              <a:solidFill>
                <a:schemeClr val="accent5">
                  <a:lumMod val="50000"/>
                </a:schemeClr>
              </a:solidFill>
              <a:latin typeface="Tahoma"/>
              <a:ea typeface="Tahoma"/>
              <a:cs typeface="Tahoma"/>
            </a:endParaRPr>
          </a:p>
        </p:txBody>
      </p:sp>
      <p:grpSp>
        <p:nvGrpSpPr>
          <p:cNvPr id="9" name="Grupo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Portapapeles">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173737"/>
            <a:ext cx="8378529" cy="1708340"/>
          </a:xfrm>
        </p:spPr>
        <p:txBody>
          <a:bodyPr rtlCol="0">
            <a:noAutofit/>
          </a:bodyPr>
          <a:lstStyle/>
          <a:p>
            <a:pPr rtl="0"/>
            <a:r>
              <a:rPr lang="es-MX" sz="3600" dirty="0">
                <a:solidFill>
                  <a:schemeClr val="accent5">
                    <a:lumMod val="50000"/>
                  </a:schemeClr>
                </a:solidFill>
                <a:latin typeface="Rockwell" panose="02060603020205020403" pitchFamily="18" charset="0"/>
              </a:rPr>
              <a:t>Registro y evidencia</a:t>
            </a:r>
          </a:p>
        </p:txBody>
      </p:sp>
      <p:sp>
        <p:nvSpPr>
          <p:cNvPr id="3" name="Marcador de contenido 2">
            <a:extLst>
              <a:ext uri="{FF2B5EF4-FFF2-40B4-BE49-F238E27FC236}">
                <a16:creationId xmlns:a16="http://schemas.microsoft.com/office/drawing/2014/main" id="{B57E0B0F-4D29-4786-B2AB-B84D9F8B5429}"/>
              </a:ext>
            </a:extLst>
          </p:cNvPr>
          <p:cNvSpPr>
            <a:spLocks noGrp="1"/>
          </p:cNvSpPr>
          <p:nvPr>
            <p:ph idx="1"/>
          </p:nvPr>
        </p:nvSpPr>
        <p:spPr>
          <a:xfrm>
            <a:off x="521284" y="1585478"/>
            <a:ext cx="8378529" cy="4836424"/>
          </a:xfrm>
        </p:spPr>
        <p:txBody>
          <a:bodyPr vert="horz" lIns="91440" tIns="45720" rIns="91440" bIns="45720" rtlCol="0" anchor="t">
            <a:normAutofit/>
          </a:bodyPr>
          <a:lstStyle/>
          <a:p>
            <a:pPr marL="0" indent="0" rtl="0">
              <a:lnSpc>
                <a:spcPct val="150000"/>
              </a:lnSpc>
              <a:buNone/>
            </a:pPr>
            <a:r>
              <a:rPr lang="es-MX" sz="3200" dirty="0">
                <a:solidFill>
                  <a:schemeClr val="accent5">
                    <a:lumMod val="50000"/>
                  </a:schemeClr>
                </a:solidFill>
                <a:latin typeface="Tahoma"/>
                <a:ea typeface="Tahoma"/>
                <a:cs typeface="Tahoma"/>
              </a:rPr>
              <a:t>Se te pide que, en la medida de lo posible, incluyas varias fotos de tu montaje.</a:t>
            </a:r>
          </a:p>
          <a:p>
            <a:pPr marL="457200" indent="-457200" rtl="0">
              <a:lnSpc>
                <a:spcPct val="150000"/>
              </a:lnSpc>
              <a:buFont typeface="+mj-lt"/>
              <a:buAutoNum type="arabicPeriod"/>
            </a:pPr>
            <a:endParaRPr lang="es-MX" sz="3200" dirty="0">
              <a:solidFill>
                <a:schemeClr val="accent5">
                  <a:lumMod val="50000"/>
                </a:schemeClr>
              </a:solidFill>
              <a:latin typeface="Tahoma"/>
              <a:ea typeface="Tahoma"/>
              <a:cs typeface="Tahoma"/>
            </a:endParaRPr>
          </a:p>
          <a:p>
            <a:pPr marL="0" indent="0" rtl="0">
              <a:lnSpc>
                <a:spcPct val="150000"/>
              </a:lnSpc>
              <a:buNone/>
            </a:pPr>
            <a:r>
              <a:rPr lang="es-MX" sz="3200" dirty="0">
                <a:solidFill>
                  <a:schemeClr val="accent5">
                    <a:lumMod val="50000"/>
                  </a:schemeClr>
                </a:solidFill>
                <a:latin typeface="Tahoma"/>
                <a:ea typeface="Tahoma"/>
                <a:cs typeface="Tahoma"/>
              </a:rPr>
              <a:t>Si cuentas con la oportunidad, graba la actividad ya que te servirá para detallar la parte de descripción.</a:t>
            </a:r>
          </a:p>
        </p:txBody>
      </p:sp>
      <p:grpSp>
        <p:nvGrpSpPr>
          <p:cNvPr id="9" name="Grupo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Portapapeles">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33333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173737"/>
            <a:ext cx="8378529" cy="1708340"/>
          </a:xfrm>
        </p:spPr>
        <p:txBody>
          <a:bodyPr rtlCol="0">
            <a:noAutofit/>
          </a:bodyPr>
          <a:lstStyle/>
          <a:p>
            <a:pPr rtl="0"/>
            <a:r>
              <a:rPr lang="es-MX" sz="3600" dirty="0">
                <a:solidFill>
                  <a:schemeClr val="accent5">
                    <a:lumMod val="50000"/>
                  </a:schemeClr>
                </a:solidFill>
                <a:latin typeface="Rockwell" panose="02060603020205020403" pitchFamily="18" charset="0"/>
              </a:rPr>
              <a:t>¿Si cambiamos la forma del envase?</a:t>
            </a:r>
          </a:p>
        </p:txBody>
      </p:sp>
      <p:sp>
        <p:nvSpPr>
          <p:cNvPr id="3" name="Marcador de contenido 2">
            <a:extLst>
              <a:ext uri="{FF2B5EF4-FFF2-40B4-BE49-F238E27FC236}">
                <a16:creationId xmlns:a16="http://schemas.microsoft.com/office/drawing/2014/main" id="{B57E0B0F-4D29-4786-B2AB-B84D9F8B5429}"/>
              </a:ext>
            </a:extLst>
          </p:cNvPr>
          <p:cNvSpPr>
            <a:spLocks noGrp="1"/>
          </p:cNvSpPr>
          <p:nvPr>
            <p:ph idx="1"/>
          </p:nvPr>
        </p:nvSpPr>
        <p:spPr>
          <a:xfrm>
            <a:off x="521284" y="1585478"/>
            <a:ext cx="8378529" cy="4836424"/>
          </a:xfrm>
        </p:spPr>
        <p:txBody>
          <a:bodyPr vert="horz" lIns="91440" tIns="45720" rIns="91440" bIns="45720" rtlCol="0" anchor="t">
            <a:normAutofit/>
          </a:bodyPr>
          <a:lstStyle/>
          <a:p>
            <a:pPr marL="0" indent="0" rtl="0">
              <a:lnSpc>
                <a:spcPct val="150000"/>
              </a:lnSpc>
              <a:buNone/>
            </a:pPr>
            <a:r>
              <a:rPr lang="es-MX" sz="3200" dirty="0">
                <a:solidFill>
                  <a:schemeClr val="accent5">
                    <a:lumMod val="50000"/>
                  </a:schemeClr>
                </a:solidFill>
                <a:latin typeface="Tahoma"/>
                <a:ea typeface="Tahoma"/>
                <a:cs typeface="Tahoma"/>
              </a:rPr>
              <a:t>Usamos un envase con geometría particular, si cambiamos la forma del envase</a:t>
            </a:r>
          </a:p>
          <a:p>
            <a:pPr marL="0" indent="0" rtl="0">
              <a:lnSpc>
                <a:spcPct val="150000"/>
              </a:lnSpc>
              <a:buNone/>
            </a:pPr>
            <a:r>
              <a:rPr lang="es-MX" sz="3200" dirty="0">
                <a:solidFill>
                  <a:schemeClr val="accent5">
                    <a:lumMod val="50000"/>
                  </a:schemeClr>
                </a:solidFill>
                <a:latin typeface="Tahoma"/>
                <a:ea typeface="Tahoma"/>
                <a:cs typeface="Tahoma"/>
              </a:rPr>
              <a:t> ¿Cambiarían los resultados? </a:t>
            </a:r>
          </a:p>
          <a:p>
            <a:pPr marL="0" indent="0" rtl="0">
              <a:lnSpc>
                <a:spcPct val="150000"/>
              </a:lnSpc>
              <a:buNone/>
            </a:pPr>
            <a:r>
              <a:rPr lang="es-MX" sz="3200" dirty="0">
                <a:solidFill>
                  <a:schemeClr val="accent5">
                    <a:lumMod val="50000"/>
                  </a:schemeClr>
                </a:solidFill>
                <a:latin typeface="Tahoma"/>
                <a:ea typeface="Tahoma"/>
                <a:cs typeface="Tahoma"/>
              </a:rPr>
              <a:t>¿El Teorema de Torricelli se cumple sin importar la forma del contenedor del líquido?</a:t>
            </a:r>
          </a:p>
        </p:txBody>
      </p:sp>
      <p:grpSp>
        <p:nvGrpSpPr>
          <p:cNvPr id="9" name="Grupo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Portapapeles">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102545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2" name="Gráfico 11" descr="Tubos de ensayo">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grpSp>
      <p:sp>
        <p:nvSpPr>
          <p:cNvPr id="14" name="Marcador de contenido 2">
            <a:extLst>
              <a:ext uri="{FF2B5EF4-FFF2-40B4-BE49-F238E27FC236}">
                <a16:creationId xmlns:a16="http://schemas.microsoft.com/office/drawing/2014/main" id="{E4225A2B-D50E-E5B7-0BCC-296956F2D130}"/>
              </a:ext>
            </a:extLst>
          </p:cNvPr>
          <p:cNvSpPr txBox="1">
            <a:spLocks/>
          </p:cNvSpPr>
          <p:nvPr/>
        </p:nvSpPr>
        <p:spPr>
          <a:xfrm>
            <a:off x="688010" y="1757507"/>
            <a:ext cx="7822289" cy="4351338"/>
          </a:xfrm>
          <a:prstGeom prst="rect">
            <a:avLst/>
          </a:prstGeom>
        </p:spPr>
        <p:txBody>
          <a:bodyPr vert="horz" lIns="91440" tIns="45720" rIns="91440" bIns="45720" rtlCol="0" anchor="t">
            <a:noAutofit/>
          </a:bodyPr>
          <a:lstStyle>
            <a:lvl1pPr indent="0">
              <a:lnSpc>
                <a:spcPct val="125000"/>
              </a:lnSpc>
              <a:spcBef>
                <a:spcPts val="1000"/>
              </a:spcBef>
              <a:buFont typeface="Arial" panose="020B0604020202020204" pitchFamily="34" charset="0"/>
              <a:buNone/>
              <a:defRPr sz="3600">
                <a:solidFill>
                  <a:schemeClr val="accent5">
                    <a:lumMod val="50000"/>
                  </a:schemeClr>
                </a:solidFill>
                <a:latin typeface="Tahoma"/>
                <a:ea typeface="Tahoma"/>
                <a:cs typeface="Tahom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Con lo que anotaste en la Parte 2, responde si se lograron los objetivos, se comprueba o no la hipótesis.</a:t>
            </a:r>
          </a:p>
        </p:txBody>
      </p:sp>
      <p:sp>
        <p:nvSpPr>
          <p:cNvPr id="17" name="Título 1">
            <a:extLst>
              <a:ext uri="{FF2B5EF4-FFF2-40B4-BE49-F238E27FC236}">
                <a16:creationId xmlns:a16="http://schemas.microsoft.com/office/drawing/2014/main" id="{A3F83056-2F8A-2FB6-7F55-3035FF0FAAD2}"/>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Conclusiones.</a:t>
            </a:r>
          </a:p>
        </p:txBody>
      </p:sp>
    </p:spTree>
    <p:extLst>
      <p:ext uri="{BB962C8B-B14F-4D97-AF65-F5344CB8AC3E}">
        <p14:creationId xmlns:p14="http://schemas.microsoft.com/office/powerpoint/2010/main" val="26710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2" name="Gráfico 11" descr="Tubos de ensayo">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grpSp>
      <p:sp>
        <p:nvSpPr>
          <p:cNvPr id="14" name="Marcador de contenido 2">
            <a:extLst>
              <a:ext uri="{FF2B5EF4-FFF2-40B4-BE49-F238E27FC236}">
                <a16:creationId xmlns:a16="http://schemas.microsoft.com/office/drawing/2014/main" id="{E4225A2B-D50E-E5B7-0BCC-296956F2D130}"/>
              </a:ext>
            </a:extLst>
          </p:cNvPr>
          <p:cNvSpPr txBox="1">
            <a:spLocks/>
          </p:cNvSpPr>
          <p:nvPr/>
        </p:nvSpPr>
        <p:spPr>
          <a:xfrm>
            <a:off x="688010" y="1757507"/>
            <a:ext cx="7822289" cy="4351338"/>
          </a:xfrm>
          <a:prstGeom prst="rect">
            <a:avLst/>
          </a:prstGeom>
        </p:spPr>
        <p:txBody>
          <a:bodyPr vert="horz" lIns="91440" tIns="45720" rIns="91440" bIns="45720" rtlCol="0" anchor="t">
            <a:noAutofit/>
          </a:bodyPr>
          <a:lstStyle>
            <a:lvl1pPr indent="0">
              <a:lnSpc>
                <a:spcPct val="125000"/>
              </a:lnSpc>
              <a:spcBef>
                <a:spcPts val="1000"/>
              </a:spcBef>
              <a:buFont typeface="Arial" panose="020B0604020202020204" pitchFamily="34" charset="0"/>
              <a:buNone/>
              <a:defRPr sz="3600">
                <a:solidFill>
                  <a:schemeClr val="accent5">
                    <a:lumMod val="50000"/>
                  </a:schemeClr>
                </a:solidFill>
                <a:latin typeface="Tahoma"/>
                <a:ea typeface="Tahoma"/>
                <a:cs typeface="Tahom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Responde las preguntas en las diapositivas y ordena las ideas en tu reporte, de tal manera que los teoremas de </a:t>
            </a:r>
            <a:r>
              <a:rPr lang="es-MX" dirty="0" err="1"/>
              <a:t>Bernoullo</a:t>
            </a:r>
            <a:r>
              <a:rPr lang="es-MX" dirty="0"/>
              <a:t> </a:t>
            </a:r>
            <a:r>
              <a:rPr lang="es-MX"/>
              <a:t>y Torricelli sean </a:t>
            </a:r>
            <a:r>
              <a:rPr lang="es-MX" dirty="0"/>
              <a:t>el eje central.</a:t>
            </a:r>
          </a:p>
        </p:txBody>
      </p:sp>
      <p:sp>
        <p:nvSpPr>
          <p:cNvPr id="17" name="Título 1">
            <a:extLst>
              <a:ext uri="{FF2B5EF4-FFF2-40B4-BE49-F238E27FC236}">
                <a16:creationId xmlns:a16="http://schemas.microsoft.com/office/drawing/2014/main" id="{A3F83056-2F8A-2FB6-7F55-3035FF0FAAD2}"/>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Conclusiones.</a:t>
            </a:r>
          </a:p>
        </p:txBody>
      </p:sp>
    </p:spTree>
    <p:extLst>
      <p:ext uri="{BB962C8B-B14F-4D97-AF65-F5344CB8AC3E}">
        <p14:creationId xmlns:p14="http://schemas.microsoft.com/office/powerpoint/2010/main" val="33812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rtlCol="0">
            <a:normAutofit/>
          </a:bodyPr>
          <a:lstStyle/>
          <a:p>
            <a:pPr rtl="0"/>
            <a:r>
              <a:rPr lang="es-MX" sz="3600" dirty="0">
                <a:solidFill>
                  <a:schemeClr val="accent5">
                    <a:lumMod val="50000"/>
                  </a:schemeClr>
                </a:solidFill>
                <a:latin typeface="Rockwell" panose="02060603020205020403" pitchFamily="18" charset="0"/>
              </a:rPr>
              <a:t>Siguiente Práctica</a:t>
            </a:r>
          </a:p>
        </p:txBody>
      </p:sp>
      <p:grpSp>
        <p:nvGrpSpPr>
          <p:cNvPr id="9" name="Grupo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grpSp>
        <p:pic>
          <p:nvPicPr>
            <p:cNvPr id="11" name="Gráfico 10" descr="Microscopio">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936181" y="3014205"/>
              <a:ext cx="3890553" cy="3890553"/>
            </a:xfrm>
            <a:prstGeom prst="rect">
              <a:avLst/>
            </a:prstGeom>
          </p:spPr>
        </p:pic>
      </p:grpSp>
      <p:sp>
        <p:nvSpPr>
          <p:cNvPr id="14" name="Marcador de contenido 2">
            <a:extLst>
              <a:ext uri="{FF2B5EF4-FFF2-40B4-BE49-F238E27FC236}">
                <a16:creationId xmlns:a16="http://schemas.microsoft.com/office/drawing/2014/main" id="{73DAA470-687A-1A1A-C59B-BF3987585329}"/>
              </a:ext>
            </a:extLst>
          </p:cNvPr>
          <p:cNvSpPr txBox="1">
            <a:spLocks/>
          </p:cNvSpPr>
          <p:nvPr/>
        </p:nvSpPr>
        <p:spPr>
          <a:xfrm>
            <a:off x="688010" y="1757507"/>
            <a:ext cx="7822289" cy="4351338"/>
          </a:xfrm>
          <a:prstGeom prst="rect">
            <a:avLst/>
          </a:prstGeom>
        </p:spPr>
        <p:txBody>
          <a:bodyPr vert="horz" lIns="91440" tIns="45720" rIns="91440" bIns="45720" rtlCol="0" anchor="t">
            <a:noAutofit/>
          </a:bodyPr>
          <a:lstStyle>
            <a:lvl1pPr indent="0">
              <a:lnSpc>
                <a:spcPct val="125000"/>
              </a:lnSpc>
              <a:spcBef>
                <a:spcPts val="1000"/>
              </a:spcBef>
              <a:buFont typeface="Arial" panose="020B0604020202020204" pitchFamily="34" charset="0"/>
              <a:buNone/>
              <a:defRPr sz="3600">
                <a:solidFill>
                  <a:schemeClr val="accent5">
                    <a:lumMod val="50000"/>
                  </a:schemeClr>
                </a:solidFill>
                <a:latin typeface="Tahoma"/>
                <a:ea typeface="Tahoma"/>
                <a:cs typeface="Tahom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sz="3200" dirty="0"/>
              <a:t>La siguiente práctica será “Medición de la temperatura”</a:t>
            </a:r>
          </a:p>
          <a:p>
            <a:endParaRPr lang="es-MX" sz="3200" dirty="0"/>
          </a:p>
          <a:p>
            <a:r>
              <a:rPr lang="es-MX" sz="3200" dirty="0"/>
              <a:t>Deberás de responder “Investiga y escribe brevemente”. Se abrirá una asignación para enviar este trabajo previo.</a:t>
            </a:r>
          </a:p>
        </p:txBody>
      </p:sp>
    </p:spTree>
    <p:extLst>
      <p:ext uri="{BB962C8B-B14F-4D97-AF65-F5344CB8AC3E}">
        <p14:creationId xmlns:p14="http://schemas.microsoft.com/office/powerpoint/2010/main" val="39370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5F415-7490-4054-85B4-10F7AE6D3385}"/>
              </a:ext>
            </a:extLst>
          </p:cNvPr>
          <p:cNvSpPr>
            <a:spLocks noGrp="1"/>
          </p:cNvSpPr>
          <p:nvPr>
            <p:ph type="ctrTitle"/>
          </p:nvPr>
        </p:nvSpPr>
        <p:spPr>
          <a:xfrm>
            <a:off x="2873678" y="192024"/>
            <a:ext cx="6444644" cy="3047783"/>
          </a:xfrm>
        </p:spPr>
        <p:txBody>
          <a:bodyPr rtlCol="0">
            <a:noAutofit/>
          </a:bodyPr>
          <a:lstStyle/>
          <a:p>
            <a:pPr rtl="0"/>
            <a:r>
              <a:rPr lang="es-MX" sz="7000">
                <a:solidFill>
                  <a:schemeClr val="bg1"/>
                </a:solidFill>
                <a:latin typeface="Rockwell" panose="02060603020205020403" pitchFamily="18" charset="0"/>
              </a:rPr>
              <a:t>Recuerda...</a:t>
            </a:r>
            <a:br>
              <a:rPr lang="es-MX" sz="7000">
                <a:solidFill>
                  <a:schemeClr val="bg1"/>
                </a:solidFill>
                <a:latin typeface="Rockwell" panose="02060603020205020403" pitchFamily="18" charset="0"/>
              </a:rPr>
            </a:br>
            <a:r>
              <a:rPr lang="es-MX" sz="7000">
                <a:solidFill>
                  <a:schemeClr val="bg1"/>
                </a:solidFill>
                <a:latin typeface="Rockwell" panose="02060603020205020403" pitchFamily="18" charset="0"/>
              </a:rPr>
              <a:t>¡La seguridad es lo primero!</a:t>
            </a:r>
          </a:p>
        </p:txBody>
      </p:sp>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rtlCol="0">
            <a:normAutofit/>
          </a:bodyPr>
          <a:lstStyle/>
          <a:p>
            <a:pPr rtl="0"/>
            <a:endParaRPr lang="es-MX" sz="20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3790715" y="4482751"/>
            <a:ext cx="3194131" cy="3194131"/>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587261" y="1663257"/>
            <a:ext cx="2684499" cy="2684499"/>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920309" y="4797205"/>
            <a:ext cx="2453456" cy="2453456"/>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91837" y="3688628"/>
            <a:ext cx="3245427" cy="324542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8514237" y="-118161"/>
            <a:ext cx="3005286" cy="3005286"/>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171718" y="145767"/>
            <a:ext cx="1574403" cy="157440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7"/>
            <a:ext cx="7822289" cy="4351338"/>
          </a:xfrm>
        </p:spPr>
        <p:txBody>
          <a:bodyPr vert="horz" lIns="91440" tIns="45720" rIns="91440" bIns="45720" rtlCol="0" anchor="t">
            <a:normAutofit/>
          </a:bodyPr>
          <a:lstStyle/>
          <a:p>
            <a:pPr marL="0" indent="0" rtl="0">
              <a:buNone/>
            </a:pPr>
            <a:r>
              <a:rPr lang="es-MX" sz="3200" dirty="0">
                <a:solidFill>
                  <a:schemeClr val="accent5">
                    <a:lumMod val="50000"/>
                  </a:schemeClr>
                </a:solidFill>
                <a:latin typeface="Tahoma"/>
                <a:ea typeface="Tahoma"/>
                <a:cs typeface="Tahoma"/>
              </a:rPr>
              <a:t>Esta actividad plantea una revisión del teorema de Bernoulli y el teorema de Torricelli.</a:t>
            </a:r>
          </a:p>
          <a:p>
            <a:pPr marL="0" indent="0" rtl="0">
              <a:buNone/>
            </a:pPr>
            <a:endParaRPr lang="es-MX" sz="3200" dirty="0">
              <a:solidFill>
                <a:schemeClr val="accent5">
                  <a:lumMod val="50000"/>
                </a:schemeClr>
              </a:solidFill>
              <a:latin typeface="Tahoma"/>
              <a:ea typeface="Tahoma"/>
              <a:cs typeface="Tahoma"/>
            </a:endParaRPr>
          </a:p>
          <a:p>
            <a:pPr marL="0" indent="0" rtl="0">
              <a:buNone/>
            </a:pPr>
            <a:r>
              <a:rPr lang="es-MX" sz="3200" dirty="0">
                <a:solidFill>
                  <a:schemeClr val="accent5">
                    <a:lumMod val="50000"/>
                  </a:schemeClr>
                </a:solidFill>
                <a:latin typeface="Tahoma"/>
                <a:ea typeface="Tahoma"/>
                <a:cs typeface="Tahoma"/>
              </a:rPr>
              <a:t>Material:</a:t>
            </a:r>
          </a:p>
          <a:p>
            <a:pPr rtl="0">
              <a:buFontTx/>
              <a:buChar char="-"/>
            </a:pPr>
            <a:r>
              <a:rPr lang="es-MX" sz="3200" dirty="0">
                <a:solidFill>
                  <a:schemeClr val="accent5">
                    <a:lumMod val="50000"/>
                  </a:schemeClr>
                </a:solidFill>
                <a:latin typeface="Tahoma"/>
                <a:ea typeface="Tahoma"/>
                <a:cs typeface="Tahoma"/>
              </a:rPr>
              <a:t>Lápiz.</a:t>
            </a:r>
          </a:p>
          <a:p>
            <a:pPr rtl="0">
              <a:buFontTx/>
              <a:buChar char="-"/>
            </a:pPr>
            <a:r>
              <a:rPr lang="es-MX" sz="3200" dirty="0">
                <a:solidFill>
                  <a:schemeClr val="accent5">
                    <a:lumMod val="50000"/>
                  </a:schemeClr>
                </a:solidFill>
                <a:latin typeface="Tahoma"/>
                <a:ea typeface="Tahoma"/>
                <a:cs typeface="Tahoma"/>
              </a:rPr>
              <a:t>Cuaderno.</a:t>
            </a:r>
          </a:p>
          <a:p>
            <a:pPr rtl="0">
              <a:buFontTx/>
              <a:buChar char="-"/>
            </a:pPr>
            <a:r>
              <a:rPr lang="es-MX" sz="3200" dirty="0">
                <a:solidFill>
                  <a:schemeClr val="accent5">
                    <a:lumMod val="50000"/>
                  </a:schemeClr>
                </a:solidFill>
                <a:latin typeface="Tahoma"/>
                <a:ea typeface="Tahoma"/>
                <a:cs typeface="Tahoma"/>
              </a:rPr>
              <a:t>Calculadora</a:t>
            </a:r>
          </a:p>
          <a:p>
            <a:pPr marL="0" indent="0" rtl="0">
              <a:buNone/>
            </a:pPr>
            <a:endParaRPr lang="es-MX" sz="32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279750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6"/>
            <a:ext cx="7988545" cy="5100493"/>
          </a:xfrm>
        </p:spPr>
        <p:txBody>
          <a:bodyPr vert="horz" lIns="91440" tIns="45720" rIns="91440" bIns="45720" rtlCol="0" anchor="t">
            <a:normAutofit/>
          </a:bodyPr>
          <a:lstStyle/>
          <a:p>
            <a:pPr marL="0" indent="0" rtl="0">
              <a:lnSpc>
                <a:spcPct val="160000"/>
              </a:lnSpc>
              <a:buNone/>
            </a:pPr>
            <a:r>
              <a:rPr lang="es-MX" sz="3200" dirty="0">
                <a:solidFill>
                  <a:schemeClr val="accent5">
                    <a:lumMod val="50000"/>
                  </a:schemeClr>
                </a:solidFill>
                <a:latin typeface="Tahoma"/>
                <a:ea typeface="Tahoma"/>
                <a:cs typeface="Tahoma"/>
              </a:rPr>
              <a:t>La Angostura es una presa que se ubica en el estado de Chiapas, aprovecha los recursos que brinda el río Grijalva.</a:t>
            </a:r>
          </a:p>
          <a:p>
            <a:pPr marL="0" indent="0" rtl="0">
              <a:lnSpc>
                <a:spcPct val="160000"/>
              </a:lnSpc>
              <a:buNone/>
            </a:pPr>
            <a:endParaRPr lang="es-MX" sz="3200" dirty="0">
              <a:solidFill>
                <a:schemeClr val="accent5">
                  <a:lumMod val="50000"/>
                </a:schemeClr>
              </a:solidFill>
              <a:latin typeface="Tahoma"/>
              <a:ea typeface="Tahoma"/>
              <a:cs typeface="Tahoma"/>
            </a:endParaRPr>
          </a:p>
          <a:p>
            <a:pPr marL="0" indent="0" rtl="0">
              <a:lnSpc>
                <a:spcPct val="160000"/>
              </a:lnSpc>
              <a:buNone/>
            </a:pPr>
            <a:r>
              <a:rPr lang="es-MX" sz="3200" dirty="0">
                <a:solidFill>
                  <a:schemeClr val="accent5">
                    <a:lumMod val="50000"/>
                  </a:schemeClr>
                </a:solidFill>
                <a:latin typeface="Tahoma"/>
                <a:ea typeface="Tahoma"/>
                <a:cs typeface="Tahoma"/>
              </a:rPr>
              <a:t>La altura máxima de la presa es de 153 m.</a:t>
            </a:r>
          </a:p>
          <a:p>
            <a:pPr marL="0" indent="0" rtl="0">
              <a:lnSpc>
                <a:spcPct val="160000"/>
              </a:lnSpc>
              <a:buNone/>
            </a:pPr>
            <a:endParaRPr lang="es-MX" sz="3200" dirty="0">
              <a:solidFill>
                <a:schemeClr val="accent5">
                  <a:lumMod val="50000"/>
                </a:schemeClr>
              </a:solidFill>
              <a:latin typeface="Tahoma"/>
              <a:ea typeface="Tahoma"/>
              <a:cs typeface="Tahoma"/>
            </a:endParaRPr>
          </a:p>
          <a:p>
            <a:pPr marL="0" indent="0" rtl="0">
              <a:lnSpc>
                <a:spcPct val="160000"/>
              </a:lnSpc>
              <a:buNone/>
            </a:pPr>
            <a:endParaRPr lang="es-MX" sz="32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4312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2" end="2"/>
                                            </p:txEl>
                                          </p:spTgt>
                                        </p:tgtEl>
                                        <p:attrNameLst>
                                          <p:attrName>style.visibility</p:attrName>
                                        </p:attrNameLst>
                                      </p:cBhvr>
                                      <p:to>
                                        <p:strVal val="visible"/>
                                      </p:to>
                                    </p:set>
                                    <p:animEffect transition="in" filter="fade">
                                      <p:cBhvr>
                                        <p:cTn id="14" dur="1000"/>
                                        <p:tgtEl>
                                          <p:spTgt spid="15">
                                            <p:txEl>
                                              <p:pRg st="2" end="2"/>
                                            </p:txEl>
                                          </p:spTgt>
                                        </p:tgtEl>
                                      </p:cBhvr>
                                    </p:animEffect>
                                    <p:anim calcmode="lin" valueType="num">
                                      <p:cBhvr>
                                        <p:cTn id="15"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6"/>
            <a:ext cx="7988545" cy="5100493"/>
          </a:xfrm>
        </p:spPr>
        <p:txBody>
          <a:bodyPr vert="horz" lIns="91440" tIns="45720" rIns="91440" bIns="45720" rtlCol="0" anchor="t">
            <a:normAutofit/>
          </a:bodyPr>
          <a:lstStyle/>
          <a:p>
            <a:pPr marL="0" indent="0" rtl="0">
              <a:lnSpc>
                <a:spcPct val="160000"/>
              </a:lnSpc>
              <a:buNone/>
            </a:pPr>
            <a:r>
              <a:rPr lang="es-MX" sz="3200" dirty="0">
                <a:solidFill>
                  <a:schemeClr val="accent5">
                    <a:lumMod val="50000"/>
                  </a:schemeClr>
                </a:solidFill>
                <a:latin typeface="Tahoma"/>
                <a:ea typeface="Tahoma"/>
                <a:cs typeface="Tahoma"/>
              </a:rPr>
              <a:t>Supongamos que la pared de la presa es vertical, y que cada 20 metros tiene conectada una tubería para desfogue.</a:t>
            </a:r>
          </a:p>
          <a:p>
            <a:pPr marL="0" indent="0" rtl="0">
              <a:lnSpc>
                <a:spcPct val="160000"/>
              </a:lnSpc>
              <a:buNone/>
            </a:pPr>
            <a:endParaRPr lang="es-MX" sz="3200" dirty="0">
              <a:solidFill>
                <a:schemeClr val="accent5">
                  <a:lumMod val="50000"/>
                </a:schemeClr>
              </a:solidFill>
              <a:latin typeface="Tahoma"/>
              <a:ea typeface="Tahoma"/>
              <a:cs typeface="Tahoma"/>
            </a:endParaRPr>
          </a:p>
          <a:p>
            <a:pPr marL="0" indent="0" rtl="0">
              <a:lnSpc>
                <a:spcPct val="160000"/>
              </a:lnSpc>
              <a:buNone/>
            </a:pPr>
            <a:endParaRPr lang="es-MX" sz="32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276426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8" name="Rectángulo 17">
            <a:extLst>
              <a:ext uri="{FF2B5EF4-FFF2-40B4-BE49-F238E27FC236}">
                <a16:creationId xmlns:a16="http://schemas.microsoft.com/office/drawing/2014/main" id="{747FBFDE-47DE-1B70-00DC-E6347393A1B8}"/>
              </a:ext>
            </a:extLst>
          </p:cNvPr>
          <p:cNvSpPr/>
          <p:nvPr/>
        </p:nvSpPr>
        <p:spPr>
          <a:xfrm>
            <a:off x="2970069" y="2166425"/>
            <a:ext cx="3661064" cy="807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070EC16B-B8DA-6B7D-70C7-4F3FFBC834B7}"/>
              </a:ext>
            </a:extLst>
          </p:cNvPr>
          <p:cNvSpPr/>
          <p:nvPr/>
        </p:nvSpPr>
        <p:spPr>
          <a:xfrm>
            <a:off x="1026942" y="2067951"/>
            <a:ext cx="4192172" cy="42484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178E38AD-B07E-A7F1-3A61-567E7E3331F0}"/>
              </a:ext>
            </a:extLst>
          </p:cNvPr>
          <p:cNvSpPr/>
          <p:nvPr/>
        </p:nvSpPr>
        <p:spPr>
          <a:xfrm>
            <a:off x="5052859" y="5627077"/>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D616A1E2-92EF-2FF7-A43F-FD3AFF9379FA}"/>
              </a:ext>
            </a:extLst>
          </p:cNvPr>
          <p:cNvSpPr/>
          <p:nvPr/>
        </p:nvSpPr>
        <p:spPr>
          <a:xfrm>
            <a:off x="5051128" y="4954878"/>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049B53F3-7B8F-21D6-EA42-12455C1800F0}"/>
              </a:ext>
            </a:extLst>
          </p:cNvPr>
          <p:cNvSpPr/>
          <p:nvPr/>
        </p:nvSpPr>
        <p:spPr>
          <a:xfrm>
            <a:off x="5050516" y="4371068"/>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2C406DD7-D9B4-D3FD-05FD-33A7083857C1}"/>
              </a:ext>
            </a:extLst>
          </p:cNvPr>
          <p:cNvSpPr/>
          <p:nvPr/>
        </p:nvSpPr>
        <p:spPr>
          <a:xfrm>
            <a:off x="5065804" y="3866508"/>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575000AA-545F-7357-8548-899BD6DB541C}"/>
              </a:ext>
            </a:extLst>
          </p:cNvPr>
          <p:cNvSpPr/>
          <p:nvPr/>
        </p:nvSpPr>
        <p:spPr>
          <a:xfrm>
            <a:off x="5080961" y="3329354"/>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59DA47DC-EE30-27CA-69A0-61C55253C26C}"/>
              </a:ext>
            </a:extLst>
          </p:cNvPr>
          <p:cNvSpPr/>
          <p:nvPr/>
        </p:nvSpPr>
        <p:spPr>
          <a:xfrm>
            <a:off x="5065804" y="2757735"/>
            <a:ext cx="322118" cy="21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21">
            <a:extLst>
              <a:ext uri="{FF2B5EF4-FFF2-40B4-BE49-F238E27FC236}">
                <a16:creationId xmlns:a16="http://schemas.microsoft.com/office/drawing/2014/main" id="{DEA44D86-9B9D-7E9F-9453-4A9E1A42FBC2}"/>
              </a:ext>
            </a:extLst>
          </p:cNvPr>
          <p:cNvCxnSpPr/>
          <p:nvPr/>
        </p:nvCxnSpPr>
        <p:spPr>
          <a:xfrm>
            <a:off x="5219114" y="6316394"/>
            <a:ext cx="18147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28EF4FE9-0534-BA4C-9196-22E3AABEA489}"/>
              </a:ext>
            </a:extLst>
          </p:cNvPr>
          <p:cNvCxnSpPr/>
          <p:nvPr/>
        </p:nvCxnSpPr>
        <p:spPr>
          <a:xfrm>
            <a:off x="5373860" y="5838092"/>
            <a:ext cx="801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F08E6BBC-C515-3A11-F4A6-E3D257563392}"/>
              </a:ext>
            </a:extLst>
          </p:cNvPr>
          <p:cNvSpPr txBox="1"/>
          <p:nvPr/>
        </p:nvSpPr>
        <p:spPr>
          <a:xfrm>
            <a:off x="6217382" y="5580889"/>
            <a:ext cx="918841" cy="523220"/>
          </a:xfrm>
          <a:prstGeom prst="rect">
            <a:avLst/>
          </a:prstGeom>
          <a:noFill/>
        </p:spPr>
        <p:txBody>
          <a:bodyPr wrap="none" rtlCol="0">
            <a:spAutoFit/>
          </a:bodyPr>
          <a:lstStyle/>
          <a:p>
            <a:r>
              <a:rPr lang="es-MX" sz="2800" dirty="0"/>
              <a:t>20 m</a:t>
            </a:r>
          </a:p>
        </p:txBody>
      </p:sp>
      <p:cxnSp>
        <p:nvCxnSpPr>
          <p:cNvPr id="28" name="Conector recto 27">
            <a:extLst>
              <a:ext uri="{FF2B5EF4-FFF2-40B4-BE49-F238E27FC236}">
                <a16:creationId xmlns:a16="http://schemas.microsoft.com/office/drawing/2014/main" id="{51B69531-45EE-0052-100D-A10DC8E5B483}"/>
              </a:ext>
            </a:extLst>
          </p:cNvPr>
          <p:cNvCxnSpPr/>
          <p:nvPr/>
        </p:nvCxnSpPr>
        <p:spPr>
          <a:xfrm>
            <a:off x="5372634" y="5143521"/>
            <a:ext cx="801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5944998E-3DA5-F336-C15B-6AFC27FEAE09}"/>
              </a:ext>
            </a:extLst>
          </p:cNvPr>
          <p:cNvSpPr txBox="1"/>
          <p:nvPr/>
        </p:nvSpPr>
        <p:spPr>
          <a:xfrm>
            <a:off x="6216156" y="4886318"/>
            <a:ext cx="918841" cy="523220"/>
          </a:xfrm>
          <a:prstGeom prst="rect">
            <a:avLst/>
          </a:prstGeom>
          <a:noFill/>
        </p:spPr>
        <p:txBody>
          <a:bodyPr wrap="none" rtlCol="0">
            <a:spAutoFit/>
          </a:bodyPr>
          <a:lstStyle/>
          <a:p>
            <a:r>
              <a:rPr lang="es-MX" sz="2800" dirty="0"/>
              <a:t>20 m</a:t>
            </a:r>
          </a:p>
        </p:txBody>
      </p:sp>
      <p:cxnSp>
        <p:nvCxnSpPr>
          <p:cNvPr id="31" name="Conector recto de flecha 30">
            <a:extLst>
              <a:ext uri="{FF2B5EF4-FFF2-40B4-BE49-F238E27FC236}">
                <a16:creationId xmlns:a16="http://schemas.microsoft.com/office/drawing/2014/main" id="{8BF4836A-B2B8-E574-148D-7C32C656C667}"/>
              </a:ext>
            </a:extLst>
          </p:cNvPr>
          <p:cNvCxnSpPr/>
          <p:nvPr/>
        </p:nvCxnSpPr>
        <p:spPr>
          <a:xfrm>
            <a:off x="5880295" y="5838092"/>
            <a:ext cx="0" cy="4783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52A0A3A4-245A-0439-F633-64D30C549C61}"/>
              </a:ext>
            </a:extLst>
          </p:cNvPr>
          <p:cNvCxnSpPr>
            <a:cxnSpLocks/>
          </p:cNvCxnSpPr>
          <p:nvPr/>
        </p:nvCxnSpPr>
        <p:spPr>
          <a:xfrm>
            <a:off x="5880295" y="5165893"/>
            <a:ext cx="0" cy="6498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6"/>
            <a:ext cx="7988545" cy="5100493"/>
          </a:xfrm>
        </p:spPr>
        <p:txBody>
          <a:bodyPr vert="horz" lIns="91440" tIns="45720" rIns="91440" bIns="45720" rtlCol="0" anchor="t">
            <a:normAutofit fontScale="92500"/>
          </a:bodyPr>
          <a:lstStyle/>
          <a:p>
            <a:pPr marL="0" indent="0" rtl="0">
              <a:lnSpc>
                <a:spcPct val="160000"/>
              </a:lnSpc>
              <a:buNone/>
            </a:pPr>
            <a:r>
              <a:rPr lang="es-MX" sz="3200" dirty="0">
                <a:solidFill>
                  <a:schemeClr val="accent5">
                    <a:lumMod val="50000"/>
                  </a:schemeClr>
                </a:solidFill>
                <a:latin typeface="Tahoma"/>
                <a:ea typeface="Tahoma"/>
                <a:cs typeface="Tahoma"/>
              </a:rPr>
              <a:t>Utiliza la tabla de la pág. 45 para obtener el valor de la velocidad del agua en cada una de las tuberías de desfogue, así como la distancia que alcanzaría el chorro de agua.</a:t>
            </a:r>
          </a:p>
          <a:p>
            <a:pPr marL="0" indent="0" rtl="0">
              <a:lnSpc>
                <a:spcPct val="160000"/>
              </a:lnSpc>
              <a:buNone/>
            </a:pPr>
            <a:r>
              <a:rPr lang="es-MX" sz="3200" dirty="0">
                <a:solidFill>
                  <a:schemeClr val="accent5">
                    <a:lumMod val="50000"/>
                  </a:schemeClr>
                </a:solidFill>
                <a:latin typeface="Tahoma"/>
                <a:ea typeface="Tahoma"/>
                <a:cs typeface="Tahoma"/>
              </a:rPr>
              <a:t>¿Es importante considerar el tiempo de vaciado en cada tubería?</a:t>
            </a:r>
          </a:p>
          <a:p>
            <a:pPr marL="0" indent="0" rtl="0">
              <a:lnSpc>
                <a:spcPct val="160000"/>
              </a:lnSpc>
              <a:buNone/>
            </a:pPr>
            <a:endParaRPr lang="es-MX" sz="32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13450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6"/>
            <a:ext cx="7988545" cy="5100493"/>
          </a:xfrm>
        </p:spPr>
        <p:txBody>
          <a:bodyPr vert="horz" lIns="91440" tIns="45720" rIns="91440" bIns="45720" rtlCol="0" anchor="t">
            <a:normAutofit/>
          </a:bodyPr>
          <a:lstStyle/>
          <a:p>
            <a:pPr marL="0" indent="0" rtl="0">
              <a:lnSpc>
                <a:spcPct val="160000"/>
              </a:lnSpc>
              <a:buNone/>
            </a:pPr>
            <a:r>
              <a:rPr lang="es-MX" sz="3200" dirty="0">
                <a:solidFill>
                  <a:schemeClr val="accent5">
                    <a:lumMod val="50000"/>
                  </a:schemeClr>
                </a:solidFill>
                <a:latin typeface="Tahoma"/>
                <a:ea typeface="Tahoma"/>
                <a:cs typeface="Tahoma"/>
              </a:rPr>
              <a:t>Grafica los datos obtenidos (pares de datos: (h, v) de la tabla anterior, en donde en el eje de las abscisas tendrás la altura, mientras que en el eje de las ordenadas tendrás el valor de velocidad.</a:t>
            </a:r>
          </a:p>
          <a:p>
            <a:pPr marL="0" indent="0" rtl="0">
              <a:lnSpc>
                <a:spcPct val="160000"/>
              </a:lnSpc>
              <a:buNone/>
            </a:pPr>
            <a:endParaRPr lang="es-MX" sz="3200" dirty="0">
              <a:solidFill>
                <a:schemeClr val="accent5">
                  <a:lumMod val="50000"/>
                </a:schemeClr>
              </a:solidFill>
              <a:latin typeface="Tahoma"/>
              <a:ea typeface="Tahoma"/>
              <a:cs typeface="Tahoma"/>
            </a:endParaRPr>
          </a:p>
        </p:txBody>
      </p:sp>
    </p:spTree>
    <p:extLst>
      <p:ext uri="{BB962C8B-B14F-4D97-AF65-F5344CB8AC3E}">
        <p14:creationId xmlns:p14="http://schemas.microsoft.com/office/powerpoint/2010/main" val="215401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9857156" cy="1027257"/>
          </a:xfrm>
        </p:spPr>
        <p:txBody>
          <a:bodyPr rtlCol="0">
            <a:normAutofit/>
          </a:bodyPr>
          <a:lstStyle/>
          <a:p>
            <a:pPr rtl="0"/>
            <a:r>
              <a:rPr lang="es-MX" sz="3600" dirty="0">
                <a:solidFill>
                  <a:schemeClr val="accent5">
                    <a:lumMod val="50000"/>
                  </a:schemeClr>
                </a:solidFill>
                <a:latin typeface="Rockwell" panose="02060603020205020403" pitchFamily="18" charset="0"/>
              </a:rPr>
              <a:t>Parte 1.</a:t>
            </a:r>
          </a:p>
        </p:txBody>
      </p:sp>
      <p:grpSp>
        <p:nvGrpSpPr>
          <p:cNvPr id="9" name="Grupo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upo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ángulo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5" name="Rectángulo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6" name="Rectángulo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Rectángulo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8" name="Rectángulo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grpSp>
        <p:pic>
          <p:nvPicPr>
            <p:cNvPr id="13" name="Gráfico 12" descr="Vaso de precipitación">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15" name="Marcador de contenido 2">
            <a:extLst>
              <a:ext uri="{FF2B5EF4-FFF2-40B4-BE49-F238E27FC236}">
                <a16:creationId xmlns:a16="http://schemas.microsoft.com/office/drawing/2014/main" id="{FF803846-0E75-A07E-60D8-A91C959B9C7B}"/>
              </a:ext>
            </a:extLst>
          </p:cNvPr>
          <p:cNvSpPr>
            <a:spLocks noGrp="1"/>
          </p:cNvSpPr>
          <p:nvPr>
            <p:ph idx="1"/>
          </p:nvPr>
        </p:nvSpPr>
        <p:spPr>
          <a:xfrm>
            <a:off x="641252" y="1757506"/>
            <a:ext cx="7988545" cy="5100493"/>
          </a:xfrm>
        </p:spPr>
        <p:txBody>
          <a:bodyPr vert="horz" lIns="91440" tIns="45720" rIns="91440" bIns="45720" rtlCol="0" anchor="t">
            <a:normAutofit/>
          </a:bodyPr>
          <a:lstStyle/>
          <a:p>
            <a:pPr marL="0" indent="0" rtl="0">
              <a:lnSpc>
                <a:spcPct val="160000"/>
              </a:lnSpc>
              <a:buNone/>
            </a:pPr>
            <a:r>
              <a:rPr lang="es-MX" sz="3200" dirty="0">
                <a:solidFill>
                  <a:schemeClr val="accent5">
                    <a:lumMod val="50000"/>
                  </a:schemeClr>
                </a:solidFill>
                <a:latin typeface="Tahoma"/>
                <a:ea typeface="Tahoma"/>
                <a:cs typeface="Tahoma"/>
              </a:rPr>
              <a:t>¿Se muestra una “tendencia” en los datos?</a:t>
            </a:r>
          </a:p>
          <a:p>
            <a:pPr marL="0" indent="0" rtl="0">
              <a:lnSpc>
                <a:spcPct val="160000"/>
              </a:lnSpc>
              <a:buNone/>
            </a:pPr>
            <a:endParaRPr lang="es-MX" sz="3200" dirty="0">
              <a:solidFill>
                <a:schemeClr val="accent5">
                  <a:lumMod val="50000"/>
                </a:schemeClr>
              </a:solidFill>
              <a:latin typeface="Tahoma"/>
              <a:ea typeface="Tahoma"/>
              <a:cs typeface="Tahoma"/>
            </a:endParaRPr>
          </a:p>
          <a:p>
            <a:pPr marL="0" indent="0" rtl="0">
              <a:lnSpc>
                <a:spcPct val="160000"/>
              </a:lnSpc>
              <a:buNone/>
            </a:pPr>
            <a:r>
              <a:rPr lang="es-MX" sz="3200" dirty="0">
                <a:solidFill>
                  <a:schemeClr val="accent5">
                    <a:lumMod val="50000"/>
                  </a:schemeClr>
                </a:solidFill>
                <a:latin typeface="Tahoma"/>
                <a:ea typeface="Tahoma"/>
                <a:cs typeface="Tahoma"/>
              </a:rPr>
              <a:t>Revisa si es posible proponer al menos gráficamente una curva a los datos.</a:t>
            </a:r>
          </a:p>
        </p:txBody>
      </p:sp>
    </p:spTree>
    <p:extLst>
      <p:ext uri="{BB962C8B-B14F-4D97-AF65-F5344CB8AC3E}">
        <p14:creationId xmlns:p14="http://schemas.microsoft.com/office/powerpoint/2010/main" val="166921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5269_TF33787325_Win32" id="{78A69192-E528-4ED6-89CB-728FDFED6EC2}" vid="{771BFCD2-6A73-4552-B41C-C0023E27F42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Seguridad de laboratorio</Template>
  <TotalTime>203</TotalTime>
  <Words>777</Words>
  <Application>Microsoft Office PowerPoint</Application>
  <PresentationFormat>Panorámica</PresentationFormat>
  <Paragraphs>105</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Rockwell</vt:lpstr>
      <vt:lpstr>Tahoma</vt:lpstr>
      <vt:lpstr>Tema de Office</vt:lpstr>
      <vt:lpstr>Práctica 3 Teorema de Bernoulli y Torricelli</vt:lpstr>
      <vt:lpstr>Trabajo previo a la actividad</vt:lpstr>
      <vt:lpstr>Parte 1.</vt:lpstr>
      <vt:lpstr>Parte 1.</vt:lpstr>
      <vt:lpstr>Parte 1.</vt:lpstr>
      <vt:lpstr>Parte 1.</vt:lpstr>
      <vt:lpstr>Parte 1.</vt:lpstr>
      <vt:lpstr>Parte 1.</vt:lpstr>
      <vt:lpstr>Parte 1.</vt:lpstr>
      <vt:lpstr>Parte 2.</vt:lpstr>
      <vt:lpstr>Parte 2.</vt:lpstr>
      <vt:lpstr>Parte 2.</vt:lpstr>
      <vt:lpstr>Parte 2.</vt:lpstr>
      <vt:lpstr>Parte 2.</vt:lpstr>
      <vt:lpstr>Parte 2.</vt:lpstr>
      <vt:lpstr>Parte 2.</vt:lpstr>
      <vt:lpstr>Parte 2.</vt:lpstr>
      <vt:lpstr>Parte 3.</vt:lpstr>
      <vt:lpstr>Parte 3.</vt:lpstr>
      <vt:lpstr>Registro y evidencia</vt:lpstr>
      <vt:lpstr>¿Si cambiamos la forma del envase?</vt:lpstr>
      <vt:lpstr>Conclusiones.</vt:lpstr>
      <vt:lpstr>Conclusiones.</vt:lpstr>
      <vt:lpstr>Siguiente Práctica</vt:lpstr>
      <vt:lpstr>Recuerda... ¡La seguridad es lo primero!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3 Principio de Arquímedes</dc:title>
  <dc:creator>M. en C. Ramón Gustavo Contreras Mayén</dc:creator>
  <cp:lastModifiedBy>CONTRERAS MAYEN RAMON GUSTAVO</cp:lastModifiedBy>
  <cp:revision>18</cp:revision>
  <dcterms:created xsi:type="dcterms:W3CDTF">2023-06-01T02:00:45Z</dcterms:created>
  <dcterms:modified xsi:type="dcterms:W3CDTF">2023-06-15T14:54:38Z</dcterms:modified>
</cp:coreProperties>
</file>