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 id="268" r:id="rId14"/>
    <p:sldId id="269" r:id="rId15"/>
    <p:sldId id="270" r:id="rId16"/>
    <p:sldId id="271" r:id="rId17"/>
    <p:sldId id="273" r:id="rId18"/>
    <p:sldId id="272"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0651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78573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25649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67532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420313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46428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75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0454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4053376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70715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6/21/2023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86418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6/21/2023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‹Nº›</a:t>
            </a:fld>
            <a:endParaRPr lang="en-US"/>
          </a:p>
        </p:txBody>
      </p:sp>
    </p:spTree>
    <p:extLst>
      <p:ext uri="{BB962C8B-B14F-4D97-AF65-F5344CB8AC3E}">
        <p14:creationId xmlns:p14="http://schemas.microsoft.com/office/powerpoint/2010/main" val="14422449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ápices de colores dentro de un portalápices que está encima de una mesa de madera">
            <a:extLst>
              <a:ext uri="{FF2B5EF4-FFF2-40B4-BE49-F238E27FC236}">
                <a16:creationId xmlns:a16="http://schemas.microsoft.com/office/drawing/2014/main" id="{B9D94215-888C-6EC7-5D5F-FAC6497A04F5}"/>
              </a:ext>
            </a:extLst>
          </p:cNvPr>
          <p:cNvPicPr>
            <a:picLocks noChangeAspect="1"/>
          </p:cNvPicPr>
          <p:nvPr/>
        </p:nvPicPr>
        <p:blipFill rotWithShape="1">
          <a:blip r:embed="rId2"/>
          <a:srcRect t="15730"/>
          <a:stretch/>
        </p:blipFill>
        <p:spPr>
          <a:xfrm>
            <a:off x="20" y="10"/>
            <a:ext cx="12191979" cy="6857989"/>
          </a:xfrm>
          <a:prstGeom prst="rect">
            <a:avLst/>
          </a:prstGeom>
          <a:noFill/>
        </p:spPr>
      </p:pic>
      <p:sp>
        <p:nvSpPr>
          <p:cNvPr id="2" name="Título 1">
            <a:extLst>
              <a:ext uri="{FF2B5EF4-FFF2-40B4-BE49-F238E27FC236}">
                <a16:creationId xmlns:a16="http://schemas.microsoft.com/office/drawing/2014/main" id="{87B91791-B1B9-E0F7-3014-B4D53BA0A23B}"/>
              </a:ext>
            </a:extLst>
          </p:cNvPr>
          <p:cNvSpPr>
            <a:spLocks noGrp="1"/>
          </p:cNvSpPr>
          <p:nvPr>
            <p:ph type="ctrTitle"/>
          </p:nvPr>
        </p:nvSpPr>
        <p:spPr>
          <a:xfrm>
            <a:off x="448130" y="686915"/>
            <a:ext cx="8952781" cy="1829830"/>
          </a:xfrm>
        </p:spPr>
        <p:txBody>
          <a:bodyPr>
            <a:normAutofit/>
          </a:bodyPr>
          <a:lstStyle/>
          <a:p>
            <a:r>
              <a:rPr lang="es-MX" sz="4800" b="1" dirty="0">
                <a:solidFill>
                  <a:srgbClr val="FFFFFF"/>
                </a:solidFill>
              </a:rPr>
              <a:t>Sesión de retroalimentación</a:t>
            </a:r>
          </a:p>
        </p:txBody>
      </p:sp>
      <p:sp>
        <p:nvSpPr>
          <p:cNvPr id="3" name="Subtítulo 2">
            <a:extLst>
              <a:ext uri="{FF2B5EF4-FFF2-40B4-BE49-F238E27FC236}">
                <a16:creationId xmlns:a16="http://schemas.microsoft.com/office/drawing/2014/main" id="{4F07C6F8-6AF5-BC04-1EEE-3EF81426741D}"/>
              </a:ext>
            </a:extLst>
          </p:cNvPr>
          <p:cNvSpPr>
            <a:spLocks noGrp="1"/>
          </p:cNvSpPr>
          <p:nvPr>
            <p:ph type="subTitle" idx="1"/>
          </p:nvPr>
        </p:nvSpPr>
        <p:spPr>
          <a:xfrm>
            <a:off x="956129" y="5033480"/>
            <a:ext cx="8952782" cy="861136"/>
          </a:xfrm>
        </p:spPr>
        <p:txBody>
          <a:bodyPr>
            <a:normAutofit/>
          </a:bodyPr>
          <a:lstStyle/>
          <a:p>
            <a:r>
              <a:rPr lang="es-MX" dirty="0">
                <a:solidFill>
                  <a:srgbClr val="FFFFFF"/>
                </a:solidFill>
              </a:rPr>
              <a:t>i</a:t>
            </a:r>
          </a:p>
        </p:txBody>
      </p:sp>
      <p:sp>
        <p:nvSpPr>
          <p:cNvPr id="16" name="Date Placeholder 2">
            <a:extLst>
              <a:ext uri="{FF2B5EF4-FFF2-40B4-BE49-F238E27FC236}">
                <a16:creationId xmlns:a16="http://schemas.microsoft.com/office/drawing/2014/main" id="{FA583F34-3BEB-70D2-F208-3E3522098297}"/>
              </a:ext>
            </a:extLst>
          </p:cNvPr>
          <p:cNvSpPr>
            <a:spLocks noGrp="1"/>
          </p:cNvSpPr>
          <p:nvPr>
            <p:ph type="dt" sz="half" idx="10"/>
          </p:nvPr>
        </p:nvSpPr>
        <p:spPr>
          <a:xfrm>
            <a:off x="847726" y="6199188"/>
            <a:ext cx="2743200" cy="365125"/>
          </a:xfrm>
        </p:spPr>
        <p:txBody>
          <a:bodyPr/>
          <a:lstStyle/>
          <a:p>
            <a:pPr>
              <a:spcAft>
                <a:spcPts val="600"/>
              </a:spcAft>
            </a:pPr>
            <a:fld id="{85E2B397-02A9-4ACC-BECE-63C233241598}" type="datetime1">
              <a:rPr lang="en-US" smtClean="0">
                <a:solidFill>
                  <a:srgbClr val="FFFFFF"/>
                </a:solidFill>
                <a:effectLst>
                  <a:outerShdw blurRad="38100" dist="38100" dir="2700000" algn="tl">
                    <a:srgbClr val="000000">
                      <a:alpha val="43137"/>
                    </a:srgbClr>
                  </a:outerShdw>
                </a:effectLst>
              </a:rPr>
              <a:pPr>
                <a:spcAft>
                  <a:spcPts val="600"/>
                </a:spcAft>
              </a:pPr>
              <a:t>6/21/2023</a:t>
            </a:fld>
            <a:endParaRPr lang="en-US">
              <a:solidFill>
                <a:srgbClr val="FFFFFF"/>
              </a:solidFill>
              <a:effectLst>
                <a:outerShdw blurRad="38100" dist="38100" dir="2700000" algn="tl">
                  <a:srgbClr val="000000">
                    <a:alpha val="43137"/>
                  </a:srgbClr>
                </a:outerShdw>
              </a:effectLst>
            </a:endParaRPr>
          </a:p>
        </p:txBody>
      </p:sp>
      <p:sp>
        <p:nvSpPr>
          <p:cNvPr id="18" name="Footer Placeholder 3">
            <a:extLst>
              <a:ext uri="{FF2B5EF4-FFF2-40B4-BE49-F238E27FC236}">
                <a16:creationId xmlns:a16="http://schemas.microsoft.com/office/drawing/2014/main" id="{A857ECB7-4A4C-5B48-1463-02E7157DE2A4}"/>
              </a:ext>
            </a:extLst>
          </p:cNvPr>
          <p:cNvSpPr>
            <a:spLocks noGrp="1"/>
          </p:cNvSpPr>
          <p:nvPr>
            <p:ph type="ftr" sz="quarter" idx="11"/>
          </p:nvPr>
        </p:nvSpPr>
        <p:spPr>
          <a:xfrm>
            <a:off x="7286625" y="6199188"/>
            <a:ext cx="3409951"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20" name="Slide Number Placeholder 4">
            <a:extLst>
              <a:ext uri="{FF2B5EF4-FFF2-40B4-BE49-F238E27FC236}">
                <a16:creationId xmlns:a16="http://schemas.microsoft.com/office/drawing/2014/main" id="{3A6EF837-5C63-F2F7-7923-5ECB9A5EEFCD}"/>
              </a:ext>
            </a:extLst>
          </p:cNvPr>
          <p:cNvSpPr>
            <a:spLocks noGrp="1"/>
          </p:cNvSpPr>
          <p:nvPr>
            <p:ph type="sldNum" sz="quarter" idx="12"/>
          </p:nvPr>
        </p:nvSpPr>
        <p:spPr>
          <a:xfrm>
            <a:off x="10728107" y="6199188"/>
            <a:ext cx="619125" cy="365125"/>
          </a:xfrm>
        </p:spPr>
        <p:txBody>
          <a:bodyPr/>
          <a:lstStyle/>
          <a:p>
            <a:pPr>
              <a:spcAft>
                <a:spcPts val="600"/>
              </a:spcAft>
            </a:pPr>
            <a:fld id="{D149D8DE-093B-4F40-AB80-F25E3BEC9453}"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091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sp>
        <p:nvSpPr>
          <p:cNvPr id="3" name="Marcador de contenido 2">
            <a:extLst>
              <a:ext uri="{FF2B5EF4-FFF2-40B4-BE49-F238E27FC236}">
                <a16:creationId xmlns:a16="http://schemas.microsoft.com/office/drawing/2014/main" id="{595F144E-A294-8428-EBFE-F044C100A561}"/>
              </a:ext>
            </a:extLst>
          </p:cNvPr>
          <p:cNvSpPr>
            <a:spLocks noGrp="1"/>
          </p:cNvSpPr>
          <p:nvPr>
            <p:ph idx="1"/>
          </p:nvPr>
        </p:nvSpPr>
        <p:spPr>
          <a:xfrm>
            <a:off x="295422" y="2262188"/>
            <a:ext cx="10601178" cy="3643312"/>
          </a:xfrm>
        </p:spPr>
        <p:txBody>
          <a:bodyPr>
            <a:normAutofit/>
          </a:bodyPr>
          <a:lstStyle/>
          <a:p>
            <a:pPr algn="l"/>
            <a:r>
              <a:rPr lang="es-MX" sz="3600" b="0" i="0" dirty="0">
                <a:solidFill>
                  <a:srgbClr val="000000"/>
                </a:solidFill>
                <a:effectLst/>
                <a:latin typeface="Segoe UI" panose="020B0502040204020203" pitchFamily="34" charset="0"/>
              </a:rPr>
              <a:t>Una prensa </a:t>
            </a:r>
            <a:r>
              <a:rPr lang="es-MX" sz="3600" b="0" i="0" dirty="0" err="1">
                <a:solidFill>
                  <a:srgbClr val="000000"/>
                </a:solidFill>
                <a:effectLst/>
                <a:latin typeface="Segoe UI" panose="020B0502040204020203" pitchFamily="34" charset="0"/>
              </a:rPr>
              <a:t>hidraúlica</a:t>
            </a:r>
            <a:r>
              <a:rPr lang="es-MX" sz="3600" b="0" i="0" dirty="0">
                <a:solidFill>
                  <a:srgbClr val="000000"/>
                </a:solidFill>
                <a:effectLst/>
                <a:latin typeface="Segoe UI" panose="020B0502040204020203" pitchFamily="34" charset="0"/>
              </a:rPr>
              <a:t> tiene un disco menor de 5 cm de radio, la fuerza de salida es de 60000 N, mientras que la fuerza de entrada es de 1216.21 N. ¿De qué valor es el radio del disco mayor?</a:t>
            </a:r>
            <a:endParaRPr lang="es-MX" sz="3600" dirty="0"/>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E04D4086-6ACD-72CA-5468-6335C787E648}"/>
                  </a:ext>
                </a:extLst>
              </p:cNvPr>
              <p:cNvSpPr txBox="1"/>
              <p:nvPr/>
            </p:nvSpPr>
            <p:spPr>
              <a:xfrm>
                <a:off x="4672140" y="5216304"/>
                <a:ext cx="2118465" cy="1378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MX" sz="4400" b="0" i="1" smtClean="0">
                              <a:solidFill>
                                <a:schemeClr val="tx1"/>
                              </a:solidFill>
                              <a:latin typeface="Cambria Math" panose="02040503050406030204" pitchFamily="18" charset="0"/>
                            </a:rPr>
                          </m:ctrlPr>
                        </m:fPr>
                        <m:num>
                          <m:sSub>
                            <m:sSubPr>
                              <m:ctrlPr>
                                <a:rPr lang="es-MX" sz="4400" b="0" i="1" smtClean="0">
                                  <a:solidFill>
                                    <a:schemeClr val="tx1"/>
                                  </a:solidFill>
                                  <a:latin typeface="Cambria Math" panose="02040503050406030204" pitchFamily="18" charset="0"/>
                                </a:rPr>
                              </m:ctrlPr>
                            </m:sSubPr>
                            <m:e>
                              <m:r>
                                <a:rPr lang="es-MX" sz="4400" b="0" i="1" smtClean="0">
                                  <a:solidFill>
                                    <a:schemeClr val="tx1"/>
                                  </a:solidFill>
                                  <a:latin typeface="Cambria Math" panose="02040503050406030204" pitchFamily="18" charset="0"/>
                                </a:rPr>
                                <m:t>𝐹</m:t>
                              </m:r>
                            </m:e>
                            <m:sub>
                              <m:r>
                                <a:rPr lang="es-MX" sz="4400" b="0" i="1" smtClean="0">
                                  <a:solidFill>
                                    <a:schemeClr val="tx1"/>
                                  </a:solidFill>
                                  <a:latin typeface="Cambria Math" panose="02040503050406030204" pitchFamily="18" charset="0"/>
                                </a:rPr>
                                <m:t>1</m:t>
                              </m:r>
                            </m:sub>
                          </m:sSub>
                        </m:num>
                        <m:den>
                          <m:sSub>
                            <m:sSubPr>
                              <m:ctrlPr>
                                <a:rPr lang="es-MX" sz="4400" b="0" i="1" smtClean="0">
                                  <a:solidFill>
                                    <a:schemeClr val="tx1"/>
                                  </a:solidFill>
                                  <a:latin typeface="Cambria Math" panose="02040503050406030204" pitchFamily="18" charset="0"/>
                                </a:rPr>
                              </m:ctrlPr>
                            </m:sSubPr>
                            <m:e>
                              <m:r>
                                <a:rPr lang="es-MX" sz="4400" b="0" i="1" smtClean="0">
                                  <a:solidFill>
                                    <a:schemeClr val="tx1"/>
                                  </a:solidFill>
                                  <a:latin typeface="Cambria Math" panose="02040503050406030204" pitchFamily="18" charset="0"/>
                                </a:rPr>
                                <m:t>𝐴</m:t>
                              </m:r>
                            </m:e>
                            <m:sub>
                              <m:r>
                                <a:rPr lang="es-MX" sz="4400" b="0" i="1" smtClean="0">
                                  <a:solidFill>
                                    <a:schemeClr val="tx1"/>
                                  </a:solidFill>
                                  <a:latin typeface="Cambria Math" panose="02040503050406030204" pitchFamily="18" charset="0"/>
                                </a:rPr>
                                <m:t>1</m:t>
                              </m:r>
                            </m:sub>
                          </m:sSub>
                        </m:den>
                      </m:f>
                      <m:r>
                        <a:rPr lang="es-MX" sz="4400" b="0" i="1" smtClean="0">
                          <a:solidFill>
                            <a:schemeClr val="tx1"/>
                          </a:solidFill>
                          <a:latin typeface="Cambria Math" panose="02040503050406030204" pitchFamily="18" charset="0"/>
                        </a:rPr>
                        <m:t>=</m:t>
                      </m:r>
                      <m:f>
                        <m:fPr>
                          <m:ctrlPr>
                            <a:rPr lang="es-MX" sz="4400" i="1">
                              <a:solidFill>
                                <a:schemeClr val="tx1"/>
                              </a:solidFill>
                              <a:latin typeface="Cambria Math" panose="02040503050406030204" pitchFamily="18" charset="0"/>
                            </a:rPr>
                          </m:ctrlPr>
                        </m:fPr>
                        <m:num>
                          <m:sSub>
                            <m:sSubPr>
                              <m:ctrlPr>
                                <a:rPr lang="es-MX" sz="4400" i="1">
                                  <a:solidFill>
                                    <a:schemeClr val="tx1"/>
                                  </a:solidFill>
                                  <a:latin typeface="Cambria Math" panose="02040503050406030204" pitchFamily="18" charset="0"/>
                                </a:rPr>
                              </m:ctrlPr>
                            </m:sSubPr>
                            <m:e>
                              <m:r>
                                <a:rPr lang="es-MX" sz="4400" i="1">
                                  <a:solidFill>
                                    <a:schemeClr val="tx1"/>
                                  </a:solidFill>
                                  <a:latin typeface="Cambria Math" panose="02040503050406030204" pitchFamily="18" charset="0"/>
                                </a:rPr>
                                <m:t>𝐹</m:t>
                              </m:r>
                            </m:e>
                            <m:sub>
                              <m:r>
                                <a:rPr lang="es-MX" sz="4400" b="0" i="1" smtClean="0">
                                  <a:solidFill>
                                    <a:schemeClr val="tx1"/>
                                  </a:solidFill>
                                  <a:latin typeface="Cambria Math" panose="02040503050406030204" pitchFamily="18" charset="0"/>
                                </a:rPr>
                                <m:t>2</m:t>
                              </m:r>
                            </m:sub>
                          </m:sSub>
                        </m:num>
                        <m:den>
                          <m:sSub>
                            <m:sSubPr>
                              <m:ctrlPr>
                                <a:rPr lang="es-MX" sz="4400" i="1">
                                  <a:solidFill>
                                    <a:schemeClr val="tx1"/>
                                  </a:solidFill>
                                  <a:latin typeface="Cambria Math" panose="02040503050406030204" pitchFamily="18" charset="0"/>
                                </a:rPr>
                              </m:ctrlPr>
                            </m:sSubPr>
                            <m:e>
                              <m:r>
                                <a:rPr lang="es-MX" sz="4400" i="1">
                                  <a:solidFill>
                                    <a:schemeClr val="tx1"/>
                                  </a:solidFill>
                                  <a:latin typeface="Cambria Math" panose="02040503050406030204" pitchFamily="18" charset="0"/>
                                </a:rPr>
                                <m:t>𝐴</m:t>
                              </m:r>
                            </m:e>
                            <m:sub>
                              <m:r>
                                <a:rPr lang="es-MX" sz="4400" b="0" i="1" smtClean="0">
                                  <a:solidFill>
                                    <a:schemeClr val="tx1"/>
                                  </a:solidFill>
                                  <a:latin typeface="Cambria Math" panose="02040503050406030204" pitchFamily="18" charset="0"/>
                                </a:rPr>
                                <m:t>2</m:t>
                              </m:r>
                            </m:sub>
                          </m:sSub>
                        </m:den>
                      </m:f>
                    </m:oMath>
                  </m:oMathPara>
                </a14:m>
                <a:endParaRPr lang="es-MX" sz="4400" dirty="0">
                  <a:solidFill>
                    <a:schemeClr val="tx1"/>
                  </a:solidFill>
                </a:endParaRPr>
              </a:p>
            </p:txBody>
          </p:sp>
        </mc:Choice>
        <mc:Fallback>
          <p:sp>
            <p:nvSpPr>
              <p:cNvPr id="8" name="CuadroTexto 7">
                <a:extLst>
                  <a:ext uri="{FF2B5EF4-FFF2-40B4-BE49-F238E27FC236}">
                    <a16:creationId xmlns:a16="http://schemas.microsoft.com/office/drawing/2014/main" id="{E04D4086-6ACD-72CA-5468-6335C787E648}"/>
                  </a:ext>
                </a:extLst>
              </p:cNvPr>
              <p:cNvSpPr txBox="1">
                <a:spLocks noRot="1" noChangeAspect="1" noMove="1" noResize="1" noEditPoints="1" noAdjustHandles="1" noChangeArrowheads="1" noChangeShapeType="1" noTextEdit="1"/>
              </p:cNvSpPr>
              <p:nvPr/>
            </p:nvSpPr>
            <p:spPr>
              <a:xfrm>
                <a:off x="4672140" y="5216304"/>
                <a:ext cx="2118465" cy="1378391"/>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DD163D7A-BE40-889A-D485-ED029E5AA93E}"/>
                  </a:ext>
                </a:extLst>
              </p:cNvPr>
              <p:cNvSpPr txBox="1"/>
              <p:nvPr/>
            </p:nvSpPr>
            <p:spPr>
              <a:xfrm>
                <a:off x="8224732" y="5454044"/>
                <a:ext cx="228472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400" b="0" i="1" smtClean="0">
                          <a:solidFill>
                            <a:schemeClr val="tx1"/>
                          </a:solidFill>
                          <a:latin typeface="Cambria Math" panose="02040503050406030204" pitchFamily="18" charset="0"/>
                        </a:rPr>
                        <m:t>𝐴</m:t>
                      </m:r>
                      <m:r>
                        <a:rPr lang="es-MX" sz="4400" b="0" i="1" smtClean="0">
                          <a:solidFill>
                            <a:schemeClr val="tx1"/>
                          </a:solidFill>
                          <a:latin typeface="Cambria Math" panose="02040503050406030204" pitchFamily="18" charset="0"/>
                        </a:rPr>
                        <m:t>=</m:t>
                      </m:r>
                      <m:r>
                        <a:rPr lang="es-MX" sz="4400" b="0" i="1" smtClean="0">
                          <a:solidFill>
                            <a:schemeClr val="tx1"/>
                          </a:solidFill>
                          <a:latin typeface="Cambria Math" panose="02040503050406030204" pitchFamily="18" charset="0"/>
                          <a:ea typeface="Cambria Math" panose="02040503050406030204" pitchFamily="18" charset="0"/>
                        </a:rPr>
                        <m:t>𝜋</m:t>
                      </m:r>
                      <m:r>
                        <a:rPr lang="es-MX" sz="4400" b="0" i="1" smtClean="0">
                          <a:solidFill>
                            <a:schemeClr val="tx1"/>
                          </a:solidFill>
                          <a:latin typeface="Cambria Math" panose="02040503050406030204" pitchFamily="18" charset="0"/>
                          <a:ea typeface="Cambria Math" panose="02040503050406030204" pitchFamily="18" charset="0"/>
                        </a:rPr>
                        <m:t> </m:t>
                      </m:r>
                      <m:sSup>
                        <m:sSupPr>
                          <m:ctrlPr>
                            <a:rPr lang="es-MX" sz="4400" b="0" i="1" smtClean="0">
                              <a:solidFill>
                                <a:schemeClr val="tx1"/>
                              </a:solidFill>
                              <a:latin typeface="Cambria Math" panose="02040503050406030204" pitchFamily="18" charset="0"/>
                              <a:ea typeface="Cambria Math" panose="02040503050406030204" pitchFamily="18" charset="0"/>
                            </a:rPr>
                          </m:ctrlPr>
                        </m:sSupPr>
                        <m:e>
                          <m:r>
                            <a:rPr lang="es-MX" sz="4400" b="0" i="1" smtClean="0">
                              <a:solidFill>
                                <a:schemeClr val="tx1"/>
                              </a:solidFill>
                              <a:latin typeface="Cambria Math" panose="02040503050406030204" pitchFamily="18" charset="0"/>
                              <a:ea typeface="Cambria Math" panose="02040503050406030204" pitchFamily="18" charset="0"/>
                            </a:rPr>
                            <m:t>𝑟</m:t>
                          </m:r>
                        </m:e>
                        <m:sup>
                          <m:r>
                            <a:rPr lang="es-MX" sz="4400" b="0" i="1" smtClean="0">
                              <a:solidFill>
                                <a:schemeClr val="tx1"/>
                              </a:solidFill>
                              <a:latin typeface="Cambria Math" panose="02040503050406030204" pitchFamily="18" charset="0"/>
                              <a:ea typeface="Cambria Math" panose="02040503050406030204" pitchFamily="18" charset="0"/>
                            </a:rPr>
                            <m:t>2</m:t>
                          </m:r>
                        </m:sup>
                      </m:sSup>
                    </m:oMath>
                  </m:oMathPara>
                </a14:m>
                <a:endParaRPr lang="es-MX" sz="4400" dirty="0">
                  <a:solidFill>
                    <a:schemeClr val="tx1"/>
                  </a:solidFill>
                </a:endParaRPr>
              </a:p>
            </p:txBody>
          </p:sp>
        </mc:Choice>
        <mc:Fallback>
          <p:sp>
            <p:nvSpPr>
              <p:cNvPr id="9" name="CuadroTexto 8">
                <a:extLst>
                  <a:ext uri="{FF2B5EF4-FFF2-40B4-BE49-F238E27FC236}">
                    <a16:creationId xmlns:a16="http://schemas.microsoft.com/office/drawing/2014/main" id="{DD163D7A-BE40-889A-D485-ED029E5AA93E}"/>
                  </a:ext>
                </a:extLst>
              </p:cNvPr>
              <p:cNvSpPr txBox="1">
                <a:spLocks noRot="1" noChangeAspect="1" noMove="1" noResize="1" noEditPoints="1" noAdjustHandles="1" noChangeArrowheads="1" noChangeShapeType="1" noTextEdit="1"/>
              </p:cNvSpPr>
              <p:nvPr/>
            </p:nvSpPr>
            <p:spPr>
              <a:xfrm>
                <a:off x="8224732" y="5454044"/>
                <a:ext cx="2284728" cy="677108"/>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31670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sp>
        <p:nvSpPr>
          <p:cNvPr id="3" name="Marcador de contenido 2">
            <a:extLst>
              <a:ext uri="{FF2B5EF4-FFF2-40B4-BE49-F238E27FC236}">
                <a16:creationId xmlns:a16="http://schemas.microsoft.com/office/drawing/2014/main" id="{595F144E-A294-8428-EBFE-F044C100A561}"/>
              </a:ext>
            </a:extLst>
          </p:cNvPr>
          <p:cNvSpPr>
            <a:spLocks noGrp="1"/>
          </p:cNvSpPr>
          <p:nvPr>
            <p:ph idx="1"/>
          </p:nvPr>
        </p:nvSpPr>
        <p:spPr>
          <a:xfrm>
            <a:off x="295422" y="2262188"/>
            <a:ext cx="10601178" cy="3643312"/>
          </a:xfrm>
        </p:spPr>
        <p:txBody>
          <a:bodyPr>
            <a:normAutofit/>
          </a:bodyPr>
          <a:lstStyle/>
          <a:p>
            <a:pPr marL="0" indent="0" algn="l">
              <a:buNone/>
            </a:pPr>
            <a:r>
              <a:rPr lang="es-MX" sz="3600" b="0" i="0" dirty="0">
                <a:solidFill>
                  <a:srgbClr val="000000"/>
                </a:solidFill>
                <a:effectLst/>
                <a:latin typeface="Segoe UI" panose="020B0502040204020203" pitchFamily="34" charset="0"/>
              </a:rPr>
              <a:t>¿Cuánto tiempo tardará en llenarse un tanque cuya capacidad es de 10 m</a:t>
            </a:r>
            <a:r>
              <a:rPr lang="es-MX" sz="3600" b="0" i="0" baseline="30000" dirty="0">
                <a:solidFill>
                  <a:srgbClr val="000000"/>
                </a:solidFill>
                <a:effectLst/>
                <a:latin typeface="Segoe UI" panose="020B0502040204020203" pitchFamily="34" charset="0"/>
              </a:rPr>
              <a:t>3</a:t>
            </a:r>
            <a:r>
              <a:rPr lang="es-MX" sz="3600" b="0" i="0" dirty="0">
                <a:solidFill>
                  <a:srgbClr val="000000"/>
                </a:solidFill>
                <a:effectLst/>
                <a:latin typeface="Segoe UI" panose="020B0502040204020203" pitchFamily="34" charset="0"/>
              </a:rPr>
              <a:t> al suministrarle un gasto de 25 litros/s?</a:t>
            </a:r>
            <a:endParaRPr lang="es-MX" sz="3600"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0F2BBE9C-589A-4BAB-D536-7D55C2423551}"/>
                  </a:ext>
                </a:extLst>
              </p:cNvPr>
              <p:cNvSpPr txBox="1"/>
              <p:nvPr/>
            </p:nvSpPr>
            <p:spPr>
              <a:xfrm>
                <a:off x="4401822" y="4545068"/>
                <a:ext cx="1792863" cy="1382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800" b="0" i="1" smtClean="0">
                          <a:solidFill>
                            <a:schemeClr val="tx1"/>
                          </a:solidFill>
                          <a:latin typeface="Cambria Math" panose="02040503050406030204" pitchFamily="18" charset="0"/>
                        </a:rPr>
                        <m:t>𝐺</m:t>
                      </m:r>
                      <m:r>
                        <a:rPr lang="es-MX" sz="4800" b="0" i="1" smtClean="0">
                          <a:solidFill>
                            <a:schemeClr val="tx1"/>
                          </a:solidFill>
                          <a:latin typeface="Cambria Math" panose="02040503050406030204" pitchFamily="18" charset="0"/>
                        </a:rPr>
                        <m:t>=</m:t>
                      </m:r>
                      <m:f>
                        <m:fPr>
                          <m:ctrlPr>
                            <a:rPr lang="es-MX" sz="4800" b="0" i="1" smtClean="0">
                              <a:solidFill>
                                <a:schemeClr val="tx1"/>
                              </a:solidFill>
                              <a:latin typeface="Cambria Math" panose="02040503050406030204" pitchFamily="18" charset="0"/>
                            </a:rPr>
                          </m:ctrlPr>
                        </m:fPr>
                        <m:num>
                          <m:r>
                            <a:rPr lang="es-MX" sz="4800" b="0" i="1" smtClean="0">
                              <a:solidFill>
                                <a:schemeClr val="tx1"/>
                              </a:solidFill>
                              <a:latin typeface="Cambria Math" panose="02040503050406030204" pitchFamily="18" charset="0"/>
                            </a:rPr>
                            <m:t>𝑉</m:t>
                          </m:r>
                        </m:num>
                        <m:den>
                          <m:r>
                            <a:rPr lang="es-MX" sz="4800" b="0" i="1" smtClean="0">
                              <a:solidFill>
                                <a:schemeClr val="tx1"/>
                              </a:solidFill>
                              <a:latin typeface="Cambria Math" panose="02040503050406030204" pitchFamily="18" charset="0"/>
                            </a:rPr>
                            <m:t>𝑡</m:t>
                          </m:r>
                        </m:den>
                      </m:f>
                    </m:oMath>
                  </m:oMathPara>
                </a14:m>
                <a:endParaRPr lang="es-MX" sz="4800" dirty="0">
                  <a:solidFill>
                    <a:schemeClr val="tx1"/>
                  </a:solidFill>
                </a:endParaRPr>
              </a:p>
            </p:txBody>
          </p:sp>
        </mc:Choice>
        <mc:Fallback>
          <p:sp>
            <p:nvSpPr>
              <p:cNvPr id="4" name="CuadroTexto 3">
                <a:extLst>
                  <a:ext uri="{FF2B5EF4-FFF2-40B4-BE49-F238E27FC236}">
                    <a16:creationId xmlns:a16="http://schemas.microsoft.com/office/drawing/2014/main" id="{0F2BBE9C-589A-4BAB-D536-7D55C2423551}"/>
                  </a:ext>
                </a:extLst>
              </p:cNvPr>
              <p:cNvSpPr txBox="1">
                <a:spLocks noRot="1" noChangeAspect="1" noMove="1" noResize="1" noEditPoints="1" noAdjustHandles="1" noChangeArrowheads="1" noChangeShapeType="1" noTextEdit="1"/>
              </p:cNvSpPr>
              <p:nvPr/>
            </p:nvSpPr>
            <p:spPr>
              <a:xfrm>
                <a:off x="4401822" y="4545068"/>
                <a:ext cx="1792863" cy="1382879"/>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50116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Puntajes del examen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p:txBody>
          <a:bodyPr>
            <a:normAutofit fontScale="92500" lnSpcReduction="10000"/>
          </a:bodyPr>
          <a:lstStyle/>
          <a:p>
            <a:r>
              <a:rPr lang="es-MX" sz="3600" dirty="0">
                <a:solidFill>
                  <a:srgbClr val="000000"/>
                </a:solidFill>
                <a:latin typeface="Segoe UI" panose="020B0502040204020203" pitchFamily="34" charset="0"/>
              </a:rPr>
              <a:t>Las preguntas sobre las definiciones se evaluaron como se recibieron.</a:t>
            </a:r>
          </a:p>
          <a:p>
            <a:r>
              <a:rPr lang="es-MX" sz="3600" dirty="0">
                <a:solidFill>
                  <a:srgbClr val="000000"/>
                </a:solidFill>
                <a:latin typeface="Segoe UI" panose="020B0502040204020203" pitchFamily="34" charset="0"/>
              </a:rPr>
              <a:t>Las preguntas anteriores y los ejercicios de ejecución se ponderaron, de tal manera que en una evaluación formativa, el puntaje favorece a cada alumna/alumno.</a:t>
            </a:r>
          </a:p>
          <a:p>
            <a:endParaRPr lang="es-MX" dirty="0"/>
          </a:p>
        </p:txBody>
      </p:sp>
    </p:spTree>
    <p:extLst>
      <p:ext uri="{BB962C8B-B14F-4D97-AF65-F5344CB8AC3E}">
        <p14:creationId xmlns:p14="http://schemas.microsoft.com/office/powerpoint/2010/main" val="339351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Evaluación formativa</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p:txBody>
          <a:bodyPr>
            <a:normAutofit fontScale="77500" lnSpcReduction="20000"/>
          </a:bodyPr>
          <a:lstStyle/>
          <a:p>
            <a:r>
              <a:rPr lang="es-MX" sz="3600" dirty="0">
                <a:solidFill>
                  <a:srgbClr val="000000"/>
                </a:solidFill>
                <a:latin typeface="Segoe UI" panose="020B0502040204020203" pitchFamily="34" charset="0"/>
              </a:rPr>
              <a:t>Si sumamos el puntaje de las preguntas, la calificación obtenida verán que es menor a la que se indicará a continuación:</a:t>
            </a:r>
          </a:p>
          <a:p>
            <a:pPr marL="0" indent="0">
              <a:buNone/>
            </a:pPr>
            <a:endParaRPr lang="es-MX" sz="3600" dirty="0">
              <a:solidFill>
                <a:srgbClr val="000000"/>
              </a:solidFill>
              <a:latin typeface="Segoe UI" panose="020B0502040204020203" pitchFamily="34" charset="0"/>
            </a:endParaRPr>
          </a:p>
          <a:p>
            <a:pPr marL="0" indent="0">
              <a:buNone/>
            </a:pPr>
            <a:r>
              <a:rPr lang="es-MX" sz="3600" dirty="0">
                <a:solidFill>
                  <a:srgbClr val="000000"/>
                </a:solidFill>
                <a:latin typeface="Segoe UI" panose="020B0502040204020203" pitchFamily="34" charset="0"/>
              </a:rPr>
              <a:t>De 5.5 cambia a 6.0</a:t>
            </a:r>
          </a:p>
          <a:p>
            <a:pPr marL="0" indent="0">
              <a:buNone/>
            </a:pPr>
            <a:r>
              <a:rPr lang="es-MX" sz="3600" dirty="0">
                <a:solidFill>
                  <a:srgbClr val="000000"/>
                </a:solidFill>
                <a:latin typeface="Segoe UI" panose="020B0502040204020203" pitchFamily="34" charset="0"/>
              </a:rPr>
              <a:t>De 6.5 cambia a 7.0</a:t>
            </a:r>
          </a:p>
          <a:p>
            <a:pPr marL="0" indent="0">
              <a:buNone/>
            </a:pPr>
            <a:r>
              <a:rPr lang="es-MX" sz="3600" dirty="0">
                <a:solidFill>
                  <a:srgbClr val="000000"/>
                </a:solidFill>
                <a:latin typeface="Segoe UI" panose="020B0502040204020203" pitchFamily="34" charset="0"/>
              </a:rPr>
              <a:t>De 7.5 cambia a 8.0</a:t>
            </a:r>
          </a:p>
          <a:p>
            <a:endParaRPr lang="es-MX" dirty="0"/>
          </a:p>
        </p:txBody>
      </p:sp>
    </p:spTree>
    <p:extLst>
      <p:ext uri="{BB962C8B-B14F-4D97-AF65-F5344CB8AC3E}">
        <p14:creationId xmlns:p14="http://schemas.microsoft.com/office/powerpoint/2010/main" val="226081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Retroalimentación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p:txBody>
          <a:bodyPr>
            <a:normAutofit/>
          </a:bodyPr>
          <a:lstStyle/>
          <a:p>
            <a:r>
              <a:rPr lang="es-MX" sz="3600" dirty="0">
                <a:solidFill>
                  <a:srgbClr val="000000"/>
                </a:solidFill>
                <a:latin typeface="Segoe UI" panose="020B0502040204020203" pitchFamily="34" charset="0"/>
              </a:rPr>
              <a:t>En orden alfabético se nombrará a la alumna/alumno, quien deberá de confirmar ya sea por micrófono o chat.</a:t>
            </a:r>
          </a:p>
          <a:p>
            <a:endParaRPr lang="es-MX" dirty="0"/>
          </a:p>
        </p:txBody>
      </p:sp>
    </p:spTree>
    <p:extLst>
      <p:ext uri="{BB962C8B-B14F-4D97-AF65-F5344CB8AC3E}">
        <p14:creationId xmlns:p14="http://schemas.microsoft.com/office/powerpoint/2010/main" val="95682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Retroalimentación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p:txBody>
          <a:bodyPr>
            <a:normAutofit/>
          </a:bodyPr>
          <a:lstStyle/>
          <a:p>
            <a:pPr marL="0" indent="0">
              <a:buNone/>
            </a:pPr>
            <a:r>
              <a:rPr lang="es-MX" sz="3600" dirty="0">
                <a:solidFill>
                  <a:srgbClr val="000000"/>
                </a:solidFill>
                <a:latin typeface="Segoe UI" panose="020B0502040204020203" pitchFamily="34" charset="0"/>
              </a:rPr>
              <a:t>El Profesor le indicará:</a:t>
            </a:r>
          </a:p>
          <a:p>
            <a:r>
              <a:rPr lang="es-MX" sz="3600" dirty="0">
                <a:solidFill>
                  <a:srgbClr val="000000"/>
                </a:solidFill>
                <a:latin typeface="Segoe UI" panose="020B0502040204020203" pitchFamily="34" charset="0"/>
              </a:rPr>
              <a:t> El número de faltas registradas.</a:t>
            </a:r>
          </a:p>
          <a:p>
            <a:r>
              <a:rPr lang="es-MX" sz="3600" dirty="0">
                <a:solidFill>
                  <a:srgbClr val="000000"/>
                </a:solidFill>
                <a:latin typeface="Segoe UI" panose="020B0502040204020203" pitchFamily="34" charset="0"/>
              </a:rPr>
              <a:t> Calificación de Evaluación Continua.</a:t>
            </a:r>
          </a:p>
          <a:p>
            <a:r>
              <a:rPr lang="es-MX" sz="3600" dirty="0">
                <a:solidFill>
                  <a:srgbClr val="000000"/>
                </a:solidFill>
                <a:latin typeface="Segoe UI" panose="020B0502040204020203" pitchFamily="34" charset="0"/>
              </a:rPr>
              <a:t> Calificación del Examen.</a:t>
            </a:r>
          </a:p>
          <a:p>
            <a:endParaRPr lang="es-MX" dirty="0"/>
          </a:p>
        </p:txBody>
      </p:sp>
    </p:spTree>
    <p:extLst>
      <p:ext uri="{BB962C8B-B14F-4D97-AF65-F5344CB8AC3E}">
        <p14:creationId xmlns:p14="http://schemas.microsoft.com/office/powerpoint/2010/main" val="284695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Retroalimentación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a:xfrm>
            <a:off x="1295400" y="2262188"/>
            <a:ext cx="10591800" cy="3643312"/>
          </a:xfrm>
        </p:spPr>
        <p:txBody>
          <a:bodyPr>
            <a:normAutofit lnSpcReduction="10000"/>
          </a:bodyPr>
          <a:lstStyle/>
          <a:p>
            <a:pPr marL="0" indent="0">
              <a:buNone/>
            </a:pPr>
            <a:r>
              <a:rPr lang="es-MX" sz="3600" dirty="0">
                <a:solidFill>
                  <a:srgbClr val="000000"/>
                </a:solidFill>
                <a:latin typeface="Segoe UI" panose="020B0502040204020203" pitchFamily="34" charset="0"/>
              </a:rPr>
              <a:t>La alumna/alumno deberá de escribir en el chat:</a:t>
            </a:r>
          </a:p>
          <a:p>
            <a:pPr marL="0" indent="0">
              <a:buNone/>
            </a:pPr>
            <a:endParaRPr lang="es-MX" sz="3600" dirty="0">
              <a:solidFill>
                <a:srgbClr val="000000"/>
              </a:solidFill>
              <a:latin typeface="Segoe UI" panose="020B0502040204020203" pitchFamily="34" charset="0"/>
            </a:endParaRPr>
          </a:p>
          <a:p>
            <a:pPr marL="0" indent="0">
              <a:buNone/>
            </a:pPr>
            <a:r>
              <a:rPr lang="es-MX" sz="3600" dirty="0">
                <a:solidFill>
                  <a:srgbClr val="000000"/>
                </a:solidFill>
                <a:latin typeface="Segoe UI" panose="020B0502040204020203" pitchFamily="34" charset="0"/>
              </a:rPr>
              <a:t>“Estoy de acuerdo con mi calificación de …”</a:t>
            </a:r>
          </a:p>
          <a:p>
            <a:pPr marL="0" indent="0">
              <a:buNone/>
            </a:pPr>
            <a:endParaRPr lang="es-MX" sz="3600" dirty="0">
              <a:solidFill>
                <a:srgbClr val="000000"/>
              </a:solidFill>
              <a:latin typeface="Segoe UI" panose="020B0502040204020203" pitchFamily="34" charset="0"/>
            </a:endParaRPr>
          </a:p>
          <a:p>
            <a:pPr marL="0" indent="0">
              <a:buNone/>
            </a:pPr>
            <a:r>
              <a:rPr lang="es-MX" sz="3600" dirty="0">
                <a:solidFill>
                  <a:srgbClr val="000000"/>
                </a:solidFill>
                <a:latin typeface="Segoe UI" panose="020B0502040204020203" pitchFamily="34" charset="0"/>
              </a:rPr>
              <a:t>“No estoy de acuerdo con mi calificación de …”</a:t>
            </a:r>
          </a:p>
        </p:txBody>
      </p:sp>
    </p:spTree>
    <p:extLst>
      <p:ext uri="{BB962C8B-B14F-4D97-AF65-F5344CB8AC3E}">
        <p14:creationId xmlns:p14="http://schemas.microsoft.com/office/powerpoint/2010/main" val="169035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Retroalimentación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a:xfrm>
            <a:off x="1295400" y="2262188"/>
            <a:ext cx="10591800" cy="3643312"/>
          </a:xfrm>
        </p:spPr>
        <p:txBody>
          <a:bodyPr>
            <a:normAutofit/>
          </a:bodyPr>
          <a:lstStyle/>
          <a:p>
            <a:pPr marL="0" indent="0">
              <a:buNone/>
            </a:pPr>
            <a:r>
              <a:rPr lang="es-MX" sz="3600" dirty="0">
                <a:solidFill>
                  <a:srgbClr val="000000"/>
                </a:solidFill>
                <a:latin typeface="Segoe UI" panose="020B0502040204020203" pitchFamily="34" charset="0"/>
              </a:rPr>
              <a:t>Si la alumna/alumno no contesta a pesar de haberla(o) mencionado, posterior a la clase, se le enviará un mensaje en donde se agregará a las Coordinadoras Académicas, en ese chat deberá de confirmar su acuerdo/desacuerdo.</a:t>
            </a:r>
          </a:p>
        </p:txBody>
      </p:sp>
    </p:spTree>
    <p:extLst>
      <p:ext uri="{BB962C8B-B14F-4D97-AF65-F5344CB8AC3E}">
        <p14:creationId xmlns:p14="http://schemas.microsoft.com/office/powerpoint/2010/main" val="132573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1A8C-36D6-A284-962A-D7713B8FC80F}"/>
              </a:ext>
            </a:extLst>
          </p:cNvPr>
          <p:cNvSpPr>
            <a:spLocks noGrp="1"/>
          </p:cNvSpPr>
          <p:nvPr>
            <p:ph type="title"/>
          </p:nvPr>
        </p:nvSpPr>
        <p:spPr/>
        <p:txBody>
          <a:bodyPr>
            <a:normAutofit/>
          </a:bodyPr>
          <a:lstStyle/>
          <a:p>
            <a:r>
              <a:rPr lang="es-MX" sz="4000" dirty="0"/>
              <a:t>Revisión</a:t>
            </a:r>
          </a:p>
        </p:txBody>
      </p:sp>
      <p:sp>
        <p:nvSpPr>
          <p:cNvPr id="3" name="Marcador de contenido 2">
            <a:extLst>
              <a:ext uri="{FF2B5EF4-FFF2-40B4-BE49-F238E27FC236}">
                <a16:creationId xmlns:a16="http://schemas.microsoft.com/office/drawing/2014/main" id="{762CC5B7-174D-B371-D751-AB7530DE83B6}"/>
              </a:ext>
            </a:extLst>
          </p:cNvPr>
          <p:cNvSpPr>
            <a:spLocks noGrp="1"/>
          </p:cNvSpPr>
          <p:nvPr>
            <p:ph idx="1"/>
          </p:nvPr>
        </p:nvSpPr>
        <p:spPr>
          <a:xfrm>
            <a:off x="1295400" y="2262187"/>
            <a:ext cx="10591800" cy="4269241"/>
          </a:xfrm>
        </p:spPr>
        <p:txBody>
          <a:bodyPr>
            <a:normAutofit fontScale="85000" lnSpcReduction="10000"/>
          </a:bodyPr>
          <a:lstStyle/>
          <a:p>
            <a:pPr marL="0" indent="0">
              <a:buNone/>
            </a:pPr>
            <a:r>
              <a:rPr lang="es-MX" sz="3600" dirty="0">
                <a:solidFill>
                  <a:srgbClr val="000000"/>
                </a:solidFill>
                <a:latin typeface="Segoe UI" panose="020B0502040204020203" pitchFamily="34" charset="0"/>
              </a:rPr>
              <a:t>Cada alumna/alumno tiene el completo derecho de solicitar una revisión, por lo que cuando se les solicite ya sea por parte de la Coordinación o del Profesor para las aclaraciones, tengan a la mano sus actividades de evaluación continua, así como el documento que envió el Profesor con el concentrado de calificaciones donde se detallan las fechas de asignación, de entrega, el puntaje que otorga cada actividad y el puntaje obtenido.</a:t>
            </a:r>
          </a:p>
        </p:txBody>
      </p:sp>
    </p:spTree>
    <p:extLst>
      <p:ext uri="{BB962C8B-B14F-4D97-AF65-F5344CB8AC3E}">
        <p14:creationId xmlns:p14="http://schemas.microsoft.com/office/powerpoint/2010/main" val="392719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98B8-7405-1024-282A-DA433491AEFF}"/>
              </a:ext>
            </a:extLst>
          </p:cNvPr>
          <p:cNvSpPr>
            <a:spLocks noGrp="1"/>
          </p:cNvSpPr>
          <p:nvPr>
            <p:ph type="title"/>
          </p:nvPr>
        </p:nvSpPr>
        <p:spPr/>
        <p:txBody>
          <a:bodyPr>
            <a:normAutofit/>
          </a:bodyPr>
          <a:lstStyle/>
          <a:p>
            <a:pPr algn="ctr"/>
            <a:r>
              <a:rPr lang="es-MX" sz="4800" dirty="0"/>
              <a:t>Sobre el examen</a:t>
            </a:r>
          </a:p>
        </p:txBody>
      </p:sp>
      <p:sp>
        <p:nvSpPr>
          <p:cNvPr id="3" name="Marcador de contenido 2">
            <a:extLst>
              <a:ext uri="{FF2B5EF4-FFF2-40B4-BE49-F238E27FC236}">
                <a16:creationId xmlns:a16="http://schemas.microsoft.com/office/drawing/2014/main" id="{38949EB3-7B25-C39E-A8C3-7D062CBACBFF}"/>
              </a:ext>
            </a:extLst>
          </p:cNvPr>
          <p:cNvSpPr>
            <a:spLocks noGrp="1"/>
          </p:cNvSpPr>
          <p:nvPr>
            <p:ph idx="1"/>
          </p:nvPr>
        </p:nvSpPr>
        <p:spPr/>
        <p:txBody>
          <a:bodyPr>
            <a:normAutofit/>
          </a:bodyPr>
          <a:lstStyle/>
          <a:p>
            <a:r>
              <a:rPr lang="es-MX" sz="3600" dirty="0">
                <a:solidFill>
                  <a:srgbClr val="000000"/>
                </a:solidFill>
                <a:latin typeface="Segoe UI" panose="020B0502040204020203" pitchFamily="34" charset="0"/>
              </a:rPr>
              <a:t>Preguntas conceptuales.</a:t>
            </a:r>
          </a:p>
          <a:p>
            <a:r>
              <a:rPr lang="es-MX" sz="3600" dirty="0">
                <a:solidFill>
                  <a:srgbClr val="000000"/>
                </a:solidFill>
                <a:latin typeface="Segoe UI" panose="020B0502040204020203" pitchFamily="34" charset="0"/>
              </a:rPr>
              <a:t>Ejercicios de ejecución.</a:t>
            </a:r>
          </a:p>
        </p:txBody>
      </p:sp>
    </p:spTree>
    <p:extLst>
      <p:ext uri="{BB962C8B-B14F-4D97-AF65-F5344CB8AC3E}">
        <p14:creationId xmlns:p14="http://schemas.microsoft.com/office/powerpoint/2010/main" val="201245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sp>
        <p:nvSpPr>
          <p:cNvPr id="3" name="Marcador de contenido 2">
            <a:extLst>
              <a:ext uri="{FF2B5EF4-FFF2-40B4-BE49-F238E27FC236}">
                <a16:creationId xmlns:a16="http://schemas.microsoft.com/office/drawing/2014/main" id="{595F144E-A294-8428-EBFE-F044C100A561}"/>
              </a:ext>
            </a:extLst>
          </p:cNvPr>
          <p:cNvSpPr>
            <a:spLocks noGrp="1"/>
          </p:cNvSpPr>
          <p:nvPr>
            <p:ph idx="1"/>
          </p:nvPr>
        </p:nvSpPr>
        <p:spPr/>
        <p:txBody>
          <a:bodyPr>
            <a:normAutofit/>
          </a:bodyPr>
          <a:lstStyle/>
          <a:p>
            <a:pPr marL="0" indent="0">
              <a:buNone/>
            </a:pPr>
            <a:r>
              <a:rPr lang="es-MX" sz="3600" dirty="0">
                <a:solidFill>
                  <a:srgbClr val="000000"/>
                </a:solidFill>
                <a:latin typeface="Segoe UI" panose="020B0502040204020203" pitchFamily="34" charset="0"/>
              </a:rPr>
              <a:t>Una tubería de 5 cm de diámetro conduce un líquido a una velocidad de 20 cm/s.</a:t>
            </a:r>
          </a:p>
          <a:p>
            <a:pPr marL="0" indent="0">
              <a:buNone/>
            </a:pPr>
            <a:r>
              <a:rPr lang="es-MX" sz="3600" dirty="0">
                <a:solidFill>
                  <a:srgbClr val="000000"/>
                </a:solidFill>
                <a:latin typeface="Segoe UI" panose="020B0502040204020203" pitchFamily="34" charset="0"/>
              </a:rPr>
              <a:t>¿Cuál es su gasto?</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0D21FE38-EDA4-EE67-6BD4-4A449709B55E}"/>
                  </a:ext>
                </a:extLst>
              </p:cNvPr>
              <p:cNvSpPr txBox="1"/>
              <p:nvPr/>
            </p:nvSpPr>
            <p:spPr>
              <a:xfrm>
                <a:off x="4295335" y="4866451"/>
                <a:ext cx="2839688"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6000" b="0" i="1" smtClean="0">
                          <a:solidFill>
                            <a:schemeClr val="tx1"/>
                          </a:solidFill>
                          <a:latin typeface="Cambria Math" panose="02040503050406030204" pitchFamily="18" charset="0"/>
                        </a:rPr>
                        <m:t>𝐺</m:t>
                      </m:r>
                      <m:r>
                        <a:rPr lang="es-MX" sz="6000" b="0" i="1" smtClean="0">
                          <a:solidFill>
                            <a:schemeClr val="tx1"/>
                          </a:solidFill>
                          <a:latin typeface="Cambria Math" panose="02040503050406030204" pitchFamily="18" charset="0"/>
                        </a:rPr>
                        <m:t>=</m:t>
                      </m:r>
                      <m:r>
                        <a:rPr lang="es-MX" sz="6000" b="0" i="1" smtClean="0">
                          <a:solidFill>
                            <a:schemeClr val="tx1"/>
                          </a:solidFill>
                          <a:latin typeface="Cambria Math" panose="02040503050406030204" pitchFamily="18" charset="0"/>
                        </a:rPr>
                        <m:t>𝐴</m:t>
                      </m:r>
                      <m:r>
                        <a:rPr lang="es-MX" sz="6000" b="0" i="1" smtClean="0">
                          <a:solidFill>
                            <a:schemeClr val="tx1"/>
                          </a:solidFill>
                          <a:latin typeface="Cambria Math" panose="02040503050406030204" pitchFamily="18" charset="0"/>
                        </a:rPr>
                        <m:t> </m:t>
                      </m:r>
                      <m:r>
                        <a:rPr lang="es-MX" sz="6000" b="0" i="1" smtClean="0">
                          <a:solidFill>
                            <a:schemeClr val="tx1"/>
                          </a:solidFill>
                          <a:latin typeface="Cambria Math" panose="02040503050406030204" pitchFamily="18" charset="0"/>
                        </a:rPr>
                        <m:t>𝑣</m:t>
                      </m:r>
                    </m:oMath>
                  </m:oMathPara>
                </a14:m>
                <a:endParaRPr lang="es-MX" sz="6000" dirty="0">
                  <a:solidFill>
                    <a:schemeClr val="tx1"/>
                  </a:solidFill>
                </a:endParaRPr>
              </a:p>
            </p:txBody>
          </p:sp>
        </mc:Choice>
        <mc:Fallback>
          <p:sp>
            <p:nvSpPr>
              <p:cNvPr id="4" name="CuadroTexto 3">
                <a:extLst>
                  <a:ext uri="{FF2B5EF4-FFF2-40B4-BE49-F238E27FC236}">
                    <a16:creationId xmlns:a16="http://schemas.microsoft.com/office/drawing/2014/main" id="{0D21FE38-EDA4-EE67-6BD4-4A449709B55E}"/>
                  </a:ext>
                </a:extLst>
              </p:cNvPr>
              <p:cNvSpPr txBox="1">
                <a:spLocks noRot="1" noChangeAspect="1" noMove="1" noResize="1" noEditPoints="1" noAdjustHandles="1" noChangeArrowheads="1" noChangeShapeType="1" noTextEdit="1"/>
              </p:cNvSpPr>
              <p:nvPr/>
            </p:nvSpPr>
            <p:spPr>
              <a:xfrm>
                <a:off x="4295335" y="4866451"/>
                <a:ext cx="2839688" cy="923330"/>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99709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sp>
        <p:nvSpPr>
          <p:cNvPr id="3" name="Marcador de contenido 2">
            <a:extLst>
              <a:ext uri="{FF2B5EF4-FFF2-40B4-BE49-F238E27FC236}">
                <a16:creationId xmlns:a16="http://schemas.microsoft.com/office/drawing/2014/main" id="{595F144E-A294-8428-EBFE-F044C100A561}"/>
              </a:ext>
            </a:extLst>
          </p:cNvPr>
          <p:cNvSpPr>
            <a:spLocks noGrp="1"/>
          </p:cNvSpPr>
          <p:nvPr>
            <p:ph idx="1"/>
          </p:nvPr>
        </p:nvSpPr>
        <p:spPr>
          <a:xfrm>
            <a:off x="295422" y="2262188"/>
            <a:ext cx="10601178" cy="3643312"/>
          </a:xfrm>
        </p:spPr>
        <p:txBody>
          <a:bodyPr>
            <a:normAutofit/>
          </a:bodyPr>
          <a:lstStyle/>
          <a:p>
            <a:pPr marL="0" indent="0" algn="l">
              <a:buNone/>
            </a:pPr>
            <a:r>
              <a:rPr lang="es-MX" sz="3600" b="0" i="0" dirty="0">
                <a:solidFill>
                  <a:srgbClr val="000000"/>
                </a:solidFill>
                <a:effectLst/>
                <a:latin typeface="Segoe UI" panose="020B0502040204020203" pitchFamily="34" charset="0"/>
              </a:rPr>
              <a:t>En el cuerpo humano el flujo sanguíneo es de 5 litros de sangre por minuto, ¿Cuál es el área de la sección transversal de la aorta, si la sangre en ese vaso tiene una velocidad de 28 cm/s?</a:t>
            </a:r>
            <a:endParaRPr lang="es-MX" sz="3600" dirty="0"/>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CD49B36F-DA2A-7DC7-594B-85CF0158ECA4}"/>
                  </a:ext>
                </a:extLst>
              </p:cNvPr>
              <p:cNvSpPr txBox="1"/>
              <p:nvPr/>
            </p:nvSpPr>
            <p:spPr>
              <a:xfrm>
                <a:off x="2355308" y="5386896"/>
                <a:ext cx="1643334" cy="1267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400" b="0" i="1" smtClean="0">
                          <a:solidFill>
                            <a:schemeClr val="tx1"/>
                          </a:solidFill>
                          <a:latin typeface="Cambria Math" panose="02040503050406030204" pitchFamily="18" charset="0"/>
                        </a:rPr>
                        <m:t>𝐺</m:t>
                      </m:r>
                      <m:r>
                        <a:rPr lang="es-MX" sz="4400" b="0" i="1" smtClean="0">
                          <a:solidFill>
                            <a:schemeClr val="tx1"/>
                          </a:solidFill>
                          <a:latin typeface="Cambria Math" panose="02040503050406030204" pitchFamily="18" charset="0"/>
                        </a:rPr>
                        <m:t>=</m:t>
                      </m:r>
                      <m:f>
                        <m:fPr>
                          <m:ctrlPr>
                            <a:rPr lang="es-MX" sz="4400" b="0" i="1" smtClean="0">
                              <a:solidFill>
                                <a:schemeClr val="tx1"/>
                              </a:solidFill>
                              <a:latin typeface="Cambria Math" panose="02040503050406030204" pitchFamily="18" charset="0"/>
                            </a:rPr>
                          </m:ctrlPr>
                        </m:fPr>
                        <m:num>
                          <m:r>
                            <a:rPr lang="es-MX" sz="4400" b="0" i="1" smtClean="0">
                              <a:solidFill>
                                <a:schemeClr val="tx1"/>
                              </a:solidFill>
                              <a:latin typeface="Cambria Math" panose="02040503050406030204" pitchFamily="18" charset="0"/>
                            </a:rPr>
                            <m:t>𝑉</m:t>
                          </m:r>
                        </m:num>
                        <m:den>
                          <m:r>
                            <a:rPr lang="es-MX" sz="4400" b="0" i="1" smtClean="0">
                              <a:solidFill>
                                <a:schemeClr val="tx1"/>
                              </a:solidFill>
                              <a:latin typeface="Cambria Math" panose="02040503050406030204" pitchFamily="18" charset="0"/>
                            </a:rPr>
                            <m:t>𝑡</m:t>
                          </m:r>
                        </m:den>
                      </m:f>
                    </m:oMath>
                  </m:oMathPara>
                </a14:m>
                <a:endParaRPr lang="es-MX" sz="4400" dirty="0">
                  <a:solidFill>
                    <a:schemeClr val="tx1"/>
                  </a:solidFill>
                </a:endParaRPr>
              </a:p>
            </p:txBody>
          </p:sp>
        </mc:Choice>
        <mc:Fallback>
          <p:sp>
            <p:nvSpPr>
              <p:cNvPr id="5" name="CuadroTexto 4">
                <a:extLst>
                  <a:ext uri="{FF2B5EF4-FFF2-40B4-BE49-F238E27FC236}">
                    <a16:creationId xmlns:a16="http://schemas.microsoft.com/office/drawing/2014/main" id="{CD49B36F-DA2A-7DC7-594B-85CF0158ECA4}"/>
                  </a:ext>
                </a:extLst>
              </p:cNvPr>
              <p:cNvSpPr txBox="1">
                <a:spLocks noRot="1" noChangeAspect="1" noMove="1" noResize="1" noEditPoints="1" noAdjustHandles="1" noChangeArrowheads="1" noChangeShapeType="1" noTextEdit="1"/>
              </p:cNvSpPr>
              <p:nvPr/>
            </p:nvSpPr>
            <p:spPr>
              <a:xfrm>
                <a:off x="2355308" y="5386896"/>
                <a:ext cx="1643334" cy="1267655"/>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CC997213-0F3E-B6B9-92D0-688966C8E7F4}"/>
                  </a:ext>
                </a:extLst>
              </p:cNvPr>
              <p:cNvSpPr txBox="1"/>
              <p:nvPr/>
            </p:nvSpPr>
            <p:spPr>
              <a:xfrm>
                <a:off x="5758188" y="5351502"/>
                <a:ext cx="4348498" cy="1272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400" b="0" i="1" smtClean="0">
                          <a:solidFill>
                            <a:schemeClr val="tx1"/>
                          </a:solidFill>
                          <a:latin typeface="Cambria Math" panose="02040503050406030204" pitchFamily="18" charset="0"/>
                        </a:rPr>
                        <m:t>𝐺</m:t>
                      </m:r>
                      <m:r>
                        <a:rPr lang="es-MX" sz="4400" b="0" i="1" smtClean="0">
                          <a:solidFill>
                            <a:schemeClr val="tx1"/>
                          </a:solidFill>
                          <a:latin typeface="Cambria Math" panose="02040503050406030204" pitchFamily="18" charset="0"/>
                        </a:rPr>
                        <m:t>=</m:t>
                      </m:r>
                      <m:r>
                        <a:rPr lang="es-MX" sz="4400" b="0" i="1" smtClean="0">
                          <a:solidFill>
                            <a:schemeClr val="tx1"/>
                          </a:solidFill>
                          <a:latin typeface="Cambria Math" panose="02040503050406030204" pitchFamily="18" charset="0"/>
                        </a:rPr>
                        <m:t>𝐴</m:t>
                      </m:r>
                      <m:r>
                        <a:rPr lang="es-MX" sz="4400" b="0" i="1" smtClean="0">
                          <a:solidFill>
                            <a:schemeClr val="tx1"/>
                          </a:solidFill>
                          <a:latin typeface="Cambria Math" panose="02040503050406030204" pitchFamily="18" charset="0"/>
                        </a:rPr>
                        <m:t> </m:t>
                      </m:r>
                      <m:r>
                        <a:rPr lang="es-MX" sz="4400" b="0" i="1" smtClean="0">
                          <a:solidFill>
                            <a:schemeClr val="tx1"/>
                          </a:solidFill>
                          <a:latin typeface="Cambria Math" panose="02040503050406030204" pitchFamily="18" charset="0"/>
                        </a:rPr>
                        <m:t>𝑣</m:t>
                      </m:r>
                      <m:r>
                        <a:rPr lang="es-MX" sz="4400" b="0" i="1" smtClean="0">
                          <a:solidFill>
                            <a:schemeClr val="tx1"/>
                          </a:solidFill>
                          <a:latin typeface="Cambria Math" panose="02040503050406030204" pitchFamily="18" charset="0"/>
                          <a:ea typeface="Cambria Math" panose="02040503050406030204" pitchFamily="18" charset="0"/>
                        </a:rPr>
                        <m:t>→</m:t>
                      </m:r>
                      <m:r>
                        <a:rPr lang="es-MX" sz="4400" b="0" i="1" smtClean="0">
                          <a:solidFill>
                            <a:schemeClr val="tx1"/>
                          </a:solidFill>
                          <a:latin typeface="Cambria Math" panose="02040503050406030204" pitchFamily="18" charset="0"/>
                          <a:ea typeface="Cambria Math" panose="02040503050406030204" pitchFamily="18" charset="0"/>
                        </a:rPr>
                        <m:t>𝐴</m:t>
                      </m:r>
                      <m:r>
                        <a:rPr lang="es-MX" sz="4400" b="0" i="1" smtClean="0">
                          <a:solidFill>
                            <a:schemeClr val="tx1"/>
                          </a:solidFill>
                          <a:latin typeface="Cambria Math" panose="02040503050406030204" pitchFamily="18" charset="0"/>
                          <a:ea typeface="Cambria Math" panose="02040503050406030204" pitchFamily="18" charset="0"/>
                        </a:rPr>
                        <m:t>=</m:t>
                      </m:r>
                      <m:f>
                        <m:fPr>
                          <m:ctrlPr>
                            <a:rPr lang="es-MX" sz="4400" b="0" i="1" smtClean="0">
                              <a:solidFill>
                                <a:schemeClr val="tx1"/>
                              </a:solidFill>
                              <a:latin typeface="Cambria Math" panose="02040503050406030204" pitchFamily="18" charset="0"/>
                              <a:ea typeface="Cambria Math" panose="02040503050406030204" pitchFamily="18" charset="0"/>
                            </a:rPr>
                          </m:ctrlPr>
                        </m:fPr>
                        <m:num>
                          <m:r>
                            <a:rPr lang="es-MX" sz="4400" b="0" i="1" smtClean="0">
                              <a:solidFill>
                                <a:schemeClr val="tx1"/>
                              </a:solidFill>
                              <a:latin typeface="Cambria Math" panose="02040503050406030204" pitchFamily="18" charset="0"/>
                              <a:ea typeface="Cambria Math" panose="02040503050406030204" pitchFamily="18" charset="0"/>
                            </a:rPr>
                            <m:t>𝐺</m:t>
                          </m:r>
                        </m:num>
                        <m:den>
                          <m:r>
                            <a:rPr lang="es-MX" sz="4400" b="0" i="1" smtClean="0">
                              <a:solidFill>
                                <a:schemeClr val="tx1"/>
                              </a:solidFill>
                              <a:latin typeface="Cambria Math" panose="02040503050406030204" pitchFamily="18" charset="0"/>
                              <a:ea typeface="Cambria Math" panose="02040503050406030204" pitchFamily="18" charset="0"/>
                            </a:rPr>
                            <m:t>𝑣</m:t>
                          </m:r>
                        </m:den>
                      </m:f>
                    </m:oMath>
                  </m:oMathPara>
                </a14:m>
                <a:endParaRPr lang="es-MX" sz="4400" dirty="0">
                  <a:solidFill>
                    <a:schemeClr val="tx1"/>
                  </a:solidFill>
                </a:endParaRPr>
              </a:p>
            </p:txBody>
          </p:sp>
        </mc:Choice>
        <mc:Fallback>
          <p:sp>
            <p:nvSpPr>
              <p:cNvPr id="6" name="CuadroTexto 5">
                <a:extLst>
                  <a:ext uri="{FF2B5EF4-FFF2-40B4-BE49-F238E27FC236}">
                    <a16:creationId xmlns:a16="http://schemas.microsoft.com/office/drawing/2014/main" id="{CC997213-0F3E-B6B9-92D0-688966C8E7F4}"/>
                  </a:ext>
                </a:extLst>
              </p:cNvPr>
              <p:cNvSpPr txBox="1">
                <a:spLocks noRot="1" noChangeAspect="1" noMove="1" noResize="1" noEditPoints="1" noAdjustHandles="1" noChangeArrowheads="1" noChangeShapeType="1" noTextEdit="1"/>
              </p:cNvSpPr>
              <p:nvPr/>
            </p:nvSpPr>
            <p:spPr>
              <a:xfrm>
                <a:off x="5758188" y="5351502"/>
                <a:ext cx="4348498" cy="1272336"/>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56941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sp>
        <p:nvSpPr>
          <p:cNvPr id="3" name="Marcador de contenido 2">
            <a:extLst>
              <a:ext uri="{FF2B5EF4-FFF2-40B4-BE49-F238E27FC236}">
                <a16:creationId xmlns:a16="http://schemas.microsoft.com/office/drawing/2014/main" id="{595F144E-A294-8428-EBFE-F044C100A561}"/>
              </a:ext>
            </a:extLst>
          </p:cNvPr>
          <p:cNvSpPr>
            <a:spLocks noGrp="1"/>
          </p:cNvSpPr>
          <p:nvPr>
            <p:ph idx="1"/>
          </p:nvPr>
        </p:nvSpPr>
        <p:spPr>
          <a:xfrm>
            <a:off x="295422" y="2262188"/>
            <a:ext cx="10601178" cy="3643312"/>
          </a:xfrm>
        </p:spPr>
        <p:txBody>
          <a:bodyPr>
            <a:normAutofit/>
          </a:bodyPr>
          <a:lstStyle/>
          <a:p>
            <a:pPr marL="0" indent="0" algn="l">
              <a:buNone/>
            </a:pPr>
            <a:r>
              <a:rPr lang="es-MX" sz="3600" b="0" i="0" dirty="0">
                <a:solidFill>
                  <a:srgbClr val="000000"/>
                </a:solidFill>
                <a:effectLst/>
                <a:latin typeface="Segoe UI" panose="020B0502040204020203" pitchFamily="34" charset="0"/>
              </a:rPr>
              <a:t>En el cuerpo humano el flujo sanguíneo es de 5 litros de sangre por minuto,</a:t>
            </a:r>
            <a:r>
              <a:rPr lang="es-MX" sz="3600" dirty="0">
                <a:solidFill>
                  <a:srgbClr val="000000"/>
                </a:solidFill>
                <a:latin typeface="Segoe UI" panose="020B0502040204020203" pitchFamily="34" charset="0"/>
              </a:rPr>
              <a:t> </a:t>
            </a:r>
            <a:r>
              <a:rPr lang="es-MX" sz="3600" b="0" i="0" dirty="0">
                <a:solidFill>
                  <a:srgbClr val="000000"/>
                </a:solidFill>
                <a:effectLst/>
                <a:latin typeface="Segoe UI" panose="020B0502040204020203" pitchFamily="34" charset="0"/>
              </a:rPr>
              <a:t>¿Cuál es la velocidad del flujo sanguíneo en la vena cava inferior, sabiendo que su sección transversal es de 25 cm</a:t>
            </a:r>
            <a:r>
              <a:rPr lang="es-MX" sz="3600" b="0" i="0" baseline="30000" dirty="0">
                <a:solidFill>
                  <a:srgbClr val="000000"/>
                </a:solidFill>
                <a:effectLst/>
                <a:latin typeface="Segoe UI" panose="020B0502040204020203" pitchFamily="34" charset="0"/>
              </a:rPr>
              <a:t>2</a:t>
            </a:r>
            <a:r>
              <a:rPr lang="es-MX" sz="3600" b="0" i="0" dirty="0">
                <a:solidFill>
                  <a:srgbClr val="000000"/>
                </a:solidFill>
                <a:effectLst/>
                <a:latin typeface="Segoe UI" panose="020B0502040204020203" pitchFamily="34" charset="0"/>
              </a:rPr>
              <a:t> de la aorta?</a:t>
            </a:r>
            <a:endParaRPr lang="es-MX" sz="3600" dirty="0"/>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CD49B36F-DA2A-7DC7-594B-85CF0158ECA4}"/>
                  </a:ext>
                </a:extLst>
              </p:cNvPr>
              <p:cNvSpPr txBox="1"/>
              <p:nvPr/>
            </p:nvSpPr>
            <p:spPr>
              <a:xfrm>
                <a:off x="3803073" y="5271672"/>
                <a:ext cx="1643334" cy="1267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400" b="0" i="1" smtClean="0">
                          <a:solidFill>
                            <a:schemeClr val="tx1"/>
                          </a:solidFill>
                          <a:latin typeface="Cambria Math" panose="02040503050406030204" pitchFamily="18" charset="0"/>
                        </a:rPr>
                        <m:t>𝐺</m:t>
                      </m:r>
                      <m:r>
                        <a:rPr lang="es-MX" sz="4400" b="0" i="1" smtClean="0">
                          <a:solidFill>
                            <a:schemeClr val="tx1"/>
                          </a:solidFill>
                          <a:latin typeface="Cambria Math" panose="02040503050406030204" pitchFamily="18" charset="0"/>
                        </a:rPr>
                        <m:t>=</m:t>
                      </m:r>
                      <m:f>
                        <m:fPr>
                          <m:ctrlPr>
                            <a:rPr lang="es-MX" sz="4400" b="0" i="1" smtClean="0">
                              <a:solidFill>
                                <a:schemeClr val="tx1"/>
                              </a:solidFill>
                              <a:latin typeface="Cambria Math" panose="02040503050406030204" pitchFamily="18" charset="0"/>
                            </a:rPr>
                          </m:ctrlPr>
                        </m:fPr>
                        <m:num>
                          <m:r>
                            <a:rPr lang="es-MX" sz="4400" b="0" i="1" smtClean="0">
                              <a:solidFill>
                                <a:schemeClr val="tx1"/>
                              </a:solidFill>
                              <a:latin typeface="Cambria Math" panose="02040503050406030204" pitchFamily="18" charset="0"/>
                            </a:rPr>
                            <m:t>𝑉</m:t>
                          </m:r>
                        </m:num>
                        <m:den>
                          <m:r>
                            <a:rPr lang="es-MX" sz="4400" b="0" i="1" smtClean="0">
                              <a:solidFill>
                                <a:schemeClr val="tx1"/>
                              </a:solidFill>
                              <a:latin typeface="Cambria Math" panose="02040503050406030204" pitchFamily="18" charset="0"/>
                            </a:rPr>
                            <m:t>𝑡</m:t>
                          </m:r>
                        </m:den>
                      </m:f>
                    </m:oMath>
                  </m:oMathPara>
                </a14:m>
                <a:endParaRPr lang="es-MX" sz="4400" dirty="0">
                  <a:solidFill>
                    <a:schemeClr val="tx1"/>
                  </a:solidFill>
                </a:endParaRPr>
              </a:p>
            </p:txBody>
          </p:sp>
        </mc:Choice>
        <mc:Fallback>
          <p:sp>
            <p:nvSpPr>
              <p:cNvPr id="5" name="CuadroTexto 4">
                <a:extLst>
                  <a:ext uri="{FF2B5EF4-FFF2-40B4-BE49-F238E27FC236}">
                    <a16:creationId xmlns:a16="http://schemas.microsoft.com/office/drawing/2014/main" id="{CD49B36F-DA2A-7DC7-594B-85CF0158ECA4}"/>
                  </a:ext>
                </a:extLst>
              </p:cNvPr>
              <p:cNvSpPr txBox="1">
                <a:spLocks noRot="1" noChangeAspect="1" noMove="1" noResize="1" noEditPoints="1" noAdjustHandles="1" noChangeArrowheads="1" noChangeShapeType="1" noTextEdit="1"/>
              </p:cNvSpPr>
              <p:nvPr/>
            </p:nvSpPr>
            <p:spPr>
              <a:xfrm>
                <a:off x="3803073" y="5271672"/>
                <a:ext cx="1643334" cy="1267655"/>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CC997213-0F3E-B6B9-92D0-688966C8E7F4}"/>
                  </a:ext>
                </a:extLst>
              </p:cNvPr>
              <p:cNvSpPr txBox="1"/>
              <p:nvPr/>
            </p:nvSpPr>
            <p:spPr>
              <a:xfrm>
                <a:off x="7107570" y="5271672"/>
                <a:ext cx="4308231" cy="1267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400" b="0" i="1" smtClean="0">
                          <a:solidFill>
                            <a:schemeClr val="tx1"/>
                          </a:solidFill>
                          <a:latin typeface="Cambria Math" panose="02040503050406030204" pitchFamily="18" charset="0"/>
                        </a:rPr>
                        <m:t>𝐺</m:t>
                      </m:r>
                      <m:r>
                        <a:rPr lang="es-MX" sz="4400" b="0" i="1" smtClean="0">
                          <a:solidFill>
                            <a:schemeClr val="tx1"/>
                          </a:solidFill>
                          <a:latin typeface="Cambria Math" panose="02040503050406030204" pitchFamily="18" charset="0"/>
                        </a:rPr>
                        <m:t>=</m:t>
                      </m:r>
                      <m:r>
                        <a:rPr lang="es-MX" sz="4400" b="0" i="1" smtClean="0">
                          <a:solidFill>
                            <a:schemeClr val="tx1"/>
                          </a:solidFill>
                          <a:latin typeface="Cambria Math" panose="02040503050406030204" pitchFamily="18" charset="0"/>
                        </a:rPr>
                        <m:t>𝐴</m:t>
                      </m:r>
                      <m:r>
                        <a:rPr lang="es-MX" sz="4400" b="0" i="1" smtClean="0">
                          <a:solidFill>
                            <a:schemeClr val="tx1"/>
                          </a:solidFill>
                          <a:latin typeface="Cambria Math" panose="02040503050406030204" pitchFamily="18" charset="0"/>
                        </a:rPr>
                        <m:t> </m:t>
                      </m:r>
                      <m:r>
                        <a:rPr lang="es-MX" sz="4400" b="0" i="1" smtClean="0">
                          <a:solidFill>
                            <a:schemeClr val="tx1"/>
                          </a:solidFill>
                          <a:latin typeface="Cambria Math" panose="02040503050406030204" pitchFamily="18" charset="0"/>
                        </a:rPr>
                        <m:t>𝑣</m:t>
                      </m:r>
                      <m:r>
                        <a:rPr lang="es-MX" sz="4400" b="0" i="1" smtClean="0">
                          <a:solidFill>
                            <a:schemeClr val="tx1"/>
                          </a:solidFill>
                          <a:latin typeface="Cambria Math" panose="02040503050406030204" pitchFamily="18" charset="0"/>
                          <a:ea typeface="Cambria Math" panose="02040503050406030204" pitchFamily="18" charset="0"/>
                        </a:rPr>
                        <m:t>→</m:t>
                      </m:r>
                      <m:r>
                        <a:rPr lang="es-MX" sz="4400" b="0" i="1" smtClean="0">
                          <a:solidFill>
                            <a:schemeClr val="tx1"/>
                          </a:solidFill>
                          <a:latin typeface="Cambria Math" panose="02040503050406030204" pitchFamily="18" charset="0"/>
                          <a:ea typeface="Cambria Math" panose="02040503050406030204" pitchFamily="18" charset="0"/>
                        </a:rPr>
                        <m:t>𝑣</m:t>
                      </m:r>
                      <m:r>
                        <a:rPr lang="es-MX" sz="4400" b="0" i="1" smtClean="0">
                          <a:solidFill>
                            <a:schemeClr val="tx1"/>
                          </a:solidFill>
                          <a:latin typeface="Cambria Math" panose="02040503050406030204" pitchFamily="18" charset="0"/>
                          <a:ea typeface="Cambria Math" panose="02040503050406030204" pitchFamily="18" charset="0"/>
                        </a:rPr>
                        <m:t>=</m:t>
                      </m:r>
                      <m:f>
                        <m:fPr>
                          <m:ctrlPr>
                            <a:rPr lang="es-MX" sz="4400" b="0" i="1" smtClean="0">
                              <a:solidFill>
                                <a:schemeClr val="tx1"/>
                              </a:solidFill>
                              <a:latin typeface="Cambria Math" panose="02040503050406030204" pitchFamily="18" charset="0"/>
                              <a:ea typeface="Cambria Math" panose="02040503050406030204" pitchFamily="18" charset="0"/>
                            </a:rPr>
                          </m:ctrlPr>
                        </m:fPr>
                        <m:num>
                          <m:r>
                            <a:rPr lang="es-MX" sz="4400" b="0" i="1" smtClean="0">
                              <a:solidFill>
                                <a:schemeClr val="tx1"/>
                              </a:solidFill>
                              <a:latin typeface="Cambria Math" panose="02040503050406030204" pitchFamily="18" charset="0"/>
                              <a:ea typeface="Cambria Math" panose="02040503050406030204" pitchFamily="18" charset="0"/>
                            </a:rPr>
                            <m:t>𝐺</m:t>
                          </m:r>
                        </m:num>
                        <m:den>
                          <m:r>
                            <a:rPr lang="es-MX" sz="4400" b="0" i="1" smtClean="0">
                              <a:solidFill>
                                <a:schemeClr val="tx1"/>
                              </a:solidFill>
                              <a:latin typeface="Cambria Math" panose="02040503050406030204" pitchFamily="18" charset="0"/>
                              <a:ea typeface="Cambria Math" panose="02040503050406030204" pitchFamily="18" charset="0"/>
                            </a:rPr>
                            <m:t>𝐴</m:t>
                          </m:r>
                        </m:den>
                      </m:f>
                    </m:oMath>
                  </m:oMathPara>
                </a14:m>
                <a:endParaRPr lang="es-MX" sz="4400" dirty="0">
                  <a:solidFill>
                    <a:schemeClr val="tx1"/>
                  </a:solidFill>
                </a:endParaRPr>
              </a:p>
            </p:txBody>
          </p:sp>
        </mc:Choice>
        <mc:Fallback>
          <p:sp>
            <p:nvSpPr>
              <p:cNvPr id="6" name="CuadroTexto 5">
                <a:extLst>
                  <a:ext uri="{FF2B5EF4-FFF2-40B4-BE49-F238E27FC236}">
                    <a16:creationId xmlns:a16="http://schemas.microsoft.com/office/drawing/2014/main" id="{CC997213-0F3E-B6B9-92D0-688966C8E7F4}"/>
                  </a:ext>
                </a:extLst>
              </p:cNvPr>
              <p:cNvSpPr txBox="1">
                <a:spLocks noRot="1" noChangeAspect="1" noMove="1" noResize="1" noEditPoints="1" noAdjustHandles="1" noChangeArrowheads="1" noChangeShapeType="1" noTextEdit="1"/>
              </p:cNvSpPr>
              <p:nvPr/>
            </p:nvSpPr>
            <p:spPr>
              <a:xfrm>
                <a:off x="7107570" y="5271672"/>
                <a:ext cx="4308231" cy="1267655"/>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68690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sp>
        <p:nvSpPr>
          <p:cNvPr id="3" name="Marcador de contenido 2">
            <a:extLst>
              <a:ext uri="{FF2B5EF4-FFF2-40B4-BE49-F238E27FC236}">
                <a16:creationId xmlns:a16="http://schemas.microsoft.com/office/drawing/2014/main" id="{595F144E-A294-8428-EBFE-F044C100A561}"/>
              </a:ext>
            </a:extLst>
          </p:cNvPr>
          <p:cNvSpPr>
            <a:spLocks noGrp="1"/>
          </p:cNvSpPr>
          <p:nvPr>
            <p:ph idx="1"/>
          </p:nvPr>
        </p:nvSpPr>
        <p:spPr>
          <a:xfrm>
            <a:off x="295422" y="2262188"/>
            <a:ext cx="10601178" cy="3643312"/>
          </a:xfrm>
        </p:spPr>
        <p:txBody>
          <a:bodyPr>
            <a:normAutofit/>
          </a:bodyPr>
          <a:lstStyle/>
          <a:p>
            <a:pPr marL="0" indent="0" algn="l">
              <a:buNone/>
            </a:pPr>
            <a:r>
              <a:rPr lang="es-MX" sz="3600" b="0" i="0" dirty="0">
                <a:solidFill>
                  <a:srgbClr val="000000"/>
                </a:solidFill>
                <a:effectLst/>
                <a:latin typeface="Segoe UI" panose="020B0502040204020203" pitchFamily="34" charset="0"/>
              </a:rPr>
              <a:t>Determina la densidad de un cuerpo cuya masa es de 1/2 kg y tiene un volumen de 45 cm</a:t>
            </a:r>
            <a:r>
              <a:rPr lang="es-MX" sz="3600" b="0" i="0" baseline="30000" dirty="0">
                <a:solidFill>
                  <a:srgbClr val="000000"/>
                </a:solidFill>
                <a:effectLst/>
                <a:latin typeface="Segoe UI" panose="020B0502040204020203" pitchFamily="34" charset="0"/>
              </a:rPr>
              <a:t>3</a:t>
            </a:r>
            <a:r>
              <a:rPr lang="es-MX" sz="3600" b="0" i="0" dirty="0">
                <a:solidFill>
                  <a:srgbClr val="000000"/>
                </a:solidFill>
                <a:effectLst/>
                <a:latin typeface="Segoe UI" panose="020B0502040204020203" pitchFamily="34" charset="0"/>
              </a:rPr>
              <a:t>, expresa tu resultado en el sistema internacional.</a:t>
            </a:r>
            <a:endParaRPr lang="es-MX" sz="3600"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CA9B2480-6CE4-D3FB-BD4C-17F94A8BB47D}"/>
                  </a:ext>
                </a:extLst>
              </p:cNvPr>
              <p:cNvSpPr txBox="1"/>
              <p:nvPr/>
            </p:nvSpPr>
            <p:spPr>
              <a:xfrm>
                <a:off x="3846492" y="5061871"/>
                <a:ext cx="3325910" cy="1159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400" b="0" i="1" smtClean="0">
                          <a:solidFill>
                            <a:schemeClr val="tx1"/>
                          </a:solidFill>
                          <a:latin typeface="Cambria Math" panose="02040503050406030204" pitchFamily="18" charset="0"/>
                          <a:ea typeface="Cambria Math" panose="02040503050406030204" pitchFamily="18" charset="0"/>
                        </a:rPr>
                        <m:t>𝜌</m:t>
                      </m:r>
                      <m:r>
                        <a:rPr lang="es-MX" sz="4400" b="0" i="1" smtClean="0">
                          <a:solidFill>
                            <a:schemeClr val="tx1"/>
                          </a:solidFill>
                          <a:latin typeface="Cambria Math" panose="02040503050406030204" pitchFamily="18" charset="0"/>
                        </a:rPr>
                        <m:t>=</m:t>
                      </m:r>
                      <m:f>
                        <m:fPr>
                          <m:ctrlPr>
                            <a:rPr lang="es-MX" sz="4400" b="0" i="1" smtClean="0">
                              <a:solidFill>
                                <a:schemeClr val="tx1"/>
                              </a:solidFill>
                              <a:latin typeface="Cambria Math" panose="02040503050406030204" pitchFamily="18" charset="0"/>
                            </a:rPr>
                          </m:ctrlPr>
                        </m:fPr>
                        <m:num>
                          <m:r>
                            <m:rPr>
                              <m:nor/>
                            </m:rPr>
                            <a:rPr lang="es-MX" sz="4400" b="0" i="0" smtClean="0">
                              <a:solidFill>
                                <a:schemeClr val="tx1"/>
                              </a:solidFill>
                              <a:latin typeface="Cambria Math" panose="02040503050406030204" pitchFamily="18" charset="0"/>
                            </a:rPr>
                            <m:t>masa</m:t>
                          </m:r>
                        </m:num>
                        <m:den>
                          <m:r>
                            <m:rPr>
                              <m:nor/>
                            </m:rPr>
                            <a:rPr lang="es-MX" sz="4400" b="0" i="0" smtClean="0">
                              <a:solidFill>
                                <a:schemeClr val="tx1"/>
                              </a:solidFill>
                              <a:latin typeface="Cambria Math" panose="02040503050406030204" pitchFamily="18" charset="0"/>
                            </a:rPr>
                            <m:t>volumen</m:t>
                          </m:r>
                        </m:den>
                      </m:f>
                    </m:oMath>
                  </m:oMathPara>
                </a14:m>
                <a:endParaRPr lang="es-MX" sz="4400" dirty="0">
                  <a:solidFill>
                    <a:schemeClr val="tx1"/>
                  </a:solidFill>
                </a:endParaRPr>
              </a:p>
            </p:txBody>
          </p:sp>
        </mc:Choice>
        <mc:Fallback>
          <p:sp>
            <p:nvSpPr>
              <p:cNvPr id="4" name="CuadroTexto 3">
                <a:extLst>
                  <a:ext uri="{FF2B5EF4-FFF2-40B4-BE49-F238E27FC236}">
                    <a16:creationId xmlns:a16="http://schemas.microsoft.com/office/drawing/2014/main" id="{CA9B2480-6CE4-D3FB-BD4C-17F94A8BB47D}"/>
                  </a:ext>
                </a:extLst>
              </p:cNvPr>
              <p:cNvSpPr txBox="1">
                <a:spLocks noRot="1" noChangeAspect="1" noMove="1" noResize="1" noEditPoints="1" noAdjustHandles="1" noChangeArrowheads="1" noChangeShapeType="1" noTextEdit="1"/>
              </p:cNvSpPr>
              <p:nvPr/>
            </p:nvSpPr>
            <p:spPr>
              <a:xfrm>
                <a:off x="3846492" y="5061871"/>
                <a:ext cx="3325910" cy="1159676"/>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51311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sp>
        <p:nvSpPr>
          <p:cNvPr id="3" name="Marcador de contenido 2">
            <a:extLst>
              <a:ext uri="{FF2B5EF4-FFF2-40B4-BE49-F238E27FC236}">
                <a16:creationId xmlns:a16="http://schemas.microsoft.com/office/drawing/2014/main" id="{595F144E-A294-8428-EBFE-F044C100A561}"/>
              </a:ext>
            </a:extLst>
          </p:cNvPr>
          <p:cNvSpPr>
            <a:spLocks noGrp="1"/>
          </p:cNvSpPr>
          <p:nvPr>
            <p:ph idx="1"/>
          </p:nvPr>
        </p:nvSpPr>
        <p:spPr>
          <a:xfrm>
            <a:off x="295422" y="2262188"/>
            <a:ext cx="10601178" cy="3643312"/>
          </a:xfrm>
        </p:spPr>
        <p:txBody>
          <a:bodyPr>
            <a:normAutofit/>
          </a:bodyPr>
          <a:lstStyle/>
          <a:p>
            <a:pPr marL="0" indent="0" algn="l">
              <a:buNone/>
            </a:pPr>
            <a:r>
              <a:rPr lang="es-MX" sz="3600" b="0" i="0" dirty="0">
                <a:solidFill>
                  <a:srgbClr val="000000"/>
                </a:solidFill>
                <a:effectLst/>
                <a:latin typeface="Segoe UI" panose="020B0502040204020203" pitchFamily="34" charset="0"/>
              </a:rPr>
              <a:t>Calcula el peso específico de una barra de platino, cuyo volumen es de 245 cm</a:t>
            </a:r>
            <a:r>
              <a:rPr lang="es-MX" sz="3600" b="0" i="0" baseline="30000" dirty="0">
                <a:solidFill>
                  <a:srgbClr val="000000"/>
                </a:solidFill>
                <a:effectLst/>
                <a:latin typeface="Segoe UI" panose="020B0502040204020203" pitchFamily="34" charset="0"/>
              </a:rPr>
              <a:t>3</a:t>
            </a:r>
            <a:r>
              <a:rPr lang="es-MX" sz="3600" b="0" i="0" dirty="0">
                <a:solidFill>
                  <a:srgbClr val="000000"/>
                </a:solidFill>
                <a:effectLst/>
                <a:latin typeface="Segoe UI" panose="020B0502040204020203" pitchFamily="34" charset="0"/>
              </a:rPr>
              <a:t> y su masa es de 1.32 kg</a:t>
            </a:r>
            <a:endParaRPr lang="es-MX" sz="3600" dirty="0"/>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2ABDF0D5-31EA-2947-5E1E-B735EB239DA7}"/>
                  </a:ext>
                </a:extLst>
              </p:cNvPr>
              <p:cNvSpPr txBox="1"/>
              <p:nvPr/>
            </p:nvSpPr>
            <p:spPr>
              <a:xfrm>
                <a:off x="4299804" y="4802890"/>
                <a:ext cx="2396490"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4800" b="0" i="1" smtClean="0">
                              <a:solidFill>
                                <a:schemeClr val="tx1"/>
                              </a:solidFill>
                              <a:latin typeface="Cambria Math" panose="02040503050406030204" pitchFamily="18" charset="0"/>
                              <a:ea typeface="Cambria Math" panose="02040503050406030204" pitchFamily="18" charset="0"/>
                            </a:rPr>
                          </m:ctrlPr>
                        </m:sSubPr>
                        <m:e>
                          <m:r>
                            <a:rPr lang="es-MX" sz="4800" b="0" i="1" smtClean="0">
                              <a:solidFill>
                                <a:schemeClr val="tx1"/>
                              </a:solidFill>
                              <a:latin typeface="Cambria Math" panose="02040503050406030204" pitchFamily="18" charset="0"/>
                              <a:ea typeface="Cambria Math" panose="02040503050406030204" pitchFamily="18" charset="0"/>
                            </a:rPr>
                            <m:t>𝑃</m:t>
                          </m:r>
                        </m:e>
                        <m:sub>
                          <m:r>
                            <a:rPr lang="es-MX" sz="4800" b="0" i="1" smtClean="0">
                              <a:solidFill>
                                <a:schemeClr val="tx1"/>
                              </a:solidFill>
                              <a:latin typeface="Cambria Math" panose="02040503050406030204" pitchFamily="18" charset="0"/>
                              <a:ea typeface="Cambria Math" panose="02040503050406030204" pitchFamily="18" charset="0"/>
                            </a:rPr>
                            <m:t>𝑒</m:t>
                          </m:r>
                        </m:sub>
                      </m:sSub>
                      <m:r>
                        <a:rPr lang="es-MX" sz="4800" b="0" i="1" smtClean="0">
                          <a:solidFill>
                            <a:schemeClr val="tx1"/>
                          </a:solidFill>
                          <a:latin typeface="Cambria Math" panose="02040503050406030204" pitchFamily="18" charset="0"/>
                        </a:rPr>
                        <m:t>=</m:t>
                      </m:r>
                      <m:r>
                        <a:rPr lang="es-MX" sz="4800" b="0" i="1" smtClean="0">
                          <a:solidFill>
                            <a:schemeClr val="tx1"/>
                          </a:solidFill>
                          <a:latin typeface="Cambria Math" panose="02040503050406030204" pitchFamily="18" charset="0"/>
                          <a:ea typeface="Cambria Math" panose="02040503050406030204" pitchFamily="18" charset="0"/>
                        </a:rPr>
                        <m:t>𝜌</m:t>
                      </m:r>
                      <m:r>
                        <a:rPr lang="es-MX" sz="4800" b="0" i="1" smtClean="0">
                          <a:solidFill>
                            <a:schemeClr val="tx1"/>
                          </a:solidFill>
                          <a:latin typeface="Cambria Math" panose="02040503050406030204" pitchFamily="18" charset="0"/>
                          <a:ea typeface="Cambria Math" panose="02040503050406030204" pitchFamily="18" charset="0"/>
                        </a:rPr>
                        <m:t> </m:t>
                      </m:r>
                      <m:r>
                        <a:rPr lang="es-MX" sz="4800" b="0" i="1" smtClean="0">
                          <a:solidFill>
                            <a:schemeClr val="tx1"/>
                          </a:solidFill>
                          <a:latin typeface="Cambria Math" panose="02040503050406030204" pitchFamily="18" charset="0"/>
                          <a:ea typeface="Cambria Math" panose="02040503050406030204" pitchFamily="18" charset="0"/>
                        </a:rPr>
                        <m:t>𝑔</m:t>
                      </m:r>
                    </m:oMath>
                  </m:oMathPara>
                </a14:m>
                <a:endParaRPr lang="es-MX" sz="4800" dirty="0">
                  <a:solidFill>
                    <a:schemeClr val="tx1"/>
                  </a:solidFill>
                </a:endParaRPr>
              </a:p>
            </p:txBody>
          </p:sp>
        </mc:Choice>
        <mc:Fallback>
          <p:sp>
            <p:nvSpPr>
              <p:cNvPr id="5" name="CuadroTexto 4">
                <a:extLst>
                  <a:ext uri="{FF2B5EF4-FFF2-40B4-BE49-F238E27FC236}">
                    <a16:creationId xmlns:a16="http://schemas.microsoft.com/office/drawing/2014/main" id="{2ABDF0D5-31EA-2947-5E1E-B735EB239DA7}"/>
                  </a:ext>
                </a:extLst>
              </p:cNvPr>
              <p:cNvSpPr txBox="1">
                <a:spLocks noRot="1" noChangeAspect="1" noMove="1" noResize="1" noEditPoints="1" noAdjustHandles="1" noChangeArrowheads="1" noChangeShapeType="1" noTextEdit="1"/>
              </p:cNvSpPr>
              <p:nvPr/>
            </p:nvSpPr>
            <p:spPr>
              <a:xfrm>
                <a:off x="4299804" y="4802890"/>
                <a:ext cx="2396490" cy="738664"/>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82919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sp>
        <p:nvSpPr>
          <p:cNvPr id="3" name="Marcador de contenido 2">
            <a:extLst>
              <a:ext uri="{FF2B5EF4-FFF2-40B4-BE49-F238E27FC236}">
                <a16:creationId xmlns:a16="http://schemas.microsoft.com/office/drawing/2014/main" id="{595F144E-A294-8428-EBFE-F044C100A561}"/>
              </a:ext>
            </a:extLst>
          </p:cNvPr>
          <p:cNvSpPr>
            <a:spLocks noGrp="1"/>
          </p:cNvSpPr>
          <p:nvPr>
            <p:ph idx="1"/>
          </p:nvPr>
        </p:nvSpPr>
        <p:spPr>
          <a:xfrm>
            <a:off x="295422" y="2262188"/>
            <a:ext cx="10601178" cy="3643312"/>
          </a:xfrm>
        </p:spPr>
        <p:txBody>
          <a:bodyPr>
            <a:normAutofit/>
          </a:bodyPr>
          <a:lstStyle/>
          <a:p>
            <a:pPr marL="0" indent="0" algn="l">
              <a:buNone/>
            </a:pPr>
            <a:r>
              <a:rPr lang="es-MX" sz="3600" b="0" i="0" dirty="0">
                <a:solidFill>
                  <a:srgbClr val="000000"/>
                </a:solidFill>
                <a:effectLst/>
                <a:latin typeface="Segoe UI" panose="020B0502040204020203" pitchFamily="34" charset="0"/>
              </a:rPr>
              <a:t>Un cuerpo sumergido en el agua tiene un empuje de 2.671 x 10</a:t>
            </a:r>
            <a:r>
              <a:rPr lang="es-MX" sz="3600" b="0" i="0" baseline="30000" dirty="0">
                <a:solidFill>
                  <a:srgbClr val="000000"/>
                </a:solidFill>
                <a:effectLst/>
                <a:latin typeface="Segoe UI" panose="020B0502040204020203" pitchFamily="34" charset="0"/>
              </a:rPr>
              <a:t>5</a:t>
            </a:r>
            <a:r>
              <a:rPr lang="es-MX" sz="3600" b="0" i="0" dirty="0">
                <a:solidFill>
                  <a:srgbClr val="000000"/>
                </a:solidFill>
                <a:effectLst/>
                <a:latin typeface="Segoe UI" panose="020B0502040204020203" pitchFamily="34" charset="0"/>
              </a:rPr>
              <a:t> dinas. ¿Cuál es el volumen del cuerpo sumergido?</a:t>
            </a:r>
            <a:endParaRPr lang="es-MX" sz="3600"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6400D5E8-44B0-8E35-3273-1C2A93A4EB5E}"/>
                  </a:ext>
                </a:extLst>
              </p:cNvPr>
              <p:cNvSpPr txBox="1"/>
              <p:nvPr/>
            </p:nvSpPr>
            <p:spPr>
              <a:xfrm>
                <a:off x="6523379" y="5054260"/>
                <a:ext cx="3185494"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4800" b="0" i="1" smtClean="0">
                          <a:solidFill>
                            <a:schemeClr val="tx1"/>
                          </a:solidFill>
                          <a:latin typeface="Cambria Math" panose="02040503050406030204" pitchFamily="18" charset="0"/>
                        </a:rPr>
                        <m:t>𝐸</m:t>
                      </m:r>
                      <m:r>
                        <a:rPr lang="es-MX" sz="4800" b="0" i="1" smtClean="0">
                          <a:solidFill>
                            <a:schemeClr val="tx1"/>
                          </a:solidFill>
                          <a:latin typeface="Cambria Math" panose="02040503050406030204" pitchFamily="18" charset="0"/>
                        </a:rPr>
                        <m:t>=</m:t>
                      </m:r>
                      <m:r>
                        <a:rPr lang="es-MX" sz="4800" b="0" i="1" smtClean="0">
                          <a:solidFill>
                            <a:schemeClr val="tx1"/>
                          </a:solidFill>
                          <a:latin typeface="Cambria Math" panose="02040503050406030204" pitchFamily="18" charset="0"/>
                          <a:ea typeface="Cambria Math" panose="02040503050406030204" pitchFamily="18" charset="0"/>
                        </a:rPr>
                        <m:t>𝜌</m:t>
                      </m:r>
                      <m:r>
                        <a:rPr lang="es-MX" sz="4800" b="0" i="1" smtClean="0">
                          <a:solidFill>
                            <a:schemeClr val="tx1"/>
                          </a:solidFill>
                          <a:latin typeface="Cambria Math" panose="02040503050406030204" pitchFamily="18" charset="0"/>
                          <a:ea typeface="Cambria Math" panose="02040503050406030204" pitchFamily="18" charset="0"/>
                        </a:rPr>
                        <m:t>  </m:t>
                      </m:r>
                      <m:r>
                        <a:rPr lang="es-MX" sz="4800" b="0" i="1" smtClean="0">
                          <a:solidFill>
                            <a:schemeClr val="tx1"/>
                          </a:solidFill>
                          <a:latin typeface="Cambria Math" panose="02040503050406030204" pitchFamily="18" charset="0"/>
                          <a:ea typeface="Cambria Math" panose="02040503050406030204" pitchFamily="18" charset="0"/>
                        </a:rPr>
                        <m:t>𝑉</m:t>
                      </m:r>
                      <m:r>
                        <a:rPr lang="es-MX" sz="4800" b="0" i="1" smtClean="0">
                          <a:solidFill>
                            <a:schemeClr val="tx1"/>
                          </a:solidFill>
                          <a:latin typeface="Cambria Math" panose="02040503050406030204" pitchFamily="18" charset="0"/>
                          <a:ea typeface="Cambria Math" panose="02040503050406030204" pitchFamily="18" charset="0"/>
                        </a:rPr>
                        <m:t> </m:t>
                      </m:r>
                      <m:r>
                        <a:rPr lang="es-MX" sz="4800" b="0" i="1" smtClean="0">
                          <a:solidFill>
                            <a:schemeClr val="tx1"/>
                          </a:solidFill>
                          <a:latin typeface="Cambria Math" panose="02040503050406030204" pitchFamily="18" charset="0"/>
                          <a:ea typeface="Cambria Math" panose="02040503050406030204" pitchFamily="18" charset="0"/>
                        </a:rPr>
                        <m:t>𝑔</m:t>
                      </m:r>
                    </m:oMath>
                  </m:oMathPara>
                </a14:m>
                <a:endParaRPr lang="es-MX" sz="4800" dirty="0">
                  <a:solidFill>
                    <a:schemeClr val="tx1"/>
                  </a:solidFill>
                </a:endParaRPr>
              </a:p>
            </p:txBody>
          </p:sp>
        </mc:Choice>
        <mc:Fallback>
          <p:sp>
            <p:nvSpPr>
              <p:cNvPr id="4" name="CuadroTexto 3">
                <a:extLst>
                  <a:ext uri="{FF2B5EF4-FFF2-40B4-BE49-F238E27FC236}">
                    <a16:creationId xmlns:a16="http://schemas.microsoft.com/office/drawing/2014/main" id="{6400D5E8-44B0-8E35-3273-1C2A93A4EB5E}"/>
                  </a:ext>
                </a:extLst>
              </p:cNvPr>
              <p:cNvSpPr txBox="1">
                <a:spLocks noRot="1" noChangeAspect="1" noMove="1" noResize="1" noEditPoints="1" noAdjustHandles="1" noChangeArrowheads="1" noChangeShapeType="1" noTextEdit="1"/>
              </p:cNvSpPr>
              <p:nvPr/>
            </p:nvSpPr>
            <p:spPr>
              <a:xfrm>
                <a:off x="6523379" y="5054260"/>
                <a:ext cx="3185494" cy="830997"/>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13A8F07F-B5A4-6ACC-8880-B03FF4A30F42}"/>
                  </a:ext>
                </a:extLst>
              </p:cNvPr>
              <p:cNvSpPr txBox="1"/>
              <p:nvPr/>
            </p:nvSpPr>
            <p:spPr>
              <a:xfrm>
                <a:off x="1295400" y="4887258"/>
                <a:ext cx="4139723" cy="1164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4000" b="0" i="1" smtClean="0">
                              <a:solidFill>
                                <a:schemeClr val="tx1"/>
                              </a:solidFill>
                              <a:latin typeface="Cambria Math" panose="02040503050406030204" pitchFamily="18" charset="0"/>
                              <a:ea typeface="Cambria Math" panose="02040503050406030204" pitchFamily="18" charset="0"/>
                            </a:rPr>
                          </m:ctrlPr>
                        </m:sSubPr>
                        <m:e>
                          <m:r>
                            <a:rPr lang="es-MX" sz="4000" i="1">
                              <a:latin typeface="Cambria Math" panose="02040503050406030204" pitchFamily="18" charset="0"/>
                              <a:ea typeface="Cambria Math" panose="02040503050406030204" pitchFamily="18" charset="0"/>
                            </a:rPr>
                            <m:t>𝜌</m:t>
                          </m:r>
                        </m:e>
                        <m:sub>
                          <m:r>
                            <m:rPr>
                              <m:nor/>
                            </m:rPr>
                            <a:rPr lang="es-MX" sz="4000" b="0" i="0" smtClean="0">
                              <a:solidFill>
                                <a:schemeClr val="tx1"/>
                              </a:solidFill>
                              <a:latin typeface="Cambria Math" panose="02040503050406030204" pitchFamily="18" charset="0"/>
                              <a:ea typeface="Cambria Math" panose="02040503050406030204" pitchFamily="18" charset="0"/>
                            </a:rPr>
                            <m:t>agua</m:t>
                          </m:r>
                        </m:sub>
                      </m:sSub>
                      <m:r>
                        <a:rPr lang="es-MX" sz="4000" b="0" i="1" smtClean="0">
                          <a:solidFill>
                            <a:schemeClr val="tx1"/>
                          </a:solidFill>
                          <a:latin typeface="Cambria Math" panose="02040503050406030204" pitchFamily="18" charset="0"/>
                        </a:rPr>
                        <m:t>=1000 </m:t>
                      </m:r>
                      <m:f>
                        <m:fPr>
                          <m:ctrlPr>
                            <a:rPr lang="es-MX" sz="4000" b="0" i="1" smtClean="0">
                              <a:solidFill>
                                <a:schemeClr val="tx1"/>
                              </a:solidFill>
                              <a:latin typeface="Cambria Math" panose="02040503050406030204" pitchFamily="18" charset="0"/>
                            </a:rPr>
                          </m:ctrlPr>
                        </m:fPr>
                        <m:num>
                          <m:r>
                            <m:rPr>
                              <m:nor/>
                            </m:rPr>
                            <a:rPr lang="es-MX" sz="4000" b="0" i="0" smtClean="0">
                              <a:solidFill>
                                <a:schemeClr val="tx1"/>
                              </a:solidFill>
                              <a:latin typeface="Cambria Math" panose="02040503050406030204" pitchFamily="18" charset="0"/>
                            </a:rPr>
                            <m:t>kg</m:t>
                          </m:r>
                        </m:num>
                        <m:den>
                          <m:sSup>
                            <m:sSupPr>
                              <m:ctrlPr>
                                <a:rPr lang="es-MX" sz="4000" b="0" i="1" smtClean="0">
                                  <a:solidFill>
                                    <a:schemeClr val="tx1"/>
                                  </a:solidFill>
                                  <a:latin typeface="Cambria Math" panose="02040503050406030204" pitchFamily="18" charset="0"/>
                                </a:rPr>
                              </m:ctrlPr>
                            </m:sSupPr>
                            <m:e>
                              <m:r>
                                <m:rPr>
                                  <m:nor/>
                                </m:rPr>
                                <a:rPr lang="es-MX" sz="4000" b="0" i="0" smtClean="0">
                                  <a:solidFill>
                                    <a:schemeClr val="tx1"/>
                                  </a:solidFill>
                                  <a:latin typeface="Cambria Math" panose="02040503050406030204" pitchFamily="18" charset="0"/>
                                </a:rPr>
                                <m:t>m</m:t>
                              </m:r>
                            </m:e>
                            <m:sup>
                              <m:r>
                                <a:rPr lang="es-MX" sz="4000" b="0" i="1" smtClean="0">
                                  <a:solidFill>
                                    <a:schemeClr val="tx1"/>
                                  </a:solidFill>
                                  <a:latin typeface="Cambria Math" panose="02040503050406030204" pitchFamily="18" charset="0"/>
                                </a:rPr>
                                <m:t>3</m:t>
                              </m:r>
                            </m:sup>
                          </m:sSup>
                        </m:den>
                      </m:f>
                    </m:oMath>
                  </m:oMathPara>
                </a14:m>
                <a:endParaRPr lang="es-MX" sz="4000" dirty="0">
                  <a:solidFill>
                    <a:schemeClr val="tx1"/>
                  </a:solidFill>
                </a:endParaRPr>
              </a:p>
            </p:txBody>
          </p:sp>
        </mc:Choice>
        <mc:Fallback>
          <p:sp>
            <p:nvSpPr>
              <p:cNvPr id="6" name="CuadroTexto 5">
                <a:extLst>
                  <a:ext uri="{FF2B5EF4-FFF2-40B4-BE49-F238E27FC236}">
                    <a16:creationId xmlns:a16="http://schemas.microsoft.com/office/drawing/2014/main" id="{13A8F07F-B5A4-6ACC-8880-B03FF4A30F42}"/>
                  </a:ext>
                </a:extLst>
              </p:cNvPr>
              <p:cNvSpPr txBox="1">
                <a:spLocks noRot="1" noChangeAspect="1" noMove="1" noResize="1" noEditPoints="1" noAdjustHandles="1" noChangeArrowheads="1" noChangeShapeType="1" noTextEdit="1"/>
              </p:cNvSpPr>
              <p:nvPr/>
            </p:nvSpPr>
            <p:spPr>
              <a:xfrm>
                <a:off x="1295400" y="4887258"/>
                <a:ext cx="4139723" cy="1164999"/>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85002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B40ED-E10F-BB32-C03E-20A947C3E8C9}"/>
              </a:ext>
            </a:extLst>
          </p:cNvPr>
          <p:cNvSpPr>
            <a:spLocks noGrp="1"/>
          </p:cNvSpPr>
          <p:nvPr>
            <p:ph type="title"/>
          </p:nvPr>
        </p:nvSpPr>
        <p:spPr/>
        <p:txBody>
          <a:bodyPr>
            <a:normAutofit/>
          </a:bodyPr>
          <a:lstStyle/>
          <a:p>
            <a:r>
              <a:rPr lang="es-MX" sz="4000" dirty="0"/>
              <a:t>Pregunta CONCEPTUAL</a:t>
            </a:r>
          </a:p>
        </p:txBody>
      </p:sp>
      <p:pic>
        <p:nvPicPr>
          <p:cNvPr id="9" name="Marcador de contenido 8" descr="Aplicación&#10;&#10;Descripción generada automáticamente con confianza media">
            <a:extLst>
              <a:ext uri="{FF2B5EF4-FFF2-40B4-BE49-F238E27FC236}">
                <a16:creationId xmlns:a16="http://schemas.microsoft.com/office/drawing/2014/main" id="{97A6B7E3-AEF5-5DAB-A631-22F559C508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207" y="1970742"/>
            <a:ext cx="9681050" cy="3485178"/>
          </a:xfrm>
        </p:spPr>
      </p:pic>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644AD284-61C0-2DFA-5139-5783AF81FC4E}"/>
                  </a:ext>
                </a:extLst>
              </p:cNvPr>
              <p:cNvSpPr txBox="1"/>
              <p:nvPr/>
            </p:nvSpPr>
            <p:spPr>
              <a:xfrm>
                <a:off x="8540463" y="4766724"/>
                <a:ext cx="2118465" cy="1378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MX" sz="4400" b="0" i="1" smtClean="0">
                              <a:solidFill>
                                <a:schemeClr val="tx1"/>
                              </a:solidFill>
                              <a:latin typeface="Cambria Math" panose="02040503050406030204" pitchFamily="18" charset="0"/>
                            </a:rPr>
                          </m:ctrlPr>
                        </m:fPr>
                        <m:num>
                          <m:sSub>
                            <m:sSubPr>
                              <m:ctrlPr>
                                <a:rPr lang="es-MX" sz="4400" b="0" i="1" smtClean="0">
                                  <a:solidFill>
                                    <a:schemeClr val="tx1"/>
                                  </a:solidFill>
                                  <a:latin typeface="Cambria Math" panose="02040503050406030204" pitchFamily="18" charset="0"/>
                                </a:rPr>
                              </m:ctrlPr>
                            </m:sSubPr>
                            <m:e>
                              <m:r>
                                <a:rPr lang="es-MX" sz="4400" b="0" i="1" smtClean="0">
                                  <a:solidFill>
                                    <a:schemeClr val="tx1"/>
                                  </a:solidFill>
                                  <a:latin typeface="Cambria Math" panose="02040503050406030204" pitchFamily="18" charset="0"/>
                                </a:rPr>
                                <m:t>𝐹</m:t>
                              </m:r>
                            </m:e>
                            <m:sub>
                              <m:r>
                                <a:rPr lang="es-MX" sz="4400" b="0" i="1" smtClean="0">
                                  <a:solidFill>
                                    <a:schemeClr val="tx1"/>
                                  </a:solidFill>
                                  <a:latin typeface="Cambria Math" panose="02040503050406030204" pitchFamily="18" charset="0"/>
                                </a:rPr>
                                <m:t>1</m:t>
                              </m:r>
                            </m:sub>
                          </m:sSub>
                        </m:num>
                        <m:den>
                          <m:sSub>
                            <m:sSubPr>
                              <m:ctrlPr>
                                <a:rPr lang="es-MX" sz="4400" b="0" i="1" smtClean="0">
                                  <a:solidFill>
                                    <a:schemeClr val="tx1"/>
                                  </a:solidFill>
                                  <a:latin typeface="Cambria Math" panose="02040503050406030204" pitchFamily="18" charset="0"/>
                                </a:rPr>
                              </m:ctrlPr>
                            </m:sSubPr>
                            <m:e>
                              <m:r>
                                <a:rPr lang="es-MX" sz="4400" b="0" i="1" smtClean="0">
                                  <a:solidFill>
                                    <a:schemeClr val="tx1"/>
                                  </a:solidFill>
                                  <a:latin typeface="Cambria Math" panose="02040503050406030204" pitchFamily="18" charset="0"/>
                                </a:rPr>
                                <m:t>𝐴</m:t>
                              </m:r>
                            </m:e>
                            <m:sub>
                              <m:r>
                                <a:rPr lang="es-MX" sz="4400" b="0" i="1" smtClean="0">
                                  <a:solidFill>
                                    <a:schemeClr val="tx1"/>
                                  </a:solidFill>
                                  <a:latin typeface="Cambria Math" panose="02040503050406030204" pitchFamily="18" charset="0"/>
                                </a:rPr>
                                <m:t>1</m:t>
                              </m:r>
                            </m:sub>
                          </m:sSub>
                        </m:den>
                      </m:f>
                      <m:r>
                        <a:rPr lang="es-MX" sz="4400" b="0" i="1" smtClean="0">
                          <a:solidFill>
                            <a:schemeClr val="tx1"/>
                          </a:solidFill>
                          <a:latin typeface="Cambria Math" panose="02040503050406030204" pitchFamily="18" charset="0"/>
                        </a:rPr>
                        <m:t>=</m:t>
                      </m:r>
                      <m:f>
                        <m:fPr>
                          <m:ctrlPr>
                            <a:rPr lang="es-MX" sz="4400" i="1">
                              <a:solidFill>
                                <a:schemeClr val="tx1"/>
                              </a:solidFill>
                              <a:latin typeface="Cambria Math" panose="02040503050406030204" pitchFamily="18" charset="0"/>
                            </a:rPr>
                          </m:ctrlPr>
                        </m:fPr>
                        <m:num>
                          <m:sSub>
                            <m:sSubPr>
                              <m:ctrlPr>
                                <a:rPr lang="es-MX" sz="4400" i="1">
                                  <a:solidFill>
                                    <a:schemeClr val="tx1"/>
                                  </a:solidFill>
                                  <a:latin typeface="Cambria Math" panose="02040503050406030204" pitchFamily="18" charset="0"/>
                                </a:rPr>
                              </m:ctrlPr>
                            </m:sSubPr>
                            <m:e>
                              <m:r>
                                <a:rPr lang="es-MX" sz="4400" i="1">
                                  <a:solidFill>
                                    <a:schemeClr val="tx1"/>
                                  </a:solidFill>
                                  <a:latin typeface="Cambria Math" panose="02040503050406030204" pitchFamily="18" charset="0"/>
                                </a:rPr>
                                <m:t>𝐹</m:t>
                              </m:r>
                            </m:e>
                            <m:sub>
                              <m:r>
                                <a:rPr lang="es-MX" sz="4400" b="0" i="1" smtClean="0">
                                  <a:solidFill>
                                    <a:schemeClr val="tx1"/>
                                  </a:solidFill>
                                  <a:latin typeface="Cambria Math" panose="02040503050406030204" pitchFamily="18" charset="0"/>
                                </a:rPr>
                                <m:t>2</m:t>
                              </m:r>
                            </m:sub>
                          </m:sSub>
                        </m:num>
                        <m:den>
                          <m:sSub>
                            <m:sSubPr>
                              <m:ctrlPr>
                                <a:rPr lang="es-MX" sz="4400" i="1">
                                  <a:solidFill>
                                    <a:schemeClr val="tx1"/>
                                  </a:solidFill>
                                  <a:latin typeface="Cambria Math" panose="02040503050406030204" pitchFamily="18" charset="0"/>
                                </a:rPr>
                              </m:ctrlPr>
                            </m:sSubPr>
                            <m:e>
                              <m:r>
                                <a:rPr lang="es-MX" sz="4400" i="1">
                                  <a:solidFill>
                                    <a:schemeClr val="tx1"/>
                                  </a:solidFill>
                                  <a:latin typeface="Cambria Math" panose="02040503050406030204" pitchFamily="18" charset="0"/>
                                </a:rPr>
                                <m:t>𝐴</m:t>
                              </m:r>
                            </m:e>
                            <m:sub>
                              <m:r>
                                <a:rPr lang="es-MX" sz="4400" b="0" i="1" smtClean="0">
                                  <a:solidFill>
                                    <a:schemeClr val="tx1"/>
                                  </a:solidFill>
                                  <a:latin typeface="Cambria Math" panose="02040503050406030204" pitchFamily="18" charset="0"/>
                                </a:rPr>
                                <m:t>2</m:t>
                              </m:r>
                            </m:sub>
                          </m:sSub>
                        </m:den>
                      </m:f>
                    </m:oMath>
                  </m:oMathPara>
                </a14:m>
                <a:endParaRPr lang="es-MX" sz="4400" dirty="0">
                  <a:solidFill>
                    <a:schemeClr val="tx1"/>
                  </a:solidFill>
                </a:endParaRPr>
              </a:p>
            </p:txBody>
          </p:sp>
        </mc:Choice>
        <mc:Fallback>
          <p:sp>
            <p:nvSpPr>
              <p:cNvPr id="10" name="CuadroTexto 9">
                <a:extLst>
                  <a:ext uri="{FF2B5EF4-FFF2-40B4-BE49-F238E27FC236}">
                    <a16:creationId xmlns:a16="http://schemas.microsoft.com/office/drawing/2014/main" id="{644AD284-61C0-2DFA-5139-5783AF81FC4E}"/>
                  </a:ext>
                </a:extLst>
              </p:cNvPr>
              <p:cNvSpPr txBox="1">
                <a:spLocks noRot="1" noChangeAspect="1" noMove="1" noResize="1" noEditPoints="1" noAdjustHandles="1" noChangeArrowheads="1" noChangeShapeType="1" noTextEdit="1"/>
              </p:cNvSpPr>
              <p:nvPr/>
            </p:nvSpPr>
            <p:spPr>
              <a:xfrm>
                <a:off x="8540463" y="4766724"/>
                <a:ext cx="2118465" cy="1378391"/>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289042501"/>
      </p:ext>
    </p:extLst>
  </p:cSld>
  <p:clrMapOvr>
    <a:masterClrMapping/>
  </p:clrMapOvr>
</p:sld>
</file>

<file path=ppt/theme/theme1.xml><?xml version="1.0" encoding="utf-8"?>
<a:theme xmlns:a="http://schemas.openxmlformats.org/drawingml/2006/main" name="Poi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63</TotalTime>
  <Words>635</Words>
  <Application>Microsoft Office PowerPoint</Application>
  <PresentationFormat>Panorámica</PresentationFormat>
  <Paragraphs>65</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Cambria Math</vt:lpstr>
      <vt:lpstr>Goudy Old Style</vt:lpstr>
      <vt:lpstr>Segoe UI</vt:lpstr>
      <vt:lpstr>Univers Light</vt:lpstr>
      <vt:lpstr>PoiseVTI</vt:lpstr>
      <vt:lpstr>Sesión de retroalimentación</vt:lpstr>
      <vt:lpstr>Sobre el examen</vt:lpstr>
      <vt:lpstr>Pregunta CONCEPTUAL</vt:lpstr>
      <vt:lpstr>Pregunta CONCEPTUAL</vt:lpstr>
      <vt:lpstr>Pregunta CONCEPTUAL</vt:lpstr>
      <vt:lpstr>Pregunta CONCEPTUAL</vt:lpstr>
      <vt:lpstr>Pregunta CONCEPTUAL</vt:lpstr>
      <vt:lpstr>Pregunta CONCEPTUAL</vt:lpstr>
      <vt:lpstr>Pregunta CONCEPTUAL</vt:lpstr>
      <vt:lpstr>Pregunta CONCEPTUAL</vt:lpstr>
      <vt:lpstr>Pregunta CONCEPTUAL</vt:lpstr>
      <vt:lpstr>Puntajes del examen</vt:lpstr>
      <vt:lpstr>Evaluación formativa</vt:lpstr>
      <vt:lpstr>Retroalimentación</vt:lpstr>
      <vt:lpstr>Retroalimentación</vt:lpstr>
      <vt:lpstr>Retroalimentación</vt:lpstr>
      <vt:lpstr>Retroalimentación</vt:lpstr>
      <vt:lpstr>Revisión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de retroalimentación</dc:title>
  <dc:creator>CONTRERAS MAYEN RAMON GUSTAVO</dc:creator>
  <cp:lastModifiedBy>CONTRERAS MAYEN RAMON GUSTAVO</cp:lastModifiedBy>
  <cp:revision>14</cp:revision>
  <dcterms:created xsi:type="dcterms:W3CDTF">2023-06-21T13:27:50Z</dcterms:created>
  <dcterms:modified xsi:type="dcterms:W3CDTF">2023-06-21T14:30:50Z</dcterms:modified>
</cp:coreProperties>
</file>