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39" r:id="rId3"/>
    <p:sldId id="257" r:id="rId4"/>
    <p:sldId id="258" r:id="rId5"/>
    <p:sldId id="260" r:id="rId6"/>
    <p:sldId id="261" r:id="rId7"/>
    <p:sldId id="262" r:id="rId8"/>
    <p:sldId id="263" r:id="rId9"/>
    <p:sldId id="299" r:id="rId10"/>
    <p:sldId id="264" r:id="rId11"/>
    <p:sldId id="265" r:id="rId12"/>
    <p:sldId id="266" r:id="rId13"/>
    <p:sldId id="267" r:id="rId14"/>
    <p:sldId id="294" r:id="rId15"/>
    <p:sldId id="269" r:id="rId16"/>
    <p:sldId id="298" r:id="rId17"/>
    <p:sldId id="270" r:id="rId18"/>
    <p:sldId id="295" r:id="rId19"/>
    <p:sldId id="272" r:id="rId20"/>
    <p:sldId id="273" r:id="rId21"/>
    <p:sldId id="274" r:id="rId22"/>
    <p:sldId id="275" r:id="rId23"/>
    <p:sldId id="276" r:id="rId24"/>
    <p:sldId id="277" r:id="rId25"/>
    <p:sldId id="296" r:id="rId26"/>
    <p:sldId id="278" r:id="rId27"/>
    <p:sldId id="279" r:id="rId28"/>
    <p:sldId id="280" r:id="rId30"/>
    <p:sldId id="281" r:id="rId31"/>
    <p:sldId id="282" r:id="rId32"/>
    <p:sldId id="283" r:id="rId33"/>
    <p:sldId id="297" r:id="rId34"/>
    <p:sldId id="284" r:id="rId35"/>
    <p:sldId id="285" r:id="rId36"/>
    <p:sldId id="287" r:id="rId37"/>
    <p:sldId id="288" r:id="rId38"/>
    <p:sldId id="289" r:id="rId39"/>
    <p:sldId id="291" r:id="rId40"/>
    <p:sldId id="292" r:id="rId4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CC"/>
    <a:srgbClr val="FF7C80"/>
    <a:srgbClr val="FFCCCC"/>
    <a:srgbClr val="FFCC99"/>
    <a:srgbClr val="99FFCC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07"/>
    <p:restoredTop sz="88972"/>
  </p:normalViewPr>
  <p:slideViewPr>
    <p:cSldViewPr showGuides="1">
      <p:cViewPr>
        <p:scale>
          <a:sx n="50" d="100"/>
          <a:sy n="50" d="100"/>
        </p:scale>
        <p:origin x="-294" y="-12"/>
      </p:cViewPr>
      <p:guideLst>
        <p:guide orient="horz" pos="2160"/>
        <p:guide pos="3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534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8194" name="组合 8193"/>
          <p:cNvGrpSpPr/>
          <p:nvPr/>
        </p:nvGrpSpPr>
        <p:grpSpPr>
          <a:xfrm>
            <a:off x="-1380067" y="1552575"/>
            <a:ext cx="13572067" cy="5305425"/>
            <a:chOff x="-652" y="978"/>
            <a:chExt cx="6412" cy="3342"/>
          </a:xfrm>
        </p:grpSpPr>
        <p:sp>
          <p:nvSpPr>
            <p:cNvPr id="8195" name="任意多边形 8194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6" name="任意多边形 8195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197" name="标题 8196"/>
          <p:cNvSpPr>
            <a:spLocks noGrp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8" name="副标题 8197"/>
          <p:cNvSpPr>
            <a:spLocks noGrp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8199" name="日期占位符 8198"/>
          <p:cNvSpPr>
            <a:spLocks noGrp="1"/>
          </p:cNvSpPr>
          <p:nvPr>
            <p:ph type="dt" sz="quarter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0" name="页脚占位符 8199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1" name="灯片编号占位符 8200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22209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77968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981200"/>
            <a:ext cx="5077968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组合 7169"/>
          <p:cNvGrpSpPr/>
          <p:nvPr/>
        </p:nvGrpSpPr>
        <p:grpSpPr>
          <a:xfrm>
            <a:off x="0" y="1588"/>
            <a:ext cx="12177184" cy="6845300"/>
            <a:chOff x="0" y="1"/>
            <a:chExt cx="5753" cy="4312"/>
          </a:xfrm>
        </p:grpSpPr>
        <p:sp>
          <p:nvSpPr>
            <p:cNvPr id="7171" name="任意多边形 7170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2" name="任意多边形 7171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3" name="标题 7172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4" name="日期占位符 7173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5" name="页脚占位符 7174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6" name="灯片编号占位符 7175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7" name="文本占位符 7176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2133600" y="990600"/>
            <a:ext cx="7772400" cy="2105025"/>
          </a:xfrm>
        </p:spPr>
        <p:txBody>
          <a:bodyPr anchor="b" anchorCtr="1"/>
          <a:p>
            <a:pPr defTabSz="914400">
              <a:buSzTx/>
            </a:pPr>
            <a:r>
              <a:rPr lang="zh-CN" altLang="en-US" sz="6600" kern="1200" baseline="0" dirty="0">
                <a:latin typeface="Tahoma" panose="020B0604030504040204" pitchFamily="34" charset="0"/>
                <a:ea typeface="宋体" panose="02010600030101010101" pitchFamily="2" charset="-122"/>
              </a:rPr>
              <a:t>单片机原理、接口及应用</a:t>
            </a:r>
            <a:endParaRPr lang="zh-CN" altLang="en-US" sz="6600" kern="1200" baseline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790700" y="3714750"/>
            <a:ext cx="8267700" cy="920750"/>
          </a:xfrm>
        </p:spPr>
        <p:txBody>
          <a:bodyPr anchor="t"/>
          <a:p>
            <a:pPr defTabSz="914400">
              <a:buSzPct val="120000"/>
            </a:pPr>
            <a:r>
              <a:rPr lang="zh-CN" altLang="en-US" sz="4800" b="1" kern="1200" baseline="0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4800" b="1" kern="1200" baseline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4800" b="1" kern="1200" baseline="0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</a:t>
            </a:r>
            <a:r>
              <a:rPr lang="en-US" altLang="zh-CN" sz="4800" b="1" kern="1200" baseline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MCS-51</a:t>
            </a:r>
            <a:r>
              <a:rPr lang="zh-CN" altLang="en-US" sz="4800" b="1" kern="1200" baseline="0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单片机结构</a:t>
            </a:r>
            <a:endParaRPr lang="zh-CN" altLang="en-US" sz="5400" b="1" kern="1200" baseline="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914400">
              <a:buSzPct val="120000"/>
            </a:pPr>
            <a:endParaRPr lang="zh-CN" altLang="en-US" sz="5400" kern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defTabSz="914400">
              <a:buSzPct val="120000"/>
            </a:pPr>
            <a:r>
              <a:rPr lang="zh-CN" altLang="en-US" kern="1200" baseline="0" dirty="0">
                <a:latin typeface="Tahoma" panose="020B0604030504040204" pitchFamily="34" charset="0"/>
                <a:ea typeface="宋体" panose="02010600030101010101" pitchFamily="2" charset="-122"/>
              </a:rPr>
              <a:t>             </a:t>
            </a:r>
            <a:endParaRPr lang="zh-CN" altLang="en-US" kern="1200" baseline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1524000" y="304800"/>
            <a:ext cx="8915400" cy="70866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en-US" altLang="zh-CN" sz="3600" b="1" dirty="0"/>
              <a:t>    1.2.1</a:t>
            </a:r>
            <a:r>
              <a:rPr lang="en-US" altLang="zh-CN" sz="3600" b="1" dirty="0"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程序储存器</a:t>
            </a:r>
            <a:endParaRPr lang="zh-CN" altLang="en-US" sz="36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程序存储器用来存放编制好的始终保留的固定程序和表格常数。程序储存器以程序计数器 </a:t>
            </a:r>
            <a:r>
              <a:rPr lang="en-US" altLang="zh-CN" b="1" dirty="0">
                <a:latin typeface="宋体" panose="02010600030101010101" pitchFamily="2" charset="-122"/>
              </a:rPr>
              <a:t>PC </a:t>
            </a:r>
            <a:r>
              <a:rPr lang="zh-CN" altLang="en-US" b="1" dirty="0">
                <a:latin typeface="宋体" panose="02010600030101010101" pitchFamily="2" charset="-122"/>
              </a:rPr>
              <a:t>作为地址指针，通过</a:t>
            </a:r>
            <a:r>
              <a:rPr lang="en-US" altLang="zh-CN" b="1" dirty="0">
                <a:latin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</a:rPr>
              <a:t>位地址总线，可寻址的地址空间为</a:t>
            </a:r>
            <a:r>
              <a:rPr lang="en-US" altLang="zh-CN" b="1" dirty="0">
                <a:latin typeface="宋体" panose="02010600030101010101" pitchFamily="2" charset="-122"/>
              </a:rPr>
              <a:t>64</a:t>
            </a:r>
            <a:r>
              <a:rPr lang="en-US" altLang="zh-CN" b="1">
                <a:latin typeface="宋体" panose="02010600030101010101" pitchFamily="2" charset="-122"/>
              </a:rPr>
              <a:t>KB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在</a:t>
            </a:r>
            <a:r>
              <a:rPr lang="en-US" altLang="zh-CN" b="1" dirty="0">
                <a:latin typeface="宋体" panose="02010600030101010101" pitchFamily="2" charset="-122"/>
              </a:rPr>
              <a:t>8051/8751/89C51 </a:t>
            </a:r>
            <a:r>
              <a:rPr lang="zh-CN" altLang="en-US" b="1" dirty="0">
                <a:latin typeface="宋体" panose="02010600030101010101" pitchFamily="2" charset="-122"/>
              </a:rPr>
              <a:t>片内，分别内置最低地址空间的</a:t>
            </a:r>
            <a:r>
              <a:rPr lang="en-US" altLang="zh-CN" b="1" dirty="0">
                <a:latin typeface="宋体" panose="02010600030101010101" pitchFamily="2" charset="-122"/>
              </a:rPr>
              <a:t>4KB ROM/EPROM</a:t>
            </a:r>
            <a:r>
              <a:rPr lang="zh-CN" altLang="en-US" b="1" dirty="0">
                <a:latin typeface="宋体" panose="02010600030101010101" pitchFamily="2" charset="-122"/>
              </a:rPr>
              <a:t>程序储存器（内部程序储存器），而在</a:t>
            </a:r>
            <a:r>
              <a:rPr lang="en-US" altLang="zh-CN" b="1" dirty="0">
                <a:latin typeface="宋体" panose="02010600030101010101" pitchFamily="2" charset="-122"/>
              </a:rPr>
              <a:t>8031</a:t>
            </a:r>
            <a:r>
              <a:rPr lang="zh-CN" altLang="en-US" b="1" dirty="0">
                <a:latin typeface="宋体" panose="02010600030101010101" pitchFamily="2" charset="-122"/>
              </a:rPr>
              <a:t>片内，则无内部程序储存器，必须外部扩展</a:t>
            </a:r>
            <a:r>
              <a:rPr lang="en-US" altLang="zh-CN" b="1" dirty="0">
                <a:latin typeface="宋体" panose="02010600030101010101" pitchFamily="2" charset="-122"/>
              </a:rPr>
              <a:t>EPROM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en-US" altLang="zh-CN" b="1" dirty="0">
                <a:latin typeface="宋体" panose="02010600030101010101" pitchFamily="2" charset="-122"/>
              </a:rPr>
              <a:t>MCS-51</a:t>
            </a:r>
            <a:r>
              <a:rPr lang="zh-CN" altLang="en-US" b="1" dirty="0">
                <a:latin typeface="宋体" panose="02010600030101010101" pitchFamily="2" charset="-122"/>
              </a:rPr>
              <a:t>单片机中</a:t>
            </a:r>
            <a:r>
              <a:rPr lang="en-US" altLang="zh-CN" b="1" dirty="0">
                <a:latin typeface="宋体" panose="02010600030101010101" pitchFamily="2" charset="-122"/>
              </a:rPr>
              <a:t>64KB</a:t>
            </a:r>
            <a:r>
              <a:rPr lang="zh-CN" altLang="en-US" b="1" dirty="0">
                <a:latin typeface="宋体" panose="02010600030101010101" pitchFamily="2" charset="-122"/>
              </a:rPr>
              <a:t>内、外程序储存器的地址是统一编排的。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zh-CN" altLang="en-US" b="1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1828800" y="533400"/>
            <a:ext cx="8534400" cy="57912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  8031</a:t>
            </a:r>
            <a:r>
              <a:rPr lang="zh-CN" altLang="en-US" b="1" dirty="0">
                <a:latin typeface="宋体" panose="02010600030101010101" pitchFamily="2" charset="-122"/>
              </a:rPr>
              <a:t>单片机无内部程序存储器，地址从</a:t>
            </a:r>
            <a:r>
              <a:rPr lang="en-US" altLang="zh-CN" b="1" dirty="0">
                <a:latin typeface="宋体" panose="02010600030101010101" pitchFamily="2" charset="-122"/>
              </a:rPr>
              <a:t>0000H</a:t>
            </a:r>
            <a:r>
              <a:rPr lang="zh-CN" altLang="en-US" b="1" dirty="0">
                <a:latin typeface="宋体" panose="02010600030101010101" pitchFamily="2" charset="-122"/>
              </a:rPr>
              <a:t>～</a:t>
            </a:r>
            <a:r>
              <a:rPr lang="en-US" altLang="zh-CN" b="1" dirty="0">
                <a:latin typeface="宋体" panose="02010600030101010101" pitchFamily="2" charset="-122"/>
              </a:rPr>
              <a:t>FFFFH</a:t>
            </a:r>
            <a:r>
              <a:rPr lang="zh-CN" altLang="en-US" b="1" dirty="0">
                <a:latin typeface="宋体" panose="02010600030101010101" pitchFamily="2" charset="-122"/>
              </a:rPr>
              <a:t>都是外部程序存储空间。  应始终接地，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对于内部有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>
                <a:latin typeface="宋体" panose="02010600030101010101" pitchFamily="2" charset="-122"/>
              </a:rPr>
              <a:t>的单片机（</a:t>
            </a:r>
            <a:r>
              <a:rPr lang="en-US" altLang="zh-CN" b="1" dirty="0">
                <a:latin typeface="宋体" panose="02010600030101010101" pitchFamily="2" charset="-122"/>
              </a:rPr>
              <a:t>51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52</a:t>
            </a:r>
            <a:r>
              <a:rPr lang="zh-CN" altLang="en-US" b="1" dirty="0">
                <a:latin typeface="宋体" panose="02010600030101010101" pitchFamily="2" charset="-122"/>
              </a:rPr>
              <a:t>系列）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，   引脚接高电平，使程序从内部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>
                <a:latin typeface="宋体" panose="02010600030101010101" pitchFamily="2" charset="-122"/>
              </a:rPr>
              <a:t>开始执行。当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值超出内部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>
                <a:latin typeface="宋体" panose="02010600030101010101" pitchFamily="2" charset="-122"/>
              </a:rPr>
              <a:t>的容量时，会自动转向外部程序存储器空间。外部程序存储器地址空间为</a:t>
            </a:r>
            <a:r>
              <a:rPr lang="en-US" altLang="zh-CN" b="1" dirty="0">
                <a:latin typeface="宋体" panose="02010600030101010101" pitchFamily="2" charset="-122"/>
              </a:rPr>
              <a:t>1000</a:t>
            </a:r>
            <a:r>
              <a:rPr lang="en-US" altLang="zh-CN" b="1">
                <a:latin typeface="宋体" panose="02010600030101010101" pitchFamily="2" charset="-122"/>
              </a:rPr>
              <a:t>H</a:t>
            </a:r>
            <a:r>
              <a:rPr lang="zh-CN" altLang="en-US" b="1">
                <a:latin typeface="宋体" panose="02010600030101010101" pitchFamily="2" charset="-122"/>
              </a:rPr>
              <a:t>～</a:t>
            </a:r>
            <a:r>
              <a:rPr lang="en-US" altLang="zh-CN" b="1">
                <a:latin typeface="宋体" panose="02010600030101010101" pitchFamily="2" charset="-122"/>
              </a:rPr>
              <a:t>FFFFH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/>
              <a:t>访问程序存储器使用</a:t>
            </a:r>
            <a:r>
              <a:rPr lang="en-US" altLang="zh-CN" b="1">
                <a:solidFill>
                  <a:srgbClr val="FF0066"/>
                </a:solidFill>
              </a:rPr>
              <a:t>MOVC</a:t>
            </a:r>
            <a:r>
              <a:rPr lang="zh-CN" altLang="en-US" b="1" dirty="0"/>
              <a:t>指令。</a:t>
            </a:r>
            <a:endParaRPr lang="zh-CN" altLang="en-US" b="1" dirty="0"/>
          </a:p>
        </p:txBody>
      </p:sp>
      <p:graphicFrame>
        <p:nvGraphicFramePr>
          <p:cNvPr id="13316" name="对象 13315"/>
          <p:cNvGraphicFramePr/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3317"/>
          <p:cNvGraphicFramePr/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14300" imgH="215900" progId="Equation.3">
                  <p:embed/>
                </p:oleObj>
              </mc:Choice>
              <mc:Fallback>
                <p:oleObj name="" r:id="rId3" imgW="11430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直接连接符 13323"/>
          <p:cNvSpPr/>
          <p:nvPr/>
        </p:nvSpPr>
        <p:spPr>
          <a:xfrm>
            <a:off x="2133600" y="3200400"/>
            <a:ext cx="457200" cy="0"/>
          </a:xfrm>
          <a:prstGeom prst="line">
            <a:avLst/>
          </a:prstGeom>
          <a:ln w="9525">
            <a:noFill/>
          </a:ln>
        </p:spPr>
      </p:sp>
      <p:sp>
        <p:nvSpPr>
          <p:cNvPr id="13326" name="直接连接符 13325"/>
          <p:cNvSpPr/>
          <p:nvPr/>
        </p:nvSpPr>
        <p:spPr>
          <a:xfrm>
            <a:off x="2209800" y="3200400"/>
            <a:ext cx="381000" cy="0"/>
          </a:xfrm>
          <a:prstGeom prst="line">
            <a:avLst/>
          </a:prstGeom>
          <a:ln w="9525">
            <a:noFill/>
          </a:ln>
        </p:spPr>
      </p:sp>
      <p:sp>
        <p:nvSpPr>
          <p:cNvPr id="13328" name="直接连接符 13327"/>
          <p:cNvSpPr/>
          <p:nvPr/>
        </p:nvSpPr>
        <p:spPr>
          <a:xfrm>
            <a:off x="2209800" y="3276600"/>
            <a:ext cx="381000" cy="0"/>
          </a:xfrm>
          <a:prstGeom prst="line">
            <a:avLst/>
          </a:prstGeom>
          <a:ln w="9525">
            <a:noFill/>
          </a:ln>
        </p:spPr>
      </p:sp>
      <p:sp>
        <p:nvSpPr>
          <p:cNvPr id="13329" name="直接连接符 13328"/>
          <p:cNvSpPr/>
          <p:nvPr/>
        </p:nvSpPr>
        <p:spPr>
          <a:xfrm>
            <a:off x="2209800" y="3276600"/>
            <a:ext cx="381000" cy="0"/>
          </a:xfrm>
          <a:prstGeom prst="line">
            <a:avLst/>
          </a:prstGeom>
          <a:ln w="9525">
            <a:noFill/>
          </a:ln>
        </p:spPr>
      </p:sp>
      <p:grpSp>
        <p:nvGrpSpPr>
          <p:cNvPr id="13333" name="组合 13332"/>
          <p:cNvGrpSpPr/>
          <p:nvPr/>
        </p:nvGrpSpPr>
        <p:grpSpPr>
          <a:xfrm>
            <a:off x="2590800" y="3057525"/>
            <a:ext cx="990600" cy="682625"/>
            <a:chOff x="3696" y="144"/>
            <a:chExt cx="624" cy="430"/>
          </a:xfrm>
        </p:grpSpPr>
        <p:sp>
          <p:nvSpPr>
            <p:cNvPr id="13322" name="直接连接符 13321"/>
            <p:cNvSpPr/>
            <p:nvPr/>
          </p:nvSpPr>
          <p:spPr>
            <a:xfrm>
              <a:off x="3744" y="28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2" name="文本框 13331"/>
            <p:cNvSpPr txBox="1"/>
            <p:nvPr/>
          </p:nvSpPr>
          <p:spPr>
            <a:xfrm>
              <a:off x="3696" y="144"/>
              <a:ext cx="624" cy="4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3200">
                  <a:latin typeface="宋体" panose="02010600030101010101" pitchFamily="2" charset="-122"/>
                  <a:ea typeface="宋体" panose="02010600030101010101" pitchFamily="2" charset="-122"/>
                </a:rPr>
                <a:t>EA</a:t>
              </a:r>
              <a:endParaRPr lang="en-US" altLang="zh-CN" sz="32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334" name="组合 13333"/>
          <p:cNvGrpSpPr/>
          <p:nvPr/>
        </p:nvGrpSpPr>
        <p:grpSpPr>
          <a:xfrm>
            <a:off x="9067800" y="1143000"/>
            <a:ext cx="990600" cy="682625"/>
            <a:chOff x="3696" y="144"/>
            <a:chExt cx="624" cy="430"/>
          </a:xfrm>
        </p:grpSpPr>
        <p:sp>
          <p:nvSpPr>
            <p:cNvPr id="13335" name="直接连接符 13334"/>
            <p:cNvSpPr/>
            <p:nvPr/>
          </p:nvSpPr>
          <p:spPr>
            <a:xfrm>
              <a:off x="3744" y="28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6" name="文本框 13335"/>
            <p:cNvSpPr txBox="1"/>
            <p:nvPr/>
          </p:nvSpPr>
          <p:spPr>
            <a:xfrm>
              <a:off x="3696" y="144"/>
              <a:ext cx="624" cy="4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3200">
                  <a:latin typeface="宋体" panose="02010600030101010101" pitchFamily="2" charset="-122"/>
                  <a:ea typeface="宋体" panose="02010600030101010101" pitchFamily="2" charset="-122"/>
                </a:rPr>
                <a:t>EA</a:t>
              </a:r>
              <a:endParaRPr lang="en-US" altLang="zh-CN" sz="32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xfrm>
            <a:off x="2971800" y="-609600"/>
            <a:ext cx="6553200" cy="304800"/>
          </a:xfrm>
        </p:spPr>
        <p:txBody>
          <a:bodyPr lIns="92075" tIns="46038" rIns="92075" bIns="46038" anchor="ctr"/>
          <a:p>
            <a:endParaRPr b="1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1828800" y="0"/>
            <a:ext cx="8534400" cy="6400800"/>
          </a:xfrm>
        </p:spPr>
        <p:txBody>
          <a:bodyPr/>
          <a:p>
            <a:pPr>
              <a:lnSpc>
                <a:spcPct val="115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程序存储器中的几个特殊地址的使用：</a:t>
            </a: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地址         用途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0000H        </a:t>
            </a:r>
            <a:r>
              <a:rPr lang="zh-CN" altLang="en-US" sz="2800" b="1" dirty="0">
                <a:latin typeface="宋体" panose="02010600030101010101" pitchFamily="2" charset="-122"/>
              </a:rPr>
              <a:t>复位操作后的程序入口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 dirty="0"/>
              <a:t>       </a:t>
            </a:r>
            <a:r>
              <a:rPr lang="en-US" altLang="zh-CN" sz="2800" b="1" dirty="0">
                <a:latin typeface="宋体" panose="02010600030101010101" pitchFamily="2" charset="-122"/>
              </a:rPr>
              <a:t>0003H        </a:t>
            </a:r>
            <a:r>
              <a:rPr lang="zh-CN" altLang="en-US" sz="2800" b="1" dirty="0">
                <a:latin typeface="宋体" panose="02010600030101010101" pitchFamily="2" charset="-122"/>
              </a:rPr>
              <a:t>外部中断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服务程序入口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000BH        </a:t>
            </a:r>
            <a:r>
              <a:rPr lang="zh-CN" altLang="en-US" sz="2800" b="1" dirty="0">
                <a:latin typeface="宋体" panose="02010600030101010101" pitchFamily="2" charset="-122"/>
              </a:rPr>
              <a:t>定时器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中断服务程序入口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0013H        </a:t>
            </a:r>
            <a:r>
              <a:rPr lang="zh-CN" altLang="en-US" sz="2800" b="1" dirty="0">
                <a:latin typeface="宋体" panose="02010600030101010101" pitchFamily="2" charset="-122"/>
              </a:rPr>
              <a:t>外部中断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服务程序入口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001BH        </a:t>
            </a:r>
            <a:r>
              <a:rPr lang="zh-CN" altLang="en-US" sz="2800" b="1" dirty="0">
                <a:latin typeface="宋体" panose="02010600030101010101" pitchFamily="2" charset="-122"/>
              </a:rPr>
              <a:t>定时器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中断服务程序入口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0023H        </a:t>
            </a:r>
            <a:r>
              <a:rPr lang="zh-CN" altLang="en-US" sz="2800" b="1" dirty="0">
                <a:latin typeface="宋体" panose="02010600030101010101" pitchFamily="2" charset="-122"/>
              </a:rPr>
              <a:t>串行口中断服务程序入口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由于两入口地址之间的存储空间有限，因此在编程时，通常在这些入口地址开始的两三个地址单元中，放入一条转移类指令，已使相应的程序转到指定的程序存储器区域中执行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/>
          </a:p>
        </p:txBody>
      </p:sp>
      <p:sp>
        <p:nvSpPr>
          <p:cNvPr id="14340" name="矩形 14339"/>
          <p:cNvSpPr/>
          <p:nvPr/>
        </p:nvSpPr>
        <p:spPr>
          <a:xfrm>
            <a:off x="3429000" y="1219200"/>
            <a:ext cx="2286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endParaRPr sz="44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>
          <a:xfrm>
            <a:off x="2057400" y="228600"/>
            <a:ext cx="8229600" cy="61722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1.2.2</a:t>
            </a:r>
            <a:r>
              <a:rPr lang="en-US" altLang="zh-CN" b="1" dirty="0"/>
              <a:t>  </a:t>
            </a:r>
            <a:r>
              <a:rPr lang="zh-CN" altLang="en-US" b="1" dirty="0"/>
              <a:t>外部数据存储器</a:t>
            </a: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用于存放随机读写的数据。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外部</a:t>
            </a: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口地址影像区。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</a:t>
            </a:r>
            <a:r>
              <a:rPr lang="en-US" altLang="zh-CN" sz="2800" b="1" dirty="0">
                <a:latin typeface="宋体" panose="02010600030101010101" pitchFamily="2" charset="-122"/>
              </a:rPr>
              <a:t>MCS-51</a:t>
            </a:r>
            <a:r>
              <a:rPr lang="zh-CN" altLang="en-US" sz="2800" b="1" dirty="0">
                <a:latin typeface="宋体" panose="02010600030101010101" pitchFamily="2" charset="-122"/>
              </a:rPr>
              <a:t>单片机的外部数据存储器和外部</a:t>
            </a: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口实行统一编址 ，并使用相同的      作选通控制信号，均使用 </a:t>
            </a:r>
            <a:r>
              <a:rPr lang="en-US" altLang="zh-CN" sz="2800" b="1">
                <a:solidFill>
                  <a:srgbClr val="FF0066"/>
                </a:solidFill>
                <a:latin typeface="宋体" panose="02010600030101010101" pitchFamily="2" charset="-122"/>
              </a:rPr>
              <a:t>MOVX</a:t>
            </a:r>
            <a:r>
              <a:rPr lang="en-US" altLang="zh-CN" sz="2800" b="1">
                <a:solidFill>
                  <a:srgbClr val="FF7C8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指令访问。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MCS-51 </a:t>
            </a:r>
            <a:r>
              <a:rPr lang="zh-CN" altLang="en-US" sz="2800" b="1" dirty="0">
                <a:latin typeface="宋体" panose="02010600030101010101" pitchFamily="2" charset="-122"/>
              </a:rPr>
              <a:t>单片机最多可扩展</a:t>
            </a:r>
            <a:r>
              <a:rPr lang="en-US" altLang="zh-CN" sz="2800" b="1" dirty="0">
                <a:latin typeface="宋体" panose="02010600030101010101" pitchFamily="2" charset="-122"/>
              </a:rPr>
              <a:t>64</a:t>
            </a:r>
            <a:r>
              <a:rPr lang="en-US" altLang="zh-CN" sz="2800" b="1">
                <a:latin typeface="宋体" panose="02010600030101010101" pitchFamily="2" charset="-122"/>
              </a:rPr>
              <a:t>KB</a:t>
            </a:r>
            <a:r>
              <a:rPr lang="zh-CN" altLang="en-US" sz="2800" b="1" dirty="0"/>
              <a:t>外部数据存储器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1.2.3 </a:t>
            </a:r>
            <a:r>
              <a:rPr lang="zh-CN" altLang="en-US" b="1" dirty="0">
                <a:latin typeface="宋体" panose="02010600030101010101" pitchFamily="2" charset="-122"/>
              </a:rPr>
              <a:t>内部数据储存器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内部数据存储器是使用最多的地址空间，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存放随机读写的数据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通用寄存器区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41999" name="组合 41998"/>
          <p:cNvGrpSpPr/>
          <p:nvPr/>
        </p:nvGrpSpPr>
        <p:grpSpPr>
          <a:xfrm>
            <a:off x="7315200" y="2652713"/>
            <a:ext cx="1143000" cy="608012"/>
            <a:chOff x="4128" y="0"/>
            <a:chExt cx="720" cy="383"/>
          </a:xfrm>
        </p:grpSpPr>
        <p:sp>
          <p:nvSpPr>
            <p:cNvPr id="41995" name="文本框 41994"/>
            <p:cNvSpPr txBox="1"/>
            <p:nvPr/>
          </p:nvSpPr>
          <p:spPr>
            <a:xfrm>
              <a:off x="4128" y="0"/>
              <a:ext cx="720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RD WR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97" name="直接连接符 41996"/>
            <p:cNvSpPr/>
            <p:nvPr/>
          </p:nvSpPr>
          <p:spPr>
            <a:xfrm>
              <a:off x="4176" y="9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8" name="直接连接符 41997"/>
            <p:cNvSpPr/>
            <p:nvPr/>
          </p:nvSpPr>
          <p:spPr>
            <a:xfrm>
              <a:off x="4512" y="9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1524000" y="0"/>
            <a:ext cx="9144000" cy="7086600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堆栈区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运算操作数存放区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指令（算术运算、逻辑运算、位操作运算等）的操作数只能在此地址空间或特殊功能寄存器地址空间。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内部数据存储器的地址分配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</a:rPr>
              <a:t>51 </a:t>
            </a:r>
            <a:r>
              <a:rPr lang="zh-CN" altLang="en-US" b="1" dirty="0">
                <a:latin typeface="宋体" panose="02010600030101010101" pitchFamily="2" charset="-122"/>
              </a:rPr>
              <a:t>系列单片机内部数据存储器</a:t>
            </a:r>
            <a:r>
              <a:rPr lang="zh-CN" altLang="en-US" sz="2800" b="1" dirty="0">
                <a:latin typeface="宋体" panose="02010600030101010101" pitchFamily="2" charset="-122"/>
              </a:rPr>
              <a:t>地址范围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>
                <a:latin typeface="宋体" panose="02010600030101010101" pitchFamily="2" charset="-122"/>
              </a:rPr>
              <a:t>00</a:t>
            </a:r>
            <a:r>
              <a:rPr lang="zh-CN" altLang="en-US" b="1" dirty="0">
                <a:latin typeface="宋体" panose="02010600030101010101" pitchFamily="2" charset="-122"/>
              </a:rPr>
              <a:t>～</a:t>
            </a:r>
            <a:r>
              <a:rPr lang="en-US" altLang="zh-CN" b="1" dirty="0">
                <a:latin typeface="宋体" panose="02010600030101010101" pitchFamily="2" charset="-122"/>
              </a:rPr>
              <a:t>7FH</a:t>
            </a:r>
            <a:r>
              <a:rPr lang="zh-CN" altLang="en-US" b="1" dirty="0">
                <a:latin typeface="宋体" panose="02010600030101010101" pitchFamily="2" charset="-122"/>
              </a:rPr>
              <a:t>。各区域地址见下表。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）地址 </a:t>
            </a:r>
            <a:r>
              <a:rPr lang="en-US" altLang="zh-CN" b="1" dirty="0">
                <a:solidFill>
                  <a:srgbClr val="FF0066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b="1" dirty="0">
                <a:solidFill>
                  <a:srgbClr val="FF0066"/>
                </a:solidFill>
                <a:latin typeface="宋体" panose="02010600030101010101" pitchFamily="2" charset="-122"/>
              </a:rPr>
              <a:t>1FH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的前</a:t>
            </a:r>
            <a:r>
              <a:rPr lang="en-US" altLang="zh-CN" b="1" dirty="0">
                <a:solidFill>
                  <a:srgbClr val="FF0066"/>
                </a:solidFill>
                <a:latin typeface="宋体" panose="02010600030101010101" pitchFamily="2" charset="-122"/>
              </a:rPr>
              <a:t>32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个单元称为寄存器区</a:t>
            </a:r>
            <a:endParaRPr lang="zh-CN" altLang="en-US" b="1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用途：</a:t>
            </a:r>
            <a:r>
              <a:rPr lang="en-US" altLang="zh-CN" b="1" dirty="0">
                <a:latin typeface="宋体" panose="02010600030101010101" pitchFamily="2" charset="-122"/>
              </a:rPr>
              <a:t>① </a:t>
            </a:r>
            <a:r>
              <a:rPr lang="zh-CN" altLang="en-US" b="1" dirty="0">
                <a:latin typeface="宋体" panose="02010600030101010101" pitchFamily="2" charset="-122"/>
              </a:rPr>
              <a:t>作通用寄存器</a:t>
            </a:r>
            <a:r>
              <a:rPr lang="en-US" altLang="zh-CN" b="1">
                <a:latin typeface="宋体" panose="02010600030101010101" pitchFamily="2" charset="-122"/>
              </a:rPr>
              <a:t>R0</a:t>
            </a:r>
            <a:r>
              <a:rPr lang="zh-CN" altLang="en-US" b="1">
                <a:latin typeface="宋体" panose="02010600030101010101" pitchFamily="2" charset="-122"/>
              </a:rPr>
              <a:t>～</a:t>
            </a:r>
            <a:r>
              <a:rPr lang="en-US" altLang="zh-CN" b="1">
                <a:latin typeface="宋体" panose="02010600030101010101" pitchFamily="2" charset="-122"/>
              </a:rPr>
              <a:t>R7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  </a:t>
            </a:r>
            <a:r>
              <a:rPr lang="en-US" altLang="zh-CN" b="1" dirty="0">
                <a:latin typeface="宋体" panose="02010600030101010101" pitchFamily="2" charset="-122"/>
              </a:rPr>
              <a:t>② R0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dirty="0">
                <a:latin typeface="宋体" panose="02010600030101010101" pitchFamily="2" charset="-122"/>
              </a:rPr>
              <a:t>R1</a:t>
            </a:r>
            <a:r>
              <a:rPr lang="zh-CN" altLang="en-US" b="1" dirty="0">
                <a:latin typeface="宋体" panose="02010600030101010101" pitchFamily="2" charset="-122"/>
              </a:rPr>
              <a:t>可作间址寄存器使用。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16388" name="对象 16387"/>
          <p:cNvGraphicFramePr/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文本框 16390"/>
          <p:cNvSpPr txBox="1"/>
          <p:nvPr/>
        </p:nvSpPr>
        <p:spPr>
          <a:xfrm>
            <a:off x="1524000" y="3886200"/>
            <a:ext cx="9144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文本框 46081"/>
          <p:cNvSpPr txBox="1"/>
          <p:nvPr/>
        </p:nvSpPr>
        <p:spPr>
          <a:xfrm>
            <a:off x="2362200" y="990600"/>
            <a:ext cx="80772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6083" name="对象 46082"/>
          <p:cNvGraphicFramePr/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000625" imgH="4286250" progId="Paint.Picture">
                  <p:embed/>
                </p:oleObj>
              </mc:Choice>
              <mc:Fallback>
                <p:oleObj name="" r:id="rId1" imgW="5000625" imgH="42862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1752600" y="0"/>
            <a:ext cx="8610600" cy="6858000"/>
          </a:xfrm>
        </p:spPr>
        <p:txBody>
          <a:bodyPr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使用时应注意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32</a:t>
            </a:r>
            <a:r>
              <a:rPr lang="zh-CN" altLang="en-US" sz="2800" b="1" dirty="0">
                <a:latin typeface="宋体" panose="02010600030101010101" pitchFamily="2" charset="-122"/>
              </a:rPr>
              <a:t>个单元的寄存器区分为四组，使用时只能选其中一组寄存器。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buChar char="l"/>
            </a:pPr>
            <a:r>
              <a:rPr lang="zh-CN" altLang="en-US" sz="2800" b="1" dirty="0">
                <a:latin typeface="宋体" panose="02010600030101010101" pitchFamily="2" charset="-122"/>
              </a:rPr>
              <a:t>寄存器的选组由程序状态字</a:t>
            </a:r>
            <a:r>
              <a:rPr lang="en-US" altLang="zh-CN" sz="2800" b="1" dirty="0">
                <a:latin typeface="宋体" panose="02010600030101010101" pitchFamily="2" charset="-122"/>
              </a:rPr>
              <a:t>PSW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宋体" panose="02010600030101010101" pitchFamily="2" charset="-122"/>
              </a:rPr>
              <a:t>RS1</a:t>
            </a:r>
            <a:r>
              <a:rPr lang="zh-CN" altLang="en-US" sz="2800" b="1" dirty="0">
                <a:latin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</a:rPr>
              <a:t>RS0</a:t>
            </a:r>
            <a:r>
              <a:rPr lang="zh-CN" altLang="en-US" sz="2800" b="1" dirty="0">
                <a:latin typeface="宋体" panose="02010600030101010101" pitchFamily="2" charset="-122"/>
              </a:rPr>
              <a:t>位定。   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     </a:t>
            </a:r>
            <a:r>
              <a:rPr lang="en-US" altLang="zh-CN" sz="2800" b="1" dirty="0">
                <a:latin typeface="宋体" panose="02010600030101010101" pitchFamily="2" charset="-122"/>
              </a:rPr>
              <a:t>RS1     RS0      </a:t>
            </a:r>
            <a:r>
              <a:rPr lang="zh-CN" altLang="en-US" sz="2800" b="1" dirty="0">
                <a:latin typeface="宋体" panose="02010600030101010101" pitchFamily="2" charset="-122"/>
              </a:rPr>
              <a:t>选寄存器组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      </a:t>
            </a:r>
            <a:r>
              <a:rPr lang="en-US" altLang="zh-CN" sz="2800" b="1" dirty="0">
                <a:latin typeface="宋体" panose="02010600030101010101" pitchFamily="2" charset="-122"/>
              </a:rPr>
              <a:t>0       0          0</a:t>
            </a:r>
            <a:r>
              <a:rPr lang="zh-CN" altLang="en-US" sz="2800" b="1" dirty="0">
                <a:latin typeface="宋体" panose="02010600030101010101" pitchFamily="2" charset="-122"/>
              </a:rPr>
              <a:t>组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      </a:t>
            </a:r>
            <a:r>
              <a:rPr lang="en-US" altLang="zh-CN" sz="2800" b="1" dirty="0">
                <a:latin typeface="宋体" panose="02010600030101010101" pitchFamily="2" charset="-122"/>
              </a:rPr>
              <a:t>0       1          1</a:t>
            </a:r>
            <a:r>
              <a:rPr lang="zh-CN" altLang="en-US" sz="2800" b="1" dirty="0">
                <a:latin typeface="宋体" panose="02010600030101010101" pitchFamily="2" charset="-122"/>
              </a:rPr>
              <a:t>组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      </a:t>
            </a:r>
            <a:r>
              <a:rPr lang="en-US" altLang="zh-CN" sz="2800" b="1" dirty="0">
                <a:latin typeface="宋体" panose="02010600030101010101" pitchFamily="2" charset="-122"/>
              </a:rPr>
              <a:t>1       0          2</a:t>
            </a:r>
            <a:r>
              <a:rPr lang="zh-CN" altLang="en-US" sz="2800" b="1" dirty="0">
                <a:latin typeface="宋体" panose="02010600030101010101" pitchFamily="2" charset="-122"/>
              </a:rPr>
              <a:t>组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      </a:t>
            </a:r>
            <a:r>
              <a:rPr lang="en-US" altLang="zh-CN" sz="2800" b="1" dirty="0">
                <a:latin typeface="宋体" panose="02010600030101010101" pitchFamily="2" charset="-122"/>
              </a:rPr>
              <a:t>1       1          3</a:t>
            </a:r>
            <a:r>
              <a:rPr lang="zh-CN" altLang="en-US" sz="2800" b="1" dirty="0">
                <a:latin typeface="宋体" panose="02010600030101010101" pitchFamily="2" charset="-122"/>
              </a:rPr>
              <a:t>组  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buChar char="l"/>
            </a:pPr>
            <a:r>
              <a:rPr lang="zh-CN" altLang="en-US" sz="2800" b="1" dirty="0">
                <a:latin typeface="宋体" panose="02010600030101010101" pitchFamily="2" charset="-122"/>
              </a:rPr>
              <a:t>初始化时或复位时，自动选中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组。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buChar char="l"/>
            </a:pPr>
            <a:r>
              <a:rPr lang="zh-CN" altLang="en-US" sz="2800" b="1" dirty="0">
                <a:latin typeface="宋体" panose="02010600030101010101" pitchFamily="2" charset="-122"/>
              </a:rPr>
              <a:t>一旦选中一组，其它三组只能作为数据存储器使用，而不能作为寄存器使用。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buChar char="l"/>
            </a:pPr>
            <a:r>
              <a:rPr lang="zh-CN" altLang="en-US" sz="2800" b="1" dirty="0">
                <a:latin typeface="宋体" panose="02010600030101010101" pitchFamily="2" charset="-122"/>
              </a:rPr>
              <a:t>设置多组寄存器可以方便保护现场。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412" name="流程图: 联系 17411"/>
          <p:cNvSpPr/>
          <p:nvPr/>
        </p:nvSpPr>
        <p:spPr>
          <a:xfrm>
            <a:off x="1905000" y="685800"/>
            <a:ext cx="152400" cy="152400"/>
          </a:xfrm>
          <a:prstGeom prst="flowChartConnector">
            <a:avLst/>
          </a:prstGeom>
          <a:solidFill>
            <a:srgbClr val="66CC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>
          <a:xfrm>
            <a:off x="1524000" y="0"/>
            <a:ext cx="9144000" cy="7162800"/>
          </a:xfrm>
        </p:spPr>
        <p:txBody>
          <a:bodyPr/>
          <a:p>
            <a:pPr>
              <a:lnSpc>
                <a:spcPct val="105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20H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2FH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为位地址区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共</a:t>
            </a:r>
            <a:r>
              <a:rPr lang="en-US" altLang="zh-CN" sz="2800" b="1" dirty="0">
                <a:latin typeface="宋体" panose="02010600030101010101" pitchFamily="2" charset="-122"/>
              </a:rPr>
              <a:t>16</a:t>
            </a:r>
            <a:r>
              <a:rPr lang="zh-CN" altLang="en-US" sz="2800" b="1" dirty="0">
                <a:latin typeface="宋体" panose="02010600030101010101" pitchFamily="2" charset="-122"/>
              </a:rPr>
              <a:t>个单元，每单元有八个位，每位有一个位地址，共</a:t>
            </a:r>
            <a:r>
              <a:rPr lang="en-US" altLang="zh-CN" sz="2800" b="1" dirty="0">
                <a:latin typeface="宋体" panose="02010600030101010101" pitchFamily="2" charset="-122"/>
              </a:rPr>
              <a:t>128</a:t>
            </a:r>
            <a:r>
              <a:rPr lang="zh-CN" altLang="en-US" sz="2800" b="1" dirty="0">
                <a:latin typeface="宋体" panose="02010600030101010101" pitchFamily="2" charset="-122"/>
              </a:rPr>
              <a:t>位，位地址范围为</a:t>
            </a:r>
            <a:r>
              <a:rPr lang="en-US" altLang="zh-CN" sz="2800" b="1" dirty="0">
                <a:latin typeface="宋体" panose="02010600030101010101" pitchFamily="2" charset="-122"/>
              </a:rPr>
              <a:t>00H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7FH</a:t>
            </a:r>
            <a:r>
              <a:rPr lang="zh-CN" altLang="en-US" sz="2800" b="1" dirty="0">
                <a:latin typeface="宋体" panose="02010600030101010101" pitchFamily="2" charset="-122"/>
              </a:rPr>
              <a:t>，该区既可位寻址，又可字节寻址。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如 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MOV 20H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宋体" panose="02010600030101010101" pitchFamily="2" charset="-122"/>
              </a:rPr>
              <a:t> (</a:t>
            </a:r>
            <a:r>
              <a:rPr lang="zh-CN" altLang="en-US" sz="2800" b="1" dirty="0">
                <a:latin typeface="宋体" panose="02010600030101010101" pitchFamily="2" charset="-122"/>
              </a:rPr>
              <a:t>这里</a:t>
            </a:r>
            <a:r>
              <a:rPr lang="en-US" altLang="zh-CN" sz="2800" b="1" dirty="0">
                <a:latin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宋体" panose="02010600030101010101" pitchFamily="2" charset="-122"/>
              </a:rPr>
              <a:t>Cy</a:t>
            </a:r>
            <a:r>
              <a:rPr lang="zh-CN" altLang="en-US" sz="2800" b="1" dirty="0">
                <a:latin typeface="宋体" panose="02010600030101010101" pitchFamily="2" charset="-122"/>
              </a:rPr>
              <a:t>进位标志位），该指令是将</a:t>
            </a:r>
            <a:r>
              <a:rPr lang="en-US" altLang="zh-CN" sz="2800" b="1" dirty="0">
                <a:latin typeface="宋体" panose="02010600030101010101" pitchFamily="2" charset="-122"/>
              </a:rPr>
              <a:t>Cy</a:t>
            </a:r>
            <a:r>
              <a:rPr lang="zh-CN" altLang="en-US" sz="2800" b="1" dirty="0">
                <a:latin typeface="宋体" panose="02010600030101010101" pitchFamily="2" charset="-122"/>
              </a:rPr>
              <a:t>内容送</a:t>
            </a:r>
            <a:r>
              <a:rPr lang="en-US" altLang="zh-CN" sz="2800" b="1" dirty="0">
                <a:latin typeface="宋体" panose="02010600030101010101" pitchFamily="2" charset="-122"/>
              </a:rPr>
              <a:t>20H</a:t>
            </a:r>
            <a:r>
              <a:rPr lang="zh-CN" altLang="en-US" sz="2800" b="1" dirty="0">
                <a:latin typeface="宋体" panose="02010600030101010101" pitchFamily="2" charset="-122"/>
              </a:rPr>
              <a:t>位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如果</a:t>
            </a:r>
            <a:r>
              <a:rPr lang="en-US" altLang="zh-CN" sz="2800" b="1" dirty="0">
                <a:latin typeface="宋体" panose="02010600030101010101" pitchFamily="2" charset="-122"/>
              </a:rPr>
              <a:t>Cy</a:t>
            </a:r>
            <a:r>
              <a:rPr lang="zh-CN" altLang="en-US" sz="2800" b="1" dirty="0">
                <a:latin typeface="宋体" panose="02010600030101010101" pitchFamily="2" charset="-122"/>
              </a:rPr>
              <a:t>＝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，位</a:t>
            </a:r>
            <a:r>
              <a:rPr lang="en-US" altLang="zh-CN" sz="2800" b="1" dirty="0">
                <a:latin typeface="宋体" panose="02010600030101010101" pitchFamily="2" charset="-122"/>
              </a:rPr>
              <a:t>20H</a:t>
            </a:r>
            <a:r>
              <a:rPr lang="zh-CN" altLang="en-US" sz="2800" b="1" dirty="0">
                <a:latin typeface="宋体" panose="02010600030101010101" pitchFamily="2" charset="-122"/>
              </a:rPr>
              <a:t>值为“</a:t>
            </a:r>
            <a:r>
              <a:rPr lang="en-US" altLang="zh-CN" sz="2800" b="1" dirty="0">
                <a:latin typeface="宋体" panose="02010600030101010101" pitchFamily="2" charset="-122"/>
              </a:rPr>
              <a:t>1”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）除选中的寄存组以外的存储器均可以作为通用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RAM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区</a:t>
            </a:r>
            <a:r>
              <a:rPr lang="zh-CN" altLang="en-US" sz="2800" b="1" dirty="0">
                <a:latin typeface="宋体" panose="02010600030101010101" pitchFamily="2" charset="-122"/>
              </a:rPr>
              <a:t>。 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）堆栈区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 </a:t>
            </a:r>
            <a:r>
              <a:rPr lang="en-US" altLang="zh-CN" sz="2800" b="1" dirty="0">
                <a:latin typeface="宋体" panose="02010600030101010101" pitchFamily="2" charset="-122"/>
              </a:rPr>
              <a:t>8XX51</a:t>
            </a:r>
            <a:r>
              <a:rPr lang="zh-CN" altLang="en-US" sz="2800" b="1" dirty="0">
                <a:latin typeface="宋体" panose="02010600030101010101" pitchFamily="2" charset="-122"/>
              </a:rPr>
              <a:t>单片机的堆栈设在内部</a:t>
            </a:r>
            <a:r>
              <a:rPr lang="en-US" altLang="zh-CN" sz="2800" b="1" dirty="0">
                <a:latin typeface="宋体" panose="02010600030101010101" pitchFamily="2" charset="-122"/>
              </a:rPr>
              <a:t>RAM</a:t>
            </a:r>
            <a:r>
              <a:rPr lang="zh-CN" altLang="en-US" sz="2800" b="1" dirty="0">
                <a:latin typeface="宋体" panose="02010600030101010101" pitchFamily="2" charset="-122"/>
              </a:rPr>
              <a:t>区，深度不大于</a:t>
            </a:r>
            <a:r>
              <a:rPr lang="en-US" altLang="zh-CN" sz="2800" b="1" dirty="0">
                <a:latin typeface="宋体" panose="02010600030101010101" pitchFamily="2" charset="-122"/>
              </a:rPr>
              <a:t>128</a:t>
            </a:r>
            <a:r>
              <a:rPr lang="zh-CN" altLang="en-US" sz="2800" b="1" dirty="0">
                <a:latin typeface="宋体" panose="02010600030101010101" pitchFamily="2" charset="-122"/>
              </a:rPr>
              <a:t>字节，初始化时</a:t>
            </a:r>
            <a:r>
              <a:rPr lang="en-US" altLang="zh-CN" sz="2800" b="1" dirty="0">
                <a:latin typeface="宋体" panose="02010600030101010101" pitchFamily="2" charset="-122"/>
              </a:rPr>
              <a:t>SP</a:t>
            </a:r>
            <a:r>
              <a:rPr lang="zh-CN" altLang="en-US" sz="2800" b="1" dirty="0">
                <a:latin typeface="宋体" panose="02010600030101010101" pitchFamily="2" charset="-122"/>
              </a:rPr>
              <a:t>指向</a:t>
            </a:r>
            <a:r>
              <a:rPr lang="en-US" altLang="zh-CN" sz="2800" b="1" dirty="0">
                <a:latin typeface="宋体" panose="02010600030101010101" pitchFamily="2" charset="-122"/>
              </a:rPr>
              <a:t>07</a:t>
            </a:r>
            <a:r>
              <a:rPr lang="en-US" altLang="zh-CN" sz="2800" b="1">
                <a:latin typeface="宋体" panose="02010600030101010101" pitchFamily="2" charset="-122"/>
              </a:rPr>
              <a:t>H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注： 对</a:t>
            </a:r>
            <a:r>
              <a:rPr lang="en-US" altLang="zh-CN" sz="2800" b="1" dirty="0">
                <a:latin typeface="宋体" panose="02010600030101010101" pitchFamily="2" charset="-122"/>
              </a:rPr>
              <a:t>51</a:t>
            </a:r>
            <a:r>
              <a:rPr lang="zh-CN" altLang="en-US" sz="2800" b="1" dirty="0">
                <a:latin typeface="宋体" panose="02010600030101010101" pitchFamily="2" charset="-122"/>
              </a:rPr>
              <a:t>基本型单片机只有</a:t>
            </a:r>
            <a:r>
              <a:rPr lang="en-US" altLang="zh-CN" sz="2800" b="1" dirty="0">
                <a:latin typeface="宋体" panose="02010600030101010101" pitchFamily="2" charset="-122"/>
              </a:rPr>
              <a:t>00H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7FH</a:t>
            </a:r>
            <a:r>
              <a:rPr lang="zh-CN" altLang="en-US" sz="2800" b="1" dirty="0">
                <a:latin typeface="宋体" panose="02010600030101010101" pitchFamily="2" charset="-122"/>
              </a:rPr>
              <a:t>单元</a:t>
            </a:r>
            <a:r>
              <a:rPr lang="en-US" altLang="zh-CN" sz="2800" b="1" dirty="0">
                <a:latin typeface="宋体" panose="02010600030101010101" pitchFamily="2" charset="-122"/>
              </a:rPr>
              <a:t>128</a:t>
            </a:r>
            <a:r>
              <a:rPr lang="zh-CN" altLang="en-US" sz="2800" b="1" dirty="0">
                <a:latin typeface="宋体" panose="02010600030101010101" pitchFamily="2" charset="-122"/>
              </a:rPr>
              <a:t>字节的</a:t>
            </a:r>
            <a:r>
              <a:rPr lang="en-US" altLang="zh-CN" sz="2800" b="1" dirty="0">
                <a:latin typeface="宋体" panose="02010600030101010101" pitchFamily="2" charset="-122"/>
              </a:rPr>
              <a:t>RAM</a:t>
            </a:r>
            <a:r>
              <a:rPr lang="zh-CN" altLang="en-US" sz="2800" b="1" dirty="0">
                <a:latin typeface="宋体" panose="02010600030101010101" pitchFamily="2" charset="-122"/>
              </a:rPr>
              <a:t>区。对</a:t>
            </a:r>
            <a:r>
              <a:rPr lang="en-US" altLang="zh-CN" sz="2800" b="1" dirty="0">
                <a:latin typeface="宋体" panose="02010600030101010101" pitchFamily="2" charset="-122"/>
              </a:rPr>
              <a:t>52</a:t>
            </a:r>
            <a:r>
              <a:rPr lang="zh-CN" altLang="en-US" sz="2800" b="1" dirty="0">
                <a:latin typeface="宋体" panose="02010600030101010101" pitchFamily="2" charset="-122"/>
              </a:rPr>
              <a:t>增强型的单片机还有</a:t>
            </a:r>
            <a:r>
              <a:rPr lang="en-US" altLang="zh-CN" sz="2800" b="1" dirty="0">
                <a:latin typeface="宋体" panose="02010600030101010101" pitchFamily="2" charset="-122"/>
              </a:rPr>
              <a:t>80H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FFH</a:t>
            </a:r>
            <a:r>
              <a:rPr lang="zh-CN" altLang="en-US" sz="2800" b="1" dirty="0">
                <a:latin typeface="宋体" panose="02010600030101010101" pitchFamily="2" charset="-122"/>
              </a:rPr>
              <a:t>组成的高</a:t>
            </a:r>
            <a:r>
              <a:rPr lang="en-US" altLang="zh-CN" sz="2800" b="1" dirty="0">
                <a:latin typeface="宋体" panose="02010600030101010101" pitchFamily="2" charset="-122"/>
              </a:rPr>
              <a:t>128</a:t>
            </a:r>
            <a:r>
              <a:rPr lang="zh-CN" altLang="en-US" sz="2800" b="1" dirty="0">
                <a:latin typeface="宋体" panose="02010600030101010101" pitchFamily="2" charset="-122"/>
              </a:rPr>
              <a:t>字节</a:t>
            </a:r>
            <a:r>
              <a:rPr lang="en-US" altLang="zh-CN" sz="2800" b="1" dirty="0">
                <a:latin typeface="宋体" panose="02010600030101010101" pitchFamily="2" charset="-122"/>
              </a:rPr>
              <a:t>RAM</a:t>
            </a:r>
            <a:r>
              <a:rPr lang="zh-CN" altLang="en-US" sz="2800" b="1" dirty="0">
                <a:latin typeface="宋体" panose="02010600030101010101" pitchFamily="2" charset="-122"/>
              </a:rPr>
              <a:t>区（共</a:t>
            </a:r>
            <a:r>
              <a:rPr lang="en-US" altLang="zh-CN" sz="2800" b="1" dirty="0">
                <a:latin typeface="宋体" panose="02010600030101010101" pitchFamily="2" charset="-122"/>
              </a:rPr>
              <a:t>256</a:t>
            </a:r>
            <a:r>
              <a:rPr lang="zh-CN" altLang="en-US" sz="2800" b="1" dirty="0">
                <a:latin typeface="宋体" panose="02010600030101010101" pitchFamily="2" charset="-122"/>
              </a:rPr>
              <a:t>字节</a:t>
            </a:r>
            <a:r>
              <a:rPr lang="en-US" altLang="zh-CN" sz="2800" b="1">
                <a:latin typeface="宋体" panose="02010600030101010101" pitchFamily="2" charset="-122"/>
              </a:rPr>
              <a:t>RAM </a:t>
            </a:r>
            <a:r>
              <a:rPr lang="zh-CN" altLang="en-US" sz="2800" b="1">
                <a:latin typeface="宋体" panose="02010600030101010101" pitchFamily="2" charset="-122"/>
              </a:rPr>
              <a:t>）。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xfrm>
            <a:off x="1447800" y="0"/>
            <a:ext cx="9982200" cy="685800"/>
          </a:xfrm>
        </p:spPr>
        <p:txBody>
          <a:bodyPr lIns="92075" tIns="46038" rIns="92075" bIns="46038" anchor="ctr"/>
          <a:p>
            <a:pPr algn="l"/>
            <a:r>
              <a:rPr lang="en-US" altLang="zh-CN" sz="3600" b="1" dirty="0">
                <a:solidFill>
                  <a:srgbClr val="FF0000"/>
                </a:solidFill>
              </a:rPr>
              <a:t>                    1.3</a:t>
            </a:r>
            <a:r>
              <a:rPr lang="zh-CN" altLang="en-US" sz="3600" b="1" dirty="0">
                <a:solidFill>
                  <a:srgbClr val="FF0000"/>
                </a:solidFill>
              </a:rPr>
              <a:t>特殊功能寄存器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1600200" y="609600"/>
            <a:ext cx="8915400" cy="6248400"/>
          </a:xfrm>
        </p:spPr>
        <p:txBody>
          <a:bodyPr/>
          <a:p>
            <a:pPr marL="533400" indent="-533400">
              <a:lnSpc>
                <a:spcPct val="115000"/>
              </a:lnSpc>
              <a:buNone/>
            </a:pPr>
            <a:r>
              <a:rPr lang="en-US" altLang="zh-CN" sz="2800" b="1"/>
              <a:t>         </a:t>
            </a:r>
            <a:r>
              <a:rPr lang="en-US" altLang="zh-CN" sz="2800" b="1" dirty="0">
                <a:latin typeface="宋体" panose="02010600030101010101" pitchFamily="2" charset="-122"/>
              </a:rPr>
              <a:t>MCS-51</a:t>
            </a:r>
            <a:r>
              <a:rPr lang="zh-CN" altLang="en-US" sz="2800" b="1" dirty="0">
                <a:latin typeface="宋体" panose="02010600030101010101" pitchFamily="2" charset="-122"/>
              </a:rPr>
              <a:t>单片机共有</a:t>
            </a:r>
            <a:r>
              <a:rPr lang="en-US" altLang="zh-CN" sz="2800" b="1" dirty="0">
                <a:latin typeface="宋体" panose="02010600030101010101" pitchFamily="2" charset="-122"/>
              </a:rPr>
              <a:t>21</a:t>
            </a:r>
            <a:r>
              <a:rPr lang="zh-CN" altLang="en-US" sz="2800" b="1" dirty="0">
                <a:latin typeface="宋体" panose="02010600030101010101" pitchFamily="2" charset="-122"/>
              </a:rPr>
              <a:t>个字节的特殊功能寄存器用英文缩写</a:t>
            </a:r>
            <a:r>
              <a:rPr lang="en-US" altLang="zh-CN" sz="2800" b="1" err="1">
                <a:latin typeface="宋体" panose="02010600030101010101" pitchFamily="2" charset="-122"/>
              </a:rPr>
              <a:t>SFR </a:t>
            </a:r>
            <a:r>
              <a:rPr lang="zh-CN" altLang="en-US" sz="2800" b="1" err="1">
                <a:latin typeface="宋体" panose="02010600030101010101" pitchFamily="2" charset="-122"/>
              </a:rPr>
              <a:t>（</a:t>
            </a:r>
            <a:r>
              <a:rPr lang="en-US" altLang="zh-CN" sz="2800" b="1" err="1">
                <a:latin typeface="宋体" panose="02010600030101010101" pitchFamily="2" charset="-122"/>
              </a:rPr>
              <a:t>Special Fuction</a:t>
            </a:r>
            <a:r>
              <a:rPr lang="en-US" altLang="zh-CN" sz="2800" b="1" dirty="0">
                <a:latin typeface="宋体" panose="02010600030101010101" pitchFamily="2" charset="-122"/>
              </a:rPr>
              <a:t> Register</a:t>
            </a:r>
            <a:r>
              <a:rPr lang="zh-CN" altLang="en-US" sz="2800" b="1" dirty="0">
                <a:latin typeface="宋体" panose="02010600030101010101" pitchFamily="2" charset="-122"/>
              </a:rPr>
              <a:t>）表示。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533400" indent="-533400">
              <a:lnSpc>
                <a:spcPct val="115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</a:rPr>
              <a:t>用途：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533400" indent="-533400">
              <a:lnSpc>
                <a:spcPct val="115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A </a:t>
            </a:r>
            <a:r>
              <a:rPr lang="zh-CN" altLang="en-US" sz="2800" b="1" dirty="0">
                <a:latin typeface="宋体" panose="02010600030101010101" pitchFamily="2" charset="-122"/>
              </a:rPr>
              <a:t>累加器、状态标志寄存器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533400" indent="-533400">
              <a:lnSpc>
                <a:spcPct val="115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单片机内部各部件专用的控制、状态寄存器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533400" indent="-533400">
              <a:lnSpc>
                <a:spcPct val="115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并行口、串行口影射寄存器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533400" indent="-533400">
              <a:lnSpc>
                <a:spcPct val="115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地址空间：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533400" indent="-533400">
              <a:lnSpc>
                <a:spcPct val="115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21</a:t>
            </a:r>
            <a:r>
              <a:rPr lang="zh-CN" altLang="en-US" sz="2800" b="1" dirty="0">
                <a:latin typeface="宋体" panose="02010600030101010101" pitchFamily="2" charset="-122"/>
              </a:rPr>
              <a:t>个特殊功能器不连续的分布在</a:t>
            </a:r>
            <a:r>
              <a:rPr lang="en-US" altLang="zh-CN" sz="2800" b="1" dirty="0">
                <a:latin typeface="宋体" panose="02010600030101010101" pitchFamily="2" charset="-122"/>
              </a:rPr>
              <a:t>80H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FFH 128</a:t>
            </a:r>
            <a:r>
              <a:rPr lang="zh-CN" altLang="en-US" sz="2800" b="1" dirty="0">
                <a:latin typeface="宋体" panose="02010600030101010101" pitchFamily="2" charset="-122"/>
              </a:rPr>
              <a:t>个字节地址空间，见表</a:t>
            </a:r>
            <a:r>
              <a:rPr lang="en-US" altLang="zh-CN" sz="2800" b="1" dirty="0">
                <a:latin typeface="宋体" panose="02010600030101010101" pitchFamily="2" charset="-122"/>
              </a:rPr>
              <a:t>1-2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533400" indent="-533400">
              <a:lnSpc>
                <a:spcPct val="115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地址为</a:t>
            </a:r>
            <a:r>
              <a:rPr lang="en-US" altLang="zh-CN" sz="2800" b="1" dirty="0">
                <a:latin typeface="宋体" panose="02010600030101010101" pitchFamily="2" charset="-122"/>
              </a:rPr>
              <a:t>X0H</a:t>
            </a:r>
            <a:r>
              <a:rPr lang="zh-CN" altLang="en-US" sz="2800" b="1" dirty="0">
                <a:latin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</a:rPr>
              <a:t>X8H</a:t>
            </a:r>
            <a:r>
              <a:rPr lang="zh-CN" altLang="en-US" sz="2800" b="1" dirty="0">
                <a:latin typeface="宋体" panose="02010600030101010101" pitchFamily="2" charset="-122"/>
              </a:rPr>
              <a:t>是可位寻址的寄存器，表</a:t>
            </a:r>
            <a:r>
              <a:rPr lang="en-US" altLang="zh-CN" sz="2800" b="1" dirty="0">
                <a:latin typeface="宋体" panose="02010600030101010101" pitchFamily="2" charset="-122"/>
              </a:rPr>
              <a:t>1-2</a:t>
            </a:r>
            <a:r>
              <a:rPr lang="zh-CN" altLang="en-US" sz="2800" b="1" dirty="0">
                <a:latin typeface="宋体" panose="02010600030101010101" pitchFamily="2" charset="-122"/>
              </a:rPr>
              <a:t>中用“</a:t>
            </a:r>
            <a:r>
              <a:rPr lang="en-US" altLang="zh-CN" sz="2800" b="1" dirty="0">
                <a:latin typeface="宋体" panose="02010600030101010101" pitchFamily="2" charset="-122"/>
              </a:rPr>
              <a:t>*”</a:t>
            </a:r>
            <a:r>
              <a:rPr lang="zh-CN" altLang="en-US" sz="2800" b="1" dirty="0">
                <a:latin typeface="宋体" panose="02010600030101010101" pitchFamily="2" charset="-122"/>
              </a:rPr>
              <a:t>表示。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对象 20481"/>
          <p:cNvGraphicFramePr/>
          <p:nvPr/>
        </p:nvGraphicFramePr>
        <p:xfrm>
          <a:off x="1708150" y="88900"/>
          <a:ext cx="8877300" cy="676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429250" imgH="7248525" progId="Paint.Picture">
                  <p:embed/>
                </p:oleObj>
              </mc:Choice>
              <mc:Fallback>
                <p:oleObj name="" r:id="rId1" imgW="5429250" imgH="72485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8150" y="88900"/>
                        <a:ext cx="8877300" cy="676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2895600" y="1676400"/>
            <a:ext cx="7772400" cy="4648200"/>
          </a:xfrm>
        </p:spPr>
        <p:txBody>
          <a:bodyPr/>
          <a:p>
            <a:pPr>
              <a:lnSpc>
                <a:spcPct val="90000"/>
              </a:lnSpc>
            </a:pPr>
            <a:endParaRPr lang="en-US" altLang="zh-CN" sz="36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4000" b="1" dirty="0">
                <a:latin typeface="宋体" panose="02010600030101010101" pitchFamily="2" charset="-122"/>
              </a:rPr>
              <a:t>MCS-51</a:t>
            </a:r>
            <a:r>
              <a:rPr lang="zh-CN" altLang="en-US" sz="4000" b="1" dirty="0">
                <a:latin typeface="宋体" panose="02010600030101010101" pitchFamily="2" charset="-122"/>
              </a:rPr>
              <a:t>单片机内部结构</a:t>
            </a:r>
            <a:endParaRPr lang="zh-CN" altLang="en-US" sz="40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4000" b="1" dirty="0"/>
              <a:t>存 储 器</a:t>
            </a:r>
            <a:endParaRPr lang="zh-CN" altLang="en-US" sz="4000" b="1" dirty="0"/>
          </a:p>
          <a:p>
            <a:pPr>
              <a:lnSpc>
                <a:spcPct val="90000"/>
              </a:lnSpc>
            </a:pPr>
            <a:r>
              <a:rPr lang="zh-CN" altLang="en-US" sz="4000" b="1" dirty="0"/>
              <a:t>特殊功能寄存器</a:t>
            </a:r>
            <a:endParaRPr lang="zh-CN" altLang="en-US" sz="4000" b="1" dirty="0"/>
          </a:p>
          <a:p>
            <a:pPr>
              <a:lnSpc>
                <a:spcPct val="90000"/>
              </a:lnSpc>
            </a:pPr>
            <a:r>
              <a:rPr lang="zh-CN" altLang="en-US" sz="4000" b="1" dirty="0"/>
              <a:t>时钟电路和复位电路</a:t>
            </a:r>
            <a:endParaRPr lang="zh-CN" altLang="en-US" sz="4000" b="1" dirty="0"/>
          </a:p>
          <a:p>
            <a:pPr>
              <a:lnSpc>
                <a:spcPct val="90000"/>
              </a:lnSpc>
            </a:pPr>
            <a:r>
              <a:rPr lang="zh-CN" altLang="en-US" sz="4000" b="1" dirty="0"/>
              <a:t>引脚</a:t>
            </a:r>
            <a:endParaRPr lang="zh-CN" altLang="en-US" sz="40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4000" b="1" dirty="0"/>
              <a:t>         </a:t>
            </a:r>
            <a:endParaRPr lang="zh-CN" altLang="en-US" sz="4000" b="1" dirty="0"/>
          </a:p>
          <a:p>
            <a:pPr>
              <a:lnSpc>
                <a:spcPct val="90000"/>
              </a:lnSpc>
            </a:pPr>
            <a:endParaRPr lang="zh-CN" altLang="en-US" sz="3600" b="1">
              <a:latin typeface="宋体" panose="02010600030101010101" pitchFamily="2" charset="-122"/>
            </a:endParaRPr>
          </a:p>
        </p:txBody>
      </p:sp>
      <p:sp>
        <p:nvSpPr>
          <p:cNvPr id="3076" name="文本框 3075"/>
          <p:cNvSpPr txBox="1"/>
          <p:nvPr/>
        </p:nvSpPr>
        <p:spPr>
          <a:xfrm>
            <a:off x="1866900" y="762000"/>
            <a:ext cx="54102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6000" b="1" dirty="0">
                <a:latin typeface="宋体" panose="02010600030101010101" pitchFamily="2" charset="-122"/>
                <a:ea typeface="宋体" panose="02010600030101010101" pitchFamily="2" charset="-122"/>
              </a:rPr>
              <a:t>内 容 提 要</a:t>
            </a:r>
            <a:endParaRPr lang="zh-CN" altLang="en-US" sz="4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1524000" y="228600"/>
            <a:ext cx="9144000" cy="6629400"/>
          </a:xfrm>
        </p:spPr>
        <p:txBody>
          <a:bodyPr/>
          <a:p>
            <a:pPr>
              <a:lnSpc>
                <a:spcPct val="115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latin typeface="宋体" panose="02010600030101010101" pitchFamily="2" charset="-122"/>
              </a:rPr>
              <a:t>表</a:t>
            </a:r>
            <a:r>
              <a:rPr lang="en-US" altLang="zh-CN" b="1" dirty="0">
                <a:latin typeface="宋体" panose="02010600030101010101" pitchFamily="2" charset="-122"/>
              </a:rPr>
              <a:t>1-2</a:t>
            </a:r>
            <a:r>
              <a:rPr lang="zh-CN" altLang="en-US" b="1" dirty="0">
                <a:latin typeface="宋体" panose="02010600030101010101" pitchFamily="2" charset="-122"/>
              </a:rPr>
              <a:t>中还标注了各</a:t>
            </a:r>
            <a:r>
              <a:rPr lang="en-US" altLang="zh-CN" b="1" dirty="0">
                <a:latin typeface="宋体" panose="02010600030101010101" pitchFamily="2" charset="-122"/>
              </a:rPr>
              <a:t>SFR</a:t>
            </a:r>
            <a:r>
              <a:rPr lang="zh-CN" altLang="en-US" b="1" dirty="0">
                <a:latin typeface="宋体" panose="02010600030101010101" pitchFamily="2" charset="-122"/>
              </a:rPr>
              <a:t>的名称、字节地址、可寻址位的位地址和位名称。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/>
              <a:t>       </a:t>
            </a:r>
            <a:r>
              <a:rPr lang="zh-CN" altLang="en-US" b="1" dirty="0"/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21</a:t>
            </a:r>
            <a:r>
              <a:rPr lang="zh-CN" altLang="en-US" b="1" dirty="0">
                <a:latin typeface="宋体" panose="02010600030101010101" pitchFamily="2" charset="-122"/>
              </a:rPr>
              <a:t>个特殊功能寄存器的名称及主要功能介绍如下，详细的用法见后面各节的内容。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FF0066"/>
                </a:solidFill>
                <a:latin typeface="宋体" panose="02010600030101010101" pitchFamily="2" charset="-122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累加器，自带有全零标志</a:t>
            </a:r>
            <a:r>
              <a:rPr lang="en-US" altLang="zh-CN" b="1" dirty="0">
                <a:latin typeface="宋体" panose="02010600030101010101" pitchFamily="2" charset="-122"/>
              </a:rPr>
              <a:t>Z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A=0</a:t>
            </a:r>
            <a:r>
              <a:rPr lang="zh-CN" altLang="en-US" b="1" dirty="0">
                <a:latin typeface="宋体" panose="02010600030101010101" pitchFamily="2" charset="-122"/>
              </a:rPr>
              <a:t>则</a:t>
            </a:r>
            <a:r>
              <a:rPr lang="en-US" altLang="zh-CN" b="1" dirty="0">
                <a:latin typeface="宋体" panose="02010600030101010101" pitchFamily="2" charset="-122"/>
              </a:rPr>
              <a:t>Z=1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r>
              <a:rPr lang="en-US" altLang="zh-CN" b="1" dirty="0">
                <a:latin typeface="宋体" panose="02010600030101010101" pitchFamily="2" charset="-122"/>
              </a:rPr>
              <a:t>A≠0</a:t>
            </a:r>
            <a:r>
              <a:rPr lang="zh-CN" altLang="en-US" b="1" dirty="0">
                <a:latin typeface="宋体" panose="02010600030101010101" pitchFamily="2" charset="-122"/>
              </a:rPr>
              <a:t>则</a:t>
            </a:r>
            <a:r>
              <a:rPr lang="en-US" altLang="zh-CN" b="1" dirty="0">
                <a:latin typeface="宋体" panose="02010600030101010101" pitchFamily="2" charset="-122"/>
              </a:rPr>
              <a:t>Z=0</a:t>
            </a:r>
            <a:r>
              <a:rPr lang="zh-CN" altLang="en-US" b="1" dirty="0">
                <a:latin typeface="宋体" panose="02010600030101010101" pitchFamily="2" charset="-122"/>
              </a:rPr>
              <a:t>。该标志常用于程序分支转移的判断条件。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FF0066"/>
                </a:solidFill>
                <a:latin typeface="宋体" panose="02010600030101010101" pitchFamily="2" charset="-122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寄存器，常用于乘除法运算。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FF0066"/>
                </a:solidFill>
                <a:latin typeface="宋体" panose="02010600030101010101" pitchFamily="2" charset="-122"/>
              </a:rPr>
              <a:t>PSW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程序状态字。主要起着标志寄存器的作用，其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位定义见表</a:t>
            </a:r>
            <a:r>
              <a:rPr lang="en-US" altLang="zh-CN" b="1" dirty="0">
                <a:latin typeface="宋体" panose="02010600030101010101" pitchFamily="2" charset="-122"/>
              </a:rPr>
              <a:t>1-3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1981200" y="1828800"/>
            <a:ext cx="8229600" cy="701040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其中 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CY</a:t>
            </a:r>
            <a:r>
              <a:rPr lang="zh-CN" altLang="en-US" sz="2800" b="1" dirty="0">
                <a:latin typeface="宋体" panose="02010600030101010101" pitchFamily="2" charset="-122"/>
              </a:rPr>
              <a:t>：进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借位标志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反映最高位的进位借位情况，加法为进位、减     法为借位。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</a:t>
            </a:r>
            <a:r>
              <a:rPr lang="en-US" altLang="zh-CN" sz="2800" b="1" dirty="0">
                <a:latin typeface="宋体" panose="02010600030101010101" pitchFamily="2" charset="-122"/>
              </a:rPr>
              <a:t>CY=1</a:t>
            </a:r>
            <a:r>
              <a:rPr lang="zh-CN" altLang="en-US" sz="2800" b="1" dirty="0">
                <a:latin typeface="宋体" panose="02010600030101010101" pitchFamily="2" charset="-122"/>
              </a:rPr>
              <a:t>，有进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借位 ； </a:t>
            </a:r>
            <a:r>
              <a:rPr lang="en-US" altLang="zh-CN" sz="2800" b="1" dirty="0">
                <a:latin typeface="宋体" panose="02010600030101010101" pitchFamily="2" charset="-122"/>
              </a:rPr>
              <a:t>CY=0</a:t>
            </a:r>
            <a:r>
              <a:rPr lang="zh-CN" altLang="en-US" sz="2800" b="1" dirty="0">
                <a:latin typeface="宋体" panose="02010600030101010101" pitchFamily="2" charset="-122"/>
              </a:rPr>
              <a:t>，无进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借位。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AC</a:t>
            </a:r>
            <a:r>
              <a:rPr lang="zh-CN" altLang="en-US" sz="2800" b="1" dirty="0">
                <a:latin typeface="宋体" panose="02010600030101010101" pitchFamily="2" charset="-122"/>
              </a:rPr>
              <a:t>：辅助进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借位标志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反映高半字节与低半字节之间的进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借位，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</a:t>
            </a:r>
            <a:r>
              <a:rPr lang="en-US" altLang="zh-CN" sz="2800" b="1" dirty="0">
                <a:latin typeface="宋体" panose="02010600030101010101" pitchFamily="2" charset="-122"/>
              </a:rPr>
              <a:t>AC=1</a:t>
            </a:r>
            <a:r>
              <a:rPr lang="zh-CN" altLang="en-US" sz="2800" b="1" dirty="0">
                <a:latin typeface="宋体" panose="02010600030101010101" pitchFamily="2" charset="-122"/>
              </a:rPr>
              <a:t>有进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借位； </a:t>
            </a:r>
            <a:r>
              <a:rPr lang="en-US" altLang="zh-CN" sz="2800" b="1" dirty="0">
                <a:latin typeface="宋体" panose="02010600030101010101" pitchFamily="2" charset="-122"/>
              </a:rPr>
              <a:t>AC=0</a:t>
            </a:r>
            <a:r>
              <a:rPr lang="zh-CN" altLang="en-US" sz="2800" b="1" dirty="0">
                <a:latin typeface="宋体" panose="02010600030101010101" pitchFamily="2" charset="-122"/>
              </a:rPr>
              <a:t>无进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借位</a:t>
            </a:r>
            <a:r>
              <a:rPr lang="zh-CN" altLang="en-US" sz="2800" b="1">
                <a:latin typeface="宋体" panose="02010600030101010101" pitchFamily="2" charset="-122"/>
              </a:rPr>
              <a:t> 。 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FO</a:t>
            </a:r>
            <a:r>
              <a:rPr lang="zh-CN" altLang="en-US" sz="2800" b="1" dirty="0">
                <a:latin typeface="宋体" panose="02010600030101010101" pitchFamily="2" charset="-122"/>
              </a:rPr>
              <a:t>：用户标志位。可由用户设定其含义。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RS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RS</a:t>
            </a:r>
            <a:r>
              <a:rPr lang="en-US" altLang="zh-CN" sz="2000" b="1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：工作寄存器组选择位。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/>
              <a:t>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graphicFrame>
        <p:nvGraphicFramePr>
          <p:cNvPr id="22625" name="表格 22624"/>
          <p:cNvGraphicFramePr/>
          <p:nvPr/>
        </p:nvGraphicFramePr>
        <p:xfrm>
          <a:off x="1981200" y="609600"/>
          <a:ext cx="6934200" cy="1050925"/>
        </p:xfrm>
        <a:graphic>
          <a:graphicData uri="http://schemas.openxmlformats.org/drawingml/2006/table">
            <a:tbl>
              <a:tblPr/>
              <a:tblGrid>
                <a:gridCol w="923925"/>
                <a:gridCol w="925830"/>
                <a:gridCol w="847725"/>
                <a:gridCol w="847725"/>
                <a:gridCol w="912495"/>
                <a:gridCol w="825500"/>
                <a:gridCol w="825500"/>
                <a:gridCol w="825500"/>
              </a:tblGrid>
              <a:tr h="5327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D7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D6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D5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D4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D3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D2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D1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D0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CY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AC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F0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RS1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RS0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OV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 </a:t>
                      </a:r>
                      <a:r>
                        <a:rPr lang="zh-CN" altLang="en-US" b="1" dirty="0"/>
                        <a:t>－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P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26" name="文本框 22625"/>
          <p:cNvSpPr txBox="1"/>
          <p:nvPr/>
        </p:nvSpPr>
        <p:spPr>
          <a:xfrm>
            <a:off x="8915400" y="685800"/>
            <a:ext cx="12350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位地址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27" name="文本框 22626"/>
          <p:cNvSpPr txBox="1"/>
          <p:nvPr/>
        </p:nvSpPr>
        <p:spPr>
          <a:xfrm>
            <a:off x="8915400" y="1143000"/>
            <a:ext cx="1219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位名称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1578610" y="0"/>
            <a:ext cx="9144000" cy="647700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OV</a:t>
            </a:r>
            <a:r>
              <a:rPr lang="zh-CN" altLang="en-US" sz="2800" b="1" dirty="0">
                <a:latin typeface="宋体" panose="02010600030101010101" pitchFamily="2" charset="-122"/>
              </a:rPr>
              <a:t>：溢出标志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反映补码运算的运算结果有无溢出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有溢出 </a:t>
            </a:r>
            <a:r>
              <a:rPr lang="en-US" altLang="zh-CN" sz="2800" b="1" dirty="0">
                <a:latin typeface="宋体" panose="02010600030101010101" pitchFamily="2" charset="-122"/>
              </a:rPr>
              <a:t>OV=1</a:t>
            </a:r>
            <a:r>
              <a:rPr lang="zh-CN" altLang="en-US" sz="2800" b="1" dirty="0">
                <a:latin typeface="宋体" panose="02010600030101010101" pitchFamily="2" charset="-122"/>
              </a:rPr>
              <a:t>，无溢出</a:t>
            </a:r>
            <a:r>
              <a:rPr lang="en-US" altLang="zh-CN" sz="2800" b="1">
                <a:latin typeface="宋体" panose="02010600030101010101" pitchFamily="2" charset="-122"/>
              </a:rPr>
              <a:t>OV=0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宋体" panose="02010600030101010101" pitchFamily="2" charset="-122"/>
              </a:rPr>
              <a:t>：无效位。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：奇偶标志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运算结果有奇个“</a:t>
            </a:r>
            <a:r>
              <a:rPr lang="en-US" altLang="zh-CN" sz="2800" b="1" dirty="0">
                <a:latin typeface="宋体" panose="02010600030101010101" pitchFamily="2" charset="-122"/>
              </a:rPr>
              <a:t>1”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P=1</a:t>
            </a:r>
            <a:r>
              <a:rPr lang="zh-CN" altLang="en-US" sz="2800" b="1" dirty="0">
                <a:latin typeface="宋体" panose="02010600030101010101" pitchFamily="2" charset="-122"/>
              </a:rPr>
              <a:t>；运算结果有偶个“</a:t>
            </a:r>
            <a:r>
              <a:rPr lang="en-US" altLang="zh-CN" sz="2800" b="1" dirty="0">
                <a:latin typeface="宋体" panose="02010600030101010101" pitchFamily="2" charset="-122"/>
              </a:rPr>
              <a:t>1”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P=0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影响标志位的指令及其影响方式见第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章。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>
                <a:solidFill>
                  <a:srgbClr val="FF0066"/>
                </a:solidFill>
                <a:latin typeface="宋体" panose="02010600030101010101" pitchFamily="2" charset="-122"/>
              </a:rPr>
              <a:t>SP</a:t>
            </a:r>
            <a:r>
              <a:rPr lang="en-US" altLang="zh-CN" sz="2800" b="1"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latin typeface="宋体" panose="02010600030101010101" pitchFamily="2" charset="-122"/>
              </a:rPr>
              <a:t>堆栈指针。</a:t>
            </a:r>
            <a:r>
              <a:rPr lang="en-US" altLang="zh-CN" sz="2800" b="1" dirty="0">
                <a:latin typeface="宋体" panose="02010600030101010101" pitchFamily="2" charset="-122"/>
              </a:rPr>
              <a:t>8XX51</a:t>
            </a:r>
            <a:r>
              <a:rPr lang="zh-CN" altLang="en-US" sz="2800" b="1" dirty="0">
                <a:latin typeface="宋体" panose="02010600030101010101" pitchFamily="2" charset="-122"/>
              </a:rPr>
              <a:t>单片机的堆栈设在片内</a:t>
            </a:r>
            <a:r>
              <a:rPr lang="en-US" altLang="zh-CN" sz="2800" b="1">
                <a:latin typeface="宋体" panose="02010600030101010101" pitchFamily="2" charset="-122"/>
              </a:rPr>
              <a:t>RAM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对堆栈的操作包括压入（</a:t>
            </a:r>
            <a:r>
              <a:rPr lang="en-US" altLang="zh-CN" sz="2800" b="1" dirty="0">
                <a:latin typeface="宋体" panose="02010600030101010101" pitchFamily="2" charset="-122"/>
              </a:rPr>
              <a:t>PUSH</a:t>
            </a:r>
            <a:r>
              <a:rPr lang="zh-CN" altLang="en-US" sz="2800" b="1" dirty="0">
                <a:latin typeface="宋体" panose="02010600030101010101" pitchFamily="2" charset="-122"/>
              </a:rPr>
              <a:t>）和弹出（</a:t>
            </a:r>
            <a:r>
              <a:rPr lang="en-US" altLang="zh-CN" sz="2800" b="1" dirty="0">
                <a:latin typeface="宋体" panose="02010600030101010101" pitchFamily="2" charset="-122"/>
              </a:rPr>
              <a:t>POP</a:t>
            </a:r>
            <a:r>
              <a:rPr lang="zh-CN" altLang="en-US" sz="2800" b="1" dirty="0">
                <a:latin typeface="宋体" panose="02010600030101010101" pitchFamily="2" charset="-122"/>
              </a:rPr>
              <a:t>）两种方式，并且遵循后进先出的原则，但在堆栈生成的方向上，与</a:t>
            </a:r>
            <a:r>
              <a:rPr lang="en-US" altLang="zh-CN" sz="2800" b="1" dirty="0">
                <a:latin typeface="宋体" panose="02010600030101010101" pitchFamily="2" charset="-122"/>
              </a:rPr>
              <a:t>8086</a:t>
            </a:r>
            <a:r>
              <a:rPr lang="zh-CN" altLang="en-US" sz="2800" b="1" dirty="0">
                <a:latin typeface="宋体" panose="02010600030101010101" pitchFamily="2" charset="-122"/>
              </a:rPr>
              <a:t>正好相反</a:t>
            </a:r>
            <a:r>
              <a:rPr lang="en-US" altLang="zh-CN" sz="2800" b="1" dirty="0">
                <a:latin typeface="宋体" panose="02010600030101010101" pitchFamily="2" charset="-122"/>
              </a:rPr>
              <a:t>8XX51</a:t>
            </a:r>
            <a:r>
              <a:rPr lang="zh-CN" altLang="en-US" sz="2800" b="1" dirty="0">
                <a:latin typeface="宋体" panose="02010600030101010101" pitchFamily="2" charset="-122"/>
              </a:rPr>
              <a:t>单片机的堆栈操作遵循先加后压，先弹后减的顺序，按字节进行操作。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latin typeface="宋体" panose="02010600030101010101" pitchFamily="2" charset="-122"/>
              </a:rPr>
              <a:t> 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1524000" y="228600"/>
            <a:ext cx="9144000" cy="66294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0066"/>
                </a:solidFill>
                <a:latin typeface="宋体" panose="02010600030101010101" pitchFamily="2" charset="-122"/>
              </a:rPr>
              <a:t>DPTR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数据指针寄存器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用来存放</a:t>
            </a:r>
            <a:r>
              <a:rPr lang="en-US" altLang="zh-CN" sz="2800" b="1" dirty="0">
                <a:latin typeface="宋体" panose="02010600030101010101" pitchFamily="2" charset="-122"/>
              </a:rPr>
              <a:t>16</a:t>
            </a:r>
            <a:r>
              <a:rPr lang="zh-CN" altLang="en-US" sz="2800" b="1" dirty="0">
                <a:latin typeface="宋体" panose="02010600030101010101" pitchFamily="2" charset="-122"/>
              </a:rPr>
              <a:t>位地址值，以便用间接寻址或变址寻址片外存储器。</a:t>
            </a:r>
            <a:r>
              <a:rPr lang="en-US" altLang="zh-CN" sz="2800" b="1" dirty="0">
                <a:latin typeface="宋体" panose="02010600030101010101" pitchFamily="2" charset="-122"/>
              </a:rPr>
              <a:t>DPTR</a:t>
            </a:r>
            <a:r>
              <a:rPr lang="zh-CN" altLang="en-US" sz="2800" b="1" dirty="0">
                <a:latin typeface="宋体" panose="02010600030101010101" pitchFamily="2" charset="-122"/>
              </a:rPr>
              <a:t>可分成</a:t>
            </a:r>
            <a:r>
              <a:rPr lang="en-US" altLang="zh-CN" sz="2800" b="1" dirty="0">
                <a:latin typeface="宋体" panose="02010600030101010101" pitchFamily="2" charset="-122"/>
              </a:rPr>
              <a:t>DPL</a:t>
            </a:r>
            <a:r>
              <a:rPr lang="zh-CN" altLang="en-US" sz="2800" b="1" dirty="0">
                <a:latin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</a:rPr>
              <a:t>DPH</a:t>
            </a:r>
            <a:r>
              <a:rPr lang="zh-CN" altLang="en-US" sz="2800" b="1" dirty="0">
                <a:latin typeface="宋体" panose="02010600030101010101" pitchFamily="2" charset="-122"/>
              </a:rPr>
              <a:t>两个</a:t>
            </a:r>
            <a:r>
              <a:rPr lang="en-US" altLang="zh-CN" sz="2800" b="1" dirty="0">
                <a:latin typeface="宋体" panose="02010600030101010101" pitchFamily="2" charset="-122"/>
              </a:rPr>
              <a:t>8</a:t>
            </a:r>
            <a:r>
              <a:rPr lang="zh-CN" altLang="en-US" sz="2800" b="1" dirty="0">
                <a:latin typeface="宋体" panose="02010600030101010101" pitchFamily="2" charset="-122"/>
              </a:rPr>
              <a:t>位寄存器分别使用。</a:t>
            </a:r>
            <a:endParaRPr lang="zh-CN" altLang="en-US" sz="2800" b="1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b="1">
                <a:solidFill>
                  <a:srgbClr val="FF0066"/>
                </a:solidFill>
                <a:latin typeface="宋体" panose="02010600030101010101" pitchFamily="2" charset="-122"/>
              </a:rPr>
              <a:t>P0 P1 P2 P3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端口寄存器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是四个并行</a:t>
            </a: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端口映射入</a:t>
            </a:r>
            <a:r>
              <a:rPr lang="en-US" altLang="zh-CN" sz="2800" b="1" dirty="0">
                <a:latin typeface="宋体" panose="02010600030101010101" pitchFamily="2" charset="-122"/>
              </a:rPr>
              <a:t>SFR</a:t>
            </a:r>
            <a:r>
              <a:rPr lang="zh-CN" altLang="en-US" sz="2800" b="1" dirty="0">
                <a:latin typeface="宋体" panose="02010600030101010101" pitchFamily="2" charset="-122"/>
              </a:rPr>
              <a:t>中的寄存器。通过对该寄存器的读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写，可实现从相应</a:t>
            </a: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端口的输入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输出。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例如：指令 </a:t>
            </a:r>
            <a:r>
              <a:rPr lang="en-US" altLang="zh-CN" sz="2800" b="1">
                <a:latin typeface="宋体" panose="02010600030101010101" pitchFamily="2" charset="-122"/>
              </a:rPr>
              <a:t>MOV P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zh-CN" altLang="en-US" sz="2000" b="1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实现了把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累加器中的内容从</a:t>
            </a:r>
            <a:r>
              <a:rPr lang="en-US" altLang="zh-CN" sz="2800" b="1">
                <a:latin typeface="宋体" panose="02010600030101010101" pitchFamily="2" charset="-122"/>
              </a:rPr>
              <a:t>P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端口输出的操作。指令</a:t>
            </a:r>
            <a:r>
              <a:rPr lang="en-US" altLang="zh-CN" sz="2800" b="1" dirty="0">
                <a:latin typeface="宋体" panose="02010600030101010101" pitchFamily="2" charset="-122"/>
              </a:rPr>
              <a:t>MOV A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P3</a:t>
            </a:r>
            <a:r>
              <a:rPr lang="zh-CN" altLang="en-US" sz="2800" b="1" dirty="0">
                <a:latin typeface="宋体" panose="02010600030101010101" pitchFamily="2" charset="-122"/>
              </a:rPr>
              <a:t>实现了把</a:t>
            </a:r>
            <a:r>
              <a:rPr lang="en-US" altLang="zh-CN" sz="2800" b="1" dirty="0">
                <a:latin typeface="宋体" panose="02010600030101010101" pitchFamily="2" charset="-122"/>
              </a:rPr>
              <a:t>P3</a:t>
            </a:r>
            <a:r>
              <a:rPr lang="zh-CN" altLang="en-US" sz="2800" b="1" dirty="0">
                <a:latin typeface="宋体" panose="02010600030101010101" pitchFamily="2" charset="-122"/>
              </a:rPr>
              <a:t>端口线上的信息输入到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中的操作。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>
          <a:xfrm>
            <a:off x="2209800" y="457200"/>
            <a:ext cx="7772400" cy="41148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此外还有如下寄存器，它们将在后面章节介绍：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IP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中断优先级控制寄存器。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IE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中断允许控制寄存器。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TMOD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定时器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计数器方式控制寄存器。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TCON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定时器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计数器控制寄存器。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TH</a:t>
            </a:r>
            <a:r>
              <a:rPr lang="en-US" altLang="zh-CN" sz="2000" b="1">
                <a:latin typeface="宋体" panose="02010600030101010101" pitchFamily="2" charset="-122"/>
              </a:rPr>
              <a:t>0</a:t>
            </a:r>
            <a:r>
              <a:rPr lang="zh-CN" altLang="en-US" sz="20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TL</a:t>
            </a:r>
            <a:r>
              <a:rPr lang="en-US" altLang="zh-CN" sz="2000" b="1">
                <a:latin typeface="宋体" panose="02010600030101010101" pitchFamily="2" charset="-122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定时器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计数器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TH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zh-CN" altLang="en-US" sz="20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TH</a:t>
            </a:r>
            <a:r>
              <a:rPr lang="en-US" altLang="zh-CN" sz="2000" b="1">
                <a:latin typeface="宋体" panose="02010600030101010101" pitchFamily="2" charset="-122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定时器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计数器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SCON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串行端口控制寄存器。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SBUF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串行数据缓冲器。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/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PCON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电源控制寄存器。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800" b="1"/>
          </a:p>
        </p:txBody>
      </p:sp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xfrm>
            <a:off x="2286000" y="1143000"/>
            <a:ext cx="7924800" cy="4953000"/>
          </a:xfrm>
        </p:spPr>
        <p:txBody>
          <a:bodyPr/>
          <a:p>
            <a:pPr>
              <a:lnSpc>
                <a:spcPct val="150000"/>
              </a:lnSpc>
              <a:buNone/>
            </a:pPr>
            <a:r>
              <a:rPr lang="zh-CN" altLang="en-US" sz="3600" b="1" dirty="0"/>
              <a:t>注：</a:t>
            </a:r>
            <a:r>
              <a:rPr lang="zh-CN" altLang="en-US" sz="3600" b="1"/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latin typeface="宋体" panose="02010600030101010101" pitchFamily="2" charset="-122"/>
              </a:rPr>
              <a:t>52</a:t>
            </a:r>
            <a:r>
              <a:rPr lang="zh-CN" altLang="en-US" b="1" dirty="0">
                <a:latin typeface="宋体" panose="02010600030101010101" pitchFamily="2" charset="-122"/>
              </a:rPr>
              <a:t>子系列中，高</a:t>
            </a:r>
            <a:r>
              <a:rPr lang="en-US" altLang="zh-CN" b="1" dirty="0">
                <a:latin typeface="宋体" panose="02010600030101010101" pitchFamily="2" charset="-122"/>
              </a:rPr>
              <a:t>128</a:t>
            </a:r>
            <a:r>
              <a:rPr lang="zh-CN" altLang="en-US" b="1" dirty="0">
                <a:latin typeface="宋体" panose="02010600030101010101" pitchFamily="2" charset="-122"/>
              </a:rPr>
              <a:t>字节</a:t>
            </a:r>
            <a:r>
              <a:rPr lang="en-US" altLang="zh-CN" b="1" dirty="0">
                <a:latin typeface="宋体" panose="02010600030101010101" pitchFamily="2" charset="-122"/>
              </a:rPr>
              <a:t>RAM</a:t>
            </a:r>
            <a:r>
              <a:rPr lang="zh-CN" altLang="en-US" b="1" dirty="0"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latin typeface="宋体" panose="02010600030101010101" pitchFamily="2" charset="-122"/>
              </a:rPr>
              <a:t>SFR</a:t>
            </a:r>
            <a:r>
              <a:rPr lang="zh-CN" altLang="en-US" b="1" dirty="0">
                <a:latin typeface="宋体" panose="02010600030101010101" pitchFamily="2" charset="-122"/>
              </a:rPr>
              <a:t>的地址是重叠的，究竟访问哪一块可通过不同的寻址方式加以区分，访问高</a:t>
            </a:r>
            <a:r>
              <a:rPr lang="en-US" altLang="zh-CN" b="1" dirty="0">
                <a:latin typeface="宋体" panose="02010600030101010101" pitchFamily="2" charset="-122"/>
              </a:rPr>
              <a:t>128</a:t>
            </a:r>
            <a:r>
              <a:rPr lang="zh-CN" altLang="en-US" b="1" dirty="0">
                <a:latin typeface="宋体" panose="02010600030101010101" pitchFamily="2" charset="-122"/>
              </a:rPr>
              <a:t>字节</a:t>
            </a:r>
            <a:r>
              <a:rPr lang="en-US" altLang="zh-CN" b="1" dirty="0">
                <a:latin typeface="宋体" panose="02010600030101010101" pitchFamily="2" charset="-122"/>
              </a:rPr>
              <a:t>RAM</a:t>
            </a:r>
            <a:r>
              <a:rPr lang="zh-CN" altLang="en-US" b="1" dirty="0">
                <a:latin typeface="宋体" panose="02010600030101010101" pitchFamily="2" charset="-122"/>
              </a:rPr>
              <a:t>采用寄存器间址，访问</a:t>
            </a:r>
            <a:r>
              <a:rPr lang="en-US" altLang="zh-CN" b="1" dirty="0">
                <a:latin typeface="宋体" panose="02010600030101010101" pitchFamily="2" charset="-122"/>
              </a:rPr>
              <a:t>SFR</a:t>
            </a:r>
            <a:r>
              <a:rPr lang="zh-CN" altLang="en-US" b="1" dirty="0">
                <a:latin typeface="宋体" panose="02010600030101010101" pitchFamily="2" charset="-122"/>
              </a:rPr>
              <a:t>则只能采用直接寻址，访问低</a:t>
            </a:r>
            <a:r>
              <a:rPr lang="en-US" altLang="zh-CN" b="1" dirty="0">
                <a:latin typeface="宋体" panose="02010600030101010101" pitchFamily="2" charset="-122"/>
              </a:rPr>
              <a:t>128</a:t>
            </a:r>
            <a:r>
              <a:rPr lang="zh-CN" altLang="en-US" b="1" dirty="0">
                <a:latin typeface="宋体" panose="02010600030101010101" pitchFamily="2" charset="-122"/>
              </a:rPr>
              <a:t>字节</a:t>
            </a:r>
            <a:r>
              <a:rPr lang="en-US" altLang="zh-CN" b="1" dirty="0">
                <a:latin typeface="宋体" panose="02010600030101010101" pitchFamily="2" charset="-122"/>
              </a:rPr>
              <a:t>RAM</a:t>
            </a:r>
            <a:r>
              <a:rPr lang="zh-CN" altLang="en-US" b="1" dirty="0">
                <a:latin typeface="宋体" panose="02010600030101010101" pitchFamily="2" charset="-122"/>
              </a:rPr>
              <a:t>时，两种寻址均可采用。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2362200" y="304800"/>
            <a:ext cx="7239000" cy="533400"/>
          </a:xfrm>
        </p:spPr>
        <p:txBody>
          <a:bodyPr lIns="92075" tIns="46038" rIns="92075" bIns="46038" anchor="ctr"/>
          <a:p>
            <a:r>
              <a:rPr lang="en-US" altLang="zh-CN" sz="3200" b="1" dirty="0">
                <a:solidFill>
                  <a:srgbClr val="FF0066"/>
                </a:solidFill>
              </a:rPr>
              <a:t>1.4  </a:t>
            </a:r>
            <a:r>
              <a:rPr lang="zh-CN" altLang="en-US" sz="3200" b="1" dirty="0">
                <a:solidFill>
                  <a:srgbClr val="FF0066"/>
                </a:solidFill>
              </a:rPr>
              <a:t>时钟电路与复位电路</a:t>
            </a:r>
            <a:br>
              <a:rPr lang="zh-CN" altLang="en-US" sz="3200" b="1" dirty="0"/>
            </a:br>
            <a:endParaRPr lang="zh-CN" altLang="en-US" sz="3200" b="1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1828800" y="3200400"/>
            <a:ext cx="5638800" cy="2362200"/>
          </a:xfrm>
        </p:spPr>
        <p:txBody>
          <a:bodyPr/>
          <a:p>
            <a:pPr defTabSz="914400">
              <a:buNone/>
              <a:tabLst>
                <a:tab pos="381000" algn="l"/>
              </a:tabLst>
            </a:pPr>
            <a:r>
              <a:rPr lang="zh-CN" altLang="en-US" b="1" dirty="0">
                <a:solidFill>
                  <a:srgbClr val="FF7C80"/>
                </a:solidFill>
                <a:latin typeface="宋体" panose="02010600030101010101" pitchFamily="2" charset="-122"/>
              </a:rPr>
              <a:t>内部振荡方式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defTabSz="914400">
              <a:buNone/>
              <a:tabLst>
                <a:tab pos="381000" algn="l"/>
              </a:tabLst>
            </a:pPr>
            <a:r>
              <a:rPr lang="zh-CN" altLang="en-US" b="1" dirty="0"/>
              <a:t>        在引脚 </a:t>
            </a:r>
            <a:r>
              <a:rPr lang="en-US" altLang="zh-CN" sz="2800" b="1"/>
              <a:t>XTAL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和 </a:t>
            </a:r>
            <a:r>
              <a:rPr lang="en-US" altLang="zh-CN" b="1" dirty="0">
                <a:latin typeface="宋体" panose="02010600030101010101" pitchFamily="2" charset="-122"/>
              </a:rPr>
              <a:t>XTAL2</a:t>
            </a:r>
            <a:r>
              <a:rPr lang="zh-CN" altLang="en-US" b="1" dirty="0">
                <a:latin typeface="宋体" panose="02010600030101010101" pitchFamily="2" charset="-122"/>
              </a:rPr>
              <a:t>外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defTabSz="914400">
              <a:buNone/>
              <a:tabLst>
                <a:tab pos="381000" algn="l"/>
              </a:tabLst>
            </a:pPr>
            <a:r>
              <a:rPr lang="zh-CN" altLang="en-US" b="1" dirty="0">
                <a:latin typeface="宋体" panose="02010600030101010101" pitchFamily="2" charset="-122"/>
              </a:rPr>
              <a:t>接晶体振荡器（简称晶振）如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defTabSz="914400">
              <a:buNone/>
              <a:tabLst>
                <a:tab pos="381000" algn="l"/>
              </a:tabLst>
            </a:pPr>
            <a:r>
              <a:rPr lang="zh-CN" altLang="en-US" b="1" dirty="0">
                <a:latin typeface="宋体" panose="02010600030101010101" pitchFamily="2" charset="-122"/>
              </a:rPr>
              <a:t>图所示。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26722" name="组合 26721"/>
          <p:cNvGrpSpPr/>
          <p:nvPr/>
        </p:nvGrpSpPr>
        <p:grpSpPr>
          <a:xfrm>
            <a:off x="7391400" y="2514600"/>
            <a:ext cx="2968625" cy="2743200"/>
            <a:chOff x="3709" y="1920"/>
            <a:chExt cx="1870" cy="1728"/>
          </a:xfrm>
        </p:grpSpPr>
        <p:sp>
          <p:nvSpPr>
            <p:cNvPr id="26708" name="直接连接符 26707"/>
            <p:cNvSpPr/>
            <p:nvPr/>
          </p:nvSpPr>
          <p:spPr>
            <a:xfrm>
              <a:off x="3709" y="3360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6721" name="组合 26720"/>
            <p:cNvGrpSpPr/>
            <p:nvPr/>
          </p:nvGrpSpPr>
          <p:grpSpPr>
            <a:xfrm>
              <a:off x="3792" y="1920"/>
              <a:ext cx="1787" cy="1728"/>
              <a:chOff x="3493" y="1968"/>
              <a:chExt cx="1787" cy="1728"/>
            </a:xfrm>
          </p:grpSpPr>
          <p:grpSp>
            <p:nvGrpSpPr>
              <p:cNvPr id="26690" name="组合 26689"/>
              <p:cNvGrpSpPr/>
              <p:nvPr/>
            </p:nvGrpSpPr>
            <p:grpSpPr>
              <a:xfrm>
                <a:off x="4316" y="2064"/>
                <a:ext cx="964" cy="1632"/>
                <a:chOff x="2592" y="1104"/>
                <a:chExt cx="816" cy="1440"/>
              </a:xfrm>
            </p:grpSpPr>
            <p:sp>
              <p:nvSpPr>
                <p:cNvPr id="26691" name="矩形 26690"/>
                <p:cNvSpPr/>
                <p:nvPr/>
              </p:nvSpPr>
              <p:spPr>
                <a:xfrm>
                  <a:off x="2592" y="1104"/>
                  <a:ext cx="816" cy="1440"/>
                </a:xfrm>
                <a:prstGeom prst="rect">
                  <a:avLst/>
                </a:prstGeom>
                <a:solidFill>
                  <a:srgbClr val="CCFF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692" name="文本框 26691"/>
                <p:cNvSpPr txBox="1"/>
                <p:nvPr/>
              </p:nvSpPr>
              <p:spPr>
                <a:xfrm>
                  <a:off x="2592" y="1641"/>
                  <a:ext cx="576" cy="2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altLang="zh-CN" sz="1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XTAL1</a:t>
                  </a:r>
                  <a:endPara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3" name="文本框 26692"/>
                <p:cNvSpPr txBox="1"/>
                <p:nvPr/>
              </p:nvSpPr>
              <p:spPr>
                <a:xfrm>
                  <a:off x="2592" y="1248"/>
                  <a:ext cx="672" cy="2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altLang="zh-CN" sz="1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XTAL2</a:t>
                  </a:r>
                  <a:endPara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4" name="文本框 26693"/>
                <p:cNvSpPr txBox="1"/>
                <p:nvPr/>
              </p:nvSpPr>
              <p:spPr>
                <a:xfrm>
                  <a:off x="2592" y="1968"/>
                  <a:ext cx="480" cy="2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altLang="zh-CN" sz="1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GND</a:t>
                  </a:r>
                  <a:endPara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95" name="文本框 26694"/>
                <p:cNvSpPr txBox="1"/>
                <p:nvPr/>
              </p:nvSpPr>
              <p:spPr>
                <a:xfrm>
                  <a:off x="2735" y="2304"/>
                  <a:ext cx="577" cy="2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altLang="zh-CN" sz="1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8XX51</a:t>
                  </a:r>
                  <a:endPara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696" name="直接连接符 26695"/>
              <p:cNvSpPr/>
              <p:nvPr/>
            </p:nvSpPr>
            <p:spPr>
              <a:xfrm flipH="1">
                <a:off x="3748" y="2336"/>
                <a:ext cx="5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97" name="直接连接符 26696"/>
              <p:cNvSpPr/>
              <p:nvPr/>
            </p:nvSpPr>
            <p:spPr>
              <a:xfrm flipH="1">
                <a:off x="3748" y="2826"/>
                <a:ext cx="5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98" name="矩形 26697"/>
              <p:cNvSpPr/>
              <p:nvPr/>
            </p:nvSpPr>
            <p:spPr>
              <a:xfrm>
                <a:off x="3890" y="2569"/>
                <a:ext cx="284" cy="75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6699" name="组合 26698"/>
              <p:cNvGrpSpPr/>
              <p:nvPr/>
            </p:nvGrpSpPr>
            <p:grpSpPr>
              <a:xfrm>
                <a:off x="3687" y="2719"/>
                <a:ext cx="71" cy="218"/>
                <a:chOff x="1584" y="2544"/>
                <a:chExt cx="60" cy="192"/>
              </a:xfrm>
            </p:grpSpPr>
            <p:sp>
              <p:nvSpPr>
                <p:cNvPr id="26700" name="直接连接符 26699"/>
                <p:cNvSpPr/>
                <p:nvPr/>
              </p:nvSpPr>
              <p:spPr>
                <a:xfrm>
                  <a:off x="1584" y="2544"/>
                  <a:ext cx="0" cy="19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701" name="直接连接符 26700"/>
                <p:cNvSpPr/>
                <p:nvPr/>
              </p:nvSpPr>
              <p:spPr>
                <a:xfrm>
                  <a:off x="1644" y="2544"/>
                  <a:ext cx="0" cy="19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6702" name="直接连接符 26701"/>
              <p:cNvSpPr/>
              <p:nvPr/>
            </p:nvSpPr>
            <p:spPr>
              <a:xfrm flipH="1">
                <a:off x="3521" y="2336"/>
                <a:ext cx="17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6703" name="组合 26702"/>
              <p:cNvGrpSpPr/>
              <p:nvPr/>
            </p:nvGrpSpPr>
            <p:grpSpPr>
              <a:xfrm>
                <a:off x="3687" y="2227"/>
                <a:ext cx="71" cy="218"/>
                <a:chOff x="1584" y="2544"/>
                <a:chExt cx="60" cy="192"/>
              </a:xfrm>
            </p:grpSpPr>
            <p:sp>
              <p:nvSpPr>
                <p:cNvPr id="26704" name="直接连接符 26703"/>
                <p:cNvSpPr/>
                <p:nvPr/>
              </p:nvSpPr>
              <p:spPr>
                <a:xfrm>
                  <a:off x="1584" y="2544"/>
                  <a:ext cx="0" cy="19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705" name="直接连接符 26704"/>
                <p:cNvSpPr/>
                <p:nvPr/>
              </p:nvSpPr>
              <p:spPr>
                <a:xfrm>
                  <a:off x="1644" y="2544"/>
                  <a:ext cx="0" cy="19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6706" name="直接连接符 26705"/>
              <p:cNvSpPr/>
              <p:nvPr/>
            </p:nvSpPr>
            <p:spPr>
              <a:xfrm flipH="1">
                <a:off x="3521" y="2826"/>
                <a:ext cx="17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07" name="直接连接符 26706"/>
              <p:cNvSpPr/>
              <p:nvPr/>
            </p:nvSpPr>
            <p:spPr>
              <a:xfrm>
                <a:off x="3521" y="2336"/>
                <a:ext cx="0" cy="10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09" name="直接连接符 26708"/>
              <p:cNvSpPr/>
              <p:nvPr/>
            </p:nvSpPr>
            <p:spPr>
              <a:xfrm>
                <a:off x="3876" y="2710"/>
                <a:ext cx="3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10" name="直接连接符 26709"/>
              <p:cNvSpPr/>
              <p:nvPr/>
            </p:nvSpPr>
            <p:spPr>
              <a:xfrm>
                <a:off x="3521" y="3152"/>
                <a:ext cx="79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11" name="直接连接符 26710"/>
              <p:cNvSpPr/>
              <p:nvPr/>
            </p:nvSpPr>
            <p:spPr>
              <a:xfrm>
                <a:off x="3874" y="2499"/>
                <a:ext cx="31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12" name="流程图: 联系 26711"/>
              <p:cNvSpPr/>
              <p:nvPr/>
            </p:nvSpPr>
            <p:spPr>
              <a:xfrm>
                <a:off x="3493" y="3381"/>
                <a:ext cx="57" cy="54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713" name="流程图: 联系 26712"/>
              <p:cNvSpPr/>
              <p:nvPr/>
            </p:nvSpPr>
            <p:spPr>
              <a:xfrm>
                <a:off x="4006" y="2309"/>
                <a:ext cx="57" cy="54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714" name="流程图: 联系 26713"/>
              <p:cNvSpPr/>
              <p:nvPr/>
            </p:nvSpPr>
            <p:spPr>
              <a:xfrm>
                <a:off x="3493" y="2798"/>
                <a:ext cx="57" cy="55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715" name="流程图: 联系 26714"/>
              <p:cNvSpPr/>
              <p:nvPr/>
            </p:nvSpPr>
            <p:spPr>
              <a:xfrm>
                <a:off x="4004" y="2801"/>
                <a:ext cx="56" cy="54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716" name="流程图: 联系 26715"/>
              <p:cNvSpPr/>
              <p:nvPr/>
            </p:nvSpPr>
            <p:spPr>
              <a:xfrm>
                <a:off x="3505" y="3120"/>
                <a:ext cx="56" cy="55"/>
              </a:xfrm>
              <a:prstGeom prst="flowChartConnector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717" name="直接连接符 26716"/>
              <p:cNvSpPr/>
              <p:nvPr/>
            </p:nvSpPr>
            <p:spPr>
              <a:xfrm>
                <a:off x="4032" y="2336"/>
                <a:ext cx="0" cy="16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18" name="直接连接符 26717"/>
              <p:cNvSpPr/>
              <p:nvPr/>
            </p:nvSpPr>
            <p:spPr>
              <a:xfrm flipV="1">
                <a:off x="4032" y="2717"/>
                <a:ext cx="0" cy="10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19" name="文本框 26718"/>
              <p:cNvSpPr txBox="1"/>
              <p:nvPr/>
            </p:nvSpPr>
            <p:spPr>
              <a:xfrm>
                <a:off x="3552" y="1968"/>
                <a:ext cx="336" cy="2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C01</a:t>
                </a:r>
                <a:endParaRPr lang="en-US" altLang="zh-CN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720" name="文本框 26719"/>
              <p:cNvSpPr txBox="1"/>
              <p:nvPr/>
            </p:nvSpPr>
            <p:spPr>
              <a:xfrm>
                <a:off x="3552" y="2462"/>
                <a:ext cx="336" cy="2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en-US" altLang="zh-CN" sz="1800">
                    <a:latin typeface="宋体" panose="02010600030101010101" pitchFamily="2" charset="-122"/>
                    <a:ea typeface="宋体" panose="02010600030101010101" pitchFamily="2" charset="-122"/>
                  </a:rPr>
                  <a:t>C02</a:t>
                </a:r>
                <a:endParaRPr lang="en-US" altLang="zh-CN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6723" name="文本框 26722"/>
          <p:cNvSpPr txBox="1"/>
          <p:nvPr/>
        </p:nvSpPr>
        <p:spPr>
          <a:xfrm>
            <a:off x="7696200" y="5523230"/>
            <a:ext cx="36576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内部振荡方式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725" name="文本框 26724"/>
          <p:cNvSpPr txBox="1"/>
          <p:nvPr/>
        </p:nvSpPr>
        <p:spPr>
          <a:xfrm>
            <a:off x="1828800" y="609600"/>
            <a:ext cx="8458200" cy="2749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1.4.1  </a:t>
            </a: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时钟电路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单片机的时钟信号用来提供单片机内各种微操作时间基准，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8XX51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单片机的时钟信号通常有两种电路形式：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内部振荡方式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外部振荡方式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26" name="文本框 26725"/>
          <p:cNvSpPr txBox="1"/>
          <p:nvPr/>
        </p:nvSpPr>
        <p:spPr>
          <a:xfrm>
            <a:off x="1828800" y="4953000"/>
            <a:ext cx="6934200" cy="1764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电容器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C01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C02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起稳定振荡频率、快速起振的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电容值一般为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PF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xfrm>
            <a:off x="1524000" y="-76200"/>
            <a:ext cx="9144000" cy="1981200"/>
          </a:xfrm>
        </p:spPr>
        <p:txBody>
          <a:bodyPr/>
          <a:p>
            <a:pPr>
              <a:lnSpc>
                <a:spcPct val="115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由于单片机内部有一个高增益运算放大器，当外接晶振后，就构成了自激振荡器并产生振荡时钟脉冲。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7677" name="文本框 27676"/>
          <p:cNvSpPr txBox="1"/>
          <p:nvPr/>
        </p:nvSpPr>
        <p:spPr>
          <a:xfrm>
            <a:off x="9458325" y="3581400"/>
            <a:ext cx="13620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8XX51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93" name="文本框 27692"/>
          <p:cNvSpPr txBox="1"/>
          <p:nvPr/>
        </p:nvSpPr>
        <p:spPr>
          <a:xfrm>
            <a:off x="1600200" y="1219200"/>
            <a:ext cx="4800600" cy="4223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FF7C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外部振荡方式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是把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已有的时钟信号引入单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片机。这种方式适宜用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于使单片机的时钟与外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部信号保持一致。外部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振荡方式如图所示。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96" name="文本框 27695"/>
          <p:cNvSpPr txBox="1"/>
          <p:nvPr/>
        </p:nvSpPr>
        <p:spPr>
          <a:xfrm>
            <a:off x="1676400" y="4648200"/>
            <a:ext cx="8991600" cy="2465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HMOS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的单片机（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8031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8031AH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等）外部时钟信号由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XTAL2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引入，对于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CHMOS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的单片机（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8XCXX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），外部时钟由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XTAL1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引入。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699" name="组合 27698"/>
          <p:cNvGrpSpPr/>
          <p:nvPr/>
        </p:nvGrpSpPr>
        <p:grpSpPr>
          <a:xfrm>
            <a:off x="5410200" y="1487488"/>
            <a:ext cx="5257800" cy="3886200"/>
            <a:chOff x="2448" y="816"/>
            <a:chExt cx="3312" cy="2448"/>
          </a:xfrm>
        </p:grpSpPr>
        <p:grpSp>
          <p:nvGrpSpPr>
            <p:cNvPr id="27697" name="组合 27696"/>
            <p:cNvGrpSpPr/>
            <p:nvPr/>
          </p:nvGrpSpPr>
          <p:grpSpPr>
            <a:xfrm>
              <a:off x="2448" y="816"/>
              <a:ext cx="3312" cy="2448"/>
              <a:chOff x="2448" y="912"/>
              <a:chExt cx="3312" cy="2448"/>
            </a:xfrm>
          </p:grpSpPr>
          <p:sp>
            <p:nvSpPr>
              <p:cNvPr id="27673" name="矩形 27672"/>
              <p:cNvSpPr/>
              <p:nvPr/>
            </p:nvSpPr>
            <p:spPr>
              <a:xfrm>
                <a:off x="4836" y="912"/>
                <a:ext cx="804" cy="1648"/>
              </a:xfrm>
              <a:prstGeom prst="rect">
                <a:avLst/>
              </a:prstGeom>
              <a:solidFill>
                <a:srgbClr val="CC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endParaRPr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655" name="文本框 27654"/>
              <p:cNvSpPr txBox="1"/>
              <p:nvPr/>
            </p:nvSpPr>
            <p:spPr>
              <a:xfrm>
                <a:off x="2448" y="1482"/>
                <a:ext cx="541" cy="4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外部时钟</a:t>
                </a:r>
                <a:endPara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8" name="矩形 27657"/>
              <p:cNvSpPr/>
              <p:nvPr/>
            </p:nvSpPr>
            <p:spPr>
              <a:xfrm>
                <a:off x="3189" y="914"/>
                <a:ext cx="843" cy="1648"/>
              </a:xfrm>
              <a:prstGeom prst="rect">
                <a:avLst/>
              </a:prstGeom>
              <a:solidFill>
                <a:srgbClr val="CC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59" name="文本框 27658"/>
              <p:cNvSpPr txBox="1"/>
              <p:nvPr/>
            </p:nvSpPr>
            <p:spPr>
              <a:xfrm>
                <a:off x="3177" y="1529"/>
                <a:ext cx="633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XTAL1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0" name="文本框 27659"/>
              <p:cNvSpPr txBox="1"/>
              <p:nvPr/>
            </p:nvSpPr>
            <p:spPr>
              <a:xfrm>
                <a:off x="3177" y="1079"/>
                <a:ext cx="740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XTAL2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1" name="文本框 27660"/>
              <p:cNvSpPr txBox="1"/>
              <p:nvPr/>
            </p:nvSpPr>
            <p:spPr>
              <a:xfrm>
                <a:off x="3177" y="1904"/>
                <a:ext cx="528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GND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2" name="文本框 27661"/>
              <p:cNvSpPr txBox="1"/>
              <p:nvPr/>
            </p:nvSpPr>
            <p:spPr>
              <a:xfrm>
                <a:off x="3334" y="2288"/>
                <a:ext cx="902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8XX51</a:t>
                </a:r>
                <a:endPara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3" name="文本框 27662"/>
              <p:cNvSpPr txBox="1"/>
              <p:nvPr/>
            </p:nvSpPr>
            <p:spPr>
              <a:xfrm>
                <a:off x="2467" y="1083"/>
                <a:ext cx="63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悬空</a:t>
                </a:r>
                <a:endPara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4" name="直接连接符 27663"/>
              <p:cNvSpPr/>
              <p:nvPr/>
            </p:nvSpPr>
            <p:spPr>
              <a:xfrm>
                <a:off x="2845" y="1668"/>
                <a:ext cx="35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65" name="直接连接符 27664"/>
              <p:cNvSpPr/>
              <p:nvPr/>
            </p:nvSpPr>
            <p:spPr>
              <a:xfrm flipV="1">
                <a:off x="2899" y="1178"/>
                <a:ext cx="294" cy="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7666" name="组合 27665"/>
              <p:cNvGrpSpPr/>
              <p:nvPr/>
            </p:nvGrpSpPr>
            <p:grpSpPr>
              <a:xfrm>
                <a:off x="2718" y="2057"/>
                <a:ext cx="475" cy="220"/>
                <a:chOff x="1056" y="3216"/>
                <a:chExt cx="432" cy="192"/>
              </a:xfrm>
            </p:grpSpPr>
            <p:sp>
              <p:nvSpPr>
                <p:cNvPr id="27667" name="直接连接符 27666"/>
                <p:cNvSpPr/>
                <p:nvPr/>
              </p:nvSpPr>
              <p:spPr>
                <a:xfrm>
                  <a:off x="1152" y="3216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68" name="直接连接符 27667"/>
                <p:cNvSpPr/>
                <p:nvPr/>
              </p:nvSpPr>
              <p:spPr>
                <a:xfrm>
                  <a:off x="1152" y="3216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69" name="直接连接符 27668"/>
                <p:cNvSpPr/>
                <p:nvPr/>
              </p:nvSpPr>
              <p:spPr>
                <a:xfrm>
                  <a:off x="1056" y="3408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7671" name="文本框 27670"/>
              <p:cNvSpPr txBox="1"/>
              <p:nvPr/>
            </p:nvSpPr>
            <p:spPr>
              <a:xfrm>
                <a:off x="4099" y="1039"/>
                <a:ext cx="506" cy="4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外部时钟</a:t>
                </a:r>
                <a:endPara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4" name="文本框 27673"/>
              <p:cNvSpPr txBox="1"/>
              <p:nvPr/>
            </p:nvSpPr>
            <p:spPr>
              <a:xfrm>
                <a:off x="4838" y="1573"/>
                <a:ext cx="634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XTAL1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5" name="文本框 27674"/>
              <p:cNvSpPr txBox="1"/>
              <p:nvPr/>
            </p:nvSpPr>
            <p:spPr>
              <a:xfrm>
                <a:off x="4838" y="1123"/>
                <a:ext cx="740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XTAL2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6" name="文本框 27675"/>
              <p:cNvSpPr txBox="1"/>
              <p:nvPr/>
            </p:nvSpPr>
            <p:spPr>
              <a:xfrm>
                <a:off x="4838" y="1948"/>
                <a:ext cx="528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GND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8" name="直接连接符 27677"/>
              <p:cNvSpPr/>
              <p:nvPr/>
            </p:nvSpPr>
            <p:spPr>
              <a:xfrm>
                <a:off x="4469" y="1233"/>
                <a:ext cx="36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79" name="直接连接符 27678"/>
              <p:cNvSpPr/>
              <p:nvPr/>
            </p:nvSpPr>
            <p:spPr>
              <a:xfrm>
                <a:off x="4600" y="1667"/>
                <a:ext cx="238" cy="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80" name="文本框 27679"/>
              <p:cNvSpPr txBox="1"/>
              <p:nvPr/>
            </p:nvSpPr>
            <p:spPr>
              <a:xfrm>
                <a:off x="4115" y="1507"/>
                <a:ext cx="636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悬空</a:t>
                </a:r>
                <a:endPara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7681" name="组合 27680"/>
              <p:cNvGrpSpPr/>
              <p:nvPr/>
            </p:nvGrpSpPr>
            <p:grpSpPr>
              <a:xfrm>
                <a:off x="4363" y="2057"/>
                <a:ext cx="475" cy="220"/>
                <a:chOff x="1056" y="3216"/>
                <a:chExt cx="432" cy="192"/>
              </a:xfrm>
            </p:grpSpPr>
            <p:sp>
              <p:nvSpPr>
                <p:cNvPr id="27682" name="直接连接符 27681"/>
                <p:cNvSpPr/>
                <p:nvPr/>
              </p:nvSpPr>
              <p:spPr>
                <a:xfrm>
                  <a:off x="1152" y="3216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83" name="直接连接符 27682"/>
                <p:cNvSpPr/>
                <p:nvPr/>
              </p:nvSpPr>
              <p:spPr>
                <a:xfrm>
                  <a:off x="1152" y="3216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84" name="直接连接符 27683"/>
                <p:cNvSpPr/>
                <p:nvPr/>
              </p:nvSpPr>
              <p:spPr>
                <a:xfrm>
                  <a:off x="1056" y="3408"/>
                  <a:ext cx="192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7685" name="文本框 27684"/>
              <p:cNvSpPr txBox="1"/>
              <p:nvPr/>
            </p:nvSpPr>
            <p:spPr>
              <a:xfrm>
                <a:off x="3193" y="2717"/>
                <a:ext cx="100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CHMOS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6" name="文本框 27685"/>
              <p:cNvSpPr txBox="1"/>
              <p:nvPr/>
            </p:nvSpPr>
            <p:spPr>
              <a:xfrm>
                <a:off x="4756" y="2688"/>
                <a:ext cx="1004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HMOS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8" name="文本框 27687"/>
              <p:cNvSpPr txBox="1"/>
              <p:nvPr/>
            </p:nvSpPr>
            <p:spPr>
              <a:xfrm>
                <a:off x="3289" y="3024"/>
                <a:ext cx="2471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   外部振荡方式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98" name="文本框 27697"/>
            <p:cNvSpPr txBox="1"/>
            <p:nvPr/>
          </p:nvSpPr>
          <p:spPr>
            <a:xfrm>
              <a:off x="4992" y="2160"/>
              <a:ext cx="672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8XX51</a:t>
              </a:r>
              <a:endParaRPr lang="en-US" altLang="zh-CN" sz="1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2057400" y="0"/>
            <a:ext cx="7772400" cy="57912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en-US" altLang="zh-CN" sz="3600" b="1" dirty="0">
                <a:solidFill>
                  <a:srgbClr val="FF9900"/>
                </a:solidFill>
              </a:rPr>
              <a:t>1.4.2     </a:t>
            </a:r>
            <a:r>
              <a:rPr lang="zh-CN" altLang="en-US" sz="3600" b="1" dirty="0">
                <a:solidFill>
                  <a:srgbClr val="FF9900"/>
                </a:solidFill>
              </a:rPr>
              <a:t>基本时序单位</a:t>
            </a:r>
            <a:endParaRPr lang="zh-CN" altLang="en-US" sz="3600" b="1">
              <a:solidFill>
                <a:srgbClr val="FF99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/>
              <a:t>单片机的时序单位有：</a:t>
            </a:r>
            <a:endParaRPr lang="zh-CN" altLang="en-US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振荡周期：</a:t>
            </a:r>
            <a:r>
              <a:rPr lang="zh-CN" altLang="en-US" sz="2800" b="1" dirty="0">
                <a:latin typeface="宋体" panose="02010600030101010101" pitchFamily="2" charset="-122"/>
              </a:rPr>
              <a:t>晶振的振荡周期，又称时钟周期，为最小的时序单位。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状态周期：振荡频率经单片机内的二分频器分频后提供给片内</a:t>
            </a:r>
            <a:r>
              <a:rPr lang="en-US" altLang="zh-CN" sz="2800" b="1" dirty="0">
                <a:latin typeface="宋体" panose="02010600030101010101" pitchFamily="2" charset="-122"/>
              </a:rPr>
              <a:t>CPU</a:t>
            </a:r>
            <a:r>
              <a:rPr lang="zh-CN" altLang="en-US" sz="2800" b="1" dirty="0">
                <a:latin typeface="宋体" panose="02010600030101010101" pitchFamily="2" charset="-122"/>
              </a:rPr>
              <a:t>的时钟周期。因此，一个状态周期包含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个振荡周期。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机器周期（</a:t>
            </a:r>
            <a:r>
              <a:rPr lang="en-US" altLang="zh-CN" sz="2800" b="1" dirty="0">
                <a:latin typeface="宋体" panose="02010600030101010101" pitchFamily="2" charset="-122"/>
              </a:rPr>
              <a:t>MC</a:t>
            </a:r>
            <a:r>
              <a:rPr lang="zh-CN" altLang="en-US" sz="2800" b="1" dirty="0">
                <a:latin typeface="宋体" panose="02010600030101010101" pitchFamily="2" charset="-122"/>
              </a:rPr>
              <a:t>）：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个机器周期由</a:t>
            </a:r>
            <a:r>
              <a:rPr lang="en-US" altLang="zh-CN" sz="2800" b="1" dirty="0">
                <a:latin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宋体" panose="02010600030101010101" pitchFamily="2" charset="-122"/>
              </a:rPr>
              <a:t>个状态周期及</a:t>
            </a:r>
            <a:r>
              <a:rPr lang="en-US" altLang="zh-CN" sz="2800" b="1" dirty="0">
                <a:latin typeface="宋体" panose="02010600030101010101" pitchFamily="2" charset="-122"/>
              </a:rPr>
              <a:t>12</a:t>
            </a:r>
            <a:r>
              <a:rPr lang="zh-CN" altLang="en-US" sz="2800" b="1" dirty="0">
                <a:latin typeface="宋体" panose="02010600030101010101" pitchFamily="2" charset="-122"/>
              </a:rPr>
              <a:t>个振荡周期组成。是计算机执行一种基本操作的时间单位。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1524000" y="0"/>
            <a:ext cx="9144000" cy="6477000"/>
          </a:xfrm>
        </p:spPr>
        <p:txBody>
          <a:bodyPr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指令周期  执行一条指令所需的时间。一个指令周期由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个机器周期组成，依据指令不同而不同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种时序单位中，振荡周期和机器周期是单片机内计算其他时间值（例如，波特率、定时器的定时时间等）的基本时序单位。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例：单片机外接晶振频率</a:t>
            </a:r>
            <a:r>
              <a:rPr lang="en-US" altLang="zh-CN" sz="2800" b="1" dirty="0">
                <a:latin typeface="宋体" panose="02010600030101010101" pitchFamily="2" charset="-122"/>
              </a:rPr>
              <a:t>12MHZ</a:t>
            </a:r>
            <a:r>
              <a:rPr lang="zh-CN" altLang="en-US" sz="2800" b="1" dirty="0">
                <a:latin typeface="宋体" panose="02010600030101010101" pitchFamily="2" charset="-122"/>
              </a:rPr>
              <a:t>时的各种时序单位：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振荡周期</a:t>
            </a:r>
            <a:r>
              <a:rPr lang="en-US" altLang="zh-CN" sz="2800" b="1" dirty="0">
                <a:latin typeface="宋体" panose="02010600030101010101" pitchFamily="2" charset="-122"/>
              </a:rPr>
              <a:t>=1/</a:t>
            </a:r>
            <a:r>
              <a:rPr lang="en-US" altLang="zh-CN" sz="2800" b="1" err="1">
                <a:latin typeface="宋体" panose="02010600030101010101" pitchFamily="2" charset="-122"/>
              </a:rPr>
              <a:t>fosc</a:t>
            </a:r>
            <a:r>
              <a:rPr lang="en-US" altLang="zh-CN" sz="2800" b="1">
                <a:latin typeface="宋体" panose="02010600030101010101" pitchFamily="2" charset="-122"/>
              </a:rPr>
              <a:t>=1/12MHZ=0.0833us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宋体" panose="02010600030101010101" pitchFamily="2" charset="-122"/>
              </a:rPr>
              <a:t>状态周期</a:t>
            </a:r>
            <a:r>
              <a:rPr lang="en-US" altLang="zh-CN" sz="2800" b="1" dirty="0">
                <a:latin typeface="宋体" panose="02010600030101010101" pitchFamily="2" charset="-122"/>
              </a:rPr>
              <a:t>=2/</a:t>
            </a:r>
            <a:r>
              <a:rPr lang="en-US" altLang="zh-CN" sz="2800" b="1" err="1">
                <a:latin typeface="宋体" panose="02010600030101010101" pitchFamily="2" charset="-122"/>
              </a:rPr>
              <a:t>fosc</a:t>
            </a:r>
            <a:r>
              <a:rPr lang="en-US" altLang="zh-CN" sz="2800" b="1">
                <a:latin typeface="宋体" panose="02010600030101010101" pitchFamily="2" charset="-122"/>
              </a:rPr>
              <a:t>=2/12MHZ=0.167us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宋体" panose="02010600030101010101" pitchFamily="2" charset="-122"/>
              </a:rPr>
              <a:t>机器周期</a:t>
            </a:r>
            <a:r>
              <a:rPr lang="en-US" altLang="zh-CN" sz="2800" b="1" dirty="0">
                <a:latin typeface="宋体" panose="02010600030101010101" pitchFamily="2" charset="-122"/>
              </a:rPr>
              <a:t>=12/</a:t>
            </a:r>
            <a:r>
              <a:rPr lang="en-US" altLang="zh-CN" sz="2800" b="1" err="1">
                <a:latin typeface="宋体" panose="02010600030101010101" pitchFamily="2" charset="-122"/>
              </a:rPr>
              <a:t>fosc</a:t>
            </a:r>
            <a:r>
              <a:rPr lang="en-US" altLang="zh-CN" sz="2800" b="1">
                <a:latin typeface="宋体" panose="02010600030101010101" pitchFamily="2" charset="-122"/>
              </a:rPr>
              <a:t>=12/12MHZ=1us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宋体" panose="02010600030101010101" pitchFamily="2" charset="-122"/>
              </a:rPr>
              <a:t>指令周期</a:t>
            </a:r>
            <a:r>
              <a:rPr lang="en-US" altLang="zh-CN" sz="2800" b="1" dirty="0">
                <a:latin typeface="宋体" panose="02010600030101010101" pitchFamily="2" charset="-122"/>
              </a:rPr>
              <a:t>=(1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4)</a:t>
            </a:r>
            <a:r>
              <a:rPr lang="zh-CN" altLang="en-US" sz="2800" b="1" dirty="0">
                <a:latin typeface="宋体" panose="02010600030101010101" pitchFamily="2" charset="-122"/>
              </a:rPr>
              <a:t>机器周期</a:t>
            </a:r>
            <a:r>
              <a:rPr lang="en-US" altLang="zh-CN" sz="2800" b="1" dirty="0">
                <a:latin typeface="宋体" panose="02010600030101010101" pitchFamily="2" charset="-122"/>
              </a:rPr>
              <a:t>=1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en-US" altLang="zh-CN" sz="2800" b="1">
                <a:latin typeface="宋体" panose="02010600030101010101" pitchFamily="2" charset="-122"/>
              </a:rPr>
              <a:t>us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  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占位符 4097"/>
          <p:cNvSpPr>
            <a:spLocks noGrp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800" b="1">
                <a:solidFill>
                  <a:schemeClr val="bg2"/>
                </a:solidFill>
              </a:rPr>
              <a:t>        </a:t>
            </a:r>
            <a:r>
              <a:rPr lang="en-US" altLang="zh-CN" sz="2800" b="1" dirty="0"/>
              <a:t>MCS-51</a:t>
            </a:r>
            <a:r>
              <a:rPr lang="zh-CN" altLang="en-US" sz="2800" b="1" dirty="0"/>
              <a:t>系列单片机有多种型号的产品：</a:t>
            </a: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chemeClr val="accent1"/>
                </a:solidFill>
              </a:rPr>
              <a:t>普通型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51</a:t>
            </a:r>
            <a:r>
              <a:rPr lang="zh-CN" altLang="en-US" sz="2800" b="1" dirty="0"/>
              <a:t>子系列）</a:t>
            </a: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8051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8031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8751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89C51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89S51</a:t>
            </a:r>
            <a:r>
              <a:rPr lang="zh-CN" altLang="en-US" sz="2800" b="1" dirty="0"/>
              <a:t>等。</a:t>
            </a: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accent1"/>
                </a:solidFill>
              </a:rPr>
              <a:t>增强型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52</a:t>
            </a:r>
            <a:r>
              <a:rPr lang="zh-CN" altLang="en-US" sz="2800" b="1" dirty="0"/>
              <a:t>子系列）</a:t>
            </a: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8032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8052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8752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89C52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89S52</a:t>
            </a:r>
            <a:r>
              <a:rPr lang="zh-CN" altLang="en-US" sz="2800" b="1" dirty="0"/>
              <a:t>等。</a:t>
            </a: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/>
              <a:t>它们的结构基本相同，其主要差别反映在存储器的配置上。</a:t>
            </a:r>
            <a:endParaRPr lang="zh-CN" altLang="en-US" sz="2800" b="1" dirty="0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8031</a:t>
            </a:r>
            <a:r>
              <a:rPr lang="zh-CN" altLang="en-US" sz="2800" b="1" dirty="0"/>
              <a:t>片内没有程序存储器</a:t>
            </a:r>
            <a:endParaRPr lang="zh-CN" altLang="en-US" sz="2800" b="1" dirty="0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8051</a:t>
            </a:r>
            <a:r>
              <a:rPr lang="zh-CN" altLang="en-US" sz="2800" b="1" dirty="0"/>
              <a:t>内部设有</a:t>
            </a:r>
            <a:r>
              <a:rPr lang="en-US" altLang="zh-CN" sz="2800" b="1" dirty="0"/>
              <a:t>4KB</a:t>
            </a:r>
            <a:r>
              <a:rPr lang="zh-CN" altLang="en-US" sz="2800" b="1" dirty="0"/>
              <a:t>的掩模</a:t>
            </a:r>
            <a:r>
              <a:rPr lang="en-US" altLang="zh-CN" sz="2800" b="1" dirty="0"/>
              <a:t>ROM</a:t>
            </a:r>
            <a:r>
              <a:rPr lang="zh-CN" altLang="en-US" sz="2800" b="1" dirty="0"/>
              <a:t>程序存储器</a:t>
            </a:r>
            <a:endParaRPr lang="zh-CN" altLang="en-US" sz="2800" b="1" dirty="0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8751</a:t>
            </a:r>
            <a:r>
              <a:rPr lang="zh-CN" altLang="en-US" sz="2800" b="1" dirty="0"/>
              <a:t>是将</a:t>
            </a:r>
            <a:r>
              <a:rPr lang="en-US" altLang="zh-CN" sz="2800" b="1" dirty="0"/>
              <a:t>8051</a:t>
            </a:r>
            <a:r>
              <a:rPr lang="zh-CN" altLang="en-US" sz="2800" b="1" dirty="0"/>
              <a:t>片内的</a:t>
            </a:r>
            <a:r>
              <a:rPr lang="en-US" altLang="zh-CN" sz="2800" b="1" dirty="0"/>
              <a:t>ROM</a:t>
            </a:r>
            <a:r>
              <a:rPr lang="zh-CN" altLang="en-US" sz="2800" b="1" dirty="0"/>
              <a:t>换成</a:t>
            </a:r>
            <a:r>
              <a:rPr lang="en-US" altLang="zh-CN" sz="2800" b="1"/>
              <a:t>EPROM</a:t>
            </a:r>
            <a:endParaRPr lang="en-US" altLang="zh-CN" sz="2800" b="1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89C51</a:t>
            </a:r>
            <a:r>
              <a:rPr lang="zh-CN" altLang="en-US" sz="2800" b="1" dirty="0"/>
              <a:t>则换成</a:t>
            </a:r>
            <a:r>
              <a:rPr lang="en-US" altLang="zh-CN" sz="2800" b="1" dirty="0"/>
              <a:t>4KB</a:t>
            </a:r>
            <a:r>
              <a:rPr lang="zh-CN" altLang="en-US" sz="2800" b="1" dirty="0"/>
              <a:t>的闪速</a:t>
            </a:r>
            <a:r>
              <a:rPr lang="en-US" altLang="zh-CN" sz="2800" b="1"/>
              <a:t>EEPROM</a:t>
            </a:r>
            <a:endParaRPr lang="en-US" altLang="zh-CN" sz="2800" b="1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89S51</a:t>
            </a:r>
            <a:r>
              <a:rPr lang="zh-CN" altLang="en-US" sz="2800" b="1" dirty="0"/>
              <a:t>结构同</a:t>
            </a:r>
            <a:r>
              <a:rPr lang="en-US" altLang="zh-CN" sz="2800" b="1" dirty="0"/>
              <a:t>89C51</a:t>
            </a:r>
            <a:r>
              <a:rPr lang="zh-CN" altLang="en-US" sz="2800" b="1" dirty="0"/>
              <a:t>， </a:t>
            </a:r>
            <a:r>
              <a:rPr lang="en-US" altLang="zh-CN" sz="2800" b="1" dirty="0"/>
              <a:t>4KB</a:t>
            </a:r>
            <a:r>
              <a:rPr lang="zh-CN" altLang="en-US" sz="2800" b="1" dirty="0"/>
              <a:t>的闪速</a:t>
            </a:r>
            <a:r>
              <a:rPr lang="en-US" altLang="zh-CN" sz="2800" b="1" dirty="0"/>
              <a:t>EEPROM</a:t>
            </a:r>
            <a:r>
              <a:rPr lang="zh-CN" altLang="en-US" sz="2800" b="1" dirty="0"/>
              <a:t>可在线编程</a:t>
            </a:r>
            <a:endParaRPr lang="zh-CN" altLang="en-US" sz="28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增强型的存储容量为普通型的一倍</a:t>
            </a:r>
            <a:endParaRPr lang="zh-CN" altLang="en-US" sz="28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3333CC"/>
                </a:solidFill>
              </a:rPr>
              <a:t>   本课以</a:t>
            </a:r>
            <a:r>
              <a:rPr lang="zh-CN" altLang="en-US" b="1" dirty="0">
                <a:solidFill>
                  <a:srgbClr val="3333CC"/>
                </a:solidFill>
              </a:rPr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8</a:t>
            </a:r>
            <a:r>
              <a:rPr lang="en-US" altLang="zh-CN" b="1">
                <a:solidFill>
                  <a:srgbClr val="FF0066"/>
                </a:solidFill>
              </a:rPr>
              <a:t>XX51</a:t>
            </a:r>
            <a:r>
              <a:rPr lang="en-US" altLang="zh-CN" sz="2800" b="1">
                <a:solidFill>
                  <a:srgbClr val="FF0066"/>
                </a:solidFill>
              </a:rPr>
              <a:t> </a:t>
            </a:r>
            <a:r>
              <a:rPr lang="zh-CN" altLang="en-US" sz="2800" b="1" dirty="0">
                <a:solidFill>
                  <a:srgbClr val="3333CC"/>
                </a:solidFill>
              </a:rPr>
              <a:t>代表这一系列的单片机。</a:t>
            </a:r>
            <a:endParaRPr lang="zh-CN" altLang="en-US" sz="2800" b="1" dirty="0">
              <a:solidFill>
                <a:srgbClr val="3333CC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800" b="1"/>
          </a:p>
        </p:txBody>
      </p:sp>
    </p:spTree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2133600" y="0"/>
            <a:ext cx="8229600" cy="62484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FF9900"/>
                </a:solidFill>
                <a:latin typeface="宋体" panose="02010600030101010101" pitchFamily="2" charset="-122"/>
              </a:rPr>
              <a:t>1.4.3  </a:t>
            </a:r>
            <a:r>
              <a:rPr lang="zh-CN" altLang="en-US" b="1" dirty="0">
                <a:solidFill>
                  <a:srgbClr val="FF9900"/>
                </a:solidFill>
                <a:latin typeface="宋体" panose="02010600030101010101" pitchFamily="2" charset="-122"/>
              </a:rPr>
              <a:t>复位电路</a:t>
            </a:r>
            <a:endParaRPr lang="zh-CN" altLang="en-US" b="1" dirty="0">
              <a:solidFill>
                <a:srgbClr val="FF99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/>
              <a:t>      复位操作则使单片机的片内电路初始化，使单片机从一种确定的状态开始运行。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</a:rPr>
              <a:t>当</a:t>
            </a:r>
            <a:r>
              <a:rPr lang="en-US" altLang="zh-CN" b="1" dirty="0">
                <a:latin typeface="宋体" panose="02010600030101010101" pitchFamily="2" charset="-122"/>
              </a:rPr>
              <a:t>MCS-51</a:t>
            </a:r>
            <a:r>
              <a:rPr lang="zh-CN" altLang="en-US" b="1" dirty="0">
                <a:latin typeface="宋体" panose="02010600030101010101" pitchFamily="2" charset="-122"/>
              </a:rPr>
              <a:t>系列单片机的复位引脚 </a:t>
            </a:r>
            <a:r>
              <a:rPr lang="en-US" altLang="zh-CN" b="1" dirty="0">
                <a:latin typeface="宋体" panose="02010600030101010101" pitchFamily="2" charset="-122"/>
              </a:rPr>
              <a:t>RST</a:t>
            </a:r>
            <a:r>
              <a:rPr lang="zh-CN" altLang="en-US" b="1" dirty="0">
                <a:latin typeface="宋体" panose="02010600030101010101" pitchFamily="2" charset="-122"/>
              </a:rPr>
              <a:t>出现 </a:t>
            </a:r>
            <a:r>
              <a:rPr lang="en-US" altLang="zh-CN" b="1" dirty="0">
                <a:latin typeface="宋体" panose="02010600030101010101" pitchFamily="2" charset="-122"/>
              </a:rPr>
              <a:t>5</a:t>
            </a:r>
            <a:r>
              <a:rPr lang="en-US" altLang="zh-CN" sz="3600" b="1">
                <a:latin typeface="宋体" panose="02010600030101010101" pitchFamily="2" charset="-122"/>
              </a:rPr>
              <a:t>ms</a:t>
            </a:r>
            <a:r>
              <a:rPr lang="zh-CN" altLang="en-US" b="1" dirty="0">
                <a:latin typeface="宋体" panose="02010600030101010101" pitchFamily="2" charset="-122"/>
              </a:rPr>
              <a:t>以上的高电平时，单片机就完成了复位操作。如果</a:t>
            </a:r>
            <a:r>
              <a:rPr lang="en-US" altLang="zh-CN" b="1" dirty="0">
                <a:latin typeface="宋体" panose="02010600030101010101" pitchFamily="2" charset="-122"/>
              </a:rPr>
              <a:t>RST</a:t>
            </a:r>
            <a:r>
              <a:rPr lang="zh-CN" altLang="en-US" b="1" dirty="0">
                <a:latin typeface="宋体" panose="02010600030101010101" pitchFamily="2" charset="-122"/>
              </a:rPr>
              <a:t>持续为高电平，单片机就处于循环复位状态。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复位操作通常有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种基本形式：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上电复位  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开关复位。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059" name="文本占位符 45058"/>
          <p:cNvSpPr>
            <a:spLocks noGrp="1"/>
          </p:cNvSpPr>
          <p:nvPr>
            <p:ph type="body" idx="1"/>
          </p:nvPr>
        </p:nvSpPr>
        <p:spPr>
          <a:xfrm>
            <a:off x="1828800" y="2743200"/>
            <a:ext cx="8839200" cy="4003675"/>
          </a:xfrm>
        </p:spPr>
        <p:txBody>
          <a:bodyPr/>
          <a:p>
            <a:pPr>
              <a:lnSpc>
                <a:spcPct val="115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上电后，由于电容充电，使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RST</a:t>
            </a:r>
            <a:r>
              <a:rPr lang="zh-CN" altLang="en-US" sz="2800" b="1" dirty="0">
                <a:latin typeface="宋体" panose="02010600030101010101" pitchFamily="2" charset="-122"/>
              </a:rPr>
              <a:t>持续一段高电平时间。当单片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机已在运行过程中时，按下复位键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也能使 </a:t>
            </a:r>
            <a:r>
              <a:rPr lang="en-US" altLang="zh-CN" sz="2800" b="1" dirty="0">
                <a:latin typeface="宋体" panose="02010600030101010101" pitchFamily="2" charset="-122"/>
              </a:rPr>
              <a:t>RST</a:t>
            </a:r>
            <a:r>
              <a:rPr lang="zh-CN" altLang="en-US" sz="2800" b="1" dirty="0">
                <a:latin typeface="宋体" panose="02010600030101010101" pitchFamily="2" charset="-122"/>
              </a:rPr>
              <a:t>持续一段时间的高电平，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从而实现上电且开关复位的操作。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通常选择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      </a:t>
            </a:r>
            <a:r>
              <a:rPr lang="en-US" altLang="zh-CN" sz="2800" b="1">
                <a:latin typeface="宋体" panose="02010600030101010101" pitchFamily="2" charset="-122"/>
              </a:rPr>
              <a:t>C=10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f ,R=10K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pSp>
        <p:nvGrpSpPr>
          <p:cNvPr id="45097" name="组合 45096"/>
          <p:cNvGrpSpPr/>
          <p:nvPr/>
        </p:nvGrpSpPr>
        <p:grpSpPr>
          <a:xfrm>
            <a:off x="7315200" y="2209800"/>
            <a:ext cx="3048000" cy="2317750"/>
            <a:chOff x="3744" y="1392"/>
            <a:chExt cx="1973" cy="1460"/>
          </a:xfrm>
        </p:grpSpPr>
        <p:sp>
          <p:nvSpPr>
            <p:cNvPr id="45067" name="矩形 45066"/>
            <p:cNvSpPr/>
            <p:nvPr/>
          </p:nvSpPr>
          <p:spPr>
            <a:xfrm>
              <a:off x="5040" y="1680"/>
              <a:ext cx="624" cy="1104"/>
            </a:xfrm>
            <a:prstGeom prst="rect">
              <a:avLst/>
            </a:prstGeom>
            <a:solidFill>
              <a:srgbClr val="99FFC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69" name="矩形 45068"/>
            <p:cNvSpPr/>
            <p:nvPr/>
          </p:nvSpPr>
          <p:spPr>
            <a:xfrm>
              <a:off x="5040" y="1488"/>
              <a:ext cx="677" cy="1364"/>
            </a:xfrm>
            <a:prstGeom prst="rect">
              <a:avLst/>
            </a:prstGeom>
            <a:solidFill>
              <a:srgbClr val="99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0" name="直接连接符 45069"/>
            <p:cNvSpPr/>
            <p:nvPr/>
          </p:nvSpPr>
          <p:spPr>
            <a:xfrm>
              <a:off x="4274" y="1892"/>
              <a:ext cx="2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5071" name="组合 45070"/>
            <p:cNvGrpSpPr/>
            <p:nvPr/>
          </p:nvGrpSpPr>
          <p:grpSpPr>
            <a:xfrm>
              <a:off x="4480" y="1751"/>
              <a:ext cx="159" cy="282"/>
              <a:chOff x="3600" y="2040"/>
              <a:chExt cx="180" cy="288"/>
            </a:xfrm>
          </p:grpSpPr>
          <p:sp>
            <p:nvSpPr>
              <p:cNvPr id="45072" name="矩形 45071"/>
              <p:cNvSpPr/>
              <p:nvPr/>
            </p:nvSpPr>
            <p:spPr>
              <a:xfrm>
                <a:off x="3600" y="2064"/>
                <a:ext cx="96" cy="240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073" name="直接连接符 45072"/>
              <p:cNvSpPr/>
              <p:nvPr/>
            </p:nvSpPr>
            <p:spPr>
              <a:xfrm>
                <a:off x="3780" y="2040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5074" name="直接连接符 45073"/>
            <p:cNvSpPr/>
            <p:nvPr/>
          </p:nvSpPr>
          <p:spPr>
            <a:xfrm>
              <a:off x="4655" y="1892"/>
              <a:ext cx="3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5" name="流程图: 联系 45074"/>
            <p:cNvSpPr/>
            <p:nvPr/>
          </p:nvSpPr>
          <p:spPr>
            <a:xfrm>
              <a:off x="4232" y="1845"/>
              <a:ext cx="85" cy="94"/>
            </a:xfrm>
            <a:prstGeom prst="flowChartConnector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6" name="流程图: 联系 45075"/>
            <p:cNvSpPr/>
            <p:nvPr/>
          </p:nvSpPr>
          <p:spPr>
            <a:xfrm>
              <a:off x="4782" y="1845"/>
              <a:ext cx="84" cy="94"/>
            </a:xfrm>
            <a:prstGeom prst="flowChartConnector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7" name="流程图: 联系 45076"/>
            <p:cNvSpPr/>
            <p:nvPr/>
          </p:nvSpPr>
          <p:spPr>
            <a:xfrm>
              <a:off x="3936" y="1845"/>
              <a:ext cx="85" cy="94"/>
            </a:xfrm>
            <a:prstGeom prst="flowChartConnector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45078" name="组合 45077"/>
            <p:cNvGrpSpPr/>
            <p:nvPr/>
          </p:nvGrpSpPr>
          <p:grpSpPr>
            <a:xfrm>
              <a:off x="4401" y="1392"/>
              <a:ext cx="296" cy="264"/>
              <a:chOff x="2880" y="2130"/>
              <a:chExt cx="336" cy="270"/>
            </a:xfrm>
          </p:grpSpPr>
          <p:sp>
            <p:nvSpPr>
              <p:cNvPr id="45079" name="流程图: 联系 45078"/>
              <p:cNvSpPr/>
              <p:nvPr/>
            </p:nvSpPr>
            <p:spPr>
              <a:xfrm>
                <a:off x="2880" y="2304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080" name="流程图: 联系 45079"/>
              <p:cNvSpPr/>
              <p:nvPr/>
            </p:nvSpPr>
            <p:spPr>
              <a:xfrm>
                <a:off x="3120" y="2304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081" name="直接连接符 45080"/>
              <p:cNvSpPr/>
              <p:nvPr/>
            </p:nvSpPr>
            <p:spPr>
              <a:xfrm>
                <a:off x="2880" y="2232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5082" name="直接连接符 45081"/>
              <p:cNvSpPr/>
              <p:nvPr/>
            </p:nvSpPr>
            <p:spPr>
              <a:xfrm>
                <a:off x="3054" y="2130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5083" name="直接连接符 45082"/>
            <p:cNvSpPr/>
            <p:nvPr/>
          </p:nvSpPr>
          <p:spPr>
            <a:xfrm>
              <a:off x="4697" y="1609"/>
              <a:ext cx="1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4" name="直接连接符 45083"/>
            <p:cNvSpPr/>
            <p:nvPr/>
          </p:nvSpPr>
          <p:spPr>
            <a:xfrm>
              <a:off x="4824" y="1609"/>
              <a:ext cx="0" cy="56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5" name="直接连接符 45084"/>
            <p:cNvSpPr/>
            <p:nvPr/>
          </p:nvSpPr>
          <p:spPr>
            <a:xfrm>
              <a:off x="4274" y="1609"/>
              <a:ext cx="1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6" name="直接连接符 45085"/>
            <p:cNvSpPr/>
            <p:nvPr/>
          </p:nvSpPr>
          <p:spPr>
            <a:xfrm>
              <a:off x="4274" y="1609"/>
              <a:ext cx="0" cy="2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7" name="矩形 45086"/>
            <p:cNvSpPr/>
            <p:nvPr/>
          </p:nvSpPr>
          <p:spPr>
            <a:xfrm>
              <a:off x="4782" y="2174"/>
              <a:ext cx="84" cy="282"/>
            </a:xfrm>
            <a:prstGeom prst="rect">
              <a:avLst/>
            </a:prstGeom>
            <a:solidFill>
              <a:srgbClr val="FFFF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8" name="直接连接符 45087"/>
            <p:cNvSpPr/>
            <p:nvPr/>
          </p:nvSpPr>
          <p:spPr>
            <a:xfrm flipH="1">
              <a:off x="4021" y="1892"/>
              <a:ext cx="25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9" name="直接连接符 45088"/>
            <p:cNvSpPr/>
            <p:nvPr/>
          </p:nvSpPr>
          <p:spPr>
            <a:xfrm>
              <a:off x="4824" y="2456"/>
              <a:ext cx="0" cy="1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0" name="直接连接符 45089"/>
            <p:cNvSpPr/>
            <p:nvPr/>
          </p:nvSpPr>
          <p:spPr>
            <a:xfrm>
              <a:off x="4718" y="2650"/>
              <a:ext cx="21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1" name="流程图: 联系 45090"/>
            <p:cNvSpPr/>
            <p:nvPr/>
          </p:nvSpPr>
          <p:spPr>
            <a:xfrm>
              <a:off x="4782" y="2597"/>
              <a:ext cx="84" cy="94"/>
            </a:xfrm>
            <a:prstGeom prst="flowChartConnector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92" name="文本框 45091"/>
            <p:cNvSpPr txBox="1"/>
            <p:nvPr/>
          </p:nvSpPr>
          <p:spPr>
            <a:xfrm>
              <a:off x="5035" y="1799"/>
              <a:ext cx="46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RST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3" name="文本框 45092"/>
            <p:cNvSpPr txBox="1"/>
            <p:nvPr/>
          </p:nvSpPr>
          <p:spPr>
            <a:xfrm>
              <a:off x="5120" y="2550"/>
              <a:ext cx="59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8XX51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4" name="文本框 45093"/>
            <p:cNvSpPr txBox="1"/>
            <p:nvPr/>
          </p:nvSpPr>
          <p:spPr>
            <a:xfrm>
              <a:off x="4613" y="2220"/>
              <a:ext cx="21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5" name="文本框 45094"/>
            <p:cNvSpPr txBox="1"/>
            <p:nvPr/>
          </p:nvSpPr>
          <p:spPr>
            <a:xfrm>
              <a:off x="4443" y="2033"/>
              <a:ext cx="21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6" name="文本框 45095"/>
            <p:cNvSpPr txBox="1"/>
            <p:nvPr/>
          </p:nvSpPr>
          <p:spPr>
            <a:xfrm>
              <a:off x="3744" y="1584"/>
              <a:ext cx="528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1800">
                  <a:latin typeface="宋体" panose="02010600030101010101" pitchFamily="2" charset="-122"/>
                  <a:ea typeface="宋体" panose="02010600030101010101" pitchFamily="2" charset="-122"/>
                </a:rPr>
                <a:t>VCC</a:t>
              </a:r>
              <a:endParaRPr lang="en-US" altLang="zh-CN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5098" name="文本框 45097"/>
          <p:cNvSpPr txBox="1"/>
          <p:nvPr/>
        </p:nvSpPr>
        <p:spPr>
          <a:xfrm>
            <a:off x="1981200" y="0"/>
            <a:ext cx="8001000" cy="355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上电复位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要求接通电源后，自动实现复位。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开关复位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要求在电源接通的条件下，在单片机运行期间，用接钮开关操作使单片机复位。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常用的上电且开关复位电路如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图所示。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100" name="文本框 45099"/>
          <p:cNvSpPr txBox="1"/>
          <p:nvPr/>
        </p:nvSpPr>
        <p:spPr>
          <a:xfrm>
            <a:off x="7924800" y="4876800"/>
            <a:ext cx="29718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复位电路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1524000" y="381000"/>
            <a:ext cx="8839200" cy="6477000"/>
          </a:xfrm>
        </p:spPr>
        <p:txBody>
          <a:bodyPr/>
          <a:p>
            <a:pPr>
              <a:lnSpc>
                <a:spcPct val="115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单片机的复位操作是使</a:t>
            </a:r>
            <a:r>
              <a:rPr lang="en-US" altLang="zh-CN" sz="2800" b="1" dirty="0">
                <a:latin typeface="宋体" panose="02010600030101010101" pitchFamily="2" charset="-122"/>
              </a:rPr>
              <a:t>SFR</a:t>
            </a:r>
            <a:r>
              <a:rPr lang="zh-CN" altLang="en-US" sz="2800" b="1" dirty="0">
                <a:latin typeface="宋体" panose="02010600030101010101" pitchFamily="2" charset="-122"/>
              </a:rPr>
              <a:t>寄存器进入初始化，不改变片内</a:t>
            </a:r>
            <a:r>
              <a:rPr lang="en-US" altLang="zh-CN" sz="2800" b="1" dirty="0">
                <a:latin typeface="宋体" panose="02010600030101010101" pitchFamily="2" charset="-122"/>
              </a:rPr>
              <a:t>RAM</a:t>
            </a:r>
            <a:r>
              <a:rPr lang="zh-CN" altLang="en-US" sz="2800" b="1" dirty="0">
                <a:latin typeface="宋体" panose="02010600030101010101" pitchFamily="2" charset="-122"/>
              </a:rPr>
              <a:t>区中的内容。     </a:t>
            </a:r>
            <a:endParaRPr lang="zh-CN" altLang="en-US" sz="2800" b="1" dirty="0"/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/>
              <a:t>   几个主要特殊功能寄存器复位状态</a:t>
            </a:r>
            <a:r>
              <a:rPr lang="zh-CN" altLang="en-US" sz="2800" b="1" dirty="0">
                <a:latin typeface="宋体" panose="02010600030101010101" pitchFamily="2" charset="-122"/>
              </a:rPr>
              <a:t>归纳如下：</a:t>
            </a:r>
            <a:r>
              <a:rPr lang="zh-CN" altLang="en-US" sz="2800" b="1">
                <a:latin typeface="宋体" panose="02010600030101010101" pitchFamily="2" charset="-122"/>
              </a:rPr>
              <a:t>  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PC=0000H</a:t>
            </a:r>
            <a:r>
              <a:rPr lang="zh-CN" altLang="en-US" sz="2800" b="1" dirty="0">
                <a:latin typeface="宋体" panose="02010600030101010101" pitchFamily="2" charset="-122"/>
              </a:rPr>
              <a:t>，程序计数器为零表明单片机复位后程序从</a:t>
            </a:r>
            <a:r>
              <a:rPr lang="en-US" altLang="zh-CN" sz="2800" b="1" dirty="0">
                <a:latin typeface="宋体" panose="02010600030101010101" pitchFamily="2" charset="-122"/>
              </a:rPr>
              <a:t>0000H</a:t>
            </a:r>
            <a:r>
              <a:rPr lang="zh-CN" altLang="en-US" sz="2800" b="1" dirty="0">
                <a:latin typeface="宋体" panose="02010600030101010101" pitchFamily="2" charset="-122"/>
              </a:rPr>
              <a:t>地址单元开始执行。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A=00H      </a:t>
            </a:r>
            <a:r>
              <a:rPr lang="zh-CN" altLang="en-US" sz="2800" b="1" dirty="0"/>
              <a:t>　 表明累加器已被清零。</a:t>
            </a:r>
            <a:endParaRPr lang="zh-CN" altLang="en-US" sz="2800" b="1" dirty="0"/>
          </a:p>
          <a:p>
            <a:pPr>
              <a:lnSpc>
                <a:spcPct val="115000"/>
              </a:lnSpc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PSW=00H</a:t>
            </a:r>
            <a:r>
              <a:rPr lang="zh-CN" altLang="en-US" sz="2800" b="1" dirty="0"/>
              <a:t>　  表明选寄存器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组为工作寄存器组。</a:t>
            </a:r>
            <a:endParaRPr lang="zh-CN" altLang="en-US" sz="2800" b="1" dirty="0"/>
          </a:p>
          <a:p>
            <a:pPr>
              <a:lnSpc>
                <a:spcPct val="115000"/>
              </a:lnSpc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SP=07H</a:t>
            </a:r>
            <a:r>
              <a:rPr lang="zh-CN" altLang="en-US" sz="2800" b="1" dirty="0"/>
              <a:t>　　  表明堆栈指针指向片内</a:t>
            </a:r>
            <a:r>
              <a:rPr lang="en-US" altLang="zh-CN" sz="2800" b="1" dirty="0"/>
              <a:t>RAM 07H</a:t>
            </a:r>
            <a:r>
              <a:rPr lang="zh-CN" altLang="en-US" sz="2800" b="1" dirty="0"/>
              <a:t>单元，根据堆栈操作的先加后压法则，第一个被压入的数据被写入</a:t>
            </a:r>
            <a:r>
              <a:rPr lang="en-US" altLang="zh-CN" sz="2800" b="1" dirty="0"/>
              <a:t>08H</a:t>
            </a:r>
            <a:r>
              <a:rPr lang="zh-CN" altLang="en-US" sz="2800" b="1" dirty="0"/>
              <a:t>单元中。</a:t>
            </a:r>
            <a:endParaRPr lang="zh-CN" altLang="en-US" sz="2800" b="1" dirty="0"/>
          </a:p>
          <a:p>
            <a:pPr>
              <a:lnSpc>
                <a:spcPct val="115000"/>
              </a:lnSpc>
            </a:pPr>
            <a:endParaRPr lang="zh-CN" altLang="en-US" sz="2800" b="1"/>
          </a:p>
        </p:txBody>
      </p:sp>
    </p:spTree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xfrm>
            <a:off x="1752600" y="304800"/>
            <a:ext cx="8915400" cy="6553200"/>
          </a:xfrm>
        </p:spPr>
        <p:txBody>
          <a:bodyPr/>
          <a:p>
            <a:pPr>
              <a:lnSpc>
                <a:spcPct val="115000"/>
              </a:lnSpc>
            </a:pPr>
            <a:r>
              <a:rPr lang="zh-CN" altLang="en-US" sz="2800" b="1" dirty="0"/>
              <a:t>　     </a:t>
            </a:r>
            <a:r>
              <a:rPr lang="en-US" altLang="zh-CN" sz="2800" b="1" dirty="0"/>
              <a:t>P0</a:t>
            </a:r>
            <a:r>
              <a:rPr lang="zh-CN" altLang="en-US" sz="2800" b="1" dirty="0"/>
              <a:t>～</a:t>
            </a:r>
            <a:r>
              <a:rPr lang="en-US" altLang="zh-CN" sz="2800" b="1" dirty="0"/>
              <a:t>P3=FFH</a:t>
            </a:r>
            <a:r>
              <a:rPr lang="zh-CN" altLang="en-US" sz="2800" b="1" dirty="0"/>
              <a:t>　 表明已向各端口线写入１，各端口既可用于输入又可用于输出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/>
              <a:t>           记住一些特殊功能寄存器复位后的主要状态，对于熟悉单片机操作，减短应用程序中的初始化部分是十分必要的。</a:t>
            </a:r>
            <a:endParaRPr lang="zh-CN" altLang="en-US" sz="2800" b="1" dirty="0"/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/>
              <a:t>         </a:t>
            </a:r>
            <a:endParaRPr lang="zh-CN" altLang="en-US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>
          <a:xfrm>
            <a:off x="2438400" y="0"/>
            <a:ext cx="4572000" cy="533400"/>
          </a:xfrm>
        </p:spPr>
        <p:txBody>
          <a:bodyPr lIns="92075" tIns="46038" rIns="92075" bIns="46038" anchor="ctr"/>
          <a:p>
            <a:r>
              <a:rPr lang="en-US" altLang="zh-CN" sz="3200" b="1" dirty="0">
                <a:solidFill>
                  <a:srgbClr val="FF0000"/>
                </a:solidFill>
              </a:rPr>
              <a:t>1.5   </a:t>
            </a:r>
            <a:r>
              <a:rPr lang="zh-CN" altLang="en-US" sz="3200" b="1" dirty="0">
                <a:solidFill>
                  <a:srgbClr val="FF0000"/>
                </a:solidFill>
              </a:rPr>
              <a:t>引脚功能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34819" name="文本占位符 34818"/>
          <p:cNvSpPr>
            <a:spLocks noGrp="1"/>
          </p:cNvSpPr>
          <p:nvPr>
            <p:ph type="body" sz="half" idx="1"/>
          </p:nvPr>
        </p:nvSpPr>
        <p:spPr>
          <a:xfrm>
            <a:off x="1600200" y="3124200"/>
            <a:ext cx="5257800" cy="6096000"/>
          </a:xfrm>
        </p:spPr>
        <p:txBody>
          <a:bodyPr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/>
              <a:t>各个引脚的功能说明如下。</a:t>
            </a:r>
            <a:endParaRPr lang="zh-CN" altLang="en-US" sz="2800" b="1" dirty="0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err="1"/>
              <a:t>GND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接地端。</a:t>
            </a:r>
            <a:endParaRPr lang="zh-CN" altLang="en-US" sz="2800" b="1" dirty="0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VCC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电源端，接</a:t>
            </a:r>
            <a:r>
              <a:rPr lang="en-US" altLang="zh-CN" sz="2800" b="1" dirty="0"/>
              <a:t>+5</a:t>
            </a:r>
            <a:r>
              <a:rPr lang="en-US" altLang="zh-CN" sz="2800" b="1"/>
              <a:t>V</a:t>
            </a:r>
            <a:r>
              <a:rPr lang="zh-CN" altLang="en-US" sz="2800" b="1"/>
              <a:t>。</a:t>
            </a:r>
            <a:endParaRPr lang="zh-CN" altLang="en-US" sz="2800" b="1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/>
              <a:t>XTAL1</a:t>
            </a:r>
            <a:r>
              <a:rPr lang="zh-CN" altLang="en-US" sz="2800" b="1"/>
              <a:t>，</a:t>
            </a:r>
            <a:r>
              <a:rPr lang="en-US" altLang="zh-CN" sz="2800" b="1"/>
              <a:t>XTAL2:</a:t>
            </a:r>
            <a:endParaRPr lang="en-US" altLang="zh-CN" sz="2800" b="1"/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接外部晶体或外部时钟。</a:t>
            </a:r>
            <a:endParaRPr lang="zh-CN" altLang="en-US" sz="2800" b="1" dirty="0"/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RST/VPD</a:t>
            </a:r>
            <a:r>
              <a:rPr lang="zh-CN" altLang="en-US" sz="2800" b="1">
                <a:latin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</a:rPr>
              <a:t>①</a:t>
            </a:r>
            <a:r>
              <a:rPr lang="zh-CN" altLang="en-US" sz="2800" b="1" dirty="0">
                <a:latin typeface="宋体" panose="02010600030101010101" pitchFamily="2" charset="-122"/>
              </a:rPr>
              <a:t>复位信号输入。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/>
          </a:p>
        </p:txBody>
      </p:sp>
      <p:sp>
        <p:nvSpPr>
          <p:cNvPr id="34822" name="文本框 34821"/>
          <p:cNvSpPr txBox="1"/>
          <p:nvPr/>
        </p:nvSpPr>
        <p:spPr>
          <a:xfrm>
            <a:off x="1524000" y="609600"/>
            <a:ext cx="5638800" cy="2461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8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XX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单片机有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引脚的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方形封装形式和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个引脚的双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列直插式封装形式，最常用的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个引脚封装。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4826" name="图片 348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457200"/>
            <a:ext cx="4419600" cy="60198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</p:pic>
      <p:sp>
        <p:nvSpPr>
          <p:cNvPr id="34828" name="矩形 34827"/>
          <p:cNvSpPr/>
          <p:nvPr/>
        </p:nvSpPr>
        <p:spPr>
          <a:xfrm>
            <a:off x="7772400" y="8991600"/>
            <a:ext cx="1012190" cy="6076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1-6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>
          <a:xfrm>
            <a:off x="1701165" y="114300"/>
            <a:ext cx="8835390" cy="6629400"/>
          </a:xfrm>
        </p:spPr>
        <p:txBody>
          <a:bodyPr/>
          <a:p>
            <a:pPr>
              <a:lnSpc>
                <a:spcPct val="115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②</a:t>
            </a:r>
            <a:r>
              <a:rPr lang="zh-CN" altLang="en-US" sz="2800" b="1" dirty="0">
                <a:latin typeface="宋体" panose="02010600030101010101" pitchFamily="2" charset="-122"/>
              </a:rPr>
              <a:t>接备用电源，当</a:t>
            </a:r>
            <a:r>
              <a:rPr lang="en-US" altLang="zh-CN" sz="2800" b="1" dirty="0">
                <a:latin typeface="宋体" panose="02010600030101010101" pitchFamily="2" charset="-122"/>
              </a:rPr>
              <a:t>VCC</a:t>
            </a:r>
            <a:r>
              <a:rPr lang="zh-CN" altLang="en-US" sz="2800" b="1" dirty="0">
                <a:latin typeface="宋体" panose="02010600030101010101" pitchFamily="2" charset="-122"/>
              </a:rPr>
              <a:t>掉电后，在低功耗条件下保持内部</a:t>
            </a:r>
            <a:r>
              <a:rPr lang="en-US" altLang="zh-CN" sz="2800" b="1" dirty="0">
                <a:latin typeface="宋体" panose="02010600030101010101" pitchFamily="2" charset="-122"/>
              </a:rPr>
              <a:t>RAM</a:t>
            </a:r>
            <a:r>
              <a:rPr lang="zh-CN" altLang="en-US" sz="2800" b="1" dirty="0">
                <a:latin typeface="宋体" panose="02010600030101010101" pitchFamily="2" charset="-122"/>
              </a:rPr>
              <a:t>中的数据。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ALE/PROG</a:t>
            </a:r>
            <a:r>
              <a:rPr lang="zh-CN" altLang="en-US" sz="2400" b="1">
                <a:latin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宋体" panose="02010600030101010101" pitchFamily="2" charset="-122"/>
              </a:rPr>
              <a:t>①ALE </a:t>
            </a:r>
            <a:r>
              <a:rPr lang="zh-CN" altLang="en-US" sz="2400" b="1" dirty="0">
                <a:latin typeface="宋体" panose="02010600030101010101" pitchFamily="2" charset="-122"/>
              </a:rPr>
              <a:t>地址锁存允许。 </a:t>
            </a:r>
            <a:r>
              <a:rPr lang="en-US" altLang="zh-CN" sz="2400" b="1" dirty="0">
                <a:latin typeface="宋体" panose="02010600030101010101" pitchFamily="2" charset="-122"/>
              </a:rPr>
              <a:t>ALE</a:t>
            </a:r>
            <a:r>
              <a:rPr lang="zh-CN" altLang="en-US" sz="2400" b="1" dirty="0">
                <a:latin typeface="宋体" panose="02010600030101010101" pitchFamily="2" charset="-122"/>
              </a:rPr>
              <a:t>输出脉冲的频率为振荡频率的</a:t>
            </a:r>
            <a:r>
              <a:rPr lang="en-US" altLang="zh-CN" sz="2400" b="1" dirty="0">
                <a:latin typeface="宋体" panose="02010600030101010101" pitchFamily="2" charset="-122"/>
              </a:rPr>
              <a:t>1/6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宋体" panose="02010600030101010101" pitchFamily="2" charset="-122"/>
              </a:rPr>
              <a:t>②PROG </a:t>
            </a:r>
            <a:r>
              <a:rPr lang="zh-CN" altLang="en-US" sz="2400" b="1" dirty="0">
                <a:latin typeface="宋体" panose="02010600030101010101" pitchFamily="2" charset="-122"/>
              </a:rPr>
              <a:t>对</a:t>
            </a:r>
            <a:r>
              <a:rPr lang="en-US" altLang="zh-CN" sz="2400" b="1" dirty="0">
                <a:latin typeface="宋体" panose="02010600030101010101" pitchFamily="2" charset="-122"/>
              </a:rPr>
              <a:t>8751</a:t>
            </a:r>
            <a:r>
              <a:rPr lang="zh-CN" altLang="en-US" sz="2400" b="1" dirty="0">
                <a:latin typeface="宋体" panose="02010600030101010101" pitchFamily="2" charset="-122"/>
              </a:rPr>
              <a:t>单片机片内 </a:t>
            </a:r>
            <a:r>
              <a:rPr lang="en-US" altLang="zh-CN" sz="2400" b="1" dirty="0">
                <a:latin typeface="宋体" panose="02010600030101010101" pitchFamily="2" charset="-122"/>
              </a:rPr>
              <a:t>EPROM </a:t>
            </a:r>
            <a:r>
              <a:rPr lang="zh-CN" altLang="en-US" sz="2400" b="1" dirty="0">
                <a:latin typeface="宋体" panose="02010600030101010101" pitchFamily="2" charset="-122"/>
              </a:rPr>
              <a:t>编程时，编程脉冲由该引脚引入。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PSEN </a:t>
            </a:r>
            <a:r>
              <a:rPr lang="zh-CN" altLang="en-US" sz="2400" b="1" dirty="0">
                <a:latin typeface="宋体" panose="02010600030101010101" pitchFamily="2" charset="-122"/>
              </a:rPr>
              <a:t>：程序存储器允许。输出读外部程序存储器的选通信号。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400" b="1">
                <a:latin typeface="宋体" panose="02010600030101010101" pitchFamily="2" charset="-122"/>
              </a:rPr>
              <a:t>EA/VPP</a:t>
            </a:r>
            <a:r>
              <a:rPr lang="zh-CN" altLang="en-US" sz="2400" b="1">
                <a:latin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宋体" panose="02010600030101010101" pitchFamily="2" charset="-122"/>
              </a:rPr>
              <a:t>① EA =0</a:t>
            </a:r>
            <a:r>
              <a:rPr lang="zh-CN" altLang="en-US" sz="2400" b="1" dirty="0">
                <a:latin typeface="宋体" panose="02010600030101010101" pitchFamily="2" charset="-122"/>
              </a:rPr>
              <a:t>，单片机只访问外部程序存储器。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</a:t>
            </a:r>
            <a:r>
              <a:rPr lang="en-US" altLang="zh-CN" sz="2400" b="1" dirty="0">
                <a:latin typeface="宋体" panose="02010600030101010101" pitchFamily="2" charset="-122"/>
              </a:rPr>
              <a:t>EA =1</a:t>
            </a:r>
            <a:r>
              <a:rPr lang="zh-CN" altLang="en-US" sz="2400" b="1" dirty="0">
                <a:latin typeface="宋体" panose="02010600030101010101" pitchFamily="2" charset="-122"/>
              </a:rPr>
              <a:t>，单片机访问内部程序存储器。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宋体" panose="02010600030101010101" pitchFamily="2" charset="-122"/>
              </a:rPr>
              <a:t>②</a:t>
            </a:r>
            <a:r>
              <a:rPr lang="zh-CN" altLang="en-US" sz="2400" b="1" dirty="0">
                <a:latin typeface="宋体" panose="02010600030101010101" pitchFamily="2" charset="-122"/>
              </a:rPr>
              <a:t>在</a:t>
            </a:r>
            <a:r>
              <a:rPr lang="en-US" altLang="zh-CN" sz="2400" b="1" dirty="0">
                <a:latin typeface="宋体" panose="02010600030101010101" pitchFamily="2" charset="-122"/>
              </a:rPr>
              <a:t>8751</a:t>
            </a:r>
            <a:r>
              <a:rPr lang="zh-CN" altLang="en-US" sz="2400" b="1" dirty="0">
                <a:latin typeface="宋体" panose="02010600030101010101" pitchFamily="2" charset="-122"/>
              </a:rPr>
              <a:t>单片机片内</a:t>
            </a:r>
            <a:r>
              <a:rPr lang="en-US" altLang="zh-CN" sz="2400" b="1" dirty="0">
                <a:latin typeface="宋体" panose="02010600030101010101" pitchFamily="2" charset="-122"/>
              </a:rPr>
              <a:t>EPROM</a:t>
            </a:r>
            <a:r>
              <a:rPr lang="zh-CN" altLang="en-US" sz="2400" b="1" dirty="0">
                <a:latin typeface="宋体" panose="02010600030101010101" pitchFamily="2" charset="-122"/>
              </a:rPr>
              <a:t>编程期间，此引脚引入</a:t>
            </a:r>
            <a:r>
              <a:rPr lang="en-US" altLang="zh-CN" sz="2400" b="1" dirty="0">
                <a:latin typeface="宋体" panose="02010600030101010101" pitchFamily="2" charset="-122"/>
              </a:rPr>
              <a:t>21V</a:t>
            </a:r>
            <a:r>
              <a:rPr lang="zh-CN" altLang="en-US" sz="2400" b="1" dirty="0">
                <a:latin typeface="宋体" panose="02010600030101010101" pitchFamily="2" charset="-122"/>
              </a:rPr>
              <a:t>编程电源</a:t>
            </a:r>
            <a:r>
              <a:rPr lang="en-US" altLang="zh-CN" sz="2400" b="1">
                <a:latin typeface="宋体" panose="02010600030101010101" pitchFamily="2" charset="-122"/>
              </a:rPr>
              <a:t>VPP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35851" name="直接连接符 35850"/>
          <p:cNvSpPr/>
          <p:nvPr/>
        </p:nvSpPr>
        <p:spPr>
          <a:xfrm>
            <a:off x="2212975" y="316928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2" name="直接连接符 35851"/>
          <p:cNvSpPr/>
          <p:nvPr/>
        </p:nvSpPr>
        <p:spPr>
          <a:xfrm>
            <a:off x="2746375" y="1283335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3" name="直接连接符 35852"/>
          <p:cNvSpPr/>
          <p:nvPr/>
        </p:nvSpPr>
        <p:spPr>
          <a:xfrm>
            <a:off x="2362200" y="229171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4" name="直接连接符 35853"/>
          <p:cNvSpPr/>
          <p:nvPr/>
        </p:nvSpPr>
        <p:spPr>
          <a:xfrm>
            <a:off x="2514600" y="417893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6" name="直接连接符 35855"/>
          <p:cNvSpPr/>
          <p:nvPr/>
        </p:nvSpPr>
        <p:spPr>
          <a:xfrm>
            <a:off x="2514600" y="466026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7" name="直接连接符 35856"/>
          <p:cNvSpPr/>
          <p:nvPr/>
        </p:nvSpPr>
        <p:spPr>
          <a:xfrm>
            <a:off x="2136775" y="3700145"/>
            <a:ext cx="304800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文本占位符 36866"/>
          <p:cNvSpPr>
            <a:spLocks noGrp="1"/>
          </p:cNvSpPr>
          <p:nvPr>
            <p:ph type="body" sz="half" idx="2"/>
          </p:nvPr>
        </p:nvSpPr>
        <p:spPr>
          <a:xfrm>
            <a:off x="1524000" y="228600"/>
            <a:ext cx="9144000" cy="2438400"/>
          </a:xfrm>
        </p:spPr>
        <p:txBody>
          <a:bodyPr/>
          <a:p>
            <a:pPr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2400" b="1"/>
              <a:t>  </a:t>
            </a:r>
            <a:r>
              <a:rPr lang="en-US" altLang="zh-CN" sz="2800" b="1"/>
              <a:t>   </a:t>
            </a:r>
            <a:r>
              <a:rPr lang="en-US" altLang="zh-CN" sz="2400" b="1"/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P0.0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P0.7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</a:rPr>
              <a:t>P0</a:t>
            </a:r>
            <a:r>
              <a:rPr lang="zh-CN" altLang="en-US" sz="2800" b="1" dirty="0">
                <a:latin typeface="宋体" panose="02010600030101010101" pitchFamily="2" charset="-122"/>
              </a:rPr>
              <a:t>口，数据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低八位地址复用总线端口。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</a:rPr>
              <a:t>P1.0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P1.7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</a:rPr>
              <a:t>P1</a:t>
            </a:r>
            <a:r>
              <a:rPr lang="zh-CN" altLang="en-US" sz="2800" b="1" dirty="0">
                <a:latin typeface="宋体" panose="02010600030101010101" pitchFamily="2" charset="-122"/>
              </a:rPr>
              <a:t>口，静态通用端口。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</a:rPr>
              <a:t>P2.0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P2.7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</a:rPr>
              <a:t>P2</a:t>
            </a:r>
            <a:r>
              <a:rPr lang="zh-CN" altLang="en-US" sz="2800" b="1" dirty="0">
                <a:latin typeface="宋体" panose="02010600030101010101" pitchFamily="2" charset="-122"/>
              </a:rPr>
              <a:t>口，高八位地址总线端口。       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</a:rPr>
              <a:t>P3.0</a:t>
            </a:r>
            <a:r>
              <a:rPr lang="zh-CN" altLang="en-US" sz="2800" b="1" dirty="0">
                <a:latin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宋体" panose="02010600030101010101" pitchFamily="2" charset="-122"/>
              </a:rPr>
              <a:t>P3.7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</a:rPr>
              <a:t>P3</a:t>
            </a:r>
            <a:r>
              <a:rPr lang="zh-CN" altLang="en-US" sz="2800" b="1" dirty="0">
                <a:latin typeface="宋体" panose="02010600030101010101" pitchFamily="2" charset="-122"/>
              </a:rPr>
              <a:t>口，双功能静态端口。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6869" name="文本占位符 36868"/>
          <p:cNvSpPr>
            <a:spLocks noGrp="1"/>
          </p:cNvSpPr>
          <p:nvPr>
            <p:ph type="body" sz="half" idx="1"/>
          </p:nvPr>
        </p:nvSpPr>
        <p:spPr>
          <a:xfrm>
            <a:off x="1790700" y="2667000"/>
            <a:ext cx="8610600" cy="3505200"/>
          </a:xfrm>
        </p:spPr>
        <p:txBody>
          <a:bodyPr/>
          <a:p>
            <a:pPr>
              <a:lnSpc>
                <a:spcPct val="12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</a:t>
            </a:r>
            <a:r>
              <a:rPr lang="zh-CN" altLang="en-US" sz="2800" b="1" dirty="0"/>
              <a:t>在</a:t>
            </a:r>
            <a:r>
              <a:rPr lang="en-US" altLang="zh-CN" sz="2800" b="1" dirty="0"/>
              <a:t>51</a:t>
            </a:r>
            <a:r>
              <a:rPr lang="zh-CN" altLang="en-US" sz="2800" b="1" dirty="0"/>
              <a:t>系列单片机的</a:t>
            </a:r>
            <a:r>
              <a:rPr lang="en-US" altLang="zh-CN" sz="2800" b="1" dirty="0"/>
              <a:t>2051/1051</a:t>
            </a:r>
            <a:r>
              <a:rPr lang="zh-CN" altLang="en-US" sz="2800" b="1" dirty="0"/>
              <a:t>型号中因无</a:t>
            </a:r>
            <a:r>
              <a:rPr lang="en-US" altLang="zh-CN" sz="2800" b="1" dirty="0"/>
              <a:t>P0</a:t>
            </a:r>
            <a:r>
              <a:rPr lang="zh-CN" altLang="en-US" sz="2800" b="1" dirty="0"/>
              <a:t>口和</a:t>
            </a:r>
            <a:r>
              <a:rPr lang="en-US" altLang="zh-CN" sz="2800" b="1" dirty="0"/>
              <a:t>P2</a:t>
            </a:r>
            <a:r>
              <a:rPr lang="zh-CN" altLang="en-US" sz="2800" b="1" dirty="0"/>
              <a:t>口总线引脚，因此只有</a:t>
            </a:r>
            <a:r>
              <a:rPr lang="en-US" altLang="zh-CN" sz="2800" b="1" dirty="0"/>
              <a:t>20</a:t>
            </a:r>
            <a:r>
              <a:rPr lang="zh-CN" altLang="en-US" sz="2800" b="1" dirty="0"/>
              <a:t>个引脚（见图</a:t>
            </a:r>
            <a:r>
              <a:rPr lang="en-US" altLang="zh-CN" sz="2800" b="1" dirty="0"/>
              <a:t>1.7</a:t>
            </a:r>
            <a:r>
              <a:rPr lang="zh-CN" altLang="en-US" sz="2800" b="1" dirty="0"/>
              <a:t>），由于不能进行外部扩展，因此无</a:t>
            </a:r>
            <a:r>
              <a:rPr lang="en-US" altLang="zh-CN" sz="2800" b="1" dirty="0"/>
              <a:t>PSEN</a:t>
            </a:r>
            <a:r>
              <a:rPr lang="zh-CN" altLang="en-US" sz="2800" b="1" dirty="0"/>
              <a:t>引脚，它们内部有一个模拟比较器，相比较的模拟信号由</a:t>
            </a:r>
            <a:r>
              <a:rPr lang="en-US" altLang="zh-CN" sz="2800" b="1" dirty="0"/>
              <a:t>P1.0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AIN0</a:t>
            </a:r>
            <a:r>
              <a:rPr lang="zh-CN" altLang="en-US" sz="2800" b="1" dirty="0"/>
              <a:t>）和</a:t>
            </a:r>
            <a:r>
              <a:rPr lang="en-US" altLang="zh-CN" sz="2800" b="1" dirty="0"/>
              <a:t>P1.1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AIN1</a:t>
            </a:r>
            <a:r>
              <a:rPr lang="zh-CN" altLang="en-US" sz="2800" b="1" dirty="0"/>
              <a:t>）输入，而模拟比较器的输出接</a:t>
            </a:r>
            <a:r>
              <a:rPr lang="en-US" altLang="zh-CN" sz="2800" b="1" dirty="0"/>
              <a:t>P3.6</a:t>
            </a:r>
            <a:r>
              <a:rPr lang="zh-CN" altLang="en-US" sz="2800" b="1" dirty="0"/>
              <a:t>，在内部已连接，因此外部无</a:t>
            </a:r>
            <a:r>
              <a:rPr lang="en-US" altLang="zh-CN" sz="2800" b="1" dirty="0"/>
              <a:t>P3.6</a:t>
            </a:r>
            <a:r>
              <a:rPr lang="zh-CN" altLang="en-US" sz="2800" b="1" dirty="0"/>
              <a:t>引脚。</a:t>
            </a:r>
            <a:endParaRPr lang="zh-CN" altLang="en-US" sz="2800" b="1"/>
          </a:p>
        </p:txBody>
      </p:sp>
      <p:sp>
        <p:nvSpPr>
          <p:cNvPr id="36871" name="直接连接符 36870"/>
          <p:cNvSpPr/>
          <p:nvPr/>
        </p:nvSpPr>
        <p:spPr>
          <a:xfrm>
            <a:off x="6829743" y="3919855"/>
            <a:ext cx="817562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>
          <a:xfrm>
            <a:off x="1981200" y="0"/>
            <a:ext cx="7467600" cy="609600"/>
          </a:xfrm>
        </p:spPr>
        <p:txBody>
          <a:bodyPr lIns="92075" tIns="46038" rIns="92075" bIns="46038" anchor="ctr"/>
          <a:p>
            <a:r>
              <a:rPr lang="en-US" altLang="zh-CN" sz="4000" b="1" dirty="0"/>
              <a:t>1.6  </a:t>
            </a:r>
            <a:r>
              <a:rPr lang="zh-CN" altLang="en-US" sz="4000" b="1" dirty="0"/>
              <a:t>小     结</a:t>
            </a:r>
            <a:endParaRPr lang="zh-CN" altLang="en-US" sz="4000" b="1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>
          <a:xfrm>
            <a:off x="1600200" y="609600"/>
            <a:ext cx="9220200" cy="6248400"/>
          </a:xfrm>
        </p:spPr>
        <p:txBody>
          <a:bodyPr/>
          <a:p>
            <a:pPr>
              <a:lnSpc>
                <a:spcPct val="115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latin typeface="宋体" panose="02010600030101010101" pitchFamily="2" charset="-122"/>
              </a:rPr>
              <a:t>单片机是集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、存储器、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接口于一体的大规模集成电路芯片。</a:t>
            </a:r>
            <a:r>
              <a:rPr lang="en-US" altLang="zh-CN" b="1" dirty="0">
                <a:latin typeface="宋体" panose="02010600030101010101" pitchFamily="2" charset="-122"/>
              </a:rPr>
              <a:t>MCS-51</a:t>
            </a:r>
            <a:r>
              <a:rPr lang="zh-CN" altLang="en-US" b="1" dirty="0">
                <a:latin typeface="宋体" panose="02010600030101010101" pitchFamily="2" charset="-122"/>
              </a:rPr>
              <a:t>系列单片机是目前市场上应用最广泛的单片机机型。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本章重点是单片机的内部结构和存储器结构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FF0066"/>
                </a:solidFill>
              </a:rPr>
              <a:t>★ </a:t>
            </a:r>
            <a:r>
              <a:rPr lang="en-US" altLang="zh-CN" b="1" dirty="0"/>
              <a:t>51</a:t>
            </a:r>
            <a:r>
              <a:rPr lang="zh-CN" altLang="en-US" b="1" dirty="0"/>
              <a:t>系列</a:t>
            </a:r>
            <a:r>
              <a:rPr lang="zh-CN" altLang="en-US" b="1" dirty="0">
                <a:latin typeface="宋体" panose="02010600030101010101" pitchFamily="2" charset="-122"/>
              </a:rPr>
              <a:t>单片机内部包含：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/>
              <a:t>      </a:t>
            </a:r>
            <a:r>
              <a:rPr lang="zh-CN" altLang="en-US" b="1" dirty="0">
                <a:latin typeface="宋体" panose="02010600030101010101" pitchFamily="2" charset="-122"/>
              </a:rPr>
              <a:t>一个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位的</a:t>
            </a:r>
            <a:r>
              <a:rPr lang="en-US" altLang="zh-CN" b="1">
                <a:latin typeface="宋体" panose="02010600030101010101" pitchFamily="2" charset="-122"/>
              </a:rPr>
              <a:t>CPU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</a:rPr>
              <a:t>4KB</a:t>
            </a:r>
            <a:r>
              <a:rPr lang="zh-CN" altLang="en-US" b="1" dirty="0">
                <a:latin typeface="宋体" panose="02010600030101010101" pitchFamily="2" charset="-122"/>
              </a:rPr>
              <a:t>程序存储器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>
                <a:latin typeface="宋体" panose="02010600030101010101" pitchFamily="2" charset="-122"/>
              </a:rPr>
              <a:t>（视不同产品型号不同：</a:t>
            </a:r>
            <a:r>
              <a:rPr lang="en-US" altLang="zh-CN" b="1" dirty="0">
                <a:latin typeface="宋体" panose="02010600030101010101" pitchFamily="2" charset="-122"/>
              </a:rPr>
              <a:t>8031</a:t>
            </a:r>
            <a:r>
              <a:rPr lang="zh-CN" altLang="en-US" b="1" dirty="0">
                <a:latin typeface="宋体" panose="02010600030101010101" pitchFamily="2" charset="-122"/>
              </a:rPr>
              <a:t>内部无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r>
              <a:rPr lang="en-US" altLang="zh-CN" b="1" dirty="0">
                <a:latin typeface="宋体" panose="02010600030101010101" pitchFamily="2" charset="-122"/>
              </a:rPr>
              <a:t>8051</a:t>
            </a:r>
            <a:r>
              <a:rPr lang="zh-CN" altLang="en-US" b="1" dirty="0">
                <a:latin typeface="宋体" panose="02010600030101010101" pitchFamily="2" charset="-122"/>
              </a:rPr>
              <a:t>内部为掩模式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r>
              <a:rPr lang="en-US" altLang="zh-CN" b="1" dirty="0">
                <a:latin typeface="宋体" panose="02010600030101010101" pitchFamily="2" charset="-122"/>
              </a:rPr>
              <a:t>8751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>
                <a:latin typeface="宋体" panose="02010600030101010101" pitchFamily="2" charset="-122"/>
              </a:rPr>
              <a:t>EPROM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r>
              <a:rPr lang="en-US" altLang="zh-CN" b="1" dirty="0">
                <a:latin typeface="宋体" panose="02010600030101010101" pitchFamily="2" charset="-122"/>
              </a:rPr>
              <a:t>89C51</a:t>
            </a:r>
            <a:r>
              <a:rPr lang="zh-CN" altLang="en-US" b="1" dirty="0">
                <a:latin typeface="宋体" panose="02010600030101010101" pitchFamily="2" charset="-122"/>
              </a:rPr>
              <a:t>内部为</a:t>
            </a:r>
            <a:r>
              <a:rPr lang="en-US" altLang="zh-CN" b="1">
                <a:latin typeface="宋体" panose="02010600030101010101" pitchFamily="2" charset="-122"/>
              </a:rPr>
              <a:t>FLASH EEPROM</a:t>
            </a:r>
            <a:r>
              <a:rPr lang="zh-CN" altLang="en-US" b="1">
                <a:latin typeface="宋体" panose="02010600030101010101" pitchFamily="2" charset="-122"/>
              </a:rPr>
              <a:t>）。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</a:rPr>
              <a:t>128</a:t>
            </a:r>
            <a:r>
              <a:rPr lang="zh-CN" altLang="en-US" b="1" dirty="0">
                <a:latin typeface="宋体" panose="02010600030101010101" pitchFamily="2" charset="-122"/>
              </a:rPr>
              <a:t>字节</a:t>
            </a:r>
            <a:r>
              <a:rPr lang="en-US" altLang="zh-CN" b="1" dirty="0">
                <a:latin typeface="宋体" panose="02010600030101010101" pitchFamily="2" charset="-122"/>
              </a:rPr>
              <a:t>RAM</a:t>
            </a:r>
            <a:r>
              <a:rPr lang="zh-CN" altLang="en-US" b="1" dirty="0">
                <a:latin typeface="宋体" panose="02010600030101010101" pitchFamily="2" charset="-122"/>
              </a:rPr>
              <a:t>数据存储器。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zh-CN" altLang="en-US" b="1" dirty="0"/>
          </a:p>
        </p:txBody>
      </p:sp>
      <p:sp>
        <p:nvSpPr>
          <p:cNvPr id="38917" name="五角星 38916"/>
          <p:cNvSpPr/>
          <p:nvPr/>
        </p:nvSpPr>
        <p:spPr>
          <a:xfrm>
            <a:off x="2362200" y="762000"/>
            <a:ext cx="962025" cy="914400"/>
          </a:xfrm>
          <a:prstGeom prst="star5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8918" name="五角星 38917"/>
          <p:cNvSpPr/>
          <p:nvPr/>
        </p:nvSpPr>
        <p:spPr>
          <a:xfrm>
            <a:off x="2971800" y="1219200"/>
            <a:ext cx="962025" cy="914400"/>
          </a:xfrm>
          <a:prstGeom prst="star5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文本占位符 39938"/>
          <p:cNvSpPr>
            <a:spLocks noGrp="1"/>
          </p:cNvSpPr>
          <p:nvPr>
            <p:ph type="body" idx="1"/>
          </p:nvPr>
        </p:nvSpPr>
        <p:spPr>
          <a:xfrm>
            <a:off x="1752600" y="228600"/>
            <a:ext cx="8915400" cy="6629400"/>
          </a:xfrm>
        </p:spPr>
        <p:txBody>
          <a:bodyPr/>
          <a:p>
            <a:pPr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两个</a:t>
            </a:r>
            <a:r>
              <a:rPr lang="en-US" altLang="zh-CN" b="1" dirty="0">
                <a:latin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</a:rPr>
              <a:t>位定时器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计数器</a:t>
            </a:r>
            <a:r>
              <a:rPr lang="zh-CN" altLang="en-US" sz="3600" b="1" dirty="0">
                <a:latin typeface="宋体" panose="02010600030101010101" pitchFamily="2" charset="-122"/>
              </a:rPr>
              <a:t>。</a:t>
            </a:r>
            <a:endParaRPr lang="zh-CN" altLang="en-US" sz="36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可寻址</a:t>
            </a:r>
            <a:r>
              <a:rPr lang="en-US" altLang="zh-CN" b="1" dirty="0">
                <a:latin typeface="宋体" panose="02010600030101010101" pitchFamily="2" charset="-122"/>
              </a:rPr>
              <a:t>64KB</a:t>
            </a:r>
            <a:r>
              <a:rPr lang="zh-CN" altLang="en-US" b="1" dirty="0">
                <a:latin typeface="宋体" panose="02010600030101010101" pitchFamily="2" charset="-122"/>
              </a:rPr>
              <a:t>外部数据存储器和</a:t>
            </a:r>
            <a:r>
              <a:rPr lang="en-US" altLang="zh-CN" b="1" dirty="0">
                <a:latin typeface="宋体" panose="02010600030101010101" pitchFamily="2" charset="-122"/>
              </a:rPr>
              <a:t>64KB</a:t>
            </a:r>
            <a:r>
              <a:rPr lang="zh-CN" altLang="en-US" b="1" dirty="0">
                <a:latin typeface="宋体" panose="02010600030101010101" pitchFamily="2" charset="-122"/>
              </a:rPr>
              <a:t>外部程序存        储器空间的控制电路。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32</a:t>
            </a:r>
            <a:r>
              <a:rPr lang="zh-CN" altLang="en-US" b="1" dirty="0">
                <a:latin typeface="宋体" panose="02010600030101010101" pitchFamily="2" charset="-122"/>
              </a:rPr>
              <a:t>条可编程的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线（四个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位并行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端口）。 </a:t>
            </a:r>
            <a:r>
              <a:rPr lang="zh-CN" altLang="en-US" b="1"/>
              <a:t>  </a:t>
            </a:r>
            <a:endParaRPr lang="zh-CN" altLang="en-US" b="1"/>
          </a:p>
          <a:p>
            <a:pPr>
              <a:lnSpc>
                <a:spcPct val="120000"/>
              </a:lnSpc>
            </a:pPr>
            <a:r>
              <a:rPr lang="zh-CN" altLang="en-US" b="1" dirty="0"/>
              <a:t>一个可编程全双工串行口。</a:t>
            </a: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具有两个优先级嵌套中断结构的五个中断源。</a:t>
            </a:r>
            <a:endParaRPr lang="zh-CN" altLang="en-US" b="1" dirty="0"/>
          </a:p>
          <a:p>
            <a:pPr>
              <a:lnSpc>
                <a:spcPct val="120000"/>
              </a:lnSpc>
              <a:buNone/>
            </a:pPr>
            <a:r>
              <a:rPr lang="zh-CN" altLang="en-US" sz="3600" b="1" dirty="0">
                <a:solidFill>
                  <a:srgbClr val="FF0066"/>
                </a:solidFill>
              </a:rPr>
              <a:t>★</a:t>
            </a:r>
            <a:r>
              <a:rPr lang="zh-CN" altLang="en-US" b="1" dirty="0"/>
              <a:t>  掌握</a:t>
            </a:r>
            <a:r>
              <a:rPr lang="en-US" altLang="zh-CN" b="1" dirty="0"/>
              <a:t>51</a:t>
            </a:r>
            <a:r>
              <a:rPr lang="zh-CN" altLang="en-US" b="1" dirty="0"/>
              <a:t>系列单片机各存储空间的地址分配，使用特点及数据操作方法，务必要熟记和掌握。</a:t>
            </a:r>
            <a:endParaRPr lang="zh-CN" altLang="en-US" b="1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2133600" y="0"/>
            <a:ext cx="7772400" cy="762000"/>
          </a:xfrm>
        </p:spPr>
        <p:txBody>
          <a:bodyPr/>
          <a:p>
            <a:pPr>
              <a:buNone/>
            </a:pPr>
            <a:r>
              <a:rPr lang="en-US" altLang="zh-CN" b="1" dirty="0"/>
              <a:t>       51</a:t>
            </a:r>
            <a:r>
              <a:rPr lang="zh-CN" altLang="en-US" b="1" dirty="0"/>
              <a:t>系列单片机内部结构如图</a:t>
            </a:r>
            <a:r>
              <a:rPr lang="en-US" altLang="zh-CN" b="1" dirty="0"/>
              <a:t>1-1</a:t>
            </a:r>
            <a:r>
              <a:rPr lang="zh-CN" altLang="en-US" b="1" dirty="0"/>
              <a:t>所示。</a:t>
            </a:r>
            <a:endParaRPr lang="zh-CN" altLang="en-US" b="1"/>
          </a:p>
        </p:txBody>
      </p:sp>
      <p:sp>
        <p:nvSpPr>
          <p:cNvPr id="6150" name="文本框 6149"/>
          <p:cNvSpPr txBox="1"/>
          <p:nvPr/>
        </p:nvSpPr>
        <p:spPr>
          <a:xfrm>
            <a:off x="2438400" y="6278563"/>
            <a:ext cx="7391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1-1  (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图中“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/”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两边分别为基本型和增强型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255" name="组合 6254"/>
          <p:cNvGrpSpPr/>
          <p:nvPr/>
        </p:nvGrpSpPr>
        <p:grpSpPr>
          <a:xfrm>
            <a:off x="1905000" y="685800"/>
            <a:ext cx="8763000" cy="5503863"/>
            <a:chOff x="240" y="432"/>
            <a:chExt cx="5520" cy="3467"/>
          </a:xfrm>
        </p:grpSpPr>
        <p:sp>
          <p:nvSpPr>
            <p:cNvPr id="6252" name="矩形 6251"/>
            <p:cNvSpPr/>
            <p:nvPr/>
          </p:nvSpPr>
          <p:spPr>
            <a:xfrm>
              <a:off x="4368" y="2688"/>
              <a:ext cx="1152" cy="57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20" name="文本框 6219"/>
            <p:cNvSpPr txBox="1"/>
            <p:nvPr/>
          </p:nvSpPr>
          <p:spPr>
            <a:xfrm>
              <a:off x="3888" y="3638"/>
              <a:ext cx="3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P3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22" name="文本框 6221"/>
            <p:cNvSpPr txBox="1"/>
            <p:nvPr/>
          </p:nvSpPr>
          <p:spPr>
            <a:xfrm>
              <a:off x="3276" y="3638"/>
              <a:ext cx="3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P1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23" name="文本框 6222"/>
            <p:cNvSpPr txBox="1"/>
            <p:nvPr/>
          </p:nvSpPr>
          <p:spPr>
            <a:xfrm>
              <a:off x="3600" y="3624"/>
              <a:ext cx="3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P2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14" name="文本框 6213"/>
            <p:cNvSpPr txBox="1"/>
            <p:nvPr/>
          </p:nvSpPr>
          <p:spPr>
            <a:xfrm>
              <a:off x="4344" y="2736"/>
              <a:ext cx="1392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可编程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串行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口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21" name="文本框 6220"/>
            <p:cNvSpPr txBox="1"/>
            <p:nvPr/>
          </p:nvSpPr>
          <p:spPr>
            <a:xfrm>
              <a:off x="2940" y="3612"/>
              <a:ext cx="38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P0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36" name="文本框 6235"/>
            <p:cNvSpPr txBox="1"/>
            <p:nvPr/>
          </p:nvSpPr>
          <p:spPr>
            <a:xfrm>
              <a:off x="240" y="3648"/>
              <a:ext cx="100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外部中断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2" name="文本框 6241"/>
            <p:cNvSpPr txBox="1"/>
            <p:nvPr/>
          </p:nvSpPr>
          <p:spPr>
            <a:xfrm>
              <a:off x="384" y="432"/>
              <a:ext cx="129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基准频率源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4" name="矩形 6243"/>
            <p:cNvSpPr/>
            <p:nvPr/>
          </p:nvSpPr>
          <p:spPr>
            <a:xfrm>
              <a:off x="1964" y="3648"/>
              <a:ext cx="43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8" name="对象 6147"/>
            <p:cNvGraphicFramePr/>
            <p:nvPr/>
          </p:nvGraphicFramePr>
          <p:xfrm>
            <a:off x="2892" y="2140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14300" imgH="215900" progId="Equation.3">
                    <p:embed/>
                  </p:oleObj>
                </mc:Choice>
                <mc:Fallback>
                  <p:oleObj name="" r:id="rId1" imgW="114300" imgH="215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92" y="2140"/>
                          <a:ext cx="7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0" name="文本框 6199"/>
            <p:cNvSpPr txBox="1"/>
            <p:nvPr/>
          </p:nvSpPr>
          <p:spPr>
            <a:xfrm>
              <a:off x="3024" y="963"/>
              <a:ext cx="1104" cy="523"/>
            </a:xfrm>
            <a:prstGeom prst="rect">
              <a:avLst/>
            </a:prstGeom>
            <a:solidFill>
              <a:srgbClr val="CC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128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/256B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数据存储器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01" name="矩形 6200"/>
            <p:cNvSpPr/>
            <p:nvPr/>
          </p:nvSpPr>
          <p:spPr>
            <a:xfrm>
              <a:off x="3024" y="2688"/>
              <a:ext cx="1152" cy="57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03" name="矩形 6202"/>
            <p:cNvSpPr/>
            <p:nvPr/>
          </p:nvSpPr>
          <p:spPr>
            <a:xfrm>
              <a:off x="384" y="1871"/>
              <a:ext cx="960" cy="433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04" name="文本框 6203"/>
            <p:cNvSpPr txBox="1"/>
            <p:nvPr/>
          </p:nvSpPr>
          <p:spPr>
            <a:xfrm>
              <a:off x="1668" y="960"/>
              <a:ext cx="1104" cy="523"/>
            </a:xfrm>
            <a:prstGeom prst="rect">
              <a:avLst/>
            </a:prstGeom>
            <a:solidFill>
              <a:srgbClr val="CC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4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KB/8KB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程序存储器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05" name="文本框 6204"/>
            <p:cNvSpPr txBox="1"/>
            <p:nvPr/>
          </p:nvSpPr>
          <p:spPr>
            <a:xfrm>
              <a:off x="4344" y="1007"/>
              <a:ext cx="1152" cy="523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2/3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个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定时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计数器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06" name="上下箭头 6205"/>
            <p:cNvSpPr/>
            <p:nvPr/>
          </p:nvSpPr>
          <p:spPr>
            <a:xfrm>
              <a:off x="3456" y="1521"/>
              <a:ext cx="240" cy="1167"/>
            </a:xfrm>
            <a:prstGeom prst="upDownArrow">
              <a:avLst>
                <a:gd name="adj1" fmla="val 50000"/>
                <a:gd name="adj2" fmla="val 70168"/>
              </a:avLst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07" name="上下箭头 6206"/>
            <p:cNvSpPr/>
            <p:nvPr/>
          </p:nvSpPr>
          <p:spPr>
            <a:xfrm>
              <a:off x="4800" y="1521"/>
              <a:ext cx="240" cy="1167"/>
            </a:xfrm>
            <a:prstGeom prst="upDownArrow">
              <a:avLst>
                <a:gd name="adj1" fmla="val 40000"/>
                <a:gd name="adj2" fmla="val 61163"/>
              </a:avLst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8" name="矩形 6207"/>
            <p:cNvSpPr/>
            <p:nvPr/>
          </p:nvSpPr>
          <p:spPr>
            <a:xfrm>
              <a:off x="288" y="964"/>
              <a:ext cx="1152" cy="519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09" name="文本框 6208"/>
            <p:cNvSpPr txBox="1"/>
            <p:nvPr/>
          </p:nvSpPr>
          <p:spPr>
            <a:xfrm>
              <a:off x="432" y="768"/>
              <a:ext cx="1200" cy="9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振荡器及     定时电路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10" name="文本框 6209"/>
            <p:cNvSpPr txBox="1"/>
            <p:nvPr/>
          </p:nvSpPr>
          <p:spPr>
            <a:xfrm>
              <a:off x="528" y="1977"/>
              <a:ext cx="110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11" name="左箭头 6210"/>
            <p:cNvSpPr/>
            <p:nvPr/>
          </p:nvSpPr>
          <p:spPr>
            <a:xfrm>
              <a:off x="1344" y="1910"/>
              <a:ext cx="3984" cy="346"/>
            </a:xfrm>
            <a:prstGeom prst="leftArrow">
              <a:avLst>
                <a:gd name="adj1" fmla="val 40000"/>
                <a:gd name="adj2" fmla="val 65888"/>
              </a:avLst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2" name="上下箭头 6211"/>
            <p:cNvSpPr/>
            <p:nvPr/>
          </p:nvSpPr>
          <p:spPr>
            <a:xfrm>
              <a:off x="2064" y="1521"/>
              <a:ext cx="240" cy="1167"/>
            </a:xfrm>
            <a:prstGeom prst="upDownArrow">
              <a:avLst>
                <a:gd name="adj1" fmla="val 50000"/>
                <a:gd name="adj2" fmla="val 70168"/>
              </a:avLst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13" name="文本框 6212"/>
            <p:cNvSpPr txBox="1"/>
            <p:nvPr/>
          </p:nvSpPr>
          <p:spPr>
            <a:xfrm>
              <a:off x="1584" y="2688"/>
              <a:ext cx="1296" cy="523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64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KB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总线扩展控制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15" name="文本框 6214"/>
            <p:cNvSpPr txBox="1"/>
            <p:nvPr/>
          </p:nvSpPr>
          <p:spPr>
            <a:xfrm>
              <a:off x="3120" y="2736"/>
              <a:ext cx="1008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可编程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并行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口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16" name="上下箭头 6215"/>
            <p:cNvSpPr/>
            <p:nvPr/>
          </p:nvSpPr>
          <p:spPr>
            <a:xfrm>
              <a:off x="3024" y="3264"/>
              <a:ext cx="192" cy="432"/>
            </a:xfrm>
            <a:prstGeom prst="up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7" name="上下箭头 6216"/>
            <p:cNvSpPr/>
            <p:nvPr/>
          </p:nvSpPr>
          <p:spPr>
            <a:xfrm>
              <a:off x="3360" y="3264"/>
              <a:ext cx="192" cy="432"/>
            </a:xfrm>
            <a:prstGeom prst="up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18" name="上下箭头 6217"/>
            <p:cNvSpPr/>
            <p:nvPr/>
          </p:nvSpPr>
          <p:spPr>
            <a:xfrm>
              <a:off x="3684" y="3264"/>
              <a:ext cx="192" cy="432"/>
            </a:xfrm>
            <a:prstGeom prst="up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19" name="上下箭头 6218"/>
            <p:cNvSpPr/>
            <p:nvPr/>
          </p:nvSpPr>
          <p:spPr>
            <a:xfrm>
              <a:off x="3984" y="3264"/>
              <a:ext cx="192" cy="432"/>
            </a:xfrm>
            <a:prstGeom prst="up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24" name="直接连接符 6223"/>
            <p:cNvSpPr/>
            <p:nvPr/>
          </p:nvSpPr>
          <p:spPr>
            <a:xfrm flipV="1">
              <a:off x="1248" y="2304"/>
              <a:ext cx="1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25" name="直接连接符 6224"/>
            <p:cNvSpPr/>
            <p:nvPr/>
          </p:nvSpPr>
          <p:spPr>
            <a:xfrm flipV="1">
              <a:off x="1056" y="2304"/>
              <a:ext cx="1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26" name="直接连接符 6225"/>
            <p:cNvSpPr/>
            <p:nvPr/>
          </p:nvSpPr>
          <p:spPr>
            <a:xfrm flipV="1">
              <a:off x="864" y="2304"/>
              <a:ext cx="1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27" name="直接连接符 6226"/>
            <p:cNvSpPr/>
            <p:nvPr/>
          </p:nvSpPr>
          <p:spPr>
            <a:xfrm flipV="1">
              <a:off x="672" y="2304"/>
              <a:ext cx="1" cy="1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28" name="直接连接符 6227"/>
            <p:cNvSpPr/>
            <p:nvPr/>
          </p:nvSpPr>
          <p:spPr>
            <a:xfrm flipV="1">
              <a:off x="480" y="2304"/>
              <a:ext cx="1" cy="1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29" name="直接连接符 6228"/>
            <p:cNvSpPr/>
            <p:nvPr/>
          </p:nvSpPr>
          <p:spPr>
            <a:xfrm>
              <a:off x="528" y="672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30" name="直接连接符 6229"/>
            <p:cNvSpPr/>
            <p:nvPr/>
          </p:nvSpPr>
          <p:spPr>
            <a:xfrm flipV="1">
              <a:off x="1104" y="672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31" name="直接连接符 6230"/>
            <p:cNvSpPr/>
            <p:nvPr/>
          </p:nvSpPr>
          <p:spPr>
            <a:xfrm>
              <a:off x="4704" y="720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32" name="直接连接符 6231"/>
            <p:cNvSpPr/>
            <p:nvPr/>
          </p:nvSpPr>
          <p:spPr>
            <a:xfrm>
              <a:off x="5136" y="720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33" name="直接连接符 6232"/>
            <p:cNvSpPr/>
            <p:nvPr/>
          </p:nvSpPr>
          <p:spPr>
            <a:xfrm>
              <a:off x="624" y="1488"/>
              <a:ext cx="1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34" name="直接连接符 6233"/>
            <p:cNvSpPr/>
            <p:nvPr/>
          </p:nvSpPr>
          <p:spPr>
            <a:xfrm>
              <a:off x="1056" y="1488"/>
              <a:ext cx="1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35" name="文本框 6234"/>
            <p:cNvSpPr txBox="1"/>
            <p:nvPr/>
          </p:nvSpPr>
          <p:spPr>
            <a:xfrm>
              <a:off x="720" y="2736"/>
              <a:ext cx="100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内部中断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37" name="直接连接符 6236"/>
            <p:cNvSpPr/>
            <p:nvPr/>
          </p:nvSpPr>
          <p:spPr>
            <a:xfrm>
              <a:off x="240" y="3504"/>
              <a:ext cx="542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238" name="直接连接符 6237"/>
            <p:cNvSpPr/>
            <p:nvPr/>
          </p:nvSpPr>
          <p:spPr>
            <a:xfrm>
              <a:off x="240" y="816"/>
              <a:ext cx="542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239" name="直接连接符 6238"/>
            <p:cNvSpPr/>
            <p:nvPr/>
          </p:nvSpPr>
          <p:spPr>
            <a:xfrm>
              <a:off x="240" y="816"/>
              <a:ext cx="1" cy="26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240" name="直接连接符 6239"/>
            <p:cNvSpPr/>
            <p:nvPr/>
          </p:nvSpPr>
          <p:spPr>
            <a:xfrm>
              <a:off x="5664" y="816"/>
              <a:ext cx="1" cy="26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241" name="文本框 6240"/>
            <p:cNvSpPr txBox="1"/>
            <p:nvPr/>
          </p:nvSpPr>
          <p:spPr>
            <a:xfrm>
              <a:off x="4560" y="480"/>
              <a:ext cx="91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计数脉冲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3" name="下箭头 6242"/>
            <p:cNvSpPr/>
            <p:nvPr/>
          </p:nvSpPr>
          <p:spPr>
            <a:xfrm>
              <a:off x="2076" y="3228"/>
              <a:ext cx="180" cy="468"/>
            </a:xfrm>
            <a:prstGeom prst="downArrow">
              <a:avLst>
                <a:gd name="adj1" fmla="val 50000"/>
                <a:gd name="adj2" fmla="val 65000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6" name="直接连接符 6245"/>
            <p:cNvSpPr/>
            <p:nvPr/>
          </p:nvSpPr>
          <p:spPr>
            <a:xfrm flipV="1">
              <a:off x="5232" y="3264"/>
              <a:ext cx="1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47" name="文本框 6246"/>
            <p:cNvSpPr txBox="1"/>
            <p:nvPr/>
          </p:nvSpPr>
          <p:spPr>
            <a:xfrm>
              <a:off x="4236" y="3638"/>
              <a:ext cx="75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串行输出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" name="文本框 6247"/>
            <p:cNvSpPr txBox="1"/>
            <p:nvPr/>
          </p:nvSpPr>
          <p:spPr>
            <a:xfrm>
              <a:off x="5004" y="3638"/>
              <a:ext cx="75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串行输入</a:t>
              </a:r>
              <a:endPara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3" name="直接连接符 6252"/>
            <p:cNvSpPr/>
            <p:nvPr/>
          </p:nvSpPr>
          <p:spPr>
            <a:xfrm>
              <a:off x="4608" y="3264"/>
              <a:ext cx="1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1905000" y="0"/>
            <a:ext cx="7772400" cy="1143000"/>
          </a:xfrm>
        </p:spPr>
        <p:txBody>
          <a:bodyPr lIns="92075" tIns="46038" rIns="92075" bIns="46038" anchor="ctr"/>
          <a:p>
            <a:r>
              <a:rPr lang="en-US" altLang="zh-CN" b="1" dirty="0">
                <a:latin typeface="宋体" panose="02010600030101010101" pitchFamily="2" charset="-122"/>
              </a:rPr>
              <a:t>1.1.2  </a:t>
            </a:r>
            <a:r>
              <a:rPr lang="en-US" altLang="zh-CN" b="1">
                <a:latin typeface="宋体" panose="02010600030101010101" pitchFamily="2" charset="-122"/>
              </a:rPr>
              <a:t>CPU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1828800" y="762000"/>
            <a:ext cx="8534400" cy="6096000"/>
          </a:xfrm>
        </p:spPr>
        <p:txBody>
          <a:bodyPr/>
          <a:p>
            <a:endParaRPr lang="en-US" altLang="zh-CN" sz="1400" b="1"/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  </a:t>
            </a:r>
            <a:r>
              <a:rPr lang="en-US" altLang="zh-CN" sz="2800" b="1" dirty="0">
                <a:latin typeface="宋体" panose="02010600030101010101" pitchFamily="2" charset="-122"/>
              </a:rPr>
              <a:t>CPU</a:t>
            </a:r>
            <a:r>
              <a:rPr lang="zh-CN" altLang="en-US" sz="2800" b="1" dirty="0">
                <a:latin typeface="宋体" panose="02010600030101010101" pitchFamily="2" charset="-122"/>
              </a:rPr>
              <a:t>是单片机的核心部件。它由运算器和控制器等部件组成。               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/>
              <a:t>. </a:t>
            </a:r>
            <a:r>
              <a:rPr lang="zh-CN" altLang="en-US" b="1" dirty="0"/>
              <a:t>运算器 </a:t>
            </a:r>
            <a:r>
              <a:rPr lang="zh-CN" altLang="en-US" sz="2800" b="1" dirty="0"/>
              <a:t>  运算器的功能是        </a:t>
            </a:r>
            <a:endParaRPr lang="zh-CN" altLang="en-US" sz="2800" b="1" dirty="0"/>
          </a:p>
          <a:p>
            <a:pPr eaLnBrk="0" hangingPunct="0">
              <a:lnSpc>
                <a:spcPct val="115000"/>
              </a:lnSpc>
              <a:spcBef>
                <a:spcPct val="0"/>
              </a:spcBef>
            </a:pPr>
            <a:r>
              <a:rPr lang="zh-CN" altLang="en-US" sz="2800" b="1" dirty="0"/>
              <a:t>进行算术运算：加、减、乘、除、加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、减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、比较</a:t>
            </a:r>
            <a:r>
              <a:rPr lang="en-US" altLang="zh-CN" sz="2800" b="1" dirty="0"/>
              <a:t>BCD</a:t>
            </a:r>
            <a:r>
              <a:rPr lang="zh-CN" altLang="en-US" sz="2800" b="1" dirty="0"/>
              <a:t>码十进制调整等</a:t>
            </a:r>
            <a:endParaRPr lang="zh-CN" altLang="en-US" sz="2800" b="1" dirty="0"/>
          </a:p>
          <a:p>
            <a:pPr eaLnBrk="0" hangingPunct="0">
              <a:lnSpc>
                <a:spcPct val="115000"/>
              </a:lnSpc>
              <a:spcBef>
                <a:spcPct val="0"/>
              </a:spcBef>
            </a:pPr>
            <a:r>
              <a:rPr lang="zh-CN" altLang="en-US" sz="2800" b="1" dirty="0"/>
              <a:t>逻辑运算：与、或、异或、求反、循环等逻辑操作</a:t>
            </a:r>
            <a:endParaRPr lang="zh-CN" altLang="en-US" sz="2800" b="1" dirty="0"/>
          </a:p>
          <a:p>
            <a:pPr eaLnBrk="0" hangingPunct="0">
              <a:lnSpc>
                <a:spcPct val="115000"/>
              </a:lnSpc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位操作：内部有布尔处理器，它以进位标志位</a:t>
            </a:r>
            <a:r>
              <a:rPr lang="en-US" altLang="zh-CN" sz="2800" b="1" dirty="0">
                <a:latin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</a:rPr>
              <a:t>为位累加器，用来处理位操作。可对位置 “</a:t>
            </a:r>
            <a:r>
              <a:rPr lang="en-US" altLang="zh-CN" sz="2800" b="1" dirty="0">
                <a:latin typeface="宋体" panose="02010600030101010101" pitchFamily="2" charset="-122"/>
              </a:rPr>
              <a:t>1”</a:t>
            </a:r>
            <a:r>
              <a:rPr lang="zh-CN" altLang="en-US" sz="2800" b="1" dirty="0">
                <a:latin typeface="宋体" panose="02010600030101010101" pitchFamily="2" charset="-122"/>
              </a:rPr>
              <a:t>、对位清零 、位判断等。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   操作结果的状态信息送至状态寄存</a:t>
            </a:r>
            <a:r>
              <a:rPr lang="en-US" altLang="zh-CN" sz="2800" b="1"/>
              <a:t>PSW</a:t>
            </a:r>
            <a:r>
              <a:rPr lang="zh-CN" altLang="en-US" sz="2800" b="1"/>
              <a:t>。</a:t>
            </a:r>
            <a:endParaRPr lang="zh-CN" altLang="en-US" sz="2800" b="1"/>
          </a:p>
          <a:p>
            <a:pPr eaLnBrk="0" hangingPunct="0">
              <a:spcBef>
                <a:spcPct val="0"/>
              </a:spcBef>
            </a:pPr>
            <a:endParaRPr lang="zh-CN" altLang="en-US" sz="2800" b="1"/>
          </a:p>
          <a:p>
            <a:pPr eaLnBrk="0" hangingPunct="0">
              <a:spcBef>
                <a:spcPct val="0"/>
              </a:spcBef>
            </a:pPr>
            <a:endParaRPr lang="zh-CN" altLang="en-US" sz="2400" b="1"/>
          </a:p>
          <a:p>
            <a:endParaRPr lang="zh-CN" altLang="en-US" sz="2400" b="1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 idx="4294967295"/>
          </p:nvPr>
        </p:nvSpPr>
        <p:spPr>
          <a:xfrm>
            <a:off x="1828800" y="914400"/>
            <a:ext cx="8839200" cy="6324600"/>
          </a:xfrm>
        </p:spPr>
        <p:txBody>
          <a:bodyPr lIns="92075" tIns="46038" rIns="92075" bIns="46038" anchor="ctr"/>
          <a:p>
            <a:pPr algn="l">
              <a:lnSpc>
                <a:spcPct val="120000"/>
              </a:lnSpc>
            </a:pPr>
            <a:r>
              <a:rPr lang="en-US" altLang="zh-CN" sz="3200" b="1" dirty="0">
                <a:latin typeface="宋体" panose="02010600030101010101" pitchFamily="2" charset="-122"/>
              </a:rPr>
              <a:t>2.</a:t>
            </a:r>
            <a:r>
              <a:rPr lang="zh-CN" altLang="en-US" sz="3200" b="1" dirty="0">
                <a:latin typeface="宋体" panose="02010600030101010101" pitchFamily="2" charset="-122"/>
              </a:rPr>
              <a:t>程序计数器</a:t>
            </a:r>
            <a:r>
              <a:rPr lang="en-US" altLang="zh-CN" sz="3200" b="1" dirty="0">
                <a:latin typeface="宋体" panose="02010600030101010101" pitchFamily="2" charset="-122"/>
              </a:rPr>
              <a:t>PC</a:t>
            </a:r>
            <a:br>
              <a:rPr lang="en-US" altLang="zh-CN" sz="3200" b="1" dirty="0">
                <a:latin typeface="宋体" panose="02010600030101010101" pitchFamily="2" charset="-122"/>
              </a:rPr>
            </a:br>
            <a:r>
              <a:rPr lang="en-US" altLang="zh-CN" sz="3200" b="1" dirty="0">
                <a:latin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宋体" panose="02010600030101010101" pitchFamily="2" charset="-122"/>
              </a:rPr>
              <a:t>程序计数器</a:t>
            </a:r>
            <a:r>
              <a:rPr lang="en-US" altLang="zh-CN" sz="3200" b="1" dirty="0">
                <a:latin typeface="宋体" panose="02010600030101010101" pitchFamily="2" charset="-122"/>
              </a:rPr>
              <a:t>PC</a:t>
            </a:r>
            <a:r>
              <a:rPr lang="zh-CN" altLang="en-US" sz="3200" b="1" dirty="0">
                <a:latin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宋体" panose="02010600030101010101" pitchFamily="2" charset="-122"/>
              </a:rPr>
              <a:t>16</a:t>
            </a:r>
            <a:r>
              <a:rPr lang="zh-CN" altLang="en-US" sz="3200" b="1" dirty="0">
                <a:latin typeface="宋体" panose="02010600030101010101" pitchFamily="2" charset="-122"/>
              </a:rPr>
              <a:t>位的寄存器，用来存放即将要执行的指令地址，可对</a:t>
            </a:r>
            <a:r>
              <a:rPr lang="en-US" altLang="zh-CN" sz="3200" b="1" dirty="0">
                <a:latin typeface="宋体" panose="02010600030101010101" pitchFamily="2" charset="-122"/>
              </a:rPr>
              <a:t>64KB</a:t>
            </a:r>
            <a:r>
              <a:rPr lang="zh-CN" altLang="en-US" sz="3200" b="1" dirty="0">
                <a:latin typeface="宋体" panose="02010600030101010101" pitchFamily="2" charset="-122"/>
              </a:rPr>
              <a:t>程序存储器直接寻址。执行指令时，</a:t>
            </a:r>
            <a:r>
              <a:rPr lang="en-US" altLang="zh-CN" sz="3200" b="1" dirty="0">
                <a:latin typeface="宋体" panose="02010600030101010101" pitchFamily="2" charset="-122"/>
              </a:rPr>
              <a:t>PC</a:t>
            </a:r>
            <a:r>
              <a:rPr lang="zh-CN" altLang="en-US" sz="3200" b="1" dirty="0">
                <a:latin typeface="宋体" panose="02010600030101010101" pitchFamily="2" charset="-122"/>
              </a:rPr>
              <a:t>内容的低</a:t>
            </a:r>
            <a:r>
              <a:rPr lang="en-US" altLang="zh-CN" sz="3200" b="1" dirty="0">
                <a:latin typeface="宋体" panose="02010600030101010101" pitchFamily="2" charset="-122"/>
              </a:rPr>
              <a:t>8</a:t>
            </a:r>
            <a:r>
              <a:rPr lang="zh-CN" altLang="en-US" sz="3200" b="1" dirty="0">
                <a:latin typeface="宋体" panose="02010600030101010101" pitchFamily="2" charset="-122"/>
              </a:rPr>
              <a:t>位经</a:t>
            </a:r>
            <a:r>
              <a:rPr lang="en-US" altLang="zh-CN" sz="3200" b="1" dirty="0">
                <a:latin typeface="宋体" panose="02010600030101010101" pitchFamily="2" charset="-122"/>
              </a:rPr>
              <a:t>P0</a:t>
            </a:r>
            <a:r>
              <a:rPr lang="zh-CN" altLang="en-US" sz="3200" b="1" dirty="0">
                <a:latin typeface="宋体" panose="02010600030101010101" pitchFamily="2" charset="-122"/>
              </a:rPr>
              <a:t>口输出，高</a:t>
            </a:r>
            <a:r>
              <a:rPr lang="en-US" altLang="zh-CN" sz="3200" b="1" dirty="0">
                <a:latin typeface="宋体" panose="02010600030101010101" pitchFamily="2" charset="-122"/>
              </a:rPr>
              <a:t>8</a:t>
            </a:r>
            <a:r>
              <a:rPr lang="zh-CN" altLang="en-US" sz="3200" b="1" dirty="0">
                <a:latin typeface="宋体" panose="02010600030101010101" pitchFamily="2" charset="-122"/>
              </a:rPr>
              <a:t>位经</a:t>
            </a:r>
            <a:r>
              <a:rPr lang="en-US" altLang="zh-CN" sz="3200" b="1" dirty="0">
                <a:latin typeface="宋体" panose="02010600030101010101" pitchFamily="2" charset="-122"/>
              </a:rPr>
              <a:t>P2</a:t>
            </a:r>
            <a:r>
              <a:rPr lang="zh-CN" altLang="en-US" sz="3200" b="1" dirty="0">
                <a:latin typeface="宋体" panose="02010600030101010101" pitchFamily="2" charset="-122"/>
              </a:rPr>
              <a:t>口输出。</a:t>
            </a:r>
            <a:br>
              <a:rPr lang="zh-CN" altLang="en-US" sz="32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3.</a:t>
            </a:r>
            <a:r>
              <a:rPr lang="zh-CN" altLang="en-US" sz="3200" b="1" dirty="0">
                <a:latin typeface="宋体" panose="02010600030101010101" pitchFamily="2" charset="-122"/>
              </a:rPr>
              <a:t>指令寄存器</a:t>
            </a:r>
            <a:br>
              <a:rPr lang="zh-CN" altLang="en-US" sz="3200" b="1" dirty="0">
                <a:latin typeface="宋体" panose="02010600030101010101" pitchFamily="2" charset="-122"/>
              </a:rPr>
            </a:br>
            <a:r>
              <a:rPr lang="zh-CN" altLang="en-US" sz="3200" b="1" dirty="0">
                <a:latin typeface="宋体" panose="02010600030101010101" pitchFamily="2" charset="-122"/>
              </a:rPr>
              <a:t>    指令寄存器中存放指令代码。</a:t>
            </a:r>
            <a:r>
              <a:rPr lang="en-US" altLang="zh-CN" sz="3200" b="1" dirty="0">
                <a:latin typeface="宋体" panose="02010600030101010101" pitchFamily="2" charset="-122"/>
              </a:rPr>
              <a:t>CPU</a:t>
            </a:r>
            <a:r>
              <a:rPr lang="zh-CN" altLang="en-US" sz="3200" b="1" dirty="0">
                <a:latin typeface="宋体" panose="02010600030101010101" pitchFamily="2" charset="-122"/>
              </a:rPr>
              <a:t>执行指令时，由程序存储器中读取的指令代码送入指令存储器，经指令译码器译码后由定时与控制电路发出相应的控制信号，完成指令功能。</a:t>
            </a:r>
            <a:br>
              <a:rPr lang="zh-CN" altLang="en-US" sz="3200" b="1" dirty="0"/>
            </a:br>
            <a:br>
              <a:rPr lang="zh-CN" altLang="en-US" sz="3200" b="1" dirty="0">
                <a:latin typeface="宋体" panose="02010600030101010101" pitchFamily="2" charset="-122"/>
              </a:rPr>
            </a:br>
            <a:br>
              <a:rPr lang="zh-CN" altLang="en-US" sz="3200" b="1" dirty="0">
                <a:latin typeface="宋体" panose="02010600030101010101" pitchFamily="2" charset="-122"/>
              </a:rPr>
            </a:br>
            <a:endParaRPr lang="zh-CN" altLang="en-US" sz="32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4267200" y="0"/>
            <a:ext cx="3124200" cy="609600"/>
          </a:xfrm>
        </p:spPr>
        <p:txBody>
          <a:bodyPr lIns="92075" tIns="46038" rIns="92075" bIns="46038" anchor="ctr"/>
          <a:p>
            <a:r>
              <a:rPr lang="en-US" altLang="zh-CN" sz="4000" b="1" dirty="0">
                <a:solidFill>
                  <a:srgbClr val="FF0066"/>
                </a:solidFill>
              </a:rPr>
              <a:t>1.2  </a:t>
            </a:r>
            <a:r>
              <a:rPr lang="zh-CN" altLang="en-US" sz="4000" b="1" dirty="0">
                <a:solidFill>
                  <a:srgbClr val="FF0066"/>
                </a:solidFill>
              </a:rPr>
              <a:t>存 储 </a:t>
            </a:r>
            <a:r>
              <a:rPr lang="zh-CN" altLang="en-US" sz="4000" b="1">
                <a:solidFill>
                  <a:srgbClr val="FF0066"/>
                </a:solidFill>
              </a:rPr>
              <a:t>器</a:t>
            </a:r>
            <a:endParaRPr lang="zh-CN" altLang="en-US" sz="4000" b="1">
              <a:solidFill>
                <a:srgbClr val="FF0066"/>
              </a:solidFill>
            </a:endParaRP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1295400" y="762000"/>
            <a:ext cx="9448800" cy="6172200"/>
          </a:xfrm>
          <a:solidFill>
            <a:schemeClr val="bg1">
              <a:alpha val="50000"/>
            </a:schemeClr>
          </a:solidFill>
        </p:spPr>
        <p:txBody>
          <a:bodyPr vert="horz" wrap="square" lIns="90000" tIns="46800" rIns="90000" bIns="46800" anchor="t"/>
          <a:p>
            <a:pPr>
              <a:lnSpc>
                <a:spcPct val="115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MCS-51</a:t>
            </a:r>
            <a:r>
              <a:rPr lang="zh-CN" altLang="en-US" sz="2800" b="1" dirty="0">
                <a:latin typeface="宋体" panose="02010600030101010101" pitchFamily="2" charset="-122"/>
              </a:rPr>
              <a:t>的储存器结构与常见的微型计算机的配置方法不同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它将程序存储器和数据存储器分开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各有自己的寻址方式、控制信号和功能。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程序存储器</a:t>
            </a:r>
            <a:r>
              <a:rPr lang="zh-CN" altLang="en-US" sz="2800" b="1" dirty="0">
                <a:latin typeface="宋体" panose="02010600030101010101" pitchFamily="2" charset="-122"/>
              </a:rPr>
              <a:t>用来存放程序和始终要保留的常数。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数据存储器</a:t>
            </a:r>
            <a:r>
              <a:rPr lang="zh-CN" altLang="en-US" sz="2800" b="1" dirty="0">
                <a:latin typeface="宋体" panose="02010600030101010101" pitchFamily="2" charset="-122"/>
              </a:rPr>
              <a:t>存放程序运行中所需要的常数和变量。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ctr"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从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物理空间</a:t>
            </a:r>
            <a:r>
              <a:rPr lang="zh-CN" altLang="en-US" sz="2800" b="1" dirty="0">
                <a:latin typeface="宋体" panose="02010600030101010101" pitchFamily="2" charset="-122"/>
              </a:rPr>
              <a:t>看</a:t>
            </a:r>
            <a:r>
              <a:rPr lang="en-US" altLang="zh-CN" sz="2800" b="1" dirty="0">
                <a:latin typeface="宋体" panose="02010600030101010101" pitchFamily="2" charset="-122"/>
              </a:rPr>
              <a:t>,MCS-51</a:t>
            </a:r>
            <a:r>
              <a:rPr lang="zh-CN" altLang="en-US" sz="2800" b="1" dirty="0">
                <a:latin typeface="宋体" panose="02010600030101010101" pitchFamily="2" charset="-122"/>
              </a:rPr>
              <a:t>有四个存储器地址空间：          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ctr"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片内数据存储器、片外数据存储器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ctr"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片内程序存储器、片外程序存储器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MCS-51</a:t>
            </a:r>
            <a:r>
              <a:rPr lang="zh-CN" altLang="en-US" sz="2800" b="1" dirty="0">
                <a:latin typeface="宋体" panose="02010600030101010101" pitchFamily="2" charset="-122"/>
              </a:rPr>
              <a:t>存储器物理结构见下图所示：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algn="ctr">
              <a:lnSpc>
                <a:spcPct val="115000"/>
              </a:lnSpc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algn="ctr">
              <a:lnSpc>
                <a:spcPct val="115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10244" name="对象 10243"/>
          <p:cNvGraphicFramePr/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7145" name="组合 47144"/>
          <p:cNvGrpSpPr/>
          <p:nvPr/>
        </p:nvGrpSpPr>
        <p:grpSpPr>
          <a:xfrm>
            <a:off x="2667000" y="228600"/>
            <a:ext cx="7143750" cy="3357563"/>
            <a:chOff x="828" y="623"/>
            <a:chExt cx="4500" cy="2115"/>
          </a:xfrm>
        </p:grpSpPr>
        <p:sp>
          <p:nvSpPr>
            <p:cNvPr id="47107" name="矩形 47106"/>
            <p:cNvSpPr/>
            <p:nvPr/>
          </p:nvSpPr>
          <p:spPr>
            <a:xfrm>
              <a:off x="828" y="624"/>
              <a:ext cx="1728" cy="211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08" name="矩形 47107"/>
            <p:cNvSpPr/>
            <p:nvPr/>
          </p:nvSpPr>
          <p:spPr>
            <a:xfrm>
              <a:off x="1152" y="1104"/>
              <a:ext cx="1104" cy="576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09" name="矩形 47108"/>
            <p:cNvSpPr/>
            <p:nvPr/>
          </p:nvSpPr>
          <p:spPr>
            <a:xfrm>
              <a:off x="2832" y="816"/>
              <a:ext cx="1152" cy="1488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10" name="矩形 47109"/>
            <p:cNvSpPr/>
            <p:nvPr/>
          </p:nvSpPr>
          <p:spPr>
            <a:xfrm>
              <a:off x="4176" y="816"/>
              <a:ext cx="1152" cy="1488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11" name="矩形 47110"/>
            <p:cNvSpPr/>
            <p:nvPr/>
          </p:nvSpPr>
          <p:spPr>
            <a:xfrm>
              <a:off x="1152" y="1824"/>
              <a:ext cx="1104" cy="576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12" name="文本框 47111"/>
            <p:cNvSpPr txBox="1"/>
            <p:nvPr/>
          </p:nvSpPr>
          <p:spPr>
            <a:xfrm>
              <a:off x="4272" y="1008"/>
              <a:ext cx="1008" cy="9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外部数据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存储器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RAM)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文本框 47112"/>
            <p:cNvSpPr txBox="1"/>
            <p:nvPr/>
          </p:nvSpPr>
          <p:spPr>
            <a:xfrm>
              <a:off x="2928" y="1008"/>
              <a:ext cx="1008" cy="9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外部程序               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存储器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ROM)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4" name="文本框 47113"/>
            <p:cNvSpPr txBox="1"/>
            <p:nvPr/>
          </p:nvSpPr>
          <p:spPr>
            <a:xfrm>
              <a:off x="1296" y="1859"/>
              <a:ext cx="1008" cy="5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内部程序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存储器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5" name="文本框 47114"/>
            <p:cNvSpPr txBox="1"/>
            <p:nvPr/>
          </p:nvSpPr>
          <p:spPr>
            <a:xfrm>
              <a:off x="1248" y="1139"/>
              <a:ext cx="1008" cy="545"/>
            </a:xfrm>
            <a:prstGeom prst="rect">
              <a:avLst/>
            </a:prstGeom>
            <a:solidFill>
              <a:srgbClr val="FFCCCC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内部数据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存储器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6" name="文本框 47115"/>
            <p:cNvSpPr txBox="1"/>
            <p:nvPr/>
          </p:nvSpPr>
          <p:spPr>
            <a:xfrm>
              <a:off x="1392" y="2448"/>
              <a:ext cx="72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8XX51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7" name="流程图: 延期 47116"/>
            <p:cNvSpPr/>
            <p:nvPr/>
          </p:nvSpPr>
          <p:spPr>
            <a:xfrm rot="-16148789">
              <a:off x="1548" y="539"/>
              <a:ext cx="240" cy="408"/>
            </a:xfrm>
            <a:prstGeom prst="flowChartDelay">
              <a:avLst/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7142" name="文本框 47141"/>
          <p:cNvSpPr txBox="1"/>
          <p:nvPr/>
        </p:nvSpPr>
        <p:spPr>
          <a:xfrm>
            <a:off x="1524000" y="4191000"/>
            <a:ext cx="9144000" cy="33642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3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逻辑上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看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,MCS-51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有三个存储器空间：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片内数据存储器、片外数据存储器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片内、片外统一编址的程序存储器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51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的存储器</a:t>
            </a:r>
            <a:r>
              <a:rPr lang="zh-CN" altLang="en-US" sz="32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逻辑结构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如图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1-2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所示。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44" name="文本框 47143"/>
          <p:cNvSpPr txBox="1"/>
          <p:nvPr/>
        </p:nvSpPr>
        <p:spPr>
          <a:xfrm>
            <a:off x="1524000" y="0"/>
            <a:ext cx="6553200" cy="657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46" name="文本框 47145"/>
          <p:cNvSpPr txBox="1"/>
          <p:nvPr/>
        </p:nvSpPr>
        <p:spPr>
          <a:xfrm>
            <a:off x="4114800" y="3657600"/>
            <a:ext cx="38862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MCS-51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存储器物理结构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占位符 11265"/>
          <p:cNvSpPr>
            <a:spLocks noGrp="1"/>
          </p:cNvSpPr>
          <p:nvPr>
            <p:ph type="body" idx="1"/>
          </p:nvPr>
        </p:nvSpPr>
        <p:spPr>
          <a:xfrm>
            <a:off x="1524000" y="5257800"/>
            <a:ext cx="9144000" cy="20574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en-US" altLang="zh-CN" b="1" dirty="0"/>
              <a:t>          </a:t>
            </a:r>
            <a:r>
              <a:rPr lang="zh-CN" altLang="en-US" b="1" dirty="0"/>
              <a:t>引脚 </a:t>
            </a:r>
            <a:r>
              <a:rPr lang="en-US" altLang="zh-CN" b="1" dirty="0"/>
              <a:t>EA </a:t>
            </a:r>
            <a:r>
              <a:rPr lang="zh-CN" altLang="en-US" b="1" dirty="0"/>
              <a:t>的接法决定了程序储存器的</a:t>
            </a:r>
            <a:r>
              <a:rPr lang="en-US" altLang="zh-CN" b="1" dirty="0"/>
              <a:t>0000</a:t>
            </a:r>
            <a:r>
              <a:rPr lang="zh-CN" altLang="en-US" b="1" dirty="0"/>
              <a:t>～</a:t>
            </a:r>
            <a:r>
              <a:rPr lang="en-US" altLang="zh-CN" b="1" dirty="0"/>
              <a:t>0FFFH 4KB</a:t>
            </a:r>
            <a:r>
              <a:rPr lang="zh-CN" altLang="en-US" b="1" dirty="0"/>
              <a:t>地址范围是在单片机片内还是片外。</a:t>
            </a:r>
            <a:endParaRPr lang="zh-CN" altLang="en-US" b="1" dirty="0"/>
          </a:p>
          <a:p>
            <a:pPr>
              <a:lnSpc>
                <a:spcPct val="12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1273" name="文本框 11272"/>
          <p:cNvSpPr txBox="1"/>
          <p:nvPr/>
        </p:nvSpPr>
        <p:spPr>
          <a:xfrm flipV="1">
            <a:off x="1143000" y="3397250"/>
            <a:ext cx="10668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H0000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8" name="文本框 11287"/>
          <p:cNvSpPr txBox="1"/>
          <p:nvPr/>
        </p:nvSpPr>
        <p:spPr>
          <a:xfrm>
            <a:off x="1447800" y="2209800"/>
            <a:ext cx="12192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0FFFH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15" name="直接连接符 11314"/>
          <p:cNvSpPr/>
          <p:nvPr/>
        </p:nvSpPr>
        <p:spPr>
          <a:xfrm>
            <a:off x="3619500" y="54102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323" name="组合 11322"/>
          <p:cNvGrpSpPr/>
          <p:nvPr/>
        </p:nvGrpSpPr>
        <p:grpSpPr>
          <a:xfrm>
            <a:off x="1676400" y="304800"/>
            <a:ext cx="9372600" cy="4875213"/>
            <a:chOff x="0" y="192"/>
            <a:chExt cx="5904" cy="3071"/>
          </a:xfrm>
        </p:grpSpPr>
        <p:sp>
          <p:nvSpPr>
            <p:cNvPr id="11268" name="矩形 11267"/>
            <p:cNvSpPr/>
            <p:nvPr/>
          </p:nvSpPr>
          <p:spPr>
            <a:xfrm>
              <a:off x="864" y="2880"/>
              <a:ext cx="3923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图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1-2 MCS-51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单片机的存储器逻辑结构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75" name="矩形 11274"/>
            <p:cNvSpPr/>
            <p:nvPr/>
          </p:nvSpPr>
          <p:spPr>
            <a:xfrm>
              <a:off x="912" y="192"/>
              <a:ext cx="816" cy="1008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6" name="矩形 11275"/>
            <p:cNvSpPr/>
            <p:nvPr/>
          </p:nvSpPr>
          <p:spPr>
            <a:xfrm>
              <a:off x="4704" y="672"/>
              <a:ext cx="720" cy="1632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7" name="文本框 11276"/>
            <p:cNvSpPr txBox="1"/>
            <p:nvPr/>
          </p:nvSpPr>
          <p:spPr>
            <a:xfrm>
              <a:off x="4260" y="672"/>
              <a:ext cx="76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FFFFH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8" name="文本框 11277"/>
            <p:cNvSpPr txBox="1"/>
            <p:nvPr/>
          </p:nvSpPr>
          <p:spPr>
            <a:xfrm>
              <a:off x="4272" y="2121"/>
              <a:ext cx="6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直接连接符 11278"/>
            <p:cNvSpPr/>
            <p:nvPr/>
          </p:nvSpPr>
          <p:spPr>
            <a:xfrm>
              <a:off x="4284" y="672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0" name="直接连接符 11279"/>
            <p:cNvSpPr/>
            <p:nvPr/>
          </p:nvSpPr>
          <p:spPr>
            <a:xfrm>
              <a:off x="4320" y="230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1" name="文本框 11280"/>
            <p:cNvSpPr txBox="1"/>
            <p:nvPr/>
          </p:nvSpPr>
          <p:spPr>
            <a:xfrm>
              <a:off x="1152" y="1392"/>
              <a:ext cx="76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0FFFH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2" name="直接连接符 11281"/>
            <p:cNvSpPr/>
            <p:nvPr/>
          </p:nvSpPr>
          <p:spPr>
            <a:xfrm>
              <a:off x="1248" y="1392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3" name="文本框 11282"/>
            <p:cNvSpPr txBox="1"/>
            <p:nvPr/>
          </p:nvSpPr>
          <p:spPr>
            <a:xfrm>
              <a:off x="4752" y="1200"/>
              <a:ext cx="1008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外部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RAM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文本框 11283"/>
            <p:cNvSpPr txBox="1"/>
            <p:nvPr/>
          </p:nvSpPr>
          <p:spPr>
            <a:xfrm>
              <a:off x="1056" y="432"/>
              <a:ext cx="576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外部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 O M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5" name="矩形 11284"/>
            <p:cNvSpPr/>
            <p:nvPr/>
          </p:nvSpPr>
          <p:spPr>
            <a:xfrm>
              <a:off x="384" y="1392"/>
              <a:ext cx="768" cy="960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6" name="矩形 11285"/>
            <p:cNvSpPr/>
            <p:nvPr/>
          </p:nvSpPr>
          <p:spPr>
            <a:xfrm>
              <a:off x="1584" y="1392"/>
              <a:ext cx="768" cy="960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7" name="文本框 11286"/>
            <p:cNvSpPr txBox="1"/>
            <p:nvPr/>
          </p:nvSpPr>
          <p:spPr>
            <a:xfrm>
              <a:off x="1584" y="1536"/>
              <a:ext cx="768" cy="4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内部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ROM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 (EA=1)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直接连接符 11288"/>
            <p:cNvSpPr/>
            <p:nvPr/>
          </p:nvSpPr>
          <p:spPr>
            <a:xfrm>
              <a:off x="0" y="1392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0" name="文本框 11289"/>
            <p:cNvSpPr txBox="1"/>
            <p:nvPr/>
          </p:nvSpPr>
          <p:spPr>
            <a:xfrm flipV="1">
              <a:off x="960" y="2160"/>
              <a:ext cx="67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H0000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1" name="直接连接符 11290"/>
            <p:cNvSpPr/>
            <p:nvPr/>
          </p:nvSpPr>
          <p:spPr>
            <a:xfrm flipV="1">
              <a:off x="1248" y="2350"/>
              <a:ext cx="384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2" name="直接连接符 11291"/>
            <p:cNvSpPr/>
            <p:nvPr/>
          </p:nvSpPr>
          <p:spPr>
            <a:xfrm flipV="1">
              <a:off x="0" y="2350"/>
              <a:ext cx="384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3" name="矩形 11292"/>
            <p:cNvSpPr/>
            <p:nvPr/>
          </p:nvSpPr>
          <p:spPr>
            <a:xfrm>
              <a:off x="576" y="2073"/>
              <a:ext cx="40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8031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4" name="文本框 11293"/>
            <p:cNvSpPr txBox="1"/>
            <p:nvPr/>
          </p:nvSpPr>
          <p:spPr>
            <a:xfrm>
              <a:off x="384" y="1584"/>
              <a:ext cx="768" cy="4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外部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ROM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 (EA=0</a:t>
              </a: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5" name="矩形 11294"/>
            <p:cNvSpPr/>
            <p:nvPr/>
          </p:nvSpPr>
          <p:spPr>
            <a:xfrm>
              <a:off x="1776" y="2112"/>
              <a:ext cx="40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8051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6" name="矩形 11295"/>
            <p:cNvSpPr/>
            <p:nvPr/>
          </p:nvSpPr>
          <p:spPr>
            <a:xfrm>
              <a:off x="432" y="1017"/>
              <a:ext cx="50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7" name="矩形 11296"/>
            <p:cNvSpPr/>
            <p:nvPr/>
          </p:nvSpPr>
          <p:spPr>
            <a:xfrm>
              <a:off x="432" y="192"/>
              <a:ext cx="5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FFFFH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8" name="矩形 11297"/>
            <p:cNvSpPr/>
            <p:nvPr/>
          </p:nvSpPr>
          <p:spPr>
            <a:xfrm>
              <a:off x="2736" y="1200"/>
              <a:ext cx="720" cy="115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9" name="直接连接符 11298"/>
            <p:cNvSpPr/>
            <p:nvPr/>
          </p:nvSpPr>
          <p:spPr>
            <a:xfrm>
              <a:off x="2544" y="1776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0" name="矩形 11299"/>
            <p:cNvSpPr/>
            <p:nvPr/>
          </p:nvSpPr>
          <p:spPr>
            <a:xfrm>
              <a:off x="3552" y="1200"/>
              <a:ext cx="720" cy="576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1" name="文本框 11300"/>
            <p:cNvSpPr txBox="1"/>
            <p:nvPr/>
          </p:nvSpPr>
          <p:spPr>
            <a:xfrm>
              <a:off x="3552" y="1248"/>
              <a:ext cx="768" cy="4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特殊功能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寄存器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2" name="文本框 11301"/>
            <p:cNvSpPr txBox="1"/>
            <p:nvPr/>
          </p:nvSpPr>
          <p:spPr>
            <a:xfrm>
              <a:off x="2544" y="2544"/>
              <a:ext cx="168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内部数据存储器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3" name="文本框 11302"/>
            <p:cNvSpPr txBox="1"/>
            <p:nvPr/>
          </p:nvSpPr>
          <p:spPr>
            <a:xfrm>
              <a:off x="2736" y="1824"/>
              <a:ext cx="768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内部数据 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RAM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4" name="文本框 11303"/>
            <p:cNvSpPr txBox="1"/>
            <p:nvPr/>
          </p:nvSpPr>
          <p:spPr>
            <a:xfrm>
              <a:off x="2448" y="1776"/>
              <a:ext cx="52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7FH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5" name="文本框 11304"/>
            <p:cNvSpPr txBox="1"/>
            <p:nvPr/>
          </p:nvSpPr>
          <p:spPr>
            <a:xfrm>
              <a:off x="2448" y="1584"/>
              <a:ext cx="52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80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6" name="文本框 11305"/>
            <p:cNvSpPr txBox="1"/>
            <p:nvPr/>
          </p:nvSpPr>
          <p:spPr>
            <a:xfrm>
              <a:off x="2448" y="2188"/>
              <a:ext cx="52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7" name="文本框 11306"/>
            <p:cNvSpPr txBox="1"/>
            <p:nvPr/>
          </p:nvSpPr>
          <p:spPr>
            <a:xfrm>
              <a:off x="2448" y="1200"/>
              <a:ext cx="52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FFH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8" name="直接连接符 11307"/>
            <p:cNvSpPr/>
            <p:nvPr/>
          </p:nvSpPr>
          <p:spPr>
            <a:xfrm flipH="1">
              <a:off x="2496" y="235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9" name="直接连接符 11308"/>
            <p:cNvSpPr/>
            <p:nvPr/>
          </p:nvSpPr>
          <p:spPr>
            <a:xfrm flipH="1">
              <a:off x="2496" y="120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0" name="直接连接符 11309"/>
            <p:cNvSpPr/>
            <p:nvPr/>
          </p:nvSpPr>
          <p:spPr>
            <a:xfrm flipH="1">
              <a:off x="480" y="192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1" name="直接连接符 11310"/>
            <p:cNvSpPr/>
            <p:nvPr/>
          </p:nvSpPr>
          <p:spPr>
            <a:xfrm flipH="1">
              <a:off x="528" y="120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2" name="文本框 11311"/>
            <p:cNvSpPr txBox="1"/>
            <p:nvPr/>
          </p:nvSpPr>
          <p:spPr>
            <a:xfrm>
              <a:off x="4224" y="2496"/>
              <a:ext cx="168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外部数据存储器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3" name="文本框 11312"/>
            <p:cNvSpPr txBox="1"/>
            <p:nvPr/>
          </p:nvSpPr>
          <p:spPr>
            <a:xfrm>
              <a:off x="2640" y="1382"/>
              <a:ext cx="81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（增强型）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4" name="文本框 11313"/>
            <p:cNvSpPr txBox="1"/>
            <p:nvPr/>
          </p:nvSpPr>
          <p:spPr>
            <a:xfrm>
              <a:off x="768" y="2544"/>
              <a:ext cx="120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程序存储器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6" name="直接连接符 11315"/>
            <p:cNvSpPr/>
            <p:nvPr/>
          </p:nvSpPr>
          <p:spPr>
            <a:xfrm>
              <a:off x="1776" y="182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8" name="直接连接符 11317"/>
            <p:cNvSpPr/>
            <p:nvPr/>
          </p:nvSpPr>
          <p:spPr>
            <a:xfrm>
              <a:off x="576" y="187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9" name="直接连接符 11318"/>
            <p:cNvSpPr/>
            <p:nvPr/>
          </p:nvSpPr>
          <p:spPr>
            <a:xfrm flipH="1">
              <a:off x="2976" y="1008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20" name="直接连接符 11319"/>
            <p:cNvSpPr/>
            <p:nvPr/>
          </p:nvSpPr>
          <p:spPr>
            <a:xfrm>
              <a:off x="3120" y="100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21" name="直接连接符 11320"/>
            <p:cNvSpPr/>
            <p:nvPr/>
          </p:nvSpPr>
          <p:spPr>
            <a:xfrm>
              <a:off x="3552" y="1008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22" name="文本框 11321"/>
            <p:cNvSpPr txBox="1"/>
            <p:nvPr/>
          </p:nvSpPr>
          <p:spPr>
            <a:xfrm>
              <a:off x="3600" y="912"/>
              <a:ext cx="720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地址重叠</a:t>
              </a:r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9CAFF"/>
      </a:accent5>
      <a:accent6>
        <a:srgbClr val="5BB7E5"/>
      </a:accent6>
      <a:hlink>
        <a:srgbClr val="CC99FF"/>
      </a:hlink>
      <a:folHlink>
        <a:srgbClr val="00CCCC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K:\Program Files\Microsoft Office\Templates\Presentation Designs\Soaring.pot</Template>
  <TotalTime>0</TotalTime>
  <Words>7458</Words>
  <Application>WPS 演示</Application>
  <PresentationFormat>屏幕显示</PresentationFormat>
  <Paragraphs>558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Tahoma</vt:lpstr>
      <vt:lpstr>微软雅黑</vt:lpstr>
      <vt:lpstr>Arial Unicode MS</vt:lpstr>
      <vt:lpstr>Calibri</vt:lpstr>
      <vt:lpstr>Symbol</vt:lpstr>
      <vt:lpstr>Soaring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单片机原理、接口及应用</vt:lpstr>
      <vt:lpstr>PowerPoint 演示文稿</vt:lpstr>
      <vt:lpstr>PowerPoint 演示文稿</vt:lpstr>
      <vt:lpstr>PowerPoint 演示文稿</vt:lpstr>
      <vt:lpstr>1.1.2  CPU</vt:lpstr>
      <vt:lpstr>2.程序计数器PC    程序计数器PC是16位的寄存器，用来存放即将要执行的指令地址，可对64KB程序存储器直接寻址。执行指令时，PC内容的低8位经P0口输出，高8位经P2口输出。 3.指令寄存器     指令寄存器中存放指令代码。CPU执行指令时，由程序存储器中读取的指令代码送入指令存储器，经指令译码器译码后由定时与控制电路发出相应的控制信号，完成指令功能。   </vt:lpstr>
      <vt:lpstr>1.2  存 储 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1.3特殊功能寄存器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 时钟电路与复位电路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1.5   引脚功能</vt:lpstr>
      <vt:lpstr>PowerPoint 演示文稿</vt:lpstr>
      <vt:lpstr>PowerPoint 演示文稿</vt:lpstr>
      <vt:lpstr>1.6  小     结</vt:lpstr>
      <vt:lpstr>PowerPoint 演示文稿</vt:lpstr>
    </vt:vector>
  </TitlesOfParts>
  <Company>HUST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MCS-51单片机结构</dc:title>
  <dc:creator>YAOYUAN</dc:creator>
  <cp:lastModifiedBy>male_ant</cp:lastModifiedBy>
  <cp:revision>67</cp:revision>
  <dcterms:created xsi:type="dcterms:W3CDTF">1999-04-11T11:35:00Z</dcterms:created>
  <dcterms:modified xsi:type="dcterms:W3CDTF">2020-03-05T12:18:34Z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