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ambria" panose="02040503050406030204" pitchFamily="18"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3379B8-0212-410A-90E8-733B57AD5BF3}">
  <a:tblStyle styleId="{F23379B8-0212-410A-90E8-733B57AD5BF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endParaRPr>
              <a:solidFill>
                <a:srgbClr val="222222"/>
              </a:solidFill>
              <a:highlight>
                <a:srgbClr val="FFFFFF"/>
              </a:highlight>
            </a:endParaRPr>
          </a:p>
          <a:p>
            <a:pPr marL="0" lvl="0" indent="0" algn="l" rtl="0">
              <a:spcBef>
                <a:spcPts val="100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d78f3798b_0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d78f3798b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d78f3798b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d78f3798b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5d78f3798b_0_6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5d78f3798b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5d78f3798b_0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5d78f3798b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chemeClr val="dk1"/>
              </a:buClr>
              <a:buSzPts val="1200"/>
              <a:buFont typeface="Cambria"/>
              <a:buAutoNum type="arabicPeriod"/>
            </a:pPr>
            <a:r>
              <a:rPr lang="iw" sz="1200" b="1">
                <a:solidFill>
                  <a:schemeClr val="dk1"/>
                </a:solidFill>
                <a:latin typeface="Cambria"/>
                <a:ea typeface="Cambria"/>
                <a:cs typeface="Cambria"/>
                <a:sym typeface="Cambria"/>
              </a:rPr>
              <a:t>MedicalImages</a:t>
            </a:r>
            <a:r>
              <a:rPr lang="iw" sz="1200">
                <a:solidFill>
                  <a:schemeClr val="dk1"/>
                </a:solidFill>
                <a:latin typeface="Cambria"/>
                <a:ea typeface="Cambria"/>
                <a:cs typeface="Cambria"/>
                <a:sym typeface="Cambria"/>
              </a:rPr>
              <a:t>: Histograms of pixel intensity of medical images. The classes are different human body regions. </a:t>
            </a:r>
            <a:endParaRPr sz="1200">
              <a:solidFill>
                <a:schemeClr val="dk1"/>
              </a:solidFill>
              <a:latin typeface="Cambria"/>
              <a:ea typeface="Cambria"/>
              <a:cs typeface="Cambria"/>
              <a:sym typeface="Cambria"/>
            </a:endParaRPr>
          </a:p>
          <a:p>
            <a:pPr marL="457200" lvl="0" indent="-304800" algn="just" rtl="0">
              <a:spcBef>
                <a:spcPts val="0"/>
              </a:spcBef>
              <a:spcAft>
                <a:spcPts val="1000"/>
              </a:spcAft>
              <a:buClr>
                <a:schemeClr val="dk1"/>
              </a:buClr>
              <a:buSzPts val="1200"/>
              <a:buFont typeface="Cambria"/>
              <a:buAutoNum type="arabicPeriod"/>
            </a:pPr>
            <a:r>
              <a:rPr lang="iw" sz="1200" b="1">
                <a:solidFill>
                  <a:schemeClr val="dk1"/>
                </a:solidFill>
                <a:latin typeface="Cambria"/>
                <a:ea typeface="Cambria"/>
                <a:cs typeface="Cambria"/>
                <a:sym typeface="Cambria"/>
              </a:rPr>
              <a:t>PedestrianCountingSystem</a:t>
            </a:r>
            <a:r>
              <a:rPr lang="iw" sz="1200">
                <a:solidFill>
                  <a:schemeClr val="dk1"/>
                </a:solidFill>
                <a:latin typeface="Cambria"/>
                <a:ea typeface="Cambria"/>
                <a:cs typeface="Cambria"/>
                <a:sym typeface="Cambria"/>
              </a:rPr>
              <a:t>: The City of Melbourne, Australia has developed an automated pedestrian counting system to better understand pedestrian activity within the municipality, such as how people use different city locations at different time of the day. The data analysis can facility decision making and urban planning for the future. MelbournePedestrian Data are pedestrian count for 12 months of the year 2017</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5d78f3798b_0_6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5d78f3798b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d78f3798b_0_6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d78f3798b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5d78f3798b_0_6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5d78f3798b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5d78f3798b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5d78f3798b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5d78f3798b_0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5d78f3798b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d78f3798b_0_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d78f3798b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5d78f3798b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5d78f3798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d78f3798b_0_5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d78f3798b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5d78f3798b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5d78f3798b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5d78f3798b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5d78f3798b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5d78f3798b_0_5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5d78f3798b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5d78f3798b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5d78f3798b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5d78f3798b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5d78f3798b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d78f3798b_0_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d78f3798b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omerhabush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hyperlink" Target="mailto:guydavidix@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w" sz="3000"/>
              <a:t>Adapting DeepDPM for a streaming data</a:t>
            </a:r>
            <a:endParaRPr sz="3000"/>
          </a:p>
          <a:p>
            <a:pPr marL="0" lvl="0" indent="0" algn="ctr" rtl="0">
              <a:spcBef>
                <a:spcPts val="0"/>
              </a:spcBef>
              <a:spcAft>
                <a:spcPts val="0"/>
              </a:spcAft>
              <a:buNone/>
            </a:pPr>
            <a:r>
              <a:rPr lang="iw" sz="1500"/>
              <a:t>DeepDPM - Deep Clustering With an Unknown Number of Clusters</a:t>
            </a:r>
            <a:endParaRPr sz="1500"/>
          </a:p>
          <a:p>
            <a:pPr marL="0" lvl="0" indent="0" algn="ctr" rtl="0">
              <a:spcBef>
                <a:spcPts val="0"/>
              </a:spcBef>
              <a:spcAft>
                <a:spcPts val="0"/>
              </a:spcAft>
              <a:buNone/>
            </a:pPr>
            <a:r>
              <a:rPr lang="iw" sz="1200"/>
              <a:t>by Meitar Ronen Shahaf E. Finder Oren Freifeld</a:t>
            </a:r>
            <a:endParaRPr sz="1200"/>
          </a:p>
        </p:txBody>
      </p:sp>
      <p:sp>
        <p:nvSpPr>
          <p:cNvPr id="87" name="Google Shape;87;p13"/>
          <p:cNvSpPr txBox="1">
            <a:spLocks noGrp="1"/>
          </p:cNvSpPr>
          <p:nvPr>
            <p:ph type="subTitle" idx="1"/>
          </p:nvPr>
        </p:nvSpPr>
        <p:spPr>
          <a:xfrm>
            <a:off x="727950" y="2876625"/>
            <a:ext cx="7688100" cy="77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sz="1500" dirty="0"/>
              <a:t>Tomer Habusha		</a:t>
            </a:r>
            <a:r>
              <a:rPr lang="iw" sz="1500" u="sng" dirty="0">
                <a:solidFill>
                  <a:schemeClr val="hlink"/>
                </a:solidFill>
                <a:hlinkClick r:id="rId3"/>
              </a:rPr>
              <a:t>tomerhabusha@gmail.com</a:t>
            </a:r>
            <a:r>
              <a:rPr lang="iw" sz="1500" dirty="0"/>
              <a:t>	 	</a:t>
            </a:r>
            <a:endParaRPr lang="en-US" sz="1500" dirty="0"/>
          </a:p>
          <a:p>
            <a:pPr marL="0" lvl="0" indent="0" algn="l" rtl="0">
              <a:spcBef>
                <a:spcPts val="0"/>
              </a:spcBef>
              <a:spcAft>
                <a:spcPts val="0"/>
              </a:spcAft>
              <a:buNone/>
            </a:pPr>
            <a:r>
              <a:rPr lang="en-US" sz="1500" dirty="0"/>
              <a:t>Guy Davidi 		</a:t>
            </a:r>
            <a:r>
              <a:rPr lang="en-US" sz="1500" u="sng" dirty="0">
                <a:solidFill>
                  <a:schemeClr val="hlink"/>
                </a:solidFill>
                <a:hlinkClick r:id="rId4"/>
              </a:rPr>
              <a:t>guydavidix@gmail.com</a:t>
            </a:r>
            <a:r>
              <a:rPr lang="en-US" sz="1500" dirty="0"/>
              <a:t>		 </a:t>
            </a:r>
          </a:p>
          <a:p>
            <a:pPr marL="0" lvl="0" indent="0" algn="l" rtl="0">
              <a:spcBef>
                <a:spcPts val="0"/>
              </a:spcBef>
              <a:spcAft>
                <a:spcPts val="0"/>
              </a:spcAft>
              <a:buNone/>
            </a:pPr>
            <a:endParaRPr dirty="0"/>
          </a:p>
        </p:txBody>
      </p:sp>
      <p:sp>
        <p:nvSpPr>
          <p:cNvPr id="88" name="Google Shape;8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1</a:t>
            </a:fld>
            <a:endParaRPr/>
          </a:p>
        </p:txBody>
      </p:sp>
      <p:pic>
        <p:nvPicPr>
          <p:cNvPr id="89" name="Google Shape;89;p13" descr="60 years young – Tel Aviv University's new branding | Tel Aviv University | Tel  Aviv University"/>
          <p:cNvPicPr preferRelativeResize="0"/>
          <p:nvPr/>
        </p:nvPicPr>
        <p:blipFill>
          <a:blip r:embed="rId5">
            <a:alphaModFix/>
          </a:blip>
          <a:stretch>
            <a:fillRect/>
          </a:stretch>
        </p:blipFill>
        <p:spPr>
          <a:xfrm>
            <a:off x="3895725" y="3817050"/>
            <a:ext cx="1352550" cy="771525"/>
          </a:xfrm>
          <a:prstGeom prst="rect">
            <a:avLst/>
          </a:prstGeom>
          <a:noFill/>
          <a:ln>
            <a:noFill/>
          </a:ln>
        </p:spPr>
      </p:pic>
      <p:sp>
        <p:nvSpPr>
          <p:cNvPr id="90" name="Google Shape;90;p13"/>
          <p:cNvSpPr txBox="1"/>
          <p:nvPr/>
        </p:nvSpPr>
        <p:spPr>
          <a:xfrm>
            <a:off x="1554450" y="4657100"/>
            <a:ext cx="6038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w">
                <a:latin typeface="Lato"/>
                <a:ea typeface="Lato"/>
                <a:cs typeface="Lato"/>
                <a:sym typeface="Lato"/>
              </a:rPr>
              <a:t>School of Electrical Engineering, Tel Aviv University, Oct 2022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Improving Network architecture by changing sub-clustering network (1) </a:t>
            </a:r>
            <a:endParaRPr/>
          </a:p>
        </p:txBody>
      </p:sp>
      <p:sp>
        <p:nvSpPr>
          <p:cNvPr id="163" name="Google Shape;163;p22"/>
          <p:cNvSpPr txBox="1">
            <a:spLocks noGrp="1"/>
          </p:cNvSpPr>
          <p:nvPr>
            <p:ph type="body" idx="1"/>
          </p:nvPr>
        </p:nvSpPr>
        <p:spPr>
          <a:xfrm>
            <a:off x="729450" y="2201875"/>
            <a:ext cx="7688700" cy="28746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Char char="●"/>
            </a:pPr>
            <a:r>
              <a:rPr lang="iw" b="1"/>
              <a:t>Paper’s code implementation for sub-clustering net</a:t>
            </a:r>
            <a:r>
              <a:rPr lang="iw"/>
              <a:t>:</a:t>
            </a:r>
            <a:endParaRPr/>
          </a:p>
          <a:p>
            <a:pPr marL="914400" lvl="1" indent="-298450" algn="l" rtl="0">
              <a:spcBef>
                <a:spcPts val="0"/>
              </a:spcBef>
              <a:spcAft>
                <a:spcPts val="0"/>
              </a:spcAft>
              <a:buSzPts val="1100"/>
              <a:buChar char="○"/>
            </a:pPr>
            <a:r>
              <a:rPr lang="iw"/>
              <a:t>Hard coded number of hidden-Layers = 1 and number of neurons = 50 </a:t>
            </a:r>
            <a:endParaRPr/>
          </a:p>
          <a:p>
            <a:pPr marL="914400" lvl="1" indent="-298450" algn="l" rtl="0">
              <a:spcBef>
                <a:spcPts val="0"/>
              </a:spcBef>
              <a:spcAft>
                <a:spcPts val="0"/>
              </a:spcAft>
              <a:buSzPts val="1100"/>
              <a:buChar char="○"/>
            </a:pPr>
            <a:r>
              <a:rPr lang="iw"/>
              <a:t>2-means is the only different ablation</a:t>
            </a:r>
            <a:endParaRPr/>
          </a:p>
          <a:p>
            <a:pPr marL="457200" lvl="0" indent="-311150" algn="l" rtl="0">
              <a:spcBef>
                <a:spcPts val="0"/>
              </a:spcBef>
              <a:spcAft>
                <a:spcPts val="0"/>
              </a:spcAft>
              <a:buSzPts val="1300"/>
              <a:buChar char="●"/>
            </a:pPr>
            <a:r>
              <a:rPr lang="iw" b="1"/>
              <a:t>Method</a:t>
            </a:r>
            <a:r>
              <a:rPr lang="iw"/>
              <a:t>:</a:t>
            </a:r>
            <a:endParaRPr/>
          </a:p>
          <a:p>
            <a:pPr marL="914400" lvl="1" indent="-298450" algn="l" rtl="0">
              <a:spcBef>
                <a:spcPts val="0"/>
              </a:spcBef>
              <a:spcAft>
                <a:spcPts val="0"/>
              </a:spcAft>
              <a:buSzPts val="1100"/>
              <a:buChar char="○"/>
            </a:pPr>
            <a:r>
              <a:rPr lang="iw"/>
              <a:t>Changing code implementation for supporting more than 1 hidden layer:</a:t>
            </a:r>
            <a:endParaRPr/>
          </a:p>
          <a:p>
            <a:pPr marL="1371600" lvl="2" indent="-298450" algn="l" rtl="0">
              <a:spcBef>
                <a:spcPts val="0"/>
              </a:spcBef>
              <a:spcAft>
                <a:spcPts val="0"/>
              </a:spcAft>
              <a:buSzPts val="1100"/>
              <a:buChar char="■"/>
            </a:pPr>
            <a:r>
              <a:rPr lang="iw"/>
              <a:t>updating sub-clustering class </a:t>
            </a:r>
            <a:endParaRPr/>
          </a:p>
          <a:p>
            <a:pPr marL="1371600" lvl="2" indent="-298450" algn="l" rtl="0">
              <a:spcBef>
                <a:spcPts val="0"/>
              </a:spcBef>
              <a:spcAft>
                <a:spcPts val="0"/>
              </a:spcAft>
              <a:buSzPts val="1100"/>
              <a:buChar char="■"/>
            </a:pPr>
            <a:r>
              <a:rPr lang="iw"/>
              <a:t>updating merge\split  and updating net functions </a:t>
            </a:r>
            <a:endParaRPr/>
          </a:p>
          <a:p>
            <a:pPr marL="1371600" lvl="2" indent="-298450" algn="l" rtl="0">
              <a:spcBef>
                <a:spcPts val="0"/>
              </a:spcBef>
              <a:spcAft>
                <a:spcPts val="0"/>
              </a:spcAft>
              <a:buSzPts val="1100"/>
              <a:buChar char="■"/>
            </a:pPr>
            <a:r>
              <a:rPr lang="iw"/>
              <a:t>code  configurable </a:t>
            </a:r>
            <a:endParaRPr/>
          </a:p>
          <a:p>
            <a:pPr marL="457200" lvl="0" indent="-311150" algn="l" rtl="0">
              <a:spcBef>
                <a:spcPts val="0"/>
              </a:spcBef>
              <a:spcAft>
                <a:spcPts val="0"/>
              </a:spcAft>
              <a:buSzPts val="1300"/>
              <a:buChar char="●"/>
            </a:pPr>
            <a:r>
              <a:rPr lang="iw" b="1"/>
              <a:t>Experiments</a:t>
            </a:r>
            <a:r>
              <a:rPr lang="iw"/>
              <a:t>:</a:t>
            </a:r>
            <a:endParaRPr/>
          </a:p>
          <a:p>
            <a:pPr marL="914400" lvl="1" indent="-298450" algn="l" rtl="0">
              <a:spcBef>
                <a:spcPts val="0"/>
              </a:spcBef>
              <a:spcAft>
                <a:spcPts val="0"/>
              </a:spcAft>
              <a:buSzPts val="1100"/>
              <a:buChar char="○"/>
            </a:pPr>
            <a:r>
              <a:rPr lang="iw"/>
              <a:t>changing number of neurons </a:t>
            </a:r>
            <a:endParaRPr/>
          </a:p>
          <a:p>
            <a:pPr marL="914400" lvl="1" indent="-298450" algn="l" rtl="0">
              <a:spcBef>
                <a:spcPts val="0"/>
              </a:spcBef>
              <a:spcAft>
                <a:spcPts val="0"/>
              </a:spcAft>
              <a:buSzPts val="1100"/>
              <a:buChar char="○"/>
            </a:pPr>
            <a:r>
              <a:rPr lang="iw"/>
              <a:t>changing number of hidden layers</a:t>
            </a:r>
            <a:endParaRPr/>
          </a:p>
          <a:p>
            <a:pPr marL="914400" lvl="1" indent="-298450" algn="l" rtl="0">
              <a:spcBef>
                <a:spcPts val="0"/>
              </a:spcBef>
              <a:spcAft>
                <a:spcPts val="0"/>
              </a:spcAft>
              <a:buSzPts val="1100"/>
              <a:buChar char="○"/>
            </a:pPr>
            <a:r>
              <a:rPr lang="iw"/>
              <a:t>changing  activation function from relu to tanh</a:t>
            </a:r>
            <a:endParaRPr/>
          </a:p>
          <a:p>
            <a:pPr marL="914400" lvl="1" indent="-298450" algn="l" rtl="0">
              <a:spcBef>
                <a:spcPts val="0"/>
              </a:spcBef>
              <a:spcAft>
                <a:spcPts val="0"/>
              </a:spcAft>
              <a:buSzPts val="1100"/>
              <a:buChar char="○"/>
            </a:pPr>
            <a:r>
              <a:rPr lang="iw"/>
              <a:t>combination </a:t>
            </a:r>
            <a:endParaRPr/>
          </a:p>
          <a:p>
            <a:pPr marL="457200" lvl="0" indent="-311150" algn="l" rtl="0">
              <a:spcBef>
                <a:spcPts val="0"/>
              </a:spcBef>
              <a:spcAft>
                <a:spcPts val="0"/>
              </a:spcAft>
              <a:buSzPts val="1300"/>
              <a:buChar char="●"/>
            </a:pPr>
            <a:r>
              <a:rPr lang="iw" b="1"/>
              <a:t>Results</a:t>
            </a:r>
            <a:r>
              <a:rPr lang="iw"/>
              <a:t>: </a:t>
            </a:r>
            <a:endParaRPr/>
          </a:p>
          <a:p>
            <a:pPr marL="914400" lvl="1" indent="-298450" algn="l" rtl="0">
              <a:spcBef>
                <a:spcPts val="0"/>
              </a:spcBef>
              <a:spcAft>
                <a:spcPts val="0"/>
              </a:spcAft>
              <a:buClr>
                <a:srgbClr val="FF0000"/>
              </a:buClr>
              <a:buSzPts val="1100"/>
              <a:buChar char="○"/>
            </a:pPr>
            <a:r>
              <a:rPr lang="iw" b="1">
                <a:solidFill>
                  <a:srgbClr val="FF0000"/>
                </a:solidFill>
              </a:rPr>
              <a:t>Without significant change in results compared to the paper’s results</a:t>
            </a:r>
            <a:endParaRPr b="1">
              <a:solidFill>
                <a:srgbClr val="FF0000"/>
              </a:solidFill>
            </a:endParaRPr>
          </a:p>
        </p:txBody>
      </p:sp>
      <p:sp>
        <p:nvSpPr>
          <p:cNvPr id="164" name="Google Shape;164;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10</a:t>
            </a:fld>
            <a:endParaRPr/>
          </a:p>
        </p:txBody>
      </p:sp>
      <p:pic>
        <p:nvPicPr>
          <p:cNvPr id="165" name="Google Shape;165;p22"/>
          <p:cNvPicPr preferRelativeResize="0"/>
          <p:nvPr/>
        </p:nvPicPr>
        <p:blipFill rotWithShape="1">
          <a:blip r:embed="rId3">
            <a:alphaModFix/>
          </a:blip>
          <a:srcRect r="16107" b="14857"/>
          <a:stretch/>
        </p:blipFill>
        <p:spPr>
          <a:xfrm>
            <a:off x="6400825" y="1989550"/>
            <a:ext cx="2486000" cy="156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Improving Network architecture by changing sub-clustering network (2)</a:t>
            </a:r>
            <a:endParaRPr/>
          </a:p>
        </p:txBody>
      </p:sp>
      <p:sp>
        <p:nvSpPr>
          <p:cNvPr id="171" name="Google Shape;171;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11</a:t>
            </a:fld>
            <a:endParaRPr/>
          </a:p>
        </p:txBody>
      </p:sp>
      <p:graphicFrame>
        <p:nvGraphicFramePr>
          <p:cNvPr id="172" name="Google Shape;172;p23"/>
          <p:cNvGraphicFramePr/>
          <p:nvPr/>
        </p:nvGraphicFramePr>
        <p:xfrm>
          <a:off x="1270550" y="2355175"/>
          <a:ext cx="3000000" cy="3000000"/>
        </p:xfrm>
        <a:graphic>
          <a:graphicData uri="http://schemas.openxmlformats.org/drawingml/2006/table">
            <a:tbl>
              <a:tblPr>
                <a:noFill/>
                <a:tableStyleId>{F23379B8-0212-410A-90E8-733B57AD5BF3}</a:tableStyleId>
              </a:tblPr>
              <a:tblGrid>
                <a:gridCol w="857250">
                  <a:extLst>
                    <a:ext uri="{9D8B030D-6E8A-4147-A177-3AD203B41FA5}">
                      <a16:colId xmlns:a16="http://schemas.microsoft.com/office/drawing/2014/main" val="20000"/>
                    </a:ext>
                  </a:extLst>
                </a:gridCol>
                <a:gridCol w="790575">
                  <a:extLst>
                    <a:ext uri="{9D8B030D-6E8A-4147-A177-3AD203B41FA5}">
                      <a16:colId xmlns:a16="http://schemas.microsoft.com/office/drawing/2014/main" val="20001"/>
                    </a:ext>
                  </a:extLst>
                </a:gridCol>
                <a:gridCol w="116205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885825">
                  <a:extLst>
                    <a:ext uri="{9D8B030D-6E8A-4147-A177-3AD203B41FA5}">
                      <a16:colId xmlns:a16="http://schemas.microsoft.com/office/drawing/2014/main" val="20004"/>
                    </a:ext>
                  </a:extLst>
                </a:gridCol>
                <a:gridCol w="112395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tblGrid>
              <a:tr h="352425">
                <a:tc>
                  <a:txBody>
                    <a:bodyPr/>
                    <a:lstStyle/>
                    <a:p>
                      <a:pPr marL="0" lvl="0" indent="0" algn="ctr" rtl="0">
                        <a:lnSpc>
                          <a:spcPct val="115000"/>
                        </a:lnSpc>
                        <a:spcBef>
                          <a:spcPts val="0"/>
                        </a:spcBef>
                        <a:spcAft>
                          <a:spcPts val="0"/>
                        </a:spcAft>
                        <a:buNone/>
                      </a:pPr>
                      <a:r>
                        <a:rPr lang="iw" sz="1000" b="1"/>
                        <a:t>Dataset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b="1"/>
                        <a:t>Dropout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b="1"/>
                        <a:t>Number of hidden Layers</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b="1"/>
                        <a:t>Number of neurons</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b="1"/>
                        <a:t>Activation function</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b="1"/>
                        <a:t>Acc</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b="1"/>
                        <a:t>Final K</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ctr" rtl="0">
                        <a:lnSpc>
                          <a:spcPct val="115000"/>
                        </a:lnSpc>
                        <a:spcBef>
                          <a:spcPts val="0"/>
                        </a:spcBef>
                        <a:spcAft>
                          <a:spcPts val="0"/>
                        </a:spcAft>
                        <a:buNone/>
                      </a:pPr>
                      <a:r>
                        <a:rPr lang="iw" sz="1000" b="1"/>
                        <a:t>MNIST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b="1"/>
                        <a:t>0</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b="1"/>
                        <a:t>1</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b="1"/>
                        <a:t>50</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b="1"/>
                        <a:t>relu</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b="1"/>
                        <a:t>0.98+0.00 (paper)</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b="1"/>
                        <a:t>10</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0025">
                <a:tc>
                  <a:txBody>
                    <a:bodyPr/>
                    <a:lstStyle/>
                    <a:p>
                      <a:pPr marL="0" lvl="0" indent="0" algn="ctr" rtl="0">
                        <a:lnSpc>
                          <a:spcPct val="115000"/>
                        </a:lnSpc>
                        <a:spcBef>
                          <a:spcPts val="0"/>
                        </a:spcBef>
                        <a:spcAft>
                          <a:spcPts val="0"/>
                        </a:spcAft>
                        <a:buNone/>
                      </a:pPr>
                      <a:r>
                        <a:rPr lang="iw" sz="1000"/>
                        <a:t>MNIST</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0.5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50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relu</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0.9787</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10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19075">
                <a:tc>
                  <a:txBody>
                    <a:bodyPr/>
                    <a:lstStyle/>
                    <a:p>
                      <a:pPr marL="0" lvl="0" indent="0" algn="ctr" rtl="0">
                        <a:lnSpc>
                          <a:spcPct val="115000"/>
                        </a:lnSpc>
                        <a:spcBef>
                          <a:spcPts val="0"/>
                        </a:spcBef>
                        <a:spcAft>
                          <a:spcPts val="0"/>
                        </a:spcAft>
                        <a:buNone/>
                      </a:pPr>
                      <a:r>
                        <a:rPr lang="iw" sz="1000"/>
                        <a:t>MNIST</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0.5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75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relu</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100">
                          <a:latin typeface="Calibri"/>
                          <a:ea typeface="Calibri"/>
                          <a:cs typeface="Calibri"/>
                          <a:sym typeface="Calibri"/>
                        </a:rPr>
                        <a:t>0.97873</a:t>
                      </a:r>
                      <a:endParaRPr sz="1100">
                        <a:latin typeface="Calibri"/>
                        <a:ea typeface="Calibri"/>
                        <a:cs typeface="Calibri"/>
                        <a:sym typeface="Calibri"/>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10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19075">
                <a:tc>
                  <a:txBody>
                    <a:bodyPr/>
                    <a:lstStyle/>
                    <a:p>
                      <a:pPr marL="0" lvl="0" indent="0" algn="ctr" rtl="0">
                        <a:lnSpc>
                          <a:spcPct val="115000"/>
                        </a:lnSpc>
                        <a:spcBef>
                          <a:spcPts val="0"/>
                        </a:spcBef>
                        <a:spcAft>
                          <a:spcPts val="0"/>
                        </a:spcAft>
                        <a:buNone/>
                      </a:pPr>
                      <a:r>
                        <a:rPr lang="iw" sz="1000"/>
                        <a:t>MNIST</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50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relu</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100">
                          <a:latin typeface="Calibri"/>
                          <a:ea typeface="Calibri"/>
                          <a:cs typeface="Calibri"/>
                          <a:sym typeface="Calibri"/>
                        </a:rPr>
                        <a:t>0.78364</a:t>
                      </a:r>
                      <a:endParaRPr sz="1100">
                        <a:latin typeface="Calibri"/>
                        <a:ea typeface="Calibri"/>
                        <a:cs typeface="Calibri"/>
                        <a:sym typeface="Calibri"/>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8</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00025">
                <a:tc>
                  <a:txBody>
                    <a:bodyPr/>
                    <a:lstStyle/>
                    <a:p>
                      <a:pPr marL="0" lvl="0" indent="0" algn="ctr" rtl="0">
                        <a:lnSpc>
                          <a:spcPct val="115000"/>
                        </a:lnSpc>
                        <a:spcBef>
                          <a:spcPts val="0"/>
                        </a:spcBef>
                        <a:spcAft>
                          <a:spcPts val="0"/>
                        </a:spcAft>
                        <a:buNone/>
                      </a:pPr>
                      <a:r>
                        <a:rPr lang="iw" sz="1000"/>
                        <a:t>MNIST</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25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relu</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0.97871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10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00025">
                <a:tc>
                  <a:txBody>
                    <a:bodyPr/>
                    <a:lstStyle/>
                    <a:p>
                      <a:pPr marL="0" lvl="0" indent="0" algn="ctr" rtl="0">
                        <a:lnSpc>
                          <a:spcPct val="115000"/>
                        </a:lnSpc>
                        <a:spcBef>
                          <a:spcPts val="0"/>
                        </a:spcBef>
                        <a:spcAft>
                          <a:spcPts val="0"/>
                        </a:spcAft>
                        <a:buNone/>
                      </a:pPr>
                      <a:r>
                        <a:rPr lang="iw" sz="1000"/>
                        <a:t>MNIST</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0.3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25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relu</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0.9787</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10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19075">
                <a:tc>
                  <a:txBody>
                    <a:bodyPr/>
                    <a:lstStyle/>
                    <a:p>
                      <a:pPr marL="0" lvl="0" indent="0" algn="ctr" rtl="0">
                        <a:lnSpc>
                          <a:spcPct val="115000"/>
                        </a:lnSpc>
                        <a:spcBef>
                          <a:spcPts val="0"/>
                        </a:spcBef>
                        <a:spcAft>
                          <a:spcPts val="0"/>
                        </a:spcAft>
                        <a:buNone/>
                      </a:pPr>
                      <a:r>
                        <a:rPr lang="iw" sz="1000"/>
                        <a:t>MNIST</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15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relu</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100">
                          <a:latin typeface="Calibri"/>
                          <a:ea typeface="Calibri"/>
                          <a:cs typeface="Calibri"/>
                          <a:sym typeface="Calibri"/>
                        </a:rPr>
                        <a:t>0.9787</a:t>
                      </a:r>
                      <a:endParaRPr sz="1100">
                        <a:latin typeface="Calibri"/>
                        <a:ea typeface="Calibri"/>
                        <a:cs typeface="Calibri"/>
                        <a:sym typeface="Calibri"/>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10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19075">
                <a:tc>
                  <a:txBody>
                    <a:bodyPr/>
                    <a:lstStyle/>
                    <a:p>
                      <a:pPr marL="0" lvl="0" indent="0" algn="ctr" rtl="0">
                        <a:lnSpc>
                          <a:spcPct val="115000"/>
                        </a:lnSpc>
                        <a:spcBef>
                          <a:spcPts val="0"/>
                        </a:spcBef>
                        <a:spcAft>
                          <a:spcPts val="0"/>
                        </a:spcAft>
                        <a:buNone/>
                      </a:pPr>
                      <a:r>
                        <a:rPr lang="iw" sz="1000"/>
                        <a:t>MNIST</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50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tanh</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100">
                          <a:latin typeface="Calibri"/>
                          <a:ea typeface="Calibri"/>
                          <a:cs typeface="Calibri"/>
                          <a:sym typeface="Calibri"/>
                        </a:rPr>
                        <a:t>0.9787</a:t>
                      </a:r>
                      <a:endParaRPr sz="1100">
                        <a:latin typeface="Calibri"/>
                        <a:ea typeface="Calibri"/>
                        <a:cs typeface="Calibri"/>
                        <a:sym typeface="Calibri"/>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1000"/>
                        <a:t>10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Adapting DeepDPM to streaming data - Method (1)</a:t>
            </a:r>
            <a:endParaRPr/>
          </a:p>
        </p:txBody>
      </p:sp>
      <p:sp>
        <p:nvSpPr>
          <p:cNvPr id="178" name="Google Shape;178;p24"/>
          <p:cNvSpPr txBox="1">
            <a:spLocks noGrp="1"/>
          </p:cNvSpPr>
          <p:nvPr>
            <p:ph type="body" idx="1"/>
          </p:nvPr>
        </p:nvSpPr>
        <p:spPr>
          <a:xfrm>
            <a:off x="729450" y="2078875"/>
            <a:ext cx="7688700" cy="2874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iw" b="1"/>
              <a:t>Learning about Deep Learning Classification Models for streaming data pipelines</a:t>
            </a:r>
            <a:r>
              <a:rPr lang="iw"/>
              <a:t> :</a:t>
            </a:r>
            <a:endParaRPr/>
          </a:p>
          <a:p>
            <a:pPr marL="914400" lvl="1" indent="-298450" algn="l" rtl="0">
              <a:spcBef>
                <a:spcPts val="0"/>
              </a:spcBef>
              <a:spcAft>
                <a:spcPts val="0"/>
              </a:spcAft>
              <a:buClr>
                <a:srgbClr val="666666"/>
              </a:buClr>
              <a:buSzPts val="1100"/>
              <a:buChar char="○"/>
            </a:pPr>
            <a:r>
              <a:rPr lang="iw">
                <a:solidFill>
                  <a:srgbClr val="666666"/>
                </a:solidFill>
              </a:rPr>
              <a:t>Paper : “</a:t>
            </a:r>
            <a:r>
              <a:rPr lang="iw">
                <a:solidFill>
                  <a:srgbClr val="666666"/>
                </a:solidFill>
                <a:highlight>
                  <a:srgbClr val="FFFFFF"/>
                </a:highlight>
              </a:rPr>
              <a:t>On the Performance of Deep Learning Models for Time Series Classification in Streaming”, Jan 2021</a:t>
            </a:r>
            <a:endParaRPr>
              <a:solidFill>
                <a:srgbClr val="666666"/>
              </a:solidFill>
              <a:highlight>
                <a:srgbClr val="FFFFFF"/>
              </a:highlight>
            </a:endParaRPr>
          </a:p>
          <a:p>
            <a:pPr marL="1371600" lvl="2" indent="-298450" algn="l" rtl="0">
              <a:spcBef>
                <a:spcPts val="0"/>
              </a:spcBef>
              <a:spcAft>
                <a:spcPts val="0"/>
              </a:spcAft>
              <a:buClr>
                <a:srgbClr val="666666"/>
              </a:buClr>
              <a:buSzPts val="1100"/>
              <a:buChar char="■"/>
            </a:pPr>
            <a:r>
              <a:rPr lang="iw">
                <a:solidFill>
                  <a:srgbClr val="666666"/>
                </a:solidFill>
              </a:rPr>
              <a:t>Evaluate models such as MLP,  CNN,  LSTM and Temporal Convolutional Network  (TCN)</a:t>
            </a:r>
            <a:br>
              <a:rPr lang="iw">
                <a:solidFill>
                  <a:srgbClr val="666666"/>
                </a:solidFill>
              </a:rPr>
            </a:br>
            <a:r>
              <a:rPr lang="iw">
                <a:solidFill>
                  <a:srgbClr val="666666"/>
                </a:solidFill>
              </a:rPr>
              <a:t>over several time-series datasets that are simulated as streams.</a:t>
            </a:r>
            <a:endParaRPr>
              <a:solidFill>
                <a:srgbClr val="666666"/>
              </a:solidFill>
            </a:endParaRPr>
          </a:p>
          <a:p>
            <a:pPr marL="1371600" lvl="2" indent="-298450" algn="l" rtl="0">
              <a:spcBef>
                <a:spcPts val="0"/>
              </a:spcBef>
              <a:spcAft>
                <a:spcPts val="0"/>
              </a:spcAft>
              <a:buClr>
                <a:srgbClr val="666666"/>
              </a:buClr>
              <a:buSzPts val="1100"/>
              <a:buChar char="■"/>
            </a:pPr>
            <a:r>
              <a:rPr lang="iw">
                <a:solidFill>
                  <a:srgbClr val="666666"/>
                </a:solidFill>
              </a:rPr>
              <a:t>ADLStream Framework.</a:t>
            </a:r>
            <a:endParaRPr>
              <a:solidFill>
                <a:srgbClr val="666666"/>
              </a:solidFill>
            </a:endParaRPr>
          </a:p>
          <a:p>
            <a:pPr marL="914400" lvl="1" indent="-298450" algn="l" rtl="0">
              <a:spcBef>
                <a:spcPts val="0"/>
              </a:spcBef>
              <a:spcAft>
                <a:spcPts val="0"/>
              </a:spcAft>
              <a:buSzPts val="1100"/>
              <a:buChar char="○"/>
            </a:pPr>
            <a:r>
              <a:rPr lang="iw"/>
              <a:t>Paper:</a:t>
            </a:r>
            <a:r>
              <a:rPr lang="iw">
                <a:solidFill>
                  <a:srgbClr val="666666"/>
                </a:solidFill>
              </a:rPr>
              <a:t> “</a:t>
            </a:r>
            <a:r>
              <a:rPr lang="iw">
                <a:solidFill>
                  <a:srgbClr val="666666"/>
                </a:solidFill>
                <a:highlight>
                  <a:srgbClr val="FFFFFF"/>
                </a:highlight>
              </a:rPr>
              <a:t>Deep learning for time series classification: a review"</a:t>
            </a:r>
            <a:endParaRPr>
              <a:solidFill>
                <a:srgbClr val="666666"/>
              </a:solidFill>
              <a:highlight>
                <a:srgbClr val="FFFFFF"/>
              </a:highlight>
            </a:endParaRPr>
          </a:p>
          <a:p>
            <a:pPr marL="1371600" lvl="2" indent="-298450" algn="l" rtl="0">
              <a:spcBef>
                <a:spcPts val="0"/>
              </a:spcBef>
              <a:spcAft>
                <a:spcPts val="0"/>
              </a:spcAft>
              <a:buClr>
                <a:srgbClr val="666666"/>
              </a:buClr>
              <a:buSzPts val="1100"/>
              <a:buChar char="■"/>
            </a:pPr>
            <a:r>
              <a:rPr lang="iw">
                <a:solidFill>
                  <a:srgbClr val="666666"/>
                </a:solidFill>
              </a:rPr>
              <a:t>Using UCRAArchive_2018.</a:t>
            </a:r>
            <a:endParaRPr>
              <a:solidFill>
                <a:srgbClr val="666666"/>
              </a:solidFill>
              <a:highlight>
                <a:srgbClr val="FFFFFF"/>
              </a:highlight>
            </a:endParaRPr>
          </a:p>
          <a:p>
            <a:pPr marL="1371600" lvl="2" indent="-298450" algn="l" rtl="0">
              <a:spcBef>
                <a:spcPts val="0"/>
              </a:spcBef>
              <a:spcAft>
                <a:spcPts val="0"/>
              </a:spcAft>
              <a:buSzPts val="1100"/>
              <a:buChar char="■"/>
            </a:pPr>
            <a:r>
              <a:rPr lang="iw"/>
              <a:t>Using paper implantation.</a:t>
            </a:r>
            <a:br>
              <a:rPr lang="iw"/>
            </a:br>
            <a:endParaRPr/>
          </a:p>
          <a:p>
            <a:pPr marL="0" lvl="0" indent="0" algn="l" rtl="0">
              <a:spcBef>
                <a:spcPts val="1200"/>
              </a:spcBef>
              <a:spcAft>
                <a:spcPts val="1200"/>
              </a:spcAft>
              <a:buNone/>
            </a:pPr>
            <a:endParaRPr b="1"/>
          </a:p>
        </p:txBody>
      </p:sp>
      <p:sp>
        <p:nvSpPr>
          <p:cNvPr id="179" name="Google Shape;179;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12</a:t>
            </a:fld>
            <a:endParaRPr/>
          </a:p>
        </p:txBody>
      </p:sp>
      <p:pic>
        <p:nvPicPr>
          <p:cNvPr id="180" name="Google Shape;180;p24"/>
          <p:cNvPicPr preferRelativeResize="0"/>
          <p:nvPr/>
        </p:nvPicPr>
        <p:blipFill>
          <a:blip r:embed="rId3">
            <a:alphaModFix/>
          </a:blip>
          <a:stretch>
            <a:fillRect/>
          </a:stretch>
        </p:blipFill>
        <p:spPr>
          <a:xfrm>
            <a:off x="6272825" y="3057700"/>
            <a:ext cx="2737925" cy="208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Adapting DeepDPM to streaming data - Method (2)</a:t>
            </a:r>
            <a:endParaRPr/>
          </a:p>
          <a:p>
            <a:pPr marL="0" lvl="0" indent="0" algn="l" rtl="0">
              <a:spcBef>
                <a:spcPts val="0"/>
              </a:spcBef>
              <a:spcAft>
                <a:spcPts val="0"/>
              </a:spcAft>
              <a:buNone/>
            </a:pPr>
            <a:endParaRPr/>
          </a:p>
        </p:txBody>
      </p:sp>
      <p:sp>
        <p:nvSpPr>
          <p:cNvPr id="186" name="Google Shape;186;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Char char="●"/>
            </a:pPr>
            <a:r>
              <a:rPr lang="iw" b="1"/>
              <a:t>Datests: </a:t>
            </a:r>
            <a:r>
              <a:rPr lang="iw"/>
              <a:t>Using  </a:t>
            </a:r>
            <a:r>
              <a:rPr lang="iw" b="1"/>
              <a:t>UCRAArchive_2018</a:t>
            </a:r>
            <a:endParaRPr b="1"/>
          </a:p>
          <a:p>
            <a:pPr marL="914400" lvl="1" indent="-298450" algn="l" rtl="0">
              <a:spcBef>
                <a:spcPts val="0"/>
              </a:spcBef>
              <a:spcAft>
                <a:spcPts val="0"/>
              </a:spcAft>
              <a:buSzPts val="1100"/>
              <a:buChar char="○"/>
            </a:pPr>
            <a:r>
              <a:rPr lang="iw"/>
              <a:t>one-dimensional time series datasets</a:t>
            </a:r>
            <a:endParaRPr/>
          </a:p>
          <a:p>
            <a:pPr marL="914400" lvl="1" indent="-298450" algn="l" rtl="0">
              <a:spcBef>
                <a:spcPts val="0"/>
              </a:spcBef>
              <a:spcAft>
                <a:spcPts val="0"/>
              </a:spcAft>
              <a:buSzPts val="1100"/>
              <a:buChar char="○"/>
            </a:pPr>
            <a:r>
              <a:rPr lang="iw"/>
              <a:t>Different characteristics and different domains.</a:t>
            </a:r>
            <a:endParaRPr/>
          </a:p>
          <a:p>
            <a:pPr marL="914400" lvl="1" indent="-298450" algn="l" rtl="0">
              <a:spcBef>
                <a:spcPts val="0"/>
              </a:spcBef>
              <a:spcAft>
                <a:spcPts val="0"/>
              </a:spcAft>
              <a:buSzPts val="1100"/>
              <a:buChar char="○"/>
            </a:pPr>
            <a:r>
              <a:rPr lang="iw"/>
              <a:t>Data format: </a:t>
            </a:r>
            <a:endParaRPr/>
          </a:p>
          <a:p>
            <a:pPr marL="1371600" lvl="2" indent="-298450" algn="l" rtl="0">
              <a:spcBef>
                <a:spcPts val="0"/>
              </a:spcBef>
              <a:spcAft>
                <a:spcPts val="0"/>
              </a:spcAft>
              <a:buSzPts val="1100"/>
              <a:buChar char="■"/>
            </a:pPr>
            <a:r>
              <a:rPr lang="iw"/>
              <a:t>TSV files</a:t>
            </a:r>
            <a:endParaRPr/>
          </a:p>
          <a:p>
            <a:pPr marL="1371600" lvl="2" indent="-298450" algn="l" rtl="0">
              <a:spcBef>
                <a:spcPts val="0"/>
              </a:spcBef>
              <a:spcAft>
                <a:spcPts val="0"/>
              </a:spcAft>
              <a:buSzPts val="1100"/>
              <a:buChar char="■"/>
            </a:pPr>
            <a:r>
              <a:rPr lang="iw"/>
              <a:t>One time series exemplar per row. </a:t>
            </a:r>
            <a:endParaRPr/>
          </a:p>
          <a:p>
            <a:pPr marL="1371600" lvl="2" indent="-298450" algn="l" rtl="0">
              <a:spcBef>
                <a:spcPts val="0"/>
              </a:spcBef>
              <a:spcAft>
                <a:spcPts val="0"/>
              </a:spcAft>
              <a:buSzPts val="1100"/>
              <a:buChar char="■"/>
            </a:pPr>
            <a:r>
              <a:rPr lang="iw"/>
              <a:t>First value in the row is the class label</a:t>
            </a:r>
            <a:endParaRPr/>
          </a:p>
          <a:p>
            <a:pPr marL="457200" lvl="0" indent="-311150" algn="l" rtl="0">
              <a:spcBef>
                <a:spcPts val="0"/>
              </a:spcBef>
              <a:spcAft>
                <a:spcPts val="0"/>
              </a:spcAft>
              <a:buSzPts val="1300"/>
              <a:buChar char="●"/>
            </a:pPr>
            <a:r>
              <a:rPr lang="iw"/>
              <a:t>In our work we focused on </a:t>
            </a:r>
            <a:r>
              <a:rPr lang="iw" b="1"/>
              <a:t>two datasets</a:t>
            </a:r>
            <a:r>
              <a:rPr lang="iw"/>
              <a:t>:</a:t>
            </a:r>
            <a:endParaRPr/>
          </a:p>
          <a:p>
            <a:pPr marL="914400" lvl="1" indent="-298450" algn="l" rtl="0">
              <a:spcBef>
                <a:spcPts val="0"/>
              </a:spcBef>
              <a:spcAft>
                <a:spcPts val="0"/>
              </a:spcAft>
              <a:buSzPts val="1100"/>
              <a:buChar char="○"/>
            </a:pPr>
            <a:r>
              <a:rPr lang="iw"/>
              <a:t>Medical_Images </a:t>
            </a:r>
            <a:endParaRPr/>
          </a:p>
          <a:p>
            <a:pPr marL="1371600" lvl="2" indent="-298450" algn="l" rtl="0">
              <a:spcBef>
                <a:spcPts val="0"/>
              </a:spcBef>
              <a:spcAft>
                <a:spcPts val="0"/>
              </a:spcAft>
              <a:buSzPts val="1100"/>
              <a:buChar char="■"/>
            </a:pPr>
            <a:r>
              <a:rPr lang="iw"/>
              <a:t>Train - 381,  Test - 760, Classes - 10 </a:t>
            </a:r>
            <a:endParaRPr/>
          </a:p>
          <a:p>
            <a:pPr marL="914400" lvl="1" indent="-298450" algn="l" rtl="0">
              <a:spcBef>
                <a:spcPts val="0"/>
              </a:spcBef>
              <a:spcAft>
                <a:spcPts val="0"/>
              </a:spcAft>
              <a:buSzPts val="1100"/>
              <a:buChar char="○"/>
            </a:pPr>
            <a:r>
              <a:rPr lang="iw"/>
              <a:t>MelbournePedestrian </a:t>
            </a:r>
            <a:endParaRPr/>
          </a:p>
          <a:p>
            <a:pPr marL="1371600" lvl="2" indent="-298450" algn="l" rtl="0">
              <a:spcBef>
                <a:spcPts val="0"/>
              </a:spcBef>
              <a:spcAft>
                <a:spcPts val="0"/>
              </a:spcAft>
              <a:buSzPts val="1100"/>
              <a:buChar char="■"/>
            </a:pPr>
            <a:r>
              <a:rPr lang="iw"/>
              <a:t>Train - 1194,  Test - 2439, Classes - 10 </a:t>
            </a:r>
            <a:endParaRPr/>
          </a:p>
        </p:txBody>
      </p:sp>
      <p:sp>
        <p:nvSpPr>
          <p:cNvPr id="187" name="Google Shape;187;p2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13</a:t>
            </a:fld>
            <a:endParaRPr/>
          </a:p>
        </p:txBody>
      </p:sp>
      <p:pic>
        <p:nvPicPr>
          <p:cNvPr id="188" name="Google Shape;188;p25"/>
          <p:cNvPicPr preferRelativeResize="0"/>
          <p:nvPr/>
        </p:nvPicPr>
        <p:blipFill rotWithShape="1">
          <a:blip r:embed="rId3">
            <a:alphaModFix/>
          </a:blip>
          <a:srcRect t="7063"/>
          <a:stretch/>
        </p:blipFill>
        <p:spPr>
          <a:xfrm>
            <a:off x="5651825" y="1906425"/>
            <a:ext cx="3339501" cy="305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Adapting DeepDPM to streaming data - Method (3)</a:t>
            </a:r>
            <a:endParaRPr/>
          </a:p>
        </p:txBody>
      </p:sp>
      <p:sp>
        <p:nvSpPr>
          <p:cNvPr id="194" name="Google Shape;194;p26"/>
          <p:cNvSpPr txBox="1">
            <a:spLocks noGrp="1"/>
          </p:cNvSpPr>
          <p:nvPr>
            <p:ph type="body" idx="1"/>
          </p:nvPr>
        </p:nvSpPr>
        <p:spPr>
          <a:xfrm>
            <a:off x="729450" y="2078875"/>
            <a:ext cx="7688700" cy="26709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Char char="●"/>
            </a:pPr>
            <a:r>
              <a:rPr lang="iw" b="1"/>
              <a:t>Pre-processing data</a:t>
            </a:r>
            <a:r>
              <a:rPr lang="iw"/>
              <a:t> :</a:t>
            </a:r>
            <a:endParaRPr/>
          </a:p>
          <a:p>
            <a:pPr marL="914400" lvl="1" indent="-298450" algn="l" rtl="0">
              <a:spcBef>
                <a:spcPts val="0"/>
              </a:spcBef>
              <a:spcAft>
                <a:spcPts val="0"/>
              </a:spcAft>
              <a:buSzPts val="1100"/>
              <a:buChar char="○"/>
            </a:pPr>
            <a:r>
              <a:rPr lang="iw"/>
              <a:t>Converting Datasets format to .pt format </a:t>
            </a:r>
            <a:endParaRPr/>
          </a:p>
          <a:p>
            <a:pPr marL="914400" lvl="1" indent="-298450" algn="l" rtl="0">
              <a:spcBef>
                <a:spcPts val="0"/>
              </a:spcBef>
              <a:spcAft>
                <a:spcPts val="0"/>
              </a:spcAft>
              <a:buSzPts val="1100"/>
              <a:buChar char="○"/>
            </a:pPr>
            <a:r>
              <a:rPr lang="iw"/>
              <a:t>Deal with “empty values”</a:t>
            </a:r>
            <a:endParaRPr/>
          </a:p>
          <a:p>
            <a:pPr marL="914400" lvl="1" indent="-298450" algn="l" rtl="0">
              <a:spcBef>
                <a:spcPts val="0"/>
              </a:spcBef>
              <a:spcAft>
                <a:spcPts val="0"/>
              </a:spcAft>
              <a:buSzPts val="1100"/>
              <a:buChar char="○"/>
            </a:pPr>
            <a:r>
              <a:rPr lang="iw"/>
              <a:t>Normalizing data </a:t>
            </a:r>
            <a:endParaRPr/>
          </a:p>
          <a:p>
            <a:pPr marL="914400" lvl="1" indent="-298450" algn="l" rtl="0">
              <a:spcBef>
                <a:spcPts val="0"/>
              </a:spcBef>
              <a:spcAft>
                <a:spcPts val="0"/>
              </a:spcAft>
              <a:buSzPts val="1100"/>
              <a:buChar char="○"/>
            </a:pPr>
            <a:r>
              <a:rPr lang="iw"/>
              <a:t>Using some of the  built-in functionality for custom data</a:t>
            </a:r>
            <a:endParaRPr/>
          </a:p>
          <a:p>
            <a:pPr marL="914400" lvl="1" indent="-298450" algn="l" rtl="0">
              <a:spcBef>
                <a:spcPts val="0"/>
              </a:spcBef>
              <a:spcAft>
                <a:spcPts val="0"/>
              </a:spcAft>
              <a:buSzPts val="1100"/>
              <a:buChar char="○"/>
            </a:pPr>
            <a:r>
              <a:rPr lang="iw"/>
              <a:t>Changing DeepDPM to deal with time series files </a:t>
            </a:r>
            <a:endParaRPr/>
          </a:p>
          <a:p>
            <a:pPr marL="914400" lvl="1" indent="-298450" algn="l" rtl="0">
              <a:spcBef>
                <a:spcPts val="0"/>
              </a:spcBef>
              <a:spcAft>
                <a:spcPts val="0"/>
              </a:spcAft>
              <a:buSzPts val="1100"/>
              <a:buChar char="○"/>
            </a:pPr>
            <a:r>
              <a:rPr lang="iw"/>
              <a:t>Changing functions get_train_data and get_test_data  </a:t>
            </a:r>
            <a:br>
              <a:rPr lang="iw"/>
            </a:br>
            <a:endParaRPr/>
          </a:p>
          <a:p>
            <a:pPr marL="457200" lvl="0" indent="-311150" algn="l" rtl="0">
              <a:spcBef>
                <a:spcPts val="0"/>
              </a:spcBef>
              <a:spcAft>
                <a:spcPts val="0"/>
              </a:spcAft>
              <a:buSzPts val="1300"/>
              <a:buChar char="●"/>
            </a:pPr>
            <a:r>
              <a:rPr lang="iw" b="1"/>
              <a:t>Paradigm Replacing:</a:t>
            </a:r>
            <a:endParaRPr b="1"/>
          </a:p>
          <a:p>
            <a:pPr marL="914400" lvl="1" indent="-298450" algn="l" rtl="0">
              <a:spcBef>
                <a:spcPts val="0"/>
              </a:spcBef>
              <a:spcAft>
                <a:spcPts val="0"/>
              </a:spcAft>
              <a:buSzPts val="1100"/>
              <a:buChar char="○"/>
            </a:pPr>
            <a:r>
              <a:rPr lang="iw" b="1"/>
              <a:t>Time dimensional -&gt; Feature dimensional </a:t>
            </a:r>
            <a:endParaRPr b="1"/>
          </a:p>
          <a:p>
            <a:pPr marL="914400" lvl="1" indent="-298450" algn="l" rtl="0">
              <a:spcBef>
                <a:spcPts val="0"/>
              </a:spcBef>
              <a:spcAft>
                <a:spcPts val="0"/>
              </a:spcAft>
              <a:buClr>
                <a:srgbClr val="666666"/>
              </a:buClr>
              <a:buSzPts val="1100"/>
              <a:buChar char="○"/>
            </a:pPr>
            <a:r>
              <a:rPr lang="iw">
                <a:solidFill>
                  <a:srgbClr val="666666"/>
                </a:solidFill>
              </a:rPr>
              <a:t>Move from Paradigm 1 (a two-step approach →DeepDPM.py) to </a:t>
            </a:r>
            <a:r>
              <a:rPr lang="iw" b="1">
                <a:solidFill>
                  <a:srgbClr val="666666"/>
                </a:solidFill>
              </a:rPr>
              <a:t>Paradigm 2 </a:t>
            </a:r>
            <a:r>
              <a:rPr lang="iw">
                <a:solidFill>
                  <a:srgbClr val="666666"/>
                </a:solidFill>
              </a:rPr>
              <a:t>(an end to-end approach→DeepDPM_alternations.py)</a:t>
            </a:r>
            <a:endParaRPr>
              <a:solidFill>
                <a:srgbClr val="666666"/>
              </a:solidFill>
            </a:endParaRPr>
          </a:p>
          <a:p>
            <a:pPr marL="914400" lvl="1" indent="-298450" algn="l" rtl="0">
              <a:spcBef>
                <a:spcPts val="0"/>
              </a:spcBef>
              <a:spcAft>
                <a:spcPts val="0"/>
              </a:spcAft>
              <a:buClr>
                <a:srgbClr val="666666"/>
              </a:buClr>
              <a:buSzPts val="1100"/>
              <a:buChar char="○"/>
            </a:pPr>
            <a:r>
              <a:rPr lang="iw">
                <a:solidFill>
                  <a:srgbClr val="666666"/>
                </a:solidFill>
              </a:rPr>
              <a:t>Add AE alternations for feature extraction (size: latent_dim)</a:t>
            </a:r>
            <a:endParaRPr>
              <a:solidFill>
                <a:srgbClr val="666666"/>
              </a:solidFill>
            </a:endParaRPr>
          </a:p>
          <a:p>
            <a:pPr marL="914400" lvl="1" indent="-304800" algn="l" rtl="0">
              <a:spcBef>
                <a:spcPts val="0"/>
              </a:spcBef>
              <a:spcAft>
                <a:spcPts val="0"/>
              </a:spcAft>
              <a:buClr>
                <a:srgbClr val="000000"/>
              </a:buClr>
              <a:buSzPts val="1200"/>
              <a:buChar char="○"/>
            </a:pPr>
            <a:r>
              <a:rPr lang="iw"/>
              <a:t>Changing DeepDPM_alternations  to deal with time series files </a:t>
            </a:r>
            <a:endParaRPr sz="1200">
              <a:solidFill>
                <a:srgbClr val="000000"/>
              </a:solidFill>
            </a:endParaRPr>
          </a:p>
        </p:txBody>
      </p:sp>
      <p:sp>
        <p:nvSpPr>
          <p:cNvPr id="195" name="Google Shape;195;p2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Adapting DeepDPM to streaming data - Method (4)</a:t>
            </a:r>
            <a:endParaRPr/>
          </a:p>
        </p:txBody>
      </p:sp>
      <p:sp>
        <p:nvSpPr>
          <p:cNvPr id="201" name="Google Shape;201;p27"/>
          <p:cNvSpPr txBox="1">
            <a:spLocks noGrp="1"/>
          </p:cNvSpPr>
          <p:nvPr>
            <p:ph type="body" idx="1"/>
          </p:nvPr>
        </p:nvSpPr>
        <p:spPr>
          <a:xfrm>
            <a:off x="729450" y="2078875"/>
            <a:ext cx="7688700" cy="2818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iw" b="1"/>
              <a:t>Main Hyperparameters</a:t>
            </a:r>
            <a:r>
              <a:rPr lang="iw"/>
              <a:t>:</a:t>
            </a:r>
            <a:endParaRPr/>
          </a:p>
          <a:p>
            <a:pPr marL="914400" lvl="1" indent="-298450" algn="l" rtl="0">
              <a:spcBef>
                <a:spcPts val="0"/>
              </a:spcBef>
              <a:spcAft>
                <a:spcPts val="0"/>
              </a:spcAft>
              <a:buClr>
                <a:srgbClr val="666666"/>
              </a:buClr>
              <a:buSzPts val="1100"/>
              <a:buChar char="○"/>
            </a:pPr>
            <a:r>
              <a:rPr lang="iw" b="1">
                <a:solidFill>
                  <a:srgbClr val="666666"/>
                </a:solidFill>
                <a:highlight>
                  <a:schemeClr val="lt1"/>
                </a:highlight>
              </a:rPr>
              <a:t>init_k:</a:t>
            </a:r>
            <a:r>
              <a:rPr lang="iw">
                <a:solidFill>
                  <a:srgbClr val="666666"/>
                </a:solidFill>
                <a:highlight>
                  <a:schemeClr val="lt1"/>
                </a:highlight>
              </a:rPr>
              <a:t> the initial guess for K </a:t>
            </a:r>
            <a:endParaRPr>
              <a:solidFill>
                <a:srgbClr val="666666"/>
              </a:solidFill>
              <a:highlight>
                <a:schemeClr val="lt1"/>
              </a:highlight>
            </a:endParaRPr>
          </a:p>
          <a:p>
            <a:pPr marL="914400" lvl="1" indent="-298450" algn="l" rtl="0">
              <a:spcBef>
                <a:spcPts val="0"/>
              </a:spcBef>
              <a:spcAft>
                <a:spcPts val="0"/>
              </a:spcAft>
              <a:buClr>
                <a:srgbClr val="666666"/>
              </a:buClr>
              <a:buSzPts val="1100"/>
              <a:buChar char="○"/>
            </a:pPr>
            <a:r>
              <a:rPr lang="iw" b="1">
                <a:solidFill>
                  <a:srgbClr val="666666"/>
                </a:solidFill>
                <a:highlight>
                  <a:schemeClr val="lt1"/>
                </a:highlight>
              </a:rPr>
              <a:t>beta: </a:t>
            </a:r>
            <a:r>
              <a:rPr lang="iw">
                <a:solidFill>
                  <a:srgbClr val="666666"/>
                </a:solidFill>
                <a:highlight>
                  <a:schemeClr val="lt1"/>
                </a:highlight>
              </a:rPr>
              <a:t>coefficient of the regularization term on  "clustering"</a:t>
            </a:r>
            <a:endParaRPr b="1">
              <a:solidFill>
                <a:srgbClr val="666666"/>
              </a:solidFill>
              <a:highlight>
                <a:schemeClr val="lt1"/>
              </a:highlight>
            </a:endParaRPr>
          </a:p>
          <a:p>
            <a:pPr marL="914400" lvl="1" indent="-298450" algn="l" rtl="0">
              <a:spcBef>
                <a:spcPts val="0"/>
              </a:spcBef>
              <a:spcAft>
                <a:spcPts val="0"/>
              </a:spcAft>
              <a:buClr>
                <a:srgbClr val="666666"/>
              </a:buClr>
              <a:buSzPts val="1100"/>
              <a:buChar char="○"/>
            </a:pPr>
            <a:r>
              <a:rPr lang="iw" b="1">
                <a:solidFill>
                  <a:srgbClr val="666666"/>
                </a:solidFill>
                <a:highlight>
                  <a:schemeClr val="lt1"/>
                </a:highlight>
              </a:rPr>
              <a:t>lr: </a:t>
            </a:r>
            <a:r>
              <a:rPr lang="iw">
                <a:solidFill>
                  <a:srgbClr val="666666"/>
                </a:solidFill>
                <a:highlight>
                  <a:schemeClr val="lt1"/>
                </a:highlight>
              </a:rPr>
              <a:t>learning rate</a:t>
            </a:r>
            <a:endParaRPr>
              <a:solidFill>
                <a:srgbClr val="666666"/>
              </a:solidFill>
              <a:highlight>
                <a:schemeClr val="lt1"/>
              </a:highlight>
            </a:endParaRPr>
          </a:p>
          <a:p>
            <a:pPr marL="914400" lvl="1" indent="-298450" algn="l" rtl="0">
              <a:spcBef>
                <a:spcPts val="0"/>
              </a:spcBef>
              <a:spcAft>
                <a:spcPts val="0"/>
              </a:spcAft>
              <a:buClr>
                <a:srgbClr val="666666"/>
              </a:buClr>
              <a:buSzPts val="1100"/>
              <a:buChar char="○"/>
            </a:pPr>
            <a:r>
              <a:rPr lang="iw" b="1">
                <a:solidFill>
                  <a:srgbClr val="666666"/>
                </a:solidFill>
                <a:highlight>
                  <a:schemeClr val="lt1"/>
                </a:highlight>
              </a:rPr>
              <a:t>train_cluster_net:</a:t>
            </a:r>
            <a:r>
              <a:rPr lang="iw">
                <a:solidFill>
                  <a:srgbClr val="666666"/>
                </a:solidFill>
                <a:highlight>
                  <a:schemeClr val="lt1"/>
                </a:highlight>
              </a:rPr>
              <a:t> Number of epochs to pretrain the cluster net</a:t>
            </a:r>
            <a:endParaRPr>
              <a:solidFill>
                <a:srgbClr val="666666"/>
              </a:solidFill>
              <a:highlight>
                <a:schemeClr val="lt1"/>
              </a:highlight>
            </a:endParaRPr>
          </a:p>
          <a:p>
            <a:pPr marL="914400" lvl="1" indent="-298450" algn="l" rtl="0">
              <a:spcBef>
                <a:spcPts val="0"/>
              </a:spcBef>
              <a:spcAft>
                <a:spcPts val="0"/>
              </a:spcAft>
              <a:buClr>
                <a:srgbClr val="666666"/>
              </a:buClr>
              <a:buSzPts val="1100"/>
              <a:buChar char="○"/>
            </a:pPr>
            <a:r>
              <a:rPr lang="iw" b="1">
                <a:solidFill>
                  <a:srgbClr val="666666"/>
                </a:solidFill>
                <a:highlight>
                  <a:schemeClr val="lt1"/>
                </a:highlight>
              </a:rPr>
              <a:t>lambda</a:t>
            </a:r>
            <a:r>
              <a:rPr lang="iw">
                <a:solidFill>
                  <a:srgbClr val="666666"/>
                </a:solidFill>
                <a:highlight>
                  <a:srgbClr val="FFFFFF"/>
                </a:highlight>
              </a:rPr>
              <a:t>: coefficient of the reconstruction loss</a:t>
            </a:r>
            <a:endParaRPr>
              <a:solidFill>
                <a:srgbClr val="666666"/>
              </a:solidFill>
              <a:highlight>
                <a:schemeClr val="lt1"/>
              </a:highlight>
            </a:endParaRPr>
          </a:p>
          <a:p>
            <a:pPr marL="914400" lvl="1" indent="-298450" algn="l" rtl="0">
              <a:spcBef>
                <a:spcPts val="0"/>
              </a:spcBef>
              <a:spcAft>
                <a:spcPts val="0"/>
              </a:spcAft>
              <a:buClr>
                <a:srgbClr val="666666"/>
              </a:buClr>
              <a:buSzPts val="1100"/>
              <a:buChar char="○"/>
            </a:pPr>
            <a:r>
              <a:rPr lang="iw" b="1">
                <a:solidFill>
                  <a:srgbClr val="666666"/>
                </a:solidFill>
                <a:highlight>
                  <a:schemeClr val="lt1"/>
                </a:highlight>
              </a:rPr>
              <a:t>number_of_ae_alternations:</a:t>
            </a:r>
            <a:r>
              <a:rPr lang="iw">
                <a:solidFill>
                  <a:srgbClr val="666666"/>
                </a:solidFill>
                <a:highlight>
                  <a:schemeClr val="lt1"/>
                </a:highlight>
              </a:rPr>
              <a:t> </a:t>
            </a:r>
            <a:endParaRPr>
              <a:solidFill>
                <a:srgbClr val="666666"/>
              </a:solidFill>
              <a:highlight>
                <a:schemeClr val="lt1"/>
              </a:highlight>
            </a:endParaRPr>
          </a:p>
          <a:p>
            <a:pPr marL="1371600" lvl="2" indent="-298450" algn="l" rtl="0">
              <a:spcBef>
                <a:spcPts val="0"/>
              </a:spcBef>
              <a:spcAft>
                <a:spcPts val="0"/>
              </a:spcAft>
              <a:buClr>
                <a:srgbClr val="666666"/>
              </a:buClr>
              <a:buSzPts val="1100"/>
              <a:buChar char="■"/>
            </a:pPr>
            <a:r>
              <a:rPr lang="iw">
                <a:solidFill>
                  <a:srgbClr val="666666"/>
                </a:solidFill>
                <a:highlight>
                  <a:schemeClr val="lt1"/>
                </a:highlight>
              </a:rPr>
              <a:t>When performing feature learning and clustering in alternation, we need to choose the number of times we perform the alternations.</a:t>
            </a:r>
            <a:endParaRPr>
              <a:solidFill>
                <a:srgbClr val="666666"/>
              </a:solidFill>
              <a:highlight>
                <a:schemeClr val="lt1"/>
              </a:highlight>
            </a:endParaRPr>
          </a:p>
          <a:p>
            <a:pPr marL="1371600" lvl="2" indent="-298450" algn="l" rtl="0">
              <a:spcBef>
                <a:spcPts val="0"/>
              </a:spcBef>
              <a:spcAft>
                <a:spcPts val="0"/>
              </a:spcAft>
              <a:buClr>
                <a:srgbClr val="666666"/>
              </a:buClr>
              <a:buSzPts val="1100"/>
              <a:buChar char="■"/>
            </a:pPr>
            <a:r>
              <a:rPr lang="iw">
                <a:solidFill>
                  <a:srgbClr val="666666"/>
                </a:solidFill>
                <a:highlight>
                  <a:schemeClr val="lt1"/>
                </a:highlight>
              </a:rPr>
              <a:t>one alternation includes training the AE followed by the DeepDPM training. </a:t>
            </a:r>
            <a:endParaRPr>
              <a:solidFill>
                <a:srgbClr val="666666"/>
              </a:solidFill>
              <a:highlight>
                <a:schemeClr val="lt1"/>
              </a:highlight>
            </a:endParaRPr>
          </a:p>
          <a:p>
            <a:pPr marL="914400" lvl="1" indent="-298450" algn="l" rtl="0">
              <a:spcBef>
                <a:spcPts val="0"/>
              </a:spcBef>
              <a:spcAft>
                <a:spcPts val="0"/>
              </a:spcAft>
              <a:buClr>
                <a:srgbClr val="666666"/>
              </a:buClr>
              <a:buSzPts val="1100"/>
              <a:buChar char="○"/>
            </a:pPr>
            <a:r>
              <a:rPr lang="iw" b="1">
                <a:solidFill>
                  <a:srgbClr val="666666"/>
                </a:solidFill>
                <a:highlight>
                  <a:schemeClr val="lt1"/>
                </a:highlight>
              </a:rPr>
              <a:t>latent_dim:</a:t>
            </a:r>
            <a:r>
              <a:rPr lang="iw">
                <a:solidFill>
                  <a:srgbClr val="666666"/>
                </a:solidFill>
                <a:highlight>
                  <a:schemeClr val="lt1"/>
                </a:highlight>
              </a:rPr>
              <a:t> the AE's learned embeddings dimension.</a:t>
            </a:r>
            <a:br>
              <a:rPr lang="iw">
                <a:solidFill>
                  <a:srgbClr val="666666"/>
                </a:solidFill>
                <a:highlight>
                  <a:schemeClr val="lt1"/>
                </a:highlight>
              </a:rPr>
            </a:br>
            <a:endParaRPr>
              <a:solidFill>
                <a:srgbClr val="666666"/>
              </a:solidFill>
              <a:highlight>
                <a:schemeClr val="lt1"/>
              </a:highlight>
            </a:endParaRPr>
          </a:p>
          <a:p>
            <a:pPr marL="457200" lvl="0" indent="-311150" algn="l" rtl="0">
              <a:spcBef>
                <a:spcPts val="0"/>
              </a:spcBef>
              <a:spcAft>
                <a:spcPts val="0"/>
              </a:spcAft>
              <a:buClr>
                <a:srgbClr val="666666"/>
              </a:buClr>
              <a:buSzPts val="1300"/>
              <a:buChar char="●"/>
            </a:pPr>
            <a:r>
              <a:rPr lang="iw"/>
              <a:t>Other parameters set to default values</a:t>
            </a:r>
            <a:endParaRPr/>
          </a:p>
        </p:txBody>
      </p:sp>
      <p:sp>
        <p:nvSpPr>
          <p:cNvPr id="202" name="Google Shape;202;p2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Experiments and Results (1)</a:t>
            </a:r>
            <a:endParaRPr/>
          </a:p>
        </p:txBody>
      </p:sp>
      <p:sp>
        <p:nvSpPr>
          <p:cNvPr id="208" name="Google Shape;208;p28"/>
          <p:cNvSpPr txBox="1">
            <a:spLocks noGrp="1"/>
          </p:cNvSpPr>
          <p:nvPr>
            <p:ph type="body" idx="1"/>
          </p:nvPr>
        </p:nvSpPr>
        <p:spPr>
          <a:xfrm>
            <a:off x="727650" y="1978250"/>
            <a:ext cx="7688700" cy="3098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iw" b="1"/>
              <a:t>Medical_Images</a:t>
            </a:r>
            <a:r>
              <a:rPr lang="iw"/>
              <a:t> </a:t>
            </a:r>
            <a:endParaRPr>
              <a:solidFill>
                <a:srgbClr val="FF0000"/>
              </a:solidFill>
            </a:endParaRPr>
          </a:p>
          <a:p>
            <a:pPr marL="457200" lvl="0" indent="-311150" algn="l" rtl="0">
              <a:spcBef>
                <a:spcPts val="0"/>
              </a:spcBef>
              <a:spcAft>
                <a:spcPts val="0"/>
              </a:spcAft>
              <a:buSzPts val="1300"/>
              <a:buChar char="●"/>
            </a:pPr>
            <a:r>
              <a:rPr lang="iw" b="1"/>
              <a:t>Best Results</a:t>
            </a:r>
            <a:r>
              <a:rPr lang="iw"/>
              <a:t>: </a:t>
            </a:r>
            <a:endParaRPr/>
          </a:p>
          <a:p>
            <a:pPr marL="0" lvl="0" indent="0" algn="l" rtl="0">
              <a:spcBef>
                <a:spcPts val="1200"/>
              </a:spcBef>
              <a:spcAft>
                <a:spcPts val="0"/>
              </a:spcAft>
              <a:buNone/>
            </a:pPr>
            <a:endParaRPr/>
          </a:p>
          <a:p>
            <a:pPr marL="0" lvl="0" indent="0" algn="l" rtl="0">
              <a:spcBef>
                <a:spcPts val="1200"/>
              </a:spcBef>
              <a:spcAft>
                <a:spcPts val="0"/>
              </a:spcAft>
              <a:buNone/>
            </a:pPr>
            <a:br>
              <a:rPr lang="iw"/>
            </a:br>
            <a:br>
              <a:rPr lang="iw"/>
            </a:br>
            <a:br>
              <a:rPr lang="iw"/>
            </a:b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iw" b="1"/>
              <a:t>Conclusions</a:t>
            </a:r>
            <a:r>
              <a:rPr lang="iw"/>
              <a:t>: </a:t>
            </a:r>
            <a:endParaRPr/>
          </a:p>
          <a:p>
            <a:pPr marL="914400" lvl="1" indent="-298450" algn="l" rtl="0">
              <a:spcBef>
                <a:spcPts val="0"/>
              </a:spcBef>
              <a:spcAft>
                <a:spcPts val="0"/>
              </a:spcAft>
              <a:buSzPts val="1100"/>
              <a:buChar char="○"/>
            </a:pPr>
            <a:r>
              <a:rPr lang="iw"/>
              <a:t>Calibrating Hyperparameters magnitude. </a:t>
            </a:r>
            <a:endParaRPr/>
          </a:p>
          <a:p>
            <a:pPr marL="914400" lvl="1" indent="-298450" algn="l" rtl="0">
              <a:spcBef>
                <a:spcPts val="0"/>
              </a:spcBef>
              <a:spcAft>
                <a:spcPts val="0"/>
              </a:spcAft>
              <a:buSzPts val="1100"/>
              <a:buChar char="○"/>
            </a:pPr>
            <a:r>
              <a:rPr lang="iw"/>
              <a:t>Dataset with more samples is needed.</a:t>
            </a:r>
            <a:endParaRPr/>
          </a:p>
        </p:txBody>
      </p:sp>
      <p:sp>
        <p:nvSpPr>
          <p:cNvPr id="209" name="Google Shape;209;p2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16</a:t>
            </a:fld>
            <a:endParaRPr/>
          </a:p>
        </p:txBody>
      </p:sp>
      <p:graphicFrame>
        <p:nvGraphicFramePr>
          <p:cNvPr id="210" name="Google Shape;210;p28"/>
          <p:cNvGraphicFramePr/>
          <p:nvPr/>
        </p:nvGraphicFramePr>
        <p:xfrm>
          <a:off x="1254975" y="2670050"/>
          <a:ext cx="3000000" cy="3000000"/>
        </p:xfrm>
        <a:graphic>
          <a:graphicData uri="http://schemas.openxmlformats.org/drawingml/2006/table">
            <a:tbl>
              <a:tblPr>
                <a:noFill/>
                <a:tableStyleId>{F23379B8-0212-410A-90E8-733B57AD5BF3}</a:tableStyleId>
              </a:tblPr>
              <a:tblGrid>
                <a:gridCol w="907475">
                  <a:extLst>
                    <a:ext uri="{9D8B030D-6E8A-4147-A177-3AD203B41FA5}">
                      <a16:colId xmlns:a16="http://schemas.microsoft.com/office/drawing/2014/main" val="20000"/>
                    </a:ext>
                  </a:extLst>
                </a:gridCol>
                <a:gridCol w="656475">
                  <a:extLst>
                    <a:ext uri="{9D8B030D-6E8A-4147-A177-3AD203B41FA5}">
                      <a16:colId xmlns:a16="http://schemas.microsoft.com/office/drawing/2014/main" val="20001"/>
                    </a:ext>
                  </a:extLst>
                </a:gridCol>
                <a:gridCol w="656475">
                  <a:extLst>
                    <a:ext uri="{9D8B030D-6E8A-4147-A177-3AD203B41FA5}">
                      <a16:colId xmlns:a16="http://schemas.microsoft.com/office/drawing/2014/main" val="20002"/>
                    </a:ext>
                  </a:extLst>
                </a:gridCol>
                <a:gridCol w="579900">
                  <a:extLst>
                    <a:ext uri="{9D8B030D-6E8A-4147-A177-3AD203B41FA5}">
                      <a16:colId xmlns:a16="http://schemas.microsoft.com/office/drawing/2014/main" val="20003"/>
                    </a:ext>
                  </a:extLst>
                </a:gridCol>
                <a:gridCol w="1106925">
                  <a:extLst>
                    <a:ext uri="{9D8B030D-6E8A-4147-A177-3AD203B41FA5}">
                      <a16:colId xmlns:a16="http://schemas.microsoft.com/office/drawing/2014/main" val="20004"/>
                    </a:ext>
                  </a:extLst>
                </a:gridCol>
                <a:gridCol w="533575">
                  <a:extLst>
                    <a:ext uri="{9D8B030D-6E8A-4147-A177-3AD203B41FA5}">
                      <a16:colId xmlns:a16="http://schemas.microsoft.com/office/drawing/2014/main" val="20005"/>
                    </a:ext>
                  </a:extLst>
                </a:gridCol>
                <a:gridCol w="954500">
                  <a:extLst>
                    <a:ext uri="{9D8B030D-6E8A-4147-A177-3AD203B41FA5}">
                      <a16:colId xmlns:a16="http://schemas.microsoft.com/office/drawing/2014/main" val="20006"/>
                    </a:ext>
                  </a:extLst>
                </a:gridCol>
                <a:gridCol w="870125">
                  <a:extLst>
                    <a:ext uri="{9D8B030D-6E8A-4147-A177-3AD203B41FA5}">
                      <a16:colId xmlns:a16="http://schemas.microsoft.com/office/drawing/2014/main" val="20007"/>
                    </a:ext>
                  </a:extLst>
                </a:gridCol>
                <a:gridCol w="656475">
                  <a:extLst>
                    <a:ext uri="{9D8B030D-6E8A-4147-A177-3AD203B41FA5}">
                      <a16:colId xmlns:a16="http://schemas.microsoft.com/office/drawing/2014/main" val="20008"/>
                    </a:ext>
                  </a:extLst>
                </a:gridCol>
                <a:gridCol w="656475">
                  <a:extLst>
                    <a:ext uri="{9D8B030D-6E8A-4147-A177-3AD203B41FA5}">
                      <a16:colId xmlns:a16="http://schemas.microsoft.com/office/drawing/2014/main" val="20009"/>
                    </a:ext>
                  </a:extLst>
                </a:gridCol>
              </a:tblGrid>
              <a:tr h="348500">
                <a:tc>
                  <a:txBody>
                    <a:bodyPr/>
                    <a:lstStyle/>
                    <a:p>
                      <a:pPr marL="0" lvl="0" indent="0" algn="ctr" rtl="0">
                        <a:lnSpc>
                          <a:spcPct val="115000"/>
                        </a:lnSpc>
                        <a:spcBef>
                          <a:spcPts val="0"/>
                        </a:spcBef>
                        <a:spcAft>
                          <a:spcPts val="0"/>
                        </a:spcAft>
                        <a:buNone/>
                      </a:pPr>
                      <a:r>
                        <a:rPr lang="iw" sz="900" b="1"/>
                        <a:t>Dataset</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init_k</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beta</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lr</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train_cluster_net</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lambda</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number_of_ae_alternation</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latent_dim</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accuracy</a:t>
                      </a:r>
                      <a:endParaRPr sz="900" b="1"/>
                    </a:p>
                  </a:txBody>
                  <a:tcPr marL="28575" marR="28575" marT="19050" marB="19050" anchor="b">
                    <a:lnL w="9525"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Final K</a:t>
                      </a:r>
                      <a:endParaRPr sz="900" b="1"/>
                    </a:p>
                  </a:txBody>
                  <a:tcPr marL="28575" marR="28575" marT="19050" marB="19050" anchor="b">
                    <a:lnL w="19050"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91675">
                <a:tc>
                  <a:txBody>
                    <a:bodyPr/>
                    <a:lstStyle/>
                    <a:p>
                      <a:pPr marL="0" lvl="0" indent="0" algn="ctr" rtl="0">
                        <a:lnSpc>
                          <a:spcPct val="115000"/>
                        </a:lnSpc>
                        <a:spcBef>
                          <a:spcPts val="0"/>
                        </a:spcBef>
                        <a:spcAft>
                          <a:spcPts val="0"/>
                        </a:spcAft>
                        <a:buNone/>
                      </a:pPr>
                      <a:r>
                        <a:rPr lang="iw" sz="900"/>
                        <a:t>Medical Images</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350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0.26842</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7</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91675">
                <a:tc>
                  <a:txBody>
                    <a:bodyPr/>
                    <a:lstStyle/>
                    <a:p>
                      <a:pPr marL="0" lvl="0" indent="0" algn="ctr" rtl="0">
                        <a:lnSpc>
                          <a:spcPct val="115000"/>
                        </a:lnSpc>
                        <a:spcBef>
                          <a:spcPts val="0"/>
                        </a:spcBef>
                        <a:spcAft>
                          <a:spcPts val="0"/>
                        </a:spcAft>
                        <a:buNone/>
                      </a:pPr>
                      <a:r>
                        <a:rPr lang="iw" sz="900"/>
                        <a:t>Medical Images</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300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0.26316</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7</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191675">
                <a:tc>
                  <a:txBody>
                    <a:bodyPr/>
                    <a:lstStyle/>
                    <a:p>
                      <a:pPr marL="0" lvl="0" indent="0" algn="ctr" rtl="0">
                        <a:lnSpc>
                          <a:spcPct val="115000"/>
                        </a:lnSpc>
                        <a:spcBef>
                          <a:spcPts val="0"/>
                        </a:spcBef>
                        <a:spcAft>
                          <a:spcPts val="0"/>
                        </a:spcAft>
                        <a:buNone/>
                      </a:pPr>
                      <a:r>
                        <a:rPr lang="iw" sz="900"/>
                        <a:t>Medical Images</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300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0.31184</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6</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91675">
                <a:tc>
                  <a:txBody>
                    <a:bodyPr/>
                    <a:lstStyle/>
                    <a:p>
                      <a:pPr marL="0" lvl="0" indent="0" algn="ctr" rtl="0">
                        <a:lnSpc>
                          <a:spcPct val="115000"/>
                        </a:lnSpc>
                        <a:spcBef>
                          <a:spcPts val="0"/>
                        </a:spcBef>
                        <a:spcAft>
                          <a:spcPts val="0"/>
                        </a:spcAft>
                        <a:buNone/>
                      </a:pPr>
                      <a:r>
                        <a:rPr lang="iw" sz="900"/>
                        <a:t>Medical Images</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320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0.38158</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91675">
                <a:tc>
                  <a:txBody>
                    <a:bodyPr/>
                    <a:lstStyle/>
                    <a:p>
                      <a:pPr marL="0" lvl="0" indent="0" algn="ctr" rtl="0">
                        <a:lnSpc>
                          <a:spcPct val="115000"/>
                        </a:lnSpc>
                        <a:spcBef>
                          <a:spcPts val="0"/>
                        </a:spcBef>
                        <a:spcAft>
                          <a:spcPts val="0"/>
                        </a:spcAft>
                        <a:buNone/>
                      </a:pPr>
                      <a:r>
                        <a:rPr lang="iw" sz="900"/>
                        <a:t>Medical Images</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330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0.29868</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91675">
                <a:tc>
                  <a:txBody>
                    <a:bodyPr/>
                    <a:lstStyle/>
                    <a:p>
                      <a:pPr marL="0" lvl="0" indent="0" algn="ctr" rtl="0">
                        <a:lnSpc>
                          <a:spcPct val="115000"/>
                        </a:lnSpc>
                        <a:spcBef>
                          <a:spcPts val="0"/>
                        </a:spcBef>
                        <a:spcAft>
                          <a:spcPts val="0"/>
                        </a:spcAft>
                        <a:buNone/>
                      </a:pPr>
                      <a:r>
                        <a:rPr lang="iw" sz="900"/>
                        <a:t>Medical Images</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7">
                  <a:txBody>
                    <a:bodyPr/>
                    <a:lstStyle/>
                    <a:p>
                      <a:pPr marL="0" lvl="0" indent="0" algn="ctr" rtl="0">
                        <a:lnSpc>
                          <a:spcPct val="115000"/>
                        </a:lnSpc>
                        <a:spcBef>
                          <a:spcPts val="0"/>
                        </a:spcBef>
                        <a:spcAft>
                          <a:spcPts val="0"/>
                        </a:spcAft>
                        <a:buNone/>
                      </a:pPr>
                      <a:r>
                        <a:rPr lang="iw" sz="900"/>
                        <a:t>Paper’s result for MLP classifier (k is known)</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he-IL"/>
                    </a:p>
                  </a:txBody>
                  <a:tcPr/>
                </a:tc>
                <a:tc hMerge="1">
                  <a:txBody>
                    <a:bodyPr/>
                    <a:lstStyle/>
                    <a:p>
                      <a:endParaRPr lang="he-IL"/>
                    </a:p>
                  </a:txBody>
                  <a:tcPr/>
                </a:tc>
                <a:tc hMerge="1">
                  <a:txBody>
                    <a:bodyPr/>
                    <a:lstStyle/>
                    <a:p>
                      <a:endParaRPr lang="he-IL"/>
                    </a:p>
                  </a:txBody>
                  <a:tcPr/>
                </a:tc>
                <a:tc hMerge="1">
                  <a:txBody>
                    <a:bodyPr/>
                    <a:lstStyle/>
                    <a:p>
                      <a:endParaRPr lang="he-IL"/>
                    </a:p>
                  </a:txBody>
                  <a:tcPr/>
                </a:tc>
                <a:tc hMerge="1">
                  <a:txBody>
                    <a:bodyPr/>
                    <a:lstStyle/>
                    <a:p>
                      <a:endParaRPr lang="he-IL"/>
                    </a:p>
                  </a:txBody>
                  <a:tcPr/>
                </a:tc>
                <a:tc hMerge="1">
                  <a:txBody>
                    <a:bodyPr/>
                    <a:lstStyle/>
                    <a:p>
                      <a:endParaRPr lang="he-IL"/>
                    </a:p>
                  </a:txBody>
                  <a:tcPr/>
                </a:tc>
                <a:tc>
                  <a:txBody>
                    <a:bodyPr/>
                    <a:lstStyle/>
                    <a:p>
                      <a:pPr marL="0" lvl="0" indent="0" algn="ctr" rtl="0">
                        <a:lnSpc>
                          <a:spcPct val="115000"/>
                        </a:lnSpc>
                        <a:spcBef>
                          <a:spcPts val="0"/>
                        </a:spcBef>
                        <a:spcAft>
                          <a:spcPts val="0"/>
                        </a:spcAft>
                        <a:buNone/>
                      </a:pPr>
                      <a:r>
                        <a:rPr lang="iw" sz="900"/>
                        <a:t>0.722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Experiments and Results (2)</a:t>
            </a:r>
            <a:endParaRPr/>
          </a:p>
          <a:p>
            <a:pPr marL="0" lvl="0" indent="0" algn="l" rtl="0">
              <a:spcBef>
                <a:spcPts val="0"/>
              </a:spcBef>
              <a:spcAft>
                <a:spcPts val="0"/>
              </a:spcAft>
              <a:buNone/>
            </a:pPr>
            <a:endParaRPr/>
          </a:p>
        </p:txBody>
      </p:sp>
      <p:sp>
        <p:nvSpPr>
          <p:cNvPr id="216" name="Google Shape;216;p29"/>
          <p:cNvSpPr txBox="1">
            <a:spLocks noGrp="1"/>
          </p:cNvSpPr>
          <p:nvPr>
            <p:ph type="body" idx="1"/>
          </p:nvPr>
        </p:nvSpPr>
        <p:spPr>
          <a:xfrm>
            <a:off x="729450" y="2078875"/>
            <a:ext cx="7688700" cy="3064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iw" b="1"/>
              <a:t>MelbournePedestrian</a:t>
            </a:r>
            <a:br>
              <a:rPr lang="iw"/>
            </a:br>
            <a:endParaRPr b="1"/>
          </a:p>
          <a:p>
            <a:pPr marL="457200" lvl="0" indent="-311150" algn="l" rtl="0">
              <a:spcBef>
                <a:spcPts val="0"/>
              </a:spcBef>
              <a:spcAft>
                <a:spcPts val="0"/>
              </a:spcAft>
              <a:buSzPts val="1300"/>
              <a:buChar char="●"/>
            </a:pPr>
            <a:r>
              <a:rPr lang="iw" b="1"/>
              <a:t>Results with K=9, 10:</a:t>
            </a:r>
            <a:endParaRPr b="1"/>
          </a:p>
          <a:p>
            <a:pPr marL="457200" lvl="0" indent="0" algn="l" rtl="0">
              <a:spcBef>
                <a:spcPts val="1200"/>
              </a:spcBef>
              <a:spcAft>
                <a:spcPts val="0"/>
              </a:spcAft>
              <a:buNone/>
            </a:pPr>
            <a:endParaRPr b="1"/>
          </a:p>
          <a:p>
            <a:pPr marL="457200" lvl="0" indent="0" algn="l" rtl="0">
              <a:spcBef>
                <a:spcPts val="1200"/>
              </a:spcBef>
              <a:spcAft>
                <a:spcPts val="0"/>
              </a:spcAft>
              <a:buNone/>
            </a:pPr>
            <a:endParaRPr b="1"/>
          </a:p>
          <a:p>
            <a:pPr marL="0" lvl="0" indent="0" algn="l" rtl="0">
              <a:spcBef>
                <a:spcPts val="1200"/>
              </a:spcBef>
              <a:spcAft>
                <a:spcPts val="1200"/>
              </a:spcAft>
              <a:buNone/>
            </a:pPr>
            <a:endParaRPr/>
          </a:p>
        </p:txBody>
      </p:sp>
      <p:sp>
        <p:nvSpPr>
          <p:cNvPr id="217" name="Google Shape;217;p2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17</a:t>
            </a:fld>
            <a:endParaRPr/>
          </a:p>
        </p:txBody>
      </p:sp>
      <p:graphicFrame>
        <p:nvGraphicFramePr>
          <p:cNvPr id="218" name="Google Shape;218;p29"/>
          <p:cNvGraphicFramePr/>
          <p:nvPr/>
        </p:nvGraphicFramePr>
        <p:xfrm>
          <a:off x="1087250" y="3059625"/>
          <a:ext cx="3000000" cy="3000000"/>
        </p:xfrm>
        <a:graphic>
          <a:graphicData uri="http://schemas.openxmlformats.org/drawingml/2006/table">
            <a:tbl>
              <a:tblPr>
                <a:noFill/>
                <a:tableStyleId>{F23379B8-0212-410A-90E8-733B57AD5BF3}</a:tableStyleId>
              </a:tblPr>
              <a:tblGrid>
                <a:gridCol w="1176050">
                  <a:extLst>
                    <a:ext uri="{9D8B030D-6E8A-4147-A177-3AD203B41FA5}">
                      <a16:colId xmlns:a16="http://schemas.microsoft.com/office/drawing/2014/main" val="20000"/>
                    </a:ext>
                  </a:extLst>
                </a:gridCol>
                <a:gridCol w="386625">
                  <a:extLst>
                    <a:ext uri="{9D8B030D-6E8A-4147-A177-3AD203B41FA5}">
                      <a16:colId xmlns:a16="http://schemas.microsoft.com/office/drawing/2014/main" val="20001"/>
                    </a:ext>
                  </a:extLst>
                </a:gridCol>
                <a:gridCol w="900975">
                  <a:extLst>
                    <a:ext uri="{9D8B030D-6E8A-4147-A177-3AD203B41FA5}">
                      <a16:colId xmlns:a16="http://schemas.microsoft.com/office/drawing/2014/main" val="20002"/>
                    </a:ext>
                  </a:extLst>
                </a:gridCol>
                <a:gridCol w="688525">
                  <a:extLst>
                    <a:ext uri="{9D8B030D-6E8A-4147-A177-3AD203B41FA5}">
                      <a16:colId xmlns:a16="http://schemas.microsoft.com/office/drawing/2014/main" val="20003"/>
                    </a:ext>
                  </a:extLst>
                </a:gridCol>
                <a:gridCol w="1063750">
                  <a:extLst>
                    <a:ext uri="{9D8B030D-6E8A-4147-A177-3AD203B41FA5}">
                      <a16:colId xmlns:a16="http://schemas.microsoft.com/office/drawing/2014/main" val="20004"/>
                    </a:ext>
                  </a:extLst>
                </a:gridCol>
                <a:gridCol w="700200">
                  <a:extLst>
                    <a:ext uri="{9D8B030D-6E8A-4147-A177-3AD203B41FA5}">
                      <a16:colId xmlns:a16="http://schemas.microsoft.com/office/drawing/2014/main" val="20005"/>
                    </a:ext>
                  </a:extLst>
                </a:gridCol>
                <a:gridCol w="902475">
                  <a:extLst>
                    <a:ext uri="{9D8B030D-6E8A-4147-A177-3AD203B41FA5}">
                      <a16:colId xmlns:a16="http://schemas.microsoft.com/office/drawing/2014/main" val="20006"/>
                    </a:ext>
                  </a:extLst>
                </a:gridCol>
                <a:gridCol w="723100">
                  <a:extLst>
                    <a:ext uri="{9D8B030D-6E8A-4147-A177-3AD203B41FA5}">
                      <a16:colId xmlns:a16="http://schemas.microsoft.com/office/drawing/2014/main" val="20007"/>
                    </a:ext>
                  </a:extLst>
                </a:gridCol>
                <a:gridCol w="666150">
                  <a:extLst>
                    <a:ext uri="{9D8B030D-6E8A-4147-A177-3AD203B41FA5}">
                      <a16:colId xmlns:a16="http://schemas.microsoft.com/office/drawing/2014/main" val="20008"/>
                    </a:ext>
                  </a:extLst>
                </a:gridCol>
                <a:gridCol w="565550">
                  <a:extLst>
                    <a:ext uri="{9D8B030D-6E8A-4147-A177-3AD203B41FA5}">
                      <a16:colId xmlns:a16="http://schemas.microsoft.com/office/drawing/2014/main" val="20009"/>
                    </a:ext>
                  </a:extLst>
                </a:gridCol>
              </a:tblGrid>
              <a:tr h="352425">
                <a:tc>
                  <a:txBody>
                    <a:bodyPr/>
                    <a:lstStyle/>
                    <a:p>
                      <a:pPr marL="0" lvl="0" indent="0" algn="ctr" rtl="0">
                        <a:lnSpc>
                          <a:spcPct val="115000"/>
                        </a:lnSpc>
                        <a:spcBef>
                          <a:spcPts val="0"/>
                        </a:spcBef>
                        <a:spcAft>
                          <a:spcPts val="0"/>
                        </a:spcAft>
                        <a:buNone/>
                      </a:pPr>
                      <a:r>
                        <a:rPr lang="iw" sz="900" b="1"/>
                        <a:t>Dataset</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init_k</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beta</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lr</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train_cluster_net</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lambda</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number_of_ae_alternation</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latent_dim</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accuracy</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Final K</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ctr" rtl="0">
                        <a:lnSpc>
                          <a:spcPct val="115000"/>
                        </a:lnSpc>
                        <a:spcBef>
                          <a:spcPts val="0"/>
                        </a:spcBef>
                        <a:spcAft>
                          <a:spcPts val="0"/>
                        </a:spcAft>
                        <a:buNone/>
                      </a:pPr>
                      <a:r>
                        <a:rPr lang="iw" sz="900"/>
                        <a:t>MelbournePedestrian</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0.0008</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0.008</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250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3</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0.42025</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10</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00025">
                <a:tc>
                  <a:txBody>
                    <a:bodyPr/>
                    <a:lstStyle/>
                    <a:p>
                      <a:pPr marL="0" lvl="0" indent="0" algn="ctr" rtl="0">
                        <a:lnSpc>
                          <a:spcPct val="115000"/>
                        </a:lnSpc>
                        <a:spcBef>
                          <a:spcPts val="0"/>
                        </a:spcBef>
                        <a:spcAft>
                          <a:spcPts val="0"/>
                        </a:spcAft>
                        <a:buNone/>
                      </a:pPr>
                      <a:r>
                        <a:rPr lang="iw" sz="900"/>
                        <a:t>MelbournePedestrian</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0.0008</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0.008</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250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3</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24</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0.41451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00025">
                <a:tc>
                  <a:txBody>
                    <a:bodyPr/>
                    <a:lstStyle/>
                    <a:p>
                      <a:pPr marL="0" lvl="0" indent="0" algn="ctr" rtl="0">
                        <a:lnSpc>
                          <a:spcPct val="115000"/>
                        </a:lnSpc>
                        <a:spcBef>
                          <a:spcPts val="0"/>
                        </a:spcBef>
                        <a:spcAft>
                          <a:spcPts val="0"/>
                        </a:spcAft>
                        <a:buNone/>
                      </a:pPr>
                      <a:r>
                        <a:rPr lang="iw" sz="900"/>
                        <a:t>MelbournePedestrian</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250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3</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0.51907</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9</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00025">
                <a:tc>
                  <a:txBody>
                    <a:bodyPr/>
                    <a:lstStyle/>
                    <a:p>
                      <a:pPr marL="0" lvl="0" indent="0" algn="ctr" rtl="0">
                        <a:lnSpc>
                          <a:spcPct val="115000"/>
                        </a:lnSpc>
                        <a:spcBef>
                          <a:spcPts val="0"/>
                        </a:spcBef>
                        <a:spcAft>
                          <a:spcPts val="0"/>
                        </a:spcAft>
                        <a:buNone/>
                      </a:pPr>
                      <a:r>
                        <a:rPr lang="iw" sz="900"/>
                        <a:t>MelbournePedestrian</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250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3</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0.50841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9</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00025">
                <a:tc>
                  <a:txBody>
                    <a:bodyPr/>
                    <a:lstStyle/>
                    <a:p>
                      <a:pPr marL="0" lvl="0" indent="0" algn="ctr" rtl="0">
                        <a:lnSpc>
                          <a:spcPct val="115000"/>
                        </a:lnSpc>
                        <a:spcBef>
                          <a:spcPts val="0"/>
                        </a:spcBef>
                        <a:spcAft>
                          <a:spcPts val="0"/>
                        </a:spcAft>
                        <a:buNone/>
                      </a:pPr>
                      <a:r>
                        <a:rPr lang="iw" sz="900"/>
                        <a:t>MelbournePedestrian</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250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3</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0.4551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9</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00025">
                <a:tc>
                  <a:txBody>
                    <a:bodyPr/>
                    <a:lstStyle/>
                    <a:p>
                      <a:pPr marL="0" lvl="0" indent="0" algn="ctr" rtl="0">
                        <a:lnSpc>
                          <a:spcPct val="115000"/>
                        </a:lnSpc>
                        <a:spcBef>
                          <a:spcPts val="0"/>
                        </a:spcBef>
                        <a:spcAft>
                          <a:spcPts val="0"/>
                        </a:spcAft>
                        <a:buNone/>
                      </a:pPr>
                      <a:r>
                        <a:rPr lang="iw" sz="900"/>
                        <a:t>MelbournePedestrian</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7">
                  <a:txBody>
                    <a:bodyPr/>
                    <a:lstStyle/>
                    <a:p>
                      <a:pPr marL="0" lvl="0" indent="0" algn="ctr" rtl="0">
                        <a:lnSpc>
                          <a:spcPct val="115000"/>
                        </a:lnSpc>
                        <a:spcBef>
                          <a:spcPts val="0"/>
                        </a:spcBef>
                        <a:spcAft>
                          <a:spcPts val="0"/>
                        </a:spcAft>
                        <a:buNone/>
                      </a:pPr>
                      <a:r>
                        <a:rPr lang="iw" sz="900"/>
                        <a:t>Paper’s result for MLP classifier (k is known)</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he-IL"/>
                    </a:p>
                  </a:txBody>
                  <a:tcPr/>
                </a:tc>
                <a:tc hMerge="1">
                  <a:txBody>
                    <a:bodyPr/>
                    <a:lstStyle/>
                    <a:p>
                      <a:endParaRPr lang="he-IL"/>
                    </a:p>
                  </a:txBody>
                  <a:tcPr/>
                </a:tc>
                <a:tc hMerge="1">
                  <a:txBody>
                    <a:bodyPr/>
                    <a:lstStyle/>
                    <a:p>
                      <a:endParaRPr lang="he-IL"/>
                    </a:p>
                  </a:txBody>
                  <a:tcPr/>
                </a:tc>
                <a:tc hMerge="1">
                  <a:txBody>
                    <a:bodyPr/>
                    <a:lstStyle/>
                    <a:p>
                      <a:endParaRPr lang="he-IL"/>
                    </a:p>
                  </a:txBody>
                  <a:tcPr/>
                </a:tc>
                <a:tc hMerge="1">
                  <a:txBody>
                    <a:bodyPr/>
                    <a:lstStyle/>
                    <a:p>
                      <a:endParaRPr lang="he-IL"/>
                    </a:p>
                  </a:txBody>
                  <a:tcPr/>
                </a:tc>
                <a:tc hMerge="1">
                  <a:txBody>
                    <a:bodyPr/>
                    <a:lstStyle/>
                    <a:p>
                      <a:endParaRPr lang="he-IL"/>
                    </a:p>
                  </a:txBody>
                  <a:tcPr/>
                </a:tc>
                <a:tc>
                  <a:txBody>
                    <a:bodyPr/>
                    <a:lstStyle/>
                    <a:p>
                      <a:pPr marL="0" lvl="0" indent="0" algn="ctr" rtl="1">
                        <a:lnSpc>
                          <a:spcPct val="115000"/>
                        </a:lnSpc>
                        <a:spcBef>
                          <a:spcPts val="0"/>
                        </a:spcBef>
                        <a:spcAft>
                          <a:spcPts val="0"/>
                        </a:spcAft>
                        <a:buNone/>
                      </a:pPr>
                      <a:r>
                        <a:rPr lang="iw" sz="900" b="1"/>
                        <a:t>0.8708</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10</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Experiments and Results (3)</a:t>
            </a:r>
            <a:endParaRPr/>
          </a:p>
          <a:p>
            <a:pPr marL="0" lvl="0" indent="0" algn="l" rtl="0">
              <a:spcBef>
                <a:spcPts val="0"/>
              </a:spcBef>
              <a:spcAft>
                <a:spcPts val="0"/>
              </a:spcAft>
              <a:buNone/>
            </a:pPr>
            <a:endParaRPr/>
          </a:p>
        </p:txBody>
      </p:sp>
      <p:sp>
        <p:nvSpPr>
          <p:cNvPr id="224" name="Google Shape;224;p30"/>
          <p:cNvSpPr txBox="1">
            <a:spLocks noGrp="1"/>
          </p:cNvSpPr>
          <p:nvPr>
            <p:ph type="body" idx="1"/>
          </p:nvPr>
        </p:nvSpPr>
        <p:spPr>
          <a:xfrm>
            <a:off x="729450" y="2078875"/>
            <a:ext cx="7688700" cy="306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b="1"/>
              <a:t>Average Results</a:t>
            </a:r>
            <a:r>
              <a:rPr lang="iw"/>
              <a:t>: </a:t>
            </a:r>
            <a:br>
              <a:rPr lang="iw"/>
            </a:b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25" name="Google Shape;225;p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18</a:t>
            </a:fld>
            <a:endParaRPr/>
          </a:p>
        </p:txBody>
      </p:sp>
      <p:graphicFrame>
        <p:nvGraphicFramePr>
          <p:cNvPr id="226" name="Google Shape;226;p30"/>
          <p:cNvGraphicFramePr/>
          <p:nvPr/>
        </p:nvGraphicFramePr>
        <p:xfrm>
          <a:off x="785350" y="2687900"/>
          <a:ext cx="3000000" cy="3000000"/>
        </p:xfrm>
        <a:graphic>
          <a:graphicData uri="http://schemas.openxmlformats.org/drawingml/2006/table">
            <a:tbl>
              <a:tblPr>
                <a:noFill/>
                <a:tableStyleId>{F23379B8-0212-410A-90E8-733B57AD5BF3}</a:tableStyleId>
              </a:tblPr>
              <a:tblGrid>
                <a:gridCol w="1234950">
                  <a:extLst>
                    <a:ext uri="{9D8B030D-6E8A-4147-A177-3AD203B41FA5}">
                      <a16:colId xmlns:a16="http://schemas.microsoft.com/office/drawing/2014/main" val="20000"/>
                    </a:ext>
                  </a:extLst>
                </a:gridCol>
                <a:gridCol w="450150">
                  <a:extLst>
                    <a:ext uri="{9D8B030D-6E8A-4147-A177-3AD203B41FA5}">
                      <a16:colId xmlns:a16="http://schemas.microsoft.com/office/drawing/2014/main" val="20001"/>
                    </a:ext>
                  </a:extLst>
                </a:gridCol>
                <a:gridCol w="707325">
                  <a:extLst>
                    <a:ext uri="{9D8B030D-6E8A-4147-A177-3AD203B41FA5}">
                      <a16:colId xmlns:a16="http://schemas.microsoft.com/office/drawing/2014/main" val="20002"/>
                    </a:ext>
                  </a:extLst>
                </a:gridCol>
                <a:gridCol w="624825">
                  <a:extLst>
                    <a:ext uri="{9D8B030D-6E8A-4147-A177-3AD203B41FA5}">
                      <a16:colId xmlns:a16="http://schemas.microsoft.com/office/drawing/2014/main" val="20003"/>
                    </a:ext>
                  </a:extLst>
                </a:gridCol>
                <a:gridCol w="1192675">
                  <a:extLst>
                    <a:ext uri="{9D8B030D-6E8A-4147-A177-3AD203B41FA5}">
                      <a16:colId xmlns:a16="http://schemas.microsoft.com/office/drawing/2014/main" val="20004"/>
                    </a:ext>
                  </a:extLst>
                </a:gridCol>
                <a:gridCol w="574900">
                  <a:extLst>
                    <a:ext uri="{9D8B030D-6E8A-4147-A177-3AD203B41FA5}">
                      <a16:colId xmlns:a16="http://schemas.microsoft.com/office/drawing/2014/main" val="20005"/>
                    </a:ext>
                  </a:extLst>
                </a:gridCol>
                <a:gridCol w="1028425">
                  <a:extLst>
                    <a:ext uri="{9D8B030D-6E8A-4147-A177-3AD203B41FA5}">
                      <a16:colId xmlns:a16="http://schemas.microsoft.com/office/drawing/2014/main" val="20006"/>
                    </a:ext>
                  </a:extLst>
                </a:gridCol>
                <a:gridCol w="937525">
                  <a:extLst>
                    <a:ext uri="{9D8B030D-6E8A-4147-A177-3AD203B41FA5}">
                      <a16:colId xmlns:a16="http://schemas.microsoft.com/office/drawing/2014/main" val="20007"/>
                    </a:ext>
                  </a:extLst>
                </a:gridCol>
                <a:gridCol w="707325">
                  <a:extLst>
                    <a:ext uri="{9D8B030D-6E8A-4147-A177-3AD203B41FA5}">
                      <a16:colId xmlns:a16="http://schemas.microsoft.com/office/drawing/2014/main" val="20008"/>
                    </a:ext>
                  </a:extLst>
                </a:gridCol>
                <a:gridCol w="707325">
                  <a:extLst>
                    <a:ext uri="{9D8B030D-6E8A-4147-A177-3AD203B41FA5}">
                      <a16:colId xmlns:a16="http://schemas.microsoft.com/office/drawing/2014/main" val="20009"/>
                    </a:ext>
                  </a:extLst>
                </a:gridCol>
              </a:tblGrid>
              <a:tr h="348500">
                <a:tc>
                  <a:txBody>
                    <a:bodyPr/>
                    <a:lstStyle/>
                    <a:p>
                      <a:pPr marL="0" lvl="0" indent="0" algn="ctr" rtl="0">
                        <a:lnSpc>
                          <a:spcPct val="115000"/>
                        </a:lnSpc>
                        <a:spcBef>
                          <a:spcPts val="0"/>
                        </a:spcBef>
                        <a:spcAft>
                          <a:spcPts val="0"/>
                        </a:spcAft>
                        <a:buNone/>
                      </a:pPr>
                      <a:r>
                        <a:rPr lang="iw" sz="900" b="1"/>
                        <a:t>Dataset</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init_k</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beta</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lr</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train_cluster_net</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lambda</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number_of_ae_alternation</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latent_dim</a:t>
                      </a:r>
                      <a:endParaRPr sz="9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 avg acc (over ~6 runnings)</a:t>
                      </a:r>
                      <a:endParaRPr sz="900" b="1"/>
                    </a:p>
                  </a:txBody>
                  <a:tcPr marL="28575" marR="28575" marT="19050" marB="19050" anchor="b">
                    <a:lnL w="9525"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b="1"/>
                        <a:t> avg K (over ~6 runnings)</a:t>
                      </a:r>
                      <a:endParaRPr sz="900" b="1"/>
                    </a:p>
                  </a:txBody>
                  <a:tcPr marL="28575" marR="28575" marT="19050" marB="19050" anchor="b">
                    <a:lnL w="19050"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91675">
                <a:tc>
                  <a:txBody>
                    <a:bodyPr/>
                    <a:lstStyle/>
                    <a:p>
                      <a:pPr marL="0" lvl="0" indent="0" algn="ctr" rtl="0">
                        <a:lnSpc>
                          <a:spcPct val="115000"/>
                        </a:lnSpc>
                        <a:spcBef>
                          <a:spcPts val="0"/>
                        </a:spcBef>
                        <a:spcAft>
                          <a:spcPts val="0"/>
                        </a:spcAft>
                        <a:buNone/>
                      </a:pPr>
                      <a:r>
                        <a:rPr lang="iw" sz="900"/>
                        <a:t>MelbournePedestrian</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0.0008</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0.008</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250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3</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24</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0.455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8</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91675">
                <a:tc>
                  <a:txBody>
                    <a:bodyPr/>
                    <a:lstStyle/>
                    <a:p>
                      <a:pPr marL="0" lvl="0" indent="0" algn="ctr" rtl="0">
                        <a:lnSpc>
                          <a:spcPct val="115000"/>
                        </a:lnSpc>
                        <a:spcBef>
                          <a:spcPts val="0"/>
                        </a:spcBef>
                        <a:spcAft>
                          <a:spcPts val="0"/>
                        </a:spcAft>
                        <a:buNone/>
                      </a:pPr>
                      <a:r>
                        <a:rPr lang="iw" sz="900"/>
                        <a:t>MelbournePedestrian</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250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3</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0.456</a:t>
                      </a:r>
                      <a:endParaRPr sz="11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7.83</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191675">
                <a:tc>
                  <a:txBody>
                    <a:bodyPr/>
                    <a:lstStyle/>
                    <a:p>
                      <a:pPr marL="0" lvl="0" indent="0" algn="ctr" rtl="0">
                        <a:lnSpc>
                          <a:spcPct val="115000"/>
                        </a:lnSpc>
                        <a:spcBef>
                          <a:spcPts val="0"/>
                        </a:spcBef>
                        <a:spcAft>
                          <a:spcPts val="0"/>
                        </a:spcAft>
                        <a:buNone/>
                      </a:pPr>
                      <a:r>
                        <a:rPr lang="iw" sz="900"/>
                        <a:t>MelbournePedestrian</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0.0008</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0.008</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250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0.5</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3</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12</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0.455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7.71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91675">
                <a:tc>
                  <a:txBody>
                    <a:bodyPr/>
                    <a:lstStyle/>
                    <a:p>
                      <a:pPr marL="0" lvl="0" indent="0" algn="ctr" rtl="0">
                        <a:lnSpc>
                          <a:spcPct val="115000"/>
                        </a:lnSpc>
                        <a:spcBef>
                          <a:spcPts val="0"/>
                        </a:spcBef>
                        <a:spcAft>
                          <a:spcPts val="0"/>
                        </a:spcAft>
                        <a:buNone/>
                      </a:pPr>
                      <a:r>
                        <a:rPr lang="iw" sz="900"/>
                        <a:t>MelbournePedestrian</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7">
                  <a:txBody>
                    <a:bodyPr/>
                    <a:lstStyle/>
                    <a:p>
                      <a:pPr marL="0" lvl="0" indent="0" algn="ctr" rtl="0">
                        <a:lnSpc>
                          <a:spcPct val="115000"/>
                        </a:lnSpc>
                        <a:spcBef>
                          <a:spcPts val="0"/>
                        </a:spcBef>
                        <a:spcAft>
                          <a:spcPts val="0"/>
                        </a:spcAft>
                        <a:buNone/>
                      </a:pPr>
                      <a:r>
                        <a:rPr lang="iw" sz="900"/>
                        <a:t>Paper’s result for MLP classifier (k is known)</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he-IL"/>
                    </a:p>
                  </a:txBody>
                  <a:tcPr/>
                </a:tc>
                <a:tc hMerge="1">
                  <a:txBody>
                    <a:bodyPr/>
                    <a:lstStyle/>
                    <a:p>
                      <a:endParaRPr lang="he-IL"/>
                    </a:p>
                  </a:txBody>
                  <a:tcPr/>
                </a:tc>
                <a:tc hMerge="1">
                  <a:txBody>
                    <a:bodyPr/>
                    <a:lstStyle/>
                    <a:p>
                      <a:endParaRPr lang="he-IL"/>
                    </a:p>
                  </a:txBody>
                  <a:tcPr/>
                </a:tc>
                <a:tc hMerge="1">
                  <a:txBody>
                    <a:bodyPr/>
                    <a:lstStyle/>
                    <a:p>
                      <a:endParaRPr lang="he-IL"/>
                    </a:p>
                  </a:txBody>
                  <a:tcPr/>
                </a:tc>
                <a:tc hMerge="1">
                  <a:txBody>
                    <a:bodyPr/>
                    <a:lstStyle/>
                    <a:p>
                      <a:endParaRPr lang="he-IL"/>
                    </a:p>
                  </a:txBody>
                  <a:tcPr/>
                </a:tc>
                <a:tc hMerge="1">
                  <a:txBody>
                    <a:bodyPr/>
                    <a:lstStyle/>
                    <a:p>
                      <a:endParaRPr lang="he-IL"/>
                    </a:p>
                  </a:txBody>
                  <a:tcPr/>
                </a:tc>
                <a:tc>
                  <a:txBody>
                    <a:bodyPr/>
                    <a:lstStyle/>
                    <a:p>
                      <a:pPr marL="0" lvl="0" indent="0" algn="ctr" rtl="1">
                        <a:lnSpc>
                          <a:spcPct val="115000"/>
                        </a:lnSpc>
                        <a:spcBef>
                          <a:spcPts val="0"/>
                        </a:spcBef>
                        <a:spcAft>
                          <a:spcPts val="0"/>
                        </a:spcAft>
                        <a:buNone/>
                      </a:pPr>
                      <a:r>
                        <a:rPr lang="iw" sz="900"/>
                        <a:t>0.8708</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w" sz="900"/>
                        <a:t>10</a:t>
                      </a:r>
                      <a:endParaRPr sz="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Conclusions </a:t>
            </a:r>
            <a:endParaRPr/>
          </a:p>
        </p:txBody>
      </p:sp>
      <p:sp>
        <p:nvSpPr>
          <p:cNvPr id="232" name="Google Shape;232;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iw"/>
              <a:t>Adapting 1 - dimensional Time series datasets to DeepDPM  -</a:t>
            </a:r>
            <a:r>
              <a:rPr lang="iw" b="1"/>
              <a:t> Success.</a:t>
            </a:r>
            <a:endParaRPr b="1"/>
          </a:p>
          <a:p>
            <a:pPr marL="457200" lvl="0" indent="-311150" algn="l" rtl="0">
              <a:spcBef>
                <a:spcPts val="0"/>
              </a:spcBef>
              <a:spcAft>
                <a:spcPts val="0"/>
              </a:spcAft>
              <a:buSzPts val="1300"/>
              <a:buChar char="●"/>
            </a:pPr>
            <a:r>
              <a:rPr lang="iw"/>
              <a:t>Getting correct number of classes - </a:t>
            </a:r>
            <a:r>
              <a:rPr lang="iw" b="1"/>
              <a:t>Success</a:t>
            </a:r>
            <a:r>
              <a:rPr lang="iw"/>
              <a:t>.</a:t>
            </a:r>
            <a:endParaRPr/>
          </a:p>
          <a:p>
            <a:pPr marL="457200" lvl="0" indent="-311150" algn="l" rtl="0">
              <a:spcBef>
                <a:spcPts val="0"/>
              </a:spcBef>
              <a:spcAft>
                <a:spcPts val="0"/>
              </a:spcAft>
              <a:buSzPts val="1300"/>
              <a:buChar char="●"/>
            </a:pPr>
            <a:r>
              <a:rPr lang="iw"/>
              <a:t>Getting high accuracy - </a:t>
            </a:r>
            <a:r>
              <a:rPr lang="iw" b="1"/>
              <a:t>far from paper’s results.</a:t>
            </a:r>
            <a:endParaRPr b="1"/>
          </a:p>
          <a:p>
            <a:pPr marL="457200" lvl="0" indent="-311150" algn="l" rtl="0">
              <a:spcBef>
                <a:spcPts val="0"/>
              </a:spcBef>
              <a:spcAft>
                <a:spcPts val="0"/>
              </a:spcAft>
              <a:buSzPts val="1300"/>
              <a:buChar char="●"/>
            </a:pPr>
            <a:r>
              <a:rPr lang="iw"/>
              <a:t>High dependency on the dataset size.</a:t>
            </a:r>
            <a:endParaRPr/>
          </a:p>
          <a:p>
            <a:pPr marL="457200" lvl="0" indent="-311150" algn="l" rtl="0">
              <a:spcBef>
                <a:spcPts val="0"/>
              </a:spcBef>
              <a:spcAft>
                <a:spcPts val="0"/>
              </a:spcAft>
              <a:buSzPts val="1300"/>
              <a:buChar char="●"/>
            </a:pPr>
            <a:r>
              <a:rPr lang="iw"/>
              <a:t>Instability in the convergence of the results.</a:t>
            </a:r>
            <a:endParaRPr/>
          </a:p>
          <a:p>
            <a:pPr marL="457200" lvl="0" indent="-311150" algn="l" rtl="0">
              <a:spcBef>
                <a:spcPts val="0"/>
              </a:spcBef>
              <a:spcAft>
                <a:spcPts val="0"/>
              </a:spcAft>
              <a:buSzPts val="1300"/>
              <a:buChar char="●"/>
            </a:pPr>
            <a:r>
              <a:rPr lang="iw"/>
              <a:t> Future work:</a:t>
            </a:r>
            <a:endParaRPr/>
          </a:p>
          <a:p>
            <a:pPr marL="914400" lvl="1" indent="-298450" algn="l" rtl="0">
              <a:spcBef>
                <a:spcPts val="0"/>
              </a:spcBef>
              <a:spcAft>
                <a:spcPts val="0"/>
              </a:spcAft>
              <a:buSzPts val="1100"/>
              <a:buChar char="○"/>
            </a:pPr>
            <a:r>
              <a:rPr lang="iw"/>
              <a:t>Mathematical changes on DeepDPM algorithm for time series datasets.</a:t>
            </a:r>
            <a:endParaRPr/>
          </a:p>
          <a:p>
            <a:pPr marL="914400" lvl="1" indent="-298450" algn="l" rtl="0">
              <a:spcBef>
                <a:spcPts val="0"/>
              </a:spcBef>
              <a:spcAft>
                <a:spcPts val="0"/>
              </a:spcAft>
              <a:buSzPts val="1100"/>
              <a:buChar char="○"/>
            </a:pPr>
            <a:r>
              <a:rPr lang="iw"/>
              <a:t>Work with multi dimensional time series datasets.</a:t>
            </a:r>
            <a:endParaRPr/>
          </a:p>
        </p:txBody>
      </p:sp>
      <p:sp>
        <p:nvSpPr>
          <p:cNvPr id="233" name="Google Shape;233;p3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Topics </a:t>
            </a:r>
            <a:endParaRPr/>
          </a:p>
        </p:txBody>
      </p:sp>
      <p:sp>
        <p:nvSpPr>
          <p:cNvPr id="96" name="Google Shape;96;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iw" b="1"/>
              <a:t>Introduction</a:t>
            </a:r>
            <a:r>
              <a:rPr lang="iw"/>
              <a:t>:</a:t>
            </a:r>
            <a:endParaRPr/>
          </a:p>
          <a:p>
            <a:pPr marL="914400" lvl="1" indent="-298450" algn="l" rtl="0">
              <a:spcBef>
                <a:spcPts val="0"/>
              </a:spcBef>
              <a:spcAft>
                <a:spcPts val="0"/>
              </a:spcAft>
              <a:buSzPts val="1100"/>
              <a:buChar char="○"/>
            </a:pPr>
            <a:r>
              <a:rPr lang="iw"/>
              <a:t>The problem  </a:t>
            </a:r>
            <a:endParaRPr/>
          </a:p>
          <a:p>
            <a:pPr marL="914400" lvl="1" indent="-298450" algn="l" rtl="0">
              <a:spcBef>
                <a:spcPts val="0"/>
              </a:spcBef>
              <a:spcAft>
                <a:spcPts val="0"/>
              </a:spcAft>
              <a:buSzPts val="1100"/>
              <a:buChar char="○"/>
            </a:pPr>
            <a:r>
              <a:rPr lang="iw"/>
              <a:t>DeepDpm</a:t>
            </a:r>
            <a:br>
              <a:rPr lang="iw"/>
            </a:br>
            <a:endParaRPr/>
          </a:p>
          <a:p>
            <a:pPr marL="457200" lvl="0" indent="-311150" algn="l" rtl="0">
              <a:spcBef>
                <a:spcPts val="0"/>
              </a:spcBef>
              <a:spcAft>
                <a:spcPts val="0"/>
              </a:spcAft>
              <a:buSzPts val="1300"/>
              <a:buChar char="●"/>
            </a:pPr>
            <a:r>
              <a:rPr lang="iw" b="1"/>
              <a:t>Research Directions and Methods</a:t>
            </a:r>
            <a:r>
              <a:rPr lang="iw"/>
              <a:t>:</a:t>
            </a:r>
            <a:endParaRPr/>
          </a:p>
          <a:p>
            <a:pPr marL="914400" lvl="1" indent="-298450" algn="l" rtl="0">
              <a:spcBef>
                <a:spcPts val="0"/>
              </a:spcBef>
              <a:spcAft>
                <a:spcPts val="0"/>
              </a:spcAft>
              <a:buSzPts val="1100"/>
              <a:buChar char="○"/>
            </a:pPr>
            <a:r>
              <a:rPr lang="iw"/>
              <a:t>Improving Network Architecture </a:t>
            </a:r>
            <a:endParaRPr/>
          </a:p>
          <a:p>
            <a:pPr marL="914400" lvl="1" indent="-298450" algn="l" rtl="0">
              <a:spcBef>
                <a:spcPts val="0"/>
              </a:spcBef>
              <a:spcAft>
                <a:spcPts val="0"/>
              </a:spcAft>
              <a:buSzPts val="1100"/>
              <a:buChar char="○"/>
            </a:pPr>
            <a:r>
              <a:rPr lang="iw"/>
              <a:t>Adapting to Streaming Data </a:t>
            </a:r>
            <a:br>
              <a:rPr lang="iw"/>
            </a:br>
            <a:endParaRPr/>
          </a:p>
          <a:p>
            <a:pPr marL="457200" lvl="0" indent="-311150" algn="l" rtl="0">
              <a:spcBef>
                <a:spcPts val="0"/>
              </a:spcBef>
              <a:spcAft>
                <a:spcPts val="0"/>
              </a:spcAft>
              <a:buSzPts val="1300"/>
              <a:buChar char="●"/>
            </a:pPr>
            <a:r>
              <a:rPr lang="iw"/>
              <a:t> </a:t>
            </a:r>
            <a:r>
              <a:rPr lang="iw" b="1"/>
              <a:t>Experiments and Results</a:t>
            </a:r>
            <a:endParaRPr b="1"/>
          </a:p>
        </p:txBody>
      </p:sp>
      <p:sp>
        <p:nvSpPr>
          <p:cNvPr id="97" name="Google Shape;97;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The Problem - General   </a:t>
            </a:r>
            <a:endParaRPr/>
          </a:p>
        </p:txBody>
      </p:sp>
      <p:sp>
        <p:nvSpPr>
          <p:cNvPr id="103" name="Google Shape;103;p15"/>
          <p:cNvSpPr txBox="1">
            <a:spLocks noGrp="1"/>
          </p:cNvSpPr>
          <p:nvPr>
            <p:ph type="body" idx="1"/>
          </p:nvPr>
        </p:nvSpPr>
        <p:spPr>
          <a:xfrm>
            <a:off x="729450" y="2078875"/>
            <a:ext cx="7688700" cy="2740500"/>
          </a:xfrm>
          <a:prstGeom prst="rect">
            <a:avLst/>
          </a:prstGeom>
        </p:spPr>
        <p:txBody>
          <a:bodyPr spcFirstLastPara="1" wrap="square" lIns="91425" tIns="91425" rIns="91425" bIns="91425" anchor="t" anchorCtr="0">
            <a:normAutofit/>
          </a:bodyPr>
          <a:lstStyle/>
          <a:p>
            <a:pPr marL="457200" lvl="0" indent="-317500" algn="just" rtl="0">
              <a:lnSpc>
                <a:spcPct val="107916"/>
              </a:lnSpc>
              <a:spcBef>
                <a:spcPts val="0"/>
              </a:spcBef>
              <a:spcAft>
                <a:spcPts val="0"/>
              </a:spcAft>
              <a:buSzPts val="1400"/>
              <a:buChar char="●"/>
            </a:pPr>
            <a:r>
              <a:rPr lang="iw">
                <a:solidFill>
                  <a:srgbClr val="000000"/>
                </a:solidFill>
              </a:rPr>
              <a:t>Most deep-clustering methods are parametric and</a:t>
            </a:r>
            <a:r>
              <a:rPr lang="iw" b="1">
                <a:solidFill>
                  <a:srgbClr val="000000"/>
                </a:solidFill>
              </a:rPr>
              <a:t> require </a:t>
            </a:r>
            <a:br>
              <a:rPr lang="iw" b="1">
                <a:solidFill>
                  <a:srgbClr val="000000"/>
                </a:solidFill>
              </a:rPr>
            </a:br>
            <a:r>
              <a:rPr lang="iw" b="1">
                <a:solidFill>
                  <a:srgbClr val="000000"/>
                </a:solidFill>
              </a:rPr>
              <a:t>a predefined and fixed number of clusters</a:t>
            </a:r>
            <a:r>
              <a:rPr lang="iw">
                <a:solidFill>
                  <a:srgbClr val="000000"/>
                </a:solidFill>
              </a:rPr>
              <a:t>, denoted by K. </a:t>
            </a:r>
            <a:endParaRPr>
              <a:solidFill>
                <a:srgbClr val="000000"/>
              </a:solidFill>
            </a:endParaRPr>
          </a:p>
          <a:p>
            <a:pPr marL="457200" lvl="0" indent="-317500" algn="just" rtl="0">
              <a:lnSpc>
                <a:spcPct val="107916"/>
              </a:lnSpc>
              <a:spcBef>
                <a:spcPts val="800"/>
              </a:spcBef>
              <a:spcAft>
                <a:spcPts val="0"/>
              </a:spcAft>
              <a:buClr>
                <a:srgbClr val="000000"/>
              </a:buClr>
              <a:buSzPts val="1400"/>
              <a:buChar char="●"/>
            </a:pPr>
            <a:r>
              <a:rPr lang="iw">
                <a:solidFill>
                  <a:srgbClr val="000000"/>
                </a:solidFill>
              </a:rPr>
              <a:t>Using the wrong K can have </a:t>
            </a:r>
            <a:r>
              <a:rPr lang="iw" b="1">
                <a:solidFill>
                  <a:srgbClr val="000000"/>
                </a:solidFill>
              </a:rPr>
              <a:t>a significant negative effect</a:t>
            </a:r>
            <a:r>
              <a:rPr lang="iw">
                <a:solidFill>
                  <a:srgbClr val="000000"/>
                </a:solidFill>
              </a:rPr>
              <a:t> </a:t>
            </a:r>
            <a:br>
              <a:rPr lang="iw">
                <a:solidFill>
                  <a:srgbClr val="000000"/>
                </a:solidFill>
              </a:rPr>
            </a:br>
            <a:r>
              <a:rPr lang="iw">
                <a:solidFill>
                  <a:srgbClr val="000000"/>
                </a:solidFill>
              </a:rPr>
              <a:t>on parametric methods.</a:t>
            </a:r>
            <a:endParaRPr>
              <a:solidFill>
                <a:srgbClr val="000000"/>
              </a:solidFill>
            </a:endParaRPr>
          </a:p>
          <a:p>
            <a:pPr marL="457200" lvl="0" indent="-311150" algn="just" rtl="0">
              <a:lnSpc>
                <a:spcPct val="107916"/>
              </a:lnSpc>
              <a:spcBef>
                <a:spcPts val="800"/>
              </a:spcBef>
              <a:spcAft>
                <a:spcPts val="800"/>
              </a:spcAft>
              <a:buClr>
                <a:srgbClr val="000000"/>
              </a:buClr>
              <a:buSzPts val="1300"/>
              <a:buChar char="●"/>
            </a:pPr>
            <a:r>
              <a:rPr lang="iw">
                <a:solidFill>
                  <a:srgbClr val="000000"/>
                </a:solidFill>
              </a:rPr>
              <a:t>Using model-selection criteria to choose k’s optimal </a:t>
            </a:r>
            <a:br>
              <a:rPr lang="iw">
                <a:solidFill>
                  <a:srgbClr val="000000"/>
                </a:solidFill>
              </a:rPr>
            </a:br>
            <a:r>
              <a:rPr lang="iw">
                <a:solidFill>
                  <a:srgbClr val="000000"/>
                </a:solidFill>
              </a:rPr>
              <a:t>value might become </a:t>
            </a:r>
            <a:r>
              <a:rPr lang="iw" b="1">
                <a:solidFill>
                  <a:srgbClr val="000000"/>
                </a:solidFill>
              </a:rPr>
              <a:t>computationally expensive</a:t>
            </a:r>
            <a:r>
              <a:rPr lang="iw">
                <a:solidFill>
                  <a:srgbClr val="000000"/>
                </a:solidFill>
              </a:rPr>
              <a:t> , </a:t>
            </a:r>
            <a:br>
              <a:rPr lang="iw">
                <a:solidFill>
                  <a:srgbClr val="000000"/>
                </a:solidFill>
              </a:rPr>
            </a:br>
            <a:r>
              <a:rPr lang="iw">
                <a:solidFill>
                  <a:srgbClr val="000000"/>
                </a:solidFill>
              </a:rPr>
              <a:t>especially in DL.  </a:t>
            </a:r>
            <a:endParaRPr>
              <a:solidFill>
                <a:srgbClr val="000000"/>
              </a:solidFill>
            </a:endParaRPr>
          </a:p>
        </p:txBody>
      </p:sp>
      <p:pic>
        <p:nvPicPr>
          <p:cNvPr id="104" name="Google Shape;104;p15"/>
          <p:cNvPicPr preferRelativeResize="0"/>
          <p:nvPr/>
        </p:nvPicPr>
        <p:blipFill rotWithShape="1">
          <a:blip r:embed="rId3">
            <a:alphaModFix/>
          </a:blip>
          <a:srcRect l="3460" r="1994"/>
          <a:stretch/>
        </p:blipFill>
        <p:spPr>
          <a:xfrm>
            <a:off x="5568400" y="2169225"/>
            <a:ext cx="3443899" cy="2437375"/>
          </a:xfrm>
          <a:prstGeom prst="rect">
            <a:avLst/>
          </a:prstGeom>
          <a:noFill/>
          <a:ln>
            <a:noFill/>
          </a:ln>
        </p:spPr>
      </p:pic>
      <p:sp>
        <p:nvSpPr>
          <p:cNvPr id="105" name="Google Shape;105;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The Problem - Streaming Data   </a:t>
            </a:r>
            <a:endParaRPr/>
          </a:p>
        </p:txBody>
      </p:sp>
      <p:sp>
        <p:nvSpPr>
          <p:cNvPr id="111" name="Google Shape;111;p16"/>
          <p:cNvSpPr txBox="1">
            <a:spLocks noGrp="1"/>
          </p:cNvSpPr>
          <p:nvPr>
            <p:ph type="body" idx="1"/>
          </p:nvPr>
        </p:nvSpPr>
        <p:spPr>
          <a:xfrm>
            <a:off x="729450" y="2078875"/>
            <a:ext cx="7688700" cy="2740500"/>
          </a:xfrm>
          <a:prstGeom prst="rect">
            <a:avLst/>
          </a:prstGeom>
        </p:spPr>
        <p:txBody>
          <a:bodyPr spcFirstLastPara="1" wrap="square" lIns="91425" tIns="91425" rIns="91425" bIns="91425" anchor="t" anchorCtr="0">
            <a:normAutofit/>
          </a:bodyPr>
          <a:lstStyle/>
          <a:p>
            <a:pPr marL="457200" lvl="0" indent="-311150" algn="just" rtl="0">
              <a:lnSpc>
                <a:spcPct val="107916"/>
              </a:lnSpc>
              <a:spcBef>
                <a:spcPts val="0"/>
              </a:spcBef>
              <a:spcAft>
                <a:spcPts val="0"/>
              </a:spcAft>
              <a:buClr>
                <a:srgbClr val="000000"/>
              </a:buClr>
              <a:buSzPts val="1300"/>
              <a:buChar char="●"/>
            </a:pPr>
            <a:r>
              <a:rPr lang="iw">
                <a:solidFill>
                  <a:srgbClr val="000000"/>
                </a:solidFill>
              </a:rPr>
              <a:t>Infinite data stream arriving rapidly. </a:t>
            </a:r>
            <a:endParaRPr>
              <a:solidFill>
                <a:srgbClr val="000000"/>
              </a:solidFill>
            </a:endParaRPr>
          </a:p>
          <a:p>
            <a:pPr marL="457200" lvl="0" indent="-311150" algn="just" rtl="0">
              <a:lnSpc>
                <a:spcPct val="107916"/>
              </a:lnSpc>
              <a:spcBef>
                <a:spcPts val="800"/>
              </a:spcBef>
              <a:spcAft>
                <a:spcPts val="0"/>
              </a:spcAft>
              <a:buClr>
                <a:srgbClr val="000000"/>
              </a:buClr>
              <a:buSzPts val="1300"/>
              <a:buChar char="●"/>
            </a:pPr>
            <a:r>
              <a:rPr lang="iw">
                <a:solidFill>
                  <a:srgbClr val="000000"/>
                </a:solidFill>
              </a:rPr>
              <a:t>Clusters statistics can change with time (e.g: number, centers and weights).</a:t>
            </a:r>
            <a:endParaRPr>
              <a:solidFill>
                <a:srgbClr val="000000"/>
              </a:solidFill>
            </a:endParaRPr>
          </a:p>
          <a:p>
            <a:pPr marL="457200" lvl="0" indent="-311150" algn="just" rtl="0">
              <a:lnSpc>
                <a:spcPct val="107916"/>
              </a:lnSpc>
              <a:spcBef>
                <a:spcPts val="800"/>
              </a:spcBef>
              <a:spcAft>
                <a:spcPts val="800"/>
              </a:spcAft>
              <a:buClr>
                <a:srgbClr val="000000"/>
              </a:buClr>
              <a:buSzPts val="1300"/>
              <a:buChar char="●"/>
            </a:pPr>
            <a:r>
              <a:rPr lang="iw">
                <a:solidFill>
                  <a:srgbClr val="000000"/>
                </a:solidFill>
              </a:rPr>
              <a:t>Real-time requirements. </a:t>
            </a:r>
            <a:endParaRPr>
              <a:solidFill>
                <a:srgbClr val="000000"/>
              </a:solidFill>
            </a:endParaRPr>
          </a:p>
        </p:txBody>
      </p:sp>
      <p:sp>
        <p:nvSpPr>
          <p:cNvPr id="112" name="Google Shape;112;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4</a:t>
            </a:fld>
            <a:endParaRPr/>
          </a:p>
        </p:txBody>
      </p:sp>
      <p:pic>
        <p:nvPicPr>
          <p:cNvPr id="113" name="Google Shape;113;p16"/>
          <p:cNvPicPr preferRelativeResize="0"/>
          <p:nvPr/>
        </p:nvPicPr>
        <p:blipFill>
          <a:blip r:embed="rId3">
            <a:alphaModFix/>
          </a:blip>
          <a:stretch>
            <a:fillRect/>
          </a:stretch>
        </p:blipFill>
        <p:spPr>
          <a:xfrm>
            <a:off x="4758175" y="2984725"/>
            <a:ext cx="3778125" cy="183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DeepDPM -General </a:t>
            </a:r>
            <a:endParaRPr/>
          </a:p>
        </p:txBody>
      </p:sp>
      <p:sp>
        <p:nvSpPr>
          <p:cNvPr id="119" name="Google Shape;119;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5</a:t>
            </a:fld>
            <a:endParaRPr/>
          </a:p>
        </p:txBody>
      </p:sp>
      <p:pic>
        <p:nvPicPr>
          <p:cNvPr id="120" name="Google Shape;120;p17"/>
          <p:cNvPicPr preferRelativeResize="0"/>
          <p:nvPr/>
        </p:nvPicPr>
        <p:blipFill rotWithShape="1">
          <a:blip r:embed="rId3">
            <a:alphaModFix/>
          </a:blip>
          <a:srcRect t="6110" b="25387"/>
          <a:stretch/>
        </p:blipFill>
        <p:spPr>
          <a:xfrm>
            <a:off x="788063" y="3725390"/>
            <a:ext cx="7571475" cy="1160910"/>
          </a:xfrm>
          <a:prstGeom prst="rect">
            <a:avLst/>
          </a:prstGeom>
          <a:noFill/>
          <a:ln>
            <a:noFill/>
          </a:ln>
        </p:spPr>
      </p:pic>
      <p:sp>
        <p:nvSpPr>
          <p:cNvPr id="121" name="Google Shape;121;p17"/>
          <p:cNvSpPr txBox="1"/>
          <p:nvPr/>
        </p:nvSpPr>
        <p:spPr>
          <a:xfrm>
            <a:off x="849800" y="1979125"/>
            <a:ext cx="7571400" cy="16389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Lato"/>
              <a:buChar char="●"/>
            </a:pPr>
            <a:r>
              <a:rPr lang="iw" sz="1300">
                <a:latin typeface="Lato"/>
                <a:ea typeface="Lato"/>
                <a:cs typeface="Lato"/>
                <a:sym typeface="Lato"/>
              </a:rPr>
              <a:t>Non Parametric method for deep clustering  that does not require K in advance as it infers it during the learning.</a:t>
            </a:r>
            <a:br>
              <a:rPr lang="iw" sz="1300">
                <a:latin typeface="Lato"/>
                <a:ea typeface="Lato"/>
                <a:cs typeface="Lato"/>
                <a:sym typeface="Lato"/>
              </a:rPr>
            </a:br>
            <a:endParaRPr sz="1300">
              <a:latin typeface="Lato"/>
              <a:ea typeface="Lato"/>
              <a:cs typeface="Lato"/>
              <a:sym typeface="Lato"/>
            </a:endParaRPr>
          </a:p>
          <a:p>
            <a:pPr marL="457200" lvl="0" indent="-311150" algn="just" rtl="0">
              <a:lnSpc>
                <a:spcPct val="107916"/>
              </a:lnSpc>
              <a:spcBef>
                <a:spcPts val="0"/>
              </a:spcBef>
              <a:spcAft>
                <a:spcPts val="0"/>
              </a:spcAft>
              <a:buSzPts val="1300"/>
              <a:buFont typeface="Lato"/>
              <a:buChar char="●"/>
            </a:pPr>
            <a:r>
              <a:rPr lang="iw" sz="1300">
                <a:latin typeface="Lato"/>
                <a:ea typeface="Lato"/>
                <a:cs typeface="Lato"/>
                <a:sym typeface="Lato"/>
              </a:rPr>
              <a:t>Combines </a:t>
            </a:r>
            <a:r>
              <a:rPr lang="iw" sz="1300" b="1">
                <a:latin typeface="Lato"/>
                <a:ea typeface="Lato"/>
                <a:cs typeface="Lato"/>
                <a:sym typeface="Lato"/>
              </a:rPr>
              <a:t>DPM</a:t>
            </a:r>
            <a:r>
              <a:rPr lang="iw" sz="1300">
                <a:latin typeface="Lato"/>
                <a:ea typeface="Lato"/>
                <a:cs typeface="Lato"/>
                <a:sym typeface="Lato"/>
              </a:rPr>
              <a:t> (Dirichlet Process Mixture) and </a:t>
            </a:r>
            <a:r>
              <a:rPr lang="iw" sz="1300" b="1">
                <a:latin typeface="Lato"/>
                <a:ea typeface="Lato"/>
                <a:cs typeface="Lato"/>
                <a:sym typeface="Lato"/>
              </a:rPr>
              <a:t>DL </a:t>
            </a:r>
            <a:r>
              <a:rPr lang="iw" sz="1300">
                <a:latin typeface="Lato"/>
                <a:ea typeface="Lato"/>
                <a:cs typeface="Lato"/>
                <a:sym typeface="Lato"/>
              </a:rPr>
              <a:t>(Deep Learning).</a:t>
            </a:r>
            <a:endParaRPr sz="1300">
              <a:latin typeface="Lato"/>
              <a:ea typeface="Lato"/>
              <a:cs typeface="Lato"/>
              <a:sym typeface="Lato"/>
            </a:endParaRPr>
          </a:p>
          <a:p>
            <a:pPr marL="457200" lvl="0" indent="-317500" algn="just" rtl="0">
              <a:lnSpc>
                <a:spcPct val="107916"/>
              </a:lnSpc>
              <a:spcBef>
                <a:spcPts val="800"/>
              </a:spcBef>
              <a:spcAft>
                <a:spcPts val="0"/>
              </a:spcAft>
              <a:buSzPts val="1400"/>
              <a:buFont typeface="Lato"/>
              <a:buChar char="●"/>
            </a:pPr>
            <a:r>
              <a:rPr lang="iw" sz="1300">
                <a:latin typeface="Lato"/>
                <a:ea typeface="Lato"/>
                <a:cs typeface="Lato"/>
                <a:sym typeface="Lato"/>
              </a:rPr>
              <a:t>The main </a:t>
            </a:r>
            <a:r>
              <a:rPr lang="iw" sz="1300" b="1">
                <a:latin typeface="Lato"/>
                <a:ea typeface="Lato"/>
                <a:cs typeface="Lato"/>
                <a:sym typeface="Lato"/>
              </a:rPr>
              <a:t>advantage</a:t>
            </a:r>
            <a:r>
              <a:rPr lang="iw" sz="1300">
                <a:latin typeface="Lato"/>
                <a:ea typeface="Lato"/>
                <a:cs typeface="Lato"/>
                <a:sym typeface="Lato"/>
              </a:rPr>
              <a:t> of the system is its adaptivity, flexibility and robusting to initial K.</a:t>
            </a:r>
            <a:endParaRPr sz="1300">
              <a:latin typeface="Lato"/>
              <a:ea typeface="Lato"/>
              <a:cs typeface="Lato"/>
              <a:sym typeface="Lato"/>
            </a:endParaRPr>
          </a:p>
          <a:p>
            <a:pPr marL="457200" lvl="0" indent="-311150" algn="just" rtl="0">
              <a:lnSpc>
                <a:spcPct val="107916"/>
              </a:lnSpc>
              <a:spcBef>
                <a:spcPts val="800"/>
              </a:spcBef>
              <a:spcAft>
                <a:spcPts val="800"/>
              </a:spcAft>
              <a:buSzPts val="1300"/>
              <a:buFont typeface="Lato"/>
              <a:buChar char="●"/>
            </a:pPr>
            <a:r>
              <a:rPr lang="iw" sz="1300">
                <a:latin typeface="Lato"/>
                <a:ea typeface="Lato"/>
                <a:cs typeface="Lato"/>
                <a:sym typeface="Lato"/>
              </a:rPr>
              <a:t>Adaptive algorithm with five major </a:t>
            </a:r>
            <a:r>
              <a:rPr lang="iw" sz="1300" b="1">
                <a:latin typeface="Lato"/>
                <a:ea typeface="Lato"/>
                <a:cs typeface="Lato"/>
                <a:sym typeface="Lato"/>
              </a:rPr>
              <a:t>steps</a:t>
            </a:r>
            <a:endParaRPr sz="13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729450" y="1242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DeepDPM - Steps (1)</a:t>
            </a:r>
            <a:endParaRPr/>
          </a:p>
        </p:txBody>
      </p:sp>
      <p:sp>
        <p:nvSpPr>
          <p:cNvPr id="127" name="Google Shape;127;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6</a:t>
            </a:fld>
            <a:endParaRPr/>
          </a:p>
        </p:txBody>
      </p:sp>
      <p:sp>
        <p:nvSpPr>
          <p:cNvPr id="128" name="Google Shape;128;p18"/>
          <p:cNvSpPr txBox="1"/>
          <p:nvPr/>
        </p:nvSpPr>
        <p:spPr>
          <a:xfrm>
            <a:off x="729438" y="1660800"/>
            <a:ext cx="7571400" cy="3380100"/>
          </a:xfrm>
          <a:prstGeom prst="rect">
            <a:avLst/>
          </a:prstGeom>
          <a:noFill/>
          <a:ln>
            <a:noFill/>
          </a:ln>
        </p:spPr>
        <p:txBody>
          <a:bodyPr spcFirstLastPara="1" wrap="square" lIns="91425" tIns="91425" rIns="91425" bIns="91425" anchor="t" anchorCtr="0">
            <a:spAutoFit/>
          </a:bodyPr>
          <a:lstStyle/>
          <a:p>
            <a:pPr marL="457200" lvl="0" indent="-311150" algn="just" rtl="0">
              <a:lnSpc>
                <a:spcPct val="107916"/>
              </a:lnSpc>
              <a:spcBef>
                <a:spcPts val="0"/>
              </a:spcBef>
              <a:spcAft>
                <a:spcPts val="0"/>
              </a:spcAft>
              <a:buSzPts val="1300"/>
              <a:buFont typeface="Lato"/>
              <a:buChar char="●"/>
            </a:pPr>
            <a:r>
              <a:rPr lang="iw" sz="1200" b="1">
                <a:latin typeface="Lato"/>
                <a:ea typeface="Lato"/>
                <a:cs typeface="Lato"/>
                <a:sym typeface="Lato"/>
              </a:rPr>
              <a:t>Feature extractor</a:t>
            </a:r>
            <a:r>
              <a:rPr lang="iw" sz="1200">
                <a:latin typeface="Lato"/>
                <a:ea typeface="Lato"/>
                <a:cs typeface="Lato"/>
                <a:sym typeface="Lato"/>
              </a:rPr>
              <a:t>: </a:t>
            </a:r>
            <a:endParaRPr sz="1200">
              <a:latin typeface="Lato"/>
              <a:ea typeface="Lato"/>
              <a:cs typeface="Lato"/>
              <a:sym typeface="Lato"/>
            </a:endParaRPr>
          </a:p>
          <a:p>
            <a:pPr marL="914400" lvl="1" indent="-304800" algn="just" rtl="0">
              <a:lnSpc>
                <a:spcPct val="107916"/>
              </a:lnSpc>
              <a:spcBef>
                <a:spcPts val="800"/>
              </a:spcBef>
              <a:spcAft>
                <a:spcPts val="0"/>
              </a:spcAft>
              <a:buSzPts val="1200"/>
              <a:buFont typeface="Lato"/>
              <a:buChar char="○"/>
            </a:pPr>
            <a:r>
              <a:rPr lang="iw" sz="1200">
                <a:latin typeface="Lato"/>
                <a:ea typeface="Lato"/>
                <a:cs typeface="Lato"/>
                <a:sym typeface="Lato"/>
              </a:rPr>
              <a:t>Paradigm 1: a two-step approach in which features are learned once (using Scan / Moco).</a:t>
            </a:r>
            <a:endParaRPr sz="1200">
              <a:latin typeface="Lato"/>
              <a:ea typeface="Lato"/>
              <a:cs typeface="Lato"/>
              <a:sym typeface="Lato"/>
            </a:endParaRPr>
          </a:p>
          <a:p>
            <a:pPr marL="914400" lvl="1" indent="-304800" algn="just" rtl="0">
              <a:lnSpc>
                <a:spcPct val="107916"/>
              </a:lnSpc>
              <a:spcBef>
                <a:spcPts val="800"/>
              </a:spcBef>
              <a:spcAft>
                <a:spcPts val="0"/>
              </a:spcAft>
              <a:buSzPts val="1200"/>
              <a:buFont typeface="Lato"/>
              <a:buChar char="○"/>
            </a:pPr>
            <a:r>
              <a:rPr lang="iw" sz="1200">
                <a:latin typeface="Lato"/>
                <a:ea typeface="Lato"/>
                <a:cs typeface="Lato"/>
                <a:sym typeface="Lato"/>
              </a:rPr>
              <a:t>Paradigm 2: an end to-end approach, where features and clustering are learned jointly.</a:t>
            </a:r>
            <a:endParaRPr sz="1200">
              <a:latin typeface="Lato"/>
              <a:ea typeface="Lato"/>
              <a:cs typeface="Lato"/>
              <a:sym typeface="Lato"/>
            </a:endParaRPr>
          </a:p>
          <a:p>
            <a:pPr marL="457200" lvl="0" indent="-311150" algn="just" rtl="0">
              <a:lnSpc>
                <a:spcPct val="107916"/>
              </a:lnSpc>
              <a:spcBef>
                <a:spcPts val="800"/>
              </a:spcBef>
              <a:spcAft>
                <a:spcPts val="0"/>
              </a:spcAft>
              <a:buSzPts val="1300"/>
              <a:buFont typeface="Lato"/>
              <a:buChar char="●"/>
            </a:pPr>
            <a:r>
              <a:rPr lang="iw" sz="1200" b="1">
                <a:latin typeface="Lato"/>
                <a:ea typeface="Lato"/>
                <a:cs typeface="Lato"/>
                <a:sym typeface="Lato"/>
              </a:rPr>
              <a:t>Clustering  net</a:t>
            </a:r>
            <a:r>
              <a:rPr lang="iw" sz="1200">
                <a:latin typeface="Lato"/>
                <a:ea typeface="Lato"/>
                <a:cs typeface="Lato"/>
                <a:sym typeface="Lato"/>
              </a:rPr>
              <a:t>: </a:t>
            </a:r>
            <a:endParaRPr sz="1200">
              <a:latin typeface="Lato"/>
              <a:ea typeface="Lato"/>
              <a:cs typeface="Lato"/>
              <a:sym typeface="Lato"/>
            </a:endParaRPr>
          </a:p>
          <a:p>
            <a:pPr marL="914400" lvl="1" indent="-311150" algn="just" rtl="0">
              <a:lnSpc>
                <a:spcPct val="107916"/>
              </a:lnSpc>
              <a:spcBef>
                <a:spcPts val="800"/>
              </a:spcBef>
              <a:spcAft>
                <a:spcPts val="0"/>
              </a:spcAft>
              <a:buSzPts val="1300"/>
              <a:buFont typeface="Lato"/>
              <a:buChar char="○"/>
            </a:pPr>
            <a:r>
              <a:rPr lang="iw" sz="1200">
                <a:latin typeface="Lato"/>
                <a:ea typeface="Lato"/>
                <a:cs typeface="Lato"/>
                <a:sym typeface="Lato"/>
              </a:rPr>
              <a:t>Maximum a posteriori estimation (MAP) classifier.</a:t>
            </a:r>
            <a:endParaRPr sz="1200">
              <a:latin typeface="Lato"/>
              <a:ea typeface="Lato"/>
              <a:cs typeface="Lato"/>
              <a:sym typeface="Lato"/>
            </a:endParaRPr>
          </a:p>
          <a:p>
            <a:pPr marL="914400" lvl="1" indent="-311150" algn="just" rtl="0">
              <a:lnSpc>
                <a:spcPct val="107916"/>
              </a:lnSpc>
              <a:spcBef>
                <a:spcPts val="800"/>
              </a:spcBef>
              <a:spcAft>
                <a:spcPts val="0"/>
              </a:spcAft>
              <a:buSzPts val="1300"/>
              <a:buFont typeface="Lato"/>
              <a:buChar char="○"/>
            </a:pPr>
            <a:r>
              <a:rPr lang="iw" sz="1200">
                <a:latin typeface="Lato"/>
                <a:ea typeface="Lato"/>
                <a:cs typeface="Lato"/>
                <a:sym typeface="Lato"/>
              </a:rPr>
              <a:t>Architecture: input layer, a single hidden layer (50 neurons) </a:t>
            </a:r>
            <a:br>
              <a:rPr lang="iw" sz="1200">
                <a:latin typeface="Lato"/>
                <a:ea typeface="Lato"/>
                <a:cs typeface="Lato"/>
                <a:sym typeface="Lato"/>
              </a:rPr>
            </a:br>
            <a:r>
              <a:rPr lang="iw" sz="1200">
                <a:latin typeface="Lato"/>
                <a:ea typeface="Lato"/>
                <a:cs typeface="Lato"/>
                <a:sym typeface="Lato"/>
              </a:rPr>
              <a:t>and an output layer (k neurons).</a:t>
            </a:r>
            <a:endParaRPr sz="1200" b="1">
              <a:latin typeface="Lato"/>
              <a:ea typeface="Lato"/>
              <a:cs typeface="Lato"/>
              <a:sym typeface="Lato"/>
            </a:endParaRPr>
          </a:p>
          <a:p>
            <a:pPr marL="457200" lvl="0" indent="-311150" algn="just" rtl="0">
              <a:lnSpc>
                <a:spcPct val="107916"/>
              </a:lnSpc>
              <a:spcBef>
                <a:spcPts val="800"/>
              </a:spcBef>
              <a:spcAft>
                <a:spcPts val="0"/>
              </a:spcAft>
              <a:buSzPts val="1300"/>
              <a:buFont typeface="Lato"/>
              <a:buChar char="●"/>
            </a:pPr>
            <a:r>
              <a:rPr lang="iw" sz="1200" b="1">
                <a:latin typeface="Lato"/>
                <a:ea typeface="Lato"/>
                <a:cs typeface="Lato"/>
                <a:sym typeface="Lato"/>
              </a:rPr>
              <a:t>K sub clustering net :</a:t>
            </a:r>
            <a:endParaRPr sz="1200" b="1">
              <a:latin typeface="Lato"/>
              <a:ea typeface="Lato"/>
              <a:cs typeface="Lato"/>
              <a:sym typeface="Lato"/>
            </a:endParaRPr>
          </a:p>
          <a:p>
            <a:pPr marL="914400" lvl="1" indent="-311150" algn="just" rtl="0">
              <a:lnSpc>
                <a:spcPct val="107916"/>
              </a:lnSpc>
              <a:spcBef>
                <a:spcPts val="800"/>
              </a:spcBef>
              <a:spcAft>
                <a:spcPts val="800"/>
              </a:spcAft>
              <a:buSzPts val="1300"/>
              <a:buFont typeface="Lato"/>
              <a:buChar char="○"/>
            </a:pPr>
            <a:r>
              <a:rPr lang="iw" sz="1200">
                <a:latin typeface="Lato"/>
                <a:ea typeface="Lato"/>
                <a:cs typeface="Lato"/>
                <a:sym typeface="Lato"/>
              </a:rPr>
              <a:t>Architecture:  input layer (k neurons),  </a:t>
            </a:r>
            <a:br>
              <a:rPr lang="iw" sz="1200">
                <a:latin typeface="Lato"/>
                <a:ea typeface="Lato"/>
                <a:cs typeface="Lato"/>
                <a:sym typeface="Lato"/>
              </a:rPr>
            </a:br>
            <a:r>
              <a:rPr lang="iw" sz="1200">
                <a:latin typeface="Lato"/>
                <a:ea typeface="Lato"/>
                <a:cs typeface="Lato"/>
                <a:sym typeface="Lato"/>
              </a:rPr>
              <a:t>hidden layer (Hidden_dim*k neurons, </a:t>
            </a:r>
            <a:br>
              <a:rPr lang="iw" sz="1200">
                <a:latin typeface="Lato"/>
                <a:ea typeface="Lato"/>
                <a:cs typeface="Lato"/>
                <a:sym typeface="Lato"/>
              </a:rPr>
            </a:br>
            <a:r>
              <a:rPr lang="iw" sz="1200">
                <a:latin typeface="Lato"/>
                <a:ea typeface="Lato"/>
                <a:cs typeface="Lato"/>
                <a:sym typeface="Lato"/>
              </a:rPr>
              <a:t>detaching different sub-clustering nets ), </a:t>
            </a:r>
            <a:br>
              <a:rPr lang="iw" sz="1200">
                <a:latin typeface="Lato"/>
                <a:ea typeface="Lato"/>
                <a:cs typeface="Lato"/>
                <a:sym typeface="Lato"/>
              </a:rPr>
            </a:br>
            <a:r>
              <a:rPr lang="iw" sz="1200">
                <a:latin typeface="Lato"/>
                <a:ea typeface="Lato"/>
                <a:cs typeface="Lato"/>
                <a:sym typeface="Lato"/>
              </a:rPr>
              <a:t>output layer (2*k neurons) , 2 FC layers </a:t>
            </a:r>
            <a:endParaRPr sz="1200">
              <a:latin typeface="Lato"/>
              <a:ea typeface="Lato"/>
              <a:cs typeface="Lato"/>
              <a:sym typeface="Lato"/>
            </a:endParaRPr>
          </a:p>
        </p:txBody>
      </p:sp>
      <p:pic>
        <p:nvPicPr>
          <p:cNvPr id="129" name="Google Shape;129;p18"/>
          <p:cNvPicPr preferRelativeResize="0"/>
          <p:nvPr/>
        </p:nvPicPr>
        <p:blipFill rotWithShape="1">
          <a:blip r:embed="rId3">
            <a:alphaModFix/>
          </a:blip>
          <a:srcRect l="2201" r="8672"/>
          <a:stretch/>
        </p:blipFill>
        <p:spPr>
          <a:xfrm>
            <a:off x="5980601" y="2936050"/>
            <a:ext cx="2815048" cy="685012"/>
          </a:xfrm>
          <a:prstGeom prst="rect">
            <a:avLst/>
          </a:prstGeom>
          <a:noFill/>
          <a:ln w="9525" cap="flat" cmpd="sng">
            <a:solidFill>
              <a:schemeClr val="dk2"/>
            </a:solidFill>
            <a:prstDash val="solid"/>
            <a:round/>
            <a:headEnd type="none" w="sm" len="sm"/>
            <a:tailEnd type="none" w="sm" len="sm"/>
          </a:ln>
        </p:spPr>
      </p:pic>
      <p:pic>
        <p:nvPicPr>
          <p:cNvPr id="130" name="Google Shape;130;p18"/>
          <p:cNvPicPr preferRelativeResize="0"/>
          <p:nvPr/>
        </p:nvPicPr>
        <p:blipFill>
          <a:blip r:embed="rId4">
            <a:alphaModFix/>
          </a:blip>
          <a:stretch>
            <a:fillRect/>
          </a:stretch>
        </p:blipFill>
        <p:spPr>
          <a:xfrm>
            <a:off x="5039450" y="4188400"/>
            <a:ext cx="3654189" cy="805375"/>
          </a:xfrm>
          <a:prstGeom prst="rect">
            <a:avLst/>
          </a:prstGeom>
          <a:noFill/>
          <a:ln w="9525" cap="flat" cmpd="sng">
            <a:solidFill>
              <a:schemeClr val="dk2"/>
            </a:solidFill>
            <a:prstDash val="solid"/>
            <a:round/>
            <a:headEnd type="none" w="sm" len="sm"/>
            <a:tailEnd type="none" w="sm" len="sm"/>
          </a:ln>
        </p:spPr>
      </p:pic>
      <p:pic>
        <p:nvPicPr>
          <p:cNvPr id="131" name="Google Shape;131;p18"/>
          <p:cNvPicPr preferRelativeResize="0"/>
          <p:nvPr/>
        </p:nvPicPr>
        <p:blipFill rotWithShape="1">
          <a:blip r:embed="rId5">
            <a:alphaModFix/>
          </a:blip>
          <a:srcRect t="6110" b="25387"/>
          <a:stretch/>
        </p:blipFill>
        <p:spPr>
          <a:xfrm>
            <a:off x="1932075" y="581125"/>
            <a:ext cx="7076000" cy="80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729450" y="1242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DeepDPM - Steps (2)</a:t>
            </a:r>
            <a:endParaRPr/>
          </a:p>
        </p:txBody>
      </p:sp>
      <p:sp>
        <p:nvSpPr>
          <p:cNvPr id="137" name="Google Shape;137;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7</a:t>
            </a:fld>
            <a:endParaRPr/>
          </a:p>
        </p:txBody>
      </p:sp>
      <p:sp>
        <p:nvSpPr>
          <p:cNvPr id="138" name="Google Shape;138;p19"/>
          <p:cNvSpPr txBox="1"/>
          <p:nvPr/>
        </p:nvSpPr>
        <p:spPr>
          <a:xfrm>
            <a:off x="681188" y="1727600"/>
            <a:ext cx="7571400" cy="3233400"/>
          </a:xfrm>
          <a:prstGeom prst="rect">
            <a:avLst/>
          </a:prstGeom>
          <a:noFill/>
          <a:ln>
            <a:noFill/>
          </a:ln>
        </p:spPr>
        <p:txBody>
          <a:bodyPr spcFirstLastPara="1" wrap="square" lIns="91425" tIns="91425" rIns="91425" bIns="91425" anchor="t" anchorCtr="0">
            <a:spAutoFit/>
          </a:bodyPr>
          <a:lstStyle/>
          <a:p>
            <a:pPr marL="457200" lvl="0" indent="-311150" algn="just" rtl="0">
              <a:lnSpc>
                <a:spcPct val="107916"/>
              </a:lnSpc>
              <a:spcBef>
                <a:spcPts val="0"/>
              </a:spcBef>
              <a:spcAft>
                <a:spcPts val="0"/>
              </a:spcAft>
              <a:buSzPts val="1300"/>
              <a:buFont typeface="Lato"/>
              <a:buChar char="●"/>
            </a:pPr>
            <a:r>
              <a:rPr lang="iw" sz="1200" b="1">
                <a:latin typeface="Lato"/>
                <a:ea typeface="Lato"/>
                <a:cs typeface="Lato"/>
                <a:sym typeface="Lato"/>
              </a:rPr>
              <a:t>Split or merge decisions </a:t>
            </a:r>
            <a:endParaRPr sz="1200" b="1">
              <a:latin typeface="Lato"/>
              <a:ea typeface="Lato"/>
              <a:cs typeface="Lato"/>
              <a:sym typeface="Lato"/>
            </a:endParaRPr>
          </a:p>
          <a:p>
            <a:pPr marL="914400" lvl="1" indent="-304800" algn="just" rtl="0">
              <a:lnSpc>
                <a:spcPct val="107916"/>
              </a:lnSpc>
              <a:spcBef>
                <a:spcPts val="800"/>
              </a:spcBef>
              <a:spcAft>
                <a:spcPts val="0"/>
              </a:spcAft>
              <a:buSzPts val="1200"/>
              <a:buFont typeface="Lato"/>
              <a:buChar char="○"/>
            </a:pPr>
            <a:r>
              <a:rPr lang="iw" sz="1200">
                <a:latin typeface="Lato"/>
                <a:ea typeface="Lato"/>
                <a:cs typeface="Lato"/>
                <a:sym typeface="Lato"/>
              </a:rPr>
              <a:t>Only by factor 2</a:t>
            </a:r>
            <a:endParaRPr sz="1200">
              <a:latin typeface="Lato"/>
              <a:ea typeface="Lato"/>
              <a:cs typeface="Lato"/>
              <a:sym typeface="Lato"/>
            </a:endParaRPr>
          </a:p>
          <a:p>
            <a:pPr marL="914400" lvl="1" indent="-311150" algn="just" rtl="0">
              <a:lnSpc>
                <a:spcPct val="107916"/>
              </a:lnSpc>
              <a:spcBef>
                <a:spcPts val="800"/>
              </a:spcBef>
              <a:spcAft>
                <a:spcPts val="0"/>
              </a:spcAft>
              <a:buSzPts val="1300"/>
              <a:buFont typeface="Lato"/>
              <a:buChar char="○"/>
            </a:pPr>
            <a:r>
              <a:rPr lang="iw" sz="1200">
                <a:latin typeface="Lato"/>
                <a:ea typeface="Lato"/>
                <a:cs typeface="Lato"/>
                <a:sym typeface="Lato"/>
              </a:rPr>
              <a:t>A split proposal is accepted with probabilty</a:t>
            </a:r>
            <a:br>
              <a:rPr lang="iw" sz="1200">
                <a:latin typeface="Lato"/>
                <a:ea typeface="Lato"/>
                <a:cs typeface="Lato"/>
                <a:sym typeface="Lato"/>
              </a:rPr>
            </a:br>
            <a:r>
              <a:rPr lang="iw" sz="1200">
                <a:latin typeface="Lato"/>
                <a:ea typeface="Lato"/>
                <a:cs typeface="Lato"/>
                <a:sym typeface="Lato"/>
              </a:rPr>
              <a:t>min (1, Hs)</a:t>
            </a:r>
            <a:endParaRPr sz="1200">
              <a:latin typeface="Lato"/>
              <a:ea typeface="Lato"/>
              <a:cs typeface="Lato"/>
              <a:sym typeface="Lato"/>
            </a:endParaRPr>
          </a:p>
          <a:p>
            <a:pPr marL="914400" lvl="1" indent="-311150" algn="just" rtl="0">
              <a:lnSpc>
                <a:spcPct val="107916"/>
              </a:lnSpc>
              <a:spcBef>
                <a:spcPts val="800"/>
              </a:spcBef>
              <a:spcAft>
                <a:spcPts val="0"/>
              </a:spcAft>
              <a:buSzPts val="1300"/>
              <a:buFont typeface="Lato"/>
              <a:buChar char="○"/>
            </a:pPr>
            <a:r>
              <a:rPr lang="iw" sz="1200">
                <a:latin typeface="Lato"/>
                <a:ea typeface="Lato"/>
                <a:cs typeface="Lato"/>
                <a:sym typeface="Lato"/>
              </a:rPr>
              <a:t>A merge  proposal is accepted with probabilty</a:t>
            </a:r>
            <a:br>
              <a:rPr lang="iw" sz="1200">
                <a:latin typeface="Lato"/>
                <a:ea typeface="Lato"/>
                <a:cs typeface="Lato"/>
                <a:sym typeface="Lato"/>
              </a:rPr>
            </a:br>
            <a:r>
              <a:rPr lang="iw" sz="1200">
                <a:latin typeface="Lato"/>
                <a:ea typeface="Lato"/>
                <a:cs typeface="Lato"/>
                <a:sym typeface="Lato"/>
              </a:rPr>
              <a:t>min (1, 1/Hs)</a:t>
            </a:r>
            <a:endParaRPr sz="1200">
              <a:latin typeface="Lato"/>
              <a:ea typeface="Lato"/>
              <a:cs typeface="Lato"/>
              <a:sym typeface="Lato"/>
            </a:endParaRPr>
          </a:p>
          <a:p>
            <a:pPr marL="457200" lvl="0" indent="-304800" algn="just" rtl="0">
              <a:lnSpc>
                <a:spcPct val="107916"/>
              </a:lnSpc>
              <a:spcBef>
                <a:spcPts val="800"/>
              </a:spcBef>
              <a:spcAft>
                <a:spcPts val="0"/>
              </a:spcAft>
              <a:buSzPts val="1200"/>
              <a:buFont typeface="Lato"/>
              <a:buChar char="●"/>
            </a:pPr>
            <a:r>
              <a:rPr lang="iw" sz="1200" b="1">
                <a:latin typeface="Lato"/>
                <a:ea typeface="Lato"/>
                <a:cs typeface="Lato"/>
                <a:sym typeface="Lato"/>
              </a:rPr>
              <a:t>Updating net: </a:t>
            </a:r>
            <a:endParaRPr sz="1200" b="1">
              <a:latin typeface="Lato"/>
              <a:ea typeface="Lato"/>
              <a:cs typeface="Lato"/>
              <a:sym typeface="Lato"/>
            </a:endParaRPr>
          </a:p>
          <a:p>
            <a:pPr marL="914400" lvl="1" indent="-304800" algn="just" rtl="0">
              <a:lnSpc>
                <a:spcPct val="107916"/>
              </a:lnSpc>
              <a:spcBef>
                <a:spcPts val="800"/>
              </a:spcBef>
              <a:spcAft>
                <a:spcPts val="0"/>
              </a:spcAft>
              <a:buSzPts val="1200"/>
              <a:buFont typeface="Lato"/>
              <a:buChar char="○"/>
            </a:pPr>
            <a:r>
              <a:rPr lang="iw" sz="1200">
                <a:latin typeface="Lato"/>
                <a:ea typeface="Lato"/>
                <a:cs typeface="Lato"/>
                <a:sym typeface="Lato"/>
              </a:rPr>
              <a:t>add\remove neurons\weights\parameters</a:t>
            </a:r>
            <a:endParaRPr sz="1200">
              <a:latin typeface="Lato"/>
              <a:ea typeface="Lato"/>
              <a:cs typeface="Lato"/>
              <a:sym typeface="Lato"/>
            </a:endParaRPr>
          </a:p>
          <a:p>
            <a:pPr marL="0" lvl="0" indent="0" algn="just" rtl="0">
              <a:lnSpc>
                <a:spcPct val="107916"/>
              </a:lnSpc>
              <a:spcBef>
                <a:spcPts val="800"/>
              </a:spcBef>
              <a:spcAft>
                <a:spcPts val="0"/>
              </a:spcAft>
              <a:buNone/>
            </a:pPr>
            <a:r>
              <a:rPr lang="iw" sz="1200" b="1">
                <a:latin typeface="Lato"/>
                <a:ea typeface="Lato"/>
                <a:cs typeface="Lato"/>
                <a:sym typeface="Lato"/>
              </a:rPr>
              <a:t>E-step of the EM-GMM algorithm:                                                                    Loss function:</a:t>
            </a:r>
            <a:endParaRPr sz="1200" b="1">
              <a:latin typeface="Lato"/>
              <a:ea typeface="Lato"/>
              <a:cs typeface="Lato"/>
              <a:sym typeface="Lato"/>
            </a:endParaRPr>
          </a:p>
          <a:p>
            <a:pPr marL="0" lvl="0" indent="0" algn="just" rtl="0">
              <a:lnSpc>
                <a:spcPct val="107916"/>
              </a:lnSpc>
              <a:spcBef>
                <a:spcPts val="800"/>
              </a:spcBef>
              <a:spcAft>
                <a:spcPts val="0"/>
              </a:spcAft>
              <a:buNone/>
            </a:pPr>
            <a:endParaRPr sz="1200" b="1">
              <a:latin typeface="Lato"/>
              <a:ea typeface="Lato"/>
              <a:cs typeface="Lato"/>
              <a:sym typeface="Lato"/>
            </a:endParaRPr>
          </a:p>
          <a:p>
            <a:pPr marL="0" lvl="0" indent="0" algn="just" rtl="0">
              <a:lnSpc>
                <a:spcPct val="107916"/>
              </a:lnSpc>
              <a:spcBef>
                <a:spcPts val="800"/>
              </a:spcBef>
              <a:spcAft>
                <a:spcPts val="800"/>
              </a:spcAft>
              <a:buNone/>
            </a:pPr>
            <a:endParaRPr sz="1200" b="1">
              <a:latin typeface="Lato"/>
              <a:ea typeface="Lato"/>
              <a:cs typeface="Lato"/>
              <a:sym typeface="Lato"/>
            </a:endParaRPr>
          </a:p>
        </p:txBody>
      </p:sp>
      <p:pic>
        <p:nvPicPr>
          <p:cNvPr id="139" name="Google Shape;139;p19"/>
          <p:cNvPicPr preferRelativeResize="0"/>
          <p:nvPr/>
        </p:nvPicPr>
        <p:blipFill>
          <a:blip r:embed="rId3">
            <a:alphaModFix/>
          </a:blip>
          <a:stretch>
            <a:fillRect/>
          </a:stretch>
        </p:blipFill>
        <p:spPr>
          <a:xfrm>
            <a:off x="1036850" y="4272437"/>
            <a:ext cx="3021951" cy="871063"/>
          </a:xfrm>
          <a:prstGeom prst="rect">
            <a:avLst/>
          </a:prstGeom>
          <a:noFill/>
          <a:ln w="9525" cap="flat" cmpd="sng">
            <a:solidFill>
              <a:schemeClr val="dk2"/>
            </a:solidFill>
            <a:prstDash val="solid"/>
            <a:round/>
            <a:headEnd type="none" w="sm" len="sm"/>
            <a:tailEnd type="none" w="sm" len="sm"/>
          </a:ln>
        </p:spPr>
      </p:pic>
      <p:pic>
        <p:nvPicPr>
          <p:cNvPr id="140" name="Google Shape;140;p19"/>
          <p:cNvPicPr preferRelativeResize="0"/>
          <p:nvPr/>
        </p:nvPicPr>
        <p:blipFill rotWithShape="1">
          <a:blip r:embed="rId4">
            <a:alphaModFix/>
          </a:blip>
          <a:srcRect t="6110" b="25387"/>
          <a:stretch/>
        </p:blipFill>
        <p:spPr>
          <a:xfrm>
            <a:off x="1932075" y="581125"/>
            <a:ext cx="7076000" cy="805375"/>
          </a:xfrm>
          <a:prstGeom prst="rect">
            <a:avLst/>
          </a:prstGeom>
          <a:noFill/>
          <a:ln>
            <a:noFill/>
          </a:ln>
        </p:spPr>
      </p:pic>
      <p:pic>
        <p:nvPicPr>
          <p:cNvPr id="141" name="Google Shape;141;p19"/>
          <p:cNvPicPr preferRelativeResize="0"/>
          <p:nvPr/>
        </p:nvPicPr>
        <p:blipFill>
          <a:blip r:embed="rId5">
            <a:alphaModFix/>
          </a:blip>
          <a:stretch>
            <a:fillRect/>
          </a:stretch>
        </p:blipFill>
        <p:spPr>
          <a:xfrm>
            <a:off x="5085275" y="4388874"/>
            <a:ext cx="3021950" cy="638176"/>
          </a:xfrm>
          <a:prstGeom prst="rect">
            <a:avLst/>
          </a:prstGeom>
          <a:noFill/>
          <a:ln w="9525" cap="flat" cmpd="sng">
            <a:solidFill>
              <a:schemeClr val="dk2"/>
            </a:solidFill>
            <a:prstDash val="solid"/>
            <a:round/>
            <a:headEnd type="none" w="sm" len="sm"/>
            <a:tailEnd type="none" w="sm" len="sm"/>
          </a:ln>
        </p:spPr>
      </p:pic>
      <p:pic>
        <p:nvPicPr>
          <p:cNvPr id="142" name="Google Shape;142;p19"/>
          <p:cNvPicPr preferRelativeResize="0"/>
          <p:nvPr/>
        </p:nvPicPr>
        <p:blipFill>
          <a:blip r:embed="rId6">
            <a:alphaModFix/>
          </a:blip>
          <a:stretch>
            <a:fillRect/>
          </a:stretch>
        </p:blipFill>
        <p:spPr>
          <a:xfrm>
            <a:off x="5174774" y="1721734"/>
            <a:ext cx="3596750" cy="152839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DeepDPM - results</a:t>
            </a:r>
            <a:endParaRPr/>
          </a:p>
        </p:txBody>
      </p:sp>
      <p:sp>
        <p:nvSpPr>
          <p:cNvPr id="148" name="Google Shape;148;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8</a:t>
            </a:fld>
            <a:endParaRPr/>
          </a:p>
        </p:txBody>
      </p:sp>
      <p:sp>
        <p:nvSpPr>
          <p:cNvPr id="149" name="Google Shape;149;p20"/>
          <p:cNvSpPr txBox="1"/>
          <p:nvPr/>
        </p:nvSpPr>
        <p:spPr>
          <a:xfrm>
            <a:off x="624900" y="1937900"/>
            <a:ext cx="3947100" cy="21858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Lato"/>
              <a:buChar char="●"/>
            </a:pPr>
            <a:r>
              <a:rPr lang="iw" sz="1300" b="1">
                <a:latin typeface="Lato"/>
                <a:ea typeface="Lato"/>
                <a:cs typeface="Lato"/>
                <a:sym typeface="Lato"/>
              </a:rPr>
              <a:t>Main Datasets</a:t>
            </a:r>
            <a:r>
              <a:rPr lang="iw" sz="1300">
                <a:latin typeface="Lato"/>
                <a:ea typeface="Lato"/>
                <a:cs typeface="Lato"/>
                <a:sym typeface="Lato"/>
              </a:rPr>
              <a:t> </a:t>
            </a:r>
            <a:br>
              <a:rPr lang="iw" sz="1300">
                <a:latin typeface="Lato"/>
                <a:ea typeface="Lato"/>
                <a:cs typeface="Lato"/>
                <a:sym typeface="Lato"/>
              </a:rPr>
            </a:br>
            <a:r>
              <a:rPr lang="iw" sz="1300">
                <a:latin typeface="Lato"/>
                <a:ea typeface="Lato"/>
                <a:cs typeface="Lato"/>
                <a:sym typeface="Lato"/>
              </a:rPr>
              <a:t>(balanced and imbalanced) : </a:t>
            </a:r>
            <a:endParaRPr sz="1300">
              <a:latin typeface="Lato"/>
              <a:ea typeface="Lato"/>
              <a:cs typeface="Lato"/>
              <a:sym typeface="Lato"/>
            </a:endParaRPr>
          </a:p>
          <a:p>
            <a:pPr marL="914400" lvl="1" indent="-311150" algn="l" rtl="0">
              <a:spcBef>
                <a:spcPts val="0"/>
              </a:spcBef>
              <a:spcAft>
                <a:spcPts val="0"/>
              </a:spcAft>
              <a:buSzPts val="1300"/>
              <a:buFont typeface="Lato"/>
              <a:buChar char="○"/>
            </a:pPr>
            <a:r>
              <a:rPr lang="iw" sz="1300">
                <a:latin typeface="Lato"/>
                <a:ea typeface="Lato"/>
                <a:cs typeface="Lato"/>
                <a:sym typeface="Lato"/>
              </a:rPr>
              <a:t>MNIST</a:t>
            </a:r>
            <a:endParaRPr sz="1300">
              <a:latin typeface="Lato"/>
              <a:ea typeface="Lato"/>
              <a:cs typeface="Lato"/>
              <a:sym typeface="Lato"/>
            </a:endParaRPr>
          </a:p>
          <a:p>
            <a:pPr marL="914400" lvl="1" indent="-311150" algn="l" rtl="0">
              <a:spcBef>
                <a:spcPts val="0"/>
              </a:spcBef>
              <a:spcAft>
                <a:spcPts val="0"/>
              </a:spcAft>
              <a:buSzPts val="1300"/>
              <a:buFont typeface="Lato"/>
              <a:buChar char="○"/>
            </a:pPr>
            <a:r>
              <a:rPr lang="iw" sz="1300">
                <a:latin typeface="Lato"/>
                <a:ea typeface="Lato"/>
                <a:cs typeface="Lato"/>
                <a:sym typeface="Lato"/>
              </a:rPr>
              <a:t>USPS</a:t>
            </a:r>
            <a:endParaRPr sz="1300">
              <a:latin typeface="Lato"/>
              <a:ea typeface="Lato"/>
              <a:cs typeface="Lato"/>
              <a:sym typeface="Lato"/>
            </a:endParaRPr>
          </a:p>
          <a:p>
            <a:pPr marL="914400" lvl="1" indent="-311150" algn="l" rtl="0">
              <a:spcBef>
                <a:spcPts val="0"/>
              </a:spcBef>
              <a:spcAft>
                <a:spcPts val="0"/>
              </a:spcAft>
              <a:buSzPts val="1300"/>
              <a:buFont typeface="Lato"/>
              <a:buChar char="○"/>
            </a:pPr>
            <a:r>
              <a:rPr lang="iw" sz="1300">
                <a:latin typeface="Lato"/>
                <a:ea typeface="Lato"/>
                <a:cs typeface="Lato"/>
                <a:sym typeface="Lato"/>
              </a:rPr>
              <a:t>Fashion-MNIST</a:t>
            </a:r>
            <a:endParaRPr sz="1300">
              <a:latin typeface="Lato"/>
              <a:ea typeface="Lato"/>
              <a:cs typeface="Lato"/>
              <a:sym typeface="Lato"/>
            </a:endParaRPr>
          </a:p>
          <a:p>
            <a:pPr marL="914400" lvl="1" indent="-311150" algn="l" rtl="0">
              <a:spcBef>
                <a:spcPts val="0"/>
              </a:spcBef>
              <a:spcAft>
                <a:spcPts val="0"/>
              </a:spcAft>
              <a:buSzPts val="1300"/>
              <a:buFont typeface="Lato"/>
              <a:buChar char="○"/>
            </a:pPr>
            <a:r>
              <a:rPr lang="iw" sz="1300">
                <a:latin typeface="Lato"/>
                <a:ea typeface="Lato"/>
                <a:cs typeface="Lato"/>
                <a:sym typeface="Lato"/>
              </a:rPr>
              <a:t>ImageNet</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iw" sz="1300" b="1">
                <a:latin typeface="Lato"/>
                <a:ea typeface="Lato"/>
                <a:cs typeface="Lato"/>
                <a:sym typeface="Lato"/>
              </a:rPr>
              <a:t>Evaluating Results Parameters</a:t>
            </a:r>
            <a:r>
              <a:rPr lang="iw" sz="1300">
                <a:latin typeface="Lato"/>
                <a:ea typeface="Lato"/>
                <a:cs typeface="Lato"/>
                <a:sym typeface="Lato"/>
              </a:rPr>
              <a:t>: </a:t>
            </a:r>
            <a:endParaRPr sz="1300">
              <a:latin typeface="Lato"/>
              <a:ea typeface="Lato"/>
              <a:cs typeface="Lato"/>
              <a:sym typeface="Lato"/>
            </a:endParaRPr>
          </a:p>
          <a:p>
            <a:pPr marL="914400" lvl="1" indent="-311150" algn="l" rtl="0">
              <a:spcBef>
                <a:spcPts val="0"/>
              </a:spcBef>
              <a:spcAft>
                <a:spcPts val="0"/>
              </a:spcAft>
              <a:buSzPts val="1300"/>
              <a:buFont typeface="Lato"/>
              <a:buChar char="○"/>
            </a:pPr>
            <a:r>
              <a:rPr lang="iw" sz="1200" b="1">
                <a:latin typeface="Lato"/>
                <a:ea typeface="Lato"/>
                <a:cs typeface="Lato"/>
                <a:sym typeface="Lato"/>
              </a:rPr>
              <a:t>ACC - clustering accuracy</a:t>
            </a:r>
            <a:endParaRPr sz="1200" b="1">
              <a:latin typeface="Lato"/>
              <a:ea typeface="Lato"/>
              <a:cs typeface="Lato"/>
              <a:sym typeface="Lato"/>
            </a:endParaRPr>
          </a:p>
          <a:p>
            <a:pPr marL="914400" lvl="1" indent="-311150" algn="l" rtl="0">
              <a:spcBef>
                <a:spcPts val="0"/>
              </a:spcBef>
              <a:spcAft>
                <a:spcPts val="0"/>
              </a:spcAft>
              <a:buSzPts val="1300"/>
              <a:buFont typeface="Lato"/>
              <a:buChar char="○"/>
            </a:pPr>
            <a:r>
              <a:rPr lang="iw" sz="1200">
                <a:latin typeface="Lato"/>
                <a:ea typeface="Lato"/>
                <a:cs typeface="Lato"/>
                <a:sym typeface="Lato"/>
              </a:rPr>
              <a:t>NMI - normalized mutual information</a:t>
            </a:r>
            <a:endParaRPr sz="1200">
              <a:latin typeface="Lato"/>
              <a:ea typeface="Lato"/>
              <a:cs typeface="Lato"/>
              <a:sym typeface="Lato"/>
            </a:endParaRPr>
          </a:p>
          <a:p>
            <a:pPr marL="914400" lvl="1" indent="-311150" algn="l" rtl="0">
              <a:spcBef>
                <a:spcPts val="0"/>
              </a:spcBef>
              <a:spcAft>
                <a:spcPts val="0"/>
              </a:spcAft>
              <a:buSzPts val="1300"/>
              <a:buFont typeface="Lato"/>
              <a:buChar char="○"/>
            </a:pPr>
            <a:r>
              <a:rPr lang="iw" sz="1200">
                <a:latin typeface="Lato"/>
                <a:ea typeface="Lato"/>
                <a:cs typeface="Lato"/>
                <a:sym typeface="Lato"/>
              </a:rPr>
              <a:t>ARI - adjust rand index </a:t>
            </a:r>
            <a:endParaRPr sz="1200">
              <a:latin typeface="Lato"/>
              <a:ea typeface="Lato"/>
              <a:cs typeface="Lato"/>
              <a:sym typeface="Lato"/>
            </a:endParaRPr>
          </a:p>
        </p:txBody>
      </p:sp>
      <p:pic>
        <p:nvPicPr>
          <p:cNvPr id="150" name="Google Shape;150;p20"/>
          <p:cNvPicPr preferRelativeResize="0"/>
          <p:nvPr/>
        </p:nvPicPr>
        <p:blipFill>
          <a:blip r:embed="rId3">
            <a:alphaModFix/>
          </a:blip>
          <a:stretch>
            <a:fillRect/>
          </a:stretch>
        </p:blipFill>
        <p:spPr>
          <a:xfrm>
            <a:off x="4168625" y="1641475"/>
            <a:ext cx="4992575" cy="2482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27650" y="1298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w"/>
              <a:t>Research directions and Methods</a:t>
            </a:r>
            <a:endParaRPr/>
          </a:p>
        </p:txBody>
      </p:sp>
      <p:sp>
        <p:nvSpPr>
          <p:cNvPr id="156" name="Google Shape;156;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1"/>
              </a:buClr>
              <a:buSzPts val="1300"/>
              <a:buChar char="●"/>
            </a:pPr>
            <a:r>
              <a:rPr lang="iw">
                <a:solidFill>
                  <a:schemeClr val="dk1"/>
                </a:solidFill>
              </a:rPr>
              <a:t>Improving Network Architecture - especially Sub-clustering network</a:t>
            </a:r>
            <a:endParaRPr>
              <a:solidFill>
                <a:schemeClr val="dk1"/>
              </a:solidFill>
            </a:endParaRPr>
          </a:p>
          <a:p>
            <a:pPr marL="457200" lvl="0" indent="-311150" algn="l" rtl="0">
              <a:spcBef>
                <a:spcPts val="0"/>
              </a:spcBef>
              <a:spcAft>
                <a:spcPts val="0"/>
              </a:spcAft>
              <a:buClr>
                <a:schemeClr val="dk1"/>
              </a:buClr>
              <a:buSzPts val="1300"/>
              <a:buChar char="●"/>
            </a:pPr>
            <a:r>
              <a:rPr lang="iw" b="1">
                <a:solidFill>
                  <a:schemeClr val="dk1"/>
                </a:solidFill>
              </a:rPr>
              <a:t>Adapting to Streaming Data</a:t>
            </a:r>
            <a:endParaRPr b="1">
              <a:solidFill>
                <a:schemeClr val="dk1"/>
              </a:solidFill>
            </a:endParaRPr>
          </a:p>
          <a:p>
            <a:pPr marL="457200" lvl="0" indent="-298450" algn="l" rtl="0">
              <a:spcBef>
                <a:spcPts val="0"/>
              </a:spcBef>
              <a:spcAft>
                <a:spcPts val="0"/>
              </a:spcAft>
              <a:buClr>
                <a:srgbClr val="CCCCCC"/>
              </a:buClr>
              <a:buSzPts val="1100"/>
              <a:buChar char="●"/>
            </a:pPr>
            <a:r>
              <a:rPr lang="iw" sz="1100">
                <a:solidFill>
                  <a:srgbClr val="CCCCCC"/>
                </a:solidFill>
              </a:rPr>
              <a:t>Adapting to segmentation problem </a:t>
            </a:r>
            <a:endParaRPr sz="1100">
              <a:solidFill>
                <a:srgbClr val="CCCCCC"/>
              </a:solidFill>
            </a:endParaRPr>
          </a:p>
          <a:p>
            <a:pPr marL="457200" lvl="0" indent="-298450" algn="l" rtl="0">
              <a:spcBef>
                <a:spcPts val="0"/>
              </a:spcBef>
              <a:spcAft>
                <a:spcPts val="0"/>
              </a:spcAft>
              <a:buClr>
                <a:srgbClr val="CCCCCC"/>
              </a:buClr>
              <a:buSzPts val="1100"/>
              <a:buChar char="●"/>
            </a:pPr>
            <a:r>
              <a:rPr lang="iw" sz="1100">
                <a:solidFill>
                  <a:srgbClr val="CCCCCC"/>
                </a:solidFill>
              </a:rPr>
              <a:t>Improving feature extractor method</a:t>
            </a:r>
            <a:endParaRPr sz="1100">
              <a:solidFill>
                <a:srgbClr val="CCCCCC"/>
              </a:solidFill>
              <a:latin typeface="Arial"/>
              <a:ea typeface="Arial"/>
              <a:cs typeface="Arial"/>
              <a:sym typeface="Arial"/>
            </a:endParaRPr>
          </a:p>
          <a:p>
            <a:pPr marL="457200" lvl="0" indent="-298450" algn="l" rtl="0">
              <a:spcBef>
                <a:spcPts val="0"/>
              </a:spcBef>
              <a:spcAft>
                <a:spcPts val="0"/>
              </a:spcAft>
              <a:buClr>
                <a:schemeClr val="lt2"/>
              </a:buClr>
              <a:buSzPts val="1100"/>
              <a:buChar char="●"/>
            </a:pPr>
            <a:r>
              <a:rPr lang="iw" sz="1100">
                <a:solidFill>
                  <a:srgbClr val="CCCCCC"/>
                </a:solidFill>
              </a:rPr>
              <a:t>Changing split/merge algorithm</a:t>
            </a:r>
            <a:r>
              <a:rPr lang="iw" sz="1100">
                <a:solidFill>
                  <a:schemeClr val="lt2"/>
                </a:solidFill>
              </a:rPr>
              <a:t> </a:t>
            </a:r>
            <a:endParaRPr sz="1100">
              <a:solidFill>
                <a:schemeClr val="lt2"/>
              </a:solidFill>
            </a:endParaRPr>
          </a:p>
        </p:txBody>
      </p:sp>
      <p:sp>
        <p:nvSpPr>
          <p:cNvPr id="157" name="Google Shape;157;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t>9</a:t>
            </a:fld>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1554</Words>
  <Application>Microsoft Office PowerPoint</Application>
  <PresentationFormat>‫הצגה על המסך (16:9)</PresentationFormat>
  <Paragraphs>404</Paragraphs>
  <Slides>19</Slides>
  <Notes>19</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19</vt:i4>
      </vt:variant>
    </vt:vector>
  </HeadingPairs>
  <TitlesOfParts>
    <vt:vector size="25" baseType="lpstr">
      <vt:lpstr>Raleway</vt:lpstr>
      <vt:lpstr>Calibri</vt:lpstr>
      <vt:lpstr>Arial</vt:lpstr>
      <vt:lpstr>Lato</vt:lpstr>
      <vt:lpstr>Cambria</vt:lpstr>
      <vt:lpstr>Streamline</vt:lpstr>
      <vt:lpstr>Adapting DeepDPM for a streaming data DeepDPM - Deep Clustering With an Unknown Number of Clusters by Meitar Ronen Shahaf E. Finder Oren Freifeld</vt:lpstr>
      <vt:lpstr>Topics </vt:lpstr>
      <vt:lpstr>The Problem - General   </vt:lpstr>
      <vt:lpstr>The Problem - Streaming Data   </vt:lpstr>
      <vt:lpstr>DeepDPM -General </vt:lpstr>
      <vt:lpstr>DeepDPM - Steps (1)</vt:lpstr>
      <vt:lpstr>DeepDPM - Steps (2)</vt:lpstr>
      <vt:lpstr>DeepDPM - results</vt:lpstr>
      <vt:lpstr>Research directions and Methods</vt:lpstr>
      <vt:lpstr>Improving Network architecture by changing sub-clustering network (1) </vt:lpstr>
      <vt:lpstr>Improving Network architecture by changing sub-clustering network (2)</vt:lpstr>
      <vt:lpstr>Adapting DeepDPM to streaming data - Method (1)</vt:lpstr>
      <vt:lpstr>Adapting DeepDPM to streaming data - Method (2) </vt:lpstr>
      <vt:lpstr>Adapting DeepDPM to streaming data - Method (3)</vt:lpstr>
      <vt:lpstr>Adapting DeepDPM to streaming data - Method (4)</vt:lpstr>
      <vt:lpstr>Experiments and Results (1)</vt:lpstr>
      <vt:lpstr>Experiments and Results (2) </vt:lpstr>
      <vt:lpstr>Experiments and Results (3) </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Adapting DeepDPM for a streaming data DeepDPM - Deep Clustering With an Unknown Number of Clusters by Meitar Ronen Shahaf E. Finder Oren Freifeld</dc:title>
  <dc:creator>גיא דוידי</dc:creator>
  <cp:lastModifiedBy>גיא דוידי</cp:lastModifiedBy>
  <cp:revision>2</cp:revision>
  <dcterms:modified xsi:type="dcterms:W3CDTF">2023-02-07T16:52:56Z</dcterms:modified>
</cp:coreProperties>
</file>