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771" r:id="rId2"/>
    <p:sldMasterId id="2147483788" r:id="rId3"/>
  </p:sldMasterIdLst>
  <p:notesMasterIdLst>
    <p:notesMasterId r:id="rId30"/>
  </p:notesMasterIdLst>
  <p:sldIdLst>
    <p:sldId id="257" r:id="rId4"/>
    <p:sldId id="258" r:id="rId5"/>
    <p:sldId id="259" r:id="rId6"/>
    <p:sldId id="268" r:id="rId7"/>
    <p:sldId id="260" r:id="rId8"/>
    <p:sldId id="269" r:id="rId9"/>
    <p:sldId id="261" r:id="rId10"/>
    <p:sldId id="270" r:id="rId11"/>
    <p:sldId id="271" r:id="rId12"/>
    <p:sldId id="272" r:id="rId13"/>
    <p:sldId id="278" r:id="rId14"/>
    <p:sldId id="273" r:id="rId15"/>
    <p:sldId id="274" r:id="rId16"/>
    <p:sldId id="279" r:id="rId17"/>
    <p:sldId id="280" r:id="rId18"/>
    <p:sldId id="281" r:id="rId19"/>
    <p:sldId id="282" r:id="rId20"/>
    <p:sldId id="283" r:id="rId21"/>
    <p:sldId id="284" r:id="rId22"/>
    <p:sldId id="285" r:id="rId23"/>
    <p:sldId id="286" r:id="rId24"/>
    <p:sldId id="287" r:id="rId25"/>
    <p:sldId id="289" r:id="rId26"/>
    <p:sldId id="290" r:id="rId27"/>
    <p:sldId id="262" r:id="rId28"/>
    <p:sldId id="291" r:id="rId2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0DB04-9CDE-486E-8C7D-9828C609EBCC}" v="11035" dt="2024-05-07T14:40:51.898"/>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Pre-Processing Stage</a:t>
          </a:r>
          <a:endParaRPr lang="he-IL" dirty="0">
            <a:solidFill>
              <a:sysClr val="window" lastClr="FFFFFF">
                <a:alpha val="0"/>
              </a:sysClr>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p>
      </dgm:t>
    </dgm:pt>
    <dgm:pt modelId="{518082E3-69CC-49C7-8367-8212B7AFFD42}">
      <dgm:prSet phldrT="[טקסט]"/>
      <dgm:spPr>
        <a:xfrm>
          <a:off x="10306278" y="879136"/>
          <a:ext cx="3731988" cy="1702912"/>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Data Analysis Stage</a:t>
          </a:r>
          <a:endParaRPr lang="he-IL" dirty="0">
            <a:solidFill>
              <a:sysClr val="window" lastClr="FFFFFF">
                <a:alpha val="0"/>
              </a:sysClr>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p>
      </dgm:t>
    </dgm:pt>
    <dgm:pt modelId="{DA52BADB-3406-4D38-BC21-A5E8872909FC}" type="parTrans" cxnId="{A136B9E2-283F-46A3-911A-28B64EEA8BA6}">
      <dgm:prSet/>
      <dgm:spPr/>
      <dgm:t>
        <a:bodyPr/>
        <a:lstStyle/>
        <a:p>
          <a:pPr rtl="1"/>
          <a:endParaRPr lang="he-IL"/>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Pre-Processing Stage</a:t>
          </a:r>
          <a:endParaRPr lang="he-IL" dirty="0">
            <a:solidFill>
              <a:sysClr val="window" lastClr="FFFFFF">
                <a:alpha val="0"/>
              </a:sysClr>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p>
      </dgm:t>
    </dgm:pt>
    <dgm:pt modelId="{518082E3-69CC-49C7-8367-8212B7AFFD42}">
      <dgm:prSet phldrT="[טקסט]"/>
      <dgm:spPr>
        <a:xfrm>
          <a:off x="10306278" y="879136"/>
          <a:ext cx="3731988" cy="1702912"/>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Data Analysis Stage</a:t>
          </a:r>
          <a:endParaRPr lang="he-IL" dirty="0">
            <a:solidFill>
              <a:sysClr val="window" lastClr="FFFFFF">
                <a:alpha val="0"/>
              </a:sysClr>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p>
      </dgm:t>
    </dgm:pt>
    <dgm:pt modelId="{DA52BADB-3406-4D38-BC21-A5E8872909FC}" type="parTrans" cxnId="{A136B9E2-283F-46A3-911A-28B64EEA8BA6}">
      <dgm:prSet/>
      <dgm:spPr/>
      <dgm:t>
        <a:bodyPr/>
        <a:lstStyle/>
        <a:p>
          <a:pPr rtl="1"/>
          <a:endParaRPr lang="he-IL"/>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Pre-Processing Stage</a:t>
          </a:r>
          <a:endParaRPr lang="he-IL" dirty="0">
            <a:solidFill>
              <a:sysClr val="window" lastClr="FFFFFF">
                <a:alpha val="0"/>
              </a:sysClr>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p>
      </dgm:t>
    </dgm:pt>
    <dgm:pt modelId="{518082E3-69CC-49C7-8367-8212B7AFFD42}">
      <dgm:prSet phldrT="[טקסט]"/>
      <dgm:spPr>
        <a:xfrm>
          <a:off x="10306278" y="879136"/>
          <a:ext cx="3731988" cy="1702912"/>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Data Analysis Stage</a:t>
          </a:r>
          <a:endParaRPr lang="he-IL" dirty="0">
            <a:solidFill>
              <a:sysClr val="window" lastClr="FFFFFF">
                <a:alpha val="0"/>
              </a:sysClr>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p>
      </dgm:t>
    </dgm:pt>
    <dgm:pt modelId="{DA52BADB-3406-4D38-BC21-A5E8872909FC}" type="parTrans" cxnId="{A136B9E2-283F-46A3-911A-28B64EEA8BA6}">
      <dgm:prSet/>
      <dgm:spPr/>
      <dgm:t>
        <a:bodyPr/>
        <a:lstStyle/>
        <a:p>
          <a:pPr rtl="1"/>
          <a:endParaRPr lang="he-IL"/>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solidFill>
              <a:sysClr val="windowText" lastClr="000000"/>
            </a:solidFill>
          </a:endParaRPr>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Pre-Processing Stage</a:t>
          </a:r>
          <a:endParaRPr lang="he-IL" dirty="0">
            <a:solidFill>
              <a:sysClr val="window" lastClr="FFFFFF"/>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solidFill>
              <a:sysClr val="windowText" lastClr="000000"/>
            </a:solidFill>
          </a:endParaRPr>
        </a:p>
      </dgm:t>
    </dgm:pt>
    <dgm:pt modelId="{518082E3-69CC-49C7-8367-8212B7AFFD42}">
      <dgm:prSet phldrT="[טקסט]"/>
      <dgm:spPr>
        <a:xfrm>
          <a:off x="10306278" y="879136"/>
          <a:ext cx="3731988" cy="1702912"/>
        </a:xfrm>
        <a:prstGeom prst="roundRect">
          <a:avLst>
            <a:gd name="adj" fmla="val 10000"/>
          </a:avLst>
        </a:prstGeom>
        <a:no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Data Analysis Stage</a:t>
          </a:r>
          <a:endParaRPr lang="he-IL" dirty="0">
            <a:solidFill>
              <a:sysClr val="window" lastClr="FFFFFF">
                <a:alpha val="0"/>
              </a:sysClr>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solidFill>
              <a:sysClr val="windowText" lastClr="000000"/>
            </a:solidFill>
          </a:endParaRPr>
        </a:p>
      </dgm:t>
    </dgm:pt>
    <dgm:pt modelId="{DA52BADB-3406-4D38-BC21-A5E8872909FC}" type="parTrans" cxnId="{A136B9E2-283F-46A3-911A-28B64EEA8BA6}">
      <dgm:prSet/>
      <dgm:spPr/>
      <dgm:t>
        <a:bodyPr/>
        <a:lstStyle/>
        <a:p>
          <a:pPr rtl="1"/>
          <a:endParaRPr lang="he-IL">
            <a:solidFill>
              <a:sysClr val="windowText" lastClr="000000"/>
            </a:solidFill>
          </a:endParaRPr>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solidFill>
              <a:sysClr val="windowText" lastClr="000000"/>
            </a:solidFill>
          </a:endParaRPr>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Pre-Processing Stage</a:t>
          </a:r>
          <a:endParaRPr lang="he-IL" dirty="0">
            <a:solidFill>
              <a:sysClr val="window" lastClr="FFFFFF"/>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no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solidFill>
              <a:sysClr val="windowText" lastClr="000000"/>
            </a:solidFill>
          </a:endParaRPr>
        </a:p>
      </dgm:t>
    </dgm:pt>
    <dgm:pt modelId="{518082E3-69CC-49C7-8367-8212B7AFFD42}">
      <dgm:prSet phldrT="[טקסט]"/>
      <dgm:spPr>
        <a:xfrm>
          <a:off x="10306278" y="879136"/>
          <a:ext cx="3731988" cy="1702912"/>
        </a:xfrm>
        <a:prstGeom prst="roundRect">
          <a:avLst>
            <a:gd name="adj" fmla="val 10000"/>
          </a:avLst>
        </a:prstGeom>
        <a:no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alpha val="0"/>
                </a:sysClr>
              </a:solidFill>
              <a:latin typeface="Arial"/>
              <a:ea typeface="+mn-ea"/>
              <a:cs typeface="Arial"/>
            </a:rPr>
            <a:t>Data Analysis Stage</a:t>
          </a:r>
          <a:endParaRPr lang="he-IL" dirty="0">
            <a:solidFill>
              <a:sysClr val="window" lastClr="FFFFFF">
                <a:alpha val="0"/>
              </a:sysClr>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solidFill>
              <a:sysClr val="windowText" lastClr="000000"/>
            </a:solidFill>
          </a:endParaRPr>
        </a:p>
      </dgm:t>
    </dgm:pt>
    <dgm:pt modelId="{DA52BADB-3406-4D38-BC21-A5E8872909FC}" type="parTrans" cxnId="{A136B9E2-283F-46A3-911A-28B64EEA8BA6}">
      <dgm:prSet/>
      <dgm:spPr/>
      <dgm:t>
        <a:bodyPr/>
        <a:lstStyle/>
        <a:p>
          <a:pPr rtl="1"/>
          <a:endParaRPr lang="he-IL">
            <a:solidFill>
              <a:sysClr val="windowText" lastClr="000000"/>
            </a:solidFill>
          </a:endParaRPr>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A86A53-14B0-495D-B5E8-3510FB24ECE9}" type="doc">
      <dgm:prSet loTypeId="urn:microsoft.com/office/officeart/2005/8/layout/process1" loCatId="process" qsTypeId="urn:microsoft.com/office/officeart/2005/8/quickstyle/simple4" qsCatId="simple" csTypeId="urn:microsoft.com/office/officeart/2005/8/colors/colorful4" csCatId="colorful" phldr="1"/>
      <dgm:spPr/>
    </dgm:pt>
    <dgm:pt modelId="{B569E473-4552-4A59-9C4B-BFFF6D92179E}">
      <dgm:prSet phldrT="[טקסט]"/>
      <dgm:spPr>
        <a:xfrm>
          <a:off x="1844" y="879136"/>
          <a:ext cx="4193562" cy="1702912"/>
        </a:xfrm>
        <a:prstGeom prst="roundRect">
          <a:avLst>
            <a:gd name="adj" fmla="val 10000"/>
          </a:avLst>
        </a:prstGeom>
        <a:solidFill>
          <a:srgbClr val="8064A2"/>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Research Stage</a:t>
          </a:r>
          <a:endParaRPr lang="he-IL" dirty="0">
            <a:solidFill>
              <a:sysClr val="window" lastClr="FFFFFF"/>
            </a:solidFill>
            <a:latin typeface="Arial"/>
            <a:ea typeface="+mn-ea"/>
            <a:cs typeface="Arial" panose="020B0604020202020204" pitchFamily="34" charset="0"/>
          </a:endParaRPr>
        </a:p>
      </dgm:t>
    </dgm:pt>
    <dgm:pt modelId="{8D32E001-D225-48AE-ABF9-C25DC66DD4BE}" type="sibTrans" cxnId="{A7D398DB-E4F1-4841-B15B-23841847AA53}">
      <dgm:prSet/>
      <dgm:spPr>
        <a:xfrm>
          <a:off x="4479226" y="1378657"/>
          <a:ext cx="601695" cy="703870"/>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0762FA34-9167-4B68-B83C-D378004CC7A6}" type="parTrans" cxnId="{A7D398DB-E4F1-4841-B15B-23841847AA53}">
      <dgm:prSet/>
      <dgm:spPr/>
      <dgm:t>
        <a:bodyPr/>
        <a:lstStyle/>
        <a:p>
          <a:pPr rtl="1"/>
          <a:endParaRPr lang="he-IL"/>
        </a:p>
      </dgm:t>
    </dgm:pt>
    <dgm:pt modelId="{0D38081B-B703-4EB8-A5F3-21C1F7C645D3}">
      <dgm:prSet phldrT="[טקסט]"/>
      <dgm:spPr>
        <a:xfrm>
          <a:off x="5330682" y="879136"/>
          <a:ext cx="3840322" cy="1702912"/>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Pre-Processing Stage</a:t>
          </a:r>
          <a:endParaRPr lang="he-IL" dirty="0">
            <a:solidFill>
              <a:sysClr val="window" lastClr="FFFFFF"/>
            </a:solidFill>
            <a:latin typeface="Arial"/>
            <a:ea typeface="+mn-ea"/>
            <a:cs typeface="Arial" panose="020B0604020202020204" pitchFamily="34" charset="0"/>
          </a:endParaRPr>
        </a:p>
      </dgm:t>
    </dgm:pt>
    <dgm:pt modelId="{9FA4BAF1-2554-4B75-ACAF-166F07444853}" type="sibTrans" cxnId="{6B83C0F3-B068-4C6A-BB15-A3B4FCAB7851}">
      <dgm:prSet/>
      <dgm:spPr>
        <a:xfrm>
          <a:off x="9454822" y="1378657"/>
          <a:ext cx="601695" cy="703870"/>
        </a:xfrm>
        <a:prstGeom prst="rightArrow">
          <a:avLst>
            <a:gd name="adj1" fmla="val 60000"/>
            <a:gd name="adj2" fmla="val 50000"/>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dgm:spPr>
      <dgm:t>
        <a:bodyPr/>
        <a:lstStyle/>
        <a:p>
          <a:pPr rtl="1">
            <a:buNone/>
          </a:pPr>
          <a:endParaRPr lang="he-IL">
            <a:solidFill>
              <a:sysClr val="window" lastClr="FFFFFF"/>
            </a:solidFill>
            <a:latin typeface="Arial"/>
            <a:ea typeface="+mn-ea"/>
            <a:cs typeface="Arial" panose="020B0604020202020204" pitchFamily="34" charset="0"/>
          </a:endParaRPr>
        </a:p>
      </dgm:t>
    </dgm:pt>
    <dgm:pt modelId="{E78267F3-9E09-4088-8D86-7FCAD9A55010}" type="parTrans" cxnId="{6B83C0F3-B068-4C6A-BB15-A3B4FCAB7851}">
      <dgm:prSet/>
      <dgm:spPr/>
      <dgm:t>
        <a:bodyPr/>
        <a:lstStyle/>
        <a:p>
          <a:pPr rtl="1"/>
          <a:endParaRPr lang="he-IL"/>
        </a:p>
      </dgm:t>
    </dgm:pt>
    <dgm:pt modelId="{518082E3-69CC-49C7-8367-8212B7AFFD42}">
      <dgm:prSet phldrT="[טקסט]"/>
      <dgm:spPr>
        <a:xfrm>
          <a:off x="10306278" y="879136"/>
          <a:ext cx="3731988" cy="1702912"/>
        </a:xfrm>
        <a:prstGeom prst="roundRect">
          <a:avLst>
            <a:gd name="adj" fmla="val 10000"/>
          </a:avLst>
        </a:prstGeom>
        <a:solidFill>
          <a:srgbClr val="4BACC6">
            <a:lumMod val="75000"/>
          </a:srgbClr>
        </a:solidFill>
        <a:ln>
          <a:noFill/>
        </a:ln>
        <a:effectLst>
          <a:outerShdw blurRad="40000" dist="23000" dir="5400000" rotWithShape="0">
            <a:srgbClr val="000000">
              <a:alpha val="35000"/>
            </a:srgbClr>
          </a:outerShdw>
        </a:effectLst>
      </dgm:spPr>
      <dgm:t>
        <a:bodyPr/>
        <a:lstStyle/>
        <a:p>
          <a:pPr rtl="1">
            <a:buNone/>
          </a:pPr>
          <a:r>
            <a:rPr lang="en-US" dirty="0">
              <a:solidFill>
                <a:sysClr val="window" lastClr="FFFFFF"/>
              </a:solidFill>
              <a:latin typeface="Arial"/>
              <a:ea typeface="+mn-ea"/>
              <a:cs typeface="Arial"/>
            </a:rPr>
            <a:t>Data Analysis Stage</a:t>
          </a:r>
          <a:endParaRPr lang="he-IL" dirty="0">
            <a:solidFill>
              <a:sysClr val="window" lastClr="FFFFFF"/>
            </a:solidFill>
            <a:latin typeface="Arial"/>
            <a:ea typeface="+mn-ea"/>
            <a:cs typeface="Arial" panose="020B0604020202020204" pitchFamily="34" charset="0"/>
          </a:endParaRPr>
        </a:p>
      </dgm:t>
    </dgm:pt>
    <dgm:pt modelId="{AC65F4D1-4C05-41E3-9C15-BB87F2B1C4B4}" type="sibTrans" cxnId="{A136B9E2-283F-46A3-911A-28B64EEA8BA6}">
      <dgm:prSet/>
      <dgm:spPr/>
      <dgm:t>
        <a:bodyPr/>
        <a:lstStyle/>
        <a:p>
          <a:pPr rtl="1"/>
          <a:endParaRPr lang="he-IL"/>
        </a:p>
      </dgm:t>
    </dgm:pt>
    <dgm:pt modelId="{DA52BADB-3406-4D38-BC21-A5E8872909FC}" type="parTrans" cxnId="{A136B9E2-283F-46A3-911A-28B64EEA8BA6}">
      <dgm:prSet/>
      <dgm:spPr/>
      <dgm:t>
        <a:bodyPr/>
        <a:lstStyle/>
        <a:p>
          <a:pPr rtl="1"/>
          <a:endParaRPr lang="he-IL"/>
        </a:p>
      </dgm:t>
    </dgm:pt>
    <dgm:pt modelId="{E2B856FE-692F-4439-BD18-A2A62FA992F0}" type="pres">
      <dgm:prSet presAssocID="{91A86A53-14B0-495D-B5E8-3510FB24ECE9}" presName="Name0" presStyleCnt="0">
        <dgm:presLayoutVars>
          <dgm:dir/>
          <dgm:resizeHandles val="exact"/>
        </dgm:presLayoutVars>
      </dgm:prSet>
      <dgm:spPr/>
    </dgm:pt>
    <dgm:pt modelId="{D1C87F9B-C58B-41AB-B2E6-536BB720A249}" type="pres">
      <dgm:prSet presAssocID="{B569E473-4552-4A59-9C4B-BFFF6D92179E}" presName="node" presStyleLbl="node1" presStyleIdx="0" presStyleCnt="3" custScaleX="147755">
        <dgm:presLayoutVars>
          <dgm:bulletEnabled val="1"/>
        </dgm:presLayoutVars>
      </dgm:prSet>
      <dgm:spPr/>
    </dgm:pt>
    <dgm:pt modelId="{3E825321-B541-41EA-AB2F-C578B420C5DA}" type="pres">
      <dgm:prSet presAssocID="{8D32E001-D225-48AE-ABF9-C25DC66DD4BE}" presName="sibTrans" presStyleLbl="sibTrans2D1" presStyleIdx="0" presStyleCnt="2"/>
      <dgm:spPr/>
    </dgm:pt>
    <dgm:pt modelId="{6AF99C63-D358-44EF-8EDA-5880028DB679}" type="pres">
      <dgm:prSet presAssocID="{8D32E001-D225-48AE-ABF9-C25DC66DD4BE}" presName="connectorText" presStyleLbl="sibTrans2D1" presStyleIdx="0" presStyleCnt="2"/>
      <dgm:spPr/>
    </dgm:pt>
    <dgm:pt modelId="{F9C674EB-025A-4593-A538-C03A58DAA467}" type="pres">
      <dgm:prSet presAssocID="{0D38081B-B703-4EB8-A5F3-21C1F7C645D3}" presName="node" presStyleLbl="node1" presStyleIdx="1" presStyleCnt="3" custScaleX="135309">
        <dgm:presLayoutVars>
          <dgm:bulletEnabled val="1"/>
        </dgm:presLayoutVars>
      </dgm:prSet>
      <dgm:spPr/>
    </dgm:pt>
    <dgm:pt modelId="{1126434A-A872-4735-9BCD-1E068794F800}" type="pres">
      <dgm:prSet presAssocID="{9FA4BAF1-2554-4B75-ACAF-166F07444853}" presName="sibTrans" presStyleLbl="sibTrans2D1" presStyleIdx="1" presStyleCnt="2"/>
      <dgm:spPr/>
    </dgm:pt>
    <dgm:pt modelId="{323A9154-A4E7-46C2-BEBF-4E70145A33F9}" type="pres">
      <dgm:prSet presAssocID="{9FA4BAF1-2554-4B75-ACAF-166F07444853}" presName="connectorText" presStyleLbl="sibTrans2D1" presStyleIdx="1" presStyleCnt="2"/>
      <dgm:spPr/>
    </dgm:pt>
    <dgm:pt modelId="{609AD6B5-9596-46FA-879E-C82CB120C599}" type="pres">
      <dgm:prSet presAssocID="{518082E3-69CC-49C7-8367-8212B7AFFD42}" presName="node" presStyleLbl="node1" presStyleIdx="2" presStyleCnt="3" custScaleX="131492" custLinFactY="-326922" custLinFactNeighborX="4433" custLinFactNeighborY="-400000">
        <dgm:presLayoutVars>
          <dgm:bulletEnabled val="1"/>
        </dgm:presLayoutVars>
      </dgm:prSet>
      <dgm:spPr/>
    </dgm:pt>
  </dgm:ptLst>
  <dgm:cxnLst>
    <dgm:cxn modelId="{3AA76A16-4ED2-428D-A31C-F37D22713042}" type="presOf" srcId="{B569E473-4552-4A59-9C4B-BFFF6D92179E}" destId="{D1C87F9B-C58B-41AB-B2E6-536BB720A249}" srcOrd="0" destOrd="0" presId="urn:microsoft.com/office/officeart/2005/8/layout/process1"/>
    <dgm:cxn modelId="{5228EE2D-F0D6-4DA2-B6E4-80A50D285321}" type="presOf" srcId="{9FA4BAF1-2554-4B75-ACAF-166F07444853}" destId="{1126434A-A872-4735-9BCD-1E068794F800}" srcOrd="0" destOrd="0" presId="urn:microsoft.com/office/officeart/2005/8/layout/process1"/>
    <dgm:cxn modelId="{B2AF063A-ECD2-437D-A09A-35E7E7BE8B72}" type="presOf" srcId="{8D32E001-D225-48AE-ABF9-C25DC66DD4BE}" destId="{3E825321-B541-41EA-AB2F-C578B420C5DA}" srcOrd="0" destOrd="0" presId="urn:microsoft.com/office/officeart/2005/8/layout/process1"/>
    <dgm:cxn modelId="{40BB3745-8E50-4207-B389-8CD41DE48E1E}" type="presOf" srcId="{518082E3-69CC-49C7-8367-8212B7AFFD42}" destId="{609AD6B5-9596-46FA-879E-C82CB120C599}" srcOrd="0" destOrd="0" presId="urn:microsoft.com/office/officeart/2005/8/layout/process1"/>
    <dgm:cxn modelId="{12AF5B55-AC1F-4AF7-AB19-905D63BAA1AE}" type="presOf" srcId="{91A86A53-14B0-495D-B5E8-3510FB24ECE9}" destId="{E2B856FE-692F-4439-BD18-A2A62FA992F0}" srcOrd="0" destOrd="0" presId="urn:microsoft.com/office/officeart/2005/8/layout/process1"/>
    <dgm:cxn modelId="{98AFBE8B-7358-4724-91A5-A283CDF3AAF6}" type="presOf" srcId="{0D38081B-B703-4EB8-A5F3-21C1F7C645D3}" destId="{F9C674EB-025A-4593-A538-C03A58DAA467}" srcOrd="0" destOrd="0" presId="urn:microsoft.com/office/officeart/2005/8/layout/process1"/>
    <dgm:cxn modelId="{DDA75B93-4E9C-45F6-9E5D-EAAA56A1F6A0}" type="presOf" srcId="{9FA4BAF1-2554-4B75-ACAF-166F07444853}" destId="{323A9154-A4E7-46C2-BEBF-4E70145A33F9}" srcOrd="1" destOrd="0" presId="urn:microsoft.com/office/officeart/2005/8/layout/process1"/>
    <dgm:cxn modelId="{CD18FC9D-92C8-4D0D-B6AB-F0B254A1DA78}" type="presOf" srcId="{8D32E001-D225-48AE-ABF9-C25DC66DD4BE}" destId="{6AF99C63-D358-44EF-8EDA-5880028DB679}" srcOrd="1" destOrd="0" presId="urn:microsoft.com/office/officeart/2005/8/layout/process1"/>
    <dgm:cxn modelId="{A7D398DB-E4F1-4841-B15B-23841847AA53}" srcId="{91A86A53-14B0-495D-B5E8-3510FB24ECE9}" destId="{B569E473-4552-4A59-9C4B-BFFF6D92179E}" srcOrd="0" destOrd="0" parTransId="{0762FA34-9167-4B68-B83C-D378004CC7A6}" sibTransId="{8D32E001-D225-48AE-ABF9-C25DC66DD4BE}"/>
    <dgm:cxn modelId="{A136B9E2-283F-46A3-911A-28B64EEA8BA6}" srcId="{91A86A53-14B0-495D-B5E8-3510FB24ECE9}" destId="{518082E3-69CC-49C7-8367-8212B7AFFD42}" srcOrd="2" destOrd="0" parTransId="{DA52BADB-3406-4D38-BC21-A5E8872909FC}" sibTransId="{AC65F4D1-4C05-41E3-9C15-BB87F2B1C4B4}"/>
    <dgm:cxn modelId="{6B83C0F3-B068-4C6A-BB15-A3B4FCAB7851}" srcId="{91A86A53-14B0-495D-B5E8-3510FB24ECE9}" destId="{0D38081B-B703-4EB8-A5F3-21C1F7C645D3}" srcOrd="1" destOrd="0" parTransId="{E78267F3-9E09-4088-8D86-7FCAD9A55010}" sibTransId="{9FA4BAF1-2554-4B75-ACAF-166F07444853}"/>
    <dgm:cxn modelId="{6AF44948-54CE-42C4-A954-20CDDEAA9C34}" type="presParOf" srcId="{E2B856FE-692F-4439-BD18-A2A62FA992F0}" destId="{D1C87F9B-C58B-41AB-B2E6-536BB720A249}" srcOrd="0" destOrd="0" presId="urn:microsoft.com/office/officeart/2005/8/layout/process1"/>
    <dgm:cxn modelId="{FDEBD3E1-2877-47E9-BB41-A3EFBA949CE0}" type="presParOf" srcId="{E2B856FE-692F-4439-BD18-A2A62FA992F0}" destId="{3E825321-B541-41EA-AB2F-C578B420C5DA}" srcOrd="1" destOrd="0" presId="urn:microsoft.com/office/officeart/2005/8/layout/process1"/>
    <dgm:cxn modelId="{C2D4F14B-1554-48AC-ACEF-9B16C5A14915}" type="presParOf" srcId="{3E825321-B541-41EA-AB2F-C578B420C5DA}" destId="{6AF99C63-D358-44EF-8EDA-5880028DB679}" srcOrd="0" destOrd="0" presId="urn:microsoft.com/office/officeart/2005/8/layout/process1"/>
    <dgm:cxn modelId="{DB8AEC2E-82C3-4C21-AE2A-223E1B3C0AB5}" type="presParOf" srcId="{E2B856FE-692F-4439-BD18-A2A62FA992F0}" destId="{F9C674EB-025A-4593-A538-C03A58DAA467}" srcOrd="2" destOrd="0" presId="urn:microsoft.com/office/officeart/2005/8/layout/process1"/>
    <dgm:cxn modelId="{F62042FC-CF4E-4FC9-A35D-2EF2A3FA49A7}" type="presParOf" srcId="{E2B856FE-692F-4439-BD18-A2A62FA992F0}" destId="{1126434A-A872-4735-9BCD-1E068794F800}" srcOrd="3" destOrd="0" presId="urn:microsoft.com/office/officeart/2005/8/layout/process1"/>
    <dgm:cxn modelId="{BC3FFD21-2820-43E3-B184-DC08A9850A11}" type="presParOf" srcId="{1126434A-A872-4735-9BCD-1E068794F800}" destId="{323A9154-A4E7-46C2-BEBF-4E70145A33F9}" srcOrd="0" destOrd="0" presId="urn:microsoft.com/office/officeart/2005/8/layout/process1"/>
    <dgm:cxn modelId="{4887288C-105A-4361-92EF-0CFD53C74E0B}" type="presParOf" srcId="{E2B856FE-692F-4439-BD18-A2A62FA992F0}" destId="{609AD6B5-9596-46FA-879E-C82CB120C59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Pre-Processing Stage</a:t>
          </a:r>
          <a:endParaRPr lang="he-IL" sz="1900" kern="1200" dirty="0">
            <a:solidFill>
              <a:sysClr val="window" lastClr="FFFFFF">
                <a:alpha val="0"/>
              </a:sysClr>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Data Analysis Stage</a:t>
          </a:r>
          <a:endParaRPr lang="he-IL" sz="1900" kern="1200" dirty="0">
            <a:solidFill>
              <a:sysClr val="window" lastClr="FFFFFF">
                <a:alpha val="0"/>
              </a:sysClr>
            </a:solidFill>
            <a:latin typeface="Arial"/>
            <a:ea typeface="+mn-ea"/>
            <a:cs typeface="Arial" panose="020B0604020202020204" pitchFamily="34" charset="0"/>
          </a:endParaRPr>
        </a:p>
      </dsp:txBody>
      <dsp:txXfrm>
        <a:off x="7438395" y="20683"/>
        <a:ext cx="2644168" cy="664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Pre-Processing Stage</a:t>
          </a:r>
          <a:endParaRPr lang="he-IL" sz="1900" kern="1200" dirty="0">
            <a:solidFill>
              <a:sysClr val="window" lastClr="FFFFFF">
                <a:alpha val="0"/>
              </a:sysClr>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Data Analysis Stage</a:t>
          </a:r>
          <a:endParaRPr lang="he-IL" sz="1900" kern="1200" dirty="0">
            <a:solidFill>
              <a:sysClr val="window" lastClr="FFFFFF">
                <a:alpha val="0"/>
              </a:sysClr>
            </a:solidFill>
            <a:latin typeface="Arial"/>
            <a:ea typeface="+mn-ea"/>
            <a:cs typeface="Arial" panose="020B0604020202020204" pitchFamily="34" charset="0"/>
          </a:endParaRPr>
        </a:p>
      </dsp:txBody>
      <dsp:txXfrm>
        <a:off x="7438395" y="20683"/>
        <a:ext cx="2644168" cy="664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Pre-Processing Stage</a:t>
          </a:r>
          <a:endParaRPr lang="he-IL" sz="1900" kern="1200" dirty="0">
            <a:solidFill>
              <a:sysClr val="window" lastClr="FFFFFF">
                <a:alpha val="0"/>
              </a:sysClr>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solidFill>
          <a:srgbClr val="4BACC6">
            <a:lumMod val="75000"/>
            <a:alpha val="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Data Analysis Stage</a:t>
          </a:r>
          <a:endParaRPr lang="he-IL" sz="1900" kern="1200" dirty="0">
            <a:solidFill>
              <a:sysClr val="window" lastClr="FFFFFF">
                <a:alpha val="0"/>
              </a:sysClr>
            </a:solidFill>
            <a:latin typeface="Arial"/>
            <a:ea typeface="+mn-ea"/>
            <a:cs typeface="Arial" panose="020B0604020202020204" pitchFamily="34" charset="0"/>
          </a:endParaRPr>
        </a:p>
      </dsp:txBody>
      <dsp:txXfrm>
        <a:off x="7438395" y="20683"/>
        <a:ext cx="2644168" cy="6648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Pre-Processing Stage</a:t>
          </a:r>
          <a:endParaRPr lang="he-IL" sz="1900" kern="1200" dirty="0">
            <a:solidFill>
              <a:sysClr val="window" lastClr="FFFFFF"/>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Data Analysis Stage</a:t>
          </a:r>
          <a:endParaRPr lang="he-IL" sz="1900" kern="1200" dirty="0">
            <a:solidFill>
              <a:sysClr val="window" lastClr="FFFFFF">
                <a:alpha val="0"/>
              </a:sysClr>
            </a:solidFill>
            <a:latin typeface="Arial"/>
            <a:ea typeface="+mn-ea"/>
            <a:cs typeface="Arial" panose="020B0604020202020204" pitchFamily="34" charset="0"/>
          </a:endParaRPr>
        </a:p>
      </dsp:txBody>
      <dsp:txXfrm>
        <a:off x="7438395" y="20683"/>
        <a:ext cx="2644168" cy="6648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Pre-Processing Stage</a:t>
          </a:r>
          <a:endParaRPr lang="he-IL" sz="1900" kern="1200" dirty="0">
            <a:solidFill>
              <a:sysClr val="window" lastClr="FFFFFF"/>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alpha val="0"/>
                </a:sysClr>
              </a:solidFill>
              <a:latin typeface="Arial"/>
              <a:ea typeface="+mn-ea"/>
              <a:cs typeface="Arial"/>
            </a:rPr>
            <a:t>Data Analysis Stage</a:t>
          </a:r>
          <a:endParaRPr lang="he-IL" sz="1900" kern="1200" dirty="0">
            <a:solidFill>
              <a:sysClr val="window" lastClr="FFFFFF">
                <a:alpha val="0"/>
              </a:sysClr>
            </a:solidFill>
            <a:latin typeface="Arial"/>
            <a:ea typeface="+mn-ea"/>
            <a:cs typeface="Arial" panose="020B0604020202020204" pitchFamily="34" charset="0"/>
          </a:endParaRPr>
        </a:p>
      </dsp:txBody>
      <dsp:txXfrm>
        <a:off x="7438395" y="20683"/>
        <a:ext cx="2644168" cy="664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87F9B-C58B-41AB-B2E6-536BB720A249}">
      <dsp:nvSpPr>
        <dsp:cNvPr id="0" name=""/>
        <dsp:cNvSpPr/>
      </dsp:nvSpPr>
      <dsp:spPr>
        <a:xfrm>
          <a:off x="1327" y="0"/>
          <a:ext cx="3017682" cy="706171"/>
        </a:xfrm>
        <a:prstGeom prst="roundRect">
          <a:avLst>
            <a:gd name="adj" fmla="val 10000"/>
          </a:avLst>
        </a:prstGeom>
        <a:solidFill>
          <a:srgbClr val="8064A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Research Stage</a:t>
          </a:r>
          <a:endParaRPr lang="he-IL" sz="1900" kern="1200" dirty="0">
            <a:solidFill>
              <a:sysClr val="window" lastClr="FFFFFF"/>
            </a:solidFill>
            <a:latin typeface="Arial"/>
            <a:ea typeface="+mn-ea"/>
            <a:cs typeface="Arial" panose="020B0604020202020204" pitchFamily="34" charset="0"/>
          </a:endParaRPr>
        </a:p>
      </dsp:txBody>
      <dsp:txXfrm>
        <a:off x="22010" y="20683"/>
        <a:ext cx="2976316" cy="664805"/>
      </dsp:txXfrm>
    </dsp:sp>
    <dsp:sp modelId="{3E825321-B541-41EA-AB2F-C578B420C5DA}">
      <dsp:nvSpPr>
        <dsp:cNvPr id="0" name=""/>
        <dsp:cNvSpPr/>
      </dsp:nvSpPr>
      <dsp:spPr>
        <a:xfrm>
          <a:off x="3223245" y="99833"/>
          <a:ext cx="432979" cy="506504"/>
        </a:xfrm>
        <a:prstGeom prst="rightArrow">
          <a:avLst>
            <a:gd name="adj1" fmla="val 60000"/>
            <a:gd name="adj2" fmla="val 50000"/>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3223245" y="201134"/>
        <a:ext cx="303085" cy="303902"/>
      </dsp:txXfrm>
    </dsp:sp>
    <dsp:sp modelId="{F9C674EB-025A-4593-A538-C03A58DAA467}">
      <dsp:nvSpPr>
        <dsp:cNvPr id="0" name=""/>
        <dsp:cNvSpPr/>
      </dsp:nvSpPr>
      <dsp:spPr>
        <a:xfrm>
          <a:off x="3835952" y="0"/>
          <a:ext cx="2763490" cy="706171"/>
        </a:xfrm>
        <a:prstGeom prst="roundRect">
          <a:avLst>
            <a:gd name="adj" fmla="val 10000"/>
          </a:avLst>
        </a:prstGeom>
        <a:solidFill>
          <a:srgbClr val="1F497D">
            <a:lumMod val="60000"/>
            <a:lumOff val="40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Pre-Processing Stage</a:t>
          </a:r>
          <a:endParaRPr lang="he-IL" sz="1900" kern="1200" dirty="0">
            <a:solidFill>
              <a:sysClr val="window" lastClr="FFFFFF"/>
            </a:solidFill>
            <a:latin typeface="Arial"/>
            <a:ea typeface="+mn-ea"/>
            <a:cs typeface="Arial" panose="020B0604020202020204" pitchFamily="34" charset="0"/>
          </a:endParaRPr>
        </a:p>
      </dsp:txBody>
      <dsp:txXfrm>
        <a:off x="3856635" y="20683"/>
        <a:ext cx="2722124" cy="664805"/>
      </dsp:txXfrm>
    </dsp:sp>
    <dsp:sp modelId="{1126434A-A872-4735-9BCD-1E068794F800}">
      <dsp:nvSpPr>
        <dsp:cNvPr id="0" name=""/>
        <dsp:cNvSpPr/>
      </dsp:nvSpPr>
      <dsp:spPr>
        <a:xfrm>
          <a:off x="6804010" y="99833"/>
          <a:ext cx="433682" cy="506504"/>
        </a:xfrm>
        <a:prstGeom prst="rightArrow">
          <a:avLst>
            <a:gd name="adj1" fmla="val 60000"/>
            <a:gd name="adj2" fmla="val 50000"/>
          </a:avLst>
        </a:prstGeom>
        <a:gradFill rotWithShape="0">
          <a:gsLst>
            <a:gs pos="0">
              <a:srgbClr val="8064A2">
                <a:hueOff val="-4464770"/>
                <a:satOff val="26899"/>
                <a:lumOff val="2156"/>
                <a:alphaOff val="0"/>
                <a:shade val="51000"/>
                <a:satMod val="130000"/>
              </a:srgbClr>
            </a:gs>
            <a:gs pos="80000">
              <a:srgbClr val="8064A2">
                <a:hueOff val="-4464770"/>
                <a:satOff val="26899"/>
                <a:lumOff val="2156"/>
                <a:alphaOff val="0"/>
                <a:shade val="93000"/>
                <a:satMod val="130000"/>
              </a:srgbClr>
            </a:gs>
            <a:gs pos="100000">
              <a:srgbClr val="8064A2">
                <a:hueOff val="-4464770"/>
                <a:satOff val="26899"/>
                <a:lumOff val="2156"/>
                <a:alphaOff val="0"/>
                <a:shade val="94000"/>
                <a:satMod val="135000"/>
              </a:srgb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solidFill>
              <a:sysClr val="window" lastClr="FFFFFF"/>
            </a:solidFill>
            <a:latin typeface="Arial"/>
            <a:ea typeface="+mn-ea"/>
            <a:cs typeface="Arial" panose="020B0604020202020204" pitchFamily="34" charset="0"/>
          </a:endParaRPr>
        </a:p>
      </dsp:txBody>
      <dsp:txXfrm>
        <a:off x="6804010" y="201134"/>
        <a:ext cx="303577" cy="303902"/>
      </dsp:txXfrm>
    </dsp:sp>
    <dsp:sp modelId="{609AD6B5-9596-46FA-879E-C82CB120C599}">
      <dsp:nvSpPr>
        <dsp:cNvPr id="0" name=""/>
        <dsp:cNvSpPr/>
      </dsp:nvSpPr>
      <dsp:spPr>
        <a:xfrm>
          <a:off x="7417712" y="0"/>
          <a:ext cx="2685534" cy="706171"/>
        </a:xfrm>
        <a:prstGeom prst="roundRect">
          <a:avLst>
            <a:gd name="adj" fmla="val 10000"/>
          </a:avLst>
        </a:prstGeom>
        <a:solidFill>
          <a:srgbClr val="4BACC6">
            <a:lumMod val="75000"/>
          </a:srgb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1">
            <a:lnSpc>
              <a:spcPct val="90000"/>
            </a:lnSpc>
            <a:spcBef>
              <a:spcPct val="0"/>
            </a:spcBef>
            <a:spcAft>
              <a:spcPct val="35000"/>
            </a:spcAft>
            <a:buNone/>
          </a:pPr>
          <a:r>
            <a:rPr lang="en-US" sz="1900" kern="1200" dirty="0">
              <a:solidFill>
                <a:sysClr val="window" lastClr="FFFFFF"/>
              </a:solidFill>
              <a:latin typeface="Arial"/>
              <a:ea typeface="+mn-ea"/>
              <a:cs typeface="Arial"/>
            </a:rPr>
            <a:t>Data Analysis Stage</a:t>
          </a:r>
          <a:endParaRPr lang="he-IL" sz="1900" kern="1200" dirty="0">
            <a:solidFill>
              <a:sysClr val="window" lastClr="FFFFFF"/>
            </a:solidFill>
            <a:latin typeface="Arial"/>
            <a:ea typeface="+mn-ea"/>
            <a:cs typeface="Arial" panose="020B0604020202020204" pitchFamily="34" charset="0"/>
          </a:endParaRPr>
        </a:p>
      </dsp:txBody>
      <dsp:txXfrm>
        <a:off x="7438395" y="20683"/>
        <a:ext cx="2644168" cy="664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E4FAB74-EB66-44A7-B4DA-156DC37023CF}" type="datetimeFigureOut">
              <a:rPr lang="he-IL" smtClean="0"/>
              <a:t>כ"ט/ניסן/תשפ"ד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F2CCF21-E764-492B-9DBF-0F88116BD75D}" type="slidenum">
              <a:rPr lang="he-IL" smtClean="0"/>
              <a:t>‹#›</a:t>
            </a:fld>
            <a:endParaRPr lang="he-IL"/>
          </a:p>
        </p:txBody>
      </p:sp>
    </p:spTree>
    <p:extLst>
      <p:ext uri="{BB962C8B-B14F-4D97-AF65-F5344CB8AC3E}">
        <p14:creationId xmlns:p14="http://schemas.microsoft.com/office/powerpoint/2010/main" val="168375171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אותם ממוצעים..</a:t>
            </a:r>
          </a:p>
        </p:txBody>
      </p:sp>
      <p:sp>
        <p:nvSpPr>
          <p:cNvPr id="4" name="מציין מיקום של מספר שקופית 3"/>
          <p:cNvSpPr>
            <a:spLocks noGrp="1"/>
          </p:cNvSpPr>
          <p:nvPr>
            <p:ph type="sldNum" sz="quarter" idx="5"/>
          </p:nvPr>
        </p:nvSpPr>
        <p:spPr/>
        <p:txBody>
          <a:bodyPr/>
          <a:lstStyle/>
          <a:p>
            <a:fld id="{7F2CCF21-E764-492B-9DBF-0F88116BD75D}" type="slidenum">
              <a:rPr lang="he-IL" smtClean="0"/>
              <a:t>15</a:t>
            </a:fld>
            <a:endParaRPr lang="he-IL"/>
          </a:p>
        </p:txBody>
      </p:sp>
    </p:spTree>
    <p:extLst>
      <p:ext uri="{BB962C8B-B14F-4D97-AF65-F5344CB8AC3E}">
        <p14:creationId xmlns:p14="http://schemas.microsoft.com/office/powerpoint/2010/main" val="6436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F2CCF21-E764-492B-9DBF-0F88116BD75D}" type="slidenum">
              <a:rPr lang="he-IL" smtClean="0"/>
              <a:t>22</a:t>
            </a:fld>
            <a:endParaRPr lang="he-IL"/>
          </a:p>
        </p:txBody>
      </p:sp>
    </p:spTree>
    <p:extLst>
      <p:ext uri="{BB962C8B-B14F-4D97-AF65-F5344CB8AC3E}">
        <p14:creationId xmlns:p14="http://schemas.microsoft.com/office/powerpoint/2010/main" val="364484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F2CCF21-E764-492B-9DBF-0F88116BD75D}" type="slidenum">
              <a:rPr lang="he-IL" smtClean="0"/>
              <a:t>23</a:t>
            </a:fld>
            <a:endParaRPr lang="he-IL"/>
          </a:p>
        </p:txBody>
      </p:sp>
    </p:spTree>
    <p:extLst>
      <p:ext uri="{BB962C8B-B14F-4D97-AF65-F5344CB8AC3E}">
        <p14:creationId xmlns:p14="http://schemas.microsoft.com/office/powerpoint/2010/main" val="198025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7F2CCF21-E764-492B-9DBF-0F88116BD75D}" type="slidenum">
              <a:rPr lang="he-IL" smtClean="0"/>
              <a:t>24</a:t>
            </a:fld>
            <a:endParaRPr lang="he-IL"/>
          </a:p>
        </p:txBody>
      </p:sp>
    </p:spTree>
    <p:extLst>
      <p:ext uri="{BB962C8B-B14F-4D97-AF65-F5344CB8AC3E}">
        <p14:creationId xmlns:p14="http://schemas.microsoft.com/office/powerpoint/2010/main" val="81557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C716A1-09C6-9940-1D90-BF17C3322AC1}"/>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A2A8BE67-6DEE-F7A5-F336-9574D66A4A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645C547-4A4A-51B1-4E69-1AF45C37FA4A}"/>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7303F479-066F-612B-FB9D-CFAD18A26BF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7DBB9E0-8291-2B00-3EAF-328375B853C7}"/>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2584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158CB38-C317-E4FA-40E9-4A62DFA8FA7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4B3AFA9-46E1-1336-CAD2-845A133AA57D}"/>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CE37509-D62C-1581-A3D8-5C4DB59A5E57}"/>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BE0439FB-BA2A-D15D-3584-8E3EB3521C9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EFE7AFD-9922-8E31-4804-23B2F70D6CEF}"/>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53198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425D58C-2B8A-9E23-4BA0-723C1E9BDB2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AB699075-7B2F-C633-AB8F-A2FE140703E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1D5AFEB-6AB3-2C13-F9B9-575A7894B39E}"/>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07822F81-4C3F-7945-956D-2AA0B84A062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83A4605-B99C-9CA0-242F-6E6993A670E0}"/>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418172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15314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dirty="0"/>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57360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109694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944805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447984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20156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866399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93886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0095C0-AB10-2AD6-633D-8C28E064D12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A7DBFD4-103D-866C-F7E1-20D06309AFD8}"/>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2587E78-DC2B-F682-3985-67E8E5109F28}"/>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F0443906-F373-C33D-0E79-C20DC19AC64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77B21DF-5593-F88C-1FEA-6B4FBABA2C96}"/>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631942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74912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484222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2677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02077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5776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937960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995934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675880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5373421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54536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8C77DD-7F75-6B03-0237-DA432676869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2630B60-7912-3846-FD53-E4D103FE3F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BB0F305-E076-3FD8-2258-3A2AB0583376}"/>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7D410124-2600-D4D7-6803-467559BF62C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75D3EEB-938B-0931-DE57-6C1D61682ED4}"/>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919026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761439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5769302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854076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420764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5162223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183758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9288398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4614498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40B4ED0-D0A9-4EE2-9989-1067DB617FC5}"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105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696255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76F587-AE18-3485-51B6-B65DEC88437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2384574-E421-1A2A-BD78-24B0B6A25C53}"/>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321B8EE-1AD1-444C-B52E-7982BB8C23AB}"/>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9A6D3A96-EB14-BCE8-0E93-31B0BE002D57}"/>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מציין מיקום של כותרת תחתונה 5">
            <a:extLst>
              <a:ext uri="{FF2B5EF4-FFF2-40B4-BE49-F238E27FC236}">
                <a16:creationId xmlns:a16="http://schemas.microsoft.com/office/drawing/2014/main" id="{24F732AF-1E5B-C81F-DE4C-04AB5EBA639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66F1361-366A-BA2C-99E6-1EF637319B5E}"/>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2374892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17417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4076462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7425329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55628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B79D26-C2D8-4470-FD81-CA9DEE85B88B}"/>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18DD0C2-A022-4517-9703-A21F7F57C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66D2A796-F4B3-0B5B-F6DB-C6BD85ABAA38}"/>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4CAFCA0A-547E-3B94-CDBF-6B1799FDD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E2DCE52D-AD83-0F5F-92A5-08A521FD1FB7}"/>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982B74AF-2684-8383-38D3-08CACE4D5F69}"/>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8" name="מציין מיקום של כותרת תחתונה 7">
            <a:extLst>
              <a:ext uri="{FF2B5EF4-FFF2-40B4-BE49-F238E27FC236}">
                <a16:creationId xmlns:a16="http://schemas.microsoft.com/office/drawing/2014/main" id="{875B46B4-BD4D-F188-D8F0-43FB65A7F5D6}"/>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2F502F46-07DC-441C-2E0E-7E390A421A39}"/>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72715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928147-1A9F-85E5-0F8C-EE882F44419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1CA2F41C-1432-0345-4FFE-E1F8149F5CE8}"/>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4" name="מציין מיקום של כותרת תחתונה 3">
            <a:extLst>
              <a:ext uri="{FF2B5EF4-FFF2-40B4-BE49-F238E27FC236}">
                <a16:creationId xmlns:a16="http://schemas.microsoft.com/office/drawing/2014/main" id="{3DDB06B1-3517-6218-8D3B-7D5F60C0278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0FA57B3-07BE-DFC8-007B-FEB2C65C7BE3}"/>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278977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3C77DE5-64ED-7337-FD64-63683D054AA9}"/>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3" name="מציין מיקום של כותרת תחתונה 2">
            <a:extLst>
              <a:ext uri="{FF2B5EF4-FFF2-40B4-BE49-F238E27FC236}">
                <a16:creationId xmlns:a16="http://schemas.microsoft.com/office/drawing/2014/main" id="{191AB26E-B623-C778-7C84-0BBA36AB456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9CB0BC1-FF32-A0A9-9DB1-84F4BE67BE80}"/>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157993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04DEFB-4305-C375-0A4B-078FB769BDA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D475B45-0A48-2F2D-FB65-787156CF2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0722A20-29C5-F46E-0E2D-ED4C4110A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16FEE1B-AE29-383B-E05A-30B496D69333}"/>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מציין מיקום של כותרת תחתונה 5">
            <a:extLst>
              <a:ext uri="{FF2B5EF4-FFF2-40B4-BE49-F238E27FC236}">
                <a16:creationId xmlns:a16="http://schemas.microsoft.com/office/drawing/2014/main" id="{A2061B4A-6B9D-AB18-17F3-2E44295763E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DF61468-25C2-7DF5-482B-3301F81CA01C}"/>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4440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2A6628-FDE6-5E77-BFE6-442A1A010A4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55E644A-AA80-A901-4967-5F3D9D0C5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C48EDE7-9C3E-73D9-8FA6-438153DDF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23F159B-B297-8DD0-8D9D-80888A91C984}"/>
              </a:ext>
            </a:extLst>
          </p:cNvPr>
          <p:cNvSpPr>
            <a:spLocks noGrp="1"/>
          </p:cNvSpPr>
          <p:nvPr>
            <p:ph type="dt" sz="half" idx="10"/>
          </p:nvPr>
        </p:nvSpPr>
        <p:spPr/>
        <p:txBody>
          <a:bodyPr/>
          <a:lstStyle/>
          <a:p>
            <a:fld id="{7C31D1B8-372C-4518-BF75-EFB9E1083D3E}" type="datetimeFigureOut">
              <a:rPr lang="he-IL" smtClean="0"/>
              <a:t>כ"ט/ניסן/תשפ"ד</a:t>
            </a:fld>
            <a:endParaRPr lang="he-IL"/>
          </a:p>
        </p:txBody>
      </p:sp>
      <p:sp>
        <p:nvSpPr>
          <p:cNvPr id="6" name="מציין מיקום של כותרת תחתונה 5">
            <a:extLst>
              <a:ext uri="{FF2B5EF4-FFF2-40B4-BE49-F238E27FC236}">
                <a16:creationId xmlns:a16="http://schemas.microsoft.com/office/drawing/2014/main" id="{E05F9A68-0C6B-E6C8-ED92-409CF862B6E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47ED62A-DE74-40A2-2798-9BFFCC9DCE83}"/>
              </a:ext>
            </a:extLst>
          </p:cNvPr>
          <p:cNvSpPr>
            <a:spLocks noGrp="1"/>
          </p:cNvSpPr>
          <p:nvPr>
            <p:ph type="sldNum" sz="quarter" idx="12"/>
          </p:nvPr>
        </p:nvSpPr>
        <p:spPr/>
        <p:txBody>
          <a:bodyPr/>
          <a:lstStyle/>
          <a:p>
            <a:fld id="{940B4ED0-D0A9-4EE2-9989-1067DB617FC5}" type="slidenum">
              <a:rPr lang="he-IL" smtClean="0"/>
              <a:t>‹#›</a:t>
            </a:fld>
            <a:endParaRPr lang="he-IL"/>
          </a:p>
        </p:txBody>
      </p:sp>
    </p:spTree>
    <p:extLst>
      <p:ext uri="{BB962C8B-B14F-4D97-AF65-F5344CB8AC3E}">
        <p14:creationId xmlns:p14="http://schemas.microsoft.com/office/powerpoint/2010/main" val="332405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CEF21D9-EC48-794C-B259-FEA6C8F63A0A}"/>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150592C-E0D9-4E25-36D6-147D33CF82F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DFCEDD0-8A69-FB42-42B4-F209EF03E58A}"/>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C31D1B8-372C-4518-BF75-EFB9E1083D3E}" type="datetimeFigureOut">
              <a:rPr lang="he-IL" smtClean="0"/>
              <a:t>כ"ט/ניסן/תשפ"ד</a:t>
            </a:fld>
            <a:endParaRPr lang="he-IL"/>
          </a:p>
        </p:txBody>
      </p:sp>
      <p:sp>
        <p:nvSpPr>
          <p:cNvPr id="5" name="מציין מיקום של כותרת תחתונה 4">
            <a:extLst>
              <a:ext uri="{FF2B5EF4-FFF2-40B4-BE49-F238E27FC236}">
                <a16:creationId xmlns:a16="http://schemas.microsoft.com/office/drawing/2014/main" id="{F650B72E-C409-49C7-A433-89FEBB753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44485C7-16BF-05AC-D788-A812B784214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940B4ED0-D0A9-4EE2-9989-1067DB617FC5}" type="slidenum">
              <a:rPr lang="he-IL" smtClean="0"/>
              <a:t>‹#›</a:t>
            </a:fld>
            <a:endParaRPr lang="he-IL"/>
          </a:p>
        </p:txBody>
      </p:sp>
    </p:spTree>
    <p:extLst>
      <p:ext uri="{BB962C8B-B14F-4D97-AF65-F5344CB8AC3E}">
        <p14:creationId xmlns:p14="http://schemas.microsoft.com/office/powerpoint/2010/main" val="323723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0B4ED0-D0A9-4EE2-9989-1067DB617FC5}" type="slidenum">
              <a:rPr lang="he-IL" smtClean="0"/>
              <a:t>‹#›</a:t>
            </a:fld>
            <a:endParaRPr lang="he-IL"/>
          </a:p>
        </p:txBody>
      </p:sp>
    </p:spTree>
    <p:extLst>
      <p:ext uri="{BB962C8B-B14F-4D97-AF65-F5344CB8AC3E}">
        <p14:creationId xmlns:p14="http://schemas.microsoft.com/office/powerpoint/2010/main" val="969696101"/>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C31D1B8-372C-4518-BF75-EFB9E1083D3E}" type="datetimeFigureOut">
              <a:rPr lang="he-IL" smtClean="0"/>
              <a:t>כ"ט/ניסן/תשפ"ד</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40B4ED0-D0A9-4EE2-9989-1067DB617FC5}" type="slidenum">
              <a:rPr lang="he-IL" smtClean="0"/>
              <a:t>‹#›</a:t>
            </a:fld>
            <a:endParaRPr lang="he-IL"/>
          </a:p>
        </p:txBody>
      </p:sp>
    </p:spTree>
    <p:extLst>
      <p:ext uri="{BB962C8B-B14F-4D97-AF65-F5344CB8AC3E}">
        <p14:creationId xmlns:p14="http://schemas.microsoft.com/office/powerpoint/2010/main" val="4233778322"/>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4.xml"/><Relationship Id="rId7" Type="http://schemas.openxmlformats.org/officeDocument/2006/relationships/image" Target="../media/image11.png"/><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6.xml"/><Relationship Id="rId7" Type="http://schemas.openxmlformats.org/officeDocument/2006/relationships/image" Target="../media/image15.png"/><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penpsychometrics.org/_rawdata/" TargetMode="Externa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6A2647C8-E926-902B-0C72-E64CC36FDCF9}"/>
              </a:ext>
            </a:extLst>
          </p:cNvPr>
          <p:cNvSpPr/>
          <p:nvPr/>
        </p:nvSpPr>
        <p:spPr>
          <a:xfrm>
            <a:off x="1832351" y="337424"/>
            <a:ext cx="882004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Multi-Cultural Personality Profiling &amp;</a:t>
            </a:r>
          </a:p>
          <a:p>
            <a:pPr algn="ctr"/>
            <a:r>
              <a:rPr lang="en-US" sz="4000" dirty="0">
                <a:ln w="0"/>
                <a:effectLst>
                  <a:outerShdw blurRad="38100" dist="19050" dir="2700000" algn="tl" rotWithShape="0">
                    <a:schemeClr val="dk1">
                      <a:alpha val="40000"/>
                    </a:schemeClr>
                  </a:outerShdw>
                </a:effectLst>
              </a:rPr>
              <a:t>Classifying The Israeli Profile</a:t>
            </a:r>
          </a:p>
        </p:txBody>
      </p:sp>
      <p:sp>
        <p:nvSpPr>
          <p:cNvPr id="7" name="תיבת טקסט 6">
            <a:extLst>
              <a:ext uri="{FF2B5EF4-FFF2-40B4-BE49-F238E27FC236}">
                <a16:creationId xmlns:a16="http://schemas.microsoft.com/office/drawing/2014/main" id="{B8C2C34D-50A0-91AE-FBC0-D14C5CEFFF3D}"/>
              </a:ext>
            </a:extLst>
          </p:cNvPr>
          <p:cNvSpPr txBox="1"/>
          <p:nvPr/>
        </p:nvSpPr>
        <p:spPr>
          <a:xfrm>
            <a:off x="2511636" y="3105834"/>
            <a:ext cx="6121152" cy="1015663"/>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G</a:t>
            </a:r>
            <a:r>
              <a:rPr lang="en-TC" sz="3000" dirty="0">
                <a:ln w="0"/>
                <a:effectLst>
                  <a:outerShdw blurRad="38100" dist="19050" dir="2700000" algn="tl" rotWithShape="0">
                    <a:schemeClr val="dk1">
                      <a:alpha val="40000"/>
                    </a:schemeClr>
                  </a:outerShdw>
                </a:effectLst>
              </a:rPr>
              <a:t>uy Hen</a:t>
            </a:r>
          </a:p>
          <a:p>
            <a:pPr algn="ctr"/>
            <a:r>
              <a:rPr lang="en-TC" sz="3000" dirty="0">
                <a:ln w="0"/>
                <a:effectLst>
                  <a:outerShdw blurRad="38100" dist="19050" dir="2700000" algn="tl" rotWithShape="0">
                    <a:schemeClr val="dk1">
                      <a:alpha val="40000"/>
                    </a:schemeClr>
                  </a:outerShdw>
                </a:effectLst>
              </a:rPr>
              <a:t>Advisor: Dror Jacoby</a:t>
            </a:r>
          </a:p>
        </p:txBody>
      </p:sp>
      <p:pic>
        <p:nvPicPr>
          <p:cNvPr id="11" name="תמונה 10" descr="תמונה שמכילה סמל, לוגו, שחור, חשיכה&#10;&#10;התיאור נוצר באופן אוטומטי">
            <a:extLst>
              <a:ext uri="{FF2B5EF4-FFF2-40B4-BE49-F238E27FC236}">
                <a16:creationId xmlns:a16="http://schemas.microsoft.com/office/drawing/2014/main" id="{BE298786-C9BA-E29A-CAB6-01067EA29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404" y="6226605"/>
            <a:ext cx="3396596" cy="587942"/>
          </a:xfrm>
          <a:prstGeom prst="rect">
            <a:avLst/>
          </a:prstGeom>
        </p:spPr>
      </p:pic>
      <p:pic>
        <p:nvPicPr>
          <p:cNvPr id="13" name="תמונה 12" descr="תמונה שמכילה שחור, חשיכה&#10;&#10;התיאור נוצר באופן אוטומטי">
            <a:extLst>
              <a:ext uri="{FF2B5EF4-FFF2-40B4-BE49-F238E27FC236}">
                <a16:creationId xmlns:a16="http://schemas.microsoft.com/office/drawing/2014/main" id="{2C2398D9-BC49-2AD6-C4FF-86B27501E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877" y="400226"/>
            <a:ext cx="1197834" cy="1197834"/>
          </a:xfrm>
          <a:prstGeom prst="rect">
            <a:avLst/>
          </a:prstGeom>
        </p:spPr>
      </p:pic>
      <p:pic>
        <p:nvPicPr>
          <p:cNvPr id="15" name="תמונה 14" descr="תמונה שמכילה טקסט, עיגול, צילום מסך&#10;&#10;התיאור נוצר באופן אוטומטי">
            <a:extLst>
              <a:ext uri="{FF2B5EF4-FFF2-40B4-BE49-F238E27FC236}">
                <a16:creationId xmlns:a16="http://schemas.microsoft.com/office/drawing/2014/main" id="{75ABFF77-AD78-F480-E57F-4B63C707CE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965" y="1961626"/>
            <a:ext cx="3498834" cy="3304077"/>
          </a:xfrm>
          <a:prstGeom prst="rect">
            <a:avLst/>
          </a:prstGeom>
        </p:spPr>
      </p:pic>
      <p:sp>
        <p:nvSpPr>
          <p:cNvPr id="18" name="תיבת טקסט 17">
            <a:extLst>
              <a:ext uri="{FF2B5EF4-FFF2-40B4-BE49-F238E27FC236}">
                <a16:creationId xmlns:a16="http://schemas.microsoft.com/office/drawing/2014/main" id="{C883D1C4-DBB7-EECF-2F45-85ADC0695935}"/>
              </a:ext>
            </a:extLst>
          </p:cNvPr>
          <p:cNvSpPr txBox="1"/>
          <p:nvPr/>
        </p:nvSpPr>
        <p:spPr>
          <a:xfrm>
            <a:off x="331821" y="752334"/>
            <a:ext cx="870751" cy="369332"/>
          </a:xfrm>
          <a:prstGeom prst="rect">
            <a:avLst/>
          </a:prstGeom>
          <a:noFill/>
        </p:spPr>
        <p:txBody>
          <a:bodyPr wrap="none" rtlCol="1">
            <a:spAutoFit/>
          </a:bodyPr>
          <a:lstStyle/>
          <a:p>
            <a:pPr algn="ctr" rtl="0"/>
            <a:r>
              <a:rPr lang="en-US" dirty="0">
                <a:solidFill>
                  <a:schemeClr val="bg1"/>
                </a:solidFill>
              </a:rPr>
              <a:t>Cover</a:t>
            </a:r>
            <a:endParaRPr lang="he-IL" dirty="0">
              <a:solidFill>
                <a:schemeClr val="bg1"/>
              </a:solidFill>
            </a:endParaRPr>
          </a:p>
        </p:txBody>
      </p:sp>
    </p:spTree>
    <p:extLst>
      <p:ext uri="{BB962C8B-B14F-4D97-AF65-F5344CB8AC3E}">
        <p14:creationId xmlns:p14="http://schemas.microsoft.com/office/powerpoint/2010/main" val="219951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graphicFrame>
        <p:nvGraphicFramePr>
          <p:cNvPr id="2" name="דיאגרמה 1">
            <a:extLst>
              <a:ext uri="{FF2B5EF4-FFF2-40B4-BE49-F238E27FC236}">
                <a16:creationId xmlns:a16="http://schemas.microsoft.com/office/drawing/2014/main" id="{9CB3F74D-E328-21E3-F768-CAFCA7CC3F55}"/>
              </a:ext>
            </a:extLst>
          </p:cNvPr>
          <p:cNvGraphicFramePr/>
          <p:nvPr>
            <p:extLst>
              <p:ext uri="{D42A27DB-BD31-4B8C-83A1-F6EECF244321}">
                <p14:modId xmlns:p14="http://schemas.microsoft.com/office/powerpoint/2010/main" val="2786427114"/>
              </p:ext>
            </p:extLst>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83">
            <a:extLst>
              <a:ext uri="{FF2B5EF4-FFF2-40B4-BE49-F238E27FC236}">
                <a16:creationId xmlns:a16="http://schemas.microsoft.com/office/drawing/2014/main" id="{EC34D2C3-683F-6230-15E3-65E1709E8F9E}"/>
              </a:ext>
            </a:extLst>
          </p:cNvPr>
          <p:cNvSpPr txBox="1"/>
          <p:nvPr/>
        </p:nvSpPr>
        <p:spPr>
          <a:xfrm>
            <a:off x="406989" y="1225188"/>
            <a:ext cx="10904738" cy="1800493"/>
          </a:xfrm>
          <a:prstGeom prst="rect">
            <a:avLst/>
          </a:prstGeom>
          <a:noFill/>
        </p:spPr>
        <p:txBody>
          <a:bodyPr wrap="square" rtlCol="0">
            <a:spAutoFit/>
          </a:bodyPr>
          <a:lstStyle>
            <a:defPPr>
              <a:defRPr kern="1200"/>
            </a:defPPr>
          </a:lstStyle>
          <a:p>
            <a:pPr marL="457200" indent="-457200" algn="just" rtl="0">
              <a:buFont typeface="+mj-lt"/>
              <a:buAutoNum type="arabicPeriod" startAt="9"/>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Pre-processed the data, which included: importing, cleaning, transforming, handling missing values, outlier detection, visualizations. We also had to score the different tests ourselves using the literature standards to interpret every test’s results.</a:t>
            </a:r>
          </a:p>
          <a:p>
            <a:pPr marL="457200" indent="-457200" algn="just" rtl="0">
              <a:buFont typeface="+mj-lt"/>
              <a:buAutoNum type="arabicPeriod" startAt="9"/>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r>
              <a:rPr lang="en-US" sz="16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Note</a:t>
            </a:r>
            <a:r>
              <a:rPr lang="en-US" sz="16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 We had four different datasets to pre-process, each containing different personality traits data.</a:t>
            </a:r>
          </a:p>
          <a:p>
            <a:pPr marL="457200" indent="-457200" algn="just">
              <a:buFont typeface="+mj-lt"/>
              <a:buAutoNum type="arabicPeriod" startAt="9"/>
            </a:pPr>
            <a:endParaRPr lang="en-US" sz="15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pic>
        <p:nvPicPr>
          <p:cNvPr id="8" name="תמונה 7">
            <a:extLst>
              <a:ext uri="{FF2B5EF4-FFF2-40B4-BE49-F238E27FC236}">
                <a16:creationId xmlns:a16="http://schemas.microsoft.com/office/drawing/2014/main" id="{3F1DB027-9E0F-111A-C14B-F4DDA505A94F}"/>
              </a:ext>
            </a:extLst>
          </p:cNvPr>
          <p:cNvPicPr>
            <a:picLocks noChangeAspect="1"/>
          </p:cNvPicPr>
          <p:nvPr/>
        </p:nvPicPr>
        <p:blipFill>
          <a:blip r:embed="rId7"/>
          <a:stretch>
            <a:fillRect/>
          </a:stretch>
        </p:blipFill>
        <p:spPr>
          <a:xfrm>
            <a:off x="495765" y="3289921"/>
            <a:ext cx="5721065" cy="2449552"/>
          </a:xfrm>
          <a:prstGeom prst="rect">
            <a:avLst/>
          </a:prstGeom>
        </p:spPr>
      </p:pic>
      <p:pic>
        <p:nvPicPr>
          <p:cNvPr id="10" name="תמונה 9">
            <a:extLst>
              <a:ext uri="{FF2B5EF4-FFF2-40B4-BE49-F238E27FC236}">
                <a16:creationId xmlns:a16="http://schemas.microsoft.com/office/drawing/2014/main" id="{8810096E-E849-7B1F-41D0-71ADB11B17E8}"/>
              </a:ext>
            </a:extLst>
          </p:cNvPr>
          <p:cNvPicPr>
            <a:picLocks noChangeAspect="1"/>
          </p:cNvPicPr>
          <p:nvPr/>
        </p:nvPicPr>
        <p:blipFill>
          <a:blip r:embed="rId8"/>
          <a:stretch>
            <a:fillRect/>
          </a:stretch>
        </p:blipFill>
        <p:spPr>
          <a:xfrm>
            <a:off x="7056881" y="2838331"/>
            <a:ext cx="4194951" cy="2997092"/>
          </a:xfrm>
          <a:prstGeom prst="rect">
            <a:avLst/>
          </a:prstGeom>
        </p:spPr>
      </p:pic>
    </p:spTree>
    <p:extLst>
      <p:ext uri="{BB962C8B-B14F-4D97-AF65-F5344CB8AC3E}">
        <p14:creationId xmlns:p14="http://schemas.microsoft.com/office/powerpoint/2010/main" val="181403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graphicEl>
                                              <a:dgm id="{D1C87F9B-C58B-41AB-B2E6-536BB720A249}"/>
                                            </p:graphicEl>
                                          </p:spTgt>
                                        </p:tgtEl>
                                        <p:attrNameLst>
                                          <p:attrName>style.color</p:attrName>
                                        </p:attrNameLst>
                                      </p:cBhvr>
                                      <p:by>
                                        <p:hsl h="0" s="12549" l="25098"/>
                                      </p:by>
                                    </p:animClr>
                                    <p:animClr clrSpc="hsl" dir="cw">
                                      <p:cBhvr>
                                        <p:cTn id="7" dur="500" fill="hold"/>
                                        <p:tgtEl>
                                          <p:spTgt spid="2">
                                            <p:graphicEl>
                                              <a:dgm id="{D1C87F9B-C58B-41AB-B2E6-536BB720A249}"/>
                                            </p:graphicEl>
                                          </p:spTgt>
                                        </p:tgtEl>
                                        <p:attrNameLst>
                                          <p:attrName>fillcolor</p:attrName>
                                        </p:attrNameLst>
                                      </p:cBhvr>
                                      <p:by>
                                        <p:hsl h="0" s="12549" l="25098"/>
                                      </p:by>
                                    </p:animClr>
                                    <p:animClr clrSpc="hsl" dir="cw">
                                      <p:cBhvr>
                                        <p:cTn id="8" dur="500" fill="hold"/>
                                        <p:tgtEl>
                                          <p:spTgt spid="2">
                                            <p:graphicEl>
                                              <a:dgm id="{D1C87F9B-C58B-41AB-B2E6-536BB720A249}"/>
                                            </p:graphicEl>
                                          </p:spTgt>
                                        </p:tgtEl>
                                        <p:attrNameLst>
                                          <p:attrName>stroke.color</p:attrName>
                                        </p:attrNameLst>
                                      </p:cBhvr>
                                      <p:by>
                                        <p:hsl h="0" s="12549" l="25098"/>
                                      </p:by>
                                    </p:animClr>
                                    <p:set>
                                      <p:cBhvr>
                                        <p:cTn id="9" dur="500" fill="hold"/>
                                        <p:tgtEl>
                                          <p:spTgt spid="2">
                                            <p:graphicEl>
                                              <a:dgm id="{D1C87F9B-C58B-41AB-B2E6-536BB720A249}"/>
                                            </p:graphicEl>
                                          </p:spTgt>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2">
                                            <p:graphicEl>
                                              <a:dgm id="{3E825321-B541-41EA-AB2F-C578B420C5DA}"/>
                                            </p:graphicEl>
                                          </p:spTgt>
                                        </p:tgtEl>
                                        <p:attrNameLst>
                                          <p:attrName>style.color</p:attrName>
                                        </p:attrNameLst>
                                      </p:cBhvr>
                                      <p:by>
                                        <p:hsl h="0" s="12549" l="25098"/>
                                      </p:by>
                                    </p:animClr>
                                    <p:animClr clrSpc="hsl" dir="cw">
                                      <p:cBhvr>
                                        <p:cTn id="12" dur="500" fill="hold"/>
                                        <p:tgtEl>
                                          <p:spTgt spid="2">
                                            <p:graphicEl>
                                              <a:dgm id="{3E825321-B541-41EA-AB2F-C578B420C5DA}"/>
                                            </p:graphicEl>
                                          </p:spTgt>
                                        </p:tgtEl>
                                        <p:attrNameLst>
                                          <p:attrName>fillcolor</p:attrName>
                                        </p:attrNameLst>
                                      </p:cBhvr>
                                      <p:by>
                                        <p:hsl h="0" s="12549" l="25098"/>
                                      </p:by>
                                    </p:animClr>
                                    <p:animClr clrSpc="hsl" dir="cw">
                                      <p:cBhvr>
                                        <p:cTn id="13" dur="500" fill="hold"/>
                                        <p:tgtEl>
                                          <p:spTgt spid="2">
                                            <p:graphicEl>
                                              <a:dgm id="{3E825321-B541-41EA-AB2F-C578B420C5DA}"/>
                                            </p:graphicEl>
                                          </p:spTgt>
                                        </p:tgtEl>
                                        <p:attrNameLst>
                                          <p:attrName>stroke.color</p:attrName>
                                        </p:attrNameLst>
                                      </p:cBhvr>
                                      <p:by>
                                        <p:hsl h="0" s="12549" l="25098"/>
                                      </p:by>
                                    </p:animClr>
                                    <p:set>
                                      <p:cBhvr>
                                        <p:cTn id="14" dur="500" fill="hold"/>
                                        <p:tgtEl>
                                          <p:spTgt spid="2">
                                            <p:graphicEl>
                                              <a:dgm id="{3E825321-B541-41EA-AB2F-C578B420C5DA}"/>
                                            </p:graphicEl>
                                          </p:spTgt>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2">
                                            <p:graphicEl>
                                              <a:dgm id="{F9C674EB-025A-4593-A538-C03A58DAA467}"/>
                                            </p:graphicEl>
                                          </p:spTgt>
                                        </p:tgtEl>
                                        <p:attrNameLst>
                                          <p:attrName>style.color</p:attrName>
                                        </p:attrNameLst>
                                      </p:cBhvr>
                                      <p:by>
                                        <p:hsl h="0" s="12549" l="25098"/>
                                      </p:by>
                                    </p:animClr>
                                    <p:animClr clrSpc="hsl" dir="cw">
                                      <p:cBhvr>
                                        <p:cTn id="17" dur="500" fill="hold"/>
                                        <p:tgtEl>
                                          <p:spTgt spid="2">
                                            <p:graphicEl>
                                              <a:dgm id="{F9C674EB-025A-4593-A538-C03A58DAA467}"/>
                                            </p:graphicEl>
                                          </p:spTgt>
                                        </p:tgtEl>
                                        <p:attrNameLst>
                                          <p:attrName>fillcolor</p:attrName>
                                        </p:attrNameLst>
                                      </p:cBhvr>
                                      <p:by>
                                        <p:hsl h="0" s="12549" l="25098"/>
                                      </p:by>
                                    </p:animClr>
                                    <p:animClr clrSpc="hsl" dir="cw">
                                      <p:cBhvr>
                                        <p:cTn id="18" dur="500" fill="hold"/>
                                        <p:tgtEl>
                                          <p:spTgt spid="2">
                                            <p:graphicEl>
                                              <a:dgm id="{F9C674EB-025A-4593-A538-C03A58DAA467}"/>
                                            </p:graphicEl>
                                          </p:spTgt>
                                        </p:tgtEl>
                                        <p:attrNameLst>
                                          <p:attrName>stroke.color</p:attrName>
                                        </p:attrNameLst>
                                      </p:cBhvr>
                                      <p:by>
                                        <p:hsl h="0" s="12549" l="25098"/>
                                      </p:by>
                                    </p:animClr>
                                    <p:set>
                                      <p:cBhvr>
                                        <p:cTn id="19" dur="500" fill="hold"/>
                                        <p:tgtEl>
                                          <p:spTgt spid="2">
                                            <p:graphicEl>
                                              <a:dgm id="{F9C674EB-025A-4593-A538-C03A58DAA467}"/>
                                            </p:graphicEl>
                                          </p:spTgt>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2">
                                            <p:graphicEl>
                                              <a:dgm id="{1126434A-A872-4735-9BCD-1E068794F800}"/>
                                            </p:graphicEl>
                                          </p:spTgt>
                                        </p:tgtEl>
                                        <p:attrNameLst>
                                          <p:attrName>style.color</p:attrName>
                                        </p:attrNameLst>
                                      </p:cBhvr>
                                      <p:by>
                                        <p:hsl h="0" s="12549" l="25098"/>
                                      </p:by>
                                    </p:animClr>
                                    <p:animClr clrSpc="hsl" dir="cw">
                                      <p:cBhvr>
                                        <p:cTn id="22" dur="500" fill="hold"/>
                                        <p:tgtEl>
                                          <p:spTgt spid="2">
                                            <p:graphicEl>
                                              <a:dgm id="{1126434A-A872-4735-9BCD-1E068794F800}"/>
                                            </p:graphicEl>
                                          </p:spTgt>
                                        </p:tgtEl>
                                        <p:attrNameLst>
                                          <p:attrName>fillcolor</p:attrName>
                                        </p:attrNameLst>
                                      </p:cBhvr>
                                      <p:by>
                                        <p:hsl h="0" s="12549" l="25098"/>
                                      </p:by>
                                    </p:animClr>
                                    <p:animClr clrSpc="hsl" dir="cw">
                                      <p:cBhvr>
                                        <p:cTn id="23" dur="500" fill="hold"/>
                                        <p:tgtEl>
                                          <p:spTgt spid="2">
                                            <p:graphicEl>
                                              <a:dgm id="{1126434A-A872-4735-9BCD-1E068794F800}"/>
                                            </p:graphicEl>
                                          </p:spTgt>
                                        </p:tgtEl>
                                        <p:attrNameLst>
                                          <p:attrName>stroke.color</p:attrName>
                                        </p:attrNameLst>
                                      </p:cBhvr>
                                      <p:by>
                                        <p:hsl h="0" s="12549" l="25098"/>
                                      </p:by>
                                    </p:animClr>
                                    <p:set>
                                      <p:cBhvr>
                                        <p:cTn id="24" dur="500" fill="hold"/>
                                        <p:tgtEl>
                                          <p:spTgt spid="2">
                                            <p:graphicEl>
                                              <a:dgm id="{1126434A-A872-4735-9BCD-1E068794F800}"/>
                                            </p:graphicEl>
                                          </p:spTgt>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2">
                                            <p:graphicEl>
                                              <a:dgm id="{609AD6B5-9596-46FA-879E-C82CB120C599}"/>
                                            </p:graphicEl>
                                          </p:spTgt>
                                        </p:tgtEl>
                                        <p:attrNameLst>
                                          <p:attrName>style.color</p:attrName>
                                        </p:attrNameLst>
                                      </p:cBhvr>
                                      <p:by>
                                        <p:hsl h="0" s="12549" l="25098"/>
                                      </p:by>
                                    </p:animClr>
                                    <p:animClr clrSpc="hsl" dir="cw">
                                      <p:cBhvr>
                                        <p:cTn id="27" dur="500" fill="hold"/>
                                        <p:tgtEl>
                                          <p:spTgt spid="2">
                                            <p:graphicEl>
                                              <a:dgm id="{609AD6B5-9596-46FA-879E-C82CB120C599}"/>
                                            </p:graphicEl>
                                          </p:spTgt>
                                        </p:tgtEl>
                                        <p:attrNameLst>
                                          <p:attrName>fillcolor</p:attrName>
                                        </p:attrNameLst>
                                      </p:cBhvr>
                                      <p:by>
                                        <p:hsl h="0" s="12549" l="25098"/>
                                      </p:by>
                                    </p:animClr>
                                    <p:animClr clrSpc="hsl" dir="cw">
                                      <p:cBhvr>
                                        <p:cTn id="28" dur="500" fill="hold"/>
                                        <p:tgtEl>
                                          <p:spTgt spid="2">
                                            <p:graphicEl>
                                              <a:dgm id="{609AD6B5-9596-46FA-879E-C82CB120C599}"/>
                                            </p:graphicEl>
                                          </p:spTgt>
                                        </p:tgtEl>
                                        <p:attrNameLst>
                                          <p:attrName>stroke.color</p:attrName>
                                        </p:attrNameLst>
                                      </p:cBhvr>
                                      <p:by>
                                        <p:hsl h="0" s="12549" l="25098"/>
                                      </p:by>
                                    </p:animClr>
                                    <p:set>
                                      <p:cBhvr>
                                        <p:cTn id="29" dur="500" fill="hold"/>
                                        <p:tgtEl>
                                          <p:spTgt spid="2">
                                            <p:graphicEl>
                                              <a:dgm id="{609AD6B5-9596-46FA-879E-C82CB120C599}"/>
                                            </p:graphic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graphicFrame>
        <p:nvGraphicFramePr>
          <p:cNvPr id="2" name="דיאגרמה 1">
            <a:extLst>
              <a:ext uri="{FF2B5EF4-FFF2-40B4-BE49-F238E27FC236}">
                <a16:creationId xmlns:a16="http://schemas.microsoft.com/office/drawing/2014/main" id="{9CB3F74D-E328-21E3-F768-CAFCA7CC3F55}"/>
              </a:ext>
            </a:extLst>
          </p:cNvPr>
          <p:cNvGraphicFramePr/>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תמונה 6">
            <a:extLst>
              <a:ext uri="{FF2B5EF4-FFF2-40B4-BE49-F238E27FC236}">
                <a16:creationId xmlns:a16="http://schemas.microsoft.com/office/drawing/2014/main" id="{FD7A1D28-0BC0-8295-F38E-7CB330754024}"/>
              </a:ext>
            </a:extLst>
          </p:cNvPr>
          <p:cNvPicPr>
            <a:picLocks noChangeAspect="1"/>
          </p:cNvPicPr>
          <p:nvPr/>
        </p:nvPicPr>
        <p:blipFill>
          <a:blip r:embed="rId7"/>
          <a:stretch>
            <a:fillRect/>
          </a:stretch>
        </p:blipFill>
        <p:spPr>
          <a:xfrm>
            <a:off x="489598" y="1472617"/>
            <a:ext cx="5846314" cy="4111544"/>
          </a:xfrm>
          <a:prstGeom prst="rect">
            <a:avLst/>
          </a:prstGeom>
        </p:spPr>
      </p:pic>
      <p:pic>
        <p:nvPicPr>
          <p:cNvPr id="11" name="תמונה 10">
            <a:extLst>
              <a:ext uri="{FF2B5EF4-FFF2-40B4-BE49-F238E27FC236}">
                <a16:creationId xmlns:a16="http://schemas.microsoft.com/office/drawing/2014/main" id="{12AD60FA-87E2-AE10-9606-25A04EC42D07}"/>
              </a:ext>
            </a:extLst>
          </p:cNvPr>
          <p:cNvPicPr>
            <a:picLocks noChangeAspect="1"/>
          </p:cNvPicPr>
          <p:nvPr/>
        </p:nvPicPr>
        <p:blipFill>
          <a:blip r:embed="rId8"/>
          <a:stretch>
            <a:fillRect/>
          </a:stretch>
        </p:blipFill>
        <p:spPr>
          <a:xfrm>
            <a:off x="6535837" y="1638099"/>
            <a:ext cx="5526866" cy="3901956"/>
          </a:xfrm>
          <a:prstGeom prst="rect">
            <a:avLst/>
          </a:prstGeom>
        </p:spPr>
      </p:pic>
    </p:spTree>
    <p:extLst>
      <p:ext uri="{BB962C8B-B14F-4D97-AF65-F5344CB8AC3E}">
        <p14:creationId xmlns:p14="http://schemas.microsoft.com/office/powerpoint/2010/main" val="117387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graphicFrame>
        <p:nvGraphicFramePr>
          <p:cNvPr id="2" name="דיאגרמה 1">
            <a:extLst>
              <a:ext uri="{FF2B5EF4-FFF2-40B4-BE49-F238E27FC236}">
                <a16:creationId xmlns:a16="http://schemas.microsoft.com/office/drawing/2014/main" id="{22A2D7AB-5AC0-C495-483D-DF8CEC6B6C2E}"/>
              </a:ext>
            </a:extLst>
          </p:cNvPr>
          <p:cNvGraphicFramePr/>
          <p:nvPr>
            <p:extLst>
              <p:ext uri="{D42A27DB-BD31-4B8C-83A1-F6EECF244321}">
                <p14:modId xmlns:p14="http://schemas.microsoft.com/office/powerpoint/2010/main" val="484260265"/>
              </p:ext>
            </p:extLst>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83">
            <a:extLst>
              <a:ext uri="{FF2B5EF4-FFF2-40B4-BE49-F238E27FC236}">
                <a16:creationId xmlns:a16="http://schemas.microsoft.com/office/drawing/2014/main" id="{F33FC43F-EC9E-6192-E12D-9EAA9732FB6E}"/>
              </a:ext>
            </a:extLst>
          </p:cNvPr>
          <p:cNvSpPr txBox="1"/>
          <p:nvPr/>
        </p:nvSpPr>
        <p:spPr>
          <a:xfrm>
            <a:off x="310716" y="1411836"/>
            <a:ext cx="11718525" cy="4401205"/>
          </a:xfrm>
          <a:prstGeom prst="rect">
            <a:avLst/>
          </a:prstGeom>
          <a:noFill/>
        </p:spPr>
        <p:txBody>
          <a:bodyPr wrap="square" rtlCol="0">
            <a:spAutoFit/>
          </a:bodyPr>
          <a:lstStyle>
            <a:defPPr>
              <a:defRPr kern="1200"/>
            </a:defPPr>
          </a:lstStyle>
          <a:p>
            <a:pPr marL="457200" indent="-457200" algn="just" rtl="0">
              <a:buFont typeface="+mj-lt"/>
              <a:buAutoNum type="arabicPeriod" startAt="10"/>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Researched various tests that could fit for our data analysis and considered using ANOVA. </a:t>
            </a:r>
          </a:p>
          <a:p>
            <a:pPr marL="457200" indent="-457200" algn="just" rtl="0">
              <a:buFont typeface="+mj-lt"/>
              <a:buAutoNum type="arabicPeriod" startAt="10"/>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After consistent violations of the homogeneity of variances assumption, we conducted additional research to explore alternative tests.</a:t>
            </a: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mj-lt"/>
              <a:buAutoNum type="arabicPeriod" startAt="10"/>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Decided to run Welch’s ANOVAs and Welch’s t-tests for our analysis.</a:t>
            </a:r>
          </a:p>
          <a:p>
            <a:pPr marL="457200" indent="-457200" algn="just" rtl="0">
              <a:buFont typeface="+mj-lt"/>
              <a:buAutoNum type="arabicPeriod" startAt="10"/>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Before we ran the tests, we dealt with the threat of alpha inflation in various ways.</a:t>
            </a:r>
          </a:p>
        </p:txBody>
      </p:sp>
      <p:pic>
        <p:nvPicPr>
          <p:cNvPr id="8" name="תמונה 7">
            <a:extLst>
              <a:ext uri="{FF2B5EF4-FFF2-40B4-BE49-F238E27FC236}">
                <a16:creationId xmlns:a16="http://schemas.microsoft.com/office/drawing/2014/main" id="{0C4848F2-8CBE-0786-5FCB-04F94B447CB1}"/>
              </a:ext>
            </a:extLst>
          </p:cNvPr>
          <p:cNvPicPr>
            <a:picLocks noChangeAspect="1"/>
          </p:cNvPicPr>
          <p:nvPr/>
        </p:nvPicPr>
        <p:blipFill>
          <a:blip r:embed="rId7"/>
          <a:stretch>
            <a:fillRect/>
          </a:stretch>
        </p:blipFill>
        <p:spPr>
          <a:xfrm>
            <a:off x="1044376" y="2617269"/>
            <a:ext cx="5350368" cy="1990337"/>
          </a:xfrm>
          <a:prstGeom prst="rect">
            <a:avLst/>
          </a:prstGeom>
        </p:spPr>
      </p:pic>
      <p:pic>
        <p:nvPicPr>
          <p:cNvPr id="10" name="תמונה 9">
            <a:extLst>
              <a:ext uri="{FF2B5EF4-FFF2-40B4-BE49-F238E27FC236}">
                <a16:creationId xmlns:a16="http://schemas.microsoft.com/office/drawing/2014/main" id="{A073C1FE-615E-685F-F12F-456A0623838F}"/>
              </a:ext>
            </a:extLst>
          </p:cNvPr>
          <p:cNvPicPr>
            <a:picLocks noChangeAspect="1"/>
          </p:cNvPicPr>
          <p:nvPr/>
        </p:nvPicPr>
        <p:blipFill>
          <a:blip r:embed="rId8"/>
          <a:stretch>
            <a:fillRect/>
          </a:stretch>
        </p:blipFill>
        <p:spPr>
          <a:xfrm>
            <a:off x="6638147" y="2617269"/>
            <a:ext cx="5391094" cy="1990337"/>
          </a:xfrm>
          <a:prstGeom prst="rect">
            <a:avLst/>
          </a:prstGeom>
        </p:spPr>
      </p:pic>
    </p:spTree>
    <p:extLst>
      <p:ext uri="{BB962C8B-B14F-4D97-AF65-F5344CB8AC3E}">
        <p14:creationId xmlns:p14="http://schemas.microsoft.com/office/powerpoint/2010/main" val="4015881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graphicEl>
                                              <a:dgm id="{D1C87F9B-C58B-41AB-B2E6-536BB720A249}"/>
                                            </p:graphicEl>
                                          </p:spTgt>
                                        </p:tgtEl>
                                        <p:attrNameLst>
                                          <p:attrName>style.color</p:attrName>
                                        </p:attrNameLst>
                                      </p:cBhvr>
                                      <p:by>
                                        <p:hsl h="0" s="12549" l="25098"/>
                                      </p:by>
                                    </p:animClr>
                                    <p:animClr clrSpc="hsl" dir="cw">
                                      <p:cBhvr>
                                        <p:cTn id="7" dur="500" fill="hold"/>
                                        <p:tgtEl>
                                          <p:spTgt spid="2">
                                            <p:graphicEl>
                                              <a:dgm id="{D1C87F9B-C58B-41AB-B2E6-536BB720A249}"/>
                                            </p:graphicEl>
                                          </p:spTgt>
                                        </p:tgtEl>
                                        <p:attrNameLst>
                                          <p:attrName>fillcolor</p:attrName>
                                        </p:attrNameLst>
                                      </p:cBhvr>
                                      <p:by>
                                        <p:hsl h="0" s="12549" l="25098"/>
                                      </p:by>
                                    </p:animClr>
                                    <p:animClr clrSpc="hsl" dir="cw">
                                      <p:cBhvr>
                                        <p:cTn id="8" dur="500" fill="hold"/>
                                        <p:tgtEl>
                                          <p:spTgt spid="2">
                                            <p:graphicEl>
                                              <a:dgm id="{D1C87F9B-C58B-41AB-B2E6-536BB720A249}"/>
                                            </p:graphicEl>
                                          </p:spTgt>
                                        </p:tgtEl>
                                        <p:attrNameLst>
                                          <p:attrName>stroke.color</p:attrName>
                                        </p:attrNameLst>
                                      </p:cBhvr>
                                      <p:by>
                                        <p:hsl h="0" s="12549" l="25098"/>
                                      </p:by>
                                    </p:animClr>
                                    <p:set>
                                      <p:cBhvr>
                                        <p:cTn id="9" dur="500" fill="hold"/>
                                        <p:tgtEl>
                                          <p:spTgt spid="2">
                                            <p:graphicEl>
                                              <a:dgm id="{D1C87F9B-C58B-41AB-B2E6-536BB720A249}"/>
                                            </p:graphicEl>
                                          </p:spTgt>
                                        </p:tgtEl>
                                        <p:attrNameLst>
                                          <p:attrName>fill.type</p:attrName>
                                        </p:attrNameLst>
                                      </p:cBhvr>
                                      <p:to>
                                        <p:strVal val="solid"/>
                                      </p:to>
                                    </p:set>
                                  </p:childTnLst>
                                </p:cTn>
                              </p:par>
                              <p:par>
                                <p:cTn id="10" presetID="30" presetClass="emph" presetSubtype="0" fill="hold" grpId="0" nodeType="withEffect">
                                  <p:stCondLst>
                                    <p:cond delay="0"/>
                                  </p:stCondLst>
                                  <p:childTnLst>
                                    <p:animClr clrSpc="hsl" dir="cw">
                                      <p:cBhvr override="childStyle">
                                        <p:cTn id="11" dur="500" fill="hold"/>
                                        <p:tgtEl>
                                          <p:spTgt spid="2">
                                            <p:graphicEl>
                                              <a:dgm id="{3E825321-B541-41EA-AB2F-C578B420C5DA}"/>
                                            </p:graphicEl>
                                          </p:spTgt>
                                        </p:tgtEl>
                                        <p:attrNameLst>
                                          <p:attrName>style.color</p:attrName>
                                        </p:attrNameLst>
                                      </p:cBhvr>
                                      <p:by>
                                        <p:hsl h="0" s="12549" l="25098"/>
                                      </p:by>
                                    </p:animClr>
                                    <p:animClr clrSpc="hsl" dir="cw">
                                      <p:cBhvr>
                                        <p:cTn id="12" dur="500" fill="hold"/>
                                        <p:tgtEl>
                                          <p:spTgt spid="2">
                                            <p:graphicEl>
                                              <a:dgm id="{3E825321-B541-41EA-AB2F-C578B420C5DA}"/>
                                            </p:graphicEl>
                                          </p:spTgt>
                                        </p:tgtEl>
                                        <p:attrNameLst>
                                          <p:attrName>fillcolor</p:attrName>
                                        </p:attrNameLst>
                                      </p:cBhvr>
                                      <p:by>
                                        <p:hsl h="0" s="12549" l="25098"/>
                                      </p:by>
                                    </p:animClr>
                                    <p:animClr clrSpc="hsl" dir="cw">
                                      <p:cBhvr>
                                        <p:cTn id="13" dur="500" fill="hold"/>
                                        <p:tgtEl>
                                          <p:spTgt spid="2">
                                            <p:graphicEl>
                                              <a:dgm id="{3E825321-B541-41EA-AB2F-C578B420C5DA}"/>
                                            </p:graphicEl>
                                          </p:spTgt>
                                        </p:tgtEl>
                                        <p:attrNameLst>
                                          <p:attrName>stroke.color</p:attrName>
                                        </p:attrNameLst>
                                      </p:cBhvr>
                                      <p:by>
                                        <p:hsl h="0" s="12549" l="25098"/>
                                      </p:by>
                                    </p:animClr>
                                    <p:set>
                                      <p:cBhvr>
                                        <p:cTn id="14" dur="500" fill="hold"/>
                                        <p:tgtEl>
                                          <p:spTgt spid="2">
                                            <p:graphicEl>
                                              <a:dgm id="{3E825321-B541-41EA-AB2F-C578B420C5DA}"/>
                                            </p:graphicEl>
                                          </p:spTgt>
                                        </p:tgtEl>
                                        <p:attrNameLst>
                                          <p:attrName>fill.type</p:attrName>
                                        </p:attrNameLst>
                                      </p:cBhvr>
                                      <p:to>
                                        <p:strVal val="solid"/>
                                      </p:to>
                                    </p:set>
                                  </p:childTnLst>
                                </p:cTn>
                              </p:par>
                              <p:par>
                                <p:cTn id="15" presetID="30" presetClass="emph" presetSubtype="0" fill="hold" grpId="0" nodeType="withEffect">
                                  <p:stCondLst>
                                    <p:cond delay="0"/>
                                  </p:stCondLst>
                                  <p:childTnLst>
                                    <p:animClr clrSpc="hsl" dir="cw">
                                      <p:cBhvr override="childStyle">
                                        <p:cTn id="16" dur="500" fill="hold"/>
                                        <p:tgtEl>
                                          <p:spTgt spid="2">
                                            <p:graphicEl>
                                              <a:dgm id="{F9C674EB-025A-4593-A538-C03A58DAA467}"/>
                                            </p:graphicEl>
                                          </p:spTgt>
                                        </p:tgtEl>
                                        <p:attrNameLst>
                                          <p:attrName>style.color</p:attrName>
                                        </p:attrNameLst>
                                      </p:cBhvr>
                                      <p:by>
                                        <p:hsl h="0" s="12549" l="25098"/>
                                      </p:by>
                                    </p:animClr>
                                    <p:animClr clrSpc="hsl" dir="cw">
                                      <p:cBhvr>
                                        <p:cTn id="17" dur="500" fill="hold"/>
                                        <p:tgtEl>
                                          <p:spTgt spid="2">
                                            <p:graphicEl>
                                              <a:dgm id="{F9C674EB-025A-4593-A538-C03A58DAA467}"/>
                                            </p:graphicEl>
                                          </p:spTgt>
                                        </p:tgtEl>
                                        <p:attrNameLst>
                                          <p:attrName>fillcolor</p:attrName>
                                        </p:attrNameLst>
                                      </p:cBhvr>
                                      <p:by>
                                        <p:hsl h="0" s="12549" l="25098"/>
                                      </p:by>
                                    </p:animClr>
                                    <p:animClr clrSpc="hsl" dir="cw">
                                      <p:cBhvr>
                                        <p:cTn id="18" dur="500" fill="hold"/>
                                        <p:tgtEl>
                                          <p:spTgt spid="2">
                                            <p:graphicEl>
                                              <a:dgm id="{F9C674EB-025A-4593-A538-C03A58DAA467}"/>
                                            </p:graphicEl>
                                          </p:spTgt>
                                        </p:tgtEl>
                                        <p:attrNameLst>
                                          <p:attrName>stroke.color</p:attrName>
                                        </p:attrNameLst>
                                      </p:cBhvr>
                                      <p:by>
                                        <p:hsl h="0" s="12549" l="25098"/>
                                      </p:by>
                                    </p:animClr>
                                    <p:set>
                                      <p:cBhvr>
                                        <p:cTn id="19" dur="500" fill="hold"/>
                                        <p:tgtEl>
                                          <p:spTgt spid="2">
                                            <p:graphicEl>
                                              <a:dgm id="{F9C674EB-025A-4593-A538-C03A58DAA467}"/>
                                            </p:graphicEl>
                                          </p:spTgt>
                                        </p:tgtEl>
                                        <p:attrNameLst>
                                          <p:attrName>fill.type</p:attrName>
                                        </p:attrNameLst>
                                      </p:cBhvr>
                                      <p:to>
                                        <p:strVal val="solid"/>
                                      </p:to>
                                    </p:set>
                                  </p:childTnLst>
                                </p:cTn>
                              </p:par>
                              <p:par>
                                <p:cTn id="20" presetID="30" presetClass="emph" presetSubtype="0" fill="hold" grpId="0" nodeType="withEffect">
                                  <p:stCondLst>
                                    <p:cond delay="0"/>
                                  </p:stCondLst>
                                  <p:childTnLst>
                                    <p:animClr clrSpc="hsl" dir="cw">
                                      <p:cBhvr override="childStyle">
                                        <p:cTn id="21" dur="500" fill="hold"/>
                                        <p:tgtEl>
                                          <p:spTgt spid="2">
                                            <p:graphicEl>
                                              <a:dgm id="{1126434A-A872-4735-9BCD-1E068794F800}"/>
                                            </p:graphicEl>
                                          </p:spTgt>
                                        </p:tgtEl>
                                        <p:attrNameLst>
                                          <p:attrName>style.color</p:attrName>
                                        </p:attrNameLst>
                                      </p:cBhvr>
                                      <p:by>
                                        <p:hsl h="0" s="12549" l="25098"/>
                                      </p:by>
                                    </p:animClr>
                                    <p:animClr clrSpc="hsl" dir="cw">
                                      <p:cBhvr>
                                        <p:cTn id="22" dur="500" fill="hold"/>
                                        <p:tgtEl>
                                          <p:spTgt spid="2">
                                            <p:graphicEl>
                                              <a:dgm id="{1126434A-A872-4735-9BCD-1E068794F800}"/>
                                            </p:graphicEl>
                                          </p:spTgt>
                                        </p:tgtEl>
                                        <p:attrNameLst>
                                          <p:attrName>fillcolor</p:attrName>
                                        </p:attrNameLst>
                                      </p:cBhvr>
                                      <p:by>
                                        <p:hsl h="0" s="12549" l="25098"/>
                                      </p:by>
                                    </p:animClr>
                                    <p:animClr clrSpc="hsl" dir="cw">
                                      <p:cBhvr>
                                        <p:cTn id="23" dur="500" fill="hold"/>
                                        <p:tgtEl>
                                          <p:spTgt spid="2">
                                            <p:graphicEl>
                                              <a:dgm id="{1126434A-A872-4735-9BCD-1E068794F800}"/>
                                            </p:graphicEl>
                                          </p:spTgt>
                                        </p:tgtEl>
                                        <p:attrNameLst>
                                          <p:attrName>stroke.color</p:attrName>
                                        </p:attrNameLst>
                                      </p:cBhvr>
                                      <p:by>
                                        <p:hsl h="0" s="12549" l="25098"/>
                                      </p:by>
                                    </p:animClr>
                                    <p:set>
                                      <p:cBhvr>
                                        <p:cTn id="24" dur="500" fill="hold"/>
                                        <p:tgtEl>
                                          <p:spTgt spid="2">
                                            <p:graphicEl>
                                              <a:dgm id="{1126434A-A872-4735-9BCD-1E068794F800}"/>
                                            </p:graphicEl>
                                          </p:spTgt>
                                        </p:tgtEl>
                                        <p:attrNameLst>
                                          <p:attrName>fill.type</p:attrName>
                                        </p:attrNameLst>
                                      </p:cBhvr>
                                      <p:to>
                                        <p:strVal val="solid"/>
                                      </p:to>
                                    </p:set>
                                  </p:childTnLst>
                                </p:cTn>
                              </p:par>
                              <p:par>
                                <p:cTn id="25" presetID="30" presetClass="emph" presetSubtype="0" fill="hold" grpId="0" nodeType="withEffect">
                                  <p:stCondLst>
                                    <p:cond delay="0"/>
                                  </p:stCondLst>
                                  <p:childTnLst>
                                    <p:animClr clrSpc="hsl" dir="cw">
                                      <p:cBhvr override="childStyle">
                                        <p:cTn id="26" dur="500" fill="hold"/>
                                        <p:tgtEl>
                                          <p:spTgt spid="2">
                                            <p:graphicEl>
                                              <a:dgm id="{609AD6B5-9596-46FA-879E-C82CB120C599}"/>
                                            </p:graphicEl>
                                          </p:spTgt>
                                        </p:tgtEl>
                                        <p:attrNameLst>
                                          <p:attrName>style.color</p:attrName>
                                        </p:attrNameLst>
                                      </p:cBhvr>
                                      <p:by>
                                        <p:hsl h="0" s="12549" l="25098"/>
                                      </p:by>
                                    </p:animClr>
                                    <p:animClr clrSpc="hsl" dir="cw">
                                      <p:cBhvr>
                                        <p:cTn id="27" dur="500" fill="hold"/>
                                        <p:tgtEl>
                                          <p:spTgt spid="2">
                                            <p:graphicEl>
                                              <a:dgm id="{609AD6B5-9596-46FA-879E-C82CB120C599}"/>
                                            </p:graphicEl>
                                          </p:spTgt>
                                        </p:tgtEl>
                                        <p:attrNameLst>
                                          <p:attrName>fillcolor</p:attrName>
                                        </p:attrNameLst>
                                      </p:cBhvr>
                                      <p:by>
                                        <p:hsl h="0" s="12549" l="25098"/>
                                      </p:by>
                                    </p:animClr>
                                    <p:animClr clrSpc="hsl" dir="cw">
                                      <p:cBhvr>
                                        <p:cTn id="28" dur="500" fill="hold"/>
                                        <p:tgtEl>
                                          <p:spTgt spid="2">
                                            <p:graphicEl>
                                              <a:dgm id="{609AD6B5-9596-46FA-879E-C82CB120C599}"/>
                                            </p:graphicEl>
                                          </p:spTgt>
                                        </p:tgtEl>
                                        <p:attrNameLst>
                                          <p:attrName>stroke.color</p:attrName>
                                        </p:attrNameLst>
                                      </p:cBhvr>
                                      <p:by>
                                        <p:hsl h="0" s="12549" l="25098"/>
                                      </p:by>
                                    </p:animClr>
                                    <p:set>
                                      <p:cBhvr>
                                        <p:cTn id="29" dur="500" fill="hold"/>
                                        <p:tgtEl>
                                          <p:spTgt spid="2">
                                            <p:graphicEl>
                                              <a:dgm id="{609AD6B5-9596-46FA-879E-C82CB120C599}"/>
                                            </p:graphic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p:bldSub>
      </p:bldGraphic>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Analysis Of Variances (ANOVA)</a:t>
            </a:r>
          </a:p>
        </p:txBody>
      </p:sp>
      <p:sp>
        <p:nvSpPr>
          <p:cNvPr id="4" name="TextBox 83">
            <a:extLst>
              <a:ext uri="{FF2B5EF4-FFF2-40B4-BE49-F238E27FC236}">
                <a16:creationId xmlns:a16="http://schemas.microsoft.com/office/drawing/2014/main" id="{BA55238F-5B26-F2D5-1B9D-048C7F6F5822}"/>
              </a:ext>
            </a:extLst>
          </p:cNvPr>
          <p:cNvSpPr txBox="1"/>
          <p:nvPr/>
        </p:nvSpPr>
        <p:spPr>
          <a:xfrm>
            <a:off x="310716" y="1411836"/>
            <a:ext cx="11762915" cy="4093428"/>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ANOVA is a statistical analysis tool used to analyze the differences among </a:t>
            </a:r>
            <a:r>
              <a:rPr lang="en-US" sz="2000" b="1"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means</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between multiple groups.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name ANOVA can be confusing – the method is called this way because we use </a:t>
            </a:r>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sample variances</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as a tool to infer about population </a:t>
            </a:r>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means</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In contrast to t-tests, ANOVA supports comparisons between more than 2 groups.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This research used a variation of ANOVA that does not assume homogeneity of variances – Welch’s ANOVA.</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We will present the formulas of the standard ANOVA to explain the logic behind the method. Welch’s ANOVA uses the same logic, but the formulas are much more cumbersome.</a:t>
            </a:r>
          </a:p>
        </p:txBody>
      </p:sp>
    </p:spTree>
    <p:extLst>
      <p:ext uri="{BB962C8B-B14F-4D97-AF65-F5344CB8AC3E}">
        <p14:creationId xmlns:p14="http://schemas.microsoft.com/office/powerpoint/2010/main" val="97488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Analysis Of Variances (ANOVA)</a:t>
            </a:r>
          </a:p>
        </p:txBody>
      </p:sp>
      <mc:AlternateContent xmlns:mc="http://schemas.openxmlformats.org/markup-compatibility/2006">
        <mc:Choice xmlns:a14="http://schemas.microsoft.com/office/drawing/2010/main" Requires="a14">
          <p:sp>
            <p:nvSpPr>
              <p:cNvPr id="4" name="TextBox 83">
                <a:extLst>
                  <a:ext uri="{FF2B5EF4-FFF2-40B4-BE49-F238E27FC236}">
                    <a16:creationId xmlns:a16="http://schemas.microsoft.com/office/drawing/2014/main" id="{BA55238F-5B26-F2D5-1B9D-048C7F6F5822}"/>
                  </a:ext>
                </a:extLst>
              </p:cNvPr>
              <p:cNvSpPr txBox="1"/>
              <p:nvPr/>
            </p:nvSpPr>
            <p:spPr>
              <a:xfrm>
                <a:off x="242057" y="1038973"/>
                <a:ext cx="11762915" cy="3785652"/>
              </a:xfrm>
              <a:prstGeom prst="rect">
                <a:avLst/>
              </a:prstGeom>
              <a:noFill/>
            </p:spPr>
            <p:txBody>
              <a:bodyPr wrap="square" rtlCol="0">
                <a:spAutoFit/>
              </a:bodyPr>
              <a:lstStyle>
                <a:defPPr>
                  <a:defRPr kern="1200"/>
                </a:defPPr>
              </a:lstStyle>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Formal Hypothesis: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14:m>
                  <m:oMath xmlns:m="http://schemas.openxmlformats.org/officeDocument/2006/math">
                    <m:sSub>
                      <m:sSubPr>
                        <m:ctrlP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𝐻</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0</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 </m:t>
                    </m:r>
                    <m:sSub>
                      <m:sSubPr>
                        <m:ctrlP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b="0" i="1"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sSub>
                      <m:sSubPr>
                        <m:ctrlPr>
                          <a:rPr lang="en-US" sz="200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2</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 …=</m:t>
                    </m:r>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𝑘</m:t>
                        </m:r>
                      </m:sub>
                    </m:sSub>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t>
                </a:r>
                <a:b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b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14:m>
                  <m:oMath xmlns:m="http://schemas.openxmlformats.org/officeDocument/2006/math">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𝐻</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sub>
                    </m:sSub>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acc>
                      <m:accPr>
                        <m:chr m:val="̅"/>
                        <m:ctrlPr>
                          <a:rPr lang="en-US" sz="200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accPr>
                      <m:e>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𝐻</m:t>
                            </m:r>
                          </m:e>
                          <m:sub>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0</m:t>
                            </m:r>
                          </m:sub>
                        </m:sSub>
                      </m:e>
                    </m:acc>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(at least one pair of population means are different)</a:t>
                </a:r>
              </a:p>
              <a:p>
                <a:pPr algn="ctr"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Test Formulas: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Choice>
        <mc:Fallback>
          <p:sp>
            <p:nvSpPr>
              <p:cNvPr id="4" name="TextBox 83">
                <a:extLst>
                  <a:ext uri="{FF2B5EF4-FFF2-40B4-BE49-F238E27FC236}">
                    <a16:creationId xmlns:a16="http://schemas.microsoft.com/office/drawing/2014/main" id="{BA55238F-5B26-F2D5-1B9D-048C7F6F5822}"/>
                  </a:ext>
                </a:extLst>
              </p:cNvPr>
              <p:cNvSpPr txBox="1">
                <a:spLocks noRot="1" noChangeAspect="1" noMove="1" noResize="1" noEditPoints="1" noAdjustHandles="1" noChangeArrowheads="1" noChangeShapeType="1" noTextEdit="1"/>
              </p:cNvSpPr>
              <p:nvPr/>
            </p:nvSpPr>
            <p:spPr>
              <a:xfrm>
                <a:off x="242057" y="1038973"/>
                <a:ext cx="11762915" cy="3785652"/>
              </a:xfrm>
              <a:prstGeom prst="rect">
                <a:avLst/>
              </a:prstGeom>
              <a:blipFill>
                <a:blip r:embed="rId2"/>
                <a:stretch>
                  <a:fillRect t="-64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9" name="תיבת טקסט 8">
                <a:extLst>
                  <a:ext uri="{FF2B5EF4-FFF2-40B4-BE49-F238E27FC236}">
                    <a16:creationId xmlns:a16="http://schemas.microsoft.com/office/drawing/2014/main" id="{268B385F-34A4-FC7F-0726-47DD2FFF775D}"/>
                  </a:ext>
                </a:extLst>
              </p:cNvPr>
              <p:cNvSpPr txBox="1"/>
              <p:nvPr/>
            </p:nvSpPr>
            <p:spPr>
              <a:xfrm>
                <a:off x="1058662" y="3340017"/>
                <a:ext cx="6094520" cy="3200813"/>
              </a:xfrm>
              <a:prstGeom prst="rect">
                <a:avLst/>
              </a:prstGeom>
              <a:noFill/>
            </p:spPr>
            <p:txBody>
              <a:bodyPr wrap="square">
                <a:spAutoFit/>
              </a:bodyPr>
              <a:lstStyle/>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𝐹</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𝑀𝑆𝐵</m:t>
                          </m:r>
                        </m:num>
                        <m:den>
                          <m:r>
                            <a:rPr lang="en-US" sz="1800" i="1" kern="100">
                              <a:effectLst/>
                              <a:latin typeface="Cambria Math" panose="02040503050406030204" pitchFamily="18" charset="0"/>
                              <a:ea typeface="Yu Mincho" panose="02020400000000000000" pitchFamily="18" charset="-128"/>
                              <a:cs typeface="Arial" panose="020B0604020202020204" pitchFamily="34" charset="0"/>
                            </a:rPr>
                            <m:t>𝑀𝑆𝑊</m:t>
                          </m:r>
                        </m:den>
                      </m:f>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𝑀𝑆𝐵</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e>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𝑘</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1</m:t>
                          </m:r>
                        </m:den>
                      </m:f>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𝑀𝑆𝑊</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1</m:t>
                              </m:r>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sSub>
                                    <m:sSubPr>
                                      <m:ctrlP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e>
                                <m:sup>
                                  <m:r>
                                    <a:rPr lang="en-US" sz="18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8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𝑘</m:t>
                          </m:r>
                        </m:den>
                      </m:f>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𝑀𝑆𝐵</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𝑘</m:t>
                      </m:r>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he-IL" sz="1800" i="1" kern="100">
                          <a:effectLst/>
                          <a:latin typeface="Cambria Math" panose="02040503050406030204" pitchFamily="18" charset="0"/>
                          <a:ea typeface="Yu Mincho" panose="02020400000000000000" pitchFamily="18" charset="-128"/>
                          <a:cs typeface="Cambria Math" panose="02040503050406030204" pitchFamily="18" charset="0"/>
                        </a:rPr>
                        <m:t> </m:t>
                      </m:r>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𝑀𝑆𝑊</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𝑘</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9" name="תיבת טקסט 8">
                <a:extLst>
                  <a:ext uri="{FF2B5EF4-FFF2-40B4-BE49-F238E27FC236}">
                    <a16:creationId xmlns:a16="http://schemas.microsoft.com/office/drawing/2014/main" id="{268B385F-34A4-FC7F-0726-47DD2FFF775D}"/>
                  </a:ext>
                </a:extLst>
              </p:cNvPr>
              <p:cNvSpPr txBox="1">
                <a:spLocks noRot="1" noChangeAspect="1" noMove="1" noResize="1" noEditPoints="1" noAdjustHandles="1" noChangeArrowheads="1" noChangeShapeType="1" noTextEdit="1"/>
              </p:cNvSpPr>
              <p:nvPr/>
            </p:nvSpPr>
            <p:spPr>
              <a:xfrm>
                <a:off x="1058662" y="3340017"/>
                <a:ext cx="6094520" cy="3200813"/>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1" name="תיבת טקסט 10">
                <a:extLst>
                  <a:ext uri="{FF2B5EF4-FFF2-40B4-BE49-F238E27FC236}">
                    <a16:creationId xmlns:a16="http://schemas.microsoft.com/office/drawing/2014/main" id="{10262F9F-DCFD-2958-2C6E-852349EE699C}"/>
                  </a:ext>
                </a:extLst>
              </p:cNvPr>
              <p:cNvSpPr txBox="1"/>
              <p:nvPr/>
            </p:nvSpPr>
            <p:spPr>
              <a:xfrm>
                <a:off x="6354337" y="3217636"/>
                <a:ext cx="6039491" cy="3787255"/>
              </a:xfrm>
              <a:prstGeom prst="rect">
                <a:avLst/>
              </a:prstGeom>
              <a:noFill/>
            </p:spPr>
            <p:txBody>
              <a:bodyPr wrap="square">
                <a:spAutoFit/>
              </a:bodyPr>
              <a:lstStyle/>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smtClean="0">
                          <a:effectLst/>
                          <a:latin typeface="Cambria Math" panose="02040503050406030204" pitchFamily="18" charset="0"/>
                          <a:ea typeface="Yu Mincho" panose="02020400000000000000" pitchFamily="18" charset="-128"/>
                          <a:cs typeface="Arial" panose="020B0604020202020204" pitchFamily="34" charset="0"/>
                        </a:rPr>
                        <m:t>𝑊</m:t>
                      </m:r>
                      <m:r>
                        <a:rPr lang="en-US" sz="1400" i="1" kern="100" smtClean="0">
                          <a:effectLst/>
                          <a:latin typeface="Cambria Math" panose="02040503050406030204" pitchFamily="18" charset="0"/>
                          <a:ea typeface="Yu Mincho" panose="02020400000000000000" pitchFamily="18" charset="-128"/>
                          <a:cs typeface="Arial" panose="020B0604020202020204" pitchFamily="34" charset="0"/>
                        </a:rPr>
                        <m:t>h</m:t>
                      </m:r>
                      <m:r>
                        <a:rPr lang="en-US" sz="1400" i="1" kern="100" smtClean="0">
                          <a:effectLst/>
                          <a:latin typeface="Cambria Math" panose="02040503050406030204" pitchFamily="18" charset="0"/>
                          <a:ea typeface="Yu Mincho" panose="02020400000000000000" pitchFamily="18" charset="-128"/>
                          <a:cs typeface="Arial" panose="020B0604020202020204" pitchFamily="34" charset="0"/>
                        </a:rPr>
                        <m:t>𝑒𝑟𝑒</m:t>
                      </m:r>
                      <m:r>
                        <a:rPr lang="en-US" sz="1400" i="1" kern="100" smtClean="0">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en-US" sz="1400" i="1" kern="100">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en-US" sz="14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400" i="1" kern="100">
                                  <a:effectLst/>
                                  <a:latin typeface="Cambria Math" panose="02040503050406030204" pitchFamily="18" charset="0"/>
                                  <a:ea typeface="Yu Mincho" panose="02020400000000000000" pitchFamily="18" charset="-128"/>
                                  <a:cs typeface="Arial" panose="020B0604020202020204" pitchFamily="34" charset="0"/>
                                </a:rPr>
                                <m:t>𝑥</m:t>
                              </m:r>
                            </m:e>
                            <m:sub>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sub>
                          </m:sSub>
                        </m:e>
                      </m:acc>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𝑚𝑒𝑎𝑛</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acc>
                        <m:accPr>
                          <m:chr m:val="̿"/>
                          <m:ctrlP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𝑚𝑒𝑎𝑛</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𝑎𝑐𝑟𝑜𝑠𝑠</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𝑎𝑙𝑙</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𝑔𝑟𝑜𝑢𝑝𝑠</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sub>
                      </m:sSub>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𝑠𝑡𝑎𝑛𝑑𝑎𝑟𝑑</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𝑑𝑒𝑣𝑖𝑎𝑡𝑖𝑜𝑛</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sub>
                      </m:sSub>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𝑠𝑎𝑚𝑝𝑙𝑒</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𝑠𝑖𝑧𝑒</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𝑗</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𝑘</m:t>
                      </m:r>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𝑛𝑢𝑚𝑏𝑒𝑟</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𝑜𝑓</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𝑔𝑟𝑜𝑢𝑝𝑠</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𝑁</m:t>
                      </m:r>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nary>
                        <m:naryPr>
                          <m:chr m:val="∑"/>
                          <m:limLoc m:val="undOvr"/>
                          <m:ctrlP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𝑐𝑢𝑚𝑢𝑙𝑎𝑡𝑖𝑣𝑒</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𝑠𝑎𝑚𝑝𝑙𝑒</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 </m:t>
                          </m:r>
                          <m:r>
                            <a:rPr lang="en-US" sz="1400" i="1" kern="100">
                              <a:effectLst/>
                              <a:latin typeface="Cambria Math" panose="02040503050406030204" pitchFamily="18" charset="0"/>
                              <a:ea typeface="Yu Mincho" panose="02020400000000000000" pitchFamily="18" charset="-128"/>
                              <a:cs typeface="Times New Roman" panose="02020603050405020304" pitchFamily="18" charset="0"/>
                            </a:rPr>
                            <m:t>𝑠𝑖𝑧𝑒</m:t>
                          </m:r>
                        </m:e>
                      </m:nary>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Yu Mincho" panose="02020400000000000000" pitchFamily="18" charset="-128"/>
                          <a:cs typeface="Arial" panose="020B0604020202020204" pitchFamily="34" charset="0"/>
                        </a:rPr>
                        <m:t>𝐹</m:t>
                      </m:r>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𝑡</m:t>
                      </m:r>
                      <m:r>
                        <a:rPr lang="en-US" sz="1400" i="1" kern="100">
                          <a:effectLst/>
                          <a:latin typeface="Cambria Math" panose="02040503050406030204" pitchFamily="18" charset="0"/>
                          <a:ea typeface="Yu Mincho" panose="02020400000000000000" pitchFamily="18" charset="-128"/>
                          <a:cs typeface="Arial" panose="020B0604020202020204" pitchFamily="34" charset="0"/>
                        </a:rPr>
                        <m:t>h</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𝑒</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𝐹</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𝑠𝑡𝑎𝑡𝑖𝑠𝑡𝑖𝑐</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Yu Mincho" panose="02020400000000000000" pitchFamily="18" charset="-128"/>
                          <a:cs typeface="Arial" panose="020B0604020202020204" pitchFamily="34" charset="0"/>
                        </a:rPr>
                        <m:t>𝑑𝑓</m:t>
                      </m:r>
                      <m:r>
                        <a:rPr lang="en-US" sz="1400" i="1" kern="100">
                          <a:effectLst/>
                          <a:latin typeface="Cambria Math" panose="02040503050406030204" pitchFamily="18" charset="0"/>
                          <a:ea typeface="Yu Mincho" panose="02020400000000000000" pitchFamily="18" charset="-128"/>
                          <a:cs typeface="Arial" panose="020B0604020202020204" pitchFamily="34" charset="0"/>
                        </a:rPr>
                        <m:t>=</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𝑑𝑒𝑔𝑟𝑒𝑒𝑠</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𝑜𝑓</m:t>
                      </m:r>
                      <m:r>
                        <a:rPr lang="en-US" sz="1400" i="1" kern="100">
                          <a:effectLst/>
                          <a:latin typeface="Cambria Math" panose="02040503050406030204" pitchFamily="18" charset="0"/>
                          <a:ea typeface="Yu Mincho" panose="02020400000000000000" pitchFamily="18" charset="-128"/>
                          <a:cs typeface="Arial" panose="020B0604020202020204" pitchFamily="34" charset="0"/>
                        </a:rPr>
                        <m:t> </m:t>
                      </m:r>
                      <m:r>
                        <a:rPr lang="en-US" sz="1400" i="1" kern="100">
                          <a:effectLst/>
                          <a:latin typeface="Cambria Math" panose="02040503050406030204" pitchFamily="18" charset="0"/>
                          <a:ea typeface="Yu Mincho" panose="02020400000000000000" pitchFamily="18" charset="-128"/>
                          <a:cs typeface="Arial" panose="020B0604020202020204" pitchFamily="34" charset="0"/>
                        </a:rPr>
                        <m:t>𝑓𝑟𝑒𝑒𝑑𝑜𝑚</m:t>
                      </m:r>
                    </m:oMath>
                  </m:oMathPara>
                </a14:m>
                <a:endParaRPr lang="en-US" sz="14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11" name="תיבת טקסט 10">
                <a:extLst>
                  <a:ext uri="{FF2B5EF4-FFF2-40B4-BE49-F238E27FC236}">
                    <a16:creationId xmlns:a16="http://schemas.microsoft.com/office/drawing/2014/main" id="{10262F9F-DCFD-2958-2C6E-852349EE699C}"/>
                  </a:ext>
                </a:extLst>
              </p:cNvPr>
              <p:cNvSpPr txBox="1">
                <a:spLocks noRot="1" noChangeAspect="1" noMove="1" noResize="1" noEditPoints="1" noAdjustHandles="1" noChangeArrowheads="1" noChangeShapeType="1" noTextEdit="1"/>
              </p:cNvSpPr>
              <p:nvPr/>
            </p:nvSpPr>
            <p:spPr>
              <a:xfrm>
                <a:off x="6354337" y="3217636"/>
                <a:ext cx="6039491" cy="3787255"/>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9463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Analysis Of Variances (ANOVA)</a:t>
            </a:r>
          </a:p>
        </p:txBody>
      </p:sp>
      <p:sp>
        <p:nvSpPr>
          <p:cNvPr id="4" name="TextBox 83">
            <a:extLst>
              <a:ext uri="{FF2B5EF4-FFF2-40B4-BE49-F238E27FC236}">
                <a16:creationId xmlns:a16="http://schemas.microsoft.com/office/drawing/2014/main" id="{BA55238F-5B26-F2D5-1B9D-048C7F6F5822}"/>
              </a:ext>
            </a:extLst>
          </p:cNvPr>
          <p:cNvSpPr txBox="1"/>
          <p:nvPr/>
        </p:nvSpPr>
        <p:spPr>
          <a:xfrm>
            <a:off x="242057" y="1038973"/>
            <a:ext cx="11762915" cy="1631216"/>
          </a:xfrm>
          <a:prstGeom prst="rect">
            <a:avLst/>
          </a:prstGeom>
          <a:noFill/>
        </p:spPr>
        <p:txBody>
          <a:bodyPr wrap="square" rtlCol="0">
            <a:spAutoFit/>
          </a:bodyPr>
          <a:lstStyle>
            <a:defPPr>
              <a:defRPr kern="1200"/>
            </a:defPPr>
          </a:lstStyle>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22192AAE-2726-C363-795D-4CA33239347A}"/>
                  </a:ext>
                </a:extLst>
              </p:cNvPr>
              <p:cNvSpPr txBox="1"/>
              <p:nvPr/>
            </p:nvSpPr>
            <p:spPr>
              <a:xfrm>
                <a:off x="10105007" y="761212"/>
                <a:ext cx="2634449" cy="2335896"/>
              </a:xfrm>
              <a:prstGeom prst="rect">
                <a:avLst/>
              </a:prstGeom>
              <a:noFill/>
            </p:spPr>
            <p:txBody>
              <a:bodyPr wrap="square">
                <a:spAutoFit/>
              </a:bodyPr>
              <a:lstStyle/>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smtClean="0">
                          <a:effectLst/>
                          <a:latin typeface="Cambria Math" panose="02040503050406030204" pitchFamily="18" charset="0"/>
                          <a:ea typeface="Yu Mincho" panose="02020400000000000000" pitchFamily="18" charset="-128"/>
                          <a:cs typeface="Arial" panose="020B0604020202020204" pitchFamily="34" charset="0"/>
                        </a:rPr>
                        <m:t>𝐹</m:t>
                      </m:r>
                      <m:r>
                        <a:rPr lang="en-US" sz="1200" i="1" kern="100" smtClean="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𝑀𝑆𝐵</m:t>
                          </m:r>
                        </m:num>
                        <m:den>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𝑀𝑆𝐵</m:t>
                      </m:r>
                      <m:r>
                        <a:rPr lang="en-US" sz="12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r>
                        <a:rPr lang="en-US" sz="12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2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2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2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𝑀𝑆𝐵</m:t>
                          </m:r>
                        </m:sub>
                      </m:sSub>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1</m:t>
                      </m:r>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he-IL" sz="1200" i="1" kern="100">
                          <a:effectLst/>
                          <a:latin typeface="Cambria Math" panose="02040503050406030204" pitchFamily="18" charset="0"/>
                          <a:ea typeface="Yu Mincho" panose="02020400000000000000" pitchFamily="18" charset="-128"/>
                          <a:cs typeface="Cambria Math" panose="02040503050406030204" pitchFamily="18" charset="0"/>
                        </a:rPr>
                        <m:t> </m:t>
                      </m:r>
                      <m:sSub>
                        <m:sSubPr>
                          <m:ctrlPr>
                            <a:rPr lang="en-US" sz="12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2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sub>
                      </m:sSub>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6" name="תיבת טקסט 5">
                <a:extLst>
                  <a:ext uri="{FF2B5EF4-FFF2-40B4-BE49-F238E27FC236}">
                    <a16:creationId xmlns:a16="http://schemas.microsoft.com/office/drawing/2014/main" id="{22192AAE-2726-C363-795D-4CA33239347A}"/>
                  </a:ext>
                </a:extLst>
              </p:cNvPr>
              <p:cNvSpPr txBox="1">
                <a:spLocks noRot="1" noChangeAspect="1" noMove="1" noResize="1" noEditPoints="1" noAdjustHandles="1" noChangeArrowheads="1" noChangeShapeType="1" noTextEdit="1"/>
              </p:cNvSpPr>
              <p:nvPr/>
            </p:nvSpPr>
            <p:spPr>
              <a:xfrm>
                <a:off x="10105007" y="761212"/>
                <a:ext cx="2634449" cy="2335896"/>
              </a:xfrm>
              <a:prstGeom prst="rect">
                <a:avLst/>
              </a:prstGeom>
              <a:blipFill>
                <a:blip r:embed="rId3"/>
                <a:stretch>
                  <a:fillRect/>
                </a:stretch>
              </a:blipFill>
            </p:spPr>
            <p:txBody>
              <a:bodyPr/>
              <a:lstStyle/>
              <a:p>
                <a:r>
                  <a:rPr lang="he-IL">
                    <a:noFill/>
                  </a:rPr>
                  <a:t> </a:t>
                </a:r>
              </a:p>
            </p:txBody>
          </p:sp>
        </mc:Fallback>
      </mc:AlternateContent>
      <p:pic>
        <p:nvPicPr>
          <p:cNvPr id="14" name="תמונה 13" descr="תמונה שמכילה צילום מסך, טקסט, קו, עלילה&#10;&#10;התיאור נוצר באופן אוטומטי">
            <a:extLst>
              <a:ext uri="{FF2B5EF4-FFF2-40B4-BE49-F238E27FC236}">
                <a16:creationId xmlns:a16="http://schemas.microsoft.com/office/drawing/2014/main" id="{34AF1EC7-7F38-8731-892E-C4F471D78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5084" y="1305013"/>
            <a:ext cx="9021194" cy="5446451"/>
          </a:xfrm>
          <a:prstGeom prst="rect">
            <a:avLst/>
          </a:prstGeom>
        </p:spPr>
      </p:pic>
    </p:spTree>
    <p:extLst>
      <p:ext uri="{BB962C8B-B14F-4D97-AF65-F5344CB8AC3E}">
        <p14:creationId xmlns:p14="http://schemas.microsoft.com/office/powerpoint/2010/main" val="35270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Analysis Of Variances (ANOVA)</a:t>
            </a:r>
          </a:p>
        </p:txBody>
      </p:sp>
      <p:sp>
        <p:nvSpPr>
          <p:cNvPr id="4" name="TextBox 83">
            <a:extLst>
              <a:ext uri="{FF2B5EF4-FFF2-40B4-BE49-F238E27FC236}">
                <a16:creationId xmlns:a16="http://schemas.microsoft.com/office/drawing/2014/main" id="{BA55238F-5B26-F2D5-1B9D-048C7F6F5822}"/>
              </a:ext>
            </a:extLst>
          </p:cNvPr>
          <p:cNvSpPr txBox="1"/>
          <p:nvPr/>
        </p:nvSpPr>
        <p:spPr>
          <a:xfrm>
            <a:off x="242057" y="1038973"/>
            <a:ext cx="11762915" cy="1631216"/>
          </a:xfrm>
          <a:prstGeom prst="rect">
            <a:avLst/>
          </a:prstGeom>
          <a:noFill/>
        </p:spPr>
        <p:txBody>
          <a:bodyPr wrap="square" rtlCol="0">
            <a:spAutoFit/>
          </a:bodyPr>
          <a:lstStyle>
            <a:defPPr>
              <a:defRPr kern="1200"/>
            </a:defPPr>
          </a:lstStyle>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6" name="תיבת טקסט 5">
                <a:extLst>
                  <a:ext uri="{FF2B5EF4-FFF2-40B4-BE49-F238E27FC236}">
                    <a16:creationId xmlns:a16="http://schemas.microsoft.com/office/drawing/2014/main" id="{22192AAE-2726-C363-795D-4CA33239347A}"/>
                  </a:ext>
                </a:extLst>
              </p:cNvPr>
              <p:cNvSpPr txBox="1"/>
              <p:nvPr/>
            </p:nvSpPr>
            <p:spPr>
              <a:xfrm>
                <a:off x="10105007" y="761212"/>
                <a:ext cx="2634449" cy="2335896"/>
              </a:xfrm>
              <a:prstGeom prst="rect">
                <a:avLst/>
              </a:prstGeom>
              <a:noFill/>
            </p:spPr>
            <p:txBody>
              <a:bodyPr wrap="square">
                <a:spAutoFit/>
              </a:bodyPr>
              <a:lstStyle/>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smtClean="0">
                          <a:effectLst/>
                          <a:latin typeface="Cambria Math" panose="02040503050406030204" pitchFamily="18" charset="0"/>
                          <a:ea typeface="Yu Mincho" panose="02020400000000000000" pitchFamily="18" charset="-128"/>
                          <a:cs typeface="Arial" panose="020B0604020202020204" pitchFamily="34" charset="0"/>
                        </a:rPr>
                        <m:t>𝐹</m:t>
                      </m:r>
                      <m:r>
                        <a:rPr lang="en-US" sz="1200" i="1" kern="100" smtClean="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𝑀𝑆𝐵</m:t>
                          </m:r>
                        </m:num>
                        <m:den>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𝑀𝑆𝐵</m:t>
                      </m:r>
                      <m:r>
                        <a:rPr lang="en-US" sz="12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acc>
                                        <m:accPr>
                                          <m: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acc>
                                    <m:accPr>
                                      <m:chr m:val="̿"/>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acc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𝑥</m:t>
                                      </m:r>
                                    </m:e>
                                  </m:acc>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r>
                        <a:rPr lang="en-US" sz="12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fPr>
                        <m:num>
                          <m:nary>
                            <m:naryPr>
                              <m:chr m:val="∑"/>
                              <m:limLoc m:val="undOv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naryPr>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sub>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𝑘</m:t>
                              </m:r>
                            </m:sup>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1</m:t>
                              </m:r>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m:t>
                              </m:r>
                              <m:sSup>
                                <m:sSup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pPr>
                                <m:e>
                                  <m:sSub>
                                    <m:sSubPr>
                                      <m:ctrlP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𝑗</m:t>
                                      </m:r>
                                    </m:sub>
                                  </m:sSub>
                                </m:e>
                                <m:sup>
                                  <m:r>
                                    <a:rPr lang="en-US" sz="1200" i="1" kern="100">
                                      <a:effectLst/>
                                      <a:latin typeface="Cambria Math" panose="02040503050406030204" pitchFamily="18" charset="0"/>
                                      <a:ea typeface="Yu Mincho" panose="02020400000000000000" pitchFamily="18" charset="-128"/>
                                      <a:cs typeface="Times New Roman" panose="02020603050405020304" pitchFamily="18" charset="0"/>
                                    </a:rPr>
                                    <m:t>2</m:t>
                                  </m:r>
                                </m:sup>
                              </m:sSup>
                            </m:e>
                          </m:nary>
                        </m:num>
                        <m:den>
                          <m:r>
                            <a:rPr lang="en-US" sz="12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den>
                      </m:f>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2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2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𝑀𝑆𝐵</m:t>
                          </m:r>
                        </m:sub>
                      </m:sSub>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1</m:t>
                      </m:r>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he-IL" sz="1200" i="1" kern="100">
                          <a:effectLst/>
                          <a:latin typeface="Cambria Math" panose="02040503050406030204" pitchFamily="18" charset="0"/>
                          <a:ea typeface="Yu Mincho" panose="02020400000000000000" pitchFamily="18" charset="-128"/>
                          <a:cs typeface="Cambria Math" panose="02040503050406030204" pitchFamily="18" charset="0"/>
                        </a:rPr>
                        <m:t> </m:t>
                      </m:r>
                      <m:sSub>
                        <m:sSubPr>
                          <m:ctrlPr>
                            <a:rPr lang="en-US" sz="12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200" i="1" kern="100">
                              <a:effectLst/>
                              <a:latin typeface="Cambria Math" panose="02040503050406030204" pitchFamily="18" charset="0"/>
                              <a:ea typeface="Yu Mincho" panose="02020400000000000000" pitchFamily="18" charset="-128"/>
                              <a:cs typeface="Arial" panose="020B0604020202020204" pitchFamily="34" charset="0"/>
                            </a:rPr>
                            <m:t>𝑑𝑓</m:t>
                          </m:r>
                        </m:e>
                        <m:sub>
                          <m:r>
                            <a:rPr lang="en-US" sz="1200" i="1" kern="100">
                              <a:effectLst/>
                              <a:latin typeface="Cambria Math" panose="02040503050406030204" pitchFamily="18" charset="0"/>
                              <a:ea typeface="Yu Mincho" panose="02020400000000000000" pitchFamily="18" charset="-128"/>
                              <a:cs typeface="Arial" panose="020B0604020202020204" pitchFamily="34" charset="0"/>
                            </a:rPr>
                            <m:t>𝑀𝑆𝑊</m:t>
                          </m:r>
                        </m:sub>
                      </m:sSub>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𝑁</m:t>
                      </m:r>
                      <m:r>
                        <a:rPr lang="en-US" sz="1200" i="1" kern="100">
                          <a:effectLst/>
                          <a:latin typeface="Cambria Math" panose="02040503050406030204" pitchFamily="18" charset="0"/>
                          <a:ea typeface="Yu Mincho" panose="02020400000000000000" pitchFamily="18" charset="-128"/>
                          <a:cs typeface="Arial" panose="020B0604020202020204" pitchFamily="34" charset="0"/>
                        </a:rPr>
                        <m:t>−</m:t>
                      </m:r>
                      <m:r>
                        <a:rPr lang="en-US" sz="1200" i="1" kern="100">
                          <a:effectLst/>
                          <a:latin typeface="Cambria Math" panose="02040503050406030204" pitchFamily="18" charset="0"/>
                          <a:ea typeface="Yu Mincho" panose="02020400000000000000" pitchFamily="18" charset="-128"/>
                          <a:cs typeface="Arial" panose="020B0604020202020204" pitchFamily="34" charset="0"/>
                        </a:rPr>
                        <m:t>𝑘</m:t>
                      </m:r>
                    </m:oMath>
                  </m:oMathPara>
                </a14:m>
                <a:endParaRPr lang="en-US" sz="12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6" name="תיבת טקסט 5">
                <a:extLst>
                  <a:ext uri="{FF2B5EF4-FFF2-40B4-BE49-F238E27FC236}">
                    <a16:creationId xmlns:a16="http://schemas.microsoft.com/office/drawing/2014/main" id="{22192AAE-2726-C363-795D-4CA33239347A}"/>
                  </a:ext>
                </a:extLst>
              </p:cNvPr>
              <p:cNvSpPr txBox="1">
                <a:spLocks noRot="1" noChangeAspect="1" noMove="1" noResize="1" noEditPoints="1" noAdjustHandles="1" noChangeArrowheads="1" noChangeShapeType="1" noTextEdit="1"/>
              </p:cNvSpPr>
              <p:nvPr/>
            </p:nvSpPr>
            <p:spPr>
              <a:xfrm>
                <a:off x="10105007" y="761212"/>
                <a:ext cx="2634449" cy="2335896"/>
              </a:xfrm>
              <a:prstGeom prst="rect">
                <a:avLst/>
              </a:prstGeom>
              <a:blipFill>
                <a:blip r:embed="rId2"/>
                <a:stretch>
                  <a:fillRect/>
                </a:stretch>
              </a:blipFill>
            </p:spPr>
            <p:txBody>
              <a:bodyPr/>
              <a:lstStyle/>
              <a:p>
                <a:r>
                  <a:rPr lang="he-IL">
                    <a:noFill/>
                  </a:rPr>
                  <a:t> </a:t>
                </a:r>
              </a:p>
            </p:txBody>
          </p:sp>
        </mc:Fallback>
      </mc:AlternateContent>
      <p:pic>
        <p:nvPicPr>
          <p:cNvPr id="15" name="תמונה 14" descr="תמונה שמכילה צילום מסך, טקסט, תרשים, קו&#10;&#10;התיאור נוצר באופן אוטומטי">
            <a:extLst>
              <a:ext uri="{FF2B5EF4-FFF2-40B4-BE49-F238E27FC236}">
                <a16:creationId xmlns:a16="http://schemas.microsoft.com/office/drawing/2014/main" id="{77F3817B-8777-C4E2-BE5F-E35B4C2403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049" y="1320320"/>
            <a:ext cx="8967264" cy="5436505"/>
          </a:xfrm>
          <a:prstGeom prst="rect">
            <a:avLst/>
          </a:prstGeom>
        </p:spPr>
      </p:pic>
    </p:spTree>
    <p:extLst>
      <p:ext uri="{BB962C8B-B14F-4D97-AF65-F5344CB8AC3E}">
        <p14:creationId xmlns:p14="http://schemas.microsoft.com/office/powerpoint/2010/main" val="833656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Analysis Of Variances (ANOVA)</a:t>
            </a:r>
          </a:p>
        </p:txBody>
      </p:sp>
      <p:sp>
        <p:nvSpPr>
          <p:cNvPr id="4" name="TextBox 83">
            <a:extLst>
              <a:ext uri="{FF2B5EF4-FFF2-40B4-BE49-F238E27FC236}">
                <a16:creationId xmlns:a16="http://schemas.microsoft.com/office/drawing/2014/main" id="{BA55238F-5B26-F2D5-1B9D-048C7F6F5822}"/>
              </a:ext>
            </a:extLst>
          </p:cNvPr>
          <p:cNvSpPr txBox="1"/>
          <p:nvPr/>
        </p:nvSpPr>
        <p:spPr>
          <a:xfrm>
            <a:off x="310716" y="1411836"/>
            <a:ext cx="11762915" cy="3785652"/>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We have 9 dependent variables in our research, so we conducted 9 Welch’s ANOVA. Each ANOVA was conducted to compare 8 countries (groups).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Significant F value tells the researcher that significant differences </a:t>
            </a:r>
            <a:r>
              <a:rPr lang="en-US" sz="2000" b="1"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exist </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between the groups with a (1-a)*100 % confidence level.</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If the researcher wants to understand where the differences came from, additional tests are required.</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After each “successful” ANOVA test, we conducted 7 Welch’s t-tests between Israel and the other countries, to detect significant differences.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39367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Welch’s t-test</a:t>
            </a:r>
          </a:p>
        </p:txBody>
      </p:sp>
      <mc:AlternateContent xmlns:mc="http://schemas.openxmlformats.org/markup-compatibility/2006">
        <mc:Choice xmlns:a14="http://schemas.microsoft.com/office/drawing/2010/main" Requires="a14">
          <p:sp>
            <p:nvSpPr>
              <p:cNvPr id="6" name="TextBox 83">
                <a:extLst>
                  <a:ext uri="{FF2B5EF4-FFF2-40B4-BE49-F238E27FC236}">
                    <a16:creationId xmlns:a16="http://schemas.microsoft.com/office/drawing/2014/main" id="{3CA5E31B-8B3C-3D50-7791-77F10FEA20C5}"/>
                  </a:ext>
                </a:extLst>
              </p:cNvPr>
              <p:cNvSpPr txBox="1"/>
              <p:nvPr/>
            </p:nvSpPr>
            <p:spPr>
              <a:xfrm>
                <a:off x="242057" y="1038973"/>
                <a:ext cx="11762915" cy="3785652"/>
              </a:xfrm>
              <a:prstGeom prst="rect">
                <a:avLst/>
              </a:prstGeom>
              <a:noFill/>
            </p:spPr>
            <p:txBody>
              <a:bodyPr wrap="square" rtlCol="0">
                <a:spAutoFit/>
              </a:bodyPr>
              <a:lstStyle>
                <a:defPPr>
                  <a:defRPr kern="1200"/>
                </a:defPPr>
              </a:lstStyle>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Formal Hypothesis: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14:m>
                  <m:oMathPara xmlns:m="http://schemas.openxmlformats.org/officeDocument/2006/math">
                    <m:oMathParaPr>
                      <m:jc m:val="center"/>
                    </m:oMathParaPr>
                    <m:oMath xmlns:m="http://schemas.openxmlformats.org/officeDocument/2006/math">
                      <m:sSub>
                        <m:sSubPr>
                          <m:ctrlP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𝐻</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0</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 </m:t>
                      </m:r>
                      <m:sSub>
                        <m:sSubPr>
                          <m:ctrlP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b="0" i="1"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sSub>
                        <m:sSubPr>
                          <m:ctrlPr>
                            <a:rPr lang="en-US" sz="200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2</m:t>
                          </m:r>
                        </m:sub>
                      </m:sSub>
                    </m:oMath>
                  </m:oMathPara>
                </a14:m>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14:m>
                  <m:oMathPara xmlns:m="http://schemas.openxmlformats.org/officeDocument/2006/math">
                    <m:oMathParaPr>
                      <m:jc m:val="center"/>
                    </m:oMathParaPr>
                    <m:oMath xmlns:m="http://schemas.openxmlformats.org/officeDocument/2006/math">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𝐻</m:t>
                          </m:r>
                        </m:e>
                        <m: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sub>
                      </m:sSub>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sub>
                      </m:sSub>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sSub>
                        <m:sSubPr>
                          <m:ctrlP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sSubPr>
                        <m:e>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𝜇</m:t>
                          </m:r>
                        </m:e>
                        <m:sub>
                          <m:r>
                            <a:rPr lang="en-US" sz="2000" i="1">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2</m:t>
                          </m:r>
                        </m:sub>
                      </m:sSub>
                    </m:oMath>
                  </m:oMathPara>
                </a14:m>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Test Formulas: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Choice>
        <mc:Fallback>
          <p:sp>
            <p:nvSpPr>
              <p:cNvPr id="6" name="TextBox 83">
                <a:extLst>
                  <a:ext uri="{FF2B5EF4-FFF2-40B4-BE49-F238E27FC236}">
                    <a16:creationId xmlns:a16="http://schemas.microsoft.com/office/drawing/2014/main" id="{3CA5E31B-8B3C-3D50-7791-77F10FEA20C5}"/>
                  </a:ext>
                </a:extLst>
              </p:cNvPr>
              <p:cNvSpPr txBox="1">
                <a:spLocks noRot="1" noChangeAspect="1" noMove="1" noResize="1" noEditPoints="1" noAdjustHandles="1" noChangeArrowheads="1" noChangeShapeType="1" noTextEdit="1"/>
              </p:cNvSpPr>
              <p:nvPr/>
            </p:nvSpPr>
            <p:spPr>
              <a:xfrm>
                <a:off x="242057" y="1038973"/>
                <a:ext cx="11762915" cy="3785652"/>
              </a:xfrm>
              <a:prstGeom prst="rect">
                <a:avLst/>
              </a:prstGeom>
              <a:blipFill>
                <a:blip r:embed="rId2"/>
                <a:stretch>
                  <a:fillRect t="-64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 name="תיבת טקסט 7">
                <a:extLst>
                  <a:ext uri="{FF2B5EF4-FFF2-40B4-BE49-F238E27FC236}">
                    <a16:creationId xmlns:a16="http://schemas.microsoft.com/office/drawing/2014/main" id="{25DA7137-BE1C-27A2-FA77-E30FF6F27666}"/>
                  </a:ext>
                </a:extLst>
              </p:cNvPr>
              <p:cNvSpPr txBox="1"/>
              <p:nvPr/>
            </p:nvSpPr>
            <p:spPr>
              <a:xfrm>
                <a:off x="-290744" y="3429000"/>
                <a:ext cx="6094520" cy="3099759"/>
              </a:xfrm>
              <a:prstGeom prst="rect">
                <a:avLst/>
              </a:prstGeom>
              <a:noFill/>
            </p:spPr>
            <p:txBody>
              <a:bodyPr wrap="square">
                <a:spAutoFit/>
              </a:bodyPr>
              <a:lstStyle/>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𝑡</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fPr>
                        <m:num>
                          <m:acc>
                            <m:accPr>
                              <m:chr m:val="̅"/>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accPr>
                            <m:e>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1</m:t>
                                  </m:r>
                                </m:sub>
                              </m:sSub>
                            </m:e>
                          </m:acc>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accPr>
                            <m:e>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2</m:t>
                                  </m:r>
                                </m:sub>
                              </m:sSub>
                            </m:e>
                          </m:acc>
                        </m:num>
                        <m:den>
                          <m:rad>
                            <m:radPr>
                              <m:degHide m:val="on"/>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radPr>
                            <m:deg/>
                            <m:e>
                              <m:f>
                                <m:f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fPr>
                                <m:num>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num>
                                <m:den>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Sub>
                                </m:den>
                              </m:f>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fPr>
                                <m:num>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num>
                                <m:den>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Sub>
                                </m:den>
                              </m:f>
                            </m:e>
                          </m:rad>
                        </m:den>
                      </m:f>
                      <m:r>
                        <a:rPr lang="en-US" sz="1800" i="1" u="sng" kern="100">
                          <a:effectLst/>
                          <a:latin typeface="Cambria Math" panose="02040503050406030204" pitchFamily="18" charset="0"/>
                          <a:ea typeface="Yu Mincho" panose="02020400000000000000" pitchFamily="18" charset="-128"/>
                          <a:cs typeface="Arial" panose="020B0604020202020204" pitchFamily="34" charset="0"/>
                        </a:rPr>
                        <m:t> </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marL="228600" algn="ctr" rtl="1">
                  <a:lnSpc>
                    <a:spcPct val="115000"/>
                  </a:lnSpc>
                  <a:spcAft>
                    <a:spcPts val="800"/>
                  </a:spcAft>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Yu Mincho" panose="02020400000000000000" pitchFamily="18" charset="-128"/>
                          <a:cs typeface="Arial" panose="020B0604020202020204" pitchFamily="34" charset="0"/>
                        </a:rPr>
                        <m:t>df</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d>
                        <m:dPr>
                          <m:begChr m:val="⌊"/>
                          <m:endChr m:val="⌋"/>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dPr>
                        <m:e>
                          <m:f>
                            <m:f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fPr>
                            <m:num>
                              <m:sSup>
                                <m:s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dPr>
                                    <m:e>
                                      <m:f>
                                        <m:f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fPr>
                                        <m:num>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num>
                                        <m:den>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Sub>
                                        </m:den>
                                      </m:f>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f>
                                        <m:f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fPr>
                                        <m:num>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num>
                                        <m:den>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Sub>
                                        </m:den>
                                      </m:f>
                                    </m:e>
                                  </m:d>
                                </m:e>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p>
                            </m:num>
                            <m:den>
                              <m:f>
                                <m:f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fPr>
                                <m:num>
                                  <m:sSup>
                                    <m:s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dPr>
                                        <m:e>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e>
                                      </m:d>
                                    </m:e>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p>
                                </m:num>
                                <m:den>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d>
                                    <m:d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e>
                                  </m:d>
                                </m:den>
                              </m:f>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m:t>
                              </m:r>
                              <m:f>
                                <m:f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fPr>
                                <m:num>
                                  <m:sSup>
                                    <m:s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pPr>
                                    <m:e>
                                      <m:d>
                                        <m:d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dPr>
                                        <m:e>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e>
                                      </m:d>
                                    </m:e>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p>
                                </m:num>
                                <m:den>
                                  <m:sSubSup>
                                    <m:sSubSup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up>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p>
                                  </m:sSubSup>
                                  <m:d>
                                    <m:d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2</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1</m:t>
                                      </m:r>
                                    </m:e>
                                  </m:d>
                                </m:den>
                              </m:f>
                            </m:den>
                          </m:f>
                        </m:e>
                      </m:d>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8" name="תיבת טקסט 7">
                <a:extLst>
                  <a:ext uri="{FF2B5EF4-FFF2-40B4-BE49-F238E27FC236}">
                    <a16:creationId xmlns:a16="http://schemas.microsoft.com/office/drawing/2014/main" id="{25DA7137-BE1C-27A2-FA77-E30FF6F27666}"/>
                  </a:ext>
                </a:extLst>
              </p:cNvPr>
              <p:cNvSpPr txBox="1">
                <a:spLocks noRot="1" noChangeAspect="1" noMove="1" noResize="1" noEditPoints="1" noAdjustHandles="1" noChangeArrowheads="1" noChangeShapeType="1" noTextEdit="1"/>
              </p:cNvSpPr>
              <p:nvPr/>
            </p:nvSpPr>
            <p:spPr>
              <a:xfrm>
                <a:off x="-290744" y="3429000"/>
                <a:ext cx="6094520" cy="3099759"/>
              </a:xfrm>
              <a:prstGeom prst="rect">
                <a:avLst/>
              </a:prstGeom>
              <a:blipFill>
                <a:blip r:embed="rId3"/>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0" name="תיבת טקסט 9">
                <a:extLst>
                  <a:ext uri="{FF2B5EF4-FFF2-40B4-BE49-F238E27FC236}">
                    <a16:creationId xmlns:a16="http://schemas.microsoft.com/office/drawing/2014/main" id="{E744EE09-5F76-66D6-B31D-749E5D158FEA}"/>
                  </a:ext>
                </a:extLst>
              </p:cNvPr>
              <p:cNvSpPr txBox="1"/>
              <p:nvPr/>
            </p:nvSpPr>
            <p:spPr>
              <a:xfrm>
                <a:off x="5233386" y="3669289"/>
                <a:ext cx="6241002" cy="2619179"/>
              </a:xfrm>
              <a:prstGeom prst="rect">
                <a:avLst/>
              </a:prstGeom>
              <a:noFill/>
            </p:spPr>
            <p:txBody>
              <a:bodyPr wrap="square">
                <a:spAutoFit/>
              </a:bodyPr>
              <a:lstStyle/>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𝑊</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h</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𝑒𝑟𝑒</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e>
                      </m:acc>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𝑚𝑒𝑎𝑛</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𝑠𝑡𝑎𝑛𝑑𝑎𝑟𝑑</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𝑑𝑒𝑣𝑖𝑎𝑡𝑖𝑜𝑛</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𝑠𝑎𝑚𝑝𝑙𝑒</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𝑠𝑖𝑧𝑒</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𝑡</m:t>
                      </m:r>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𝑡</m:t>
                      </m:r>
                      <m:r>
                        <a:rPr lang="en-US" sz="1800" i="1" kern="100">
                          <a:effectLst/>
                          <a:latin typeface="Cambria Math" panose="02040503050406030204" pitchFamily="18" charset="0"/>
                          <a:ea typeface="Yu Mincho" panose="02020400000000000000" pitchFamily="18" charset="-128"/>
                          <a:cs typeface="Arial" panose="020B0604020202020204" pitchFamily="34" charset="0"/>
                        </a:rPr>
                        <m:t>h</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𝑒</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𝑡</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𝑠𝑡𝑎𝑡𝑖𝑠𝑡𝑖𝑐</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𝑑𝑓</m:t>
                      </m:r>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𝑑𝑒𝑔𝑟𝑒𝑒𝑠</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𝑜𝑓</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𝑓𝑟𝑒𝑒𝑑𝑜𝑚</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10" name="תיבת טקסט 9">
                <a:extLst>
                  <a:ext uri="{FF2B5EF4-FFF2-40B4-BE49-F238E27FC236}">
                    <a16:creationId xmlns:a16="http://schemas.microsoft.com/office/drawing/2014/main" id="{E744EE09-5F76-66D6-B31D-749E5D158FEA}"/>
                  </a:ext>
                </a:extLst>
              </p:cNvPr>
              <p:cNvSpPr txBox="1">
                <a:spLocks noRot="1" noChangeAspect="1" noMove="1" noResize="1" noEditPoints="1" noAdjustHandles="1" noChangeArrowheads="1" noChangeShapeType="1" noTextEdit="1"/>
              </p:cNvSpPr>
              <p:nvPr/>
            </p:nvSpPr>
            <p:spPr>
              <a:xfrm>
                <a:off x="5233386" y="3669289"/>
                <a:ext cx="6241002" cy="2619179"/>
              </a:xfrm>
              <a:prstGeom prst="rect">
                <a:avLst/>
              </a:prstGeom>
              <a:blipFill>
                <a:blip r:embed="rId4"/>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298301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t>
            </a:r>
            <a:r>
              <a:rPr lang="en-US" sz="3000" dirty="0" err="1">
                <a:ln w="0"/>
                <a:effectLst>
                  <a:outerShdw blurRad="38100" dist="19050" dir="2700000" algn="tl" rotWithShape="0">
                    <a:schemeClr val="dk1">
                      <a:alpha val="40000"/>
                    </a:schemeClr>
                  </a:outerShdw>
                </a:effectLst>
              </a:rPr>
              <a:t>Hedges’g</a:t>
            </a:r>
            <a:endParaRPr lang="en-US" sz="3000" dirty="0">
              <a:ln w="0"/>
              <a:effectLst>
                <a:outerShdw blurRad="38100" dist="19050" dir="2700000" algn="tl" rotWithShape="0">
                  <a:schemeClr val="dk1">
                    <a:alpha val="40000"/>
                  </a:schemeClr>
                </a:outerShdw>
              </a:effectLst>
            </a:endParaRPr>
          </a:p>
        </p:txBody>
      </p:sp>
      <p:sp>
        <p:nvSpPr>
          <p:cNvPr id="2" name="TextBox 83">
            <a:extLst>
              <a:ext uri="{FF2B5EF4-FFF2-40B4-BE49-F238E27FC236}">
                <a16:creationId xmlns:a16="http://schemas.microsoft.com/office/drawing/2014/main" id="{8FD0EDF0-FA04-E8E3-E442-02FEF03CB73B}"/>
              </a:ext>
            </a:extLst>
          </p:cNvPr>
          <p:cNvSpPr txBox="1"/>
          <p:nvPr/>
        </p:nvSpPr>
        <p:spPr>
          <a:xfrm>
            <a:off x="310716" y="1411836"/>
            <a:ext cx="11762915" cy="1015663"/>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Hedge’s g is a measure of effect size.</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Effect size tells the researcher </a:t>
            </a:r>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how much</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2 groups differ.</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After a t-test showed a significant result, we used hedge’s g.</a:t>
            </a:r>
          </a:p>
        </p:txBody>
      </p:sp>
      <p:sp>
        <p:nvSpPr>
          <p:cNvPr id="4" name="TextBox 83">
            <a:extLst>
              <a:ext uri="{FF2B5EF4-FFF2-40B4-BE49-F238E27FC236}">
                <a16:creationId xmlns:a16="http://schemas.microsoft.com/office/drawing/2014/main" id="{3D2EF97D-94DF-F34C-ACBE-7BD109DA6503}"/>
              </a:ext>
            </a:extLst>
          </p:cNvPr>
          <p:cNvSpPr txBox="1"/>
          <p:nvPr/>
        </p:nvSpPr>
        <p:spPr>
          <a:xfrm>
            <a:off x="429085" y="2717669"/>
            <a:ext cx="11762915" cy="2246769"/>
          </a:xfrm>
          <a:prstGeom prst="rect">
            <a:avLst/>
          </a:prstGeom>
          <a:noFill/>
        </p:spPr>
        <p:txBody>
          <a:bodyPr wrap="square" rtlCol="0">
            <a:spAutoFit/>
          </a:bodyPr>
          <a:lstStyle>
            <a:defPPr>
              <a:defRPr kern="1200"/>
            </a:defPPr>
          </a:lstStyle>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Hedge’s g formula:</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9" name="תיבת טקסט 8">
                <a:extLst>
                  <a:ext uri="{FF2B5EF4-FFF2-40B4-BE49-F238E27FC236}">
                    <a16:creationId xmlns:a16="http://schemas.microsoft.com/office/drawing/2014/main" id="{9761E834-C836-51D7-7D80-0BC545C00005}"/>
                  </a:ext>
                </a:extLst>
              </p:cNvPr>
              <p:cNvSpPr txBox="1"/>
              <p:nvPr/>
            </p:nvSpPr>
            <p:spPr>
              <a:xfrm>
                <a:off x="-63374" y="3760743"/>
                <a:ext cx="6094520" cy="1915717"/>
              </a:xfrm>
              <a:prstGeom prst="rect">
                <a:avLst/>
              </a:prstGeom>
              <a:noFill/>
            </p:spPr>
            <p:txBody>
              <a:bodyPr wrap="square">
                <a:spAutoFit/>
              </a:bodyPr>
              <a:lstStyle/>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i="1" kern="100" smtClean="0">
                          <a:effectLst/>
                          <a:latin typeface="Cambria Math" panose="02040503050406030204" pitchFamily="18" charset="0"/>
                          <a:ea typeface="Yu Mincho" panose="02020400000000000000" pitchFamily="18" charset="-128"/>
                          <a:cs typeface="Arial" panose="020B0604020202020204" pitchFamily="34" charset="0"/>
                        </a:rPr>
                        <m:t>𝑔</m:t>
                      </m:r>
                      <m:r>
                        <a:rPr lang="en-US" i="1" kern="100" smtClean="0">
                          <a:effectLst/>
                          <a:latin typeface="Cambria Math" panose="02040503050406030204" pitchFamily="18" charset="0"/>
                          <a:ea typeface="Yu Mincho" panose="02020400000000000000" pitchFamily="18" charset="-128"/>
                          <a:cs typeface="Arial" panose="020B0604020202020204" pitchFamily="34" charset="0"/>
                        </a:rPr>
                        <m:t>=</m:t>
                      </m:r>
                      <m:f>
                        <m:f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fPr>
                        <m:num>
                          <m:acc>
                            <m:accPr>
                              <m: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accPr>
                            <m:e>
                              <m:sSub>
                                <m:sSub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i="1" kern="100">
                                      <a:effectLst/>
                                      <a:latin typeface="Cambria Math" panose="02040503050406030204" pitchFamily="18" charset="0"/>
                                      <a:ea typeface="Yu Mincho" panose="02020400000000000000" pitchFamily="18" charset="-128"/>
                                      <a:cs typeface="Times New Roman" panose="02020603050405020304" pitchFamily="18" charset="0"/>
                                    </a:rPr>
                                    <m:t>1</m:t>
                                  </m:r>
                                </m:sub>
                              </m:sSub>
                            </m:e>
                          </m:acc>
                          <m:r>
                            <a:rPr lang="en-US" i="1" kern="100">
                              <a:effectLst/>
                              <a:latin typeface="Cambria Math" panose="02040503050406030204" pitchFamily="18" charset="0"/>
                              <a:ea typeface="Yu Mincho" panose="02020400000000000000" pitchFamily="18" charset="-128"/>
                              <a:cs typeface="Arial" panose="020B0604020202020204" pitchFamily="34" charset="0"/>
                            </a:rPr>
                            <m:t>−</m:t>
                          </m:r>
                          <m:acc>
                            <m:accPr>
                              <m:chr m:val="̅"/>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accPr>
                            <m:e>
                              <m:sSub>
                                <m:sSub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𝑥</m:t>
                                  </m:r>
                                </m:e>
                                <m:sub>
                                  <m:r>
                                    <a:rPr lang="en-US" i="1" kern="100">
                                      <a:effectLst/>
                                      <a:latin typeface="Cambria Math" panose="02040503050406030204" pitchFamily="18" charset="0"/>
                                      <a:ea typeface="Yu Mincho" panose="02020400000000000000" pitchFamily="18" charset="-128"/>
                                      <a:cs typeface="Times New Roman" panose="02020603050405020304" pitchFamily="18" charset="0"/>
                                    </a:rPr>
                                    <m:t>2</m:t>
                                  </m:r>
                                </m:sub>
                              </m:sSub>
                            </m:e>
                          </m:acc>
                        </m:num>
                        <m:den>
                          <m:sSub>
                            <m:sSub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𝑝</m:t>
                              </m:r>
                            </m:sub>
                          </m:sSub>
                        </m:den>
                      </m:f>
                    </m:oMath>
                  </m:oMathPara>
                </a14:m>
                <a:endParaRPr lang="en-US"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𝑝</m:t>
                          </m:r>
                        </m:sub>
                      </m:sSub>
                      <m:r>
                        <a:rPr lang="en-US" i="1" kern="100">
                          <a:effectLst/>
                          <a:latin typeface="Cambria Math" panose="02040503050406030204" pitchFamily="18" charset="0"/>
                          <a:ea typeface="Yu Mincho" panose="02020400000000000000" pitchFamily="18" charset="-128"/>
                          <a:cs typeface="Arial" panose="020B0604020202020204" pitchFamily="34" charset="0"/>
                        </a:rPr>
                        <m:t>= </m:t>
                      </m:r>
                      <m:rad>
                        <m:radPr>
                          <m:degHide m:val="on"/>
                          <m:ctrlPr>
                            <a:rPr lang="en-US" i="1" kern="100">
                              <a:effectLst/>
                              <a:latin typeface="Cambria Math" panose="02040503050406030204" pitchFamily="18" charset="0"/>
                              <a:ea typeface="Yu Mincho" panose="02020400000000000000" pitchFamily="18" charset="-128"/>
                              <a:cs typeface="Arial" panose="020B0604020202020204" pitchFamily="34" charset="0"/>
                            </a:rPr>
                          </m:ctrlPr>
                        </m:radPr>
                        <m:deg/>
                        <m:e>
                          <m:f>
                            <m:f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fPr>
                            <m:num>
                              <m:d>
                                <m:d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1</m:t>
                                      </m:r>
                                    </m:sub>
                                  </m:sSub>
                                  <m:r>
                                    <a:rPr lang="en-US" i="1" kern="100">
                                      <a:effectLst/>
                                      <a:latin typeface="Cambria Math" panose="02040503050406030204" pitchFamily="18" charset="0"/>
                                      <a:ea typeface="Yu Mincho" panose="02020400000000000000" pitchFamily="18" charset="-128"/>
                                      <a:cs typeface="Arial" panose="020B0604020202020204" pitchFamily="34" charset="0"/>
                                    </a:rPr>
                                    <m:t>−</m:t>
                                  </m:r>
                                  <m:r>
                                    <a:rPr lang="en-US" i="1" kern="100">
                                      <a:effectLst/>
                                      <a:latin typeface="Cambria Math" panose="02040503050406030204" pitchFamily="18" charset="0"/>
                                      <a:ea typeface="Yu Mincho" panose="02020400000000000000" pitchFamily="18" charset="-128"/>
                                      <a:cs typeface="Arial" panose="020B0604020202020204" pitchFamily="34" charset="0"/>
                                    </a:rPr>
                                    <m:t>1</m:t>
                                  </m:r>
                                </m:e>
                              </m:d>
                              <m:r>
                                <a:rPr lang="en-US" i="1" kern="100">
                                  <a:effectLst/>
                                  <a:latin typeface="Cambria Math" panose="02040503050406030204" pitchFamily="18" charset="0"/>
                                  <a:ea typeface="Yu Mincho" panose="02020400000000000000" pitchFamily="18" charset="-128"/>
                                  <a:cs typeface="Arial" panose="020B0604020202020204" pitchFamily="34" charset="0"/>
                                </a:rPr>
                                <m:t>∗</m:t>
                              </m:r>
                              <m:sSubSup>
                                <m:sSubSup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1</m:t>
                                  </m:r>
                                </m:sub>
                                <m:sup>
                                  <m:r>
                                    <a:rPr lang="en-US" i="1" kern="100">
                                      <a:effectLst/>
                                      <a:latin typeface="Cambria Math" panose="02040503050406030204" pitchFamily="18" charset="0"/>
                                      <a:ea typeface="Yu Mincho" panose="02020400000000000000" pitchFamily="18" charset="-128"/>
                                      <a:cs typeface="Arial" panose="020B0604020202020204" pitchFamily="34" charset="0"/>
                                    </a:rPr>
                                    <m:t>2</m:t>
                                  </m:r>
                                </m:sup>
                              </m:sSubSup>
                              <m:r>
                                <a:rPr lang="en-US" i="1" kern="100">
                                  <a:effectLst/>
                                  <a:latin typeface="Cambria Math" panose="02040503050406030204" pitchFamily="18" charset="0"/>
                                  <a:ea typeface="Yu Mincho" panose="02020400000000000000" pitchFamily="18" charset="-128"/>
                                  <a:cs typeface="Arial" panose="020B0604020202020204" pitchFamily="34" charset="0"/>
                                </a:rPr>
                                <m:t>+</m:t>
                              </m:r>
                              <m:d>
                                <m:d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dPr>
                                <m:e>
                                  <m:sSub>
                                    <m:sSub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2</m:t>
                                      </m:r>
                                    </m:sub>
                                  </m:sSub>
                                  <m:r>
                                    <a:rPr lang="en-US" i="1" kern="100">
                                      <a:effectLst/>
                                      <a:latin typeface="Cambria Math" panose="02040503050406030204" pitchFamily="18" charset="0"/>
                                      <a:ea typeface="Yu Mincho" panose="02020400000000000000" pitchFamily="18" charset="-128"/>
                                      <a:cs typeface="Arial" panose="020B0604020202020204" pitchFamily="34" charset="0"/>
                                    </a:rPr>
                                    <m:t>−</m:t>
                                  </m:r>
                                  <m:r>
                                    <a:rPr lang="en-US" i="1" kern="100">
                                      <a:effectLst/>
                                      <a:latin typeface="Cambria Math" panose="02040503050406030204" pitchFamily="18" charset="0"/>
                                      <a:ea typeface="Yu Mincho" panose="02020400000000000000" pitchFamily="18" charset="-128"/>
                                      <a:cs typeface="Arial" panose="020B0604020202020204" pitchFamily="34" charset="0"/>
                                    </a:rPr>
                                    <m:t>1</m:t>
                                  </m:r>
                                </m:e>
                              </m:d>
                              <m:r>
                                <a:rPr lang="en-US" i="1" kern="100">
                                  <a:effectLst/>
                                  <a:latin typeface="Cambria Math" panose="02040503050406030204" pitchFamily="18" charset="0"/>
                                  <a:ea typeface="Yu Mincho" panose="02020400000000000000" pitchFamily="18" charset="-128"/>
                                  <a:cs typeface="Arial" panose="020B0604020202020204" pitchFamily="34" charset="0"/>
                                </a:rPr>
                                <m:t>∗</m:t>
                              </m:r>
                              <m:sSubSup>
                                <m:sSubSup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SupPr>
                                <m:e>
                                  <m:r>
                                    <a:rPr lang="en-US" i="1" kern="100">
                                      <a:effectLst/>
                                      <a:latin typeface="Cambria Math" panose="02040503050406030204" pitchFamily="18" charset="0"/>
                                      <a:ea typeface="Yu Mincho" panose="02020400000000000000" pitchFamily="18" charset="-128"/>
                                      <a:cs typeface="Arial" panose="020B0604020202020204" pitchFamily="34" charset="0"/>
                                    </a:rPr>
                                    <m:t>𝑆</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2</m:t>
                                  </m:r>
                                </m:sub>
                                <m:sup>
                                  <m:r>
                                    <a:rPr lang="en-US" i="1" kern="100">
                                      <a:effectLst/>
                                      <a:latin typeface="Cambria Math" panose="02040503050406030204" pitchFamily="18" charset="0"/>
                                      <a:ea typeface="Yu Mincho" panose="02020400000000000000" pitchFamily="18" charset="-128"/>
                                      <a:cs typeface="Arial" panose="020B0604020202020204" pitchFamily="34" charset="0"/>
                                    </a:rPr>
                                    <m:t>2</m:t>
                                  </m:r>
                                </m:sup>
                              </m:sSubSup>
                            </m:num>
                            <m:den>
                              <m:sSub>
                                <m:sSub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1</m:t>
                                  </m:r>
                                </m:sub>
                              </m:sSub>
                              <m:r>
                                <a:rPr lang="en-US" i="1" kern="100">
                                  <a:effectLst/>
                                  <a:latin typeface="Cambria Math" panose="02040503050406030204" pitchFamily="18" charset="0"/>
                                  <a:ea typeface="Yu Mincho" panose="02020400000000000000" pitchFamily="18" charset="-128"/>
                                  <a:cs typeface="Arial" panose="020B0604020202020204" pitchFamily="34" charset="0"/>
                                </a:rPr>
                                <m:t>+ </m:t>
                              </m:r>
                              <m:sSub>
                                <m:sSubPr>
                                  <m:ctrlPr>
                                    <a:rPr lang="en-US"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i="1" kern="100">
                                      <a:effectLst/>
                                      <a:latin typeface="Cambria Math" panose="02040503050406030204" pitchFamily="18" charset="0"/>
                                      <a:ea typeface="Yu Mincho" panose="02020400000000000000" pitchFamily="18" charset="-128"/>
                                      <a:cs typeface="Arial" panose="020B0604020202020204" pitchFamily="34" charset="0"/>
                                    </a:rPr>
                                    <m:t>𝑛</m:t>
                                  </m:r>
                                </m:e>
                                <m:sub>
                                  <m:r>
                                    <a:rPr lang="en-US" i="1" kern="100">
                                      <a:effectLst/>
                                      <a:latin typeface="Cambria Math" panose="02040503050406030204" pitchFamily="18" charset="0"/>
                                      <a:ea typeface="Yu Mincho" panose="02020400000000000000" pitchFamily="18" charset="-128"/>
                                      <a:cs typeface="Arial" panose="020B0604020202020204" pitchFamily="34" charset="0"/>
                                    </a:rPr>
                                    <m:t>2</m:t>
                                  </m:r>
                                </m:sub>
                              </m:sSub>
                              <m:r>
                                <a:rPr lang="en-US" i="1" kern="100">
                                  <a:effectLst/>
                                  <a:latin typeface="Cambria Math" panose="02040503050406030204" pitchFamily="18" charset="0"/>
                                  <a:ea typeface="Yu Mincho" panose="02020400000000000000" pitchFamily="18" charset="-128"/>
                                  <a:cs typeface="Arial" panose="020B0604020202020204" pitchFamily="34" charset="0"/>
                                </a:rPr>
                                <m:t>−</m:t>
                              </m:r>
                              <m:r>
                                <a:rPr lang="en-US" i="1" kern="100">
                                  <a:effectLst/>
                                  <a:latin typeface="Cambria Math" panose="02040503050406030204" pitchFamily="18" charset="0"/>
                                  <a:ea typeface="Yu Mincho" panose="02020400000000000000" pitchFamily="18" charset="-128"/>
                                  <a:cs typeface="Arial" panose="020B0604020202020204" pitchFamily="34" charset="0"/>
                                </a:rPr>
                                <m:t>2</m:t>
                              </m:r>
                            </m:den>
                          </m:f>
                        </m:e>
                      </m:rad>
                    </m:oMath>
                  </m:oMathPara>
                </a14:m>
                <a:endParaRPr lang="en-US"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9" name="תיבת טקסט 8">
                <a:extLst>
                  <a:ext uri="{FF2B5EF4-FFF2-40B4-BE49-F238E27FC236}">
                    <a16:creationId xmlns:a16="http://schemas.microsoft.com/office/drawing/2014/main" id="{9761E834-C836-51D7-7D80-0BC545C00005}"/>
                  </a:ext>
                </a:extLst>
              </p:cNvPr>
              <p:cNvSpPr txBox="1">
                <a:spLocks noRot="1" noChangeAspect="1" noMove="1" noResize="1" noEditPoints="1" noAdjustHandles="1" noChangeArrowheads="1" noChangeShapeType="1" noTextEdit="1"/>
              </p:cNvSpPr>
              <p:nvPr/>
            </p:nvSpPr>
            <p:spPr>
              <a:xfrm>
                <a:off x="-63374" y="3760743"/>
                <a:ext cx="6094520" cy="1915717"/>
              </a:xfrm>
              <a:prstGeom prst="rect">
                <a:avLst/>
              </a:prstGeom>
              <a:blipFill>
                <a:blip r:embed="rId2"/>
                <a:stretch>
                  <a:fillRect/>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2" name="תיבת טקסט 11">
                <a:extLst>
                  <a:ext uri="{FF2B5EF4-FFF2-40B4-BE49-F238E27FC236}">
                    <a16:creationId xmlns:a16="http://schemas.microsoft.com/office/drawing/2014/main" id="{5D3857E3-6294-8E10-2DF9-CD9917E1763B}"/>
                  </a:ext>
                </a:extLst>
              </p:cNvPr>
              <p:cNvSpPr txBox="1"/>
              <p:nvPr/>
            </p:nvSpPr>
            <p:spPr>
              <a:xfrm>
                <a:off x="4974879" y="3760743"/>
                <a:ext cx="6129196" cy="1776897"/>
              </a:xfrm>
              <a:prstGeom prst="rect">
                <a:avLst/>
              </a:prstGeom>
              <a:noFill/>
            </p:spPr>
            <p:txBody>
              <a:bodyPr wrap="square">
                <a:spAutoFit/>
              </a:bodyPr>
              <a:lstStyle/>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𝑊</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h</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𝑒𝑟𝑒</m:t>
                      </m:r>
                      <m:r>
                        <a:rPr lang="en-US" sz="1800" i="1" kern="100" smtClean="0">
                          <a:effectLst/>
                          <a:latin typeface="Cambria Math" panose="02040503050406030204" pitchFamily="18" charset="0"/>
                          <a:ea typeface="Yu Mincho" panose="02020400000000000000" pitchFamily="18" charset="-128"/>
                          <a:cs typeface="Arial" panose="020B0604020202020204" pitchFamily="34" charset="0"/>
                        </a:rPr>
                        <m:t>:</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acc>
                        <m:accPr>
                          <m:chr m:val="̅"/>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accPr>
                        <m:e>
                          <m:sSub>
                            <m:sSubPr>
                              <m:ctrlPr>
                                <a:rPr lang="en-US" sz="1800" i="1" kern="100">
                                  <a:effectLst/>
                                  <a:latin typeface="Cambria Math" panose="02040503050406030204" pitchFamily="18" charset="0"/>
                                  <a:ea typeface="Yu Mincho" panose="02020400000000000000" pitchFamily="18" charset="-128"/>
                                  <a:cs typeface="Arial" panose="020B0604020202020204" pitchFamily="34" charset="0"/>
                                </a:rPr>
                              </m:ctrlPr>
                            </m:sSubPr>
                            <m:e>
                              <m:r>
                                <a:rPr lang="en-US" sz="1800" i="1" kern="100">
                                  <a:effectLst/>
                                  <a:latin typeface="Cambria Math" panose="02040503050406030204" pitchFamily="18" charset="0"/>
                                  <a:ea typeface="Yu Mincho" panose="02020400000000000000" pitchFamily="18" charset="-128"/>
                                  <a:cs typeface="Arial" panose="020B0604020202020204" pitchFamily="34" charset="0"/>
                                </a:rPr>
                                <m:t>𝑥</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e>
                      </m:acc>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𝑚𝑒𝑎𝑛</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𝑆</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𝑠𝑡𝑎𝑛𝑑𝑎𝑟𝑑</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𝑑𝑒𝑣𝑖𝑎𝑡𝑖𝑜𝑛</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a:p>
                <a:pPr algn="ctr" rtl="1">
                  <a:lnSpc>
                    <a:spcPct val="115000"/>
                  </a:lnSpc>
                  <a:spcAft>
                    <a:spcPts val="800"/>
                  </a:spcAft>
                </a:pPr>
                <a14:m>
                  <m:oMathPara xmlns:m="http://schemas.openxmlformats.org/officeDocument/2006/math">
                    <m:oMathParaPr>
                      <m:jc m:val="centerGroup"/>
                    </m:oMathParaPr>
                    <m:oMath xmlns:m="http://schemas.openxmlformats.org/officeDocument/2006/math">
                      <m:sSub>
                        <m:sSubPr>
                          <m:ctrlP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ctrlPr>
                        </m:sSubPr>
                        <m:e>
                          <m:r>
                            <a:rPr lang="en-US" sz="1600" i="1" kern="100">
                              <a:effectLst/>
                              <a:latin typeface="Cambria Math" panose="02040503050406030204" pitchFamily="18" charset="0"/>
                              <a:ea typeface="Yu Mincho" panose="02020400000000000000" pitchFamily="18" charset="-128"/>
                              <a:cs typeface="Times New Roman" panose="02020603050405020304" pitchFamily="18" charset="0"/>
                            </a:rPr>
                            <m:t>𝑛</m:t>
                          </m:r>
                        </m:e>
                        <m:sub>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sub>
                      </m:sSub>
                      <m:r>
                        <a:rPr lang="en-US" sz="1800" i="1" kern="100">
                          <a:effectLst/>
                          <a:latin typeface="Cambria Math" panose="02040503050406030204" pitchFamily="18" charset="0"/>
                          <a:ea typeface="Yu Mincho" panose="02020400000000000000" pitchFamily="18" charset="-128"/>
                          <a:cs typeface="Arial" panose="020B0604020202020204" pitchFamily="34" charset="0"/>
                        </a:rPr>
                        <m:t>=</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𝑠𝑎𝑚𝑝𝑙𝑒</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𝑠𝑖𝑧𝑒</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𝑓𝑜𝑟</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𝑔𝑟𝑜𝑢𝑝</m:t>
                      </m:r>
                      <m:r>
                        <a:rPr lang="en-US" sz="1800" i="1" kern="100">
                          <a:effectLst/>
                          <a:latin typeface="Cambria Math" panose="02040503050406030204" pitchFamily="18" charset="0"/>
                          <a:ea typeface="Yu Mincho" panose="02020400000000000000" pitchFamily="18" charset="-128"/>
                          <a:cs typeface="Arial" panose="020B0604020202020204" pitchFamily="34" charset="0"/>
                        </a:rPr>
                        <m:t> </m:t>
                      </m:r>
                      <m:r>
                        <a:rPr lang="en-US" sz="1800" i="1" kern="100">
                          <a:effectLst/>
                          <a:latin typeface="Cambria Math" panose="02040503050406030204" pitchFamily="18" charset="0"/>
                          <a:ea typeface="Yu Mincho" panose="02020400000000000000" pitchFamily="18" charset="-128"/>
                          <a:cs typeface="Arial" panose="020B0604020202020204" pitchFamily="34" charset="0"/>
                        </a:rPr>
                        <m:t>𝑖</m:t>
                      </m:r>
                    </m:oMath>
                  </m:oMathPara>
                </a14:m>
                <a:endParaRPr lang="en-US" sz="1800" kern="100" dirty="0">
                  <a:effectLst/>
                  <a:latin typeface="Aptos" panose="020B0004020202020204" pitchFamily="34" charset="0"/>
                  <a:ea typeface="Yu Mincho" panose="02020400000000000000" pitchFamily="18" charset="-128"/>
                  <a:cs typeface="Arial" panose="020B0604020202020204" pitchFamily="34" charset="0"/>
                </a:endParaRPr>
              </a:p>
            </p:txBody>
          </p:sp>
        </mc:Choice>
        <mc:Fallback>
          <p:sp>
            <p:nvSpPr>
              <p:cNvPr id="12" name="תיבת טקסט 11">
                <a:extLst>
                  <a:ext uri="{FF2B5EF4-FFF2-40B4-BE49-F238E27FC236}">
                    <a16:creationId xmlns:a16="http://schemas.microsoft.com/office/drawing/2014/main" id="{5D3857E3-6294-8E10-2DF9-CD9917E1763B}"/>
                  </a:ext>
                </a:extLst>
              </p:cNvPr>
              <p:cNvSpPr txBox="1">
                <a:spLocks noRot="1" noChangeAspect="1" noMove="1" noResize="1" noEditPoints="1" noAdjustHandles="1" noChangeArrowheads="1" noChangeShapeType="1" noTextEdit="1"/>
              </p:cNvSpPr>
              <p:nvPr/>
            </p:nvSpPr>
            <p:spPr>
              <a:xfrm>
                <a:off x="4974879" y="3760743"/>
                <a:ext cx="6129196" cy="1776897"/>
              </a:xfrm>
              <a:prstGeom prst="rect">
                <a:avLst/>
              </a:prstGeom>
              <a:blipFill>
                <a:blip r:embed="rId3"/>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411426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P spid="9"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 name="תיבת טקסט 11">
            <a:extLst>
              <a:ext uri="{FF2B5EF4-FFF2-40B4-BE49-F238E27FC236}">
                <a16:creationId xmlns:a16="http://schemas.microsoft.com/office/drawing/2014/main" id="{03B47B4D-0219-B568-9CD1-A25E00D9FDB7}"/>
              </a:ext>
            </a:extLst>
          </p:cNvPr>
          <p:cNvSpPr txBox="1"/>
          <p:nvPr/>
        </p:nvSpPr>
        <p:spPr>
          <a:xfrm>
            <a:off x="571891" y="1445047"/>
            <a:ext cx="11363417" cy="4801314"/>
          </a:xfrm>
          <a:prstGeom prst="rect">
            <a:avLst/>
          </a:prstGeom>
          <a:noFill/>
        </p:spPr>
        <p:txBody>
          <a:bodyPr wrap="square">
            <a:spAutoFit/>
          </a:bodyPr>
          <a:lstStyle/>
          <a:p>
            <a:pPr algn="l"/>
            <a:r>
              <a:rPr lang="en-US" dirty="0">
                <a:latin typeface="Arial" panose="020B0604020202020204" pitchFamily="34" charset="0"/>
                <a:cs typeface="Arial" panose="020B0604020202020204" pitchFamily="34" charset="0"/>
              </a:rPr>
              <a:t>Israel is a unique entity in the middle-eastern landscape. While other countries in the area are ruled by Islam, Israel is mainly Jewish. While the rest of the middle east rejects democracy, Israel is a democracy. A significant point of differentiation between Israel and other countries in the area is the integration of western characteristics into Israel – Israel considers itself a country that chose to adopt western culture and values in an environment which is mostly hostile towards those values.</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This project wished to better understand the nature of Israel, by researching its population. Specifically, we were interested in learning about the Israeli personality profile - could you really call it western? What is the right classification for it?</a:t>
            </a:r>
          </a:p>
          <a:p>
            <a:pPr algn="l"/>
            <a:r>
              <a:rPr lang="en-US" dirty="0">
                <a:latin typeface="Arial" panose="020B0604020202020204" pitchFamily="34" charset="0"/>
                <a:cs typeface="Arial" panose="020B0604020202020204" pitchFamily="34" charset="0"/>
              </a:rPr>
              <a:t>We pursued those questions by creating personality profiles for diverse countries representing different cultures and tested their personality traits against the Israeli traits. The project focused on three prominent cultures: The West, The Arab World and The Far East. </a:t>
            </a:r>
          </a:p>
          <a:p>
            <a:pPr algn="l"/>
            <a:r>
              <a:rPr lang="en-US" dirty="0">
                <a:latin typeface="Arial" panose="020B0604020202020204" pitchFamily="34" charset="0"/>
                <a:cs typeface="Arial" panose="020B0604020202020204" pitchFamily="34" charset="0"/>
              </a:rPr>
              <a:t>We hypothesized that the Israeli profile could be classified as a western profile but were also open to other possibilities - the most interesting one would be showing distinct differentiations from all three cultures. </a:t>
            </a:r>
          </a:p>
          <a:p>
            <a:pPr algn="l"/>
            <a:endParaRPr lang="en-US" dirty="0">
              <a:latin typeface="Arial" panose="020B0604020202020204" pitchFamily="34" charset="0"/>
              <a:cs typeface="Arial" panose="020B0604020202020204" pitchFamily="34" charset="0"/>
            </a:endParaRPr>
          </a:p>
          <a:p>
            <a:pPr algn="l"/>
            <a:r>
              <a:rPr lang="en-US" dirty="0">
                <a:latin typeface="Arial" panose="020B0604020202020204" pitchFamily="34" charset="0"/>
                <a:cs typeface="Arial" panose="020B0604020202020204" pitchFamily="34" charset="0"/>
              </a:rPr>
              <a:t>Another sub-goal was to detect general intriguing differences between the various cultures and countries in the study.</a:t>
            </a:r>
          </a:p>
        </p:txBody>
      </p:sp>
      <p:sp>
        <p:nvSpPr>
          <p:cNvPr id="6" name="תיבת טקסט 5">
            <a:extLst>
              <a:ext uri="{FF2B5EF4-FFF2-40B4-BE49-F238E27FC236}">
                <a16:creationId xmlns:a16="http://schemas.microsoft.com/office/drawing/2014/main" id="{72622E65-77A2-62EA-43EC-1B52203FF2A5}"/>
              </a:ext>
            </a:extLst>
          </p:cNvPr>
          <p:cNvSpPr txBox="1"/>
          <p:nvPr/>
        </p:nvSpPr>
        <p:spPr>
          <a:xfrm>
            <a:off x="-4006" y="752334"/>
            <a:ext cx="1542410" cy="369332"/>
          </a:xfrm>
          <a:prstGeom prst="rect">
            <a:avLst/>
          </a:prstGeom>
          <a:noFill/>
        </p:spPr>
        <p:txBody>
          <a:bodyPr wrap="none" rtlCol="1">
            <a:spAutoFit/>
          </a:bodyPr>
          <a:lstStyle/>
          <a:p>
            <a:pPr algn="ctr" rtl="0"/>
            <a:r>
              <a:rPr lang="en-US" dirty="0">
                <a:solidFill>
                  <a:schemeClr val="bg1"/>
                </a:solidFill>
              </a:rPr>
              <a:t>Introduction</a:t>
            </a:r>
            <a:endParaRPr lang="he-IL" dirty="0">
              <a:solidFill>
                <a:schemeClr val="bg1"/>
              </a:solidFill>
            </a:endParaRPr>
          </a:p>
        </p:txBody>
      </p:sp>
      <p:sp>
        <p:nvSpPr>
          <p:cNvPr id="8" name="תיבת טקסט 7">
            <a:extLst>
              <a:ext uri="{FF2B5EF4-FFF2-40B4-BE49-F238E27FC236}">
                <a16:creationId xmlns:a16="http://schemas.microsoft.com/office/drawing/2014/main" id="{467B397F-22B0-843E-6EFC-9325B455D248}"/>
              </a:ext>
            </a:extLst>
          </p:cNvPr>
          <p:cNvSpPr txBox="1"/>
          <p:nvPr/>
        </p:nvSpPr>
        <p:spPr>
          <a:xfrm>
            <a:off x="3037643" y="198336"/>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Introduction/Motivation</a:t>
            </a:r>
          </a:p>
        </p:txBody>
      </p:sp>
    </p:spTree>
    <p:extLst>
      <p:ext uri="{BB962C8B-B14F-4D97-AF65-F5344CB8AC3E}">
        <p14:creationId xmlns:p14="http://schemas.microsoft.com/office/powerpoint/2010/main" val="181390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Alpha Inflation</a:t>
            </a:r>
          </a:p>
        </p:txBody>
      </p:sp>
      <mc:AlternateContent xmlns:mc="http://schemas.openxmlformats.org/markup-compatibility/2006">
        <mc:Choice xmlns:a14="http://schemas.microsoft.com/office/drawing/2010/main" Requires="a14">
          <p:sp>
            <p:nvSpPr>
              <p:cNvPr id="2" name="TextBox 83">
                <a:extLst>
                  <a:ext uri="{FF2B5EF4-FFF2-40B4-BE49-F238E27FC236}">
                    <a16:creationId xmlns:a16="http://schemas.microsoft.com/office/drawing/2014/main" id="{8FD0EDF0-FA04-E8E3-E442-02FEF03CB73B}"/>
                  </a:ext>
                </a:extLst>
              </p:cNvPr>
              <p:cNvSpPr txBox="1"/>
              <p:nvPr/>
            </p:nvSpPr>
            <p:spPr>
              <a:xfrm>
                <a:off x="242057" y="1411836"/>
                <a:ext cx="11762915" cy="3785652"/>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Alpha represents the probability of a false discovery – we reject the null hypothesis even though there is no effect.</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Most researches set their alpha to 0.05. It means that there is a probability of 5% of making a false discovery.</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Because we conducted many tests, we had to adjust our alpha – making our probability for false discoveries does not exceed 5% across all our tests combined.</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Let’s say we did not adjust our alpha and ran “only” 9 ANOVA tests:</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 −</m:t>
                      </m:r>
                      <m:sSup>
                        <m:sSupPr>
                          <m:ctrlP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ctrlPr>
                            </m:dPr>
                            <m:e>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1</m:t>
                              </m:r>
                              <m:r>
                                <a:rPr lang="en-US" sz="2000" b="0" i="1" smtClean="0">
                                  <a:solidFill>
                                    <a:sysClr val="windowText" lastClr="000000"/>
                                  </a:solidFill>
                                  <a:latin typeface="Cambria Math" panose="02040503050406030204" pitchFamily="18" charset="0"/>
                                  <a:ea typeface="Open Sans" panose="020B0606030504020204" pitchFamily="34" charset="0"/>
                                  <a:cs typeface="Arial" panose="020B0604020202020204" pitchFamily="34" charset="0"/>
                                </a:rPr>
                                <m:t>−</m:t>
                              </m:r>
                              <m:r>
                                <a:rPr lang="en-US" sz="2000" i="1">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𝛼</m:t>
                              </m:r>
                            </m:e>
                          </m:d>
                        </m:e>
                        <m:sup>
                          <m:r>
                            <m:rPr>
                              <m:sty m:val="p"/>
                            </m:rP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n</m:t>
                          </m:r>
                        </m:sup>
                      </m:sSup>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1</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ctrlPr>
                        </m:sSupPr>
                        <m:e>
                          <m:d>
                            <m:dPr>
                              <m:ctrlP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ctrlPr>
                            </m:dPr>
                            <m:e>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1</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0</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05</m:t>
                              </m:r>
                            </m:e>
                          </m:d>
                        </m:e>
                        <m:sup>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9</m:t>
                          </m:r>
                        </m:sup>
                      </m:sSup>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1</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sSup>
                        <m:sSupPr>
                          <m:ctrlP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ctrlPr>
                        </m:sSupPr>
                        <m:e>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0</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95</m:t>
                          </m:r>
                        </m:e>
                        <m:sup>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9</m:t>
                          </m:r>
                        </m:sup>
                      </m:sSup>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0</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m:t>
                      </m:r>
                      <m:r>
                        <a:rPr lang="en-US" sz="2000" b="0" i="0" smtClean="0">
                          <a:solidFill>
                            <a:sysClr val="windowText" lastClr="000000"/>
                          </a:solidFill>
                          <a:latin typeface="Cambria Math" panose="02040503050406030204" pitchFamily="18" charset="0"/>
                          <a:ea typeface="Cambria Math" panose="02040503050406030204" pitchFamily="18" charset="0"/>
                          <a:cs typeface="Arial" panose="020B0604020202020204" pitchFamily="34" charset="0"/>
                        </a:rPr>
                        <m:t>37</m:t>
                      </m:r>
                    </m:oMath>
                  </m:oMathPara>
                </a14:m>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l"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It means the practical alpha would have been 0.37 – probability of 37% to have at least one false discovery.</a:t>
                </a:r>
              </a:p>
            </p:txBody>
          </p:sp>
        </mc:Choice>
        <mc:Fallback>
          <p:sp>
            <p:nvSpPr>
              <p:cNvPr id="2" name="TextBox 83">
                <a:extLst>
                  <a:ext uri="{FF2B5EF4-FFF2-40B4-BE49-F238E27FC236}">
                    <a16:creationId xmlns:a16="http://schemas.microsoft.com/office/drawing/2014/main" id="{8FD0EDF0-FA04-E8E3-E442-02FEF03CB73B}"/>
                  </a:ext>
                </a:extLst>
              </p:cNvPr>
              <p:cNvSpPr txBox="1">
                <a:spLocks noRot="1" noChangeAspect="1" noMove="1" noResize="1" noEditPoints="1" noAdjustHandles="1" noChangeArrowheads="1" noChangeShapeType="1" noTextEdit="1"/>
              </p:cNvSpPr>
              <p:nvPr/>
            </p:nvSpPr>
            <p:spPr>
              <a:xfrm>
                <a:off x="242057" y="1411836"/>
                <a:ext cx="11762915" cy="3785652"/>
              </a:xfrm>
              <a:prstGeom prst="rect">
                <a:avLst/>
              </a:prstGeom>
              <a:blipFill>
                <a:blip r:embed="rId2"/>
                <a:stretch>
                  <a:fillRect l="-467" t="-805" r="-518" b="-2093"/>
                </a:stretch>
              </a:blipFill>
            </p:spPr>
            <p:txBody>
              <a:bodyPr/>
              <a:lstStyle/>
              <a:p>
                <a:r>
                  <a:rPr lang="he-IL">
                    <a:noFill/>
                  </a:rPr>
                  <a:t> </a:t>
                </a:r>
              </a:p>
            </p:txBody>
          </p:sp>
        </mc:Fallback>
      </mc:AlternateContent>
    </p:spTree>
    <p:extLst>
      <p:ext uri="{BB962C8B-B14F-4D97-AF65-F5344CB8AC3E}">
        <p14:creationId xmlns:p14="http://schemas.microsoft.com/office/powerpoint/2010/main" val="39578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242057" y="752334"/>
            <a:ext cx="1050289" cy="369332"/>
          </a:xfrm>
          <a:prstGeom prst="rect">
            <a:avLst/>
          </a:prstGeom>
          <a:noFill/>
        </p:spPr>
        <p:txBody>
          <a:bodyPr wrap="none" rtlCol="1">
            <a:spAutoFit/>
          </a:bodyPr>
          <a:lstStyle/>
          <a:p>
            <a:pPr algn="ctr" rtl="0"/>
            <a:r>
              <a:rPr lang="en-US" dirty="0">
                <a:solidFill>
                  <a:schemeClr val="bg1"/>
                </a:solidFill>
              </a:rPr>
              <a:t>Analysis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Data Analysis – Alpha Inflation</a:t>
            </a:r>
          </a:p>
        </p:txBody>
      </p:sp>
      <p:sp>
        <p:nvSpPr>
          <p:cNvPr id="2" name="TextBox 83">
            <a:extLst>
              <a:ext uri="{FF2B5EF4-FFF2-40B4-BE49-F238E27FC236}">
                <a16:creationId xmlns:a16="http://schemas.microsoft.com/office/drawing/2014/main" id="{8FD0EDF0-FA04-E8E3-E442-02FEF03CB73B}"/>
              </a:ext>
            </a:extLst>
          </p:cNvPr>
          <p:cNvSpPr txBox="1"/>
          <p:nvPr/>
        </p:nvSpPr>
        <p:spPr>
          <a:xfrm>
            <a:off x="242057" y="1411836"/>
            <a:ext cx="11762915" cy="1938992"/>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We used Bonferroni correction to adjust our alpha to multiple ANOVAs.</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Bonferroni correction is trivial: the alpha is divided by the number of tests (9 in our case).</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If an ANOVA was found significant, we ran another 7 Welch’s t-tests (Israel vs countries).</a:t>
            </a: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Further correction was used for those t-tests: the Holm-Bonferroni correction.</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TextBox 83">
                <a:extLst>
                  <a:ext uri="{FF2B5EF4-FFF2-40B4-BE49-F238E27FC236}">
                    <a16:creationId xmlns:a16="http://schemas.microsoft.com/office/drawing/2014/main" id="{0E7B1C90-5B25-9930-225A-8225E3DCACF1}"/>
                  </a:ext>
                </a:extLst>
              </p:cNvPr>
              <p:cNvSpPr txBox="1"/>
              <p:nvPr/>
            </p:nvSpPr>
            <p:spPr>
              <a:xfrm>
                <a:off x="429085" y="2717669"/>
                <a:ext cx="11762915" cy="5636800"/>
              </a:xfrm>
              <a:prstGeom prst="rect">
                <a:avLst/>
              </a:prstGeom>
              <a:noFill/>
            </p:spPr>
            <p:txBody>
              <a:bodyPr wrap="square" rtlCol="0">
                <a:spAutoFit/>
              </a:bodyPr>
              <a:lstStyle>
                <a:defPPr>
                  <a:defRPr kern="1200"/>
                </a:defPPr>
              </a:lstStyle>
              <a:p>
                <a:pPr algn="ctr" rtl="0"/>
                <a:endPar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r>
                  <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Holm-Bonferroni formalization:</a:t>
                </a:r>
              </a:p>
              <a:p>
                <a:pPr algn="ctr" rtl="0"/>
                <a:endPar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342900" indent="-342900" algn="l"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Suppose you have </a:t>
                </a:r>
                <a14:m>
                  <m:oMath xmlns:m="http://schemas.openxmlformats.org/officeDocument/2006/math">
                    <m:r>
                      <a:rPr lang="en-US" sz="2000" i="1"/>
                      <m:t>𝑚</m:t>
                    </m:r>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p-values, sorted into order lowest-to-highest </a:t>
                </a:r>
                <a14:m>
                  <m:oMath xmlns:m="http://schemas.openxmlformats.org/officeDocument/2006/math">
                    <m:sSub>
                      <m:sSubPr>
                        <m:ctrlPr>
                          <a:rPr lang="en-US" sz="2000" i="1"/>
                        </m:ctrlPr>
                      </m:sSubPr>
                      <m:e>
                        <m:r>
                          <a:rPr lang="en-TC" sz="2000" i="1"/>
                          <m:t>𝑃</m:t>
                        </m:r>
                      </m:e>
                      <m:sub>
                        <m:r>
                          <a:rPr lang="en-TC" sz="2000" i="1"/>
                          <m:t>1</m:t>
                        </m:r>
                      </m:sub>
                    </m:sSub>
                    <m:r>
                      <a:rPr lang="en-TC" sz="2000" i="1"/>
                      <m:t> ,</m:t>
                    </m:r>
                    <m:sSub>
                      <m:sSubPr>
                        <m:ctrlPr>
                          <a:rPr lang="en-US" sz="2000" i="1"/>
                        </m:ctrlPr>
                      </m:sSubPr>
                      <m:e>
                        <m:r>
                          <a:rPr lang="en-TC" sz="2000" i="1"/>
                          <m:t>𝑃</m:t>
                        </m:r>
                      </m:e>
                      <m:sub>
                        <m:r>
                          <a:rPr lang="en-TC" sz="2000" i="1"/>
                          <m:t>2</m:t>
                        </m:r>
                      </m:sub>
                    </m:sSub>
                    <m:r>
                      <a:rPr lang="en-TC" sz="2000" i="1"/>
                      <m:t>,…,</m:t>
                    </m:r>
                    <m:sSub>
                      <m:sSubPr>
                        <m:ctrlPr>
                          <a:rPr lang="en-US" sz="2000" i="1"/>
                        </m:ctrlPr>
                      </m:sSubPr>
                      <m:e>
                        <m:r>
                          <a:rPr lang="en-TC" sz="2000" i="1"/>
                          <m:t>𝑃</m:t>
                        </m:r>
                      </m:e>
                      <m:sub>
                        <m:r>
                          <a:rPr lang="en-TC" sz="2000" i="1"/>
                          <m:t>𝑚</m:t>
                        </m:r>
                      </m:sub>
                    </m:sSub>
                  </m:oMath>
                </a14:m>
                <a:r>
                  <a:rPr lang="en-TC" sz="2000" dirty="0"/>
                  <a:t> ,</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and their corresponding hypotheses </a:t>
                </a:r>
                <a14:m>
                  <m:oMath xmlns:m="http://schemas.openxmlformats.org/officeDocument/2006/math">
                    <m:sSub>
                      <m:sSubPr>
                        <m:ctrlPr>
                          <a:rPr lang="en-US" sz="2000" i="1"/>
                        </m:ctrlPr>
                      </m:sSubPr>
                      <m:e>
                        <m:r>
                          <a:rPr lang="en-TC" sz="2000" i="1"/>
                          <m:t>𝐻</m:t>
                        </m:r>
                      </m:e>
                      <m:sub>
                        <m:r>
                          <a:rPr lang="en-TC" sz="2000" i="1"/>
                          <m:t>1</m:t>
                        </m:r>
                      </m:sub>
                    </m:sSub>
                    <m:r>
                      <a:rPr lang="en-TC" sz="2000" i="1"/>
                      <m:t>, </m:t>
                    </m:r>
                    <m:sSub>
                      <m:sSubPr>
                        <m:ctrlPr>
                          <a:rPr lang="en-US" sz="2000" i="1"/>
                        </m:ctrlPr>
                      </m:sSubPr>
                      <m:e>
                        <m:r>
                          <a:rPr lang="en-TC" sz="2000" i="1"/>
                          <m:t>𝐻</m:t>
                        </m:r>
                      </m:e>
                      <m:sub>
                        <m:r>
                          <a:rPr lang="en-TC" sz="2000" i="1"/>
                          <m:t>2</m:t>
                        </m:r>
                      </m:sub>
                    </m:sSub>
                    <m:r>
                      <a:rPr lang="en-TC" sz="2000" i="1"/>
                      <m:t>,…, </m:t>
                    </m:r>
                    <m:sSub>
                      <m:sSubPr>
                        <m:ctrlPr>
                          <a:rPr lang="en-US" sz="2000" i="1"/>
                        </m:ctrlPr>
                      </m:sSubPr>
                      <m:e>
                        <m:r>
                          <a:rPr lang="en-TC" sz="2000" i="1"/>
                          <m:t>𝐻</m:t>
                        </m:r>
                      </m:e>
                      <m:sub>
                        <m:r>
                          <a:rPr lang="en-TC" sz="2000" i="1"/>
                          <m:t>𝑚</m:t>
                        </m:r>
                      </m:sub>
                    </m:sSub>
                  </m:oMath>
                </a14:m>
                <a:r>
                  <a:rPr lang="en-TC"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Suppose </a:t>
                </a:r>
                <a14:m>
                  <m:oMath xmlns:m="http://schemas.openxmlformats.org/officeDocument/2006/math">
                    <m:r>
                      <a:rPr lang="he-IL" sz="2000" i="1"/>
                      <m:t>𝛼</m:t>
                    </m:r>
                  </m:oMath>
                </a14:m>
                <a:r>
                  <a:rPr lang="he-IL" sz="2000" dirty="0"/>
                  <a:t> </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is the error rate that needs to be preserved.</a:t>
                </a:r>
              </a:p>
              <a:p>
                <a:pPr marL="342900" indent="-342900" algn="l"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Is </a:t>
                </a:r>
                <a14:m>
                  <m:oMath xmlns:m="http://schemas.openxmlformats.org/officeDocument/2006/math">
                    <m:sSub>
                      <m:sSubPr>
                        <m:ctrlPr>
                          <a:rPr lang="en-US" sz="2000" i="1"/>
                        </m:ctrlPr>
                      </m:sSubPr>
                      <m:e>
                        <m:r>
                          <a:rPr lang="en-US" sz="2000" i="1"/>
                          <m:t>𝑃</m:t>
                        </m:r>
                      </m:e>
                      <m:sub>
                        <m:r>
                          <a:rPr lang="en-US" sz="2000" i="1"/>
                          <m:t>1</m:t>
                        </m:r>
                      </m:sub>
                    </m:sSub>
                    <m:r>
                      <a:rPr lang="en-US" sz="2000" i="1"/>
                      <m:t>&lt;</m:t>
                    </m:r>
                    <m:f>
                      <m:fPr>
                        <m:ctrlPr>
                          <a:rPr lang="en-US" sz="2000" i="1"/>
                        </m:ctrlPr>
                      </m:fPr>
                      <m:num>
                        <m:r>
                          <a:rPr lang="en-US" sz="2000" i="1"/>
                          <m:t>𝑎</m:t>
                        </m:r>
                      </m:num>
                      <m:den>
                        <m:r>
                          <a:rPr lang="en-US" sz="2000" i="1"/>
                          <m:t>𝑚</m:t>
                        </m:r>
                      </m:den>
                    </m:f>
                    <m:r>
                      <a:rPr lang="en-US" sz="2000" b="0" i="1" smtClean="0">
                        <a:latin typeface="Cambria Math" panose="02040503050406030204" pitchFamily="18" charset="0"/>
                      </a:rPr>
                      <m:t> </m:t>
                    </m:r>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 If so, reject</a:t>
                </a:r>
                <a:r>
                  <a:rPr lang="en-US" sz="2000" dirty="0"/>
                  <a:t> </a:t>
                </a:r>
                <a14:m>
                  <m:oMath xmlns:m="http://schemas.openxmlformats.org/officeDocument/2006/math">
                    <m:sSub>
                      <m:sSubPr>
                        <m:ctrlPr>
                          <a:rPr lang="en-US" sz="2000" i="1">
                            <a:latin typeface="Cambria Math" panose="02040503050406030204" pitchFamily="18" charset="0"/>
                          </a:rPr>
                        </m:ctrlPr>
                      </m:sSubPr>
                      <m:e>
                        <m:r>
                          <a:rPr lang="en-TC" sz="2000" i="1">
                            <a:latin typeface="Cambria Math" panose="02040503050406030204" pitchFamily="18" charset="0"/>
                          </a:rPr>
                          <m:t>𝐻</m:t>
                        </m:r>
                      </m:e>
                      <m:sub>
                        <m:r>
                          <a:rPr lang="en-TC" sz="2000" i="1">
                            <a:latin typeface="Cambria Math" panose="02040503050406030204" pitchFamily="18" charset="0"/>
                          </a:rPr>
                          <m:t>1</m:t>
                        </m:r>
                      </m:sub>
                    </m:sSub>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and continue to the next step, otherwise stop.</a:t>
                </a:r>
              </a:p>
              <a:p>
                <a:pPr marL="342900" indent="-342900" algn="l"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2</m:t>
                        </m:r>
                      </m:sub>
                    </m:sSub>
                    <m:r>
                      <a:rPr lang="en-US" sz="2000" i="1">
                        <a:latin typeface="Cambria Math" panose="02040503050406030204" pitchFamily="18" charset="0"/>
                      </a:rPr>
                      <m:t>&lt;</m:t>
                    </m:r>
                    <m:f>
                      <m:fPr>
                        <m:ctrlPr>
                          <a:rPr lang="en-US" sz="2000" i="1">
                            <a:latin typeface="Cambria Math" panose="02040503050406030204" pitchFamily="18" charset="0"/>
                          </a:rPr>
                        </m:ctrlPr>
                      </m:fPr>
                      <m:num>
                        <m:r>
                          <a:rPr lang="en-US" sz="2000" i="1">
                            <a:latin typeface="Cambria Math" panose="02040503050406030204" pitchFamily="18" charset="0"/>
                          </a:rPr>
                          <m:t>𝑎</m:t>
                        </m:r>
                      </m:num>
                      <m:den>
                        <m:r>
                          <a:rPr lang="en-US" sz="2000" i="1">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1</m:t>
                        </m:r>
                      </m:den>
                    </m:f>
                    <m:r>
                      <a:rPr lang="en-US" sz="2000" i="1">
                        <a:latin typeface="Cambria Math" panose="02040503050406030204" pitchFamily="18" charset="0"/>
                      </a:rPr>
                      <m:t> </m:t>
                    </m:r>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 If so, reject</a:t>
                </a:r>
                <a:r>
                  <a:rPr lang="en-US" sz="2000" dirty="0"/>
                  <a:t> </a:t>
                </a:r>
                <a14:m>
                  <m:oMath xmlns:m="http://schemas.openxmlformats.org/officeDocument/2006/math">
                    <m:sSub>
                      <m:sSubPr>
                        <m:ctrlPr>
                          <a:rPr lang="en-US" sz="2000" i="1">
                            <a:latin typeface="Cambria Math" panose="02040503050406030204" pitchFamily="18" charset="0"/>
                          </a:rPr>
                        </m:ctrlPr>
                      </m:sSubPr>
                      <m:e>
                        <m:r>
                          <a:rPr lang="en-TC" sz="2000" i="1">
                            <a:latin typeface="Cambria Math" panose="02040503050406030204" pitchFamily="18" charset="0"/>
                          </a:rPr>
                          <m:t>𝐻</m:t>
                        </m:r>
                      </m:e>
                      <m:sub>
                        <m:r>
                          <a:rPr lang="en-TC" sz="2000" b="0" i="1" smtClean="0">
                            <a:latin typeface="Cambria Math" panose="02040503050406030204" pitchFamily="18" charset="0"/>
                          </a:rPr>
                          <m:t>2</m:t>
                        </m:r>
                      </m:sub>
                    </m:sSub>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and continue to the next step, otherwise stop.</a:t>
                </a:r>
              </a:p>
              <a:p>
                <a:pPr marL="342900" indent="-342900" algn="l"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And so on: for each </a:t>
                </a:r>
                <a14:m>
                  <m:oMath xmlns:m="http://schemas.openxmlformats.org/officeDocument/2006/math">
                    <m:sSub>
                      <m:sSubPr>
                        <m:ctrlPr>
                          <a:rPr lang="en-US" sz="2000" i="1">
                            <a:latin typeface="Cambria Math" panose="02040503050406030204" pitchFamily="18" charset="0"/>
                          </a:rPr>
                        </m:ctrlPr>
                      </m:sSubPr>
                      <m:e>
                        <m:r>
                          <a:rPr lang="en-TC" sz="2000" i="1">
                            <a:latin typeface="Cambria Math" panose="02040503050406030204" pitchFamily="18" charset="0"/>
                          </a:rPr>
                          <m:t>𝑃</m:t>
                        </m:r>
                      </m:e>
                      <m:sub>
                        <m:r>
                          <a:rPr lang="en-TC" sz="2000" b="0" i="1" smtClean="0">
                            <a:latin typeface="Cambria Math" panose="02040503050406030204" pitchFamily="18" charset="0"/>
                          </a:rPr>
                          <m:t>𝑘</m:t>
                        </m:r>
                      </m:sub>
                    </m:sSub>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 test whether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b="0" i="1" smtClean="0">
                            <a:latin typeface="Cambria Math" panose="02040503050406030204" pitchFamily="18" charset="0"/>
                          </a:rPr>
                          <m:t>𝑘</m:t>
                        </m:r>
                      </m:sub>
                    </m:sSub>
                    <m:r>
                      <a:rPr lang="en-US" sz="2000" i="1">
                        <a:latin typeface="Cambria Math" panose="02040503050406030204" pitchFamily="18" charset="0"/>
                      </a:rPr>
                      <m:t>&lt;</m:t>
                    </m:r>
                    <m:f>
                      <m:fPr>
                        <m:ctrlPr>
                          <a:rPr lang="en-US" sz="2000" i="1">
                            <a:latin typeface="Cambria Math" panose="02040503050406030204" pitchFamily="18" charset="0"/>
                          </a:rPr>
                        </m:ctrlPr>
                      </m:fPr>
                      <m:num>
                        <m:r>
                          <a:rPr lang="en-US" sz="2000" i="1">
                            <a:latin typeface="Cambria Math" panose="02040503050406030204" pitchFamily="18" charset="0"/>
                          </a:rPr>
                          <m:t>𝑎</m:t>
                        </m:r>
                      </m:num>
                      <m:den>
                        <m:r>
                          <a:rPr lang="en-US" sz="2000" i="1">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𝑘</m:t>
                        </m:r>
                      </m:den>
                    </m:f>
                  </m:oMath>
                </a14:m>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 If so, reject </a:t>
                </a:r>
                <a14:m>
                  <m:oMath xmlns:m="http://schemas.openxmlformats.org/officeDocument/2006/math">
                    <m:sSub>
                      <m:sSubPr>
                        <m:ctrlPr>
                          <a:rPr lang="en-US" sz="2000" i="1">
                            <a:latin typeface="Cambria Math" panose="02040503050406030204" pitchFamily="18" charset="0"/>
                          </a:rPr>
                        </m:ctrlPr>
                      </m:sSubPr>
                      <m:e>
                        <m:r>
                          <a:rPr lang="en-TC" sz="2000" i="1">
                            <a:latin typeface="Cambria Math" panose="02040503050406030204" pitchFamily="18" charset="0"/>
                          </a:rPr>
                          <m:t>𝐻</m:t>
                        </m:r>
                      </m:e>
                      <m:sub>
                        <m:r>
                          <a:rPr lang="en-TC" sz="2000" b="0" i="1" smtClean="0">
                            <a:latin typeface="Cambria Math" panose="02040503050406030204" pitchFamily="18" charset="0"/>
                          </a:rPr>
                          <m:t>𝑘</m:t>
                        </m:r>
                      </m:sub>
                    </m:sSub>
                  </m:oMath>
                </a14:m>
                <a:r>
                  <a:rPr lang="en-TC"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and continue to examine the larger P values, otherwise stop.</a:t>
                </a: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342900" indent="-342900" algn="l"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ctr" rtl="0"/>
                <a:endParaRPr lang="en-US" sz="20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mc:Choice>
        <mc:Fallback>
          <p:sp>
            <p:nvSpPr>
              <p:cNvPr id="4" name="TextBox 83">
                <a:extLst>
                  <a:ext uri="{FF2B5EF4-FFF2-40B4-BE49-F238E27FC236}">
                    <a16:creationId xmlns:a16="http://schemas.microsoft.com/office/drawing/2014/main" id="{0E7B1C90-5B25-9930-225A-8225E3DCACF1}"/>
                  </a:ext>
                </a:extLst>
              </p:cNvPr>
              <p:cNvSpPr txBox="1">
                <a:spLocks noRot="1" noChangeAspect="1" noMove="1" noResize="1" noEditPoints="1" noAdjustHandles="1" noChangeArrowheads="1" noChangeShapeType="1" noTextEdit="1"/>
              </p:cNvSpPr>
              <p:nvPr/>
            </p:nvSpPr>
            <p:spPr>
              <a:xfrm>
                <a:off x="429085" y="2717669"/>
                <a:ext cx="11762915" cy="5636800"/>
              </a:xfrm>
              <a:prstGeom prst="rect">
                <a:avLst/>
              </a:prstGeom>
              <a:blipFill>
                <a:blip r:embed="rId2"/>
                <a:stretch>
                  <a:fillRect l="-466"/>
                </a:stretch>
              </a:blipFill>
            </p:spPr>
            <p:txBody>
              <a:bodyPr/>
              <a:lstStyle/>
              <a:p>
                <a:r>
                  <a:rPr lang="he-IL">
                    <a:noFill/>
                  </a:rPr>
                  <a:t> </a:t>
                </a:r>
              </a:p>
            </p:txBody>
          </p:sp>
        </mc:Fallback>
      </mc:AlternateContent>
    </p:spTree>
    <p:extLst>
      <p:ext uri="{BB962C8B-B14F-4D97-AF65-F5344CB8AC3E}">
        <p14:creationId xmlns:p14="http://schemas.microsoft.com/office/powerpoint/2010/main" val="206022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306980" y="752334"/>
            <a:ext cx="920445" cy="369332"/>
          </a:xfrm>
          <a:prstGeom prst="rect">
            <a:avLst/>
          </a:prstGeom>
          <a:noFill/>
        </p:spPr>
        <p:txBody>
          <a:bodyPr wrap="none" rtlCol="1">
            <a:spAutoFit/>
          </a:bodyPr>
          <a:lstStyle/>
          <a:p>
            <a:pPr algn="ctr" rtl="0"/>
            <a:r>
              <a:rPr lang="en-US" dirty="0">
                <a:solidFill>
                  <a:schemeClr val="bg1"/>
                </a:solidFill>
              </a:rPr>
              <a:t>Results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Results – Openness To Experience</a:t>
            </a:r>
          </a:p>
        </p:txBody>
      </p:sp>
      <p:sp>
        <p:nvSpPr>
          <p:cNvPr id="6" name="TextBox 83">
            <a:extLst>
              <a:ext uri="{FF2B5EF4-FFF2-40B4-BE49-F238E27FC236}">
                <a16:creationId xmlns:a16="http://schemas.microsoft.com/office/drawing/2014/main" id="{A676D2C5-06D6-9B2B-0157-C5BB508FA2EF}"/>
              </a:ext>
            </a:extLst>
          </p:cNvPr>
          <p:cNvSpPr txBox="1"/>
          <p:nvPr/>
        </p:nvSpPr>
        <p:spPr>
          <a:xfrm>
            <a:off x="242057" y="1243160"/>
            <a:ext cx="11762915" cy="615553"/>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14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Note</a:t>
            </a:r>
            <a:r>
              <a:rPr lang="en-US" sz="14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Openness to experience’s range is 10-50.</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1AA7BF5B-528E-8993-5AA3-6A3802A6A996}"/>
              </a:ext>
            </a:extLst>
          </p:cNvPr>
          <p:cNvSpPr txBox="1"/>
          <p:nvPr/>
        </p:nvSpPr>
        <p:spPr>
          <a:xfrm>
            <a:off x="3076254" y="1515406"/>
            <a:ext cx="6094520" cy="307777"/>
          </a:xfrm>
          <a:prstGeom prst="rect">
            <a:avLst/>
          </a:prstGeom>
          <a:noFill/>
        </p:spPr>
        <p:txBody>
          <a:bodyPr wrap="square">
            <a:spAutoFit/>
          </a:bodyPr>
          <a:lstStyle/>
          <a:p>
            <a:pPr algn="ctr" rtl="0"/>
            <a:r>
              <a:rPr lang="en-US" sz="1400" b="1"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Descriptive Results</a:t>
            </a:r>
          </a:p>
        </p:txBody>
      </p:sp>
      <p:pic>
        <p:nvPicPr>
          <p:cNvPr id="11" name="תמונה 10">
            <a:extLst>
              <a:ext uri="{FF2B5EF4-FFF2-40B4-BE49-F238E27FC236}">
                <a16:creationId xmlns:a16="http://schemas.microsoft.com/office/drawing/2014/main" id="{5842D2AF-4AE0-0B7A-6204-931AADE38AFD}"/>
              </a:ext>
            </a:extLst>
          </p:cNvPr>
          <p:cNvPicPr>
            <a:picLocks noChangeAspect="1"/>
          </p:cNvPicPr>
          <p:nvPr/>
        </p:nvPicPr>
        <p:blipFill>
          <a:blip r:embed="rId3"/>
          <a:stretch>
            <a:fillRect/>
          </a:stretch>
        </p:blipFill>
        <p:spPr>
          <a:xfrm>
            <a:off x="2703299" y="1858713"/>
            <a:ext cx="6840430" cy="2501451"/>
          </a:xfrm>
          <a:prstGeom prst="rect">
            <a:avLst/>
          </a:prstGeom>
        </p:spPr>
      </p:pic>
      <p:sp>
        <p:nvSpPr>
          <p:cNvPr id="13" name="תיבת טקסט 12">
            <a:extLst>
              <a:ext uri="{FF2B5EF4-FFF2-40B4-BE49-F238E27FC236}">
                <a16:creationId xmlns:a16="http://schemas.microsoft.com/office/drawing/2014/main" id="{88175DF3-D937-5E2A-BDF5-1383051731A9}"/>
              </a:ext>
            </a:extLst>
          </p:cNvPr>
          <p:cNvSpPr txBox="1"/>
          <p:nvPr/>
        </p:nvSpPr>
        <p:spPr>
          <a:xfrm>
            <a:off x="3048740" y="4489705"/>
            <a:ext cx="6094520" cy="307777"/>
          </a:xfrm>
          <a:prstGeom prst="rect">
            <a:avLst/>
          </a:prstGeom>
          <a:noFill/>
        </p:spPr>
        <p:txBody>
          <a:bodyPr wrap="square">
            <a:spAutoFit/>
          </a:bodyPr>
          <a:lstStyle/>
          <a:p>
            <a:pPr algn="ctr" rtl="0"/>
            <a:r>
              <a:rPr lang="en-US" sz="1400" b="1"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Results (Israel vs)</a:t>
            </a:r>
          </a:p>
        </p:txBody>
      </p:sp>
      <p:pic>
        <p:nvPicPr>
          <p:cNvPr id="17" name="תמונה 16">
            <a:extLst>
              <a:ext uri="{FF2B5EF4-FFF2-40B4-BE49-F238E27FC236}">
                <a16:creationId xmlns:a16="http://schemas.microsoft.com/office/drawing/2014/main" id="{2E28D2D6-C4A8-377F-7978-9BAD18184260}"/>
              </a:ext>
            </a:extLst>
          </p:cNvPr>
          <p:cNvPicPr>
            <a:picLocks noChangeAspect="1"/>
          </p:cNvPicPr>
          <p:nvPr/>
        </p:nvPicPr>
        <p:blipFill>
          <a:blip r:embed="rId4"/>
          <a:stretch>
            <a:fillRect/>
          </a:stretch>
        </p:blipFill>
        <p:spPr>
          <a:xfrm>
            <a:off x="3400313" y="4930647"/>
            <a:ext cx="5446402" cy="1895180"/>
          </a:xfrm>
          <a:prstGeom prst="rect">
            <a:avLst/>
          </a:prstGeom>
        </p:spPr>
      </p:pic>
    </p:spTree>
    <p:extLst>
      <p:ext uri="{BB962C8B-B14F-4D97-AF65-F5344CB8AC3E}">
        <p14:creationId xmlns:p14="http://schemas.microsoft.com/office/powerpoint/2010/main" val="383361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306980" y="752334"/>
            <a:ext cx="920445" cy="369332"/>
          </a:xfrm>
          <a:prstGeom prst="rect">
            <a:avLst/>
          </a:prstGeom>
          <a:noFill/>
        </p:spPr>
        <p:txBody>
          <a:bodyPr wrap="none" rtlCol="1">
            <a:spAutoFit/>
          </a:bodyPr>
          <a:lstStyle/>
          <a:p>
            <a:pPr algn="ctr" rtl="0"/>
            <a:r>
              <a:rPr lang="en-US" dirty="0">
                <a:solidFill>
                  <a:schemeClr val="bg1"/>
                </a:solidFill>
              </a:rPr>
              <a:t>Results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Results – Self Esteem</a:t>
            </a:r>
          </a:p>
        </p:txBody>
      </p:sp>
      <p:sp>
        <p:nvSpPr>
          <p:cNvPr id="6" name="TextBox 83">
            <a:extLst>
              <a:ext uri="{FF2B5EF4-FFF2-40B4-BE49-F238E27FC236}">
                <a16:creationId xmlns:a16="http://schemas.microsoft.com/office/drawing/2014/main" id="{A676D2C5-06D6-9B2B-0157-C5BB508FA2EF}"/>
              </a:ext>
            </a:extLst>
          </p:cNvPr>
          <p:cNvSpPr txBox="1"/>
          <p:nvPr/>
        </p:nvSpPr>
        <p:spPr>
          <a:xfrm>
            <a:off x="242057" y="1243160"/>
            <a:ext cx="11762915" cy="615553"/>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1400"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Note</a:t>
            </a:r>
            <a:r>
              <a:rPr lang="en-US" sz="14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Self Esteem’s range is 0-30.</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1AA7BF5B-528E-8993-5AA3-6A3802A6A996}"/>
              </a:ext>
            </a:extLst>
          </p:cNvPr>
          <p:cNvSpPr txBox="1"/>
          <p:nvPr/>
        </p:nvSpPr>
        <p:spPr>
          <a:xfrm>
            <a:off x="3076254" y="1515406"/>
            <a:ext cx="6094520" cy="307777"/>
          </a:xfrm>
          <a:prstGeom prst="rect">
            <a:avLst/>
          </a:prstGeom>
          <a:noFill/>
        </p:spPr>
        <p:txBody>
          <a:bodyPr wrap="square">
            <a:spAutoFit/>
          </a:bodyPr>
          <a:lstStyle/>
          <a:p>
            <a:pPr algn="ctr" rtl="0"/>
            <a:r>
              <a:rPr lang="en-US" sz="1400" b="1"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Descriptive Results</a:t>
            </a:r>
          </a:p>
        </p:txBody>
      </p:sp>
      <p:sp>
        <p:nvSpPr>
          <p:cNvPr id="13" name="תיבת טקסט 12">
            <a:extLst>
              <a:ext uri="{FF2B5EF4-FFF2-40B4-BE49-F238E27FC236}">
                <a16:creationId xmlns:a16="http://schemas.microsoft.com/office/drawing/2014/main" id="{88175DF3-D937-5E2A-BDF5-1383051731A9}"/>
              </a:ext>
            </a:extLst>
          </p:cNvPr>
          <p:cNvSpPr txBox="1"/>
          <p:nvPr/>
        </p:nvSpPr>
        <p:spPr>
          <a:xfrm>
            <a:off x="3048740" y="4489705"/>
            <a:ext cx="6094520" cy="307777"/>
          </a:xfrm>
          <a:prstGeom prst="rect">
            <a:avLst/>
          </a:prstGeom>
          <a:noFill/>
        </p:spPr>
        <p:txBody>
          <a:bodyPr wrap="square">
            <a:spAutoFit/>
          </a:bodyPr>
          <a:lstStyle/>
          <a:p>
            <a:pPr algn="ctr" rtl="0"/>
            <a:r>
              <a:rPr lang="en-US" sz="1400" b="1"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Results (Israel vs)</a:t>
            </a:r>
          </a:p>
        </p:txBody>
      </p:sp>
      <p:pic>
        <p:nvPicPr>
          <p:cNvPr id="4" name="תמונה 3">
            <a:extLst>
              <a:ext uri="{FF2B5EF4-FFF2-40B4-BE49-F238E27FC236}">
                <a16:creationId xmlns:a16="http://schemas.microsoft.com/office/drawing/2014/main" id="{C704776F-BF24-D9DF-90E5-73F5A85595A7}"/>
              </a:ext>
            </a:extLst>
          </p:cNvPr>
          <p:cNvPicPr>
            <a:picLocks noChangeAspect="1"/>
          </p:cNvPicPr>
          <p:nvPr/>
        </p:nvPicPr>
        <p:blipFill>
          <a:blip r:embed="rId3"/>
          <a:stretch>
            <a:fillRect/>
          </a:stretch>
        </p:blipFill>
        <p:spPr>
          <a:xfrm>
            <a:off x="2703299" y="1858712"/>
            <a:ext cx="6808592" cy="2497827"/>
          </a:xfrm>
          <a:prstGeom prst="rect">
            <a:avLst/>
          </a:prstGeom>
        </p:spPr>
      </p:pic>
      <p:pic>
        <p:nvPicPr>
          <p:cNvPr id="8" name="תמונה 7">
            <a:extLst>
              <a:ext uri="{FF2B5EF4-FFF2-40B4-BE49-F238E27FC236}">
                <a16:creationId xmlns:a16="http://schemas.microsoft.com/office/drawing/2014/main" id="{5A510124-50B0-A143-FB1F-2AB4C1572E16}"/>
              </a:ext>
            </a:extLst>
          </p:cNvPr>
          <p:cNvPicPr>
            <a:picLocks noChangeAspect="1"/>
          </p:cNvPicPr>
          <p:nvPr/>
        </p:nvPicPr>
        <p:blipFill>
          <a:blip r:embed="rId4"/>
          <a:stretch>
            <a:fillRect/>
          </a:stretch>
        </p:blipFill>
        <p:spPr>
          <a:xfrm>
            <a:off x="3320414" y="4930647"/>
            <a:ext cx="5503311" cy="1895180"/>
          </a:xfrm>
          <a:prstGeom prst="rect">
            <a:avLst/>
          </a:prstGeom>
        </p:spPr>
      </p:pic>
    </p:spTree>
    <p:extLst>
      <p:ext uri="{BB962C8B-B14F-4D97-AF65-F5344CB8AC3E}">
        <p14:creationId xmlns:p14="http://schemas.microsoft.com/office/powerpoint/2010/main" val="300512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306980" y="752334"/>
            <a:ext cx="920445" cy="369332"/>
          </a:xfrm>
          <a:prstGeom prst="rect">
            <a:avLst/>
          </a:prstGeom>
          <a:noFill/>
        </p:spPr>
        <p:txBody>
          <a:bodyPr wrap="none" rtlCol="1">
            <a:spAutoFit/>
          </a:bodyPr>
          <a:lstStyle/>
          <a:p>
            <a:pPr algn="ctr" rtl="0"/>
            <a:r>
              <a:rPr lang="en-US" dirty="0">
                <a:solidFill>
                  <a:schemeClr val="bg1"/>
                </a:solidFill>
              </a:rPr>
              <a:t>Results</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994299" y="207214"/>
            <a:ext cx="1095564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Results</a:t>
            </a:r>
          </a:p>
        </p:txBody>
      </p:sp>
      <p:pic>
        <p:nvPicPr>
          <p:cNvPr id="11" name="תמונה 10">
            <a:extLst>
              <a:ext uri="{FF2B5EF4-FFF2-40B4-BE49-F238E27FC236}">
                <a16:creationId xmlns:a16="http://schemas.microsoft.com/office/drawing/2014/main" id="{5C2C7E35-BEFF-6581-E2D6-17A9DA70A5F5}"/>
              </a:ext>
            </a:extLst>
          </p:cNvPr>
          <p:cNvPicPr>
            <a:picLocks noChangeAspect="1"/>
          </p:cNvPicPr>
          <p:nvPr/>
        </p:nvPicPr>
        <p:blipFill>
          <a:blip r:embed="rId3"/>
          <a:stretch>
            <a:fillRect/>
          </a:stretch>
        </p:blipFill>
        <p:spPr>
          <a:xfrm>
            <a:off x="2631094" y="823356"/>
            <a:ext cx="8149248" cy="5889574"/>
          </a:xfrm>
          <a:prstGeom prst="rect">
            <a:avLst/>
          </a:prstGeom>
        </p:spPr>
      </p:pic>
    </p:spTree>
    <p:extLst>
      <p:ext uri="{BB962C8B-B14F-4D97-AF65-F5344CB8AC3E}">
        <p14:creationId xmlns:p14="http://schemas.microsoft.com/office/powerpoint/2010/main" val="184336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277F0285-1034-DF5A-3969-63497326AB67}"/>
              </a:ext>
            </a:extLst>
          </p:cNvPr>
          <p:cNvSpPr txBox="1"/>
          <p:nvPr/>
        </p:nvSpPr>
        <p:spPr>
          <a:xfrm>
            <a:off x="8018" y="752334"/>
            <a:ext cx="1518364" cy="369332"/>
          </a:xfrm>
          <a:prstGeom prst="rect">
            <a:avLst/>
          </a:prstGeom>
          <a:noFill/>
        </p:spPr>
        <p:txBody>
          <a:bodyPr wrap="none" rtlCol="1">
            <a:spAutoFit/>
          </a:bodyPr>
          <a:lstStyle/>
          <a:p>
            <a:pPr algn="ctr" rtl="0"/>
            <a:r>
              <a:rPr lang="en-US" dirty="0">
                <a:solidFill>
                  <a:schemeClr val="bg1"/>
                </a:solidFill>
              </a:rPr>
              <a:t>Conclusions</a:t>
            </a:r>
            <a:endParaRPr lang="he-IL" dirty="0">
              <a:solidFill>
                <a:schemeClr val="bg1"/>
              </a:solidFill>
            </a:endParaRPr>
          </a:p>
        </p:txBody>
      </p:sp>
      <p:sp>
        <p:nvSpPr>
          <p:cNvPr id="4" name="תיבת טקסט 3">
            <a:extLst>
              <a:ext uri="{FF2B5EF4-FFF2-40B4-BE49-F238E27FC236}">
                <a16:creationId xmlns:a16="http://schemas.microsoft.com/office/drawing/2014/main" id="{A3319DC2-0027-A819-D78B-B8285512F242}"/>
              </a:ext>
            </a:extLst>
          </p:cNvPr>
          <p:cNvSpPr txBox="1"/>
          <p:nvPr/>
        </p:nvSpPr>
        <p:spPr>
          <a:xfrm>
            <a:off x="3037643" y="198336"/>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Conclusions</a:t>
            </a:r>
          </a:p>
        </p:txBody>
      </p:sp>
      <p:sp>
        <p:nvSpPr>
          <p:cNvPr id="5" name="TextBox 83">
            <a:extLst>
              <a:ext uri="{FF2B5EF4-FFF2-40B4-BE49-F238E27FC236}">
                <a16:creationId xmlns:a16="http://schemas.microsoft.com/office/drawing/2014/main" id="{C97DFC81-3A85-3D6F-4110-A7259DD172E8}"/>
              </a:ext>
            </a:extLst>
          </p:cNvPr>
          <p:cNvSpPr txBox="1"/>
          <p:nvPr/>
        </p:nvSpPr>
        <p:spPr>
          <a:xfrm>
            <a:off x="242057" y="1252038"/>
            <a:ext cx="11762915" cy="5940088"/>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most appropriate classification for the Israeli population based on our results is Far Eastern classifications. This result should be taken with a grain of salt because of project limitations –specifically the sample size differences.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Israel is the most open to experiences and shows significant differences when compared to all other countries. Additionally, we observe a pattern – the more you go “east”, the difference between Israel and the culture grows bigger. We suggest this finding is related to the unique circumstances that led to the establishment of Israel and the unique reality the population of Israel is facing even today.</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China has shown the lowest standard deviations in the measures of most personality tests – which indicates it has the most homogenous population. It makes sense because of China’s oppressive regime.</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Arab World consistently showed the highest descriptive scores in the dark triad measurements (Machiavellianism, Narcissism, Psychopathy) compared to other countries. We think the small samples from The Arab World hurt our statistical power and thus we found no significant differences. Further study is recommended.</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87029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277F0285-1034-DF5A-3969-63497326AB67}"/>
              </a:ext>
            </a:extLst>
          </p:cNvPr>
          <p:cNvSpPr txBox="1"/>
          <p:nvPr/>
        </p:nvSpPr>
        <p:spPr>
          <a:xfrm>
            <a:off x="95382" y="752334"/>
            <a:ext cx="1343638" cy="369332"/>
          </a:xfrm>
          <a:prstGeom prst="rect">
            <a:avLst/>
          </a:prstGeom>
          <a:noFill/>
        </p:spPr>
        <p:txBody>
          <a:bodyPr wrap="none" rtlCol="1">
            <a:spAutoFit/>
          </a:bodyPr>
          <a:lstStyle/>
          <a:p>
            <a:pPr algn="ctr" rtl="0"/>
            <a:r>
              <a:rPr lang="en-US" dirty="0">
                <a:solidFill>
                  <a:schemeClr val="bg1"/>
                </a:solidFill>
              </a:rPr>
              <a:t>Limitations</a:t>
            </a:r>
            <a:endParaRPr lang="he-IL" dirty="0">
              <a:solidFill>
                <a:schemeClr val="bg1"/>
              </a:solidFill>
            </a:endParaRPr>
          </a:p>
        </p:txBody>
      </p:sp>
      <p:sp>
        <p:nvSpPr>
          <p:cNvPr id="4" name="תיבת טקסט 3">
            <a:extLst>
              <a:ext uri="{FF2B5EF4-FFF2-40B4-BE49-F238E27FC236}">
                <a16:creationId xmlns:a16="http://schemas.microsoft.com/office/drawing/2014/main" id="{A3319DC2-0027-A819-D78B-B8285512F242}"/>
              </a:ext>
            </a:extLst>
          </p:cNvPr>
          <p:cNvSpPr txBox="1"/>
          <p:nvPr/>
        </p:nvSpPr>
        <p:spPr>
          <a:xfrm>
            <a:off x="3037643" y="198336"/>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Main Limitations</a:t>
            </a:r>
          </a:p>
        </p:txBody>
      </p:sp>
      <p:sp>
        <p:nvSpPr>
          <p:cNvPr id="5" name="TextBox 83">
            <a:extLst>
              <a:ext uri="{FF2B5EF4-FFF2-40B4-BE49-F238E27FC236}">
                <a16:creationId xmlns:a16="http://schemas.microsoft.com/office/drawing/2014/main" id="{C97DFC81-3A85-3D6F-4110-A7259DD172E8}"/>
              </a:ext>
            </a:extLst>
          </p:cNvPr>
          <p:cNvSpPr txBox="1"/>
          <p:nvPr/>
        </p:nvSpPr>
        <p:spPr>
          <a:xfrm>
            <a:off x="242057" y="1252038"/>
            <a:ext cx="11762915" cy="5016758"/>
          </a:xfrm>
          <a:prstGeom prst="rect">
            <a:avLst/>
          </a:prstGeom>
          <a:noFill/>
        </p:spPr>
        <p:txBody>
          <a:bodyPr wrap="square" rtlCol="0">
            <a:spAutoFit/>
          </a:bodyPr>
          <a:lstStyle>
            <a:defPPr>
              <a:defRPr kern="1200"/>
            </a:defPPr>
          </a:lstStyle>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There was no random sampling for this project. The population sampled in this research is “People who entered the website </a:t>
            </a:r>
            <a:r>
              <a:rPr lang="en-US" sz="2000" dirty="0" err="1">
                <a:solidFill>
                  <a:sysClr val="windowText" lastClr="000000"/>
                </a:solidFill>
                <a:latin typeface="Arial" panose="020B0604020202020204" pitchFamily="34" charset="0"/>
                <a:ea typeface="Open Sans" panose="020B0606030504020204" pitchFamily="34" charset="0"/>
                <a:cs typeface="Arial" panose="020B0604020202020204" pitchFamily="34" charset="0"/>
              </a:rPr>
              <a:t>OpenPsychometrics</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and chose to fill </a:t>
            </a:r>
            <a:r>
              <a:rPr lang="en-US" sz="2000" dirty="0" err="1">
                <a:solidFill>
                  <a:sysClr val="windowText" lastClr="000000"/>
                </a:solidFill>
                <a:latin typeface="Arial" panose="020B0604020202020204" pitchFamily="34" charset="0"/>
                <a:ea typeface="Open Sans" panose="020B0606030504020204" pitchFamily="34" charset="0"/>
                <a:cs typeface="Arial" panose="020B0604020202020204" pitchFamily="34" charset="0"/>
              </a:rPr>
              <a:t>english</a:t>
            </a: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questionnaires voluntarily”. There is a threat that the sample does not represent the general population of the various countries and contains biases. </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For example: If only the most educated individuals speak English in Syria, it means we tested the scholarly population of Syria and not the general population like we intended to.</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There is a problem of reliability when people self-report traits that they not consider neutral. Most people would rather view themselves in a positive light. It may be better to ask an individual’s close circles about those traits or measure the trait directly using behaviors (but it is much harder to obtain).</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There were some big differences in sample sizes. The meaning of that is statistical power differences that can give wrong impressions about results. It was easier to detect effects in the west compared to other cultures because of the west’s massive samples.</a:t>
            </a:r>
          </a:p>
        </p:txBody>
      </p:sp>
    </p:spTree>
    <p:extLst>
      <p:ext uri="{BB962C8B-B14F-4D97-AF65-F5344CB8AC3E}">
        <p14:creationId xmlns:p14="http://schemas.microsoft.com/office/powerpoint/2010/main" val="125282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1FDE311F-EF1D-19CC-E6CC-F7FC9999EEB4}"/>
              </a:ext>
            </a:extLst>
          </p:cNvPr>
          <p:cNvSpPr txBox="1"/>
          <p:nvPr/>
        </p:nvSpPr>
        <p:spPr>
          <a:xfrm>
            <a:off x="-84154" y="761212"/>
            <a:ext cx="1702710" cy="369332"/>
          </a:xfrm>
          <a:prstGeom prst="rect">
            <a:avLst/>
          </a:prstGeom>
          <a:noFill/>
        </p:spPr>
        <p:txBody>
          <a:bodyPr wrap="none" rtlCol="1">
            <a:spAutoFit/>
          </a:bodyPr>
          <a:lstStyle/>
          <a:p>
            <a:pPr algn="ctr" rtl="0"/>
            <a:r>
              <a:rPr lang="en-US" sz="1800" dirty="0">
                <a:ln w="0"/>
                <a:solidFill>
                  <a:schemeClr val="bg1"/>
                </a:solidFill>
                <a:effectLst>
                  <a:outerShdw blurRad="38100" dist="19050" dir="2700000" algn="tl" rotWithShape="0">
                    <a:schemeClr val="dk1">
                      <a:alpha val="40000"/>
                    </a:schemeClr>
                  </a:outerShdw>
                </a:effectLst>
              </a:rPr>
              <a:t>Methodology</a:t>
            </a:r>
            <a:endParaRPr lang="he-IL" dirty="0">
              <a:solidFill>
                <a:schemeClr val="bg1"/>
              </a:solidFill>
            </a:endParaRPr>
          </a:p>
        </p:txBody>
      </p:sp>
      <p:sp>
        <p:nvSpPr>
          <p:cNvPr id="8" name="תיבת טקסט 7">
            <a:extLst>
              <a:ext uri="{FF2B5EF4-FFF2-40B4-BE49-F238E27FC236}">
                <a16:creationId xmlns:a16="http://schemas.microsoft.com/office/drawing/2014/main" id="{1ABDE11C-1961-715E-5055-72AFCB67487D}"/>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Methodology</a:t>
            </a:r>
          </a:p>
        </p:txBody>
      </p:sp>
      <p:sp>
        <p:nvSpPr>
          <p:cNvPr id="19" name="TextBox 85">
            <a:extLst>
              <a:ext uri="{FF2B5EF4-FFF2-40B4-BE49-F238E27FC236}">
                <a16:creationId xmlns:a16="http://schemas.microsoft.com/office/drawing/2014/main" id="{A33A48CF-A960-5C2E-FBC6-52D841FC5177}"/>
              </a:ext>
            </a:extLst>
          </p:cNvPr>
          <p:cNvSpPr txBox="1"/>
          <p:nvPr/>
        </p:nvSpPr>
        <p:spPr>
          <a:xfrm>
            <a:off x="510011" y="1558807"/>
            <a:ext cx="11171977" cy="1107996"/>
          </a:xfrm>
          <a:prstGeom prst="rect">
            <a:avLst/>
          </a:prstGeom>
          <a:noFill/>
        </p:spPr>
        <p:txBody>
          <a:bodyPr wrap="square" rtlCol="0">
            <a:spAutoFit/>
          </a:bodyPr>
          <a:lstStyle>
            <a:defPPr>
              <a:defRPr kern="1200"/>
            </a:defPPr>
          </a:lstStyle>
          <a:p>
            <a:pPr marL="342900" indent="-342900" algn="just" rtl="0">
              <a:buFont typeface="Arial" panose="020B0604020202020204" pitchFamily="34" charset="0"/>
              <a:buChar char="•"/>
            </a:pP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Utilized an Open-Source international website that gathered 46 datasets of personality tests, including large samples and demographic variables. The data went through quality checks and was used in high quality published papers.</a:t>
            </a:r>
          </a:p>
        </p:txBody>
      </p:sp>
      <p:sp>
        <p:nvSpPr>
          <p:cNvPr id="21" name="תיבת טקסט 20">
            <a:extLst>
              <a:ext uri="{FF2B5EF4-FFF2-40B4-BE49-F238E27FC236}">
                <a16:creationId xmlns:a16="http://schemas.microsoft.com/office/drawing/2014/main" id="{62F33E82-1AF0-E77D-9D3E-798677F7BCE1}"/>
              </a:ext>
            </a:extLst>
          </p:cNvPr>
          <p:cNvSpPr txBox="1"/>
          <p:nvPr/>
        </p:nvSpPr>
        <p:spPr>
          <a:xfrm>
            <a:off x="2448963" y="6281454"/>
            <a:ext cx="6165410" cy="369332"/>
          </a:xfrm>
          <a:prstGeom prst="rect">
            <a:avLst/>
          </a:prstGeom>
          <a:noFill/>
        </p:spPr>
        <p:txBody>
          <a:bodyPr wrap="square">
            <a:spAutoFit/>
          </a:bodyPr>
          <a:lstStyle/>
          <a:p>
            <a:r>
              <a:rPr lang="he-IL" dirty="0">
                <a:hlinkClick r:id="rId2"/>
              </a:rPr>
              <a:t>https://openpsychometrics.org/_rawdata/</a:t>
            </a:r>
            <a:endParaRPr lang="he-IL" dirty="0"/>
          </a:p>
        </p:txBody>
      </p:sp>
      <p:pic>
        <p:nvPicPr>
          <p:cNvPr id="25" name="תמונה 24">
            <a:extLst>
              <a:ext uri="{FF2B5EF4-FFF2-40B4-BE49-F238E27FC236}">
                <a16:creationId xmlns:a16="http://schemas.microsoft.com/office/drawing/2014/main" id="{835CE4FC-EB1E-A1A9-A41F-70EFA162B78C}"/>
              </a:ext>
            </a:extLst>
          </p:cNvPr>
          <p:cNvPicPr>
            <a:picLocks noChangeAspect="1"/>
          </p:cNvPicPr>
          <p:nvPr/>
        </p:nvPicPr>
        <p:blipFill>
          <a:blip r:embed="rId3"/>
          <a:stretch>
            <a:fillRect/>
          </a:stretch>
        </p:blipFill>
        <p:spPr>
          <a:xfrm>
            <a:off x="2593817" y="2760544"/>
            <a:ext cx="6714321" cy="2167412"/>
          </a:xfrm>
          <a:prstGeom prst="rect">
            <a:avLst/>
          </a:prstGeom>
        </p:spPr>
      </p:pic>
      <p:pic>
        <p:nvPicPr>
          <p:cNvPr id="27" name="תמונה 26">
            <a:extLst>
              <a:ext uri="{FF2B5EF4-FFF2-40B4-BE49-F238E27FC236}">
                <a16:creationId xmlns:a16="http://schemas.microsoft.com/office/drawing/2014/main" id="{E33A9841-8529-A007-C0AF-AFD5C57B63BD}"/>
              </a:ext>
            </a:extLst>
          </p:cNvPr>
          <p:cNvPicPr>
            <a:picLocks noChangeAspect="1"/>
          </p:cNvPicPr>
          <p:nvPr/>
        </p:nvPicPr>
        <p:blipFill>
          <a:blip r:embed="rId4"/>
          <a:stretch>
            <a:fillRect/>
          </a:stretch>
        </p:blipFill>
        <p:spPr>
          <a:xfrm>
            <a:off x="1967452" y="5222848"/>
            <a:ext cx="7967050" cy="763713"/>
          </a:xfrm>
          <a:prstGeom prst="rect">
            <a:avLst/>
          </a:prstGeom>
        </p:spPr>
      </p:pic>
    </p:spTree>
    <p:extLst>
      <p:ext uri="{BB962C8B-B14F-4D97-AF65-F5344CB8AC3E}">
        <p14:creationId xmlns:p14="http://schemas.microsoft.com/office/powerpoint/2010/main" val="374139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1FDE311F-EF1D-19CC-E6CC-F7FC9999EEB4}"/>
              </a:ext>
            </a:extLst>
          </p:cNvPr>
          <p:cNvSpPr txBox="1"/>
          <p:nvPr/>
        </p:nvSpPr>
        <p:spPr>
          <a:xfrm>
            <a:off x="-84154" y="761212"/>
            <a:ext cx="1702710" cy="369332"/>
          </a:xfrm>
          <a:prstGeom prst="rect">
            <a:avLst/>
          </a:prstGeom>
          <a:noFill/>
        </p:spPr>
        <p:txBody>
          <a:bodyPr wrap="none" rtlCol="1">
            <a:spAutoFit/>
          </a:bodyPr>
          <a:lstStyle/>
          <a:p>
            <a:pPr algn="ctr" rtl="0"/>
            <a:r>
              <a:rPr lang="en-US" sz="1800" dirty="0">
                <a:ln w="0"/>
                <a:solidFill>
                  <a:schemeClr val="bg1"/>
                </a:solidFill>
                <a:effectLst>
                  <a:outerShdw blurRad="38100" dist="19050" dir="2700000" algn="tl" rotWithShape="0">
                    <a:schemeClr val="dk1">
                      <a:alpha val="40000"/>
                    </a:schemeClr>
                  </a:outerShdw>
                </a:effectLst>
              </a:rPr>
              <a:t>Methodology</a:t>
            </a:r>
            <a:endParaRPr lang="he-IL" dirty="0">
              <a:solidFill>
                <a:schemeClr val="bg1"/>
              </a:solidFill>
            </a:endParaRPr>
          </a:p>
        </p:txBody>
      </p:sp>
      <p:sp>
        <p:nvSpPr>
          <p:cNvPr id="8" name="תיבת טקסט 7">
            <a:extLst>
              <a:ext uri="{FF2B5EF4-FFF2-40B4-BE49-F238E27FC236}">
                <a16:creationId xmlns:a16="http://schemas.microsoft.com/office/drawing/2014/main" id="{1ABDE11C-1961-715E-5055-72AFCB67487D}"/>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Methodology</a:t>
            </a:r>
          </a:p>
        </p:txBody>
      </p:sp>
      <p:sp>
        <p:nvSpPr>
          <p:cNvPr id="19" name="TextBox 85">
            <a:extLst>
              <a:ext uri="{FF2B5EF4-FFF2-40B4-BE49-F238E27FC236}">
                <a16:creationId xmlns:a16="http://schemas.microsoft.com/office/drawing/2014/main" id="{A33A48CF-A960-5C2E-FBC6-52D841FC5177}"/>
              </a:ext>
            </a:extLst>
          </p:cNvPr>
          <p:cNvSpPr txBox="1"/>
          <p:nvPr/>
        </p:nvSpPr>
        <p:spPr>
          <a:xfrm>
            <a:off x="510011" y="1558807"/>
            <a:ext cx="11171977" cy="1107996"/>
          </a:xfrm>
          <a:prstGeom prst="rect">
            <a:avLst/>
          </a:prstGeom>
          <a:noFill/>
        </p:spPr>
        <p:txBody>
          <a:bodyPr wrap="square" rtlCol="0">
            <a:spAutoFit/>
          </a:bodyPr>
          <a:lstStyle>
            <a:defPPr>
              <a:defRPr kern="1200"/>
            </a:defPPr>
          </a:lstStyle>
          <a:p>
            <a:pPr marL="342900" indent="-342900" algn="just" rtl="0">
              <a:buFont typeface="Arial" panose="020B0604020202020204" pitchFamily="34" charset="0"/>
              <a:buChar char="•"/>
            </a:pP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Full documentation of the project workflow is provided via Word files.</a:t>
            </a:r>
          </a:p>
          <a:p>
            <a:pPr marL="342900" indent="-342900" algn="just" rtl="0">
              <a:buFont typeface="Arial" panose="020B0604020202020204" pitchFamily="34" charset="0"/>
              <a:buChar char="•"/>
            </a:pP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Thorough research (over 75 citations) of relevant literature was conducted to establish justifications for various choices made in the project.</a:t>
            </a:r>
          </a:p>
        </p:txBody>
      </p:sp>
      <p:pic>
        <p:nvPicPr>
          <p:cNvPr id="5" name="תמונה 4">
            <a:extLst>
              <a:ext uri="{FF2B5EF4-FFF2-40B4-BE49-F238E27FC236}">
                <a16:creationId xmlns:a16="http://schemas.microsoft.com/office/drawing/2014/main" id="{C19E1266-2FEE-0DCA-E54E-ED6BE6B0D1F6}"/>
              </a:ext>
            </a:extLst>
          </p:cNvPr>
          <p:cNvPicPr>
            <a:picLocks noChangeAspect="1"/>
          </p:cNvPicPr>
          <p:nvPr/>
        </p:nvPicPr>
        <p:blipFill>
          <a:blip r:embed="rId2"/>
          <a:stretch>
            <a:fillRect/>
          </a:stretch>
        </p:blipFill>
        <p:spPr>
          <a:xfrm>
            <a:off x="3261841" y="2875444"/>
            <a:ext cx="4795743" cy="3677345"/>
          </a:xfrm>
          <a:prstGeom prst="rect">
            <a:avLst/>
          </a:prstGeom>
        </p:spPr>
      </p:pic>
    </p:spTree>
    <p:extLst>
      <p:ext uri="{BB962C8B-B14F-4D97-AF65-F5344CB8AC3E}">
        <p14:creationId xmlns:p14="http://schemas.microsoft.com/office/powerpoint/2010/main" val="7813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57DD851-0B3D-5509-A6D6-9CC2A101957F}"/>
              </a:ext>
            </a:extLst>
          </p:cNvPr>
          <p:cNvSpPr txBox="1"/>
          <p:nvPr/>
        </p:nvSpPr>
        <p:spPr>
          <a:xfrm>
            <a:off x="-84152" y="752334"/>
            <a:ext cx="1702710" cy="369332"/>
          </a:xfrm>
          <a:prstGeom prst="rect">
            <a:avLst/>
          </a:prstGeom>
          <a:noFill/>
        </p:spPr>
        <p:txBody>
          <a:bodyPr wrap="none" rtlCol="1">
            <a:spAutoFit/>
          </a:bodyPr>
          <a:lstStyle/>
          <a:p>
            <a:pPr algn="ctr" rtl="0"/>
            <a:r>
              <a:rPr lang="en-US" dirty="0">
                <a:solidFill>
                  <a:schemeClr val="bg1"/>
                </a:solidFill>
              </a:rPr>
              <a:t>Methodology</a:t>
            </a:r>
            <a:endParaRPr lang="he-IL" dirty="0">
              <a:solidFill>
                <a:schemeClr val="bg1"/>
              </a:solidFill>
            </a:endParaRPr>
          </a:p>
        </p:txBody>
      </p:sp>
      <p:sp>
        <p:nvSpPr>
          <p:cNvPr id="6" name="TextBox 85">
            <a:extLst>
              <a:ext uri="{FF2B5EF4-FFF2-40B4-BE49-F238E27FC236}">
                <a16:creationId xmlns:a16="http://schemas.microsoft.com/office/drawing/2014/main" id="{104FD592-61BF-95A8-927D-DA40C1506AEB}"/>
              </a:ext>
            </a:extLst>
          </p:cNvPr>
          <p:cNvSpPr txBox="1"/>
          <p:nvPr/>
        </p:nvSpPr>
        <p:spPr>
          <a:xfrm>
            <a:off x="510011" y="1558807"/>
            <a:ext cx="11171977" cy="3816429"/>
          </a:xfrm>
          <a:prstGeom prst="rect">
            <a:avLst/>
          </a:prstGeom>
          <a:noFill/>
        </p:spPr>
        <p:txBody>
          <a:bodyPr wrap="square" rtlCol="0">
            <a:spAutoFit/>
          </a:bodyPr>
          <a:lstStyle>
            <a:defPPr>
              <a:defRPr kern="1200"/>
            </a:defPPr>
          </a:lstStyle>
          <a:p>
            <a:pPr marL="342900" indent="-342900" algn="just" rtl="0">
              <a:buFont typeface="Arial" panose="020B0604020202020204" pitchFamily="34" charset="0"/>
              <a:buChar char="•"/>
            </a:pP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Utilized HTML  for comfortable presentation of data preprocessing and analysis.</a:t>
            </a: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sp>
        <p:nvSpPr>
          <p:cNvPr id="9" name="תיבת טקסט 8">
            <a:extLst>
              <a:ext uri="{FF2B5EF4-FFF2-40B4-BE49-F238E27FC236}">
                <a16:creationId xmlns:a16="http://schemas.microsoft.com/office/drawing/2014/main" id="{9ECAA9C2-5A25-B06F-3AC8-98C396C3450D}"/>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Methodology</a:t>
            </a:r>
          </a:p>
        </p:txBody>
      </p:sp>
      <p:pic>
        <p:nvPicPr>
          <p:cNvPr id="11" name="תמונה 10">
            <a:extLst>
              <a:ext uri="{FF2B5EF4-FFF2-40B4-BE49-F238E27FC236}">
                <a16:creationId xmlns:a16="http://schemas.microsoft.com/office/drawing/2014/main" id="{9C014C64-4E6F-638C-D050-A1A12EA2ED19}"/>
              </a:ext>
            </a:extLst>
          </p:cNvPr>
          <p:cNvPicPr>
            <a:picLocks noChangeAspect="1"/>
          </p:cNvPicPr>
          <p:nvPr/>
        </p:nvPicPr>
        <p:blipFill>
          <a:blip r:embed="rId2"/>
          <a:stretch>
            <a:fillRect/>
          </a:stretch>
        </p:blipFill>
        <p:spPr>
          <a:xfrm>
            <a:off x="2113990" y="2237178"/>
            <a:ext cx="7964018" cy="2344475"/>
          </a:xfrm>
          <a:prstGeom prst="rect">
            <a:avLst/>
          </a:prstGeom>
        </p:spPr>
      </p:pic>
      <p:pic>
        <p:nvPicPr>
          <p:cNvPr id="13" name="תמונה 12">
            <a:extLst>
              <a:ext uri="{FF2B5EF4-FFF2-40B4-BE49-F238E27FC236}">
                <a16:creationId xmlns:a16="http://schemas.microsoft.com/office/drawing/2014/main" id="{5000776B-382C-1481-96BB-6A57A13938D9}"/>
              </a:ext>
            </a:extLst>
          </p:cNvPr>
          <p:cNvPicPr>
            <a:picLocks noChangeAspect="1"/>
          </p:cNvPicPr>
          <p:nvPr/>
        </p:nvPicPr>
        <p:blipFill>
          <a:blip r:embed="rId3"/>
          <a:stretch>
            <a:fillRect/>
          </a:stretch>
        </p:blipFill>
        <p:spPr>
          <a:xfrm>
            <a:off x="1618558" y="4765058"/>
            <a:ext cx="9023127" cy="1872218"/>
          </a:xfrm>
          <a:prstGeom prst="rect">
            <a:avLst/>
          </a:prstGeom>
        </p:spPr>
      </p:pic>
    </p:spTree>
    <p:extLst>
      <p:ext uri="{BB962C8B-B14F-4D97-AF65-F5344CB8AC3E}">
        <p14:creationId xmlns:p14="http://schemas.microsoft.com/office/powerpoint/2010/main" val="39139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557DD851-0B3D-5509-A6D6-9CC2A101957F}"/>
              </a:ext>
            </a:extLst>
          </p:cNvPr>
          <p:cNvSpPr txBox="1"/>
          <p:nvPr/>
        </p:nvSpPr>
        <p:spPr>
          <a:xfrm>
            <a:off x="-84152" y="752334"/>
            <a:ext cx="1702710" cy="369332"/>
          </a:xfrm>
          <a:prstGeom prst="rect">
            <a:avLst/>
          </a:prstGeom>
          <a:noFill/>
        </p:spPr>
        <p:txBody>
          <a:bodyPr wrap="none" rtlCol="1">
            <a:spAutoFit/>
          </a:bodyPr>
          <a:lstStyle/>
          <a:p>
            <a:pPr algn="ctr" rtl="0"/>
            <a:r>
              <a:rPr lang="en-US" dirty="0">
                <a:solidFill>
                  <a:schemeClr val="bg1"/>
                </a:solidFill>
              </a:rPr>
              <a:t>Methodology</a:t>
            </a:r>
            <a:endParaRPr lang="he-IL" dirty="0">
              <a:solidFill>
                <a:schemeClr val="bg1"/>
              </a:solidFill>
            </a:endParaRPr>
          </a:p>
        </p:txBody>
      </p:sp>
      <p:sp>
        <p:nvSpPr>
          <p:cNvPr id="6" name="TextBox 85">
            <a:extLst>
              <a:ext uri="{FF2B5EF4-FFF2-40B4-BE49-F238E27FC236}">
                <a16:creationId xmlns:a16="http://schemas.microsoft.com/office/drawing/2014/main" id="{104FD592-61BF-95A8-927D-DA40C1506AEB}"/>
              </a:ext>
            </a:extLst>
          </p:cNvPr>
          <p:cNvSpPr txBox="1"/>
          <p:nvPr/>
        </p:nvSpPr>
        <p:spPr>
          <a:xfrm>
            <a:off x="581032" y="1718605"/>
            <a:ext cx="11171977" cy="2800767"/>
          </a:xfrm>
          <a:prstGeom prst="rect">
            <a:avLst/>
          </a:prstGeom>
          <a:noFill/>
        </p:spPr>
        <p:txBody>
          <a:bodyPr wrap="square" rtlCol="0">
            <a:spAutoFit/>
          </a:bodyPr>
          <a:lstStyle>
            <a:defPPr>
              <a:defRPr kern="1200"/>
            </a:defPPr>
          </a:lstStyle>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algn="just" rtl="0"/>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Main tools:</a:t>
            </a: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342900" indent="-342900" algn="just" rtl="0">
              <a:buFont typeface="Arial" panose="020B0604020202020204" pitchFamily="34" charset="0"/>
              <a:buChar char="•"/>
            </a:pP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R for data importing, cleaning, transformations, handling missing values, outlier detection and treatment, visualizations, and analysis.</a:t>
            </a:r>
          </a:p>
          <a:p>
            <a:pPr algn="just" rtl="0"/>
            <a:endPar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342900" indent="-342900" algn="just" rtl="0">
              <a:buFont typeface="Arial" panose="020B0604020202020204" pitchFamily="34" charset="0"/>
              <a:buChar char="•"/>
            </a:pPr>
            <a:r>
              <a:rPr lang="en-US" sz="2200" dirty="0" err="1">
                <a:solidFill>
                  <a:sysClr val="windowText" lastClr="000000"/>
                </a:solidFill>
                <a:latin typeface="Arial" panose="020B0604020202020204" pitchFamily="34" charset="0"/>
                <a:ea typeface="Open Sans" panose="020B0606030504020204" pitchFamily="34" charset="0"/>
                <a:cs typeface="Arial" panose="020B0604020202020204" pitchFamily="34" charset="0"/>
              </a:rPr>
              <a:t>Rstudio</a:t>
            </a:r>
            <a:r>
              <a:rPr lang="en-US" sz="22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was used as the working environment.</a:t>
            </a:r>
          </a:p>
        </p:txBody>
      </p:sp>
      <p:sp>
        <p:nvSpPr>
          <p:cNvPr id="9" name="תיבת טקסט 8">
            <a:extLst>
              <a:ext uri="{FF2B5EF4-FFF2-40B4-BE49-F238E27FC236}">
                <a16:creationId xmlns:a16="http://schemas.microsoft.com/office/drawing/2014/main" id="{9ECAA9C2-5A25-B06F-3AC8-98C396C3450D}"/>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Methodology</a:t>
            </a:r>
          </a:p>
        </p:txBody>
      </p:sp>
    </p:spTree>
    <p:extLst>
      <p:ext uri="{BB962C8B-B14F-4D97-AF65-F5344CB8AC3E}">
        <p14:creationId xmlns:p14="http://schemas.microsoft.com/office/powerpoint/2010/main" val="41756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graphicFrame>
        <p:nvGraphicFramePr>
          <p:cNvPr id="11" name="דיאגרמה 10">
            <a:extLst>
              <a:ext uri="{FF2B5EF4-FFF2-40B4-BE49-F238E27FC236}">
                <a16:creationId xmlns:a16="http://schemas.microsoft.com/office/drawing/2014/main" id="{5EFAB89E-5F8E-AFE8-9CCB-A28DFCE4489F}"/>
              </a:ext>
            </a:extLst>
          </p:cNvPr>
          <p:cNvGraphicFramePr/>
          <p:nvPr>
            <p:extLst>
              <p:ext uri="{D42A27DB-BD31-4B8C-83A1-F6EECF244321}">
                <p14:modId xmlns:p14="http://schemas.microsoft.com/office/powerpoint/2010/main" val="456002810"/>
              </p:ext>
            </p:extLst>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83">
            <a:extLst>
              <a:ext uri="{FF2B5EF4-FFF2-40B4-BE49-F238E27FC236}">
                <a16:creationId xmlns:a16="http://schemas.microsoft.com/office/drawing/2014/main" id="{F5D5BBBE-44AC-2D48-C73C-3580C54E2BA6}"/>
              </a:ext>
            </a:extLst>
          </p:cNvPr>
          <p:cNvSpPr txBox="1"/>
          <p:nvPr/>
        </p:nvSpPr>
        <p:spPr>
          <a:xfrm>
            <a:off x="406990" y="1714886"/>
            <a:ext cx="11243471" cy="1554272"/>
          </a:xfrm>
          <a:prstGeom prst="rect">
            <a:avLst/>
          </a:prstGeom>
          <a:noFill/>
        </p:spPr>
        <p:txBody>
          <a:bodyPr wrap="square" rtlCol="0">
            <a:spAutoFit/>
          </a:bodyPr>
          <a:lstStyle>
            <a:defPPr>
              <a:defRPr kern="1200"/>
            </a:defPPr>
          </a:lstStyle>
          <a:p>
            <a:pPr marL="457200" indent="-457200" algn="just" rtl="0">
              <a:buFont typeface="+mj-lt"/>
              <a:buAutoNum type="arabicPeriod"/>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Defined the criteria for the dependent variables we wanted to gather to create a personality profile – distinct, specific, personality traits.</a:t>
            </a:r>
          </a:p>
          <a:p>
            <a:pPr marL="457200" indent="-457200" algn="just" rtl="0">
              <a:buFont typeface="+mj-lt"/>
              <a:buAutoNum type="arabicPeriod"/>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Conducted a conceptual review of all the personality tests in our source and filtered the tests which fit our criteria.</a:t>
            </a:r>
          </a:p>
          <a:p>
            <a:pPr algn="just"/>
            <a:endParaRPr lang="en-US" sz="15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pic>
        <p:nvPicPr>
          <p:cNvPr id="16" name="תמונה 15">
            <a:extLst>
              <a:ext uri="{FF2B5EF4-FFF2-40B4-BE49-F238E27FC236}">
                <a16:creationId xmlns:a16="http://schemas.microsoft.com/office/drawing/2014/main" id="{1B8F4E7C-F5E0-1A45-D5C4-31065C2EB297}"/>
              </a:ext>
            </a:extLst>
          </p:cNvPr>
          <p:cNvPicPr>
            <a:picLocks noChangeAspect="1"/>
          </p:cNvPicPr>
          <p:nvPr/>
        </p:nvPicPr>
        <p:blipFill>
          <a:blip r:embed="rId7"/>
          <a:stretch>
            <a:fillRect/>
          </a:stretch>
        </p:blipFill>
        <p:spPr>
          <a:xfrm>
            <a:off x="4630443" y="3052089"/>
            <a:ext cx="6946038" cy="947187"/>
          </a:xfrm>
          <a:prstGeom prst="rect">
            <a:avLst/>
          </a:prstGeom>
        </p:spPr>
      </p:pic>
      <p:pic>
        <p:nvPicPr>
          <p:cNvPr id="18" name="תמונה 17">
            <a:extLst>
              <a:ext uri="{FF2B5EF4-FFF2-40B4-BE49-F238E27FC236}">
                <a16:creationId xmlns:a16="http://schemas.microsoft.com/office/drawing/2014/main" id="{F3D6E2B8-1B34-F6A8-3640-A7CC9E91836B}"/>
              </a:ext>
            </a:extLst>
          </p:cNvPr>
          <p:cNvPicPr>
            <a:picLocks noChangeAspect="1"/>
          </p:cNvPicPr>
          <p:nvPr/>
        </p:nvPicPr>
        <p:blipFill>
          <a:blip r:embed="rId8"/>
          <a:stretch>
            <a:fillRect/>
          </a:stretch>
        </p:blipFill>
        <p:spPr>
          <a:xfrm>
            <a:off x="4704423" y="4222832"/>
            <a:ext cx="6946038" cy="1561306"/>
          </a:xfrm>
          <a:prstGeom prst="rect">
            <a:avLst/>
          </a:prstGeom>
        </p:spPr>
      </p:pic>
    </p:spTree>
    <p:extLst>
      <p:ext uri="{BB962C8B-B14F-4D97-AF65-F5344CB8AC3E}">
        <p14:creationId xmlns:p14="http://schemas.microsoft.com/office/powerpoint/2010/main" val="23847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sp>
        <p:nvSpPr>
          <p:cNvPr id="6" name="TextBox 83">
            <a:extLst>
              <a:ext uri="{FF2B5EF4-FFF2-40B4-BE49-F238E27FC236}">
                <a16:creationId xmlns:a16="http://schemas.microsoft.com/office/drawing/2014/main" id="{0531FC87-4310-F16E-47F8-2A9BD66BFF9F}"/>
              </a:ext>
            </a:extLst>
          </p:cNvPr>
          <p:cNvSpPr txBox="1"/>
          <p:nvPr/>
        </p:nvSpPr>
        <p:spPr>
          <a:xfrm>
            <a:off x="406990" y="1288446"/>
            <a:ext cx="11684396" cy="4924425"/>
          </a:xfrm>
          <a:prstGeom prst="rect">
            <a:avLst/>
          </a:prstGeom>
          <a:noFill/>
        </p:spPr>
        <p:txBody>
          <a:bodyPr wrap="square" rtlCol="0">
            <a:spAutoFit/>
          </a:bodyPr>
          <a:lstStyle>
            <a:defPPr>
              <a:defRPr kern="1200"/>
            </a:defPPr>
          </a:lstStyle>
          <a:p>
            <a:pPr marL="457200" indent="-457200" algn="just" rtl="0">
              <a:buFont typeface="+mj-lt"/>
              <a:buAutoNum type="arabicPeriod" startAt="3"/>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Conducted a technical review of the tests which passed the conceptual review to verify the data was usable for our purposes (has country data, has at least 25 Israeli records).</a:t>
            </a:r>
          </a:p>
          <a:p>
            <a:pPr marL="457200" indent="-457200" algn="just" rtl="0">
              <a:buAutoNum type="arabicPeriod" startAt="3"/>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Distinguished between datasets which measured a distinct personality trait and those that measured a whole personality model.</a:t>
            </a:r>
          </a:p>
          <a:p>
            <a:pPr marL="457200" indent="-457200" algn="just" rtl="0">
              <a:buAutoNum type="arabicPeriod" startAt="3"/>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Used the literature and technical data to choose a personality model which would be the basis for our personality profile – The Big Five.</a:t>
            </a:r>
          </a:p>
          <a:p>
            <a:pPr marL="457200" indent="-457200" algn="just" rtl="0">
              <a:buAutoNum type="arabicPeriod" startAt="3"/>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Added more personality traits into that basic profile while finding conceptual justifications in the literature. Each time we added a trait to our model, we also checked correlations between that trait and our existing traits (based on former studies).</a:t>
            </a:r>
          </a:p>
          <a:p>
            <a:pPr marL="457200" indent="-457200" algn="just" rtl="0">
              <a:buFontTx/>
              <a:buAutoNum type="arabicPeriod" startAt="3"/>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Established a personality profile that is built from 9 traits:</a:t>
            </a:r>
          </a:p>
          <a:p>
            <a:pPr marL="457200" indent="-457200" algn="just" rtl="0">
              <a:buFontTx/>
              <a:buAutoNum type="arabicPeriod" startAt="3"/>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r>
              <a:rPr lang="en-US"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Big Five</a:t>
            </a: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Openness To Experience, Conscientiousness, Extraversion, Agreeableness, Neuroticism.</a:t>
            </a:r>
          </a:p>
          <a:p>
            <a:pPr marL="457200" indent="-457200" algn="just" rtl="0">
              <a:buFont typeface="Arial" panose="020B0604020202020204" pitchFamily="34" charset="0"/>
              <a:buChar char="•"/>
            </a:pPr>
            <a:r>
              <a:rPr lang="en-US"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Dark Triad</a:t>
            </a: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Narcissism, Machiavellianism, Psychopathy.</a:t>
            </a:r>
          </a:p>
          <a:p>
            <a:pPr marL="457200" indent="-457200" algn="just" rtl="0">
              <a:buFont typeface="Arial" panose="020B0604020202020204" pitchFamily="34" charset="0"/>
              <a:buChar char="•"/>
            </a:pP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Self-Esteem (trait-like).</a:t>
            </a: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rtl="0">
              <a:buFont typeface="Arial" panose="020B0604020202020204" pitchFamily="34" charset="0"/>
              <a:buChar char="•"/>
            </a:pP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graphicFrame>
        <p:nvGraphicFramePr>
          <p:cNvPr id="10" name="דיאגרמה 9">
            <a:extLst>
              <a:ext uri="{FF2B5EF4-FFF2-40B4-BE49-F238E27FC236}">
                <a16:creationId xmlns:a16="http://schemas.microsoft.com/office/drawing/2014/main" id="{5A8FD7E2-5896-4C61-2F07-70CBE43B9287}"/>
              </a:ext>
            </a:extLst>
          </p:cNvPr>
          <p:cNvGraphicFramePr/>
          <p:nvPr>
            <p:extLst>
              <p:ext uri="{D42A27DB-BD31-4B8C-83A1-F6EECF244321}">
                <p14:modId xmlns:p14="http://schemas.microsoft.com/office/powerpoint/2010/main" val="1180915202"/>
              </p:ext>
            </p:extLst>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219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32065A2A-C93A-10B0-87E5-EE192C33D63A}"/>
              </a:ext>
            </a:extLst>
          </p:cNvPr>
          <p:cNvSpPr txBox="1"/>
          <p:nvPr/>
        </p:nvSpPr>
        <p:spPr>
          <a:xfrm>
            <a:off x="165914" y="752334"/>
            <a:ext cx="1202573" cy="369332"/>
          </a:xfrm>
          <a:prstGeom prst="rect">
            <a:avLst/>
          </a:prstGeom>
          <a:noFill/>
        </p:spPr>
        <p:txBody>
          <a:bodyPr wrap="none" rtlCol="1">
            <a:spAutoFit/>
          </a:bodyPr>
          <a:lstStyle/>
          <a:p>
            <a:pPr algn="ctr" rtl="0"/>
            <a:r>
              <a:rPr lang="en-US" dirty="0">
                <a:solidFill>
                  <a:schemeClr val="bg1"/>
                </a:solidFill>
              </a:rPr>
              <a:t>Workflow</a:t>
            </a:r>
            <a:endParaRPr lang="he-IL" dirty="0">
              <a:solidFill>
                <a:schemeClr val="bg1"/>
              </a:solidFill>
            </a:endParaRPr>
          </a:p>
        </p:txBody>
      </p:sp>
      <p:sp>
        <p:nvSpPr>
          <p:cNvPr id="5" name="תיבת טקסט 4">
            <a:extLst>
              <a:ext uri="{FF2B5EF4-FFF2-40B4-BE49-F238E27FC236}">
                <a16:creationId xmlns:a16="http://schemas.microsoft.com/office/drawing/2014/main" id="{E5F8C7B3-DA90-5AC0-3EFB-A55A25986DD8}"/>
              </a:ext>
            </a:extLst>
          </p:cNvPr>
          <p:cNvSpPr txBox="1"/>
          <p:nvPr/>
        </p:nvSpPr>
        <p:spPr>
          <a:xfrm>
            <a:off x="3037643" y="207214"/>
            <a:ext cx="6116714" cy="553998"/>
          </a:xfrm>
          <a:prstGeom prst="rect">
            <a:avLst/>
          </a:prstGeom>
          <a:noFill/>
        </p:spPr>
        <p:txBody>
          <a:bodyPr wrap="square">
            <a:spAutoFit/>
          </a:bodyPr>
          <a:lstStyle/>
          <a:p>
            <a:pPr algn="ctr"/>
            <a:r>
              <a:rPr lang="en-US" sz="3000" dirty="0">
                <a:ln w="0"/>
                <a:effectLst>
                  <a:outerShdw blurRad="38100" dist="19050" dir="2700000" algn="tl" rotWithShape="0">
                    <a:schemeClr val="dk1">
                      <a:alpha val="40000"/>
                    </a:schemeClr>
                  </a:outerShdw>
                </a:effectLst>
              </a:rPr>
              <a:t>Workflow</a:t>
            </a:r>
          </a:p>
        </p:txBody>
      </p:sp>
      <p:sp>
        <p:nvSpPr>
          <p:cNvPr id="4" name="TextBox 83">
            <a:extLst>
              <a:ext uri="{FF2B5EF4-FFF2-40B4-BE49-F238E27FC236}">
                <a16:creationId xmlns:a16="http://schemas.microsoft.com/office/drawing/2014/main" id="{2F58EBFE-F7D1-DC0E-1623-3682833FA945}"/>
              </a:ext>
            </a:extLst>
          </p:cNvPr>
          <p:cNvSpPr txBox="1"/>
          <p:nvPr/>
        </p:nvSpPr>
        <p:spPr>
          <a:xfrm>
            <a:off x="406989" y="2398154"/>
            <a:ext cx="11666641" cy="2077492"/>
          </a:xfrm>
          <a:prstGeom prst="rect">
            <a:avLst/>
          </a:prstGeom>
          <a:noFill/>
        </p:spPr>
        <p:txBody>
          <a:bodyPr wrap="square" rtlCol="0">
            <a:spAutoFit/>
          </a:bodyPr>
          <a:lstStyle>
            <a:defPPr>
              <a:defRPr kern="1200"/>
            </a:defPPr>
          </a:lstStyle>
          <a:p>
            <a:pPr marL="457200" indent="-457200" algn="just" rtl="0">
              <a:buFont typeface="+mj-lt"/>
              <a:buAutoNum type="arabicPeriod" startAt="8"/>
            </a:pPr>
            <a:r>
              <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Researched the different cultures for our project and chose countries that represent well those cultures:</a:t>
            </a:r>
          </a:p>
          <a:p>
            <a:pPr algn="just" rtl="0"/>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342900" indent="-342900" algn="just" rtl="0">
              <a:buFont typeface="Arial" panose="020B0604020202020204" pitchFamily="34" charset="0"/>
              <a:buChar char="•"/>
            </a:pPr>
            <a:r>
              <a:rPr lang="en-US"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Western World</a:t>
            </a: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USA, United Kingdom, Australia.</a:t>
            </a:r>
          </a:p>
          <a:p>
            <a:pPr marL="342900" indent="-342900" algn="just" rtl="0">
              <a:buFont typeface="Arial" panose="020B0604020202020204" pitchFamily="34" charset="0"/>
              <a:buChar char="•"/>
            </a:pPr>
            <a:r>
              <a:rPr lang="en-US"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Arab World</a:t>
            </a: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The United Arab Emirates, The Fertile Crescent (Jordan, Lebanon, Iraq, Syria, Egypt).</a:t>
            </a:r>
          </a:p>
          <a:p>
            <a:pPr marL="342900" indent="-342900" algn="just" rtl="0">
              <a:buFont typeface="Arial" panose="020B0604020202020204" pitchFamily="34" charset="0"/>
              <a:buChar char="•"/>
            </a:pPr>
            <a:r>
              <a:rPr lang="en-US" u="sng"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The Far Eastern World</a:t>
            </a:r>
            <a:r>
              <a:rPr lang="en-US" dirty="0">
                <a:solidFill>
                  <a:sysClr val="windowText" lastClr="000000"/>
                </a:solidFill>
                <a:latin typeface="Arial" panose="020B0604020202020204" pitchFamily="34" charset="0"/>
                <a:ea typeface="Open Sans" panose="020B0606030504020204" pitchFamily="34" charset="0"/>
                <a:cs typeface="Arial" panose="020B0604020202020204" pitchFamily="34" charset="0"/>
              </a:rPr>
              <a:t>: China, India.</a:t>
            </a:r>
            <a:endParaRPr lang="en-US" sz="20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a:p>
            <a:pPr marL="457200" indent="-457200" algn="just">
              <a:buAutoNum type="arabicPeriod" startAt="8"/>
            </a:pPr>
            <a:endParaRPr lang="en-US" sz="1500" dirty="0">
              <a:solidFill>
                <a:sysClr val="windowText" lastClr="000000"/>
              </a:solidFill>
              <a:latin typeface="Arial" panose="020B0604020202020204" pitchFamily="34" charset="0"/>
              <a:ea typeface="Open Sans" panose="020B0606030504020204" pitchFamily="34" charset="0"/>
              <a:cs typeface="Arial" panose="020B0604020202020204" pitchFamily="34" charset="0"/>
            </a:endParaRPr>
          </a:p>
        </p:txBody>
      </p:sp>
      <p:graphicFrame>
        <p:nvGraphicFramePr>
          <p:cNvPr id="6" name="דיאגרמה 5">
            <a:extLst>
              <a:ext uri="{FF2B5EF4-FFF2-40B4-BE49-F238E27FC236}">
                <a16:creationId xmlns:a16="http://schemas.microsoft.com/office/drawing/2014/main" id="{CDDA054C-1140-297E-801A-3AD8D60929EA}"/>
              </a:ext>
            </a:extLst>
          </p:cNvPr>
          <p:cNvGraphicFramePr/>
          <p:nvPr>
            <p:extLst>
              <p:ext uri="{D42A27DB-BD31-4B8C-83A1-F6EECF244321}">
                <p14:modId xmlns:p14="http://schemas.microsoft.com/office/powerpoint/2010/main" val="3613396705"/>
              </p:ext>
            </p:extLst>
          </p:nvPr>
        </p:nvGraphicFramePr>
        <p:xfrm>
          <a:off x="1044376" y="5944615"/>
          <a:ext cx="10103247" cy="706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84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עיצוב מותאם אישית">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שן מתפתל">
  <a:themeElements>
    <a:clrScheme name="עשן מתפתל">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1_עשן מתפתל">
  <a:themeElements>
    <a:clrScheme name="עשן מתפתל">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462</TotalTime>
  <Words>2097</Words>
  <Application>Microsoft Office PowerPoint</Application>
  <PresentationFormat>מסך רחב</PresentationFormat>
  <Paragraphs>269</Paragraphs>
  <Slides>26</Slides>
  <Notes>4</Notes>
  <HiddenSlides>0</HiddenSlides>
  <MMClips>0</MMClips>
  <ScaleCrop>false</ScaleCrop>
  <HeadingPairs>
    <vt:vector size="6" baseType="variant">
      <vt:variant>
        <vt:lpstr>גופנים בשימוש</vt:lpstr>
      </vt:variant>
      <vt:variant>
        <vt:i4>6</vt:i4>
      </vt:variant>
      <vt:variant>
        <vt:lpstr>ערכת נושא</vt:lpstr>
      </vt:variant>
      <vt:variant>
        <vt:i4>3</vt:i4>
      </vt:variant>
      <vt:variant>
        <vt:lpstr>כותרות שקופיות</vt:lpstr>
      </vt:variant>
      <vt:variant>
        <vt:i4>26</vt:i4>
      </vt:variant>
    </vt:vector>
  </HeadingPairs>
  <TitlesOfParts>
    <vt:vector size="35" baseType="lpstr">
      <vt:lpstr>Aptos</vt:lpstr>
      <vt:lpstr>Aptos Display</vt:lpstr>
      <vt:lpstr>Arial</vt:lpstr>
      <vt:lpstr>Cambria Math</vt:lpstr>
      <vt:lpstr>Century Gothic</vt:lpstr>
      <vt:lpstr>Wingdings 3</vt:lpstr>
      <vt:lpstr>עיצוב מותאם אישית</vt:lpstr>
      <vt:lpstr>עשן מתפתל</vt:lpstr>
      <vt:lpstr>1_עשן מתפתל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גיא חן</dc:creator>
  <cp:lastModifiedBy>גיא חן</cp:lastModifiedBy>
  <cp:revision>2</cp:revision>
  <dcterms:created xsi:type="dcterms:W3CDTF">2024-05-02T13:16:04Z</dcterms:created>
  <dcterms:modified xsi:type="dcterms:W3CDTF">2024-05-07T14:42:13Z</dcterms:modified>
</cp:coreProperties>
</file>