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9" r:id="rId1"/>
  </p:sldMasterIdLst>
  <p:notesMasterIdLst>
    <p:notesMasterId r:id="rId37"/>
  </p:notesMasterIdLst>
  <p:sldIdLst>
    <p:sldId id="256" r:id="rId2"/>
    <p:sldId id="257" r:id="rId3"/>
    <p:sldId id="258" r:id="rId4"/>
    <p:sldId id="263" r:id="rId5"/>
    <p:sldId id="264" r:id="rId6"/>
    <p:sldId id="259" r:id="rId7"/>
    <p:sldId id="260" r:id="rId8"/>
    <p:sldId id="261" r:id="rId9"/>
    <p:sldId id="262" r:id="rId10"/>
    <p:sldId id="266" r:id="rId11"/>
    <p:sldId id="272" r:id="rId12"/>
    <p:sldId id="273" r:id="rId13"/>
    <p:sldId id="267" r:id="rId14"/>
    <p:sldId id="268" r:id="rId15"/>
    <p:sldId id="274" r:id="rId16"/>
    <p:sldId id="269" r:id="rId17"/>
    <p:sldId id="270" r:id="rId18"/>
    <p:sldId id="288" r:id="rId19"/>
    <p:sldId id="278" r:id="rId20"/>
    <p:sldId id="281" r:id="rId21"/>
    <p:sldId id="279" r:id="rId22"/>
    <p:sldId id="282" r:id="rId23"/>
    <p:sldId id="283" r:id="rId24"/>
    <p:sldId id="284" r:id="rId25"/>
    <p:sldId id="285" r:id="rId26"/>
    <p:sldId id="286" r:id="rId27"/>
    <p:sldId id="287" r:id="rId28"/>
    <p:sldId id="289" r:id="rId29"/>
    <p:sldId id="291" r:id="rId30"/>
    <p:sldId id="293" r:id="rId31"/>
    <p:sldId id="290" r:id="rId32"/>
    <p:sldId id="294" r:id="rId33"/>
    <p:sldId id="292" r:id="rId34"/>
    <p:sldId id="295" r:id="rId35"/>
    <p:sldId id="296" r:id="rId36"/>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סגנון ביניים 2 - הדגשה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5" autoAdjust="0"/>
    <p:restoredTop sz="93220" autoAdjust="0"/>
  </p:normalViewPr>
  <p:slideViewPr>
    <p:cSldViewPr snapToGrid="0">
      <p:cViewPr varScale="1">
        <p:scale>
          <a:sx n="103" d="100"/>
          <a:sy n="103"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1B4EE7D-CE33-41AB-A564-995774E119B4}" type="datetimeFigureOut">
              <a:rPr lang="he-IL" smtClean="0"/>
              <a:t>י"ג/שבט/תשפ"ה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2D735481-7842-454E-9AB0-05A238F7B7CC}" type="slidenum">
              <a:rPr lang="he-IL" smtClean="0"/>
              <a:t>‹#›</a:t>
            </a:fld>
            <a:endParaRPr lang="he-IL"/>
          </a:p>
        </p:txBody>
      </p:sp>
    </p:spTree>
    <p:extLst>
      <p:ext uri="{BB962C8B-B14F-4D97-AF65-F5344CB8AC3E}">
        <p14:creationId xmlns:p14="http://schemas.microsoft.com/office/powerpoint/2010/main" val="1785084173"/>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15000"/>
              </a:lnSpc>
              <a:spcBef>
                <a:spcPts val="0"/>
              </a:spcBef>
              <a:spcAft>
                <a:spcPts val="800"/>
              </a:spcAft>
              <a:buClrTx/>
              <a:buSzTx/>
              <a:buFont typeface="+mj-lt"/>
              <a:buNone/>
              <a:tabLst>
                <a:tab pos="457200" algn="l"/>
              </a:tabLst>
              <a:defRPr/>
            </a:pPr>
            <a:r>
              <a:rPr lang="he-IL" sz="1200" dirty="0">
                <a:latin typeface="David" panose="020E0502060401010101" pitchFamily="34" charset="-79"/>
                <a:cs typeface="David" panose="020E0502060401010101" pitchFamily="34" charset="-79"/>
              </a:rPr>
              <a:t>המתקפה מתבצעת כשמנוצלת נקודת תורפה בעיבוד נתוני הקלט, המאפשרת החדרת קוד זדוני שיתבצע כחלק מהמערכת. המערכת אינה בודקת את הקלט המוזן, מה שמאפשר לתוקף לגשת למידע רגיש, לשנות נתונים או להשתלט על המערכת</a:t>
            </a:r>
            <a:r>
              <a:rPr lang="en-US" sz="1200" dirty="0">
                <a:latin typeface="David" panose="020E0502060401010101" pitchFamily="34" charset="-79"/>
                <a:cs typeface="David" panose="020E0502060401010101" pitchFamily="34" charset="-79"/>
              </a:rPr>
              <a:t>.</a:t>
            </a:r>
            <a:endParaRPr lang="he-IL" sz="1200" dirty="0">
              <a:latin typeface="David" panose="020E0502060401010101" pitchFamily="34" charset="-79"/>
              <a:cs typeface="David" panose="020E0502060401010101" pitchFamily="34" charset="-79"/>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שלב ההזרקה</a:t>
            </a:r>
            <a:r>
              <a:rPr lang="he-IL" sz="1200" kern="100" dirty="0">
                <a:effectLst/>
                <a:latin typeface="David" panose="020E0502060401010101" pitchFamily="34" charset="-79"/>
                <a:ea typeface="Aptos" panose="020B0004020202020204" pitchFamily="34" charset="0"/>
                <a:cs typeface="David" panose="020E0502060401010101" pitchFamily="34" charset="-79"/>
              </a:rPr>
              <a:t>: התוקף מוסיף קוד זדוני כקלט למערכת. קוד זה עשוי להיות חלק מפקודת  </a:t>
            </a:r>
            <a:r>
              <a:rPr lang="en-US" sz="1200" kern="100" dirty="0">
                <a:effectLst/>
                <a:latin typeface="David" panose="020E0502060401010101" pitchFamily="34" charset="-79"/>
                <a:ea typeface="Aptos" panose="020B0004020202020204" pitchFamily="34" charset="0"/>
                <a:cs typeface="David" panose="020E0502060401010101" pitchFamily="34" charset="-79"/>
              </a:rPr>
              <a:t>SQL</a:t>
            </a:r>
            <a:r>
              <a:rPr lang="he-IL" sz="1200" kern="100" dirty="0">
                <a:effectLst/>
                <a:latin typeface="David" panose="020E0502060401010101" pitchFamily="34" charset="-79"/>
                <a:ea typeface="Aptos" panose="020B0004020202020204" pitchFamily="34" charset="0"/>
                <a:cs typeface="David" panose="020E0502060401010101" pitchFamily="34" charset="-79"/>
              </a:rPr>
              <a:t>, סקריפט דפדפן, או קוד מערכת אחרת, והוא משולב בתוך הקוד החוקי של המערכת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שלב הביצוע</a:t>
            </a:r>
            <a:r>
              <a:rPr lang="he-IL" sz="1200" kern="100" dirty="0">
                <a:effectLst/>
                <a:latin typeface="David" panose="020E0502060401010101" pitchFamily="34" charset="-79"/>
                <a:ea typeface="Aptos" panose="020B0004020202020204" pitchFamily="34" charset="0"/>
                <a:cs typeface="David" panose="020E0502060401010101" pitchFamily="34" charset="-79"/>
              </a:rPr>
              <a:t>: המערכת מבצעת את הקוד שהוזרק כאילו היה חלק מהקוד הרגיל שלה. כתוצאה מכך, התוקף יכול לבצע פעולות שונות כמו גישה לנתונים רגישים, ביצוע פקודות על השרת, או השגת שליטה על המערכת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a:p>
            <a:r>
              <a:rPr lang="he-IL" dirty="0"/>
              <a:t>סוגי איומים:</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גניבת מידע רגיש</a:t>
            </a:r>
            <a:r>
              <a:rPr lang="he-IL" sz="1200" kern="100" dirty="0">
                <a:effectLst/>
                <a:latin typeface="Aptos" panose="020B0004020202020204" pitchFamily="34" charset="0"/>
                <a:ea typeface="Aptos" panose="020B0004020202020204" pitchFamily="34" charset="0"/>
                <a:cs typeface="David" panose="020E0502060401010101" pitchFamily="34" charset="-79"/>
              </a:rPr>
              <a:t>: הזרקת קוד, כמו </a:t>
            </a:r>
            <a:r>
              <a:rPr lang="en-US" sz="1200" kern="100" dirty="0">
                <a:effectLst/>
                <a:latin typeface="David" panose="020E0502060401010101" pitchFamily="34" charset="-79"/>
                <a:ea typeface="Aptos" panose="020B0004020202020204" pitchFamily="34" charset="0"/>
                <a:cs typeface="Arial" panose="020B0604020202020204" pitchFamily="34" charset="0"/>
              </a:rPr>
              <a:t>SQL Injection</a:t>
            </a:r>
            <a:r>
              <a:rPr lang="he-IL" sz="1200" kern="100" dirty="0">
                <a:effectLst/>
                <a:latin typeface="Aptos" panose="020B0004020202020204" pitchFamily="34" charset="0"/>
                <a:ea typeface="Aptos" panose="020B0004020202020204" pitchFamily="34" charset="0"/>
                <a:cs typeface="David" panose="020E0502060401010101" pitchFamily="34" charset="-79"/>
              </a:rPr>
              <a:t>, מאפשרת לתוקף לשלוף נתונים רגישים ממסדי נתונים, כגון פרטי משתמשים וסיסמאות, דבר שמוביל לחשיפת נתונים אישיים ולפגיעות בפרטיות המשתמשים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שינוי והשחתת נתונים</a:t>
            </a:r>
            <a:r>
              <a:rPr lang="he-IL" sz="1200" kern="100" dirty="0">
                <a:effectLst/>
                <a:latin typeface="Aptos" panose="020B0004020202020204" pitchFamily="34" charset="0"/>
                <a:ea typeface="Aptos" panose="020B0004020202020204" pitchFamily="34" charset="0"/>
                <a:cs typeface="David" panose="020E0502060401010101" pitchFamily="34" charset="-79"/>
              </a:rPr>
              <a:t>: תוקפים יכולים לשנות או למחוק מידע קריטי במערכת באמצעות הזרקת קוד, כמו הוספת פקודות זדוניות למסד הנתונים או יצירת משתמשים עם הרשאות גבוהות</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השתלטות על השרת</a:t>
            </a:r>
            <a:r>
              <a:rPr lang="he-IL" sz="1200" kern="100" dirty="0">
                <a:effectLst/>
                <a:latin typeface="Aptos" panose="020B0004020202020204" pitchFamily="34" charset="0"/>
                <a:ea typeface="Aptos" panose="020B0004020202020204" pitchFamily="34" charset="0"/>
                <a:cs typeface="David" panose="020E0502060401010101" pitchFamily="34" charset="-79"/>
              </a:rPr>
              <a:t>: ב-</a:t>
            </a:r>
            <a:r>
              <a:rPr lang="en-US" sz="1200" kern="100" dirty="0">
                <a:effectLst/>
                <a:latin typeface="David" panose="020E0502060401010101" pitchFamily="34" charset="-79"/>
                <a:ea typeface="Aptos" panose="020B0004020202020204" pitchFamily="34" charset="0"/>
                <a:cs typeface="Arial" panose="020B0604020202020204" pitchFamily="34" charset="0"/>
              </a:rPr>
              <a:t>Command Injection</a:t>
            </a:r>
            <a:r>
              <a:rPr lang="he-IL" sz="1200" kern="100" dirty="0">
                <a:effectLst/>
                <a:latin typeface="Aptos" panose="020B0004020202020204" pitchFamily="34" charset="0"/>
                <a:ea typeface="Aptos" panose="020B0004020202020204" pitchFamily="34" charset="0"/>
                <a:cs typeface="David" panose="020E0502060401010101" pitchFamily="34" charset="-79"/>
              </a:rPr>
              <a:t>, התוקף מזריק פקודות למערכת ההפעלה דרך היישום, מה שמאפשר לו להשיג שליטה מלאה על השרת ולהפעיל תוכנות זדוניות</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התקפות </a:t>
            </a:r>
            <a:r>
              <a:rPr lang="en-US" sz="1200" u="sng" kern="100" dirty="0">
                <a:effectLst/>
                <a:latin typeface="David" panose="020E0502060401010101" pitchFamily="34" charset="-79"/>
                <a:ea typeface="Aptos" panose="020B0004020202020204" pitchFamily="34" charset="0"/>
                <a:cs typeface="Arial" panose="020B0604020202020204" pitchFamily="34" charset="0"/>
              </a:rPr>
              <a:t>XSS</a:t>
            </a:r>
            <a:r>
              <a:rPr lang="he-IL" sz="1200" u="sng" kern="100" dirty="0">
                <a:effectLst/>
                <a:latin typeface="Aptos" panose="020B0004020202020204" pitchFamily="34" charset="0"/>
                <a:ea typeface="Aptos" panose="020B0004020202020204" pitchFamily="34" charset="0"/>
                <a:cs typeface="David" panose="020E0502060401010101" pitchFamily="34" charset="-79"/>
              </a:rPr>
              <a:t> (</a:t>
            </a:r>
            <a:r>
              <a:rPr lang="en-US" sz="1200" u="sng" kern="100" dirty="0">
                <a:effectLst/>
                <a:latin typeface="David" panose="020E0502060401010101" pitchFamily="34" charset="-79"/>
                <a:ea typeface="Aptos" panose="020B0004020202020204" pitchFamily="34" charset="0"/>
                <a:cs typeface="Arial" panose="020B0604020202020204" pitchFamily="34" charset="0"/>
              </a:rPr>
              <a:t>Cross-Site Scripting</a:t>
            </a:r>
            <a:r>
              <a:rPr lang="he-IL" sz="1200" u="sng" kern="100" dirty="0">
                <a:effectLst/>
                <a:latin typeface="Aptos" panose="020B0004020202020204" pitchFamily="34" charset="0"/>
                <a:ea typeface="Aptos" panose="020B0004020202020204" pitchFamily="34" charset="0"/>
                <a:cs typeface="David" panose="020E0502060401010101" pitchFamily="34" charset="-79"/>
              </a:rPr>
              <a:t>)</a:t>
            </a:r>
            <a:r>
              <a:rPr lang="he-IL" sz="1200" b="1" kern="100" dirty="0">
                <a:effectLst/>
                <a:latin typeface="Aptos" panose="020B0004020202020204" pitchFamily="34" charset="0"/>
                <a:ea typeface="Aptos" panose="020B0004020202020204" pitchFamily="34" charset="0"/>
                <a:cs typeface="David" panose="020E0502060401010101" pitchFamily="34" charset="-79"/>
              </a:rPr>
              <a:t> </a:t>
            </a:r>
            <a:r>
              <a:rPr lang="he-IL" sz="1200" kern="100" dirty="0">
                <a:effectLst/>
                <a:latin typeface="Aptos" panose="020B0004020202020204" pitchFamily="34" charset="0"/>
                <a:ea typeface="Aptos" panose="020B0004020202020204" pitchFamily="34" charset="0"/>
                <a:cs typeface="David" panose="020E0502060401010101" pitchFamily="34" charset="-79"/>
              </a:rPr>
              <a:t>: תוקפים יכולים להזריק סקריפטים לדפי אינטרנט, מה שמוביל לגניבת נתוני התחברות או לביצוע פעולות בשם המשתמשים ללא ידיעתם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a:p>
            <a:pPr marL="0" indent="0" algn="r" rtl="1">
              <a:lnSpc>
                <a:spcPct val="107000"/>
              </a:lnSpc>
              <a:spcAft>
                <a:spcPts val="800"/>
              </a:spcAft>
              <a:buSzPts val="1000"/>
              <a:buFont typeface="Symbol" panose="05050102010706020507" pitchFamily="18" charset="2"/>
              <a:buNone/>
              <a:tabLst>
                <a:tab pos="457200" algn="l"/>
              </a:tabLst>
            </a:pPr>
            <a:r>
              <a:rPr lang="he-IL" sz="1200" dirty="0">
                <a:latin typeface="David" panose="020E0502060401010101" pitchFamily="34" charset="-79"/>
                <a:cs typeface="David" panose="020E0502060401010101" pitchFamily="34" charset="-79"/>
              </a:rPr>
              <a:t>זיהוי מוקדם הוא קריטי למנוע נזקים חמורים למערכת ולמשתמשים. זיהוי איומים אלו בזמן מאפשר למנהלי מערכות ואבטחה לנטרל את ההתקפה לפני שנגרם נזק משמעותי, ואף ללמוד את שיטות הפעולה של התוקפים על מנת לשפר את ההגנות העתידיות</a:t>
            </a:r>
            <a:r>
              <a:rPr lang="en-US" sz="1200" dirty="0">
                <a:latin typeface="David" panose="020E0502060401010101" pitchFamily="34" charset="-79"/>
                <a:cs typeface="David" panose="020E0502060401010101" pitchFamily="34" charset="-79"/>
              </a:rPr>
              <a:t>.</a:t>
            </a:r>
          </a:p>
          <a:p>
            <a:endParaRPr lang="he-IL" dirty="0"/>
          </a:p>
          <a:p>
            <a:endParaRPr lang="he-IL" dirty="0"/>
          </a:p>
          <a:p>
            <a:r>
              <a:rPr lang="he-IL" dirty="0"/>
              <a:t>חשיבות הזיהוי של הזרקת קוד:</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סינון קלט ואימותו</a:t>
            </a:r>
            <a:r>
              <a:rPr lang="he-IL" sz="1200" kern="100" dirty="0">
                <a:effectLst/>
                <a:latin typeface="Aptos" panose="020B0004020202020204" pitchFamily="34" charset="0"/>
                <a:ea typeface="Aptos" panose="020B0004020202020204" pitchFamily="34" charset="0"/>
                <a:cs typeface="David" panose="020E0502060401010101" pitchFamily="34" charset="-79"/>
              </a:rPr>
              <a:t>: בדיקת קלטים המוזנים למערכת והסרה של תווים או פקודות מסוכנות</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שימוש בפרוטוקולים ומסגרות מאובטחות</a:t>
            </a:r>
            <a:r>
              <a:rPr lang="he-IL" sz="1200" kern="100" dirty="0">
                <a:effectLst/>
                <a:latin typeface="Aptos" panose="020B0004020202020204" pitchFamily="34" charset="0"/>
                <a:ea typeface="Aptos" panose="020B0004020202020204" pitchFamily="34" charset="0"/>
                <a:cs typeface="David" panose="020E0502060401010101" pitchFamily="34" charset="-79"/>
              </a:rPr>
              <a:t>: בחירה בכלים ובטכנולוגיות שיודעים להגן מפני הזרקות קוד, כמו שימוש בהצהרות מוכנות</a:t>
            </a:r>
            <a:r>
              <a:rPr lang="en-US" sz="1200" kern="100" dirty="0">
                <a:effectLst/>
                <a:latin typeface="David" panose="020E0502060401010101" pitchFamily="34" charset="-79"/>
                <a:ea typeface="Aptos" panose="020B0004020202020204" pitchFamily="34" charset="0"/>
                <a:cs typeface="Arial" panose="020B0604020202020204" pitchFamily="34" charset="0"/>
              </a:rPr>
              <a:t> (Prepared Statements) </a:t>
            </a:r>
            <a:r>
              <a:rPr lang="he-IL" sz="1200" kern="100" dirty="0">
                <a:effectLst/>
                <a:latin typeface="Aptos" panose="020B0004020202020204" pitchFamily="34" charset="0"/>
                <a:ea typeface="Aptos" panose="020B0004020202020204" pitchFamily="34" charset="0"/>
                <a:cs typeface="David" panose="020E0502060401010101" pitchFamily="34" charset="-79"/>
              </a:rPr>
              <a:t>למניעת</a:t>
            </a:r>
            <a:r>
              <a:rPr lang="en-US" sz="1200" kern="100" dirty="0">
                <a:effectLst/>
                <a:latin typeface="David" panose="020E0502060401010101" pitchFamily="34" charset="-79"/>
                <a:ea typeface="Aptos" panose="020B0004020202020204" pitchFamily="34" charset="0"/>
                <a:cs typeface="Arial" panose="020B0604020202020204" pitchFamily="34" charset="0"/>
              </a:rPr>
              <a:t> SQL Injection</a:t>
            </a:r>
            <a:r>
              <a:rPr lang="he-IL" sz="1200" kern="100" dirty="0">
                <a:effectLst/>
                <a:latin typeface="Aptos" panose="020B0004020202020204" pitchFamily="34" charset="0"/>
                <a:ea typeface="Aptos" panose="020B0004020202020204" pitchFamily="34" charset="0"/>
                <a:cs typeface="David" panose="020E0502060401010101" pitchFamily="34" charset="-79"/>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מעקב והתראה</a:t>
            </a:r>
            <a:r>
              <a:rPr lang="he-IL" sz="1200" kern="100" dirty="0">
                <a:effectLst/>
                <a:latin typeface="Aptos" panose="020B0004020202020204" pitchFamily="34" charset="0"/>
                <a:ea typeface="Aptos" panose="020B0004020202020204" pitchFamily="34" charset="0"/>
                <a:cs typeface="David" panose="020E0502060401010101" pitchFamily="34" charset="-79"/>
              </a:rPr>
              <a:t>: מערכות ניטור שיכולות לזהות דפוסי פעולה חשודים ולשלוח התראות בזמן אמת על ניסיונות תקיפה</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a:p>
            <a:r>
              <a:rPr lang="he-IL" dirty="0"/>
              <a:t>למידת מכונה:</a:t>
            </a: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יכולת זיהוי בזמן אמת</a:t>
            </a:r>
            <a:r>
              <a:rPr lang="he-IL" sz="1200" kern="100" dirty="0">
                <a:effectLst/>
                <a:latin typeface="Aptos" panose="020B0004020202020204" pitchFamily="34" charset="0"/>
                <a:ea typeface="Aptos" panose="020B0004020202020204" pitchFamily="34" charset="0"/>
                <a:cs typeface="David" panose="020E0502060401010101" pitchFamily="34" charset="-79"/>
              </a:rPr>
              <a:t>: האלגוריתם יכול לעקוב אחרי פעילות חשודה במערכת או ברשת, ולהתריע או לנקוט פעולה אוטומטית על סמך המידע שהוא לומד בזמן אמת</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גילוי מתקפות חדשות</a:t>
            </a:r>
            <a:r>
              <a:rPr lang="he-IL" sz="1200" kern="100" dirty="0">
                <a:effectLst/>
                <a:latin typeface="Aptos" panose="020B0004020202020204" pitchFamily="34" charset="0"/>
                <a:ea typeface="Aptos" panose="020B0004020202020204" pitchFamily="34" charset="0"/>
                <a:cs typeface="David" panose="020E0502060401010101" pitchFamily="34" charset="-79"/>
              </a:rPr>
              <a:t>: בעוד שמערכות אבטחה מסורתיות מסתמכות על דפוסים ידועים לזיהוי </a:t>
            </a:r>
            <a:r>
              <a:rPr lang="he-IL" sz="1200" kern="100" dirty="0" err="1">
                <a:effectLst/>
                <a:latin typeface="Aptos" panose="020B0004020202020204" pitchFamily="34" charset="0"/>
                <a:ea typeface="Aptos" panose="020B0004020202020204" pitchFamily="34" charset="0"/>
                <a:cs typeface="David" panose="020E0502060401010101" pitchFamily="34" charset="-79"/>
              </a:rPr>
              <a:t>פגיעויות</a:t>
            </a:r>
            <a:r>
              <a:rPr lang="he-IL" sz="1200" kern="100" dirty="0">
                <a:effectLst/>
                <a:latin typeface="Aptos" panose="020B0004020202020204" pitchFamily="34" charset="0"/>
                <a:ea typeface="Aptos" panose="020B0004020202020204" pitchFamily="34" charset="0"/>
                <a:cs typeface="David" panose="020E0502060401010101" pitchFamily="34" charset="-79"/>
              </a:rPr>
              <a:t>, אלגוריתמים של למידת מכונה מסוגלים לזהות התקפות חדשות שאינן תואמות לדפוסים קיימים. אלגוריתמים אלה מתבססים על למידה לא מפוקחת שמזהה חריגות בהתנהגות הרשת או היישום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יכולת להתמודד עם כמויות נתונים גדולות</a:t>
            </a:r>
            <a:r>
              <a:rPr lang="he-IL" sz="1200" kern="100" dirty="0">
                <a:effectLst/>
                <a:latin typeface="Aptos" panose="020B0004020202020204" pitchFamily="34" charset="0"/>
                <a:ea typeface="Aptos" panose="020B0004020202020204" pitchFamily="34" charset="0"/>
                <a:cs typeface="David" panose="020E0502060401010101" pitchFamily="34" charset="-79"/>
              </a:rPr>
              <a:t>: ניתוח מהיר של כמויות נתונים עצומות, מה שמאפשר זיהוי יעיל יותר של </a:t>
            </a:r>
            <a:r>
              <a:rPr lang="he-IL" sz="1200" kern="100" dirty="0" err="1">
                <a:effectLst/>
                <a:latin typeface="Aptos" panose="020B0004020202020204" pitchFamily="34" charset="0"/>
                <a:ea typeface="Aptos" panose="020B0004020202020204" pitchFamily="34" charset="0"/>
                <a:cs typeface="David" panose="020E0502060401010101" pitchFamily="34" charset="-79"/>
              </a:rPr>
              <a:t>פגיעויות</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הסתגלות לשינויים</a:t>
            </a:r>
            <a:r>
              <a:rPr lang="he-IL" sz="1200" kern="100" dirty="0">
                <a:effectLst/>
                <a:latin typeface="Aptos" panose="020B0004020202020204" pitchFamily="34" charset="0"/>
                <a:ea typeface="Aptos" panose="020B0004020202020204" pitchFamily="34" charset="0"/>
                <a:cs typeface="David" panose="020E0502060401010101" pitchFamily="34" charset="-79"/>
              </a:rPr>
              <a:t>: האלגוריתם לומד ומשתפר עם הזמן כדי לזהות התקפות חדשות או שינויים בתבניות קיימות</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he-IL" sz="1200" kern="100" dirty="0">
              <a:effectLst/>
              <a:latin typeface="David" panose="020E0502060401010101" pitchFamily="34" charset="-79"/>
              <a:ea typeface="Aptos" panose="020B0004020202020204" pitchFamily="34" charset="0"/>
              <a:cs typeface="Arial" panose="020B0604020202020204" pitchFamily="34" charset="0"/>
            </a:endParaRPr>
          </a:p>
          <a:p>
            <a:pPr marL="0" lvl="0" indent="0" algn="r" rtl="1">
              <a:lnSpc>
                <a:spcPct val="115000"/>
              </a:lnSpc>
              <a:spcAft>
                <a:spcPts val="800"/>
              </a:spcAft>
              <a:buFont typeface="+mj-lt"/>
              <a:buNone/>
              <a:tabLst>
                <a:tab pos="457200" algn="l"/>
              </a:tabLst>
            </a:pPr>
            <a:endParaRPr lang="he-IL" sz="1200" kern="100" dirty="0">
              <a:effectLst/>
              <a:latin typeface="David" panose="020E0502060401010101" pitchFamily="34" charset="-79"/>
              <a:ea typeface="Aptos" panose="020B0004020202020204" pitchFamily="34" charset="0"/>
              <a:cs typeface="Arial" panose="020B0604020202020204" pitchFamily="34" charset="0"/>
            </a:endParaRPr>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2</a:t>
            </a:fld>
            <a:endParaRPr lang="he-IL"/>
          </a:p>
        </p:txBody>
      </p:sp>
    </p:spTree>
    <p:extLst>
      <p:ext uri="{BB962C8B-B14F-4D97-AF65-F5344CB8AC3E}">
        <p14:creationId xmlns:p14="http://schemas.microsoft.com/office/powerpoint/2010/main" val="2152220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מרכיבים עיקריים של </a:t>
            </a:r>
            <a:r>
              <a:rPr lang="en-US" sz="1800" b="1" kern="100" dirty="0">
                <a:effectLst/>
                <a:latin typeface="David" panose="020E0502060401010101" pitchFamily="34" charset="-79"/>
                <a:ea typeface="Aptos" panose="020B0004020202020204" pitchFamily="34" charset="0"/>
                <a:cs typeface="Arial" panose="020B0604020202020204" pitchFamily="34" charset="0"/>
              </a:rPr>
              <a:t> CNNs</a:t>
            </a:r>
            <a:r>
              <a:rPr lang="he-IL" sz="1800" b="1" kern="100" dirty="0">
                <a:effectLst/>
                <a:latin typeface="Aptos" panose="020B0004020202020204" pitchFamily="34" charset="0"/>
                <a:ea typeface="Aptos" panose="020B0004020202020204" pitchFamily="34" charset="0"/>
                <a:cs typeface="David" panose="020E0502060401010101" pitchFamily="34" charset="-79"/>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שכבת </a:t>
            </a:r>
            <a:r>
              <a:rPr lang="he-IL" sz="1800" u="sng" kern="100" dirty="0" err="1">
                <a:effectLst/>
                <a:latin typeface="Aptos" panose="020B0004020202020204" pitchFamily="34" charset="0"/>
                <a:ea typeface="Aptos" panose="020B0004020202020204" pitchFamily="34" charset="0"/>
                <a:cs typeface="David" panose="020E0502060401010101" pitchFamily="34" charset="-79"/>
              </a:rPr>
              <a:t>קונבולוציה</a:t>
            </a:r>
            <a:r>
              <a:rPr lang="he-IL" sz="1800" kern="100" dirty="0">
                <a:effectLst/>
                <a:latin typeface="Aptos" panose="020B0004020202020204" pitchFamily="34" charset="0"/>
                <a:ea typeface="Aptos" panose="020B0004020202020204" pitchFamily="34" charset="0"/>
                <a:cs typeface="David" panose="020E0502060401010101" pitchFamily="34" charset="-79"/>
              </a:rPr>
              <a:t>: מבצעת פעולות </a:t>
            </a:r>
            <a:r>
              <a:rPr lang="he-IL" sz="1800" kern="100" dirty="0" err="1">
                <a:effectLst/>
                <a:latin typeface="Aptos" panose="020B0004020202020204" pitchFamily="34" charset="0"/>
                <a:ea typeface="Aptos" panose="020B0004020202020204" pitchFamily="34" charset="0"/>
                <a:cs typeface="David" panose="020E0502060401010101" pitchFamily="34" charset="-79"/>
              </a:rPr>
              <a:t>קונבולוציה</a:t>
            </a:r>
            <a:r>
              <a:rPr lang="he-IL" sz="1800" kern="100" dirty="0">
                <a:effectLst/>
                <a:latin typeface="Aptos" panose="020B0004020202020204" pitchFamily="34" charset="0"/>
                <a:ea typeface="Aptos" panose="020B0004020202020204" pitchFamily="34" charset="0"/>
                <a:cs typeface="David" panose="020E0502060401010101" pitchFamily="34" charset="-79"/>
              </a:rPr>
              <a:t> על נתוני הקלט ומחפשת תבניות חוזרות באזורים מקומיים, כאשר תכונות פשוטות מזוהות בשכבות הראשונות, ותכונות מורכבות יותר, כמו תבניות קוד בעייתי, בשכבות העמוקות יותר</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שכבת איגום </a:t>
            </a:r>
            <a:r>
              <a:rPr lang="en-US" sz="1800" u="sng" kern="100" dirty="0">
                <a:effectLst/>
                <a:latin typeface="David" panose="020E0502060401010101" pitchFamily="34" charset="-79"/>
                <a:ea typeface="Aptos" panose="020B0004020202020204" pitchFamily="34" charset="0"/>
                <a:cs typeface="Arial" panose="020B0604020202020204" pitchFamily="34" charset="0"/>
              </a:rPr>
              <a:t> (Pooling)</a:t>
            </a:r>
            <a:r>
              <a:rPr lang="he-IL" sz="1800" kern="100" dirty="0">
                <a:effectLst/>
                <a:latin typeface="Aptos" panose="020B0004020202020204" pitchFamily="34" charset="0"/>
                <a:ea typeface="Aptos" panose="020B0004020202020204" pitchFamily="34" charset="0"/>
                <a:cs typeface="David" panose="020E0502060401010101" pitchFamily="34" charset="-79"/>
              </a:rPr>
              <a:t>: תפקידה להקטין את ממדי הנתונים כדי לצמצם את הסיבוכיות החישובית ולמנוע התאמת יתר. התהליך הנפוץ הוא </a:t>
            </a:r>
            <a:r>
              <a:rPr lang="en-US" sz="1800" kern="100" dirty="0">
                <a:effectLst/>
                <a:latin typeface="David" panose="020E0502060401010101" pitchFamily="34" charset="-79"/>
                <a:ea typeface="Aptos" panose="020B0004020202020204" pitchFamily="34" charset="0"/>
                <a:cs typeface="Arial" panose="020B0604020202020204" pitchFamily="34" charset="0"/>
              </a:rPr>
              <a:t>Max Pooling</a:t>
            </a:r>
            <a:r>
              <a:rPr lang="he-IL" sz="1800" kern="100" dirty="0">
                <a:effectLst/>
                <a:latin typeface="Aptos" panose="020B0004020202020204" pitchFamily="34" charset="0"/>
                <a:ea typeface="Aptos" panose="020B0004020202020204" pitchFamily="34" charset="0"/>
                <a:cs typeface="David" panose="020E0502060401010101" pitchFamily="34" charset="-79"/>
              </a:rPr>
              <a:t>, שבו נשמר הערך הגבוה ביותר מתוך אשכול נתונים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שכבה מחוברת לחלוטין</a:t>
            </a:r>
            <a:r>
              <a:rPr lang="he-IL" sz="1800" kern="100" dirty="0">
                <a:effectLst/>
                <a:latin typeface="Aptos" panose="020B0004020202020204" pitchFamily="34" charset="0"/>
                <a:ea typeface="Aptos" panose="020B0004020202020204" pitchFamily="34" charset="0"/>
                <a:cs typeface="David" panose="020E0502060401010101" pitchFamily="34" charset="-79"/>
              </a:rPr>
              <a:t>: זו השכבה שבה מחברים את כל הנוירונים מכל שכבות קודמות כדי לבצע סיווג סופי או חיזוי. לעיתים קרובות משתמשים בפונקציית </a:t>
            </a:r>
            <a:r>
              <a:rPr lang="en-US" sz="1800" kern="100" dirty="0" err="1">
                <a:effectLst/>
                <a:latin typeface="David" panose="020E0502060401010101" pitchFamily="34" charset="-79"/>
                <a:ea typeface="Aptos" panose="020B0004020202020204" pitchFamily="34" charset="0"/>
                <a:cs typeface="Arial" panose="020B0604020202020204" pitchFamily="34" charset="0"/>
              </a:rPr>
              <a:t>Softmax</a:t>
            </a:r>
            <a:r>
              <a:rPr lang="he-IL" sz="1800" kern="100" dirty="0">
                <a:effectLst/>
                <a:latin typeface="Aptos" panose="020B0004020202020204" pitchFamily="34" charset="0"/>
                <a:ea typeface="Aptos" panose="020B0004020202020204" pitchFamily="34" charset="0"/>
                <a:cs typeface="David" panose="020E0502060401010101" pitchFamily="34" charset="-79"/>
              </a:rPr>
              <a:t> לסיום התהליך ולקביעת התוצאה</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פונקציות הפעלה</a:t>
            </a:r>
            <a:r>
              <a:rPr lang="en-US" sz="1800" u="sng" kern="100" dirty="0">
                <a:effectLst/>
                <a:latin typeface="David" panose="020E0502060401010101" pitchFamily="34" charset="-79"/>
                <a:ea typeface="Aptos" panose="020B0004020202020204" pitchFamily="34" charset="0"/>
                <a:cs typeface="Arial" panose="020B0604020202020204" pitchFamily="34" charset="0"/>
              </a:rPr>
              <a:t>(Activation Functions)</a:t>
            </a:r>
            <a:r>
              <a:rPr lang="he-IL" sz="1800" kern="100" dirty="0">
                <a:effectLst/>
                <a:latin typeface="Aptos" panose="020B0004020202020204" pitchFamily="34" charset="0"/>
                <a:ea typeface="Aptos" panose="020B0004020202020204" pitchFamily="34" charset="0"/>
                <a:cs typeface="David" panose="020E0502060401010101" pitchFamily="34" charset="-79"/>
              </a:rPr>
              <a:t>: אלו תפקודים לא לינאריים כמו </a:t>
            </a:r>
            <a:r>
              <a:rPr lang="en-US" sz="1800" kern="100" dirty="0">
                <a:effectLst/>
                <a:latin typeface="David" panose="020E0502060401010101" pitchFamily="34" charset="-79"/>
                <a:ea typeface="Aptos" panose="020B0004020202020204" pitchFamily="34" charset="0"/>
                <a:cs typeface="Arial" panose="020B0604020202020204" pitchFamily="34" charset="0"/>
              </a:rPr>
              <a:t> </a:t>
            </a:r>
            <a:r>
              <a:rPr lang="en-US" sz="1800" kern="100" dirty="0" err="1">
                <a:effectLst/>
                <a:latin typeface="David" panose="020E0502060401010101" pitchFamily="34" charset="-79"/>
                <a:ea typeface="Aptos" panose="020B0004020202020204" pitchFamily="34" charset="0"/>
                <a:cs typeface="Arial" panose="020B0604020202020204" pitchFamily="34" charset="0"/>
              </a:rPr>
              <a:t>ReLU</a:t>
            </a:r>
            <a:r>
              <a:rPr lang="he-IL" sz="1800" kern="100" dirty="0">
                <a:effectLst/>
                <a:latin typeface="Aptos" panose="020B0004020202020204" pitchFamily="34" charset="0"/>
                <a:ea typeface="Aptos" panose="020B0004020202020204" pitchFamily="34" charset="0"/>
                <a:cs typeface="David" panose="020E0502060401010101" pitchFamily="34" charset="-79"/>
              </a:rPr>
              <a:t>, המוסיפים אי-ליניאריות לתהליך הלמידה ומאפשרים לרשת ללמוד תבניות מורכבות יותר</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16</a:t>
            </a:fld>
            <a:endParaRPr lang="he-IL"/>
          </a:p>
        </p:txBody>
      </p:sp>
    </p:spTree>
    <p:extLst>
      <p:ext uri="{BB962C8B-B14F-4D97-AF65-F5344CB8AC3E}">
        <p14:creationId xmlns:p14="http://schemas.microsoft.com/office/powerpoint/2010/main" val="1841242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שימוש בזיהוי מתקפות הזרקת קוד</a:t>
            </a:r>
          </a:p>
          <a:p>
            <a:pPr>
              <a:buFont typeface="+mj-lt"/>
              <a:buAutoNum type="arabicPeriod"/>
            </a:pPr>
            <a:r>
              <a:rPr lang="he-IL" b="1" dirty="0"/>
              <a:t>זיהוי הקשרים סמנטיים</a:t>
            </a:r>
            <a:r>
              <a:rPr lang="he-IL" dirty="0"/>
              <a:t> – יכולת המודל להבין קשרים בין מילים, משתנים, ופקודות על פני רצף שלם של קלט, גם כאשר התבנית הזדונית מוסווית או מפוצלת.</a:t>
            </a:r>
          </a:p>
          <a:p>
            <a:pPr>
              <a:buFont typeface="+mj-lt"/>
              <a:buAutoNum type="arabicPeriod"/>
            </a:pPr>
            <a:r>
              <a:rPr lang="he-IL" b="1" dirty="0"/>
              <a:t>התמודדות עם מתקפות מבוססות הקשר</a:t>
            </a:r>
            <a:r>
              <a:rPr lang="he-IL" dirty="0"/>
              <a:t> – </a:t>
            </a:r>
            <a:r>
              <a:rPr lang="en-US" dirty="0"/>
              <a:t>RNN </a:t>
            </a:r>
            <a:r>
              <a:rPr lang="he-IL" dirty="0"/>
              <a:t> מסוגלת לזהות דפוסים של מתקפות שאינן מבוססות על מילת מפתח יחידה (כגון </a:t>
            </a:r>
            <a:r>
              <a:rPr lang="en-US" dirty="0"/>
              <a:t>DROP TABLE </a:t>
            </a:r>
            <a:r>
              <a:rPr lang="he-IL" dirty="0"/>
              <a:t>)</a:t>
            </a:r>
            <a:r>
              <a:rPr lang="en-US" dirty="0"/>
              <a:t> </a:t>
            </a:r>
            <a:r>
              <a:rPr lang="he-IL" dirty="0"/>
              <a:t>אלא על </a:t>
            </a:r>
            <a:r>
              <a:rPr lang="he-IL" b="1" dirty="0"/>
              <a:t>רצף פעולות</a:t>
            </a:r>
            <a:r>
              <a:rPr lang="he-IL" dirty="0"/>
              <a:t> המוביל להרצה זדונית של קוד.</a:t>
            </a:r>
          </a:p>
          <a:p>
            <a:pPr>
              <a:buFont typeface="+mj-lt"/>
              <a:buAutoNum type="arabicPeriod"/>
            </a:pPr>
            <a:r>
              <a:rPr lang="he-IL" b="1" dirty="0"/>
              <a:t>שיפור מערכות גילוי פריצות (</a:t>
            </a:r>
            <a:r>
              <a:rPr lang="en-US" b="1" dirty="0"/>
              <a:t>IDS</a:t>
            </a:r>
            <a:r>
              <a:rPr lang="he-IL" b="1" dirty="0"/>
              <a:t>)</a:t>
            </a:r>
            <a:r>
              <a:rPr lang="en-US" b="1" dirty="0"/>
              <a:t> </a:t>
            </a:r>
            <a:r>
              <a:rPr lang="he-IL" dirty="0"/>
              <a:t>שילוב</a:t>
            </a:r>
            <a:r>
              <a:rPr lang="en-US" dirty="0"/>
              <a:t>RNN </a:t>
            </a:r>
            <a:r>
              <a:rPr lang="he-IL" dirty="0"/>
              <a:t> במערכות</a:t>
            </a:r>
            <a:r>
              <a:rPr lang="en-US" dirty="0"/>
              <a:t>IDS </a:t>
            </a:r>
            <a:r>
              <a:rPr lang="he-IL" dirty="0"/>
              <a:t> מאפשר להן </a:t>
            </a:r>
            <a:r>
              <a:rPr lang="he-IL" b="1" dirty="0"/>
              <a:t>לנתח זרמי נתונים רציפים</a:t>
            </a:r>
            <a:r>
              <a:rPr lang="he-IL" dirty="0"/>
              <a:t> (כגון בקשות</a:t>
            </a:r>
            <a:r>
              <a:rPr lang="en-US" dirty="0"/>
              <a:t>HTTP </a:t>
            </a:r>
            <a:r>
              <a:rPr lang="he-IL" dirty="0"/>
              <a:t> או שאילתות מסדי נתונים) ולזהות </a:t>
            </a:r>
            <a:r>
              <a:rPr lang="he-IL" b="1" dirty="0"/>
              <a:t>דפוסים חשודים בזמן אמת</a:t>
            </a:r>
            <a:r>
              <a:rPr lang="he-IL" dirty="0"/>
              <a:t>.</a:t>
            </a:r>
          </a:p>
          <a:p>
            <a:endParaRPr lang="he-IL" dirty="0"/>
          </a:p>
          <a:p>
            <a:pPr algn="r" rtl="1"/>
            <a:r>
              <a:rPr lang="he-IL" sz="1200" b="1" dirty="0"/>
              <a:t>יתרונות של</a:t>
            </a:r>
            <a:r>
              <a:rPr lang="en-US" sz="1200" b="1" dirty="0"/>
              <a:t>RNN </a:t>
            </a:r>
            <a:r>
              <a:rPr lang="he-IL" sz="1200" b="1" dirty="0"/>
              <a:t> בזיהוי הזרקת קוד</a:t>
            </a:r>
          </a:p>
          <a:p>
            <a:pPr algn="r" rtl="1"/>
            <a:r>
              <a:rPr lang="he-IL" sz="1200" dirty="0"/>
              <a:t>✔ </a:t>
            </a:r>
            <a:r>
              <a:rPr lang="he-IL" sz="1200" b="1" dirty="0"/>
              <a:t>יכולת ניתוח של קלט סדרתי</a:t>
            </a:r>
            <a:r>
              <a:rPr lang="he-IL" sz="1200" dirty="0"/>
              <a:t> – אידיאלי למידע טקסטואלי כמו קוד.</a:t>
            </a:r>
            <a:br>
              <a:rPr lang="he-IL" sz="1200" dirty="0"/>
            </a:br>
            <a:r>
              <a:rPr lang="he-IL" sz="1200" dirty="0"/>
              <a:t>✔ </a:t>
            </a:r>
            <a:r>
              <a:rPr lang="he-IL" sz="1200" b="1" dirty="0"/>
              <a:t>זיכרון פנימי</a:t>
            </a:r>
            <a:r>
              <a:rPr lang="he-IL" sz="1200" dirty="0"/>
              <a:t> – מאפשר זיהוי תבניות מתמשכות בתוך הקלט.</a:t>
            </a:r>
            <a:br>
              <a:rPr lang="he-IL" sz="1200" dirty="0"/>
            </a:br>
            <a:r>
              <a:rPr lang="he-IL" sz="1200" dirty="0"/>
              <a:t>✔ </a:t>
            </a:r>
            <a:r>
              <a:rPr lang="he-IL" sz="1200" b="1" dirty="0"/>
              <a:t>יעיל בזיהוי התקפות המורכבות מרצפים ארוכים של פקודות</a:t>
            </a:r>
            <a:r>
              <a:rPr lang="he-IL" sz="1200" dirty="0"/>
              <a:t>.</a:t>
            </a:r>
            <a:br>
              <a:rPr lang="he-IL" sz="1200" dirty="0"/>
            </a:br>
            <a:r>
              <a:rPr lang="he-IL" sz="1200" dirty="0"/>
              <a:t>✔ </a:t>
            </a:r>
            <a:r>
              <a:rPr lang="he-IL" sz="1200" b="1" dirty="0"/>
              <a:t>מתאים למערכות בזמן אמת</a:t>
            </a:r>
            <a:r>
              <a:rPr lang="he-IL" sz="1200" dirty="0"/>
              <a:t>, כמו זיהוי הזרקת קוד </a:t>
            </a:r>
            <a:r>
              <a:rPr lang="he-IL" sz="1200" dirty="0" err="1"/>
              <a:t>בקלטים</a:t>
            </a:r>
            <a:r>
              <a:rPr lang="he-IL" sz="1200" dirty="0"/>
              <a:t> של אתרים.</a:t>
            </a:r>
          </a:p>
          <a:p>
            <a:pPr algn="r" rtl="1"/>
            <a:r>
              <a:rPr lang="he-IL" sz="1200" b="1" dirty="0"/>
              <a:t>חסרונות של </a:t>
            </a:r>
            <a:r>
              <a:rPr lang="en-US" sz="1200" b="1" dirty="0"/>
              <a:t>RNN </a:t>
            </a:r>
            <a:r>
              <a:rPr lang="he-IL" sz="1200" b="1" dirty="0"/>
              <a:t>בזיהוי הזרקת קוד</a:t>
            </a:r>
          </a:p>
          <a:p>
            <a:pPr algn="r" rtl="1"/>
            <a:r>
              <a:rPr lang="he-IL" sz="1200" dirty="0"/>
              <a:t>✖ </a:t>
            </a:r>
            <a:r>
              <a:rPr lang="he-IL" sz="1200" b="1" dirty="0"/>
              <a:t>קושי בלמידת יחסים רחוקים</a:t>
            </a:r>
            <a:r>
              <a:rPr lang="he-IL" sz="1200" dirty="0"/>
              <a:t> – בעיות דעיכת </a:t>
            </a:r>
            <a:r>
              <a:rPr lang="he-IL" sz="1200" dirty="0" err="1"/>
              <a:t>גרדיאנט</a:t>
            </a:r>
            <a:r>
              <a:rPr lang="he-IL" sz="1200" dirty="0"/>
              <a:t> פוגעות ביכולת המודל לזהות הקשרים במידע ארוך מאוד (אם לא משתמשים ב-</a:t>
            </a:r>
            <a:r>
              <a:rPr lang="en-US" sz="1200" dirty="0"/>
              <a:t>LSTM/GRU</a:t>
            </a:r>
            <a:r>
              <a:rPr lang="he-IL" sz="1200" dirty="0"/>
              <a:t>).</a:t>
            </a:r>
            <a:br>
              <a:rPr lang="en-US" sz="1200" dirty="0"/>
            </a:br>
            <a:r>
              <a:rPr lang="en-US" sz="1200" dirty="0"/>
              <a:t>✖ </a:t>
            </a:r>
            <a:r>
              <a:rPr lang="he-IL" sz="1200" b="1" dirty="0"/>
              <a:t>אימון יקר חישובית</a:t>
            </a:r>
            <a:r>
              <a:rPr lang="he-IL" sz="1200" dirty="0"/>
              <a:t> – אימון רשתות חוזרות על מערכי נתונים גדולים עשוי להיות איטי ודורש משאבים רבים.</a:t>
            </a:r>
            <a:br>
              <a:rPr lang="he-IL" sz="1200" dirty="0"/>
            </a:br>
            <a:r>
              <a:rPr lang="he-IL" sz="1200" dirty="0"/>
              <a:t>✖ </a:t>
            </a:r>
            <a:r>
              <a:rPr lang="he-IL" sz="1200" b="1" dirty="0"/>
              <a:t>רגישות לסדר הקלט</a:t>
            </a:r>
            <a:r>
              <a:rPr lang="he-IL" sz="1200" dirty="0"/>
              <a:t> – אם הנתונים לא מעובדים היטב (למשל, שינויים קטנים בסדר המילים), ביצועי המודל עשויים להיפגע.</a:t>
            </a:r>
            <a:br>
              <a:rPr lang="he-IL" sz="1200" dirty="0"/>
            </a:br>
            <a:r>
              <a:rPr lang="he-IL" sz="1200" dirty="0"/>
              <a:t>✖ </a:t>
            </a:r>
            <a:r>
              <a:rPr lang="he-IL" sz="1200" b="1" dirty="0"/>
              <a:t>פחות יעיל ממודלים כמו </a:t>
            </a:r>
            <a:r>
              <a:rPr lang="en-US" sz="1200" b="1" dirty="0"/>
              <a:t>CNN </a:t>
            </a:r>
            <a:r>
              <a:rPr lang="he-IL" sz="1200" b="1" dirty="0"/>
              <a:t>לזיהוי דפוסים מקומיים מובהקים</a:t>
            </a:r>
            <a:r>
              <a:rPr lang="he-IL" sz="1200" dirty="0"/>
              <a:t>.</a:t>
            </a:r>
          </a:p>
          <a:p>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17</a:t>
            </a:fld>
            <a:endParaRPr lang="he-IL"/>
          </a:p>
        </p:txBody>
      </p:sp>
    </p:spTree>
    <p:extLst>
      <p:ext uri="{BB962C8B-B14F-4D97-AF65-F5344CB8AC3E}">
        <p14:creationId xmlns:p14="http://schemas.microsoft.com/office/powerpoint/2010/main" val="117982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200" kern="100" dirty="0">
                <a:effectLst/>
                <a:latin typeface="David" panose="020E0502060401010101" pitchFamily="34" charset="-79"/>
                <a:ea typeface="Aptos" panose="020B0004020202020204" pitchFamily="34" charset="0"/>
                <a:cs typeface="David" panose="020E0502060401010101" pitchFamily="34" charset="-79"/>
              </a:rPr>
              <a:t> שבו הנתונים מחולקים ל-10 קבוצות. בכל סבב, אחת הקבוצות משמשת כסט בדיקה והיתר לאימון, והליך זה חוזר 10 פעמים</a:t>
            </a:r>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19</a:t>
            </a:fld>
            <a:endParaRPr lang="he-IL"/>
          </a:p>
        </p:txBody>
      </p:sp>
    </p:spTree>
    <p:extLst>
      <p:ext uri="{BB962C8B-B14F-4D97-AF65-F5344CB8AC3E}">
        <p14:creationId xmlns:p14="http://schemas.microsoft.com/office/powerpoint/2010/main" val="1164025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E15B1-D76F-6BB5-E1D3-A4E84C8EE797}"/>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2BD98B9-4BE0-09FC-A02A-D4590B26B37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8B9A370E-A938-374E-C9C2-FE94A62237AD}"/>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800" kern="100" dirty="0">
                <a:effectLst/>
                <a:latin typeface="Aptos" panose="020B0004020202020204" pitchFamily="34" charset="0"/>
                <a:ea typeface="Aptos" panose="020B0004020202020204" pitchFamily="34" charset="0"/>
                <a:cs typeface="David" panose="020E0502060401010101" pitchFamily="34" charset="-79"/>
              </a:rPr>
              <a:t>הדיוק מודד את אחוז </a:t>
            </a:r>
            <a:r>
              <a:rPr lang="he-IL" sz="1800" kern="100" dirty="0" err="1">
                <a:effectLst/>
                <a:latin typeface="Aptos" panose="020B0004020202020204" pitchFamily="34" charset="0"/>
                <a:ea typeface="Aptos" panose="020B0004020202020204" pitchFamily="34" charset="0"/>
                <a:cs typeface="David" panose="020E0502060401010101" pitchFamily="34" charset="-79"/>
              </a:rPr>
              <a:t>הקלטים</a:t>
            </a:r>
            <a:r>
              <a:rPr lang="he-IL" sz="1800" kern="100" dirty="0">
                <a:effectLst/>
                <a:latin typeface="Aptos" panose="020B0004020202020204" pitchFamily="34" charset="0"/>
                <a:ea typeface="Aptos" panose="020B0004020202020204" pitchFamily="34" charset="0"/>
                <a:cs typeface="David" panose="020E0502060401010101" pitchFamily="34" charset="-79"/>
              </a:rPr>
              <a:t> שזוהו כתקיפות והם אכן תקיפות, והשליפה מודדת את אחוז התקיפות שזוהו בהצלחה. ציון</a:t>
            </a:r>
            <a:r>
              <a:rPr lang="en-US" sz="1800" kern="100" dirty="0">
                <a:effectLst/>
                <a:latin typeface="David" panose="020E0502060401010101" pitchFamily="34" charset="-79"/>
                <a:ea typeface="Aptos" panose="020B0004020202020204" pitchFamily="34" charset="0"/>
                <a:cs typeface="Arial" panose="020B0604020202020204" pitchFamily="34" charset="0"/>
              </a:rPr>
              <a:t> F1 </a:t>
            </a:r>
            <a:r>
              <a:rPr lang="he-IL" sz="1800" kern="100" dirty="0">
                <a:effectLst/>
                <a:latin typeface="Aptos" panose="020B0004020202020204" pitchFamily="34" charset="0"/>
                <a:ea typeface="Aptos" panose="020B0004020202020204" pitchFamily="34" charset="0"/>
                <a:cs typeface="David" panose="020E0502060401010101" pitchFamily="34" charset="-79"/>
              </a:rPr>
              <a:t>הוא ממוצע המשוקלל של דיוק ושליפה</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a:p>
            <a:pPr algn="r" rtl="1">
              <a:lnSpc>
                <a:spcPct val="115000"/>
              </a:lnSpc>
              <a:spcAft>
                <a:spcPts val="800"/>
              </a:spcAft>
            </a:pPr>
            <a:r>
              <a:rPr lang="he-IL" sz="1200" kern="100" dirty="0">
                <a:effectLst/>
                <a:latin typeface="Aptos" panose="020B0004020202020204" pitchFamily="34" charset="0"/>
                <a:ea typeface="Aptos" panose="020B0004020202020204" pitchFamily="34" charset="0"/>
                <a:cs typeface="David" panose="020E0502060401010101" pitchFamily="34" charset="-79"/>
              </a:rPr>
              <a:t>למידת מכונה מציעה כמה יתרונות משמעותיים על פני השיטות המסורתיות לזיהוי התקפות</a:t>
            </a:r>
            <a:r>
              <a:rPr lang="en-US" sz="1200" kern="100" dirty="0">
                <a:effectLst/>
                <a:latin typeface="David" panose="020E0502060401010101" pitchFamily="34" charset="-79"/>
                <a:ea typeface="Aptos" panose="020B0004020202020204" pitchFamily="34" charset="0"/>
                <a:cs typeface="Arial" panose="020B0604020202020204" pitchFamily="34" charset="0"/>
              </a:rPr>
              <a:t> XSS</a:t>
            </a:r>
            <a:r>
              <a:rPr lang="he-IL" sz="1200" kern="100" dirty="0">
                <a:effectLst/>
                <a:latin typeface="Aptos" panose="020B0004020202020204" pitchFamily="34" charset="0"/>
                <a:ea typeface="Aptos" panose="020B0004020202020204" pitchFamily="34" charset="0"/>
                <a:cs typeface="David" panose="020E0502060401010101" pitchFamily="34" charset="-79"/>
              </a:rPr>
              <a:t> [12]:</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אדפטיביות</a:t>
            </a:r>
            <a:r>
              <a:rPr lang="he-IL" sz="1200" kern="100" dirty="0">
                <a:effectLst/>
                <a:latin typeface="Aptos" panose="020B0004020202020204" pitchFamily="34" charset="0"/>
                <a:ea typeface="Aptos" panose="020B0004020202020204" pitchFamily="34" charset="0"/>
                <a:cs typeface="David" panose="020E0502060401010101" pitchFamily="34" charset="-79"/>
              </a:rPr>
              <a:t>: המערכות לומדות דפוסים מהנתונים, מה שמאפשר להן לזהות התקפות חדשות או מוסוות, בניגוד לשיטות מבוססות חוקים שמתקשות בזיהוי מתקפות לא תועדו</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חילוץ תכונות אוטומטי</a:t>
            </a:r>
            <a:r>
              <a:rPr lang="he-IL" sz="1200" kern="100" dirty="0">
                <a:effectLst/>
                <a:latin typeface="Aptos" panose="020B0004020202020204" pitchFamily="34" charset="0"/>
                <a:ea typeface="Aptos" panose="020B0004020202020204" pitchFamily="34" charset="0"/>
                <a:cs typeface="David" panose="020E0502060401010101" pitchFamily="34" charset="-79"/>
              </a:rPr>
              <a:t>: מודלים של למידת מכונה יכולים לחלץ תכונות מהנתונים באופן אוטומטי, ללא צורך בהגדרה מראש של חוקים מורכבים.</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יכולת הרחבה</a:t>
            </a:r>
            <a:r>
              <a:rPr lang="he-IL" sz="1200" kern="100" dirty="0">
                <a:effectLst/>
                <a:latin typeface="Aptos" panose="020B0004020202020204" pitchFamily="34" charset="0"/>
                <a:ea typeface="Aptos" panose="020B0004020202020204" pitchFamily="34" charset="0"/>
                <a:cs typeface="David" panose="020E0502060401010101" pitchFamily="34" charset="-79"/>
              </a:rPr>
              <a:t>: המודלים מתמודדים עם כמויות נתונים גדולות, והשיפור בביצועים מתאפשר עם אספת נתונים על התקפות חדשות</a:t>
            </a:r>
            <a:r>
              <a:rPr lang="en-US" sz="1200" kern="100" dirty="0">
                <a:effectLst/>
                <a:latin typeface="David" panose="020E0502060401010101" pitchFamily="34" charset="-79"/>
                <a:ea typeface="Aptos" panose="020B0004020202020204" pitchFamily="34" charset="0"/>
                <a:cs typeface="Arial" panose="020B0604020202020204" pitchFamily="34" charset="0"/>
              </a:rPr>
              <a:t> .</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הפחתת זיהויי שווא</a:t>
            </a:r>
            <a:r>
              <a:rPr lang="he-IL" sz="1200" kern="100" dirty="0">
                <a:effectLst/>
                <a:latin typeface="Aptos" panose="020B0004020202020204" pitchFamily="34" charset="0"/>
                <a:ea typeface="Aptos" panose="020B0004020202020204" pitchFamily="34" charset="0"/>
                <a:cs typeface="David" panose="020E0502060401010101" pitchFamily="34" charset="-79"/>
              </a:rPr>
              <a:t>: מודלים מצליחים להפחית את אחוז הזיהויים השגויים, מה שמגביר את האמינות בזיהוי התקפות.</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שילוב שיטות שונות</a:t>
            </a:r>
            <a:r>
              <a:rPr lang="he-IL" sz="1200" kern="100" dirty="0">
                <a:effectLst/>
                <a:latin typeface="Aptos" panose="020B0004020202020204" pitchFamily="34" charset="0"/>
                <a:ea typeface="Aptos" panose="020B0004020202020204" pitchFamily="34" charset="0"/>
                <a:cs typeface="David" panose="020E0502060401010101" pitchFamily="34" charset="-79"/>
              </a:rPr>
              <a:t>: ניתן לשלב מודלים עם מערכות מסורתיות כמו</a:t>
            </a:r>
            <a:r>
              <a:rPr lang="en-US" sz="1200" kern="100" dirty="0">
                <a:effectLst/>
                <a:latin typeface="David" panose="020E0502060401010101" pitchFamily="34" charset="-79"/>
                <a:ea typeface="Aptos" panose="020B0004020202020204" pitchFamily="34" charset="0"/>
                <a:cs typeface="Arial" panose="020B0604020202020204" pitchFamily="34" charset="0"/>
              </a:rPr>
              <a:t> WAF </a:t>
            </a:r>
            <a:r>
              <a:rPr lang="he-IL" sz="1200" kern="100" dirty="0">
                <a:effectLst/>
                <a:latin typeface="Aptos" panose="020B0004020202020204" pitchFamily="34" charset="0"/>
                <a:ea typeface="Aptos" panose="020B0004020202020204" pitchFamily="34" charset="0"/>
                <a:cs typeface="David" panose="020E0502060401010101" pitchFamily="34" charset="-79"/>
              </a:rPr>
              <a:t>ליצירת גישה מרובת שכבות להגנה על היישום, תוך זיהוי מתקפות שלא יזוהו על ידי חוקים רגילים.</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algn="r" rtl="1">
              <a:lnSpc>
                <a:spcPct val="115000"/>
              </a:lnSpc>
              <a:spcAft>
                <a:spcPts val="800"/>
              </a:spcAft>
            </a:pPr>
            <a:endParaRPr lang="he-IL" sz="1200" kern="100" dirty="0">
              <a:effectLst/>
              <a:latin typeface="Aptos" panose="020B0004020202020204" pitchFamily="34" charset="0"/>
              <a:ea typeface="Aptos" panose="020B0004020202020204" pitchFamily="34" charset="0"/>
              <a:cs typeface="David" panose="020E0502060401010101" pitchFamily="34" charset="-79"/>
            </a:endParaRPr>
          </a:p>
          <a:p>
            <a:pPr algn="r" rtl="1">
              <a:lnSpc>
                <a:spcPct val="115000"/>
              </a:lnSpc>
              <a:spcAft>
                <a:spcPts val="800"/>
              </a:spcAft>
            </a:pPr>
            <a:r>
              <a:rPr lang="he-IL" sz="1200" kern="100" dirty="0">
                <a:effectLst/>
                <a:latin typeface="Aptos" panose="020B0004020202020204" pitchFamily="34" charset="0"/>
                <a:ea typeface="Aptos" panose="020B0004020202020204" pitchFamily="34" charset="0"/>
                <a:cs typeface="David" panose="020E0502060401010101" pitchFamily="34" charset="-79"/>
              </a:rPr>
              <a:t>למרות היתרונות של למידת מכונה בזיהוי התקפות </a:t>
            </a:r>
            <a:r>
              <a:rPr lang="en-US" sz="1200" kern="100" dirty="0">
                <a:effectLst/>
                <a:latin typeface="David" panose="020E0502060401010101" pitchFamily="34" charset="-79"/>
                <a:ea typeface="Aptos" panose="020B0004020202020204" pitchFamily="34" charset="0"/>
                <a:cs typeface="Arial" panose="020B0604020202020204" pitchFamily="34" charset="0"/>
              </a:rPr>
              <a:t>XSS</a:t>
            </a:r>
            <a:r>
              <a:rPr lang="he-IL" sz="1200" kern="100" dirty="0">
                <a:effectLst/>
                <a:latin typeface="Aptos" panose="020B0004020202020204" pitchFamily="34" charset="0"/>
                <a:ea typeface="Aptos" panose="020B0004020202020204" pitchFamily="34" charset="0"/>
                <a:cs typeface="David" panose="020E0502060401010101" pitchFamily="34" charset="-79"/>
              </a:rPr>
              <a:t>, קיימים אתגרים משמעותיים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דרישה לנתונים מגוונים</a:t>
            </a:r>
            <a:r>
              <a:rPr lang="he-IL" sz="1200" kern="100" dirty="0">
                <a:effectLst/>
                <a:latin typeface="Aptos" panose="020B0004020202020204" pitchFamily="34" charset="0"/>
                <a:ea typeface="Aptos" panose="020B0004020202020204" pitchFamily="34" charset="0"/>
                <a:cs typeface="David" panose="020E0502060401010101" pitchFamily="34" charset="-79"/>
              </a:rPr>
              <a:t>: יש צורך במערך נתונים מייצג כדי למנוע הטיות במודלים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משאבי חישוב</a:t>
            </a:r>
            <a:r>
              <a:rPr lang="he-IL" sz="1200" kern="100" dirty="0">
                <a:effectLst/>
                <a:latin typeface="Aptos" panose="020B0004020202020204" pitchFamily="34" charset="0"/>
                <a:ea typeface="Aptos" panose="020B0004020202020204" pitchFamily="34" charset="0"/>
                <a:cs typeface="David" panose="020E0502060401010101" pitchFamily="34" charset="-79"/>
              </a:rPr>
              <a:t>: אימון מודלים מורכבים, כמו רשתות נוירונים עמוקות, דורש משאבים חישוביים גדולים [12].</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a:extLst>
              <a:ext uri="{FF2B5EF4-FFF2-40B4-BE49-F238E27FC236}">
                <a16:creationId xmlns:a16="http://schemas.microsoft.com/office/drawing/2014/main" id="{D8258DCF-F153-C557-3463-5AE8864853FE}"/>
              </a:ext>
            </a:extLst>
          </p:cNvPr>
          <p:cNvSpPr>
            <a:spLocks noGrp="1"/>
          </p:cNvSpPr>
          <p:nvPr>
            <p:ph type="sldNum" sz="quarter" idx="5"/>
          </p:nvPr>
        </p:nvSpPr>
        <p:spPr/>
        <p:txBody>
          <a:bodyPr/>
          <a:lstStyle/>
          <a:p>
            <a:fld id="{2D735481-7842-454E-9AB0-05A238F7B7CC}" type="slidenum">
              <a:rPr lang="he-IL" smtClean="0"/>
              <a:t>20</a:t>
            </a:fld>
            <a:endParaRPr lang="he-IL"/>
          </a:p>
        </p:txBody>
      </p:sp>
    </p:spTree>
    <p:extLst>
      <p:ext uri="{BB962C8B-B14F-4D97-AF65-F5344CB8AC3E}">
        <p14:creationId xmlns:p14="http://schemas.microsoft.com/office/powerpoint/2010/main" val="1274594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00" dirty="0">
                <a:effectLst/>
                <a:latin typeface="David" panose="020E0502060401010101" pitchFamily="34" charset="-79"/>
                <a:ea typeface="Aptos" panose="020B0004020202020204" pitchFamily="34" charset="0"/>
                <a:cs typeface="David" panose="020E0502060401010101" pitchFamily="34" charset="-79"/>
              </a:rPr>
              <a:t>בהרצת קוד שעדיין לא עבר הידור מתבצע תהליך בעל 3 חלקים: לקסיקלי (</a:t>
            </a:r>
            <a:r>
              <a:rPr lang="en-US" sz="1200" kern="100" dirty="0" err="1">
                <a:effectLst/>
                <a:latin typeface="David" panose="020E0502060401010101" pitchFamily="34" charset="-79"/>
                <a:ea typeface="Aptos" panose="020B0004020202020204" pitchFamily="34" charset="0"/>
                <a:cs typeface="David" panose="020E0502060401010101" pitchFamily="34" charset="-79"/>
              </a:rPr>
              <a:t>lexer</a:t>
            </a:r>
            <a:r>
              <a:rPr lang="he-IL" sz="1200" kern="100" dirty="0">
                <a:effectLst/>
                <a:latin typeface="David" panose="020E0502060401010101" pitchFamily="34" charset="-79"/>
                <a:ea typeface="Aptos" panose="020B0004020202020204" pitchFamily="34" charset="0"/>
                <a:cs typeface="David" panose="020E0502060401010101" pitchFamily="34" charset="-79"/>
              </a:rPr>
              <a:t>) שממיר טקסט גולמי לטוקנים, פרסר שמארגן את הטוקנים (</a:t>
            </a:r>
            <a:r>
              <a:rPr lang="en-US" sz="1200" kern="100" dirty="0">
                <a:effectLst/>
                <a:latin typeface="David" panose="020E0502060401010101" pitchFamily="34" charset="-79"/>
                <a:ea typeface="Aptos" panose="020B0004020202020204" pitchFamily="34" charset="0"/>
                <a:cs typeface="David" panose="020E0502060401010101" pitchFamily="34" charset="-79"/>
              </a:rPr>
              <a:t>token</a:t>
            </a:r>
            <a:r>
              <a:rPr lang="he-IL" sz="1200" kern="100" dirty="0">
                <a:effectLst/>
                <a:latin typeface="David" panose="020E0502060401010101" pitchFamily="34" charset="-79"/>
                <a:ea typeface="Aptos" panose="020B0004020202020204" pitchFamily="34" charset="0"/>
                <a:cs typeface="David" panose="020E0502060401010101" pitchFamily="34" charset="-79"/>
              </a:rPr>
              <a:t>) במבנה היררכי וקומפיילר/פרשן שמבצע את הקוד או ממיר אותו לקוד מכונה.</a:t>
            </a:r>
          </a:p>
          <a:p>
            <a:r>
              <a:rPr lang="he-IL" sz="1200" kern="100" dirty="0">
                <a:effectLst/>
                <a:latin typeface="David" panose="020E0502060401010101" pitchFamily="34" charset="-79"/>
                <a:ea typeface="Aptos" panose="020B0004020202020204" pitchFamily="34" charset="0"/>
                <a:cs typeface="David" panose="020E0502060401010101" pitchFamily="34" charset="-79"/>
              </a:rPr>
              <a:t>שימוש בלקסיקליים מותאמים אישית לפישוט מבנה הקוד וכוללים הסרה של פריטים לא רלוונטיים, כמו שמות משתנים וקריאות למתודות ספרייה, אפשר למודל למידת המכונה ללמוד דפוסים כלליים יותר ולא להיצמד למבנים ספציפיים.</a:t>
            </a:r>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21</a:t>
            </a:fld>
            <a:endParaRPr lang="he-IL"/>
          </a:p>
        </p:txBody>
      </p:sp>
    </p:spTree>
    <p:extLst>
      <p:ext uri="{BB962C8B-B14F-4D97-AF65-F5344CB8AC3E}">
        <p14:creationId xmlns:p14="http://schemas.microsoft.com/office/powerpoint/2010/main" val="3049339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4E1ED-D838-233A-CC1B-E3421E7D9E0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BCBF373-C98C-9FED-C9A4-73B778F8F1E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4D4CE8EB-6914-2DA2-1B94-9DF544EC9254}"/>
              </a:ext>
            </a:extLst>
          </p:cNvPr>
          <p:cNvSpPr>
            <a:spLocks noGrp="1"/>
          </p:cNvSpPr>
          <p:nvPr>
            <p:ph type="body" idx="1"/>
          </p:nvPr>
        </p:nvSpPr>
        <p:spPr/>
        <p:txBody>
          <a:bodyPr/>
          <a:lstStyle/>
          <a:p>
            <a:r>
              <a:rPr lang="he-IL" sz="1200" kern="100" dirty="0">
                <a:effectLst/>
                <a:latin typeface="David" panose="020E0502060401010101" pitchFamily="34" charset="-79"/>
                <a:ea typeface="Aptos" panose="020B0004020202020204" pitchFamily="34" charset="0"/>
                <a:cs typeface="David" panose="020E0502060401010101" pitchFamily="34" charset="-79"/>
              </a:rPr>
              <a:t>יערות החלטה מבוססים על יצירת מספר רב של "עצים" שחוזים אם פונקציה מכילה פגיעות, והתוצאה נקבעת על פי הצבעה משותפת של העצים.</a:t>
            </a:r>
          </a:p>
          <a:p>
            <a:r>
              <a:rPr lang="he-IL" sz="1200" kern="100" dirty="0">
                <a:effectLst/>
                <a:latin typeface="David" panose="020E0502060401010101" pitchFamily="34" charset="-79"/>
                <a:ea typeface="Aptos" panose="020B0004020202020204" pitchFamily="34" charset="0"/>
                <a:cs typeface="David" panose="020E0502060401010101" pitchFamily="34" charset="-79"/>
              </a:rPr>
              <a:t> עצים סינטקטיים מציגים את מבנה הקוד באופן היררכי ומסייעים למודלים להבין את הלוגיקה של הקוד בצורה מעמיקה יותר.</a:t>
            </a:r>
          </a:p>
          <a:p>
            <a:r>
              <a:rPr lang="he-IL" sz="1200" kern="100" dirty="0">
                <a:effectLst/>
                <a:latin typeface="David" panose="020E0502060401010101" pitchFamily="34" charset="-79"/>
                <a:ea typeface="Aptos" panose="020B0004020202020204" pitchFamily="34" charset="0"/>
                <a:cs typeface="David" panose="020E0502060401010101" pitchFamily="34" charset="-79"/>
              </a:rPr>
              <a:t>תהליך יצירת תוויות לזיהוי פגיעות- כלל שימוש בכלי ניתוח סטטיים כמו </a:t>
            </a:r>
            <a:r>
              <a:rPr lang="en-US" sz="1200" kern="100" dirty="0">
                <a:effectLst/>
                <a:latin typeface="David" panose="020E0502060401010101" pitchFamily="34" charset="-79"/>
                <a:ea typeface="Aptos" panose="020B0004020202020204" pitchFamily="34" charset="0"/>
                <a:cs typeface="David" panose="020E0502060401010101" pitchFamily="34" charset="-79"/>
              </a:rPr>
              <a:t>Clang</a:t>
            </a:r>
            <a:r>
              <a:rPr lang="he-IL"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David" panose="020E0502060401010101" pitchFamily="34" charset="-79"/>
              </a:rPr>
              <a:t> </a:t>
            </a:r>
            <a:r>
              <a:rPr lang="en-US" sz="1200" kern="100" dirty="0" err="1">
                <a:effectLst/>
                <a:latin typeface="David" panose="020E0502060401010101" pitchFamily="34" charset="-79"/>
                <a:ea typeface="Aptos" panose="020B0004020202020204" pitchFamily="34" charset="0"/>
                <a:cs typeface="David" panose="020E0502060401010101" pitchFamily="34" charset="-79"/>
              </a:rPr>
              <a:t>Cppcheck</a:t>
            </a:r>
            <a:r>
              <a:rPr lang="en-US" sz="1200"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ו-</a:t>
            </a:r>
            <a:r>
              <a:rPr lang="en-US" sz="1200" kern="100" dirty="0" err="1">
                <a:effectLst/>
                <a:latin typeface="David" panose="020E0502060401010101" pitchFamily="34" charset="-79"/>
                <a:ea typeface="Aptos" panose="020B0004020202020204" pitchFamily="34" charset="0"/>
                <a:cs typeface="David" panose="020E0502060401010101" pitchFamily="34" charset="-79"/>
              </a:rPr>
              <a:t>Flawfinder</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endParaRPr lang="en-US" sz="1200" kern="100" dirty="0">
              <a:effectLst/>
              <a:latin typeface="David" panose="020E0502060401010101" pitchFamily="34" charset="-79"/>
              <a:cs typeface="David" panose="020E0502060401010101" pitchFamily="34" charset="-79"/>
            </a:endParaRP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יתרונות למידת מכונה לזיהוי </a:t>
            </a:r>
            <a:r>
              <a:rPr lang="he-IL" sz="1200" b="1"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b="1" kern="100" dirty="0">
                <a:effectLst/>
                <a:latin typeface="David" panose="020E0502060401010101" pitchFamily="34" charset="-79"/>
                <a:ea typeface="Aptos" panose="020B0004020202020204" pitchFamily="34" charset="0"/>
                <a:cs typeface="David" panose="020E0502060401010101" pitchFamily="34" charset="-79"/>
              </a:rPr>
              <a:t> בקוד</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השימוש בלמידת מכונה מציע יתרונות רבים בזיהוי </a:t>
            </a:r>
            <a:r>
              <a:rPr lang="he-IL" sz="12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במיוחד כאשר מדובר בניתוח של מאגרי קוד פתוח גדולים ומורכבים. בין היתרונות המרכזיים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מהירות ואוטומציה</a:t>
            </a:r>
            <a:r>
              <a:rPr lang="he-IL" sz="1200" kern="100" dirty="0">
                <a:effectLst/>
                <a:latin typeface="David" panose="020E0502060401010101" pitchFamily="34" charset="-79"/>
                <a:ea typeface="Aptos" panose="020B0004020202020204" pitchFamily="34" charset="0"/>
                <a:cs typeface="David" panose="020E0502060401010101" pitchFamily="34" charset="-79"/>
              </a:rPr>
              <a:t>: מאפשרת זיהוי אוטומטי ומהיר של </a:t>
            </a:r>
            <a:r>
              <a:rPr lang="he-IL" sz="12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ללא צורך בהגדרת חוקים ידניים, מה שמקל על זיהוי בעיות בפרויקטים גדולים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ניתוח על בסיס נתונים גדולים</a:t>
            </a:r>
            <a:r>
              <a:rPr lang="he-IL" sz="1200" kern="100" dirty="0">
                <a:effectLst/>
                <a:latin typeface="David" panose="020E0502060401010101" pitchFamily="34" charset="-79"/>
                <a:ea typeface="Aptos" panose="020B0004020202020204" pitchFamily="34" charset="0"/>
                <a:cs typeface="David" panose="020E0502060401010101" pitchFamily="34" charset="-79"/>
              </a:rPr>
              <a:t>: מספקת ניתוח מדויק יותר ככל שהמודל נחשף ליותר נתונים, בניגוד לשיטות סטטיות מסורתיות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יכולת להסתגל לדפוסים חדשים</a:t>
            </a:r>
            <a:r>
              <a:rPr lang="he-IL" sz="1200" kern="100" dirty="0">
                <a:effectLst/>
                <a:latin typeface="David" panose="020E0502060401010101" pitchFamily="34" charset="-79"/>
                <a:ea typeface="Aptos" panose="020B0004020202020204" pitchFamily="34" charset="0"/>
                <a:cs typeface="David" panose="020E0502060401010101" pitchFamily="34" charset="-79"/>
              </a:rPr>
              <a:t>: מתאימה עצמה לדפוסי קוד חדשים ושינויים במבני קוד, כולל פתרונות עדכניים במאגרי קוד פתוח כמו </a:t>
            </a:r>
            <a:r>
              <a:rPr lang="en-US" sz="1200" kern="100" dirty="0">
                <a:effectLst/>
                <a:latin typeface="David" panose="020E0502060401010101" pitchFamily="34" charset="-79"/>
                <a:ea typeface="Aptos" panose="020B0004020202020204" pitchFamily="34" charset="0"/>
                <a:cs typeface="David" panose="020E0502060401010101" pitchFamily="34" charset="-79"/>
              </a:rPr>
              <a:t>GitHub</a:t>
            </a:r>
            <a:r>
              <a:rPr lang="he-IL" sz="1200" kern="100" dirty="0">
                <a:effectLst/>
                <a:latin typeface="David" panose="020E0502060401010101" pitchFamily="34" charset="-79"/>
                <a:ea typeface="Aptos" panose="020B0004020202020204" pitchFamily="34" charset="0"/>
                <a:cs typeface="David" panose="020E0502060401010101" pitchFamily="34" charset="-79"/>
              </a:rPr>
              <a:t>.</a:t>
            </a:r>
            <a:endParaRPr lang="he-IL" dirty="0"/>
          </a:p>
        </p:txBody>
      </p:sp>
      <p:sp>
        <p:nvSpPr>
          <p:cNvPr id="4" name="מציין מיקום של מספר שקופית 3">
            <a:extLst>
              <a:ext uri="{FF2B5EF4-FFF2-40B4-BE49-F238E27FC236}">
                <a16:creationId xmlns:a16="http://schemas.microsoft.com/office/drawing/2014/main" id="{F33F3F0A-45F7-D016-EB01-6232CA640684}"/>
              </a:ext>
            </a:extLst>
          </p:cNvPr>
          <p:cNvSpPr>
            <a:spLocks noGrp="1"/>
          </p:cNvSpPr>
          <p:nvPr>
            <p:ph type="sldNum" sz="quarter" idx="5"/>
          </p:nvPr>
        </p:nvSpPr>
        <p:spPr/>
        <p:txBody>
          <a:bodyPr/>
          <a:lstStyle/>
          <a:p>
            <a:fld id="{2D735481-7842-454E-9AB0-05A238F7B7CC}" type="slidenum">
              <a:rPr lang="he-IL" smtClean="0"/>
              <a:t>22</a:t>
            </a:fld>
            <a:endParaRPr lang="he-IL"/>
          </a:p>
        </p:txBody>
      </p:sp>
    </p:spTree>
    <p:extLst>
      <p:ext uri="{BB962C8B-B14F-4D97-AF65-F5344CB8AC3E}">
        <p14:creationId xmlns:p14="http://schemas.microsoft.com/office/powerpoint/2010/main" val="2127605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0EFE1-6E5C-2B6F-DD7E-67C76EB851D0}"/>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18061CFF-349B-0CD3-A27D-F4664767742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1E737EF0-59A6-DF97-922C-54BC3078EFBA}"/>
              </a:ext>
            </a:extLst>
          </p:cNvPr>
          <p:cNvSpPr>
            <a:spLocks noGrp="1"/>
          </p:cNvSpPr>
          <p:nvPr>
            <p:ph type="body" idx="1"/>
          </p:nvPr>
        </p:nvSpPr>
        <p:spPr/>
        <p:txBody>
          <a:bodyPr/>
          <a:lstStyle/>
          <a:p>
            <a:pPr marL="457200" marR="0" lvl="1" indent="0" algn="r" defTabSz="914400" rtl="1" eaLnBrk="1" fontAlgn="auto" latinLnBrk="0" hangingPunct="1">
              <a:lnSpc>
                <a:spcPct val="115000"/>
              </a:lnSpc>
              <a:spcBef>
                <a:spcPts val="0"/>
              </a:spcBef>
              <a:spcAft>
                <a:spcPts val="800"/>
              </a:spcAft>
              <a:buClrTx/>
              <a:buSzPts val="1000"/>
              <a:buFont typeface="Courier New" panose="02070309020205020404" pitchFamily="49" charset="0"/>
              <a:buNone/>
              <a:tabLst>
                <a:tab pos="914400" algn="l"/>
              </a:tabLst>
              <a:defRPr/>
            </a:pPr>
            <a:r>
              <a:rPr lang="he-IL" sz="1200" kern="100" dirty="0">
                <a:effectLst/>
                <a:latin typeface="David" panose="020E0502060401010101" pitchFamily="34" charset="-79"/>
                <a:ea typeface="Aptos" panose="020B0004020202020204" pitchFamily="34" charset="0"/>
                <a:cs typeface="David" panose="020E0502060401010101" pitchFamily="34" charset="-79"/>
              </a:rPr>
              <a:t>זיהוי הזרקות קוד הוא אתגר מתמשך במערכת אבטחת המידע, במיוחד כאשר התקפות אלה מתפתחות עם הזמן והופכות ליותר מתוחכמות. למידת מכונה, עם היכולות שלה לזיהוי דפוסים ולמידה מהעבר, מספקת אפשרויות מרתקות לגילוי מתקפות הזרקת קוד. עם זאת, ישנם מספר אתגרים משמעותיים ביישום למידת מכונה לצורך זה, בהם איסוף נתונים, טיפול בבעיות חוסר איזון בנתונים, התמודדות עם התקפות אנטי-זיהוי, ותכנון מערכת לזיהוי יעיל. נפרט כעת את האתגרים והפתרונות המוצעים לכל אחד מהם, ונציג כיצד ניתן לפתח מערכת לזיהוי הזרקות קוד באמצעות למידת מכונה</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457200" lvl="1" indent="0" algn="r" rtl="1">
              <a:lnSpc>
                <a:spcPct val="115000"/>
              </a:lnSpc>
              <a:spcAft>
                <a:spcPts val="800"/>
              </a:spcAft>
              <a:buSzPts val="1000"/>
              <a:buFont typeface="Courier New" panose="02070309020205020404" pitchFamily="49" charset="0"/>
              <a:buNone/>
              <a:tabLst>
                <a:tab pos="914400" algn="l"/>
              </a:tabLst>
            </a:pPr>
            <a:endParaRPr lang="he-IL" sz="1200" u="sng" kern="100" dirty="0">
              <a:effectLst/>
              <a:latin typeface="David" panose="020E0502060401010101" pitchFamily="34" charset="-79"/>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en-US" sz="1200" u="sng" kern="100" dirty="0">
                <a:effectLst/>
                <a:latin typeface="David" panose="020E0502060401010101" pitchFamily="34" charset="-79"/>
                <a:ea typeface="Aptos" panose="020B0004020202020204" pitchFamily="34" charset="0"/>
                <a:cs typeface="Times New Roman" panose="02020603050405020304" pitchFamily="18" charset="0"/>
              </a:rPr>
              <a:t>SQL Injection</a:t>
            </a:r>
            <a:r>
              <a:rPr lang="he-IL" sz="1200" kern="100" dirty="0">
                <a:effectLst/>
                <a:latin typeface="Aptos" panose="020B0004020202020204" pitchFamily="34" charset="0"/>
                <a:ea typeface="Aptos" panose="020B0004020202020204" pitchFamily="34" charset="0"/>
                <a:cs typeface="David" panose="020E0502060401010101" pitchFamily="34" charset="-79"/>
              </a:rPr>
              <a:t>: תקיפה שבה התוקף מחדיר פקודות</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SQL </a:t>
            </a:r>
            <a:r>
              <a:rPr lang="he-IL" sz="1200" kern="100" dirty="0">
                <a:effectLst/>
                <a:latin typeface="Aptos" panose="020B0004020202020204" pitchFamily="34" charset="0"/>
                <a:ea typeface="Aptos" panose="020B0004020202020204" pitchFamily="34" charset="0"/>
                <a:cs typeface="David" panose="020E0502060401010101" pitchFamily="34" charset="-79"/>
              </a:rPr>
              <a:t>דרך קלט לא מבוקר במטרה להוציא מידע רגיש מהמסד נתונים</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en-US" sz="1200" u="sng" kern="100" dirty="0">
                <a:effectLst/>
                <a:latin typeface="David" panose="020E0502060401010101" pitchFamily="34" charset="-79"/>
                <a:ea typeface="Aptos" panose="020B0004020202020204" pitchFamily="34" charset="0"/>
                <a:cs typeface="Times New Roman" panose="02020603050405020304" pitchFamily="18" charset="0"/>
              </a:rPr>
              <a:t>Cross-Site Scripting</a:t>
            </a:r>
            <a:r>
              <a:rPr lang="he-IL" sz="1200" u="sng" kern="100" dirty="0">
                <a:effectLst/>
                <a:latin typeface="Aptos" panose="020B0004020202020204" pitchFamily="34" charset="0"/>
                <a:ea typeface="Aptos" panose="020B0004020202020204" pitchFamily="34" charset="0"/>
                <a:cs typeface="David" panose="020E0502060401010101" pitchFamily="34" charset="-79"/>
              </a:rPr>
              <a:t> (</a:t>
            </a:r>
            <a:r>
              <a:rPr lang="en-US" sz="1200" u="sng" kern="100" dirty="0">
                <a:effectLst/>
                <a:latin typeface="David" panose="020E0502060401010101" pitchFamily="34" charset="-79"/>
                <a:ea typeface="Aptos" panose="020B0004020202020204" pitchFamily="34" charset="0"/>
                <a:cs typeface="Times New Roman" panose="02020603050405020304" pitchFamily="18" charset="0"/>
              </a:rPr>
              <a:t>XSS</a:t>
            </a:r>
            <a:r>
              <a:rPr lang="he-IL" sz="1200" u="sng" kern="100" dirty="0">
                <a:effectLst/>
                <a:latin typeface="Aptos" panose="020B0004020202020204" pitchFamily="34" charset="0"/>
                <a:ea typeface="Aptos" panose="020B0004020202020204" pitchFamily="34" charset="0"/>
                <a:cs typeface="David" panose="020E0502060401010101" pitchFamily="34" charset="-79"/>
              </a:rPr>
              <a:t>)</a:t>
            </a:r>
            <a:r>
              <a:rPr lang="he-IL" sz="1200" kern="100" dirty="0">
                <a:effectLst/>
                <a:latin typeface="Aptos" panose="020B0004020202020204" pitchFamily="34" charset="0"/>
                <a:ea typeface="Aptos" panose="020B0004020202020204" pitchFamily="34" charset="0"/>
                <a:cs typeface="David" panose="020E0502060401010101" pitchFamily="34" charset="-79"/>
              </a:rPr>
              <a:t>:מתקפה בה תוקף מזריק קוד</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JavaScript </a:t>
            </a:r>
            <a:r>
              <a:rPr lang="he-IL" sz="1200" kern="100" dirty="0">
                <a:effectLst/>
                <a:latin typeface="Aptos" panose="020B0004020202020204" pitchFamily="34" charset="0"/>
                <a:ea typeface="Aptos" panose="020B0004020202020204" pitchFamily="34" charset="0"/>
                <a:cs typeface="David" panose="020E0502060401010101" pitchFamily="34" charset="-79"/>
              </a:rPr>
              <a:t>אל דפי אינטרנט במטרה לגנוב מידע מהמשתמשים</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a:t>
            </a:r>
            <a:endParaRPr lang="he-IL" sz="1200" kern="100" dirty="0">
              <a:effectLst/>
              <a:latin typeface="David" panose="020E0502060401010101" pitchFamily="34" charset="-79"/>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en-US" sz="1100" u="sng" kern="100" dirty="0">
                <a:effectLst/>
                <a:latin typeface="David" panose="020E0502060401010101" pitchFamily="34" charset="-79"/>
                <a:ea typeface="Aptos" panose="020B0004020202020204" pitchFamily="34" charset="0"/>
                <a:cs typeface="Times New Roman" panose="02020603050405020304" pitchFamily="18" charset="0"/>
              </a:rPr>
              <a:t>False Positives</a:t>
            </a:r>
            <a:r>
              <a:rPr lang="he-IL" sz="1100" kern="100" dirty="0">
                <a:effectLst/>
                <a:latin typeface="Aptos" panose="020B0004020202020204" pitchFamily="34" charset="0"/>
                <a:ea typeface="Aptos" panose="020B0004020202020204" pitchFamily="34" charset="0"/>
                <a:cs typeface="David" panose="020E0502060401010101" pitchFamily="34" charset="-79"/>
              </a:rPr>
              <a:t>: כאשר המודל מזהה פעולה תקינה כזדונית, מה שיכול להוביל לשיבושים בפעילות המערכת ולפגוע בביצועים ובאמינות</a:t>
            </a:r>
            <a:r>
              <a:rPr lang="en-US" sz="1100" kern="100" dirty="0">
                <a:effectLst/>
                <a:latin typeface="David" panose="020E0502060401010101" pitchFamily="34" charset="-79"/>
                <a:ea typeface="Aptos" panose="020B0004020202020204" pitchFamily="34" charset="0"/>
                <a:cs typeface="Times New Roman" panose="02020603050405020304" pitchFamily="18" charset="0"/>
              </a:rPr>
              <a: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en-US" sz="1100" u="sng" kern="100" dirty="0">
                <a:effectLst/>
                <a:latin typeface="David" panose="020E0502060401010101" pitchFamily="34" charset="-79"/>
                <a:ea typeface="Aptos" panose="020B0004020202020204" pitchFamily="34" charset="0"/>
                <a:cs typeface="Times New Roman" panose="02020603050405020304" pitchFamily="18" charset="0"/>
              </a:rPr>
              <a:t>False Negatives</a:t>
            </a:r>
            <a:r>
              <a:rPr lang="he-IL" sz="1100" kern="100" dirty="0">
                <a:effectLst/>
                <a:latin typeface="Aptos" panose="020B0004020202020204" pitchFamily="34" charset="0"/>
                <a:ea typeface="Aptos" panose="020B0004020202020204" pitchFamily="34" charset="0"/>
                <a:cs typeface="David" panose="020E0502060401010101" pitchFamily="34" charset="-79"/>
              </a:rPr>
              <a:t>: כאשר המודל נכשל בזיהוי מתקפה, ומגדיר אותה כפעולה תקינה. מצב זה מסוכן במיוחד שכן התקפה עלולה להתרחש מבלי שגורמי האבטחה יהיו מודעים לכך</a:t>
            </a:r>
            <a:r>
              <a:rPr lang="en-US" sz="1100" kern="100" dirty="0">
                <a:effectLst/>
                <a:latin typeface="David" panose="020E0502060401010101" pitchFamily="34" charset="-79"/>
                <a:ea typeface="Aptos" panose="020B0004020202020204" pitchFamily="34" charset="0"/>
                <a:cs typeface="Times New Roman" panose="02020603050405020304" pitchFamily="18" charset="0"/>
              </a:rPr>
              <a: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en-US" sz="1200" u="sng" kern="100" dirty="0">
                <a:effectLst/>
                <a:latin typeface="David" panose="020E0502060401010101" pitchFamily="34" charset="-79"/>
                <a:ea typeface="Aptos" panose="020B0004020202020204" pitchFamily="34" charset="0"/>
                <a:cs typeface="Times New Roman" panose="02020603050405020304" pitchFamily="18" charset="0"/>
              </a:rPr>
              <a:t>Command Injection</a:t>
            </a:r>
            <a:r>
              <a:rPr lang="he-IL" sz="1200" kern="100" dirty="0">
                <a:effectLst/>
                <a:latin typeface="Aptos" panose="020B0004020202020204" pitchFamily="34" charset="0"/>
                <a:ea typeface="Aptos" panose="020B0004020202020204" pitchFamily="34" charset="0"/>
                <a:cs typeface="David" panose="020E0502060401010101" pitchFamily="34" charset="-79"/>
              </a:rPr>
              <a:t>: מתקפה שבה התוקף מחדיר פקודות מערכת דרך ממשק הקלט של היישום</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he-IL" dirty="0"/>
          </a:p>
        </p:txBody>
      </p:sp>
      <p:sp>
        <p:nvSpPr>
          <p:cNvPr id="4" name="מציין מיקום של מספר שקופית 3">
            <a:extLst>
              <a:ext uri="{FF2B5EF4-FFF2-40B4-BE49-F238E27FC236}">
                <a16:creationId xmlns:a16="http://schemas.microsoft.com/office/drawing/2014/main" id="{6B4738AA-B8FF-C25C-06D8-E5A19FAD9F8B}"/>
              </a:ext>
            </a:extLst>
          </p:cNvPr>
          <p:cNvSpPr>
            <a:spLocks noGrp="1"/>
          </p:cNvSpPr>
          <p:nvPr>
            <p:ph type="sldNum" sz="quarter" idx="5"/>
          </p:nvPr>
        </p:nvSpPr>
        <p:spPr/>
        <p:txBody>
          <a:bodyPr/>
          <a:lstStyle/>
          <a:p>
            <a:fld id="{2D735481-7842-454E-9AB0-05A238F7B7CC}" type="slidenum">
              <a:rPr lang="he-IL" smtClean="0"/>
              <a:t>23</a:t>
            </a:fld>
            <a:endParaRPr lang="he-IL"/>
          </a:p>
        </p:txBody>
      </p:sp>
    </p:spTree>
    <p:extLst>
      <p:ext uri="{BB962C8B-B14F-4D97-AF65-F5344CB8AC3E}">
        <p14:creationId xmlns:p14="http://schemas.microsoft.com/office/powerpoint/2010/main" val="294670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99761-758C-F9AE-08A3-B7D3AE044CF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FA3EC05-7334-3666-DB96-1544FD4AA60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74C3146D-DCFD-8BCB-C64A-5CDFDBA5B6D2}"/>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C4D2AA36-8CAF-B61B-4705-E465959E2BAD}"/>
              </a:ext>
            </a:extLst>
          </p:cNvPr>
          <p:cNvSpPr>
            <a:spLocks noGrp="1"/>
          </p:cNvSpPr>
          <p:nvPr>
            <p:ph type="sldNum" sz="quarter" idx="5"/>
          </p:nvPr>
        </p:nvSpPr>
        <p:spPr/>
        <p:txBody>
          <a:bodyPr/>
          <a:lstStyle/>
          <a:p>
            <a:fld id="{2D735481-7842-454E-9AB0-05A238F7B7CC}" type="slidenum">
              <a:rPr lang="he-IL" smtClean="0"/>
              <a:t>24</a:t>
            </a:fld>
            <a:endParaRPr lang="he-IL"/>
          </a:p>
        </p:txBody>
      </p:sp>
    </p:spTree>
    <p:extLst>
      <p:ext uri="{BB962C8B-B14F-4D97-AF65-F5344CB8AC3E}">
        <p14:creationId xmlns:p14="http://schemas.microsoft.com/office/powerpoint/2010/main" val="136978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724D8-44D0-158F-5496-DF5D258543FD}"/>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436D7B51-74A5-2E5A-63C4-030D9DCFA930}"/>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7AA2592F-E9C6-B56E-5F09-BD77DE02AC2E}"/>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97AD23BC-7889-C0F2-9907-AB114EE5A2DC}"/>
              </a:ext>
            </a:extLst>
          </p:cNvPr>
          <p:cNvSpPr>
            <a:spLocks noGrp="1"/>
          </p:cNvSpPr>
          <p:nvPr>
            <p:ph type="sldNum" sz="quarter" idx="5"/>
          </p:nvPr>
        </p:nvSpPr>
        <p:spPr/>
        <p:txBody>
          <a:bodyPr/>
          <a:lstStyle/>
          <a:p>
            <a:fld id="{2D735481-7842-454E-9AB0-05A238F7B7CC}" type="slidenum">
              <a:rPr lang="he-IL" smtClean="0"/>
              <a:t>25</a:t>
            </a:fld>
            <a:endParaRPr lang="he-IL"/>
          </a:p>
        </p:txBody>
      </p:sp>
    </p:spTree>
    <p:extLst>
      <p:ext uri="{BB962C8B-B14F-4D97-AF65-F5344CB8AC3E}">
        <p14:creationId xmlns:p14="http://schemas.microsoft.com/office/powerpoint/2010/main" val="1524068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55442-207C-F875-B191-CC0AEB14170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A90447B7-893D-BA0D-3873-9870B5FF3B5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C3653D6-5607-3FAF-E8CC-0B94D58A31A5}"/>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829682DA-8621-AB56-B241-5FA47D0174B5}"/>
              </a:ext>
            </a:extLst>
          </p:cNvPr>
          <p:cNvSpPr>
            <a:spLocks noGrp="1"/>
          </p:cNvSpPr>
          <p:nvPr>
            <p:ph type="sldNum" sz="quarter" idx="5"/>
          </p:nvPr>
        </p:nvSpPr>
        <p:spPr/>
        <p:txBody>
          <a:bodyPr/>
          <a:lstStyle/>
          <a:p>
            <a:fld id="{2D735481-7842-454E-9AB0-05A238F7B7CC}" type="slidenum">
              <a:rPr lang="he-IL" smtClean="0"/>
              <a:t>26</a:t>
            </a:fld>
            <a:endParaRPr lang="he-IL"/>
          </a:p>
        </p:txBody>
      </p:sp>
    </p:spTree>
    <p:extLst>
      <p:ext uri="{BB962C8B-B14F-4D97-AF65-F5344CB8AC3E}">
        <p14:creationId xmlns:p14="http://schemas.microsoft.com/office/powerpoint/2010/main" val="67884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lnSpc>
                <a:spcPct val="115000"/>
              </a:lnSpc>
              <a:spcAft>
                <a:spcPts val="800"/>
              </a:spcAft>
            </a:pPr>
            <a:r>
              <a:rPr lang="he-IL" sz="1800" kern="100" dirty="0">
                <a:effectLst/>
                <a:latin typeface="Aptos" panose="020B0004020202020204" pitchFamily="34" charset="0"/>
                <a:ea typeface="Aptos" panose="020B0004020202020204" pitchFamily="34" charset="0"/>
                <a:cs typeface="David" panose="020E0502060401010101" pitchFamily="34" charset="-79"/>
              </a:rPr>
              <a:t>השלבים המעורבים הם כדלקמן:</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Aptos" panose="020B0004020202020204" pitchFamily="34" charset="0"/>
                <a:cs typeface="David" panose="020E0502060401010101" pitchFamily="34" charset="-79"/>
              </a:rPr>
              <a:t>האקר מוצא פגיעות ביישום אינטרנט מותאם אישית ומחדיר פקודת </a:t>
            </a:r>
            <a:r>
              <a:rPr lang="en-US" sz="1800" kern="100" dirty="0">
                <a:effectLst/>
                <a:latin typeface="David" panose="020E0502060401010101" pitchFamily="34" charset="-79"/>
                <a:ea typeface="Aptos" panose="020B0004020202020204" pitchFamily="34" charset="0"/>
                <a:cs typeface="Arial" panose="020B0604020202020204" pitchFamily="34" charset="0"/>
              </a:rPr>
              <a:t>SQL</a:t>
            </a:r>
            <a:r>
              <a:rPr lang="he-IL" sz="1800" kern="100" dirty="0">
                <a:effectLst/>
                <a:latin typeface="Aptos" panose="020B0004020202020204" pitchFamily="34" charset="0"/>
                <a:ea typeface="Aptos" panose="020B0004020202020204" pitchFamily="34" charset="0"/>
                <a:cs typeface="David" panose="020E0502060401010101" pitchFamily="34" charset="-79"/>
              </a:rPr>
              <a:t> למסד נתונים על ידי שליחת הפקודה לשרת האינטרנט. הפקודה מוזרקת לתעבורה שתתקבל על ידי חומת האש.</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Aptos" panose="020B0004020202020204" pitchFamily="34" charset="0"/>
                <a:cs typeface="David" panose="020E0502060401010101" pitchFamily="34" charset="-79"/>
              </a:rPr>
              <a:t>שרת האינטרנט מקבל את הקוד הזדוני ושולח אותו לשרת יישומי האינטרנט.</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Aptos" panose="020B0004020202020204" pitchFamily="34" charset="0"/>
                <a:cs typeface="David" panose="020E0502060401010101" pitchFamily="34" charset="-79"/>
              </a:rPr>
              <a:t>שרת יישומי האינטרנט מקבל את הקוד הזדוני משרת האינטרנט ושולח אותו לשרת מסד הנתונים.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Aptos" panose="020B0004020202020204" pitchFamily="34" charset="0"/>
                <a:cs typeface="David" panose="020E0502060401010101" pitchFamily="34" charset="-79"/>
              </a:rPr>
              <a:t>שרת מסד הנתונים מבצע את הקוד הזדוני במסד הנתונים. מסד הנתונים מחזיר למשל נתונים מטבלת כרטיסי אשראי.</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buFont typeface="+mj-lt"/>
              <a:buAutoNum type="arabicPeriod"/>
            </a:pPr>
            <a:r>
              <a:rPr lang="he-IL" sz="1800" kern="100" dirty="0">
                <a:effectLst/>
                <a:latin typeface="Aptos" panose="020B0004020202020204" pitchFamily="34" charset="0"/>
                <a:ea typeface="Aptos" panose="020B0004020202020204" pitchFamily="34" charset="0"/>
                <a:cs typeface="David" panose="020E0502060401010101" pitchFamily="34" charset="-79"/>
              </a:rPr>
              <a:t>שרת יישומי האינטרנט יוצר באופן דינמי דף עם נתונים כולל פרטי כרטיס אשראי ממסד הנתונים.</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pPr>
            <a:r>
              <a:rPr lang="he-IL" sz="1800" kern="100" dirty="0">
                <a:effectLst/>
                <a:latin typeface="Aptos" panose="020B0004020202020204" pitchFamily="34" charset="0"/>
                <a:ea typeface="Aptos" panose="020B0004020202020204" pitchFamily="34" charset="0"/>
                <a:cs typeface="David" panose="020E0502060401010101" pitchFamily="34" charset="-79"/>
              </a:rPr>
              <a:t>שרת האינטרנט שולח את פרטי כרטיס האשראי </a:t>
            </a:r>
            <a:r>
              <a:rPr lang="he-IL" sz="1800" kern="100" dirty="0" err="1">
                <a:effectLst/>
                <a:latin typeface="Aptos" panose="020B0004020202020204" pitchFamily="34" charset="0"/>
                <a:ea typeface="Aptos" panose="020B0004020202020204" pitchFamily="34" charset="0"/>
                <a:cs typeface="David" panose="020E0502060401010101" pitchFamily="34" charset="-79"/>
              </a:rPr>
              <a:t>להאקר</a:t>
            </a:r>
            <a:r>
              <a:rPr lang="he-IL" sz="1800" kern="100" dirty="0">
                <a:effectLst/>
                <a:latin typeface="Aptos" panose="020B0004020202020204" pitchFamily="34" charset="0"/>
                <a:ea typeface="Aptos" panose="020B0004020202020204" pitchFamily="34" charset="0"/>
                <a:cs typeface="David" panose="020E0502060401010101" pitchFamily="34" charset="-79"/>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4</a:t>
            </a:fld>
            <a:endParaRPr lang="he-IL"/>
          </a:p>
        </p:txBody>
      </p:sp>
    </p:spTree>
    <p:extLst>
      <p:ext uri="{BB962C8B-B14F-4D97-AF65-F5344CB8AC3E}">
        <p14:creationId xmlns:p14="http://schemas.microsoft.com/office/powerpoint/2010/main" val="916749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C38FD-7A05-DC2B-BFA6-B0286386122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924B73F8-9747-C159-3B2E-EA17A150D65D}"/>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E63D290-352B-7820-E5B9-1C53587519E2}"/>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F6F2A59F-7B57-355D-64ED-D655AFE424F2}"/>
              </a:ext>
            </a:extLst>
          </p:cNvPr>
          <p:cNvSpPr>
            <a:spLocks noGrp="1"/>
          </p:cNvSpPr>
          <p:nvPr>
            <p:ph type="sldNum" sz="quarter" idx="5"/>
          </p:nvPr>
        </p:nvSpPr>
        <p:spPr/>
        <p:txBody>
          <a:bodyPr/>
          <a:lstStyle/>
          <a:p>
            <a:fld id="{2D735481-7842-454E-9AB0-05A238F7B7CC}" type="slidenum">
              <a:rPr lang="he-IL" smtClean="0"/>
              <a:t>27</a:t>
            </a:fld>
            <a:endParaRPr lang="he-IL"/>
          </a:p>
        </p:txBody>
      </p:sp>
    </p:spTree>
    <p:extLst>
      <p:ext uri="{BB962C8B-B14F-4D97-AF65-F5344CB8AC3E}">
        <p14:creationId xmlns:p14="http://schemas.microsoft.com/office/powerpoint/2010/main" val="2698263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3EE33-A614-7872-6EE6-1E47FAFF92B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8498EAA4-787F-5F99-B732-60D3399E1A0D}"/>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437DF17-446F-4A05-A595-E213A5A1AFB2}"/>
              </a:ext>
            </a:extLst>
          </p:cNvPr>
          <p:cNvSpPr>
            <a:spLocks noGrp="1"/>
          </p:cNvSpPr>
          <p:nvPr>
            <p:ph type="body" idx="1"/>
          </p:nvPr>
        </p:nvSpPr>
        <p:spPr/>
        <p:txBody>
          <a:bodyPr/>
          <a:lstStyle/>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בעיות נוספות</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התקפות עוינות</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תוקפים יכולים ליצור קלטים זדוניים שנועדו להטעות מודלי למידה מלאכותית, כך שיתפסו כתקינים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העלמה</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שימוש בטכניקות העלמה להסוואת קוד זדוני, מה שמקשה על המודלים לזהותו</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התקפות אפס יום</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התקפות חדשות ולא ידועות שעשויות להופיע, מה שמקשה על המודלים לזהות אותן ללא נתוני אימון מוקדמים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דרישות משאבים: </a:t>
            </a:r>
            <a:r>
              <a:rPr lang="he-IL" sz="1200" kern="100" dirty="0">
                <a:effectLst/>
                <a:latin typeface="David" panose="020E0502060401010101" pitchFamily="34" charset="-79"/>
                <a:ea typeface="Aptos" panose="020B0004020202020204" pitchFamily="34" charset="0"/>
                <a:cs typeface="David" panose="020E0502060401010101" pitchFamily="34" charset="-79"/>
              </a:rPr>
              <a:t>אימון ופריסה של מודלים עשויים להיות יקרים מבחינה חישובית, ודורשים משאבי מחשוב בעלי ביצועים גבוהים לניתוח נתונים גדולים ומודלים מורכבים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קנה מידה</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מערכות למידה מלאכותית צריכות להיות ניתנות להרחבה כדי להתמודד עם עלייה בנפח התנועה והופעת </a:t>
            </a:r>
            <a:r>
              <a:rPr lang="he-IL" sz="1200" kern="100" dirty="0" err="1">
                <a:effectLst/>
                <a:latin typeface="David" panose="020E0502060401010101" pitchFamily="34" charset="-79"/>
                <a:ea typeface="Aptos" panose="020B0004020202020204" pitchFamily="34" charset="0"/>
                <a:cs typeface="David" panose="020E0502060401010101" pitchFamily="34" charset="-79"/>
              </a:rPr>
              <a:t>וקטורי</a:t>
            </a:r>
            <a:r>
              <a:rPr lang="he-IL" sz="1200" kern="100" dirty="0">
                <a:effectLst/>
                <a:latin typeface="David" panose="020E0502060401010101" pitchFamily="34" charset="-79"/>
                <a:ea typeface="Aptos" panose="020B0004020202020204" pitchFamily="34" charset="0"/>
                <a:cs typeface="David" panose="020E0502060401010101" pitchFamily="34" charset="-79"/>
              </a:rPr>
              <a:t> התקפה חדשים, כשמסגרות מחשוב מבוזרות יכולות לסייע בכך</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פתרונות נוספים</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גישות היברידיות: </a:t>
            </a:r>
            <a:r>
              <a:rPr lang="he-IL" sz="1200" kern="100" dirty="0">
                <a:effectLst/>
                <a:latin typeface="David" panose="020E0502060401010101" pitchFamily="34" charset="-79"/>
                <a:ea typeface="Aptos" panose="020B0004020202020204" pitchFamily="34" charset="0"/>
                <a:cs typeface="David" panose="020E0502060401010101" pitchFamily="34" charset="-79"/>
              </a:rPr>
              <a:t>שילוב בין זיהוי מבוסס חתימות לבין טכניקות למידה מכונה יכול לספק הגנה מקיפה יותר</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שיטות אנסמבל</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אנסמבלים של מספר מודלי למידה מלאכותית יכולים לשפר את העמידות והדיוק</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בינה מלאכותית ניתנת להסבר</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פיתוח טכניקות להפיכת מודלי למידה מלאכותית לניתנים לפרשנות יותר יכול לעזור לזהות הטיות </a:t>
            </a:r>
            <a:r>
              <a:rPr lang="he-IL" sz="1200" kern="100" dirty="0" err="1">
                <a:effectLst/>
                <a:latin typeface="David" panose="020E0502060401010101" pitchFamily="34" charset="-79"/>
                <a:ea typeface="Aptos" panose="020B0004020202020204" pitchFamily="34" charset="0"/>
                <a:cs typeface="David" panose="020E0502060401010101" pitchFamily="34" charset="-79"/>
              </a:rPr>
              <a:t>ופגיעויות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פוטנציאליות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למידה מתמשכת</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אימון מחדש קבוע של מודלי למידה מלאכותית על נתונים חדשים יכול לעזור להם להסתגל לאיומים מתפתחים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0" lvl="0" indent="0" algn="r" rtl="1">
              <a:lnSpc>
                <a:spcPct val="115000"/>
              </a:lnSpc>
              <a:spcAft>
                <a:spcPts val="800"/>
              </a:spcAft>
              <a:buSzPts val="1000"/>
              <a:buNone/>
              <a:tabLst>
                <a:tab pos="457200" algn="l"/>
              </a:tabLst>
            </a:pP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כלים טכנולוגיים שיאפשרו את פיתוח המערכת בצורה יעילה ומקצועית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en-US" sz="1200" u="sng" kern="100" dirty="0">
                <a:effectLst/>
                <a:latin typeface="David" panose="020E0502060401010101" pitchFamily="34" charset="-79"/>
                <a:ea typeface="Aptos" panose="020B0004020202020204" pitchFamily="34" charset="0"/>
                <a:cs typeface="David" panose="020E0502060401010101" pitchFamily="34" charset="-79"/>
              </a:rPr>
              <a:t>Scikit-learn</a:t>
            </a:r>
            <a:r>
              <a:rPr lang="he-IL" sz="1200" kern="100" dirty="0">
                <a:effectLst/>
                <a:latin typeface="David" panose="020E0502060401010101" pitchFamily="34" charset="-79"/>
                <a:ea typeface="Aptos" panose="020B0004020202020204" pitchFamily="34" charset="0"/>
                <a:cs typeface="David" panose="020E0502060401010101" pitchFamily="34" charset="-79"/>
              </a:rPr>
              <a:t>:ספריית</a:t>
            </a:r>
            <a:r>
              <a:rPr lang="en-US" sz="1200" kern="100" dirty="0">
                <a:effectLst/>
                <a:latin typeface="David" panose="020E0502060401010101" pitchFamily="34" charset="-79"/>
                <a:ea typeface="Aptos" panose="020B0004020202020204" pitchFamily="34" charset="0"/>
                <a:cs typeface="David" panose="020E0502060401010101" pitchFamily="34" charset="-79"/>
              </a:rPr>
              <a:t> Python </a:t>
            </a:r>
            <a:r>
              <a:rPr lang="he-IL" sz="1200" kern="100" dirty="0">
                <a:effectLst/>
                <a:latin typeface="David" panose="020E0502060401010101" pitchFamily="34" charset="-79"/>
                <a:ea typeface="Aptos" panose="020B0004020202020204" pitchFamily="34" charset="0"/>
                <a:cs typeface="David" panose="020E0502060401010101" pitchFamily="34" charset="-79"/>
              </a:rPr>
              <a:t>המכילה כלים לפיתוח מודלי למידת מכונה בסיסיים כגון עצים רנדומליים ו-</a:t>
            </a:r>
            <a:r>
              <a:rPr lang="en-US" sz="1200" kern="100" dirty="0">
                <a:effectLst/>
                <a:latin typeface="David" panose="020E0502060401010101" pitchFamily="34" charset="-79"/>
                <a:ea typeface="Aptos" panose="020B0004020202020204" pitchFamily="34" charset="0"/>
                <a:cs typeface="David" panose="020E0502060401010101" pitchFamily="34" charset="-79"/>
              </a:rPr>
              <a:t>SVM</a:t>
            </a:r>
            <a:r>
              <a:rPr lang="he-IL" sz="1200" kern="100" dirty="0">
                <a:effectLst/>
                <a:latin typeface="David" panose="020E0502060401010101" pitchFamily="34" charset="-79"/>
                <a:ea typeface="Aptos" panose="020B0004020202020204" pitchFamily="34" charset="0"/>
                <a:cs typeface="David" panose="020E0502060401010101" pitchFamily="34" charset="-79"/>
              </a:rPr>
              <a:t>.</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en-US" sz="1200" u="sng" kern="100" dirty="0">
                <a:effectLst/>
                <a:latin typeface="David" panose="020E0502060401010101" pitchFamily="34" charset="-79"/>
                <a:ea typeface="Aptos" panose="020B0004020202020204" pitchFamily="34" charset="0"/>
                <a:cs typeface="David" panose="020E0502060401010101" pitchFamily="34" charset="-79"/>
              </a:rPr>
              <a:t> TensorFlow</a:t>
            </a:r>
            <a:r>
              <a:rPr lang="he-IL" sz="1200" u="sng" kern="100" dirty="0">
                <a:effectLst/>
                <a:latin typeface="David" panose="020E0502060401010101" pitchFamily="34" charset="-79"/>
                <a:ea typeface="Aptos" panose="020B0004020202020204" pitchFamily="34" charset="0"/>
                <a:cs typeface="David" panose="020E0502060401010101" pitchFamily="34" charset="-79"/>
              </a:rPr>
              <a:t>ו-</a:t>
            </a:r>
            <a:r>
              <a:rPr lang="en-US" sz="1200" u="sng" kern="100" dirty="0" err="1">
                <a:effectLst/>
                <a:latin typeface="David" panose="020E0502060401010101" pitchFamily="34" charset="-79"/>
                <a:ea typeface="Aptos" panose="020B0004020202020204" pitchFamily="34" charset="0"/>
                <a:cs typeface="David" panose="020E0502060401010101" pitchFamily="34" charset="-79"/>
              </a:rPr>
              <a:t>PyTorch</a:t>
            </a:r>
            <a:r>
              <a:rPr lang="he-IL" sz="1200" kern="100" dirty="0">
                <a:effectLst/>
                <a:latin typeface="David" panose="020E0502060401010101" pitchFamily="34" charset="-79"/>
                <a:ea typeface="Aptos" panose="020B0004020202020204" pitchFamily="34" charset="0"/>
                <a:cs typeface="David" panose="020E0502060401010101" pitchFamily="34" charset="-79"/>
              </a:rPr>
              <a:t>: מסגרות עבודה מתקדמות לפיתוח רשתות נוירונים ורשתות עמוקות. הן תומכות בשימוש במודלים מתקדמים המאפשרים התמודדות עם דפוסים מורכבים ביותר</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en-US" sz="1200" u="sng" kern="100" dirty="0">
                <a:effectLst/>
                <a:latin typeface="David" panose="020E0502060401010101" pitchFamily="34" charset="-79"/>
                <a:ea typeface="Aptos" panose="020B0004020202020204" pitchFamily="34" charset="0"/>
                <a:cs typeface="David" panose="020E0502060401010101" pitchFamily="34" charset="-79"/>
              </a:rPr>
              <a:t>Docker</a:t>
            </a:r>
            <a:r>
              <a:rPr lang="he-IL" sz="1200" kern="100" dirty="0">
                <a:effectLst/>
                <a:latin typeface="David" panose="020E0502060401010101" pitchFamily="34" charset="-79"/>
                <a:ea typeface="Aptos" panose="020B0004020202020204" pitchFamily="34" charset="0"/>
                <a:cs typeface="David" panose="020E0502060401010101" pitchFamily="34" charset="-79"/>
              </a:rPr>
              <a:t>:מאפשר להריץ את המודלים בסביבת קונטיינר מבודדת, שמאפשרת פריסה מאובטחת של המודל בסביבת הארגון</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en-US" sz="1200" u="sng" kern="100" dirty="0">
                <a:effectLst/>
                <a:latin typeface="David" panose="020E0502060401010101" pitchFamily="34" charset="-79"/>
                <a:ea typeface="Aptos" panose="020B0004020202020204" pitchFamily="34" charset="0"/>
                <a:cs typeface="David" panose="020E0502060401010101" pitchFamily="34" charset="-79"/>
              </a:rPr>
              <a:t> Grafana</a:t>
            </a:r>
            <a:r>
              <a:rPr lang="he-IL" sz="1200" u="sng" kern="100" dirty="0">
                <a:effectLst/>
                <a:latin typeface="David" panose="020E0502060401010101" pitchFamily="34" charset="-79"/>
                <a:ea typeface="Aptos" panose="020B0004020202020204" pitchFamily="34" charset="0"/>
                <a:cs typeface="David" panose="020E0502060401010101" pitchFamily="34" charset="-79"/>
              </a:rPr>
              <a:t>ו-</a:t>
            </a:r>
            <a:r>
              <a:rPr lang="en-US" sz="1200" u="sng" kern="100" dirty="0">
                <a:effectLst/>
                <a:latin typeface="David" panose="020E0502060401010101" pitchFamily="34" charset="-79"/>
                <a:ea typeface="Aptos" panose="020B0004020202020204" pitchFamily="34" charset="0"/>
                <a:cs typeface="David" panose="020E0502060401010101" pitchFamily="34" charset="-79"/>
              </a:rPr>
              <a:t>ELK Stack</a:t>
            </a:r>
            <a:r>
              <a:rPr lang="he-IL" sz="1200" kern="100" dirty="0">
                <a:effectLst/>
                <a:latin typeface="David" panose="020E0502060401010101" pitchFamily="34" charset="-79"/>
                <a:ea typeface="Aptos" panose="020B0004020202020204" pitchFamily="34" charset="0"/>
                <a:cs typeface="David" panose="020E0502060401010101" pitchFamily="34" charset="-79"/>
              </a:rPr>
              <a:t>- מספקים פתרונות ניטור ואנליזה, שמסייעים לעקוב אחר ביצועי המודל בזמן אמת ולהבטיח תגובה מהירה לאיומים חדשים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0" lvl="0" indent="0" algn="r" rtl="1">
              <a:lnSpc>
                <a:spcPct val="115000"/>
              </a:lnSpc>
              <a:spcAft>
                <a:spcPts val="800"/>
              </a:spcAft>
              <a:buSzPts val="1000"/>
              <a:buNone/>
              <a:tabLst>
                <a:tab pos="457200" algn="l"/>
              </a:tabLst>
            </a:pP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
        <p:nvSpPr>
          <p:cNvPr id="4" name="מציין מיקום של מספר שקופית 3">
            <a:extLst>
              <a:ext uri="{FF2B5EF4-FFF2-40B4-BE49-F238E27FC236}">
                <a16:creationId xmlns:a16="http://schemas.microsoft.com/office/drawing/2014/main" id="{5F991E05-80F3-5D61-1F42-1D7EFEC65230}"/>
              </a:ext>
            </a:extLst>
          </p:cNvPr>
          <p:cNvSpPr>
            <a:spLocks noGrp="1"/>
          </p:cNvSpPr>
          <p:nvPr>
            <p:ph type="sldNum" sz="quarter" idx="5"/>
          </p:nvPr>
        </p:nvSpPr>
        <p:spPr/>
        <p:txBody>
          <a:bodyPr/>
          <a:lstStyle/>
          <a:p>
            <a:fld id="{2D735481-7842-454E-9AB0-05A238F7B7CC}" type="slidenum">
              <a:rPr lang="he-IL" smtClean="0"/>
              <a:t>28</a:t>
            </a:fld>
            <a:endParaRPr lang="he-IL"/>
          </a:p>
        </p:txBody>
      </p:sp>
    </p:spTree>
    <p:extLst>
      <p:ext uri="{BB962C8B-B14F-4D97-AF65-F5344CB8AC3E}">
        <p14:creationId xmlns:p14="http://schemas.microsoft.com/office/powerpoint/2010/main" val="3766616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0C43-5CC7-AA0A-00E9-688CDADA4B0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2E0FAFE8-1D39-0D22-87A5-08423A8C8D6D}"/>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F3B6C663-8A9D-740C-683C-2C9671E8DF09}"/>
              </a:ext>
            </a:extLst>
          </p:cNvPr>
          <p:cNvSpPr>
            <a:spLocks noGrp="1"/>
          </p:cNvSpPr>
          <p:nvPr>
            <p:ph type="body" idx="1"/>
          </p:nvPr>
        </p:nvSpPr>
        <p:spPr/>
        <p:txBody>
          <a:bodyPr/>
          <a:lstStyle/>
          <a:p>
            <a:pPr algn="r" rtl="1">
              <a:lnSpc>
                <a:spcPct val="115000"/>
              </a:lnSpc>
              <a:spcAft>
                <a:spcPts val="800"/>
              </a:spcAft>
            </a:pPr>
            <a:r>
              <a:rPr lang="he-IL" sz="1800" kern="100" dirty="0">
                <a:effectLst/>
                <a:latin typeface="Aptos" panose="020B0004020202020204" pitchFamily="34" charset="0"/>
                <a:ea typeface="Aptos" panose="020B0004020202020204" pitchFamily="34" charset="0"/>
                <a:cs typeface="David" panose="020E0502060401010101" pitchFamily="34" charset="-79"/>
              </a:rPr>
              <a:t>למידת מכונה ממשיכה להתפתח ולשנות את תחום אבטחת המידע. בעידן הדיגיטלי, זיהוי התקפות סייבר, ובמיוחד הזרקות קוד, הוא בעדיפות גבוהה. למידת מכונה מציעה פתרונות לאתגרים אלו, עם מספר טרנדים משמעותיים שמובילים לזיהוי מתקדם של הזרקות קוד ואיומים נוספים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ארכיטקטורות מתקדמות של למידה עמוקה- </a:t>
            </a:r>
            <a:r>
              <a:rPr lang="he-IL" sz="1200" kern="100" dirty="0">
                <a:effectLst/>
                <a:latin typeface="David" panose="020E0502060401010101" pitchFamily="34" charset="-79"/>
                <a:ea typeface="Aptos" panose="020B0004020202020204" pitchFamily="34" charset="0"/>
                <a:cs typeface="David" panose="020E0502060401010101" pitchFamily="34" charset="-79"/>
              </a:rPr>
              <a:t>למידה עמוקה </a:t>
            </a:r>
            <a:r>
              <a:rPr lang="en-US" sz="1200" kern="100" dirty="0">
                <a:effectLst/>
                <a:latin typeface="David" panose="020E0502060401010101" pitchFamily="34" charset="-79"/>
                <a:ea typeface="Aptos" panose="020B0004020202020204" pitchFamily="34" charset="0"/>
                <a:cs typeface="David" panose="020E0502060401010101" pitchFamily="34" charset="-79"/>
              </a:rPr>
              <a:t>(Deep Learning)</a:t>
            </a:r>
            <a:r>
              <a:rPr lang="he-IL" sz="1200" kern="100" dirty="0">
                <a:effectLst/>
                <a:latin typeface="David" panose="020E0502060401010101" pitchFamily="34" charset="-79"/>
                <a:ea typeface="Aptos" panose="020B0004020202020204" pitchFamily="34" charset="0"/>
                <a:cs typeface="David" panose="020E0502060401010101" pitchFamily="34" charset="-79"/>
              </a:rPr>
              <a:t>, כתחום מרכזי בלמידת מכונה, עושה שימוש ברשתות נוירונים מתקדמות לזיהוי דפוסים מורכבים. בשנים האחרונות, רשתות אלו הפכו לכלי חיוני בזיהוי הזרקות קוד, בזכות יכולתן לנתח באופן אוטומטי דפוסים מורכבים בקוד ובנתונים, ולהפיק תובנות המסייעות באיתור איומים מתוחכמים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למידה עצמית </a:t>
            </a:r>
            <a:r>
              <a:rPr lang="en-US" sz="1200" b="1" kern="100" dirty="0">
                <a:effectLst/>
                <a:latin typeface="David" panose="020E0502060401010101" pitchFamily="34" charset="-79"/>
                <a:ea typeface="Aptos" panose="020B0004020202020204" pitchFamily="34" charset="0"/>
                <a:cs typeface="David" panose="020E0502060401010101" pitchFamily="34" charset="-79"/>
              </a:rPr>
              <a:t>(Self-supervised Learning)</a:t>
            </a:r>
            <a:r>
              <a:rPr lang="he-IL" sz="1200" b="1" kern="100" dirty="0">
                <a:effectLst/>
                <a:latin typeface="David" panose="020E0502060401010101" pitchFamily="34" charset="-79"/>
                <a:ea typeface="Aptos" panose="020B0004020202020204" pitchFamily="34" charset="0"/>
                <a:cs typeface="David" panose="020E0502060401010101" pitchFamily="34" charset="-79"/>
              </a:rPr>
              <a:t>-</a:t>
            </a:r>
            <a:r>
              <a:rPr lang="he-IL" sz="1200" kern="100" dirty="0">
                <a:effectLst/>
                <a:latin typeface="David" panose="020E0502060401010101" pitchFamily="34" charset="-79"/>
                <a:ea typeface="Aptos" panose="020B0004020202020204" pitchFamily="34" charset="0"/>
                <a:cs typeface="David" panose="020E0502060401010101" pitchFamily="34" charset="-79"/>
              </a:rPr>
              <a:t>אחד הטרנדים המרכזיים בלמידה עמוקה הוא למידה עצמית, המאפשרת למודלים ללמוד מהנתונים עצמם ללא צורך בתגיות. בזיהוי הזרקות קוד, זהו יתרון גדול שכן המודלים מתמקדים בזיהוי חריגות בהתנהגות הקוד במקום להסתמך על דוגמאות מתויגות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err="1">
                <a:effectLst/>
                <a:latin typeface="David" panose="020E0502060401010101" pitchFamily="34" charset="-79"/>
                <a:ea typeface="Aptos" panose="020B0004020202020204" pitchFamily="34" charset="0"/>
                <a:cs typeface="David" panose="020E0502060401010101" pitchFamily="34" charset="-79"/>
              </a:rPr>
              <a:t>הסבריות</a:t>
            </a:r>
            <a:r>
              <a:rPr lang="he-IL" sz="1200" b="1" kern="100" dirty="0">
                <a:effectLst/>
                <a:latin typeface="David" panose="020E0502060401010101" pitchFamily="34" charset="-79"/>
                <a:ea typeface="Aptos" panose="020B0004020202020204" pitchFamily="34" charset="0"/>
                <a:cs typeface="David" panose="020E0502060401010101" pitchFamily="34" charset="-79"/>
              </a:rPr>
              <a:t> ושקיפות במודלים במערכות לזיהוי מתקפות- </a:t>
            </a:r>
            <a:r>
              <a:rPr lang="he-IL" sz="1200" kern="100" dirty="0">
                <a:effectLst/>
                <a:latin typeface="David" panose="020E0502060401010101" pitchFamily="34" charset="-79"/>
                <a:ea typeface="Aptos" panose="020B0004020202020204" pitchFamily="34" charset="0"/>
                <a:cs typeface="David" panose="020E0502060401010101" pitchFamily="34" charset="-79"/>
              </a:rPr>
              <a:t>מערכות לזיהוי הזרקות קוד ומודלים בלמידת מכונה יכולים להיות מורכבים, מה שמקשה להבין מדוע קטע קוד מסווג כחשוד. </a:t>
            </a:r>
            <a:r>
              <a:rPr lang="he-IL" sz="1200" kern="100" dirty="0" err="1">
                <a:effectLst/>
                <a:latin typeface="David" panose="020E0502060401010101" pitchFamily="34" charset="-79"/>
                <a:ea typeface="Aptos" panose="020B0004020202020204" pitchFamily="34" charset="0"/>
                <a:cs typeface="David" panose="020E0502060401010101" pitchFamily="34" charset="-79"/>
              </a:rPr>
              <a:t>הסבריות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מסייעת למפתחים ולצוותי אבטחה להבין את ההחלטות, לחזק את האמון במודלים, ולשפר את מניעת </a:t>
            </a:r>
            <a:r>
              <a:rPr lang="he-IL" sz="1200" kern="100" dirty="0" err="1">
                <a:effectLst/>
                <a:latin typeface="David" panose="020E0502060401010101" pitchFamily="34" charset="-79"/>
                <a:ea typeface="Aptos" panose="020B0004020202020204" pitchFamily="34" charset="0"/>
                <a:cs typeface="David" panose="020E0502060401010101" pitchFamily="34" charset="-79"/>
              </a:rPr>
              <a:t>הפגיעויות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David" panose="020E0502060401010101" pitchFamily="34" charset="-79"/>
              </a:rPr>
              <a:t> Explainable AI </a:t>
            </a:r>
            <a:r>
              <a:rPr lang="he-IL" sz="1200" kern="100" dirty="0">
                <a:effectLst/>
                <a:latin typeface="David" panose="020E0502060401010101" pitchFamily="34" charset="-79"/>
                <a:ea typeface="Aptos" panose="020B0004020202020204" pitchFamily="34" charset="0"/>
                <a:cs typeface="David" panose="020E0502060401010101" pitchFamily="34" charset="-79"/>
              </a:rPr>
              <a:t>עוסק בפיתוח כלים שמאפשרים להבין כיצד מודלים מקבלים החלטות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מודלים אינטראקטיביים- </a:t>
            </a:r>
            <a:r>
              <a:rPr lang="he-IL" sz="1200" kern="100" dirty="0">
                <a:effectLst/>
                <a:latin typeface="David" panose="020E0502060401010101" pitchFamily="34" charset="-79"/>
                <a:ea typeface="Aptos" panose="020B0004020202020204" pitchFamily="34" charset="0"/>
                <a:cs typeface="David" panose="020E0502060401010101" pitchFamily="34" charset="-79"/>
              </a:rPr>
              <a:t>הדרישה לשקיפות מובילה לפיתוח כלים לאינטראקציה עם מודלי למידת מכונה. בעתיד, מפתחים יוכלו לשאול את המודל "למה הקוד הזה זוהה כפגיע?" ולקבל תשובות שיסייעו בשיפור הקוד ובהפחתת הסיכון להזרקות קוד</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למידה מבוזרת </a:t>
            </a:r>
            <a:r>
              <a:rPr lang="en-US" sz="1200" b="1" kern="100" dirty="0">
                <a:effectLst/>
                <a:latin typeface="David" panose="020E0502060401010101" pitchFamily="34" charset="-79"/>
                <a:ea typeface="Aptos" panose="020B0004020202020204" pitchFamily="34" charset="0"/>
                <a:cs typeface="David" panose="020E0502060401010101" pitchFamily="34" charset="-79"/>
              </a:rPr>
              <a:t>(Federated Learning)</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למידה מבוזרת מאפשרת לאמן מודלים על נתונים מפוזרים בין מכשירים או ארגונים, בלי לשתף את הנתונים עצמם, וכך לשמור על פרטיות. זהו פתרון חשוב לארגונים המעוניינים לזהות מתקפות כמו הזרקות קוד על ידי ניתוח נתונים משותף. כל ארגון מאמן מודלים מקומיים ומשתף אותם, כדי ליצור מודל גלובלי שמזהה דפוסי תקיפה רחבים יותר</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הגנה בזמן אמת באמצעות למידת חיזוק </a:t>
            </a:r>
            <a:r>
              <a:rPr lang="en-US" sz="1200" b="1" kern="100" dirty="0">
                <a:effectLst/>
                <a:latin typeface="David" panose="020E0502060401010101" pitchFamily="34" charset="-79"/>
                <a:ea typeface="Aptos" panose="020B0004020202020204" pitchFamily="34" charset="0"/>
                <a:cs typeface="David" panose="020E0502060401010101" pitchFamily="34" charset="-79"/>
              </a:rPr>
              <a:t>(Reinforcement Learning)</a:t>
            </a:r>
            <a:r>
              <a:rPr lang="he-IL" sz="1200" b="1" kern="100" dirty="0">
                <a:effectLst/>
                <a:latin typeface="David" panose="020E0502060401010101" pitchFamily="34" charset="-79"/>
                <a:ea typeface="Aptos" panose="020B0004020202020204" pitchFamily="34" charset="0"/>
                <a:cs typeface="David" panose="020E0502060401010101" pitchFamily="34" charset="-79"/>
              </a:rPr>
              <a:t> ומערכות דינמיות- </a:t>
            </a:r>
            <a:r>
              <a:rPr lang="he-IL" sz="1200" kern="100" dirty="0">
                <a:effectLst/>
                <a:latin typeface="David" panose="020E0502060401010101" pitchFamily="34" charset="-79"/>
                <a:ea typeface="Aptos" panose="020B0004020202020204" pitchFamily="34" charset="0"/>
                <a:cs typeface="David" panose="020E0502060401010101" pitchFamily="34" charset="-79"/>
              </a:rPr>
              <a:t>למידת חיזוק היא טכניקה שבה אלגוריתם לומד מניסוי וטעיה, תוך התאמה על בסיס תגמולים או עונשים. בתחום אבטחת המידע, היא מאפשרת לפתח מערכות הגנה דינמיות שמתאימות את עצמן בזמן אמת להתקפות חדשות, ללא תלות בנתוני אימון סטטיים. המערכות יכולות לזהות ולחסום תקיפות בזמן אמת, מה שמספק הגנה אוטונומית מפני איומים משתנים, במיוחד נגד הזרקות קוד</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endParaRPr lang="he-IL" dirty="0"/>
          </a:p>
        </p:txBody>
      </p:sp>
      <p:sp>
        <p:nvSpPr>
          <p:cNvPr id="4" name="מציין מיקום של מספר שקופית 3">
            <a:extLst>
              <a:ext uri="{FF2B5EF4-FFF2-40B4-BE49-F238E27FC236}">
                <a16:creationId xmlns:a16="http://schemas.microsoft.com/office/drawing/2014/main" id="{60545E7E-4F0D-18A9-EE4F-80114032E2AF}"/>
              </a:ext>
            </a:extLst>
          </p:cNvPr>
          <p:cNvSpPr>
            <a:spLocks noGrp="1"/>
          </p:cNvSpPr>
          <p:nvPr>
            <p:ph type="sldNum" sz="quarter" idx="5"/>
          </p:nvPr>
        </p:nvSpPr>
        <p:spPr/>
        <p:txBody>
          <a:bodyPr/>
          <a:lstStyle/>
          <a:p>
            <a:fld id="{2D735481-7842-454E-9AB0-05A238F7B7CC}" type="slidenum">
              <a:rPr lang="he-IL" smtClean="0"/>
              <a:t>29</a:t>
            </a:fld>
            <a:endParaRPr lang="he-IL"/>
          </a:p>
        </p:txBody>
      </p:sp>
    </p:spTree>
    <p:extLst>
      <p:ext uri="{BB962C8B-B14F-4D97-AF65-F5344CB8AC3E}">
        <p14:creationId xmlns:p14="http://schemas.microsoft.com/office/powerpoint/2010/main" val="2710360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BEC20-F5C5-B1AF-B545-FD32A35A772F}"/>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D7234CF1-B037-11B9-A156-C9B4D41E549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AA671F0-BC9C-3292-52F6-30F5F0B0C551}"/>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00" dirty="0">
                <a:effectLst/>
                <a:latin typeface="David" panose="020E0502060401010101" pitchFamily="34" charset="-79"/>
                <a:ea typeface="Aptos" panose="020B0004020202020204" pitchFamily="34" charset="0"/>
                <a:cs typeface="David" panose="020E0502060401010101" pitchFamily="34" charset="-79"/>
              </a:rPr>
              <a:t>יישומים מתקדמים של למידת מכונה לזיהוי הזרקות קוד מדגישים את השילוב בין טכנולוגיות חדשניות לצורך בהגנה על מערכות מחשוב מפני התקפות סייבר מתוחכמות. בחלק זה נפרט על יישומים מתקדמים של למידת מכונה בזיהוי הזרקות קוד, עם דגש על הטכניקות החדשניות ביותר</a:t>
            </a:r>
            <a:r>
              <a:rPr lang="en-US" sz="1200" kern="100" dirty="0">
                <a:effectLst/>
                <a:latin typeface="David" panose="020E0502060401010101" pitchFamily="34" charset="-79"/>
                <a:ea typeface="Aptos" panose="020B0004020202020204" pitchFamily="34" charset="0"/>
                <a:cs typeface="David" panose="020E0502060401010101" pitchFamily="34" charset="-79"/>
              </a:rPr>
              <a:t>.</a:t>
            </a: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200" b="1" kern="100" dirty="0">
                <a:effectLst/>
                <a:latin typeface="David" panose="020E0502060401010101" pitchFamily="34" charset="-79"/>
                <a:ea typeface="Aptos" panose="020B0004020202020204" pitchFamily="34" charset="0"/>
                <a:cs typeface="David" panose="020E0502060401010101" pitchFamily="34" charset="-79"/>
              </a:rPr>
              <a:t>שילוב למידה מכונה עם ניתוח גרפים-</a:t>
            </a:r>
            <a:r>
              <a:rPr lang="he-IL" sz="1200" kern="100" dirty="0">
                <a:effectLst/>
                <a:latin typeface="David" panose="020E0502060401010101" pitchFamily="34" charset="-79"/>
                <a:ea typeface="Aptos" panose="020B0004020202020204" pitchFamily="34" charset="0"/>
                <a:cs typeface="David" panose="020E0502060401010101" pitchFamily="34" charset="-79"/>
              </a:rPr>
              <a:t> </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שילוב היברידי של ניתוח סטטי ודינמי מתקדמים-</a:t>
            </a:r>
            <a:r>
              <a:rPr lang="he-IL" sz="1200" kern="100" dirty="0">
                <a:effectLst/>
                <a:latin typeface="David" panose="020E0502060401010101" pitchFamily="34" charset="-79"/>
                <a:ea typeface="Aptos" panose="020B0004020202020204" pitchFamily="34" charset="0"/>
                <a:cs typeface="David" panose="020E0502060401010101" pitchFamily="34" charset="-79"/>
              </a:rPr>
              <a:t>שילוב ניתוח סטטי</a:t>
            </a:r>
            <a:r>
              <a:rPr lang="en-US" sz="1200"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ודינמי</a:t>
            </a:r>
            <a:r>
              <a:rPr lang="en-US" sz="1200"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הוא גישה מרכזית באבטחת הקוד, המשלבת טכניקות לזיהוי </a:t>
            </a:r>
            <a:r>
              <a:rPr lang="he-IL" sz="12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ניתוח סטטי מזהה בעיות מבניות בקוד מבלי להריץ אותו, כמו זריקות </a:t>
            </a:r>
            <a:r>
              <a:rPr lang="en-US" sz="1200" kern="100" dirty="0">
                <a:effectLst/>
                <a:latin typeface="David" panose="020E0502060401010101" pitchFamily="34" charset="-79"/>
                <a:ea typeface="Aptos" panose="020B0004020202020204" pitchFamily="34" charset="0"/>
                <a:cs typeface="David" panose="020E0502060401010101" pitchFamily="34" charset="-79"/>
              </a:rPr>
              <a:t>SQL</a:t>
            </a:r>
            <a:r>
              <a:rPr lang="he-IL" sz="1200" kern="100" dirty="0">
                <a:effectLst/>
                <a:latin typeface="David" panose="020E0502060401010101" pitchFamily="34" charset="-79"/>
                <a:ea typeface="Aptos" panose="020B0004020202020204" pitchFamily="34" charset="0"/>
                <a:cs typeface="David" panose="020E0502060401010101" pitchFamily="34" charset="-79"/>
              </a:rPr>
              <a:t>, ומאפשר גילוי בעיות בשלב הפיתוח באמצעות טכניקות כמו</a:t>
            </a:r>
            <a:r>
              <a:rPr lang="en-US" sz="1200" kern="100" dirty="0">
                <a:effectLst/>
                <a:latin typeface="David" panose="020E0502060401010101" pitchFamily="34" charset="-79"/>
                <a:ea typeface="Aptos" panose="020B0004020202020204" pitchFamily="34" charset="0"/>
                <a:cs typeface="David" panose="020E0502060401010101" pitchFamily="34" charset="-79"/>
              </a:rPr>
              <a:t> Random Forest </a:t>
            </a:r>
            <a:r>
              <a:rPr lang="he-IL" sz="1200" kern="100" dirty="0">
                <a:effectLst/>
                <a:latin typeface="David" panose="020E0502060401010101" pitchFamily="34" charset="-79"/>
                <a:ea typeface="Aptos" panose="020B0004020202020204" pitchFamily="34" charset="0"/>
                <a:cs typeface="David" panose="020E0502060401010101" pitchFamily="34" charset="-79"/>
              </a:rPr>
              <a:t>ו-</a:t>
            </a:r>
            <a:r>
              <a:rPr lang="en-US" sz="1200" kern="100" dirty="0">
                <a:effectLst/>
                <a:latin typeface="David" panose="020E0502060401010101" pitchFamily="34" charset="-79"/>
                <a:ea typeface="Aptos" panose="020B0004020202020204" pitchFamily="34" charset="0"/>
                <a:cs typeface="David" panose="020E0502060401010101" pitchFamily="34" charset="-79"/>
              </a:rPr>
              <a:t>Support Vector Machines (SVM)</a:t>
            </a:r>
            <a:r>
              <a:rPr lang="he-IL" sz="1200" kern="100" dirty="0">
                <a:effectLst/>
                <a:latin typeface="David" panose="020E0502060401010101" pitchFamily="34" charset="-79"/>
                <a:ea typeface="Aptos" panose="020B0004020202020204" pitchFamily="34" charset="0"/>
                <a:cs typeface="David" panose="020E0502060401010101" pitchFamily="34" charset="-79"/>
              </a:rPr>
              <a:t>.</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במקביל, ניתוח דינמי עוקב אחרי פעולות התוכנה בזמן אמת ומזהה חריגות כמו קלטים לא תקינים.</a:t>
            </a:r>
            <a:r>
              <a:rPr lang="en-US" sz="1200" kern="100" dirty="0">
                <a:effectLst/>
                <a:latin typeface="David" panose="020E0502060401010101" pitchFamily="34" charset="-79"/>
                <a:ea typeface="Aptos" panose="020B0004020202020204" pitchFamily="34" charset="0"/>
                <a:cs typeface="David" panose="020E0502060401010101" pitchFamily="34" charset="-79"/>
              </a:rPr>
              <a:t> Deep Reinforcement Learning </a:t>
            </a:r>
            <a:r>
              <a:rPr lang="he-IL" sz="1200" kern="100" dirty="0">
                <a:effectLst/>
                <a:latin typeface="David" panose="020E0502060401010101" pitchFamily="34" charset="-79"/>
                <a:ea typeface="Aptos" panose="020B0004020202020204" pitchFamily="34" charset="0"/>
                <a:cs typeface="David" panose="020E0502060401010101" pitchFamily="34" charset="-79"/>
              </a:rPr>
              <a:t>משפר את היכולות בתחום זה על ידי למידה מניסיונות קודמים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השילוב של שתי הגישות באמצעות למידת מכונה מציע גישה מקיפה, המפחיתה התרעות שגויות</a:t>
            </a:r>
            <a:r>
              <a:rPr lang="en-US" sz="1200" kern="100" dirty="0">
                <a:effectLst/>
                <a:latin typeface="David" panose="020E0502060401010101" pitchFamily="34" charset="-79"/>
                <a:ea typeface="Aptos" panose="020B0004020202020204" pitchFamily="34" charset="0"/>
                <a:cs typeface="David" panose="020E0502060401010101" pitchFamily="34" charset="-79"/>
              </a:rPr>
              <a:t> (False Positives) </a:t>
            </a:r>
            <a:r>
              <a:rPr lang="he-IL" sz="1200" kern="100" dirty="0">
                <a:effectLst/>
                <a:latin typeface="David" panose="020E0502060401010101" pitchFamily="34" charset="-79"/>
                <a:ea typeface="Aptos" panose="020B0004020202020204" pitchFamily="34" charset="0"/>
                <a:cs typeface="David" panose="020E0502060401010101" pitchFamily="34" charset="-79"/>
              </a:rPr>
              <a:t>ומגלה בעיות שיכולות להתגלות רק בזמן הריצה, ובכך משפרת את ההגנה על התוכנה</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
        <p:nvSpPr>
          <p:cNvPr id="4" name="מציין מיקום של מספר שקופית 3">
            <a:extLst>
              <a:ext uri="{FF2B5EF4-FFF2-40B4-BE49-F238E27FC236}">
                <a16:creationId xmlns:a16="http://schemas.microsoft.com/office/drawing/2014/main" id="{2318701F-5436-E59F-A9B7-F1216BD8E05D}"/>
              </a:ext>
            </a:extLst>
          </p:cNvPr>
          <p:cNvSpPr>
            <a:spLocks noGrp="1"/>
          </p:cNvSpPr>
          <p:nvPr>
            <p:ph type="sldNum" sz="quarter" idx="5"/>
          </p:nvPr>
        </p:nvSpPr>
        <p:spPr/>
        <p:txBody>
          <a:bodyPr/>
          <a:lstStyle/>
          <a:p>
            <a:fld id="{2D735481-7842-454E-9AB0-05A238F7B7CC}" type="slidenum">
              <a:rPr lang="he-IL" smtClean="0"/>
              <a:t>30</a:t>
            </a:fld>
            <a:endParaRPr lang="he-IL"/>
          </a:p>
        </p:txBody>
      </p:sp>
    </p:spTree>
    <p:extLst>
      <p:ext uri="{BB962C8B-B14F-4D97-AF65-F5344CB8AC3E}">
        <p14:creationId xmlns:p14="http://schemas.microsoft.com/office/powerpoint/2010/main" val="2015473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2A644-5373-1541-0A09-6DF9EAA08B42}"/>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705937E0-0156-127A-F03A-95307CE13E2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5D180434-FBBD-4A3A-3DE6-988746B6887E}"/>
              </a:ext>
            </a:extLst>
          </p:cNvPr>
          <p:cNvSpPr>
            <a:spLocks noGrp="1"/>
          </p:cNvSpPr>
          <p:nvPr>
            <p:ph type="body" idx="1"/>
          </p:nvPr>
        </p:nvSpPr>
        <p:spPr/>
        <p:txBody>
          <a:bodyPr/>
          <a:lstStyle/>
          <a:p>
            <a:pPr algn="r" rtl="1">
              <a:lnSpc>
                <a:spcPct val="115000"/>
              </a:lnSpc>
              <a:spcAft>
                <a:spcPts val="800"/>
              </a:spcAft>
            </a:pPr>
            <a:r>
              <a:rPr lang="he-IL" sz="1200" u="sng" kern="100" dirty="0">
                <a:effectLst/>
                <a:latin typeface="David" panose="020E0502060401010101" pitchFamily="34" charset="-79"/>
                <a:ea typeface="Aptos" panose="020B0004020202020204" pitchFamily="34" charset="0"/>
                <a:cs typeface="David" panose="020E0502060401010101" pitchFamily="34" charset="-79"/>
              </a:rPr>
              <a:t>דרכים להתמודד עם התקפות אדברסריות:</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אחת הדרכים להתמודד עם התקפות אדברסריות היא אימון אדברסרי (</a:t>
            </a:r>
            <a:r>
              <a:rPr lang="en-US" sz="1200" kern="100" dirty="0">
                <a:effectLst/>
                <a:latin typeface="David" panose="020E0502060401010101" pitchFamily="34" charset="-79"/>
                <a:ea typeface="Aptos" panose="020B0004020202020204" pitchFamily="34" charset="0"/>
                <a:cs typeface="David" panose="020E0502060401010101" pitchFamily="34" charset="-79"/>
              </a:rPr>
              <a:t>Adversarial Training</a:t>
            </a:r>
            <a:r>
              <a:rPr lang="he-IL" sz="1200" kern="100" dirty="0">
                <a:effectLst/>
                <a:latin typeface="David" panose="020E0502060401010101" pitchFamily="34" charset="-79"/>
                <a:ea typeface="Aptos" panose="020B0004020202020204" pitchFamily="34" charset="0"/>
                <a:cs typeface="David" panose="020E0502060401010101" pitchFamily="34" charset="-79"/>
              </a:rPr>
              <a:t>), שבו המודל לומד לזהות ולהתגונן מקלטים מתוחכמים שמנסים להטעות אותו. תהליך זה דורש משאבים רבים ומעלה את מורכבות המודל</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בנוסף, פיתוחים בתחום </a:t>
            </a:r>
            <a:r>
              <a:rPr lang="he-IL" sz="1200" kern="100" dirty="0" err="1">
                <a:effectLst/>
                <a:latin typeface="David" panose="020E0502060401010101" pitchFamily="34" charset="-79"/>
                <a:ea typeface="Aptos" panose="020B0004020202020204" pitchFamily="34" charset="0"/>
                <a:cs typeface="David" panose="020E0502060401010101" pitchFamily="34" charset="-79"/>
              </a:rPr>
              <a:t>דיטקטור</a:t>
            </a:r>
            <a:r>
              <a:rPr lang="he-IL" sz="1200" kern="100" dirty="0">
                <a:effectLst/>
                <a:latin typeface="David" panose="020E0502060401010101" pitchFamily="34" charset="-79"/>
                <a:ea typeface="Aptos" panose="020B0004020202020204" pitchFamily="34" charset="0"/>
                <a:cs typeface="David" panose="020E0502060401010101" pitchFamily="34" charset="-79"/>
              </a:rPr>
              <a:t> אנטי-אדברסרי </a:t>
            </a:r>
            <a:r>
              <a:rPr lang="en-US" sz="1200" kern="100" dirty="0">
                <a:effectLst/>
                <a:latin typeface="David" panose="020E0502060401010101" pitchFamily="34" charset="-79"/>
                <a:ea typeface="Aptos" panose="020B0004020202020204" pitchFamily="34" charset="0"/>
                <a:cs typeface="David" panose="020E0502060401010101" pitchFamily="34" charset="-79"/>
              </a:rPr>
              <a:t>(Anti-Adversarial Detectors)</a:t>
            </a:r>
            <a:r>
              <a:rPr lang="he-IL" sz="1200" kern="100" dirty="0">
                <a:effectLst/>
                <a:latin typeface="David" panose="020E0502060401010101" pitchFamily="34" charset="-79"/>
                <a:ea typeface="Aptos" panose="020B0004020202020204" pitchFamily="34" charset="0"/>
                <a:cs typeface="David" panose="020E0502060401010101" pitchFamily="34" charset="-79"/>
              </a:rPr>
              <a:t> מזהים ניסיונות התקפה באופן עצמאי, על ידי סריקת קלטים וזיהוי חריגות לפני עיבוד </a:t>
            </a:r>
            <a:r>
              <a:rPr lang="he-IL" sz="1200" kern="100" dirty="0" err="1">
                <a:effectLst/>
                <a:latin typeface="David" panose="020E0502060401010101" pitchFamily="34" charset="-79"/>
                <a:ea typeface="Aptos" panose="020B0004020202020204" pitchFamily="34" charset="0"/>
                <a:cs typeface="David" panose="020E0502060401010101" pitchFamily="34" charset="-79"/>
              </a:rPr>
              <a:t>הקלטים</a:t>
            </a:r>
            <a:r>
              <a:rPr lang="he-IL" sz="1200" kern="100" dirty="0">
                <a:effectLst/>
                <a:latin typeface="David" panose="020E0502060401010101" pitchFamily="34" charset="-79"/>
                <a:ea typeface="Aptos" panose="020B0004020202020204" pitchFamily="34" charset="0"/>
                <a:cs typeface="David" panose="020E0502060401010101" pitchFamily="34" charset="-79"/>
              </a:rPr>
              <a:t> על ידי המודל הראשי</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כמו כן, אנליזה פורמלית </a:t>
            </a:r>
            <a:r>
              <a:rPr lang="en-US" sz="1200" kern="100" dirty="0">
                <a:effectLst/>
                <a:latin typeface="David" panose="020E0502060401010101" pitchFamily="34" charset="-79"/>
                <a:ea typeface="Aptos" panose="020B0004020202020204" pitchFamily="34" charset="0"/>
                <a:cs typeface="David" panose="020E0502060401010101" pitchFamily="34" charset="-79"/>
              </a:rPr>
              <a:t>(Formal Verification)</a:t>
            </a:r>
            <a:r>
              <a:rPr lang="he-IL" sz="1200" kern="100" dirty="0">
                <a:effectLst/>
                <a:latin typeface="David" panose="020E0502060401010101" pitchFamily="34" charset="-79"/>
                <a:ea typeface="Aptos" panose="020B0004020202020204" pitchFamily="34" charset="0"/>
                <a:cs typeface="David" panose="020E0502060401010101" pitchFamily="34" charset="-79"/>
              </a:rPr>
              <a:t> בלמידת מכונה מתפתחת ומאפשרת לאמת את יציבות המודל באמצעות כלים מתמטיים פורמליים, המבטיחים עמידות בפני שינויים זעירים בקלט</a:t>
            </a:r>
            <a:r>
              <a:rPr lang="en-US" sz="1200" kern="100" dirty="0">
                <a:effectLst/>
                <a:latin typeface="David" panose="020E0502060401010101" pitchFamily="34" charset="-79"/>
                <a:ea typeface="Aptos" panose="020B0004020202020204" pitchFamily="34" charset="0"/>
                <a:cs typeface="David" panose="020E0502060401010101" pitchFamily="34" charset="-79"/>
              </a:rPr>
              <a:t>.</a:t>
            </a: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en-US" sz="1200" kern="100" dirty="0">
                <a:effectLst/>
                <a:latin typeface="David" panose="020E0502060401010101" pitchFamily="34" charset="-79"/>
                <a:ea typeface="Aptos" panose="020B0004020202020204" pitchFamily="34" charset="0"/>
                <a:cs typeface="David" panose="020E0502060401010101" pitchFamily="34" charset="-79"/>
              </a:rPr>
              <a:t>LIME </a:t>
            </a:r>
            <a:r>
              <a:rPr lang="he-IL"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David" panose="020E0502060401010101" pitchFamily="34" charset="-79"/>
              </a:rPr>
              <a:t>Local Interpretable Model-agnostic Explanations</a:t>
            </a:r>
            <a:r>
              <a:rPr lang="he-IL" sz="1200" kern="100" dirty="0">
                <a:effectLst/>
                <a:latin typeface="David" panose="020E0502060401010101" pitchFamily="34" charset="-79"/>
                <a:ea typeface="Aptos" panose="020B0004020202020204" pitchFamily="34" charset="0"/>
                <a:cs typeface="David" panose="020E0502060401010101" pitchFamily="34" charset="-79"/>
              </a:rPr>
              <a:t>) ו-</a:t>
            </a:r>
            <a:r>
              <a:rPr lang="en-US" sz="1200" kern="100" dirty="0">
                <a:effectLst/>
                <a:latin typeface="David" panose="020E0502060401010101" pitchFamily="34" charset="-79"/>
                <a:ea typeface="Aptos" panose="020B0004020202020204" pitchFamily="34" charset="0"/>
                <a:cs typeface="David" panose="020E0502060401010101" pitchFamily="34" charset="-79"/>
              </a:rPr>
              <a:t>SHAP </a:t>
            </a:r>
            <a:r>
              <a:rPr lang="he-IL" sz="1200" kern="100" dirty="0">
                <a:effectLst/>
                <a:latin typeface="David" panose="020E0502060401010101" pitchFamily="34" charset="-79"/>
                <a:ea typeface="Aptos" panose="020B0004020202020204" pitchFamily="34" charset="0"/>
                <a:cs typeface="David" panose="020E0502060401010101" pitchFamily="34" charset="-79"/>
              </a:rPr>
              <a:t> (</a:t>
            </a:r>
            <a:r>
              <a:rPr lang="en-US" sz="1200" kern="100" dirty="0">
                <a:effectLst/>
                <a:latin typeface="David" panose="020E0502060401010101" pitchFamily="34" charset="-79"/>
                <a:ea typeface="Aptos" panose="020B0004020202020204" pitchFamily="34" charset="0"/>
                <a:cs typeface="David" panose="020E0502060401010101" pitchFamily="34" charset="-79"/>
              </a:rPr>
              <a:t>Shapley Additive Explanations</a:t>
            </a:r>
            <a:r>
              <a:rPr lang="he-IL" sz="1200" kern="100" dirty="0">
                <a:effectLst/>
                <a:latin typeface="David" panose="020E0502060401010101" pitchFamily="34" charset="-79"/>
                <a:ea typeface="Aptos" panose="020B0004020202020204" pitchFamily="34" charset="0"/>
                <a:cs typeface="David" panose="020E0502060401010101" pitchFamily="34" charset="-79"/>
              </a:rPr>
              <a:t>) </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
        <p:nvSpPr>
          <p:cNvPr id="4" name="מציין מיקום של מספר שקופית 3">
            <a:extLst>
              <a:ext uri="{FF2B5EF4-FFF2-40B4-BE49-F238E27FC236}">
                <a16:creationId xmlns:a16="http://schemas.microsoft.com/office/drawing/2014/main" id="{11663DAC-D8B4-B99E-6F6B-B2DC8B24F07B}"/>
              </a:ext>
            </a:extLst>
          </p:cNvPr>
          <p:cNvSpPr>
            <a:spLocks noGrp="1"/>
          </p:cNvSpPr>
          <p:nvPr>
            <p:ph type="sldNum" sz="quarter" idx="5"/>
          </p:nvPr>
        </p:nvSpPr>
        <p:spPr/>
        <p:txBody>
          <a:bodyPr/>
          <a:lstStyle/>
          <a:p>
            <a:fld id="{2D735481-7842-454E-9AB0-05A238F7B7CC}" type="slidenum">
              <a:rPr lang="he-IL" smtClean="0"/>
              <a:t>31</a:t>
            </a:fld>
            <a:endParaRPr lang="he-IL"/>
          </a:p>
        </p:txBody>
      </p:sp>
    </p:spTree>
    <p:extLst>
      <p:ext uri="{BB962C8B-B14F-4D97-AF65-F5344CB8AC3E}">
        <p14:creationId xmlns:p14="http://schemas.microsoft.com/office/powerpoint/2010/main" val="3924066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50E5C-99C4-8588-B381-C0B10660362D}"/>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8DD189A-3C49-23AC-8210-D8FA25407244}"/>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D7B9857-ADEB-778E-BA68-B4CA16E6FAC7}"/>
              </a:ext>
            </a:extLst>
          </p:cNvPr>
          <p:cNvSpPr>
            <a:spLocks noGrp="1"/>
          </p:cNvSpPr>
          <p:nvPr>
            <p:ph type="body" idx="1"/>
          </p:nvPr>
        </p:nvSpPr>
        <p:spPr/>
        <p:txBody>
          <a:bodyPr/>
          <a:lstStyle/>
          <a:p>
            <a:pPr marL="0" indent="0" algn="r" rtl="1">
              <a:lnSpc>
                <a:spcPct val="115000"/>
              </a:lnSpc>
              <a:spcAft>
                <a:spcPts val="800"/>
              </a:spcAft>
              <a:buNone/>
            </a:pPr>
            <a:r>
              <a:rPr lang="he-IL" sz="1200" b="1" kern="100" dirty="0">
                <a:effectLst/>
                <a:latin typeface="David" panose="020E0502060401010101" pitchFamily="34" charset="-79"/>
                <a:ea typeface="Aptos" panose="020B0004020202020204" pitchFamily="34" charset="0"/>
                <a:cs typeface="David" panose="020E0502060401010101" pitchFamily="34" charset="-79"/>
              </a:rPr>
              <a:t>4. זיהוי תקיפות אפס-יום </a:t>
            </a:r>
            <a:r>
              <a:rPr lang="en-US" sz="1200" b="1" kern="100" dirty="0">
                <a:effectLst/>
                <a:latin typeface="David" panose="020E0502060401010101" pitchFamily="34" charset="-79"/>
                <a:ea typeface="Aptos" panose="020B0004020202020204" pitchFamily="34" charset="0"/>
                <a:cs typeface="David" panose="020E0502060401010101" pitchFamily="34" charset="-79"/>
              </a:rPr>
              <a:t> (Zero-Day Attacks)</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תקיפות אפס-יום הן מתקפות חדשות שעדיין לא קיימים עבורן פתרונות מוכנים או דפוסי זיהוי ידועים. למידת מכונה מבוססת על נתוני אימון, ולכן אחד האתגרים הגדולים ביותר הוא היכולת לזהות תקיפות חדשות לגמרי, שלא היו קיימות קודם לכן. מודלים המסתמכים על דפוסים ישנים עלולים שלא לזהות תקיפות מסוג זה, ובכך להוות נקודת תורפה משמעותית</a:t>
            </a:r>
            <a:r>
              <a:rPr lang="he-IL" sz="1200" kern="100" dirty="0">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אחד הפתרונות הוא למידה בלתי מונחת (</a:t>
            </a:r>
            <a:r>
              <a:rPr lang="en-US" sz="1200" kern="100" dirty="0">
                <a:effectLst/>
                <a:latin typeface="David" panose="020E0502060401010101" pitchFamily="34" charset="-79"/>
                <a:ea typeface="Aptos" panose="020B0004020202020204" pitchFamily="34" charset="0"/>
                <a:cs typeface="David" panose="020E0502060401010101" pitchFamily="34" charset="-79"/>
              </a:rPr>
              <a:t>Unsupervised Learning</a:t>
            </a:r>
            <a:r>
              <a:rPr lang="he-IL" sz="1200" kern="100" dirty="0">
                <a:effectLst/>
                <a:latin typeface="David" panose="020E0502060401010101" pitchFamily="34" charset="-79"/>
                <a:ea typeface="Aptos" panose="020B0004020202020204" pitchFamily="34" charset="0"/>
                <a:cs typeface="David" panose="020E0502060401010101" pitchFamily="34" charset="-79"/>
              </a:rPr>
              <a:t>), המאפשרת למודלים לזהות אנומליות מבלי להסתמך על דפוסים ידועים. המודל לומד את ההתנהגות הרגילה ומזהה חריגות שעשויות להעיד על תקיפה חדשה. טכניקות כמו </a:t>
            </a:r>
            <a:r>
              <a:rPr lang="en-US" sz="1200" kern="100" dirty="0">
                <a:effectLst/>
                <a:latin typeface="David" panose="020E0502060401010101" pitchFamily="34" charset="-79"/>
                <a:ea typeface="Aptos" panose="020B0004020202020204" pitchFamily="34" charset="0"/>
                <a:cs typeface="David" panose="020E0502060401010101" pitchFamily="34" charset="-79"/>
              </a:rPr>
              <a:t> Meta-Learning</a:t>
            </a:r>
            <a:r>
              <a:rPr lang="he-IL" sz="1200" kern="100" dirty="0">
                <a:effectLst/>
                <a:latin typeface="David" panose="020E0502060401010101" pitchFamily="34" charset="-79"/>
                <a:ea typeface="Aptos" panose="020B0004020202020204" pitchFamily="34" charset="0"/>
                <a:cs typeface="David" panose="020E0502060401010101" pitchFamily="34" charset="-79"/>
              </a:rPr>
              <a:t>יכולות לסייע למודלים להגיב במהירות למצבים חדשים, תוך שימוש בידע קודם. בנוסף, זיהוי דפוסים דינמיים בזמן אמת באמצעות מערכות ניתוח דינמיות מסייע בזיהוי התקפות שאינן ניתנות לזיהוי בשלב הניתוח הסטטי</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0" indent="0" algn="r" rtl="1">
              <a:lnSpc>
                <a:spcPct val="115000"/>
              </a:lnSpc>
              <a:spcAft>
                <a:spcPts val="800"/>
              </a:spcAft>
              <a:buNone/>
            </a:pPr>
            <a:endParaRPr lang="en-US" sz="1200" kern="100" dirty="0">
              <a:effectLst/>
              <a:latin typeface="David" panose="020E0502060401010101" pitchFamily="34" charset="-79"/>
              <a:cs typeface="David" panose="020E0502060401010101" pitchFamily="34" charset="-79"/>
            </a:endParaRPr>
          </a:p>
        </p:txBody>
      </p:sp>
      <p:sp>
        <p:nvSpPr>
          <p:cNvPr id="4" name="מציין מיקום של מספר שקופית 3">
            <a:extLst>
              <a:ext uri="{FF2B5EF4-FFF2-40B4-BE49-F238E27FC236}">
                <a16:creationId xmlns:a16="http://schemas.microsoft.com/office/drawing/2014/main" id="{1DF5F250-DDB7-2971-6087-FA7E60C60425}"/>
              </a:ext>
            </a:extLst>
          </p:cNvPr>
          <p:cNvSpPr>
            <a:spLocks noGrp="1"/>
          </p:cNvSpPr>
          <p:nvPr>
            <p:ph type="sldNum" sz="quarter" idx="5"/>
          </p:nvPr>
        </p:nvSpPr>
        <p:spPr/>
        <p:txBody>
          <a:bodyPr/>
          <a:lstStyle/>
          <a:p>
            <a:fld id="{2D735481-7842-454E-9AB0-05A238F7B7CC}" type="slidenum">
              <a:rPr lang="he-IL" smtClean="0"/>
              <a:t>32</a:t>
            </a:fld>
            <a:endParaRPr lang="he-IL"/>
          </a:p>
        </p:txBody>
      </p:sp>
    </p:spTree>
    <p:extLst>
      <p:ext uri="{BB962C8B-B14F-4D97-AF65-F5344CB8AC3E}">
        <p14:creationId xmlns:p14="http://schemas.microsoft.com/office/powerpoint/2010/main" val="23792311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BD248-3A70-391B-CA0E-C0E37DF5179B}"/>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774F733E-9408-834E-AE63-521D72C6F3F1}"/>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C95F26FB-FA85-095E-507A-4EF837268750}"/>
              </a:ext>
            </a:extLst>
          </p:cNvPr>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sz="1200" kern="100" dirty="0">
                <a:effectLst/>
                <a:latin typeface="David" panose="020E0502060401010101" pitchFamily="34" charset="-79"/>
                <a:ea typeface="Aptos" panose="020B0004020202020204" pitchFamily="34" charset="0"/>
                <a:cs typeface="David" panose="020E0502060401010101" pitchFamily="34" charset="-79"/>
              </a:rPr>
              <a:t>לכל שיטה הצגנו את היתרונות והחסרונות שלהן. למשל, עצי החלטה הרבה יותר קלים להבנה ולפרשנות אך עלולים לסבול מהתאמת יתר, בעוד ש-</a:t>
            </a:r>
            <a:r>
              <a:rPr lang="en-US" sz="1200" kern="100" dirty="0">
                <a:effectLst/>
                <a:latin typeface="David" panose="020E0502060401010101" pitchFamily="34" charset="-79"/>
                <a:ea typeface="Aptos" panose="020B0004020202020204" pitchFamily="34" charset="0"/>
                <a:cs typeface="David" panose="020E0502060401010101" pitchFamily="34" charset="-79"/>
              </a:rPr>
              <a:t>SVM</a:t>
            </a:r>
            <a:r>
              <a:rPr lang="he-IL" sz="1200" kern="100" dirty="0">
                <a:effectLst/>
                <a:latin typeface="David" panose="020E0502060401010101" pitchFamily="34" charset="-79"/>
                <a:ea typeface="Aptos" panose="020B0004020202020204" pitchFamily="34" charset="0"/>
                <a:cs typeface="David" panose="020E0502060401010101" pitchFamily="34" charset="-79"/>
              </a:rPr>
              <a:t> מספקים הפרדה מדויקת אך הם דורשים משאבי חישוב רבים. רשתות נוירונים עמוקות מאפשרות זיהוי של דפוסים מורכבים וקשרים נסתרים בנתונים, אך הן דורשות כמויות גדולות של נתונים מסומנים לאימון. </a:t>
            </a:r>
            <a:r>
              <a:rPr lang="en-US" sz="1200" kern="100" dirty="0">
                <a:effectLst/>
                <a:latin typeface="David" panose="020E0502060401010101" pitchFamily="34" charset="-79"/>
                <a:ea typeface="Aptos" panose="020B0004020202020204" pitchFamily="34" charset="0"/>
                <a:cs typeface="David" panose="020E0502060401010101" pitchFamily="34" charset="-79"/>
              </a:rPr>
              <a:t>CNN</a:t>
            </a:r>
            <a:r>
              <a:rPr lang="he-IL" sz="1200" kern="100" dirty="0">
                <a:effectLst/>
                <a:latin typeface="David" panose="020E0502060401010101" pitchFamily="34" charset="-79"/>
                <a:ea typeface="Aptos" panose="020B0004020202020204" pitchFamily="34" charset="0"/>
                <a:cs typeface="David" panose="020E0502060401010101" pitchFamily="34" charset="-79"/>
              </a:rPr>
              <a:t> מספקות ביצועים טובים בזיהוי מבוסס רצפים וניתוח מבני קלט מורכבים.</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p>
        </p:txBody>
      </p:sp>
      <p:sp>
        <p:nvSpPr>
          <p:cNvPr id="4" name="מציין מיקום של מספר שקופית 3">
            <a:extLst>
              <a:ext uri="{FF2B5EF4-FFF2-40B4-BE49-F238E27FC236}">
                <a16:creationId xmlns:a16="http://schemas.microsoft.com/office/drawing/2014/main" id="{7C531102-F038-DCA6-8323-96CDD4B79929}"/>
              </a:ext>
            </a:extLst>
          </p:cNvPr>
          <p:cNvSpPr>
            <a:spLocks noGrp="1"/>
          </p:cNvSpPr>
          <p:nvPr>
            <p:ph type="sldNum" sz="quarter" idx="5"/>
          </p:nvPr>
        </p:nvSpPr>
        <p:spPr/>
        <p:txBody>
          <a:bodyPr/>
          <a:lstStyle/>
          <a:p>
            <a:fld id="{2D735481-7842-454E-9AB0-05A238F7B7CC}" type="slidenum">
              <a:rPr lang="he-IL" smtClean="0"/>
              <a:t>33</a:t>
            </a:fld>
            <a:endParaRPr lang="he-IL"/>
          </a:p>
        </p:txBody>
      </p:sp>
    </p:spTree>
    <p:extLst>
      <p:ext uri="{BB962C8B-B14F-4D97-AF65-F5344CB8AC3E}">
        <p14:creationId xmlns:p14="http://schemas.microsoft.com/office/powerpoint/2010/main" val="2380741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ACF8D-35A2-8416-53DD-818AFC85984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685B362-4D26-2D91-C198-957EB3B98452}"/>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71AFD605-2290-8120-DC72-4F703EE7B0FD}"/>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33892048-2FA5-D891-1A5B-A85419DFEDB8}"/>
              </a:ext>
            </a:extLst>
          </p:cNvPr>
          <p:cNvSpPr>
            <a:spLocks noGrp="1"/>
          </p:cNvSpPr>
          <p:nvPr>
            <p:ph type="sldNum" sz="quarter" idx="5"/>
          </p:nvPr>
        </p:nvSpPr>
        <p:spPr/>
        <p:txBody>
          <a:bodyPr/>
          <a:lstStyle/>
          <a:p>
            <a:fld id="{2D735481-7842-454E-9AB0-05A238F7B7CC}" type="slidenum">
              <a:rPr lang="he-IL" smtClean="0"/>
              <a:t>34</a:t>
            </a:fld>
            <a:endParaRPr lang="he-IL"/>
          </a:p>
        </p:txBody>
      </p:sp>
    </p:spTree>
    <p:extLst>
      <p:ext uri="{BB962C8B-B14F-4D97-AF65-F5344CB8AC3E}">
        <p14:creationId xmlns:p14="http://schemas.microsoft.com/office/powerpoint/2010/main" val="3074122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E1778-F8CE-8A79-B2F1-66FCA1226188}"/>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F11B4840-E29B-CE75-9877-A5533AD09308}"/>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BD7E00B-2E9F-E057-F009-C3F75AAD0C37}"/>
              </a:ext>
            </a:extLst>
          </p:cNvPr>
          <p:cNvSpPr>
            <a:spLocks noGrp="1"/>
          </p:cNvSpPr>
          <p:nvPr>
            <p:ph type="body" idx="1"/>
          </p:nvPr>
        </p:nvSpPr>
        <p:spPr/>
        <p:txBody>
          <a:bodyPr/>
          <a:lstStyle/>
          <a:p>
            <a:endParaRPr lang="he-IL" dirty="0"/>
          </a:p>
        </p:txBody>
      </p:sp>
      <p:sp>
        <p:nvSpPr>
          <p:cNvPr id="4" name="מציין מיקום של מספר שקופית 3">
            <a:extLst>
              <a:ext uri="{FF2B5EF4-FFF2-40B4-BE49-F238E27FC236}">
                <a16:creationId xmlns:a16="http://schemas.microsoft.com/office/drawing/2014/main" id="{2FDC4115-B3CE-D0FD-9ABF-79395ABD15FE}"/>
              </a:ext>
            </a:extLst>
          </p:cNvPr>
          <p:cNvSpPr>
            <a:spLocks noGrp="1"/>
          </p:cNvSpPr>
          <p:nvPr>
            <p:ph type="sldNum" sz="quarter" idx="5"/>
          </p:nvPr>
        </p:nvSpPr>
        <p:spPr/>
        <p:txBody>
          <a:bodyPr/>
          <a:lstStyle/>
          <a:p>
            <a:fld id="{2D735481-7842-454E-9AB0-05A238F7B7CC}" type="slidenum">
              <a:rPr lang="he-IL" smtClean="0"/>
              <a:t>35</a:t>
            </a:fld>
            <a:endParaRPr lang="he-IL"/>
          </a:p>
        </p:txBody>
      </p:sp>
    </p:spTree>
    <p:extLst>
      <p:ext uri="{BB962C8B-B14F-4D97-AF65-F5344CB8AC3E}">
        <p14:creationId xmlns:p14="http://schemas.microsoft.com/office/powerpoint/2010/main" val="3035331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שלב האימון</a:t>
            </a:r>
            <a:r>
              <a:rPr lang="en-US" sz="1200" u="sng" kern="100" dirty="0">
                <a:effectLst/>
                <a:latin typeface="David" panose="020E0502060401010101" pitchFamily="34" charset="-79"/>
                <a:ea typeface="Aptos" panose="020B0004020202020204" pitchFamily="34" charset="0"/>
                <a:cs typeface="Arial" panose="020B0604020202020204" pitchFamily="34" charset="0"/>
              </a:rPr>
              <a:t> (Training Phase)</a:t>
            </a:r>
            <a:r>
              <a:rPr lang="en-US" sz="1200" b="1" kern="100" dirty="0">
                <a:effectLst/>
                <a:latin typeface="David" panose="020E0502060401010101" pitchFamily="34" charset="-79"/>
                <a:ea typeface="Aptos" panose="020B0004020202020204" pitchFamily="34" charset="0"/>
                <a:cs typeface="Arial" panose="020B0604020202020204" pitchFamily="34" charset="0"/>
              </a:rPr>
              <a:t> </a:t>
            </a:r>
            <a:r>
              <a:rPr lang="he-IL" sz="1200" kern="100" dirty="0">
                <a:effectLst/>
                <a:latin typeface="Aptos" panose="020B0004020202020204" pitchFamily="34" charset="0"/>
                <a:ea typeface="Aptos" panose="020B0004020202020204" pitchFamily="34" charset="0"/>
                <a:cs typeface="David" panose="020E0502060401010101" pitchFamily="34" charset="-79"/>
              </a:rPr>
              <a:t>: האלגוריתם לומד ממידע קיים, הידוע כ"סט האימון". המידע כולל דוגמאות רבות, ובמקרים של למידה מפוקחת, הוא כולל גם את התוצאה הרצויה עבור כל דוגמה. במהלך שלב זה, האלגוריתם לומד לזהות את הקשרים בין הקלט לפלט</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שלב הבחינה</a:t>
            </a:r>
            <a:r>
              <a:rPr lang="en-US" sz="1200" u="sng" kern="100" dirty="0">
                <a:effectLst/>
                <a:latin typeface="David" panose="020E0502060401010101" pitchFamily="34" charset="-79"/>
                <a:ea typeface="Aptos" panose="020B0004020202020204" pitchFamily="34" charset="0"/>
                <a:cs typeface="Arial" panose="020B0604020202020204" pitchFamily="34" charset="0"/>
              </a:rPr>
              <a:t> (Testing Phase)</a:t>
            </a:r>
            <a:r>
              <a:rPr lang="en-US" sz="1200" b="1" kern="100" dirty="0">
                <a:effectLst/>
                <a:latin typeface="David" panose="020E0502060401010101" pitchFamily="34" charset="-79"/>
                <a:ea typeface="Aptos" panose="020B0004020202020204" pitchFamily="34" charset="0"/>
                <a:cs typeface="Arial" panose="020B0604020202020204" pitchFamily="34" charset="0"/>
              </a:rPr>
              <a:t> </a:t>
            </a:r>
            <a:r>
              <a:rPr lang="he-IL" sz="1200" kern="100" dirty="0">
                <a:effectLst/>
                <a:latin typeface="Aptos" panose="020B0004020202020204" pitchFamily="34" charset="0"/>
                <a:ea typeface="Aptos" panose="020B0004020202020204" pitchFamily="34" charset="0"/>
                <a:cs typeface="David" panose="020E0502060401010101" pitchFamily="34" charset="-79"/>
              </a:rPr>
              <a:t>: לאחר שהאלגוריתם עבר את שלב האימון ולמד את הדפוסים, הוא נבחן על מידע חדש שלא נחשף אליו בעבר. בשלב זה, המערכת נדרשת לבצע תחזיות או החלטות על בסיס המודל שלמד</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5</a:t>
            </a:fld>
            <a:endParaRPr lang="he-IL"/>
          </a:p>
        </p:txBody>
      </p:sp>
    </p:spTree>
    <p:extLst>
      <p:ext uri="{BB962C8B-B14F-4D97-AF65-F5344CB8AC3E}">
        <p14:creationId xmlns:p14="http://schemas.microsoft.com/office/powerpoint/2010/main" val="3615727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b="1" dirty="0"/>
              <a:t>זיהוי מתקפות </a:t>
            </a:r>
            <a:r>
              <a:rPr lang="en-US" b="1" dirty="0"/>
              <a:t>SQL Injection</a:t>
            </a:r>
            <a:endParaRPr lang="en-US" dirty="0"/>
          </a:p>
          <a:p>
            <a:pPr>
              <a:buFont typeface="Arial" panose="020B0604020202020204" pitchFamily="34" charset="0"/>
              <a:buChar char="•"/>
            </a:pPr>
            <a:r>
              <a:rPr lang="he-IL" dirty="0"/>
              <a:t>דוגמה לניתוח דפוסי קלט והתנהגות חשודה: שימוש במודלים כמו </a:t>
            </a:r>
            <a:r>
              <a:rPr lang="en-US" dirty="0"/>
              <a:t>Decision Trees </a:t>
            </a:r>
            <a:r>
              <a:rPr lang="he-IL" dirty="0"/>
              <a:t>לזיהוי שאילתות חריגות במסד הנתונים.</a:t>
            </a:r>
          </a:p>
          <a:p>
            <a:pPr>
              <a:buFont typeface="Arial" panose="020B0604020202020204" pitchFamily="34" charset="0"/>
              <a:buChar char="•"/>
            </a:pPr>
            <a:r>
              <a:rPr lang="he-IL" dirty="0"/>
              <a:t>דוגמה לאימון מודלים על נתונים היסטוריים: למידת מכונה יכולה להתאמן על בסיס נתונים של שאילתות תקינות וזדוניות.</a:t>
            </a:r>
          </a:p>
          <a:p>
            <a:pPr>
              <a:buFont typeface="Arial" panose="020B0604020202020204" pitchFamily="34" charset="0"/>
              <a:buChar char="•"/>
            </a:pPr>
            <a:r>
              <a:rPr lang="he-IL" dirty="0"/>
              <a:t>דוגמה ליכולת לזהות מתקפות חדשות: שימוש בלמידה לא מפוקחת כמו </a:t>
            </a:r>
            <a:r>
              <a:rPr lang="en-US" dirty="0"/>
              <a:t>Clustering </a:t>
            </a:r>
            <a:r>
              <a:rPr lang="he-IL" dirty="0"/>
              <a:t>כדי לזהות ניסיונות תקיפה שאינם מוכרים.</a:t>
            </a:r>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9</a:t>
            </a:fld>
            <a:endParaRPr lang="he-IL"/>
          </a:p>
        </p:txBody>
      </p:sp>
    </p:spTree>
    <p:extLst>
      <p:ext uri="{BB962C8B-B14F-4D97-AF65-F5344CB8AC3E}">
        <p14:creationId xmlns:p14="http://schemas.microsoft.com/office/powerpoint/2010/main" val="1556667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יתרונות של עצי החלטה</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פשטות ופרשנות</a:t>
            </a:r>
            <a:r>
              <a:rPr lang="he-IL" sz="1800" kern="100" dirty="0">
                <a:effectLst/>
                <a:latin typeface="Aptos" panose="020B0004020202020204" pitchFamily="34" charset="0"/>
                <a:ea typeface="Aptos" panose="020B0004020202020204" pitchFamily="34" charset="0"/>
                <a:cs typeface="David" panose="020E0502060401010101" pitchFamily="34" charset="-79"/>
              </a:rPr>
              <a:t>: עץ החלטה הוא מודל שקל להבין ולפרש. בזכות המבנה ההיררכי שלו, ניתן לעקוב אחר כל שלב בתהליך קבלת ההחלטות. תכונה זו מאפשרת לאנשי אבטחת מידע להבין במהירות מדוע מערכת סיווגה קלט מסוים כמסוכן או כתקין</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התמודדות עם נתונים קטגוריאליים ומספריים</a:t>
            </a:r>
            <a:r>
              <a:rPr lang="he-IL" sz="1800" kern="100" dirty="0">
                <a:effectLst/>
                <a:latin typeface="Aptos" panose="020B0004020202020204" pitchFamily="34" charset="0"/>
                <a:ea typeface="Aptos" panose="020B0004020202020204" pitchFamily="34" charset="0"/>
                <a:cs typeface="David" panose="020E0502060401010101" pitchFamily="34" charset="-79"/>
              </a:rPr>
              <a:t>: עצים </a:t>
            </a:r>
            <a:r>
              <a:rPr lang="he-IL" sz="1800" kern="100" dirty="0" err="1">
                <a:effectLst/>
                <a:latin typeface="Aptos" panose="020B0004020202020204" pitchFamily="34" charset="0"/>
                <a:ea typeface="Aptos" panose="020B0004020202020204" pitchFamily="34" charset="0"/>
                <a:cs typeface="David" panose="020E0502060401010101" pitchFamily="34" charset="-79"/>
              </a:rPr>
              <a:t>החלטתיים</a:t>
            </a:r>
            <a:r>
              <a:rPr lang="he-IL" sz="1800" kern="100" dirty="0">
                <a:effectLst/>
                <a:latin typeface="Aptos" panose="020B0004020202020204" pitchFamily="34" charset="0"/>
                <a:ea typeface="Aptos" panose="020B0004020202020204" pitchFamily="34" charset="0"/>
                <a:cs typeface="David" panose="020E0502060401010101" pitchFamily="34" charset="-79"/>
              </a:rPr>
              <a:t> יכולים לעבוד עם משתנים קטגוריאליים (כגון צבע או שם) וגם עם משתנים מספריים (כגון אורך או משקל). כך אפשר ליישם את המודל במגוון רחב של בעיות סיווג ורגרסיה</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אין הנחת ליניאריות</a:t>
            </a:r>
            <a:r>
              <a:rPr lang="he-IL" sz="1800" kern="100" dirty="0">
                <a:effectLst/>
                <a:latin typeface="Aptos" panose="020B0004020202020204" pitchFamily="34" charset="0"/>
                <a:ea typeface="Aptos" panose="020B0004020202020204" pitchFamily="34" charset="0"/>
                <a:cs typeface="David" panose="020E0502060401010101" pitchFamily="34" charset="-79"/>
              </a:rPr>
              <a:t>: בניגוד למודלים סטטיסטיים אחרים כמו רגרסיה ליניארית, עצי החלטה אינם מניחים שהקשר בין התכונות לתוצאה הוא ליניארי. הם מסוגלים לזהות קשרים מורכבים בין התכונות השונות ולהתמודד היטב עם נתונים בעלי יחסים לא ליניאריים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יכולת לטפל בערכים חסרים</a:t>
            </a:r>
            <a:r>
              <a:rPr lang="he-IL" sz="1800" kern="100" dirty="0">
                <a:effectLst/>
                <a:latin typeface="Aptos" panose="020B0004020202020204" pitchFamily="34" charset="0"/>
                <a:ea typeface="Aptos" panose="020B0004020202020204" pitchFamily="34" charset="0"/>
                <a:cs typeface="David" panose="020E0502060401010101" pitchFamily="34" charset="-79"/>
              </a:rPr>
              <a:t>: עץ החלטה יכול להתמודד עם נתונים חסרים בצורה יעילה על ידי התעלמות מהתכונות החסרות או בניית חוקים חלופיים המבוססים על מידע קיים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p>
          <a:p>
            <a:pPr marL="342900" lvl="0" indent="-342900" algn="r" rtl="1">
              <a:lnSpc>
                <a:spcPct val="115000"/>
              </a:lnSpc>
              <a:spcAft>
                <a:spcPts val="800"/>
              </a:spcAft>
              <a:buFont typeface="+mj-lt"/>
              <a:buAutoNum type="arabicPeriod"/>
              <a:tabLst>
                <a:tab pos="457200" algn="l"/>
              </a:tabLst>
            </a:pPr>
            <a:r>
              <a:rPr lang="he-IL" sz="1800" u="sng" dirty="0">
                <a:effectLst/>
                <a:ea typeface="Aptos" panose="020B0004020202020204" pitchFamily="34" charset="0"/>
                <a:cs typeface="David" panose="020E0502060401010101" pitchFamily="34" charset="-79"/>
              </a:rPr>
              <a:t>יכולת הכללה טובה במודלים מורכבים</a:t>
            </a:r>
            <a:r>
              <a:rPr lang="he-IL" sz="1800" dirty="0">
                <a:effectLst/>
                <a:ea typeface="Aptos" panose="020B0004020202020204" pitchFamily="34" charset="0"/>
                <a:cs typeface="David" panose="020E0502060401010101" pitchFamily="34" charset="-79"/>
              </a:rPr>
              <a:t>: עץ החלטה הוא בסיס לשיטות מתקדמות יותר כמו </a:t>
            </a:r>
            <a:r>
              <a:rPr lang="he-IL" sz="1800" b="1" dirty="0">
                <a:effectLst/>
                <a:ea typeface="Aptos" panose="020B0004020202020204" pitchFamily="34" charset="0"/>
                <a:cs typeface="David" panose="020E0502060401010101" pitchFamily="34" charset="-79"/>
              </a:rPr>
              <a:t>יער אקראי</a:t>
            </a:r>
            <a:r>
              <a:rPr lang="en-US" sz="1800" b="1" dirty="0">
                <a:effectLst/>
                <a:latin typeface="David" panose="020E0502060401010101" pitchFamily="34" charset="-79"/>
                <a:ea typeface="Aptos" panose="020B0004020202020204" pitchFamily="34" charset="0"/>
              </a:rPr>
              <a:t> (Random Forest)</a:t>
            </a:r>
            <a:r>
              <a:rPr lang="en-US" sz="1800" dirty="0">
                <a:effectLst/>
                <a:latin typeface="David" panose="020E0502060401010101" pitchFamily="34" charset="-79"/>
                <a:ea typeface="Aptos" panose="020B0004020202020204" pitchFamily="34" charset="0"/>
              </a:rPr>
              <a:t> </a:t>
            </a:r>
            <a:r>
              <a:rPr lang="he-IL" sz="1800" dirty="0">
                <a:effectLst/>
                <a:latin typeface="David" panose="020E0502060401010101" pitchFamily="34" charset="-79"/>
                <a:ea typeface="Aptos" panose="020B0004020202020204" pitchFamily="34" charset="0"/>
              </a:rPr>
              <a:t>ו-</a:t>
            </a:r>
            <a:r>
              <a:rPr lang="en-US" sz="1800" b="1" dirty="0">
                <a:effectLst/>
                <a:latin typeface="David" panose="020E0502060401010101" pitchFamily="34" charset="-79"/>
                <a:ea typeface="Aptos" panose="020B0004020202020204" pitchFamily="34" charset="0"/>
              </a:rPr>
              <a:t>Gradient Boosting</a:t>
            </a:r>
            <a:r>
              <a:rPr lang="he-IL" sz="1800" dirty="0">
                <a:effectLst/>
                <a:latin typeface="David" panose="020E0502060401010101" pitchFamily="34" charset="-79"/>
                <a:ea typeface="Aptos" panose="020B0004020202020204" pitchFamily="34" charset="0"/>
              </a:rPr>
              <a:t>, שבהן נבנים מספר עצים שמשתלבים יחד כדי לשפר את דיוק התחזיות</a:t>
            </a:r>
          </a:p>
          <a:p>
            <a:pPr marL="342900" lvl="0" indent="-342900" algn="r" rtl="1">
              <a:lnSpc>
                <a:spcPct val="115000"/>
              </a:lnSpc>
              <a:spcAft>
                <a:spcPts val="800"/>
              </a:spcAft>
              <a:buFont typeface="+mj-lt"/>
              <a:buAutoNum type="arabicPeriod"/>
              <a:tabLst>
                <a:tab pos="457200" algn="l"/>
              </a:tabLst>
            </a:pPr>
            <a:endParaRPr lang="he-IL" sz="1800" dirty="0">
              <a:effectLst/>
              <a:latin typeface="David" panose="020E0502060401010101" pitchFamily="34" charset="-79"/>
            </a:endParaRPr>
          </a:p>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חסרונות של עצי החלטה</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התאמת יתר</a:t>
            </a:r>
            <a:r>
              <a:rPr lang="en-US" sz="1800" u="sng" kern="100" dirty="0">
                <a:effectLst/>
                <a:latin typeface="David" panose="020E0502060401010101" pitchFamily="34" charset="-79"/>
                <a:ea typeface="Aptos" panose="020B0004020202020204" pitchFamily="34" charset="0"/>
                <a:cs typeface="Arial" panose="020B0604020202020204" pitchFamily="34" charset="0"/>
              </a:rPr>
              <a:t>(Overfitting)</a:t>
            </a:r>
            <a:r>
              <a:rPr lang="en-US" sz="1800" b="1" kern="100" dirty="0">
                <a:effectLst/>
                <a:latin typeface="David" panose="020E0502060401010101" pitchFamily="34" charset="-79"/>
                <a:ea typeface="Aptos" panose="020B0004020202020204" pitchFamily="34" charset="0"/>
                <a:cs typeface="Arial" panose="020B0604020202020204" pitchFamily="34" charset="0"/>
              </a:rPr>
              <a:t> </a:t>
            </a:r>
            <a:r>
              <a:rPr lang="he-IL" sz="1800" kern="100" dirty="0">
                <a:effectLst/>
                <a:latin typeface="Aptos" panose="020B0004020202020204" pitchFamily="34" charset="0"/>
                <a:ea typeface="Aptos" panose="020B0004020202020204" pitchFamily="34" charset="0"/>
                <a:cs typeface="David" panose="020E0502060401010101" pitchFamily="34" charset="-79"/>
              </a:rPr>
              <a:t>: עץ החלטה יכול להיות מורכב מדי אם לא מתבצע גיזום</a:t>
            </a:r>
            <a:r>
              <a:rPr lang="en-US" sz="1800" kern="100" dirty="0">
                <a:effectLst/>
                <a:latin typeface="David" panose="020E0502060401010101" pitchFamily="34" charset="-79"/>
                <a:ea typeface="Aptos" panose="020B0004020202020204" pitchFamily="34" charset="0"/>
                <a:cs typeface="Arial" panose="020B0604020202020204" pitchFamily="34" charset="0"/>
              </a:rPr>
              <a:t>(pruning)</a:t>
            </a:r>
            <a:r>
              <a:rPr lang="he-IL" sz="1800" kern="100" dirty="0">
                <a:effectLst/>
                <a:latin typeface="Aptos" panose="020B0004020202020204" pitchFamily="34" charset="0"/>
                <a:ea typeface="Aptos" panose="020B0004020202020204" pitchFamily="34" charset="0"/>
                <a:cs typeface="David" panose="020E0502060401010101" pitchFamily="34" charset="-79"/>
              </a:rPr>
              <a:t>, מה שגורם לו להתאים באופן מדויק לנתוני האימון, ובכך לפגוע ביכולתו להכליל על נתונים חדשים. לדוגמה, עץ המנתח פרטים קטנים עלול להניב התראות שווא</a:t>
            </a:r>
            <a:r>
              <a:rPr lang="en-US" sz="1800" kern="100" dirty="0">
                <a:effectLst/>
                <a:latin typeface="David" panose="020E0502060401010101" pitchFamily="34" charset="-79"/>
                <a:ea typeface="Aptos" panose="020B0004020202020204" pitchFamily="34" charset="0"/>
                <a:cs typeface="Arial" panose="020B0604020202020204" pitchFamily="34" charset="0"/>
              </a:rPr>
              <a:t>(false positives)</a:t>
            </a:r>
            <a:r>
              <a:rPr lang="he-IL" sz="1800" kern="100" dirty="0">
                <a:effectLst/>
                <a:latin typeface="Aptos" panose="020B0004020202020204" pitchFamily="34" charset="0"/>
                <a:ea typeface="Aptos" panose="020B0004020202020204" pitchFamily="34" charset="0"/>
                <a:cs typeface="David" panose="020E0502060401010101" pitchFamily="34" charset="-79"/>
              </a:rPr>
              <a:t> על מתקפות</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רגישות לשינויים בנתונים</a:t>
            </a:r>
            <a:r>
              <a:rPr lang="he-IL" sz="1800" kern="100" dirty="0">
                <a:effectLst/>
                <a:latin typeface="Aptos" panose="020B0004020202020204" pitchFamily="34" charset="0"/>
                <a:ea typeface="Aptos" panose="020B0004020202020204" pitchFamily="34" charset="0"/>
                <a:cs typeface="David" panose="020E0502060401010101" pitchFamily="34" charset="-79"/>
              </a:rPr>
              <a:t>: שינויים קטנים בנתונים עשויים לשנות את מבנה העץ באופן משמעותי. הבחירה הראשונה לפיצול יכולה להשתנות בעקבות הבדל קטן, מה שעלול להוביל לעץ שונה לחלוטין ולחוסר יציבות</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ביצועים נמוכים במקרים מורכבים</a:t>
            </a:r>
            <a:r>
              <a:rPr lang="he-IL" sz="1800" kern="100" dirty="0">
                <a:effectLst/>
                <a:latin typeface="Aptos" panose="020B0004020202020204" pitchFamily="34" charset="0"/>
                <a:ea typeface="Aptos" panose="020B0004020202020204" pitchFamily="34" charset="0"/>
                <a:cs typeface="David" panose="020E0502060401010101" pitchFamily="34" charset="-79"/>
              </a:rPr>
              <a:t>: עצי החלטה בודדים עשויים לא להצליח במקרים שבהם הקשרים בין התכונות לתוצאה מורכבים. הם מציגים ביצועים פחות טובים לעומת שיטות מתקדמות כמו יערות אקראיים או </a:t>
            </a:r>
            <a:r>
              <a:rPr lang="en-US" sz="1800" kern="100" dirty="0">
                <a:effectLst/>
                <a:latin typeface="David" panose="020E0502060401010101" pitchFamily="34" charset="-79"/>
                <a:ea typeface="Aptos" panose="020B0004020202020204" pitchFamily="34" charset="0"/>
                <a:cs typeface="Arial" panose="020B0604020202020204" pitchFamily="34" charset="0"/>
              </a:rPr>
              <a:t> Gradient Boosting</a:t>
            </a:r>
            <a:r>
              <a:rPr lang="he-IL" sz="1800" kern="100" dirty="0">
                <a:effectLst/>
                <a:latin typeface="Aptos" panose="020B0004020202020204" pitchFamily="34" charset="0"/>
                <a:ea typeface="Aptos" panose="020B0004020202020204" pitchFamily="34" charset="0"/>
                <a:cs typeface="David" panose="020E0502060401010101" pitchFamily="34" charset="-79"/>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חוסר יעילות בעיבוד נתונים מסובכים</a:t>
            </a:r>
            <a:r>
              <a:rPr lang="he-IL" sz="1800" kern="100" dirty="0">
                <a:effectLst/>
                <a:latin typeface="Aptos" panose="020B0004020202020204" pitchFamily="34" charset="0"/>
                <a:ea typeface="Aptos" panose="020B0004020202020204" pitchFamily="34" charset="0"/>
                <a:cs typeface="David" panose="020E0502060401010101" pitchFamily="34" charset="-79"/>
              </a:rPr>
              <a:t>: עצי החלטה עלולים להפוך לגדולים ומורכבים במערכי נתונים עם הרבה תכונות, מה שיכול לגרום לקושי בהפקת תוצאות טובות ללא גיזום קפדני או שימוש בשיטות כמו </a:t>
            </a:r>
            <a:r>
              <a:rPr lang="en-US" sz="1800" kern="100" dirty="0">
                <a:effectLst/>
                <a:latin typeface="David" panose="020E0502060401010101" pitchFamily="34" charset="-79"/>
                <a:ea typeface="Aptos" panose="020B0004020202020204" pitchFamily="34" charset="0"/>
                <a:cs typeface="Arial" panose="020B0604020202020204" pitchFamily="34" charset="0"/>
              </a:rPr>
              <a:t>MDL (Minimum Description Length)</a:t>
            </a:r>
            <a:r>
              <a:rPr lang="he-IL" sz="1800" kern="100" dirty="0">
                <a:effectLst/>
                <a:latin typeface="Aptos" panose="020B0004020202020204" pitchFamily="34" charset="0"/>
                <a:ea typeface="Aptos" panose="020B0004020202020204" pitchFamily="34" charset="0"/>
                <a:cs typeface="David" panose="020E0502060401010101" pitchFamily="34" charset="-79"/>
              </a:rPr>
              <a:t>, המגבילות את מספר הצמתים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lnSpc>
                <a:spcPct val="115000"/>
              </a:lnSpc>
              <a:spcAft>
                <a:spcPts val="800"/>
              </a:spcAft>
              <a:buFont typeface="+mj-lt"/>
              <a:buNone/>
              <a:tabLst>
                <a:tab pos="457200" algn="l"/>
              </a:tabLst>
            </a:pPr>
            <a:endParaRPr lang="he-IL" sz="1800" dirty="0">
              <a:effectLst/>
              <a:latin typeface="David" panose="020E0502060401010101" pitchFamily="34" charset="-79"/>
            </a:endParaRPr>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10</a:t>
            </a:fld>
            <a:endParaRPr lang="he-IL"/>
          </a:p>
        </p:txBody>
      </p:sp>
    </p:spTree>
    <p:extLst>
      <p:ext uri="{BB962C8B-B14F-4D97-AF65-F5344CB8AC3E}">
        <p14:creationId xmlns:p14="http://schemas.microsoft.com/office/powerpoint/2010/main" val="387686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1AB9-AC04-048B-52CB-5680270EBD81}"/>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343DA404-AA92-6CA8-1A88-FDFDCD1176EA}"/>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BF11838D-C1BC-1252-E9E5-7CD5574C40CA}"/>
              </a:ext>
            </a:extLst>
          </p:cNvPr>
          <p:cNvSpPr>
            <a:spLocks noGrp="1"/>
          </p:cNvSpPr>
          <p:nvPr>
            <p:ph type="body" idx="1"/>
          </p:nvPr>
        </p:nvSpPr>
        <p:spPr/>
        <p:txBody>
          <a:bodyPr/>
          <a:lstStyle/>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יתרונות של עצי החלטה</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פשטות ופרשנות</a:t>
            </a:r>
            <a:r>
              <a:rPr lang="he-IL" sz="1800" kern="100" dirty="0">
                <a:effectLst/>
                <a:latin typeface="Aptos" panose="020B0004020202020204" pitchFamily="34" charset="0"/>
                <a:ea typeface="Aptos" panose="020B0004020202020204" pitchFamily="34" charset="0"/>
                <a:cs typeface="David" panose="020E0502060401010101" pitchFamily="34" charset="-79"/>
              </a:rPr>
              <a:t>: עץ החלטה הוא מודל שקל להבין ולפרש. בזכות המבנה ההיררכי שלו, ניתן לעקוב אחר כל שלב בתהליך קבלת ההחלטות. תכונה זו מאפשרת לאנשי אבטחת מידע להבין במהירות מדוע מערכת סיווגה קלט מסוים כמסוכן או כתקין</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התמודדות עם נתונים קטגוריאליים ומספריים</a:t>
            </a:r>
            <a:r>
              <a:rPr lang="he-IL" sz="1800" kern="100" dirty="0">
                <a:effectLst/>
                <a:latin typeface="Aptos" panose="020B0004020202020204" pitchFamily="34" charset="0"/>
                <a:ea typeface="Aptos" panose="020B0004020202020204" pitchFamily="34" charset="0"/>
                <a:cs typeface="David" panose="020E0502060401010101" pitchFamily="34" charset="-79"/>
              </a:rPr>
              <a:t>: עצים </a:t>
            </a:r>
            <a:r>
              <a:rPr lang="he-IL" sz="1800" kern="100" dirty="0" err="1">
                <a:effectLst/>
                <a:latin typeface="Aptos" panose="020B0004020202020204" pitchFamily="34" charset="0"/>
                <a:ea typeface="Aptos" panose="020B0004020202020204" pitchFamily="34" charset="0"/>
                <a:cs typeface="David" panose="020E0502060401010101" pitchFamily="34" charset="-79"/>
              </a:rPr>
              <a:t>החלטתיים</a:t>
            </a:r>
            <a:r>
              <a:rPr lang="he-IL" sz="1800" kern="100" dirty="0">
                <a:effectLst/>
                <a:latin typeface="Aptos" panose="020B0004020202020204" pitchFamily="34" charset="0"/>
                <a:ea typeface="Aptos" panose="020B0004020202020204" pitchFamily="34" charset="0"/>
                <a:cs typeface="David" panose="020E0502060401010101" pitchFamily="34" charset="-79"/>
              </a:rPr>
              <a:t> יכולים לעבוד עם משתנים קטגוריאליים (כגון צבע או שם) וגם עם משתנים מספריים (כגון אורך או משקל). כך אפשר ליישם את המודל במגוון רחב של בעיות סיווג ורגרסיה</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אין הנחת ליניאריות</a:t>
            </a:r>
            <a:r>
              <a:rPr lang="he-IL" sz="1800" kern="100" dirty="0">
                <a:effectLst/>
                <a:latin typeface="Aptos" panose="020B0004020202020204" pitchFamily="34" charset="0"/>
                <a:ea typeface="Aptos" panose="020B0004020202020204" pitchFamily="34" charset="0"/>
                <a:cs typeface="David" panose="020E0502060401010101" pitchFamily="34" charset="-79"/>
              </a:rPr>
              <a:t>: בניגוד למודלים סטטיסטיים אחרים כמו רגרסיה ליניארית, עצי החלטה אינם מניחים שהקשר בין התכונות לתוצאה הוא ליניארי. הם מסוגלים לזהות קשרים מורכבים בין התכונות השונות ולהתמודד היטב עם נתונים בעלי יחסים לא ליניאריים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יכולת לטפל בערכים חסרים</a:t>
            </a:r>
            <a:r>
              <a:rPr lang="he-IL" sz="1800" kern="100" dirty="0">
                <a:effectLst/>
                <a:latin typeface="Aptos" panose="020B0004020202020204" pitchFamily="34" charset="0"/>
                <a:ea typeface="Aptos" panose="020B0004020202020204" pitchFamily="34" charset="0"/>
                <a:cs typeface="David" panose="020E0502060401010101" pitchFamily="34" charset="-79"/>
              </a:rPr>
              <a:t>: עץ החלטה יכול להתמודד עם נתונים חסרים בצורה יעילה על ידי התעלמות מהתכונות החסרות או בניית חוקים חלופיים המבוססים על מידע קיים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p>
          <a:p>
            <a:pPr marL="342900" lvl="0" indent="-342900" algn="r" rtl="1">
              <a:lnSpc>
                <a:spcPct val="115000"/>
              </a:lnSpc>
              <a:spcAft>
                <a:spcPts val="800"/>
              </a:spcAft>
              <a:buFont typeface="+mj-lt"/>
              <a:buAutoNum type="arabicPeriod"/>
              <a:tabLst>
                <a:tab pos="457200" algn="l"/>
              </a:tabLst>
            </a:pPr>
            <a:r>
              <a:rPr lang="he-IL" sz="1800" u="sng" dirty="0">
                <a:effectLst/>
                <a:ea typeface="Aptos" panose="020B0004020202020204" pitchFamily="34" charset="0"/>
                <a:cs typeface="David" panose="020E0502060401010101" pitchFamily="34" charset="-79"/>
              </a:rPr>
              <a:t>יכולת הכללה טובה במודלים מורכבים</a:t>
            </a:r>
            <a:r>
              <a:rPr lang="he-IL" sz="1800" dirty="0">
                <a:effectLst/>
                <a:ea typeface="Aptos" panose="020B0004020202020204" pitchFamily="34" charset="0"/>
                <a:cs typeface="David" panose="020E0502060401010101" pitchFamily="34" charset="-79"/>
              </a:rPr>
              <a:t>: עץ החלטה הוא בסיס לשיטות מתקדמות יותר כמו </a:t>
            </a:r>
            <a:r>
              <a:rPr lang="he-IL" sz="1800" b="1" dirty="0">
                <a:effectLst/>
                <a:ea typeface="Aptos" panose="020B0004020202020204" pitchFamily="34" charset="0"/>
                <a:cs typeface="David" panose="020E0502060401010101" pitchFamily="34" charset="-79"/>
              </a:rPr>
              <a:t>יער אקראי</a:t>
            </a:r>
            <a:r>
              <a:rPr lang="en-US" sz="1800" b="1" dirty="0">
                <a:effectLst/>
                <a:latin typeface="David" panose="020E0502060401010101" pitchFamily="34" charset="-79"/>
                <a:ea typeface="Aptos" panose="020B0004020202020204" pitchFamily="34" charset="0"/>
              </a:rPr>
              <a:t> (Random Forest)</a:t>
            </a:r>
            <a:r>
              <a:rPr lang="en-US" sz="1800" dirty="0">
                <a:effectLst/>
                <a:latin typeface="David" panose="020E0502060401010101" pitchFamily="34" charset="-79"/>
                <a:ea typeface="Aptos" panose="020B0004020202020204" pitchFamily="34" charset="0"/>
              </a:rPr>
              <a:t> </a:t>
            </a:r>
            <a:r>
              <a:rPr lang="he-IL" sz="1800" dirty="0">
                <a:effectLst/>
                <a:latin typeface="David" panose="020E0502060401010101" pitchFamily="34" charset="-79"/>
                <a:ea typeface="Aptos" panose="020B0004020202020204" pitchFamily="34" charset="0"/>
              </a:rPr>
              <a:t>ו-</a:t>
            </a:r>
            <a:r>
              <a:rPr lang="en-US" sz="1800" b="1" dirty="0">
                <a:effectLst/>
                <a:latin typeface="David" panose="020E0502060401010101" pitchFamily="34" charset="-79"/>
                <a:ea typeface="Aptos" panose="020B0004020202020204" pitchFamily="34" charset="0"/>
              </a:rPr>
              <a:t>Gradient Boosting</a:t>
            </a:r>
            <a:r>
              <a:rPr lang="he-IL" sz="1800" dirty="0">
                <a:effectLst/>
                <a:latin typeface="David" panose="020E0502060401010101" pitchFamily="34" charset="-79"/>
                <a:ea typeface="Aptos" panose="020B0004020202020204" pitchFamily="34" charset="0"/>
              </a:rPr>
              <a:t>, שבהן נבנים מספר עצים שמשתלבים יחד כדי לשפר את דיוק התחזיות</a:t>
            </a:r>
          </a:p>
          <a:p>
            <a:pPr marL="342900" lvl="0" indent="-342900" algn="r" rtl="1">
              <a:lnSpc>
                <a:spcPct val="115000"/>
              </a:lnSpc>
              <a:spcAft>
                <a:spcPts val="800"/>
              </a:spcAft>
              <a:buFont typeface="+mj-lt"/>
              <a:buAutoNum type="arabicPeriod"/>
              <a:tabLst>
                <a:tab pos="457200" algn="l"/>
              </a:tabLst>
            </a:pPr>
            <a:endParaRPr lang="he-IL" sz="1800" dirty="0">
              <a:effectLst/>
              <a:latin typeface="David" panose="020E0502060401010101" pitchFamily="34" charset="-79"/>
            </a:endParaRPr>
          </a:p>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חסרונות של עצי החלטה</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התאמת יתר</a:t>
            </a:r>
            <a:r>
              <a:rPr lang="en-US" sz="1800" u="sng" kern="100" dirty="0">
                <a:effectLst/>
                <a:latin typeface="David" panose="020E0502060401010101" pitchFamily="34" charset="-79"/>
                <a:ea typeface="Aptos" panose="020B0004020202020204" pitchFamily="34" charset="0"/>
                <a:cs typeface="Arial" panose="020B0604020202020204" pitchFamily="34" charset="0"/>
              </a:rPr>
              <a:t>(Overfitting)</a:t>
            </a:r>
            <a:r>
              <a:rPr lang="en-US" sz="1800" b="1" kern="100" dirty="0">
                <a:effectLst/>
                <a:latin typeface="David" panose="020E0502060401010101" pitchFamily="34" charset="-79"/>
                <a:ea typeface="Aptos" panose="020B0004020202020204" pitchFamily="34" charset="0"/>
                <a:cs typeface="Arial" panose="020B0604020202020204" pitchFamily="34" charset="0"/>
              </a:rPr>
              <a:t> </a:t>
            </a:r>
            <a:r>
              <a:rPr lang="he-IL" sz="1800" kern="100" dirty="0">
                <a:effectLst/>
                <a:latin typeface="Aptos" panose="020B0004020202020204" pitchFamily="34" charset="0"/>
                <a:ea typeface="Aptos" panose="020B0004020202020204" pitchFamily="34" charset="0"/>
                <a:cs typeface="David" panose="020E0502060401010101" pitchFamily="34" charset="-79"/>
              </a:rPr>
              <a:t>: עץ החלטה יכול להיות מורכב מדי אם לא מתבצע גיזום</a:t>
            </a:r>
            <a:r>
              <a:rPr lang="en-US" sz="1800" kern="100" dirty="0">
                <a:effectLst/>
                <a:latin typeface="David" panose="020E0502060401010101" pitchFamily="34" charset="-79"/>
                <a:ea typeface="Aptos" panose="020B0004020202020204" pitchFamily="34" charset="0"/>
                <a:cs typeface="Arial" panose="020B0604020202020204" pitchFamily="34" charset="0"/>
              </a:rPr>
              <a:t>(pruning)</a:t>
            </a:r>
            <a:r>
              <a:rPr lang="he-IL" sz="1800" kern="100" dirty="0">
                <a:effectLst/>
                <a:latin typeface="Aptos" panose="020B0004020202020204" pitchFamily="34" charset="0"/>
                <a:ea typeface="Aptos" panose="020B0004020202020204" pitchFamily="34" charset="0"/>
                <a:cs typeface="David" panose="020E0502060401010101" pitchFamily="34" charset="-79"/>
              </a:rPr>
              <a:t>, מה שגורם לו להתאים באופן מדויק לנתוני האימון, ובכך לפגוע ביכולתו להכליל על נתונים חדשים. לדוגמה, עץ המנתח פרטים קטנים עלול להניב התראות שווא</a:t>
            </a:r>
            <a:r>
              <a:rPr lang="en-US" sz="1800" kern="100" dirty="0">
                <a:effectLst/>
                <a:latin typeface="David" panose="020E0502060401010101" pitchFamily="34" charset="-79"/>
                <a:ea typeface="Aptos" panose="020B0004020202020204" pitchFamily="34" charset="0"/>
                <a:cs typeface="Arial" panose="020B0604020202020204" pitchFamily="34" charset="0"/>
              </a:rPr>
              <a:t>(false positives)</a:t>
            </a:r>
            <a:r>
              <a:rPr lang="he-IL" sz="1800" kern="100" dirty="0">
                <a:effectLst/>
                <a:latin typeface="Aptos" panose="020B0004020202020204" pitchFamily="34" charset="0"/>
                <a:ea typeface="Aptos" panose="020B0004020202020204" pitchFamily="34" charset="0"/>
                <a:cs typeface="David" panose="020E0502060401010101" pitchFamily="34" charset="-79"/>
              </a:rPr>
              <a:t> על מתקפות</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רגישות לשינויים בנתונים</a:t>
            </a:r>
            <a:r>
              <a:rPr lang="he-IL" sz="1800" kern="100" dirty="0">
                <a:effectLst/>
                <a:latin typeface="Aptos" panose="020B0004020202020204" pitchFamily="34" charset="0"/>
                <a:ea typeface="Aptos" panose="020B0004020202020204" pitchFamily="34" charset="0"/>
                <a:cs typeface="David" panose="020E0502060401010101" pitchFamily="34" charset="-79"/>
              </a:rPr>
              <a:t>: שינויים קטנים בנתונים עשויים לשנות את מבנה העץ באופן משמעותי. הבחירה הראשונה לפיצול יכולה להשתנות בעקבות הבדל קטן, מה שעלול להוביל לעץ שונה לחלוטין ולחוסר יציבות</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ביצועים נמוכים במקרים מורכבים</a:t>
            </a:r>
            <a:r>
              <a:rPr lang="he-IL" sz="1800" kern="100" dirty="0">
                <a:effectLst/>
                <a:latin typeface="Aptos" panose="020B0004020202020204" pitchFamily="34" charset="0"/>
                <a:ea typeface="Aptos" panose="020B0004020202020204" pitchFamily="34" charset="0"/>
                <a:cs typeface="David" panose="020E0502060401010101" pitchFamily="34" charset="-79"/>
              </a:rPr>
              <a:t>: עצי החלטה בודדים עשויים לא להצליח במקרים שבהם הקשרים בין התכונות לתוצאה מורכבים. הם מציגים ביצועים פחות טובים לעומת שיטות מתקדמות כמו יערות אקראיים או </a:t>
            </a:r>
            <a:r>
              <a:rPr lang="en-US" sz="1800" kern="100" dirty="0">
                <a:effectLst/>
                <a:latin typeface="David" panose="020E0502060401010101" pitchFamily="34" charset="-79"/>
                <a:ea typeface="Aptos" panose="020B0004020202020204" pitchFamily="34" charset="0"/>
                <a:cs typeface="Arial" panose="020B0604020202020204" pitchFamily="34" charset="0"/>
              </a:rPr>
              <a:t> Gradient Boosting</a:t>
            </a:r>
            <a:r>
              <a:rPr lang="he-IL" sz="1800" kern="100" dirty="0">
                <a:effectLst/>
                <a:latin typeface="Aptos" panose="020B0004020202020204" pitchFamily="34" charset="0"/>
                <a:ea typeface="Aptos" panose="020B0004020202020204" pitchFamily="34" charset="0"/>
                <a:cs typeface="David" panose="020E0502060401010101" pitchFamily="34" charset="-79"/>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חוסר יעילות בעיבוד נתונים מסובכים</a:t>
            </a:r>
            <a:r>
              <a:rPr lang="he-IL" sz="1800" kern="100" dirty="0">
                <a:effectLst/>
                <a:latin typeface="Aptos" panose="020B0004020202020204" pitchFamily="34" charset="0"/>
                <a:ea typeface="Aptos" panose="020B0004020202020204" pitchFamily="34" charset="0"/>
                <a:cs typeface="David" panose="020E0502060401010101" pitchFamily="34" charset="-79"/>
              </a:rPr>
              <a:t>: עצי החלטה עלולים להפוך לגדולים ומורכבים במערכי נתונים עם הרבה תכונות, מה שיכול לגרום לקושי בהפקת תוצאות טובות ללא גיזום קפדני או שימוש בשיטות כמו </a:t>
            </a:r>
            <a:r>
              <a:rPr lang="en-US" sz="1800" kern="100" dirty="0">
                <a:effectLst/>
                <a:latin typeface="David" panose="020E0502060401010101" pitchFamily="34" charset="-79"/>
                <a:ea typeface="Aptos" panose="020B0004020202020204" pitchFamily="34" charset="0"/>
                <a:cs typeface="Arial" panose="020B0604020202020204" pitchFamily="34" charset="0"/>
              </a:rPr>
              <a:t>MDL (Minimum Description Length)</a:t>
            </a:r>
            <a:r>
              <a:rPr lang="he-IL" sz="1800" kern="100" dirty="0">
                <a:effectLst/>
                <a:latin typeface="Aptos" panose="020B0004020202020204" pitchFamily="34" charset="0"/>
                <a:ea typeface="Aptos" panose="020B0004020202020204" pitchFamily="34" charset="0"/>
                <a:cs typeface="David" panose="020E0502060401010101" pitchFamily="34" charset="-79"/>
              </a:rPr>
              <a:t>, המגבילות את מספר הצמתים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lnSpc>
                <a:spcPct val="115000"/>
              </a:lnSpc>
              <a:spcAft>
                <a:spcPts val="800"/>
              </a:spcAft>
              <a:buFont typeface="+mj-lt"/>
              <a:buNone/>
              <a:tabLst>
                <a:tab pos="457200" algn="l"/>
              </a:tabLst>
            </a:pPr>
            <a:endParaRPr lang="he-IL" sz="1800" dirty="0">
              <a:effectLst/>
              <a:latin typeface="David" panose="020E0502060401010101" pitchFamily="34" charset="-79"/>
            </a:endParaRPr>
          </a:p>
        </p:txBody>
      </p:sp>
      <p:sp>
        <p:nvSpPr>
          <p:cNvPr id="4" name="מציין מיקום של מספר שקופית 3">
            <a:extLst>
              <a:ext uri="{FF2B5EF4-FFF2-40B4-BE49-F238E27FC236}">
                <a16:creationId xmlns:a16="http://schemas.microsoft.com/office/drawing/2014/main" id="{FF3F50EF-52FD-619D-DABF-B4AD4F072F38}"/>
              </a:ext>
            </a:extLst>
          </p:cNvPr>
          <p:cNvSpPr>
            <a:spLocks noGrp="1"/>
          </p:cNvSpPr>
          <p:nvPr>
            <p:ph type="sldNum" sz="quarter" idx="5"/>
          </p:nvPr>
        </p:nvSpPr>
        <p:spPr/>
        <p:txBody>
          <a:bodyPr/>
          <a:lstStyle/>
          <a:p>
            <a:fld id="{2D735481-7842-454E-9AB0-05A238F7B7CC}" type="slidenum">
              <a:rPr lang="he-IL" smtClean="0"/>
              <a:t>11</a:t>
            </a:fld>
            <a:endParaRPr lang="he-IL"/>
          </a:p>
        </p:txBody>
      </p:sp>
    </p:spTree>
    <p:extLst>
      <p:ext uri="{BB962C8B-B14F-4D97-AF65-F5344CB8AC3E}">
        <p14:creationId xmlns:p14="http://schemas.microsoft.com/office/powerpoint/2010/main" val="318930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יתרונות של </a:t>
            </a:r>
            <a:r>
              <a:rPr lang="en-US" sz="1800" b="1" kern="100" dirty="0">
                <a:effectLst/>
                <a:latin typeface="David" panose="020E0502060401010101" pitchFamily="34" charset="-79"/>
                <a:ea typeface="Aptos" panose="020B0004020202020204" pitchFamily="34" charset="0"/>
                <a:cs typeface="Arial" panose="020B0604020202020204" pitchFamily="34" charset="0"/>
              </a:rPr>
              <a:t> SVM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דייקנות במקרים של מרווח ברור בין המחלקות</a:t>
            </a:r>
            <a:r>
              <a:rPr lang="he-IL" sz="1800" kern="100" dirty="0">
                <a:effectLst/>
                <a:latin typeface="Aptos" panose="020B0004020202020204" pitchFamily="34" charset="0"/>
                <a:ea typeface="Aptos" panose="020B0004020202020204" pitchFamily="34" charset="0"/>
                <a:cs typeface="David" panose="020E0502060401010101" pitchFamily="34" charset="-79"/>
              </a:rPr>
              <a:t>: </a:t>
            </a:r>
            <a:r>
              <a:rPr lang="en-US" sz="1800" kern="100" dirty="0">
                <a:effectLst/>
                <a:latin typeface="David" panose="020E0502060401010101" pitchFamily="34" charset="-79"/>
                <a:ea typeface="Aptos" panose="020B0004020202020204" pitchFamily="34" charset="0"/>
                <a:cs typeface="Arial" panose="020B0604020202020204" pitchFamily="34" charset="0"/>
              </a:rPr>
              <a:t>SVM </a:t>
            </a:r>
            <a:r>
              <a:rPr lang="he-IL" sz="1800" kern="100" dirty="0">
                <a:effectLst/>
                <a:latin typeface="Aptos" panose="020B0004020202020204" pitchFamily="34" charset="0"/>
                <a:ea typeface="Aptos" panose="020B0004020202020204" pitchFamily="34" charset="0"/>
                <a:cs typeface="David" panose="020E0502060401010101" pitchFamily="34" charset="-79"/>
              </a:rPr>
              <a:t>מספק פתרון מדויק ויעיל כאשר יש מרווח ברור בין המחלקות השונות, והוא מבטיח שההחלטה תתקבל בהתבסס על הדוגמאות הקריטיות ביותר (הווקטורים התומכים)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יעילות במקרים מורכבים</a:t>
            </a:r>
            <a:r>
              <a:rPr lang="he-IL" sz="1800" kern="100" dirty="0">
                <a:effectLst/>
                <a:latin typeface="Aptos" panose="020B0004020202020204" pitchFamily="34" charset="0"/>
                <a:ea typeface="Aptos" panose="020B0004020202020204" pitchFamily="34" charset="0"/>
                <a:cs typeface="David" panose="020E0502060401010101" pitchFamily="34" charset="-79"/>
              </a:rPr>
              <a:t>: בעזרת גרעינים,</a:t>
            </a:r>
            <a:r>
              <a:rPr lang="en-US" sz="1800" kern="100" dirty="0">
                <a:effectLst/>
                <a:latin typeface="David" panose="020E0502060401010101" pitchFamily="34" charset="-79"/>
                <a:ea typeface="Aptos" panose="020B0004020202020204" pitchFamily="34" charset="0"/>
                <a:cs typeface="Arial" panose="020B0604020202020204" pitchFamily="34" charset="0"/>
              </a:rPr>
              <a:t> SVM </a:t>
            </a:r>
            <a:r>
              <a:rPr lang="he-IL" sz="1800" kern="100" dirty="0">
                <a:effectLst/>
                <a:latin typeface="Aptos" panose="020B0004020202020204" pitchFamily="34" charset="0"/>
                <a:ea typeface="Aptos" panose="020B0004020202020204" pitchFamily="34" charset="0"/>
                <a:cs typeface="David" panose="020E0502060401010101" pitchFamily="34" charset="-79"/>
              </a:rPr>
              <a:t>יכול לפתור בעיות שבהן הנתונים אינם ניתנים להפרדה בצורה ליניארית. לדוגמה, מתקפות זדוניות עשויות להופיע בצורות מגוונות וקשות להבחנה, והיכולת של</a:t>
            </a:r>
            <a:r>
              <a:rPr lang="en-US" sz="1800" kern="100" dirty="0">
                <a:effectLst/>
                <a:latin typeface="David" panose="020E0502060401010101" pitchFamily="34" charset="-79"/>
                <a:ea typeface="Aptos" panose="020B0004020202020204" pitchFamily="34" charset="0"/>
                <a:cs typeface="Arial" panose="020B0604020202020204" pitchFamily="34" charset="0"/>
              </a:rPr>
              <a:t> SVM </a:t>
            </a:r>
            <a:r>
              <a:rPr lang="he-IL" sz="1800" kern="100" dirty="0">
                <a:effectLst/>
                <a:latin typeface="Aptos" panose="020B0004020202020204" pitchFamily="34" charset="0"/>
                <a:ea typeface="Aptos" panose="020B0004020202020204" pitchFamily="34" charset="0"/>
                <a:cs typeface="David" panose="020E0502060401010101" pitchFamily="34" charset="-79"/>
              </a:rPr>
              <a:t>להשתמש בגרעינים מאפשרת להרחיב את המודל גם למקרים מורכבים יותר</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מניעת התאמת יתר</a:t>
            </a:r>
            <a:r>
              <a:rPr lang="en-US" sz="1800" u="sng" kern="100" dirty="0">
                <a:effectLst/>
                <a:latin typeface="David" panose="020E0502060401010101" pitchFamily="34" charset="-79"/>
                <a:ea typeface="Aptos" panose="020B0004020202020204" pitchFamily="34" charset="0"/>
                <a:cs typeface="Arial" panose="020B0604020202020204" pitchFamily="34" charset="0"/>
              </a:rPr>
              <a:t> (Overfitting)</a:t>
            </a:r>
            <a:r>
              <a:rPr lang="he-IL" sz="1800" kern="100" dirty="0">
                <a:effectLst/>
                <a:latin typeface="Aptos" panose="020B0004020202020204" pitchFamily="34" charset="0"/>
                <a:ea typeface="Aptos" panose="020B0004020202020204" pitchFamily="34" charset="0"/>
                <a:cs typeface="David" panose="020E0502060401010101" pitchFamily="34" charset="-79"/>
              </a:rPr>
              <a:t>:</a:t>
            </a:r>
            <a:r>
              <a:rPr lang="en-US" sz="1800" kern="100" dirty="0">
                <a:effectLst/>
                <a:latin typeface="David" panose="020E0502060401010101" pitchFamily="34" charset="-79"/>
                <a:ea typeface="Aptos" panose="020B0004020202020204" pitchFamily="34" charset="0"/>
                <a:cs typeface="Arial" panose="020B0604020202020204" pitchFamily="34" charset="0"/>
              </a:rPr>
              <a:t> SVM </a:t>
            </a:r>
            <a:r>
              <a:rPr lang="he-IL" sz="1800" kern="100" dirty="0">
                <a:effectLst/>
                <a:latin typeface="Aptos" panose="020B0004020202020204" pitchFamily="34" charset="0"/>
                <a:ea typeface="Aptos" panose="020B0004020202020204" pitchFamily="34" charset="0"/>
                <a:cs typeface="David" panose="020E0502060401010101" pitchFamily="34" charset="-79"/>
              </a:rPr>
              <a:t>מתמקד בדוגמאות הקריטיות (וקטורים תומכים) ולא בפרטים הקטנים, מה שמונע התאמת יתר לנתונים רעשים, בניגוד למודלים כמו עצי החלטה</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מודל גמיש</a:t>
            </a:r>
            <a:r>
              <a:rPr lang="he-IL" sz="1800" kern="100" dirty="0">
                <a:effectLst/>
                <a:latin typeface="Aptos" panose="020B0004020202020204" pitchFamily="34" charset="0"/>
                <a:ea typeface="Aptos" panose="020B0004020202020204" pitchFamily="34" charset="0"/>
                <a:cs typeface="David" panose="020E0502060401010101" pitchFamily="34" charset="-79"/>
              </a:rPr>
              <a:t>: יכולתו של</a:t>
            </a:r>
            <a:r>
              <a:rPr lang="en-US" sz="1800" kern="100" dirty="0">
                <a:effectLst/>
                <a:latin typeface="David" panose="020E0502060401010101" pitchFamily="34" charset="-79"/>
                <a:ea typeface="Aptos" panose="020B0004020202020204" pitchFamily="34" charset="0"/>
                <a:cs typeface="Arial" panose="020B0604020202020204" pitchFamily="34" charset="0"/>
              </a:rPr>
              <a:t> SVM </a:t>
            </a:r>
            <a:r>
              <a:rPr lang="he-IL" sz="1800" kern="100" dirty="0">
                <a:effectLst/>
                <a:latin typeface="Aptos" panose="020B0004020202020204" pitchFamily="34" charset="0"/>
                <a:ea typeface="Aptos" panose="020B0004020202020204" pitchFamily="34" charset="0"/>
                <a:cs typeface="David" panose="020E0502060401010101" pitchFamily="34" charset="-79"/>
              </a:rPr>
              <a:t>לשלב גרעינים שונים מאפשרת לו להתמודד עם בעיות מורכבות שונות במגוון תחומים, כולל אבטחת מידע, זיהוי תמונות, וטקסט</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he-IL" sz="1800" kern="100" dirty="0">
              <a:effectLst/>
              <a:latin typeface="David" panose="020E0502060401010101" pitchFamily="34" charset="-79"/>
              <a:ea typeface="Aptos" panose="020B0004020202020204" pitchFamily="34" charset="0"/>
              <a:cs typeface="Arial" panose="020B0604020202020204" pitchFamily="34" charset="0"/>
            </a:endParaRPr>
          </a:p>
          <a:p>
            <a:pPr marL="0" lvl="0" indent="0" algn="r" rtl="1">
              <a:lnSpc>
                <a:spcPct val="115000"/>
              </a:lnSpc>
              <a:spcAft>
                <a:spcPts val="800"/>
              </a:spcAft>
              <a:buFont typeface="+mj-lt"/>
              <a:buNone/>
              <a:tabLst>
                <a:tab pos="457200" algn="l"/>
              </a:tabLst>
            </a:pPr>
            <a:endParaRPr lang="he-IL" sz="1800" kern="100" dirty="0">
              <a:effectLst/>
              <a:latin typeface="David" panose="020E0502060401010101" pitchFamily="34" charset="-79"/>
              <a:ea typeface="Aptos" panose="020B0004020202020204" pitchFamily="34" charset="0"/>
              <a:cs typeface="Arial" panose="020B0604020202020204" pitchFamily="34" charset="0"/>
            </a:endParaRPr>
          </a:p>
          <a:p>
            <a:pPr algn="r" rtl="1">
              <a:lnSpc>
                <a:spcPct val="115000"/>
              </a:lnSpc>
              <a:spcAft>
                <a:spcPts val="800"/>
              </a:spcAft>
            </a:pPr>
            <a:r>
              <a:rPr lang="he-IL" sz="1800" b="1" kern="100" dirty="0">
                <a:effectLst/>
                <a:latin typeface="Aptos" panose="020B0004020202020204" pitchFamily="34" charset="0"/>
                <a:ea typeface="Aptos" panose="020B0004020202020204" pitchFamily="34" charset="0"/>
                <a:cs typeface="David" panose="020E0502060401010101" pitchFamily="34" charset="-79"/>
              </a:rPr>
              <a:t>חסרונות של </a:t>
            </a:r>
            <a:r>
              <a:rPr lang="en-US" sz="1800" b="1" kern="100" dirty="0">
                <a:effectLst/>
                <a:latin typeface="David" panose="020E0502060401010101" pitchFamily="34" charset="-79"/>
                <a:ea typeface="Aptos" panose="020B0004020202020204" pitchFamily="34" charset="0"/>
                <a:cs typeface="Arial" panose="020B0604020202020204" pitchFamily="34" charset="0"/>
              </a:rPr>
              <a:t> SVM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קושי באימון על מערכי נתונים גדולים</a:t>
            </a:r>
            <a:r>
              <a:rPr lang="he-IL" sz="1800" kern="100" dirty="0">
                <a:effectLst/>
                <a:latin typeface="Aptos" panose="020B0004020202020204" pitchFamily="34" charset="0"/>
                <a:ea typeface="Aptos" panose="020B0004020202020204" pitchFamily="34" charset="0"/>
                <a:cs typeface="David" panose="020E0502060401010101" pitchFamily="34" charset="-79"/>
              </a:rPr>
              <a:t>: אימון</a:t>
            </a:r>
            <a:r>
              <a:rPr lang="en-US" sz="1800" kern="100" dirty="0">
                <a:effectLst/>
                <a:latin typeface="David" panose="020E0502060401010101" pitchFamily="34" charset="-79"/>
                <a:ea typeface="Aptos" panose="020B0004020202020204" pitchFamily="34" charset="0"/>
                <a:cs typeface="Arial" panose="020B0604020202020204" pitchFamily="34" charset="0"/>
              </a:rPr>
              <a:t> SVM </a:t>
            </a:r>
            <a:r>
              <a:rPr lang="he-IL" sz="1800" kern="100" dirty="0">
                <a:effectLst/>
                <a:latin typeface="Aptos" panose="020B0004020202020204" pitchFamily="34" charset="0"/>
                <a:ea typeface="Aptos" panose="020B0004020202020204" pitchFamily="34" charset="0"/>
                <a:cs typeface="David" panose="020E0502060401010101" pitchFamily="34" charset="-79"/>
              </a:rPr>
              <a:t>על דאטה גדול הוא מאתגר מבחינה חישובית, במיוחד עם גרעינים למקרים לא ליניאריים, ודורש משאבים רבים</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רגישות לבחירת פרמטרים</a:t>
            </a:r>
            <a:r>
              <a:rPr lang="he-IL" sz="1800" kern="100" dirty="0">
                <a:effectLst/>
                <a:latin typeface="Aptos" panose="020B0004020202020204" pitchFamily="34" charset="0"/>
                <a:ea typeface="Aptos" panose="020B0004020202020204" pitchFamily="34" charset="0"/>
                <a:cs typeface="David" panose="020E0502060401010101" pitchFamily="34" charset="-79"/>
              </a:rPr>
              <a:t>: הצלחת המודל תלויה בבחירת פרמטרים נכונה כמו סוג הגרעין, ודורשת ניסיון ושימוש בטכניקות כמו </a:t>
            </a:r>
            <a:r>
              <a:rPr lang="en-US" sz="1800" kern="100" dirty="0">
                <a:effectLst/>
                <a:latin typeface="David" panose="020E0502060401010101" pitchFamily="34" charset="-79"/>
                <a:ea typeface="Aptos" panose="020B0004020202020204" pitchFamily="34" charset="0"/>
                <a:cs typeface="Arial" panose="020B0604020202020204" pitchFamily="34" charset="0"/>
              </a:rPr>
              <a:t>Cross-Validation</a:t>
            </a:r>
            <a:r>
              <a:rPr lang="he-IL" sz="1800" kern="100" dirty="0">
                <a:effectLst/>
                <a:latin typeface="Aptos" panose="020B0004020202020204" pitchFamily="34" charset="0"/>
                <a:ea typeface="Aptos" panose="020B0004020202020204" pitchFamily="34" charset="0"/>
                <a:cs typeface="David" panose="020E0502060401010101" pitchFamily="34" charset="-79"/>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פרשנות מורכבת</a:t>
            </a:r>
            <a:r>
              <a:rPr lang="he-IL" sz="1800" kern="100" dirty="0">
                <a:effectLst/>
                <a:latin typeface="Aptos" panose="020B0004020202020204" pitchFamily="34" charset="0"/>
                <a:ea typeface="Aptos" panose="020B0004020202020204" pitchFamily="34" charset="0"/>
                <a:cs typeface="David" panose="020E0502060401010101" pitchFamily="34" charset="-79"/>
              </a:rPr>
              <a:t>: המורכבות של</a:t>
            </a:r>
            <a:r>
              <a:rPr lang="en-US" sz="1800" kern="100" dirty="0">
                <a:effectLst/>
                <a:latin typeface="David" panose="020E0502060401010101" pitchFamily="34" charset="-79"/>
                <a:ea typeface="Aptos" panose="020B0004020202020204" pitchFamily="34" charset="0"/>
                <a:cs typeface="Arial" panose="020B0604020202020204" pitchFamily="34" charset="0"/>
              </a:rPr>
              <a:t> SVM </a:t>
            </a:r>
            <a:r>
              <a:rPr lang="he-IL" sz="1800" kern="100" dirty="0">
                <a:effectLst/>
                <a:latin typeface="Aptos" panose="020B0004020202020204" pitchFamily="34" charset="0"/>
                <a:ea typeface="Aptos" panose="020B0004020202020204" pitchFamily="34" charset="0"/>
                <a:cs typeface="David" panose="020E0502060401010101" pitchFamily="34" charset="-79"/>
              </a:rPr>
              <a:t>מקשה על הבנת ההחלטות, בניגוד למודלים כמו עץ החלטה, מה שמסבך הסבר של תוצאות. דבר זה עלול להיות בעייתי במקרים שבהם חשוב להבין את ההיגיון מאחורי הסיווג (כמו באבטחת מידע)</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lvl="0" indent="-342900" algn="r" rtl="1">
              <a:lnSpc>
                <a:spcPct val="115000"/>
              </a:lnSpc>
              <a:spcAft>
                <a:spcPts val="800"/>
              </a:spcAft>
              <a:buFont typeface="+mj-lt"/>
              <a:buAutoNum type="arabicPeriod"/>
              <a:tabLst>
                <a:tab pos="457200" algn="l"/>
              </a:tabLst>
            </a:pPr>
            <a:r>
              <a:rPr lang="he-IL" sz="1800" u="sng" kern="100" dirty="0">
                <a:effectLst/>
                <a:latin typeface="Aptos" panose="020B0004020202020204" pitchFamily="34" charset="0"/>
                <a:ea typeface="Aptos" panose="020B0004020202020204" pitchFamily="34" charset="0"/>
                <a:cs typeface="David" panose="020E0502060401010101" pitchFamily="34" charset="-79"/>
              </a:rPr>
              <a:t>קושי בזיהוי רב-מחלקתי</a:t>
            </a:r>
            <a:r>
              <a:rPr lang="he-IL" sz="1800" kern="100" dirty="0">
                <a:effectLst/>
                <a:latin typeface="Aptos" panose="020B0004020202020204" pitchFamily="34" charset="0"/>
                <a:ea typeface="Aptos" panose="020B0004020202020204" pitchFamily="34" charset="0"/>
                <a:cs typeface="David" panose="020E0502060401010101" pitchFamily="34" charset="-79"/>
              </a:rPr>
              <a:t>: </a:t>
            </a:r>
            <a:r>
              <a:rPr lang="en-US" sz="1800" kern="100" dirty="0">
                <a:effectLst/>
                <a:latin typeface="David" panose="020E0502060401010101" pitchFamily="34" charset="-79"/>
                <a:ea typeface="Aptos" panose="020B0004020202020204" pitchFamily="34" charset="0"/>
                <a:cs typeface="Arial" panose="020B0604020202020204" pitchFamily="34" charset="0"/>
              </a:rPr>
              <a:t>SVM </a:t>
            </a:r>
            <a:r>
              <a:rPr lang="he-IL" sz="1800" kern="100" dirty="0">
                <a:effectLst/>
                <a:latin typeface="David" panose="020E0502060401010101" pitchFamily="34" charset="-79"/>
                <a:ea typeface="Aptos" panose="020B0004020202020204" pitchFamily="34" charset="0"/>
                <a:cs typeface="Arial" panose="020B0604020202020204" pitchFamily="34" charset="0"/>
              </a:rPr>
              <a:t>מתאים בעיקר לסיווג בינארי, כך שבמקרים רב-מחלקתיים </a:t>
            </a:r>
            <a:r>
              <a:rPr lang="en-US" sz="1800" kern="100" dirty="0">
                <a:effectLst/>
                <a:latin typeface="David" panose="020E0502060401010101" pitchFamily="34" charset="-79"/>
                <a:ea typeface="Aptos" panose="020B0004020202020204" pitchFamily="34" charset="0"/>
                <a:cs typeface="Arial" panose="020B0604020202020204" pitchFamily="34" charset="0"/>
              </a:rPr>
              <a:t>(Multiclass Classification)</a:t>
            </a:r>
            <a:r>
              <a:rPr lang="he-IL" sz="1800" kern="100" dirty="0">
                <a:effectLst/>
                <a:latin typeface="Aptos" panose="020B0004020202020204" pitchFamily="34" charset="0"/>
                <a:ea typeface="Aptos" panose="020B0004020202020204" pitchFamily="34" charset="0"/>
                <a:cs typeface="David" panose="020E0502060401010101" pitchFamily="34" charset="-79"/>
              </a:rPr>
              <a:t> נדרש שילוב של מודלים, מה שמסבך את התהליך.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lnSpc>
                <a:spcPct val="115000"/>
              </a:lnSpc>
              <a:spcAft>
                <a:spcPts val="800"/>
              </a:spcAft>
              <a:buFont typeface="+mj-lt"/>
              <a:buNone/>
              <a:tabLst>
                <a:tab pos="457200" algn="l"/>
              </a:tabLst>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12</a:t>
            </a:fld>
            <a:endParaRPr lang="he-IL"/>
          </a:p>
        </p:txBody>
      </p:sp>
    </p:spTree>
    <p:extLst>
      <p:ext uri="{BB962C8B-B14F-4D97-AF65-F5344CB8AC3E}">
        <p14:creationId xmlns:p14="http://schemas.microsoft.com/office/powerpoint/2010/main" val="7218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742950" lvl="1" indent="-285750" algn="r" rtl="1">
              <a:lnSpc>
                <a:spcPct val="115000"/>
              </a:lnSpc>
              <a:spcAft>
                <a:spcPts val="800"/>
              </a:spcAft>
              <a:buFont typeface="+mj-cs"/>
              <a:buAutoNum type="hebrew2Minus"/>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אורך הקלט</a:t>
            </a:r>
            <a:r>
              <a:rPr lang="he-IL" sz="1200" kern="100" dirty="0">
                <a:effectLst/>
                <a:latin typeface="Aptos" panose="020B0004020202020204" pitchFamily="34" charset="0"/>
                <a:ea typeface="Aptos" panose="020B0004020202020204" pitchFamily="34" charset="0"/>
                <a:cs typeface="David" panose="020E0502060401010101" pitchFamily="34" charset="-79"/>
              </a:rPr>
              <a:t>: מתקפות עלולות לכלול קלטים ארוכים ולא תקניים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gn="r" rtl="1">
              <a:lnSpc>
                <a:spcPct val="115000"/>
              </a:lnSpc>
              <a:spcAft>
                <a:spcPts val="800"/>
              </a:spcAft>
              <a:buFont typeface="+mj-cs"/>
              <a:buAutoNum type="hebrew2Minus"/>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תווים מיוחדים</a:t>
            </a:r>
            <a:r>
              <a:rPr lang="he-IL" sz="1200" kern="100" dirty="0">
                <a:effectLst/>
                <a:latin typeface="Aptos" panose="020B0004020202020204" pitchFamily="34" charset="0"/>
                <a:ea typeface="Aptos" panose="020B0004020202020204" pitchFamily="34" charset="0"/>
                <a:cs typeface="David" panose="020E0502060401010101" pitchFamily="34" charset="-79"/>
              </a:rPr>
              <a:t>: קלט המכיל תווים כמו '," או ; עשוי להיות סימן למתקפה</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gn="r" rtl="1">
              <a:lnSpc>
                <a:spcPct val="115000"/>
              </a:lnSpc>
              <a:spcAft>
                <a:spcPts val="800"/>
              </a:spcAft>
              <a:buFont typeface="+mj-cs"/>
              <a:buAutoNum type="hebrew2Minus"/>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מילות מפתח של </a:t>
            </a:r>
            <a:r>
              <a:rPr lang="en-US" sz="1200" u="sng" kern="100" dirty="0">
                <a:effectLst/>
                <a:latin typeface="David" panose="020E0502060401010101" pitchFamily="34" charset="-79"/>
                <a:ea typeface="Aptos" panose="020B0004020202020204" pitchFamily="34" charset="0"/>
                <a:cs typeface="Arial" panose="020B0604020202020204" pitchFamily="34" charset="0"/>
              </a:rPr>
              <a:t> SQL</a:t>
            </a:r>
            <a:r>
              <a:rPr lang="he-IL" sz="1200" kern="100" dirty="0">
                <a:effectLst/>
                <a:latin typeface="Aptos" panose="020B0004020202020204" pitchFamily="34" charset="0"/>
                <a:ea typeface="Aptos" panose="020B0004020202020204" pitchFamily="34" charset="0"/>
                <a:cs typeface="David" panose="020E0502060401010101" pitchFamily="34" charset="-79"/>
              </a:rPr>
              <a:t>: מילות מפתח כמו </a:t>
            </a:r>
            <a:r>
              <a:rPr lang="en-US" sz="1200" kern="100" dirty="0">
                <a:effectLst/>
                <a:latin typeface="David" panose="020E0502060401010101" pitchFamily="34" charset="-79"/>
                <a:ea typeface="Aptos" panose="020B0004020202020204" pitchFamily="34" charset="0"/>
                <a:cs typeface="Arial" panose="020B0604020202020204" pitchFamily="34" charset="0"/>
              </a:rPr>
              <a:t>SELECT, DROP, INSERT</a:t>
            </a:r>
            <a:r>
              <a:rPr lang="he-IL" sz="1200" kern="100" dirty="0">
                <a:effectLst/>
                <a:latin typeface="Aptos" panose="020B0004020202020204" pitchFamily="34" charset="0"/>
                <a:ea typeface="Aptos" panose="020B0004020202020204" pitchFamily="34" charset="0"/>
                <a:cs typeface="David" panose="020E0502060401010101" pitchFamily="34" charset="-79"/>
              </a:rPr>
              <a:t>, או </a:t>
            </a:r>
            <a:r>
              <a:rPr lang="en-US" sz="1200" kern="100" dirty="0">
                <a:effectLst/>
                <a:latin typeface="David" panose="020E0502060401010101" pitchFamily="34" charset="-79"/>
                <a:ea typeface="Aptos" panose="020B0004020202020204" pitchFamily="34" charset="0"/>
                <a:cs typeface="Arial" panose="020B0604020202020204" pitchFamily="34" charset="0"/>
              </a:rPr>
              <a:t>DELETE </a:t>
            </a:r>
            <a:r>
              <a:rPr lang="he-IL" sz="1200" kern="100" dirty="0">
                <a:effectLst/>
                <a:latin typeface="Aptos" panose="020B0004020202020204" pitchFamily="34" charset="0"/>
                <a:ea typeface="Aptos" panose="020B0004020202020204" pitchFamily="34" charset="0"/>
                <a:cs typeface="David" panose="020E0502060401010101" pitchFamily="34" charset="-79"/>
              </a:rPr>
              <a:t> עשויות להצביע על קלט שנוצר בניסיון לבצע מתקפה</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gn="r" rtl="1">
              <a:lnSpc>
                <a:spcPct val="115000"/>
              </a:lnSpc>
              <a:spcAft>
                <a:spcPts val="800"/>
              </a:spcAft>
              <a:buFont typeface="+mj-cs"/>
              <a:buAutoNum type="hebrew2Minus"/>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תבניות לא רגילות</a:t>
            </a:r>
            <a:r>
              <a:rPr lang="he-IL" sz="1200" kern="100" dirty="0">
                <a:effectLst/>
                <a:latin typeface="Aptos" panose="020B0004020202020204" pitchFamily="34" charset="0"/>
                <a:ea typeface="Aptos" panose="020B0004020202020204" pitchFamily="34" charset="0"/>
                <a:cs typeface="David" panose="020E0502060401010101" pitchFamily="34" charset="-79"/>
              </a:rPr>
              <a:t>: תבניות של קלטים לא סטנדרטיים או נוכחות של משתנים לא תואמים בין כמות הפלט והכניסה</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gn="r" rtl="1">
              <a:lnSpc>
                <a:spcPct val="115000"/>
              </a:lnSpc>
              <a:spcAft>
                <a:spcPts val="800"/>
              </a:spcAft>
              <a:buFont typeface="+mj-cs"/>
              <a:buAutoNum type="hebrew2Minus"/>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שיעור התו/המילה הנחשד לקלט</a:t>
            </a:r>
            <a:r>
              <a:rPr lang="he-IL" sz="1200" kern="100" dirty="0">
                <a:effectLst/>
                <a:latin typeface="Aptos" panose="020B0004020202020204" pitchFamily="34" charset="0"/>
                <a:ea typeface="Aptos" panose="020B0004020202020204" pitchFamily="34" charset="0"/>
                <a:cs typeface="David" panose="020E0502060401010101" pitchFamily="34" charset="-79"/>
              </a:rPr>
              <a:t>: ניתן לחשב תדירות הופעת תווים חשודים או מילות מפתח חשודות מתוך כלל הקלט</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endParaRPr lang="he-IL" dirty="0"/>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13</a:t>
            </a:fld>
            <a:endParaRPr lang="he-IL"/>
          </a:p>
        </p:txBody>
      </p:sp>
    </p:spTree>
    <p:extLst>
      <p:ext uri="{BB962C8B-B14F-4D97-AF65-F5344CB8AC3E}">
        <p14:creationId xmlns:p14="http://schemas.microsoft.com/office/powerpoint/2010/main" val="233083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342900" lvl="0" indent="-342900" algn="r" rtl="1">
              <a:lnSpc>
                <a:spcPct val="115000"/>
              </a:lnSpc>
              <a:spcAft>
                <a:spcPts val="800"/>
              </a:spcAft>
              <a:buFont typeface="+mj-lt"/>
              <a:buAutoNum type="arabicPeriod"/>
              <a:tabLst>
                <a:tab pos="4572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איסוף והכנת נתונים</a:t>
            </a:r>
            <a:r>
              <a:rPr lang="en-US" sz="1200" kern="100" dirty="0">
                <a:effectLst/>
                <a:latin typeface="David" panose="020E0502060401010101" pitchFamily="34" charset="-79"/>
                <a:ea typeface="Aptos" panose="020B0004020202020204" pitchFamily="34" charset="0"/>
                <a:cs typeface="Arial" panose="020B0604020202020204" pitchFamily="34" charset="0"/>
              </a:rPr>
              <a:t>:</a:t>
            </a:r>
            <a:br>
              <a:rPr lang="en-US" sz="1200" kern="100" dirty="0">
                <a:effectLst/>
                <a:latin typeface="David" panose="020E0502060401010101" pitchFamily="34" charset="-79"/>
                <a:ea typeface="Aptos" panose="020B0004020202020204" pitchFamily="34" charset="0"/>
                <a:cs typeface="Arial" panose="020B0604020202020204" pitchFamily="34" charset="0"/>
              </a:rPr>
            </a:br>
            <a:r>
              <a:rPr lang="he-IL" sz="1200" kern="100" dirty="0">
                <a:effectLst/>
                <a:latin typeface="Aptos" panose="020B0004020202020204" pitchFamily="34" charset="0"/>
                <a:ea typeface="Aptos" panose="020B0004020202020204" pitchFamily="34" charset="0"/>
                <a:cs typeface="David" panose="020E0502060401010101" pitchFamily="34" charset="-79"/>
              </a:rPr>
              <a:t>האתגר המרכזי בזיהוי מתקפות</a:t>
            </a:r>
            <a:r>
              <a:rPr lang="en-US" sz="1200" kern="100" dirty="0">
                <a:effectLst/>
                <a:latin typeface="David" panose="020E0502060401010101" pitchFamily="34" charset="-79"/>
                <a:ea typeface="Aptos" panose="020B0004020202020204" pitchFamily="34" charset="0"/>
                <a:cs typeface="Arial" panose="020B0604020202020204" pitchFamily="34" charset="0"/>
              </a:rPr>
              <a:t> XSS </a:t>
            </a:r>
            <a:r>
              <a:rPr lang="he-IL" sz="1200" kern="100" dirty="0">
                <a:effectLst/>
                <a:latin typeface="Aptos" panose="020B0004020202020204" pitchFamily="34" charset="0"/>
                <a:ea typeface="Aptos" panose="020B0004020202020204" pitchFamily="34" charset="0"/>
                <a:cs typeface="David" panose="020E0502060401010101" pitchFamily="34" charset="-79"/>
              </a:rPr>
              <a:t>הוא הבנת ההקשר שבו קוד זדוני מופיע בקלט. יש לאסוף דוגמאות של קלטים לגיטימיים ודוגמאות של קלטים המכילים קוד זדוני </a:t>
            </a:r>
            <a:r>
              <a:rPr lang="en-US" sz="1200" kern="100" dirty="0">
                <a:effectLst/>
                <a:latin typeface="David" panose="020E0502060401010101" pitchFamily="34" charset="-79"/>
                <a:ea typeface="Aptos" panose="020B0004020202020204" pitchFamily="34" charset="0"/>
                <a:cs typeface="Arial" panose="020B0604020202020204" pitchFamily="34" charset="0"/>
              </a:rPr>
              <a:t>XSS</a:t>
            </a:r>
            <a:r>
              <a:rPr lang="he-IL" sz="1200" kern="100" dirty="0">
                <a:effectLst/>
                <a:latin typeface="Aptos" panose="020B0004020202020204" pitchFamily="34" charset="0"/>
                <a:ea typeface="Aptos" panose="020B0004020202020204" pitchFamily="34" charset="0"/>
                <a:cs typeface="David" panose="020E0502060401010101" pitchFamily="34" charset="-79"/>
              </a:rPr>
              <a:t>. כולל</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kern="100" dirty="0">
                <a:effectLst/>
                <a:latin typeface="Aptos" panose="020B0004020202020204" pitchFamily="34" charset="0"/>
                <a:ea typeface="Aptos" panose="020B0004020202020204" pitchFamily="34" charset="0"/>
                <a:cs typeface="David" panose="020E0502060401010101" pitchFamily="34" charset="-79"/>
              </a:rPr>
              <a:t>תגי</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HTML </a:t>
            </a:r>
            <a:r>
              <a:rPr lang="he-IL" sz="1200" kern="100" dirty="0">
                <a:effectLst/>
                <a:latin typeface="Aptos" panose="020B0004020202020204" pitchFamily="34" charset="0"/>
                <a:ea typeface="Aptos" panose="020B0004020202020204" pitchFamily="34" charset="0"/>
                <a:cs typeface="David" panose="020E0502060401010101" pitchFamily="34" charset="-79"/>
              </a:rPr>
              <a:t>זדוניים כמו </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&lt;script&gt;</a:t>
            </a:r>
            <a:r>
              <a:rPr lang="he-IL" sz="1200" kern="100" dirty="0">
                <a:effectLst/>
                <a:latin typeface="Aptos" panose="020B0004020202020204" pitchFamily="34" charset="0"/>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&lt;</a:t>
            </a:r>
            <a:r>
              <a:rPr lang="en-US" sz="1200" kern="100" dirty="0" err="1">
                <a:effectLst/>
                <a:latin typeface="David" panose="020E0502060401010101" pitchFamily="34" charset="-79"/>
                <a:ea typeface="Aptos" panose="020B0004020202020204" pitchFamily="34" charset="0"/>
                <a:cs typeface="Times New Roman" panose="02020603050405020304" pitchFamily="18" charset="0"/>
              </a:rPr>
              <a:t>img</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&gt; </a:t>
            </a:r>
            <a:r>
              <a:rPr lang="he-IL" sz="1200" kern="100" dirty="0">
                <a:effectLst/>
                <a:latin typeface="Aptos" panose="020B0004020202020204" pitchFamily="34" charset="0"/>
                <a:ea typeface="Aptos" panose="020B0004020202020204" pitchFamily="34" charset="0"/>
                <a:cs typeface="David" panose="020E0502060401010101" pitchFamily="34" charset="-79"/>
              </a:rPr>
              <a:t>עם אירועים כמו </a:t>
            </a:r>
            <a:r>
              <a:rPr lang="en-US" sz="1200" kern="100" dirty="0" err="1">
                <a:effectLst/>
                <a:latin typeface="David" panose="020E0502060401010101" pitchFamily="34" charset="-79"/>
                <a:ea typeface="Aptos" panose="020B0004020202020204" pitchFamily="34" charset="0"/>
                <a:cs typeface="Times New Roman" panose="02020603050405020304" pitchFamily="18" charset="0"/>
              </a:rPr>
              <a:t>onerror</a:t>
            </a:r>
            <a:r>
              <a:rPr lang="he-IL" sz="1200" kern="100" dirty="0">
                <a:effectLst/>
                <a:latin typeface="Aptos" panose="020B0004020202020204" pitchFamily="34" charset="0"/>
                <a:ea typeface="Aptos" panose="020B0004020202020204" pitchFamily="34" charset="0"/>
                <a:cs typeface="David" panose="020E0502060401010101" pitchFamily="34" charset="-79"/>
              </a:rPr>
              <a:t> או </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onload</a:t>
            </a:r>
            <a:r>
              <a:rPr lang="he-IL" sz="1200" kern="100" dirty="0">
                <a:effectLst/>
                <a:latin typeface="Aptos" panose="020B0004020202020204" pitchFamily="34" charset="0"/>
                <a:ea typeface="Aptos" panose="020B0004020202020204" pitchFamily="34" charset="0"/>
                <a:cs typeface="David" panose="020E0502060401010101" pitchFamily="34" charset="-79"/>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kern="100" dirty="0">
                <a:effectLst/>
                <a:latin typeface="Aptos" panose="020B0004020202020204" pitchFamily="34" charset="0"/>
                <a:ea typeface="Aptos" panose="020B0004020202020204" pitchFamily="34" charset="0"/>
                <a:cs typeface="David" panose="020E0502060401010101" pitchFamily="34" charset="-79"/>
              </a:rPr>
              <a:t>שימוש באלמנטים כמו </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alert(), </a:t>
            </a:r>
            <a:r>
              <a:rPr lang="en-US" sz="1200" kern="100" dirty="0" err="1">
                <a:effectLst/>
                <a:latin typeface="David" panose="020E0502060401010101" pitchFamily="34" charset="-79"/>
                <a:ea typeface="Aptos" panose="020B0004020202020204" pitchFamily="34" charset="0"/>
                <a:cs typeface="Times New Roman" panose="02020603050405020304" pitchFamily="18" charset="0"/>
              </a:rPr>
              <a:t>document.cookie</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eval()</a:t>
            </a:r>
            <a:r>
              <a:rPr lang="he-IL" sz="1200" kern="100" dirty="0">
                <a:effectLst/>
                <a:latin typeface="Aptos" panose="020B0004020202020204" pitchFamily="34" charset="0"/>
                <a:ea typeface="Aptos" panose="020B0004020202020204" pitchFamily="34" charset="0"/>
                <a:cs typeface="David" panose="020E0502060401010101" pitchFamily="34" charset="-79"/>
              </a:rPr>
              <a:t> בתוך תגי</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HTML</a:t>
            </a:r>
            <a:r>
              <a:rPr lang="he-IL" sz="1200" kern="100" dirty="0">
                <a:effectLst/>
                <a:latin typeface="Aptos" panose="020B0004020202020204" pitchFamily="34" charset="0"/>
                <a:ea typeface="Aptos" panose="020B0004020202020204" pitchFamily="34" charset="0"/>
                <a:cs typeface="David" panose="020E0502060401010101" pitchFamily="34" charset="-79"/>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kern="100" dirty="0">
                <a:effectLst/>
                <a:latin typeface="Aptos" panose="020B0004020202020204" pitchFamily="34" charset="0"/>
                <a:ea typeface="Aptos" panose="020B0004020202020204" pitchFamily="34" charset="0"/>
                <a:cs typeface="David" panose="020E0502060401010101" pitchFamily="34" charset="-79"/>
              </a:rPr>
              <a:t>תווים כמו </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&lt;&gt;, &amp;, "</a:t>
            </a:r>
            <a:r>
              <a:rPr lang="he-IL" sz="1200" kern="100" dirty="0">
                <a:effectLst/>
                <a:latin typeface="Aptos" panose="020B0004020202020204" pitchFamily="34" charset="0"/>
                <a:ea typeface="Aptos" panose="020B0004020202020204" pitchFamily="34" charset="0"/>
                <a:cs typeface="David" panose="020E0502060401010101" pitchFamily="34" charset="-79"/>
              </a:rPr>
              <a:t> או</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a:t>
            </a:r>
            <a:r>
              <a:rPr lang="he-IL" sz="1200" kern="100" dirty="0">
                <a:effectLst/>
                <a:latin typeface="Aptos" panose="020B0004020202020204" pitchFamily="34" charset="0"/>
                <a:ea typeface="Aptos" panose="020B0004020202020204" pitchFamily="34" charset="0"/>
                <a:cs typeface="David" panose="020E0502060401010101" pitchFamily="34" charset="-79"/>
              </a:rPr>
              <a:t> המשמשים לרוב לסיום והתחלת תגים חדשים</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indent="457200" algn="r" rtl="1">
              <a:lnSpc>
                <a:spcPct val="115000"/>
              </a:lnSpc>
              <a:spcAft>
                <a:spcPts val="800"/>
              </a:spcAft>
            </a:pPr>
            <a:r>
              <a:rPr lang="he-IL" sz="1200" kern="100" dirty="0">
                <a:effectLst/>
                <a:latin typeface="Aptos" panose="020B0004020202020204" pitchFamily="34" charset="0"/>
                <a:ea typeface="Aptos" panose="020B0004020202020204" pitchFamily="34" charset="0"/>
                <a:cs typeface="David" panose="020E0502060401010101" pitchFamily="34" charset="-79"/>
              </a:rPr>
              <a:t>תכונות רלוונטיות </a:t>
            </a:r>
            <a:r>
              <a:rPr lang="he-IL" sz="1200" kern="100" dirty="0" err="1">
                <a:effectLst/>
                <a:latin typeface="Aptos" panose="020B0004020202020204" pitchFamily="34" charset="0"/>
                <a:ea typeface="Aptos" panose="020B0004020202020204" pitchFamily="34" charset="0"/>
                <a:cs typeface="David" panose="020E0502060401010101" pitchFamily="34" charset="-79"/>
              </a:rPr>
              <a:t>לקלטים</a:t>
            </a:r>
            <a:r>
              <a:rPr lang="he-IL" sz="1200" kern="100" dirty="0">
                <a:effectLst/>
                <a:latin typeface="Aptos" panose="020B0004020202020204" pitchFamily="34" charset="0"/>
                <a:ea typeface="Aptos" panose="020B0004020202020204" pitchFamily="34" charset="0"/>
                <a:cs typeface="David" panose="020E0502060401010101" pitchFamily="34" charset="-79"/>
              </a:rPr>
              <a:t> אלו עשויות לכלול</a:t>
            </a:r>
            <a:r>
              <a:rPr lang="en-US" sz="1200" kern="100" dirty="0">
                <a:effectLst/>
                <a:latin typeface="David" panose="020E0502060401010101" pitchFamily="34" charset="-79"/>
                <a:ea typeface="Aptos" panose="020B0004020202020204" pitchFamily="34" charset="0"/>
                <a:cs typeface="Arial" panose="020B0604020202020204" pitchFamily="34" charset="0"/>
              </a:rPr>
              <a:t>:</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נוכחות תווים מיוחדים</a:t>
            </a:r>
            <a:r>
              <a:rPr lang="he-IL" sz="1200" kern="100" dirty="0">
                <a:effectLst/>
                <a:latin typeface="Aptos" panose="020B0004020202020204" pitchFamily="34" charset="0"/>
                <a:ea typeface="Aptos" panose="020B0004020202020204" pitchFamily="34" charset="0"/>
                <a:cs typeface="David" panose="020E0502060401010101" pitchFamily="34" charset="-79"/>
              </a:rPr>
              <a:t>: </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&lt;, &gt;, &amp;, ', "</a:t>
            </a:r>
            <a:r>
              <a:rPr lang="he-IL" sz="1200" kern="100" dirty="0">
                <a:effectLst/>
                <a:latin typeface="Aptos" panose="020B0004020202020204" pitchFamily="34" charset="0"/>
                <a:ea typeface="Aptos" panose="020B0004020202020204" pitchFamily="34" charset="0"/>
                <a:cs typeface="David" panose="020E0502060401010101" pitchFamily="34" charset="-79"/>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סוגי הפונקציות או האירועים שמופיעים בקוד</a:t>
            </a:r>
            <a:r>
              <a:rPr lang="he-IL" sz="1200" kern="100" dirty="0">
                <a:effectLst/>
                <a:latin typeface="Aptos" panose="020B0004020202020204" pitchFamily="34" charset="0"/>
                <a:ea typeface="Aptos" panose="020B0004020202020204" pitchFamily="34" charset="0"/>
                <a:cs typeface="David" panose="020E0502060401010101" pitchFamily="34" charset="-79"/>
              </a:rPr>
              <a:t>: </a:t>
            </a:r>
            <a:r>
              <a:rPr lang="en-US" sz="1200" kern="100" dirty="0" err="1">
                <a:effectLst/>
                <a:latin typeface="David" panose="020E0502060401010101" pitchFamily="34" charset="-79"/>
                <a:ea typeface="Aptos" panose="020B0004020202020204" pitchFamily="34" charset="0"/>
                <a:cs typeface="Times New Roman" panose="02020603050405020304" pitchFamily="18" charset="0"/>
              </a:rPr>
              <a:t>onerror</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onload, alert(), eval()</a:t>
            </a:r>
            <a:r>
              <a:rPr lang="he-IL" sz="1200" kern="100" dirty="0">
                <a:effectLst/>
                <a:latin typeface="Aptos" panose="020B0004020202020204" pitchFamily="34" charset="0"/>
                <a:ea typeface="Aptos" panose="020B0004020202020204" pitchFamily="34" charset="0"/>
                <a:cs typeface="David" panose="020E0502060401010101" pitchFamily="34" charset="-79"/>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Aptos" panose="020B0004020202020204" pitchFamily="34" charset="0"/>
                <a:ea typeface="Aptos" panose="020B0004020202020204" pitchFamily="34" charset="0"/>
                <a:cs typeface="David" panose="020E0502060401010101" pitchFamily="34" charset="-79"/>
              </a:rPr>
              <a:t>אורך הקלט</a:t>
            </a:r>
            <a:r>
              <a:rPr lang="he-IL" sz="1200" kern="100" dirty="0">
                <a:effectLst/>
                <a:latin typeface="Aptos" panose="020B0004020202020204" pitchFamily="34" charset="0"/>
                <a:ea typeface="Aptos" panose="020B0004020202020204" pitchFamily="34" charset="0"/>
                <a:cs typeface="David" panose="020E0502060401010101" pitchFamily="34" charset="-79"/>
              </a:rPr>
              <a:t>: לעיתים קרובות קוד</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 XSS </a:t>
            </a:r>
            <a:r>
              <a:rPr lang="he-IL" sz="1200" kern="100" dirty="0">
                <a:effectLst/>
                <a:latin typeface="Aptos" panose="020B0004020202020204" pitchFamily="34" charset="0"/>
                <a:ea typeface="Aptos" panose="020B0004020202020204" pitchFamily="34" charset="0"/>
                <a:cs typeface="David" panose="020E0502060401010101" pitchFamily="34" charset="-79"/>
              </a:rPr>
              <a:t>ארוך ומורכב מקלט לגיטימי</a:t>
            </a:r>
            <a:r>
              <a:rPr lang="en-US" sz="1200" kern="100" dirty="0">
                <a:effectLst/>
                <a:latin typeface="David" panose="020E0502060401010101" pitchFamily="34" charset="-79"/>
                <a:ea typeface="Aptos" panose="020B0004020202020204" pitchFamily="34" charset="0"/>
                <a:cs typeface="Times New Roman" panose="02020603050405020304" pitchFamily="18" charset="0"/>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kern="100" dirty="0">
                <a:effectLst/>
                <a:latin typeface="Aptos" panose="020B0004020202020204" pitchFamily="34" charset="0"/>
                <a:ea typeface="Aptos" panose="020B0004020202020204" pitchFamily="34" charset="0"/>
                <a:cs typeface="David" panose="020E0502060401010101" pitchFamily="34" charset="-79"/>
              </a:rPr>
              <a:t>מבנה התגיות והקשרים בין המילים והתווים</a:t>
            </a:r>
            <a:r>
              <a:rPr lang="he-IL" sz="1200" kern="100" dirty="0">
                <a:effectLst/>
                <a:latin typeface="David" panose="020E0502060401010101" pitchFamily="34" charset="-79"/>
                <a:ea typeface="Aptos" panose="020B0004020202020204" pitchFamily="34" charset="0"/>
                <a:cs typeface="Times New Roman" panose="02020603050405020304" pitchFamily="18" charset="0"/>
              </a:rPr>
              <a:t>.</a:t>
            </a:r>
          </a:p>
          <a:p>
            <a:pPr marL="457200" lvl="1" indent="0" algn="r" rtl="1">
              <a:lnSpc>
                <a:spcPct val="115000"/>
              </a:lnSpc>
              <a:spcAft>
                <a:spcPts val="800"/>
              </a:spcAft>
              <a:buSzPts val="1000"/>
              <a:buFont typeface="Courier New" panose="02070309020205020404" pitchFamily="49" charset="0"/>
              <a:buNone/>
              <a:tabLst>
                <a:tab pos="914400" algn="l"/>
              </a:tabLst>
            </a:pPr>
            <a:endParaRPr lang="he-IL" sz="1200" kern="100" dirty="0">
              <a:effectLst/>
              <a:latin typeface="David" panose="020E0502060401010101" pitchFamily="34" charset="-79"/>
              <a:ea typeface="Aptos" panose="020B0004020202020204" pitchFamily="34" charset="0"/>
              <a:cs typeface="Times New Roman" panose="02020603050405020304" pitchFamily="18" charset="0"/>
            </a:endParaRPr>
          </a:p>
          <a:p>
            <a:pPr marL="457200" marR="0" lvl="1" indent="0" algn="r" defTabSz="914400" rtl="1" eaLnBrk="1" fontAlgn="auto" latinLnBrk="0" hangingPunct="1">
              <a:lnSpc>
                <a:spcPct val="115000"/>
              </a:lnSpc>
              <a:spcBef>
                <a:spcPts val="0"/>
              </a:spcBef>
              <a:spcAft>
                <a:spcPts val="800"/>
              </a:spcAft>
              <a:buClrTx/>
              <a:buSzPts val="1000"/>
              <a:buFont typeface="Courier New" panose="02070309020205020404" pitchFamily="49" charset="0"/>
              <a:buNone/>
              <a:tabLst>
                <a:tab pos="914400" algn="l"/>
              </a:tabLst>
              <a:defRPr/>
            </a:pPr>
            <a:r>
              <a:rPr lang="he-IL" sz="1200" kern="100" dirty="0">
                <a:effectLst/>
                <a:latin typeface="David" panose="020E0502060401010101" pitchFamily="34" charset="-79"/>
                <a:ea typeface="Aptos" panose="020B0004020202020204" pitchFamily="34" charset="0"/>
                <a:cs typeface="Times New Roman" panose="02020603050405020304" pitchFamily="18" charset="0"/>
              </a:rPr>
              <a:t>2.בניית רשת-</a:t>
            </a:r>
            <a:r>
              <a:rPr lang="he-IL" sz="1200" kern="100" dirty="0">
                <a:effectLst/>
                <a:latin typeface="David" panose="020E0502060401010101" pitchFamily="34" charset="-79"/>
                <a:ea typeface="Aptos" panose="020B0004020202020204" pitchFamily="34" charset="0"/>
                <a:cs typeface="David" panose="020E0502060401010101" pitchFamily="34" charset="-79"/>
              </a:rPr>
              <a:t>הרשת יכולה לכלול שכבות </a:t>
            </a:r>
            <a:r>
              <a:rPr lang="he-IL" sz="1200" kern="100" dirty="0" err="1">
                <a:effectLst/>
                <a:latin typeface="David" panose="020E0502060401010101" pitchFamily="34" charset="-79"/>
                <a:ea typeface="Aptos" panose="020B0004020202020204" pitchFamily="34" charset="0"/>
                <a:cs typeface="David" panose="020E0502060401010101" pitchFamily="34" charset="-79"/>
              </a:rPr>
              <a:t>קונבולוציה</a:t>
            </a:r>
            <a:r>
              <a:rPr lang="en-US" sz="1200" kern="100" dirty="0">
                <a:effectLst/>
                <a:latin typeface="David" panose="020E0502060401010101" pitchFamily="34" charset="-79"/>
                <a:ea typeface="Aptos" panose="020B0004020202020204" pitchFamily="34" charset="0"/>
                <a:cs typeface="David" panose="020E0502060401010101" pitchFamily="34" charset="-79"/>
              </a:rPr>
              <a:t> (Convolutional Layers) </a:t>
            </a:r>
            <a:r>
              <a:rPr lang="he-IL" sz="1200" kern="100" dirty="0">
                <a:effectLst/>
                <a:latin typeface="David" panose="020E0502060401010101" pitchFamily="34" charset="-79"/>
                <a:ea typeface="Aptos" panose="020B0004020202020204" pitchFamily="34" charset="0"/>
                <a:cs typeface="David" panose="020E0502060401010101" pitchFamily="34" charset="-79"/>
              </a:rPr>
              <a:t>אם רוצים לבצע ניתוח מבוסס רצפים(</a:t>
            </a:r>
            <a:r>
              <a:rPr lang="en-US" sz="1200" kern="100" dirty="0">
                <a:effectLst/>
                <a:latin typeface="David" panose="020E0502060401010101" pitchFamily="34" charset="-79"/>
                <a:ea typeface="Aptos" panose="020B0004020202020204" pitchFamily="34" charset="0"/>
                <a:cs typeface="David" panose="020E0502060401010101" pitchFamily="34" charset="-79"/>
              </a:rPr>
              <a:t>Sequence-based analysis</a:t>
            </a:r>
            <a:r>
              <a:rPr lang="he-IL" sz="1200" kern="100" dirty="0">
                <a:effectLst/>
                <a:latin typeface="David" panose="020E0502060401010101" pitchFamily="34" charset="-79"/>
                <a:ea typeface="Aptos" panose="020B0004020202020204" pitchFamily="34" charset="0"/>
                <a:cs typeface="David" panose="020E0502060401010101" pitchFamily="34" charset="-79"/>
              </a:rPr>
              <a:t>) של הקלט, או לחלופין שכבות </a:t>
            </a:r>
            <a:r>
              <a:rPr lang="en-US" sz="1200" kern="100" dirty="0">
                <a:effectLst/>
                <a:latin typeface="David" panose="020E0502060401010101" pitchFamily="34" charset="-79"/>
                <a:ea typeface="Aptos" panose="020B0004020202020204" pitchFamily="34" charset="0"/>
                <a:cs typeface="David" panose="020E0502060401010101" pitchFamily="34" charset="-79"/>
              </a:rPr>
              <a:t>Fully Connected</a:t>
            </a:r>
            <a:r>
              <a:rPr lang="he-IL" sz="1200" kern="100" dirty="0">
                <a:effectLst/>
                <a:latin typeface="David" panose="020E0502060401010101" pitchFamily="34" charset="-79"/>
                <a:ea typeface="Aptos" panose="020B0004020202020204" pitchFamily="34" charset="0"/>
                <a:cs typeface="David" panose="020E0502060401010101" pitchFamily="34" charset="-79"/>
              </a:rPr>
              <a:t> לאחידות בעיבוד המידע</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457200" lvl="1" indent="0" algn="r" rtl="1">
              <a:lnSpc>
                <a:spcPct val="115000"/>
              </a:lnSpc>
              <a:spcAft>
                <a:spcPts val="800"/>
              </a:spcAft>
              <a:buSzPts val="1000"/>
              <a:buFont typeface="Courier New" panose="02070309020205020404" pitchFamily="49" charset="0"/>
              <a:buNone/>
              <a:tabLst>
                <a:tab pos="914400" algn="l"/>
              </a:tabLst>
            </a:pPr>
            <a:endParaRPr lang="he-IL" sz="1200" kern="100" dirty="0">
              <a:effectLst/>
              <a:latin typeface="David" panose="020E0502060401010101" pitchFamily="34" charset="-79"/>
              <a:ea typeface="Aptos" panose="020B0004020202020204" pitchFamily="34" charset="0"/>
              <a:cs typeface="Times New Roman" panose="02020603050405020304" pitchFamily="18" charset="0"/>
            </a:endParaRPr>
          </a:p>
        </p:txBody>
      </p:sp>
      <p:sp>
        <p:nvSpPr>
          <p:cNvPr id="4" name="מציין מיקום של מספר שקופית 3"/>
          <p:cNvSpPr>
            <a:spLocks noGrp="1"/>
          </p:cNvSpPr>
          <p:nvPr>
            <p:ph type="sldNum" sz="quarter" idx="5"/>
          </p:nvPr>
        </p:nvSpPr>
        <p:spPr/>
        <p:txBody>
          <a:bodyPr/>
          <a:lstStyle/>
          <a:p>
            <a:fld id="{2D735481-7842-454E-9AB0-05A238F7B7CC}" type="slidenum">
              <a:rPr lang="he-IL" smtClean="0"/>
              <a:t>15</a:t>
            </a:fld>
            <a:endParaRPr lang="he-IL"/>
          </a:p>
        </p:txBody>
      </p:sp>
    </p:spTree>
    <p:extLst>
      <p:ext uri="{BB962C8B-B14F-4D97-AF65-F5344CB8AC3E}">
        <p14:creationId xmlns:p14="http://schemas.microsoft.com/office/powerpoint/2010/main" val="499584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lnSpc>
                <a:spcPct val="113000"/>
              </a:lnSpc>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2/11/2025</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8794663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51228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96875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4098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548700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79316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7657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761984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95000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047871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2/11/2025</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504121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lIns="91440" tIns="45720" rIns="91440" bIns="4572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lIns="91440" tIns="45720" rIns="91440" b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lIns="91440" tIns="45720" rIns="91440" bIns="45720" anchor="ctr"/>
          <a:lstStyle>
            <a:lvl1pPr algn="r">
              <a:defRPr sz="1000" spc="0" baseline="0">
                <a:solidFill>
                  <a:schemeClr val="tx1">
                    <a:lumMod val="85000"/>
                    <a:lumOff val="15000"/>
                  </a:schemeClr>
                </a:solidFill>
              </a:defRPr>
            </a:lvl1pPr>
          </a:lstStyle>
          <a:p>
            <a:pPr algn="r"/>
            <a:fld id="{53BEF823-48A5-43FC-BE03-E79964288B41}" type="datetimeFigureOut">
              <a:rPr lang="en-US" smtClean="0"/>
              <a:pPr algn="r"/>
              <a:t>2/11/2025</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lIns="91440" tIns="45720" rIns="91440" bIns="45720" anchor="ctr"/>
          <a:lstStyle>
            <a:lvl1pPr algn="l">
              <a:defRPr sz="1000" spc="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lIns="45720" tIns="45720" rIns="45720" bIns="45720" anchor="ctr"/>
          <a:lstStyle>
            <a:lvl1pPr algn="r">
              <a:defRPr sz="900" b="1" spc="0">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3675060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12000"/>
        </a:lnSpc>
        <a:spcBef>
          <a:spcPct val="0"/>
        </a:spcBef>
        <a:buNone/>
        <a:defRPr sz="6000" i="0" kern="1200" spc="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7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7000"/>
        </a:lnSpc>
        <a:spcBef>
          <a:spcPts val="400"/>
        </a:spcBef>
        <a:spcAft>
          <a:spcPts val="400"/>
        </a:spcAft>
        <a:buClrTx/>
        <a:buFont typeface="Arial" panose="020B0604020202020204" pitchFamily="34" charset="0"/>
        <a:buNone/>
        <a:defRPr sz="1800" i="0"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7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7000"/>
        </a:lnSpc>
        <a:spcBef>
          <a:spcPts val="400"/>
        </a:spcBef>
        <a:spcAft>
          <a:spcPts val="400"/>
        </a:spcAft>
        <a:buClrTx/>
        <a:buFont typeface="Arial" panose="020B0604020202020204" pitchFamily="34" charset="0"/>
        <a:buNone/>
        <a:defRPr sz="1400" i="0"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7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n.wikipedia.org/wiki/Main_Pag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8B8AA0C8-9704-C368-99BF-243E8C510EC3}"/>
              </a:ext>
            </a:extLst>
          </p:cNvPr>
          <p:cNvSpPr>
            <a:spLocks noGrp="1"/>
          </p:cNvSpPr>
          <p:nvPr>
            <p:ph type="ctrTitle"/>
          </p:nvPr>
        </p:nvSpPr>
        <p:spPr>
          <a:xfrm>
            <a:off x="5978914" y="893935"/>
            <a:ext cx="5364937" cy="3339390"/>
          </a:xfrm>
        </p:spPr>
        <p:txBody>
          <a:bodyPr anchor="ctr">
            <a:normAutofit/>
          </a:bodyPr>
          <a:lstStyle/>
          <a:p>
            <a:pPr algn="r"/>
            <a:r>
              <a:rPr lang="he-IL" sz="6000" dirty="0"/>
              <a:t>טכניקות למידת מכונה לזיהוי הזרקות קוד</a:t>
            </a:r>
          </a:p>
        </p:txBody>
      </p:sp>
      <p:sp>
        <p:nvSpPr>
          <p:cNvPr id="3" name="כותרת משנה 2">
            <a:extLst>
              <a:ext uri="{FF2B5EF4-FFF2-40B4-BE49-F238E27FC236}">
                <a16:creationId xmlns:a16="http://schemas.microsoft.com/office/drawing/2014/main" id="{C67AA74C-7385-B478-90C4-E191C785AE38}"/>
              </a:ext>
            </a:extLst>
          </p:cNvPr>
          <p:cNvSpPr>
            <a:spLocks noGrp="1"/>
          </p:cNvSpPr>
          <p:nvPr>
            <p:ph type="subTitle" idx="1"/>
          </p:nvPr>
        </p:nvSpPr>
        <p:spPr>
          <a:xfrm>
            <a:off x="6040331" y="4876802"/>
            <a:ext cx="5303520" cy="1185667"/>
          </a:xfrm>
        </p:spPr>
        <p:txBody>
          <a:bodyPr anchor="t">
            <a:normAutofit fontScale="70000" lnSpcReduction="20000"/>
          </a:bodyPr>
          <a:lstStyle/>
          <a:p>
            <a:pPr algn="r"/>
            <a:r>
              <a:rPr lang="he-IL" dirty="0"/>
              <a:t>מגיש: גיא אבן </a:t>
            </a:r>
          </a:p>
          <a:p>
            <a:pPr algn="r"/>
            <a:r>
              <a:rPr lang="he-IL" dirty="0"/>
              <a:t>ת.ז.: 318911963</a:t>
            </a:r>
          </a:p>
          <a:p>
            <a:pPr algn="r"/>
            <a:r>
              <a:rPr lang="he-IL" dirty="0"/>
              <a:t>מנחה: פרופ' </a:t>
            </a:r>
            <a:r>
              <a:rPr lang="he-IL" dirty="0" err="1"/>
              <a:t>לאוניד</a:t>
            </a:r>
            <a:r>
              <a:rPr lang="he-IL" dirty="0"/>
              <a:t> </a:t>
            </a:r>
            <a:r>
              <a:rPr lang="he-IL" dirty="0" err="1"/>
              <a:t>ברנבוים</a:t>
            </a:r>
            <a:endParaRPr lang="he-IL" dirty="0"/>
          </a:p>
          <a:p>
            <a:pPr algn="r"/>
            <a:r>
              <a:rPr lang="he-IL" dirty="0"/>
              <a:t>תאריך הגשה: 11/02/2025</a:t>
            </a:r>
          </a:p>
        </p:txBody>
      </p:sp>
      <p:pic>
        <p:nvPicPr>
          <p:cNvPr id="4" name="Picture 3" descr="תמונה שמכילה רשת, קורי עכביש, לילה&#10;&#10;התיאור נוצר באופן אוטומטי">
            <a:extLst>
              <a:ext uri="{FF2B5EF4-FFF2-40B4-BE49-F238E27FC236}">
                <a16:creationId xmlns:a16="http://schemas.microsoft.com/office/drawing/2014/main" id="{BD203510-C647-05D6-7B09-3BDB973069C9}"/>
              </a:ext>
            </a:extLst>
          </p:cNvPr>
          <p:cNvPicPr>
            <a:picLocks noChangeAspect="1"/>
          </p:cNvPicPr>
          <p:nvPr/>
        </p:nvPicPr>
        <p:blipFill>
          <a:blip r:embed="rId2"/>
          <a:srcRect l="48152" r="4511"/>
          <a:stretch/>
        </p:blipFill>
        <p:spPr>
          <a:xfrm>
            <a:off x="1" y="10"/>
            <a:ext cx="5215066" cy="6857990"/>
          </a:xfrm>
          <a:custGeom>
            <a:avLst/>
            <a:gdLst/>
            <a:ahLst/>
            <a:cxnLst/>
            <a:rect l="l" t="t" r="r" b="b"/>
            <a:pathLst>
              <a:path w="5215066" h="6845983">
                <a:moveTo>
                  <a:pt x="0" y="0"/>
                </a:moveTo>
                <a:lnTo>
                  <a:pt x="3197713" y="0"/>
                </a:lnTo>
                <a:lnTo>
                  <a:pt x="3259787" y="39795"/>
                </a:lnTo>
                <a:cubicBezTo>
                  <a:pt x="4439462" y="836768"/>
                  <a:pt x="5215066" y="2186425"/>
                  <a:pt x="5215066" y="3717234"/>
                </a:cubicBezTo>
                <a:cubicBezTo>
                  <a:pt x="5215066" y="4788800"/>
                  <a:pt x="4835020" y="5771602"/>
                  <a:pt x="4202364" y="6538204"/>
                </a:cubicBezTo>
                <a:lnTo>
                  <a:pt x="3922635" y="6845983"/>
                </a:lnTo>
                <a:lnTo>
                  <a:pt x="0" y="6845983"/>
                </a:lnTo>
                <a:close/>
              </a:path>
            </a:pathLst>
          </a:custGeom>
        </p:spPr>
      </p:pic>
      <p:cxnSp>
        <p:nvCxnSpPr>
          <p:cNvPr id="11" name="Straight Connector 10">
            <a:extLst>
              <a:ext uri="{FF2B5EF4-FFF2-40B4-BE49-F238E27FC236}">
                <a16:creationId xmlns:a16="http://schemas.microsoft.com/office/drawing/2014/main" id="{E3B95BE3-D5B2-4F38-9A01-17866C9FB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40331" y="4555071"/>
            <a:ext cx="53035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76442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566000D-4D91-5A96-F1EF-FF8A6013C4EC}"/>
              </a:ext>
            </a:extLst>
          </p:cNvPr>
          <p:cNvSpPr>
            <a:spLocks noGrp="1"/>
          </p:cNvSpPr>
          <p:nvPr>
            <p:ph type="title"/>
          </p:nvPr>
        </p:nvSpPr>
        <p:spPr>
          <a:xfrm>
            <a:off x="353568" y="283464"/>
            <a:ext cx="11484864" cy="1024128"/>
          </a:xfrm>
        </p:spPr>
        <p:txBody>
          <a:bodyPr/>
          <a:lstStyle/>
          <a:p>
            <a:pPr algn="ctr"/>
            <a:r>
              <a:rPr lang="he-IL" sz="4400" dirty="0"/>
              <a:t>אלגוריתמים נפוצים לזיהוי איומים- עץ החלטה</a:t>
            </a:r>
          </a:p>
        </p:txBody>
      </p:sp>
      <p:sp>
        <p:nvSpPr>
          <p:cNvPr id="5" name="מציין מיקום תוכן 2">
            <a:extLst>
              <a:ext uri="{FF2B5EF4-FFF2-40B4-BE49-F238E27FC236}">
                <a16:creationId xmlns:a16="http://schemas.microsoft.com/office/drawing/2014/main" id="{36D9D50C-960B-68F8-E611-6E0A6E5AFB8A}"/>
              </a:ext>
            </a:extLst>
          </p:cNvPr>
          <p:cNvSpPr>
            <a:spLocks noGrp="1"/>
          </p:cNvSpPr>
          <p:nvPr>
            <p:ph idx="1"/>
          </p:nvPr>
        </p:nvSpPr>
        <p:spPr>
          <a:xfrm>
            <a:off x="1625727" y="130759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עצי החלטה </a:t>
            </a:r>
            <a:r>
              <a:rPr lang="en-US" sz="1600" u="sng" kern="100" dirty="0">
                <a:effectLst/>
                <a:latin typeface="David" panose="020E0502060401010101" pitchFamily="34" charset="-79"/>
                <a:ea typeface="Aptos" panose="020B0004020202020204" pitchFamily="34" charset="0"/>
                <a:cs typeface="David" panose="020E0502060401010101" pitchFamily="34" charset="-79"/>
              </a:rPr>
              <a:t> (Decision Trees)</a:t>
            </a:r>
            <a:r>
              <a:rPr lang="he-IL" sz="1600" kern="100" dirty="0">
                <a:latin typeface="David" panose="020E0502060401010101" pitchFamily="34" charset="-79"/>
                <a:ea typeface="Aptos" panose="020B0004020202020204" pitchFamily="34" charset="0"/>
                <a:cs typeface="David" panose="020E0502060401010101" pitchFamily="34" charset="-79"/>
              </a:rPr>
              <a:t>- </a:t>
            </a:r>
            <a:r>
              <a:rPr lang="he-IL" sz="1600" kern="100" dirty="0">
                <a:effectLst/>
                <a:latin typeface="David" panose="020E0502060401010101" pitchFamily="34" charset="-79"/>
                <a:ea typeface="Aptos" panose="020B0004020202020204" pitchFamily="34" charset="0"/>
                <a:cs typeface="David" panose="020E0502060401010101" pitchFamily="34" charset="-79"/>
              </a:rPr>
              <a:t>עץ החלטה הוא שיטה פופולרית בלמידת מכונה לסיווג ורגרסיה. מטרתו היא ליצור מבנה המפריד קבוצות נתונים בדיוק תוך מינימום החלטות.</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הגדרה פורמלית</a:t>
            </a:r>
            <a:r>
              <a:rPr lang="he-IL" sz="1600" kern="100" dirty="0">
                <a:effectLst/>
                <a:latin typeface="David" panose="020E0502060401010101" pitchFamily="34" charset="-79"/>
                <a:ea typeface="Aptos" panose="020B0004020202020204" pitchFamily="34" charset="0"/>
                <a:cs typeface="David" panose="020E0502060401010101" pitchFamily="34" charset="-79"/>
              </a:rPr>
              <a:t>- עץ החלטה הוא "מנבא" עם פונקציה </a:t>
            </a:r>
            <a:r>
              <a:rPr lang="en-US" sz="1600" kern="100" dirty="0">
                <a:effectLst/>
                <a:latin typeface="David" panose="020E0502060401010101" pitchFamily="34" charset="-79"/>
                <a:ea typeface="Aptos" panose="020B0004020202020204" pitchFamily="34" charset="0"/>
                <a:cs typeface="David" panose="020E0502060401010101" pitchFamily="34" charset="-79"/>
              </a:rPr>
              <a:t>h:X-&gt;Y</a:t>
            </a:r>
            <a:r>
              <a:rPr lang="he-IL" sz="1600" kern="100" dirty="0">
                <a:effectLst/>
                <a:latin typeface="David" panose="020E0502060401010101" pitchFamily="34" charset="-79"/>
                <a:ea typeface="Aptos" panose="020B0004020202020204" pitchFamily="34" charset="0"/>
                <a:cs typeface="David" panose="020E0502060401010101" pitchFamily="34" charset="-79"/>
              </a:rPr>
              <a:t> , המנבאת את התווית המשויכת </a:t>
            </a:r>
            <a:r>
              <a:rPr lang="en-US" sz="1600" kern="100" dirty="0">
                <a:effectLst/>
                <a:latin typeface="David" panose="020E0502060401010101" pitchFamily="34" charset="-79"/>
                <a:ea typeface="Aptos" panose="020B0004020202020204" pitchFamily="34" charset="0"/>
                <a:cs typeface="David" panose="020E0502060401010101" pitchFamily="34" charset="-79"/>
              </a:rPr>
              <a:t>Y</a:t>
            </a:r>
            <a:r>
              <a:rPr lang="he-IL" sz="1600" kern="100" dirty="0">
                <a:effectLst/>
                <a:latin typeface="David" panose="020E0502060401010101" pitchFamily="34" charset="-79"/>
                <a:ea typeface="Aptos" panose="020B0004020202020204" pitchFamily="34" charset="0"/>
                <a:cs typeface="David" panose="020E0502060401010101" pitchFamily="34" charset="-79"/>
              </a:rPr>
              <a:t> למופע </a:t>
            </a:r>
            <a:r>
              <a:rPr lang="en-US" sz="1600" kern="100" dirty="0">
                <a:effectLst/>
                <a:latin typeface="David" panose="020E0502060401010101" pitchFamily="34" charset="-79"/>
                <a:ea typeface="Aptos" panose="020B0004020202020204" pitchFamily="34" charset="0"/>
                <a:cs typeface="David" panose="020E0502060401010101" pitchFamily="34" charset="-79"/>
              </a:rPr>
              <a:t>X</a:t>
            </a:r>
            <a:r>
              <a:rPr lang="he-IL" sz="1600" kern="100" dirty="0">
                <a:effectLst/>
                <a:latin typeface="David" panose="020E0502060401010101" pitchFamily="34" charset="-79"/>
                <a:ea typeface="Aptos" panose="020B0004020202020204" pitchFamily="34" charset="0"/>
                <a:cs typeface="David" panose="020E0502060401010101" pitchFamily="34" charset="-79"/>
              </a:rPr>
              <a:t> על-ידי מעבר משורש העץ לעלה הנמצא בעץ. בכל צומת במסלול של בין שורש לעלה, הצאצא היורש נבחר על ידי בסיס פיצול מרחב הקלט.</a:t>
            </a:r>
            <a:r>
              <a:rPr lang="he-IL" sz="1600" dirty="0">
                <a:effectLst/>
                <a:latin typeface="David" panose="020E0502060401010101" pitchFamily="34" charset="-79"/>
                <a:ea typeface="Aptos" panose="020B0004020202020204" pitchFamily="34" charset="0"/>
                <a:cs typeface="David" panose="020E0502060401010101" pitchFamily="34" charset="-79"/>
              </a:rPr>
              <a:t> בדרך כלל, כלל הפיצול מבוסס על ידי אחת התכונות הנמצאות של </a:t>
            </a:r>
            <a:r>
              <a:rPr lang="en-US" sz="1600" dirty="0">
                <a:effectLst/>
                <a:latin typeface="David" panose="020E0502060401010101" pitchFamily="34" charset="-79"/>
                <a:ea typeface="Aptos" panose="020B0004020202020204" pitchFamily="34" charset="0"/>
                <a:cs typeface="David" panose="020E0502060401010101" pitchFamily="34" charset="-79"/>
              </a:rPr>
              <a:t>X</a:t>
            </a:r>
            <a:r>
              <a:rPr lang="he-IL" sz="1600" dirty="0">
                <a:effectLst/>
                <a:latin typeface="David" panose="020E0502060401010101" pitchFamily="34" charset="-79"/>
                <a:ea typeface="Aptos" panose="020B0004020202020204" pitchFamily="34" charset="0"/>
                <a:cs typeface="David" panose="020E0502060401010101" pitchFamily="34" charset="-79"/>
              </a:rPr>
              <a:t> או על ידי קבוצה מוגדרת מראש של כללי פיצול, והעלה מכיל תווית ספציפית של </a:t>
            </a:r>
            <a:r>
              <a:rPr lang="en-US" sz="1600" dirty="0">
                <a:effectLst/>
                <a:latin typeface="David" panose="020E0502060401010101" pitchFamily="34" charset="-79"/>
                <a:ea typeface="Aptos" panose="020B0004020202020204" pitchFamily="34" charset="0"/>
                <a:cs typeface="David" panose="020E0502060401010101" pitchFamily="34" charset="-79"/>
              </a:rPr>
              <a:t>Y</a:t>
            </a:r>
            <a:r>
              <a:rPr lang="he-IL" sz="16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רעיון אלגוריתם לגידול העץ</a:t>
            </a:r>
            <a:r>
              <a:rPr lang="he-IL" sz="1600" kern="100" dirty="0">
                <a:effectLst/>
                <a:latin typeface="David" panose="020E0502060401010101" pitchFamily="34" charset="-79"/>
                <a:ea typeface="Aptos" panose="020B0004020202020204" pitchFamily="34" charset="0"/>
                <a:cs typeface="David" panose="020E0502060401010101" pitchFamily="34" charset="-79"/>
              </a:rPr>
              <a:t>: הליך גידול עץ החלטה מתחיל בעץ עם עלה בודד (השורש) שמקבל תווית לפי הצבעת רוב על סט האימונים. לאחר מכן, בכל </a:t>
            </a:r>
            <a:r>
              <a:rPr lang="he-IL" sz="1600" kern="100" dirty="0" err="1">
                <a:effectLst/>
                <a:latin typeface="David" panose="020E0502060401010101" pitchFamily="34" charset="-79"/>
                <a:ea typeface="Aptos" panose="020B0004020202020204" pitchFamily="34" charset="0"/>
                <a:cs typeface="David" panose="020E0502060401010101" pitchFamily="34" charset="-79"/>
              </a:rPr>
              <a:t>איטרציה</a:t>
            </a:r>
            <a:r>
              <a:rPr lang="he-IL" sz="1600" kern="100" dirty="0">
                <a:effectLst/>
                <a:latin typeface="David" panose="020E0502060401010101" pitchFamily="34" charset="-79"/>
                <a:ea typeface="Aptos" panose="020B0004020202020204" pitchFamily="34" charset="0"/>
                <a:cs typeface="David" panose="020E0502060401010101" pitchFamily="34" charset="-79"/>
              </a:rPr>
              <a:t>, אנו בוחנים פיצול של עלה אחד ומחשבים מדד "רווח" לשיפור. בין כל הפיצולים האפשריים, אנו בוחרים את זה שממקסם את הרווח, או מחליטים לא לפצל את העלה</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u="sng" kern="100" dirty="0">
                <a:latin typeface="David" panose="020E0502060401010101" pitchFamily="34" charset="-79"/>
                <a:cs typeface="David" panose="020E0502060401010101" pitchFamily="34" charset="-79"/>
              </a:rPr>
              <a:t>יתרונות של עצי החלטה</a:t>
            </a:r>
            <a:r>
              <a:rPr lang="he-IL" sz="1600" kern="100" dirty="0">
                <a:latin typeface="David" panose="020E0502060401010101" pitchFamily="34" charset="-79"/>
                <a:cs typeface="David" panose="020E0502060401010101" pitchFamily="34" charset="-79"/>
              </a:rPr>
              <a:t>: פשטות ופרשנות, התמודדות עם נתונים קטגוריאליים ומספריים, אין הנחת ליניאריות, יכולת לטפל בערכים חסרים, יכולת הכללה טובה במודלים מורכבים.</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u="sng" kern="100" dirty="0">
                <a:latin typeface="David" panose="020E0502060401010101" pitchFamily="34" charset="-79"/>
                <a:cs typeface="David" panose="020E0502060401010101" pitchFamily="34" charset="-79"/>
              </a:rPr>
              <a:t>חסרונות של עצי החלטה</a:t>
            </a:r>
            <a:r>
              <a:rPr lang="he-IL" sz="1600" kern="100" dirty="0">
                <a:latin typeface="David" panose="020E0502060401010101" pitchFamily="34" charset="-79"/>
                <a:cs typeface="David" panose="020E0502060401010101" pitchFamily="34" charset="-79"/>
              </a:rPr>
              <a:t>: התאמת יתר</a:t>
            </a:r>
            <a:r>
              <a:rPr lang="en-US" sz="1600" kern="100" dirty="0">
                <a:latin typeface="David" panose="020E0502060401010101" pitchFamily="34" charset="-79"/>
                <a:cs typeface="David" panose="020E0502060401010101" pitchFamily="34" charset="-79"/>
              </a:rPr>
              <a:t>(Overfitting) </a:t>
            </a:r>
            <a:r>
              <a:rPr lang="he-IL" sz="1600" kern="100" dirty="0">
                <a:latin typeface="David" panose="020E0502060401010101" pitchFamily="34" charset="-79"/>
                <a:cs typeface="David" panose="020E0502060401010101" pitchFamily="34" charset="-79"/>
              </a:rPr>
              <a:t>, רגישות לשינויים בנתונים, ביצועים נמוכים במקרים מורכבים, חוסר יעילות בעיבוד נתונים מסובכים.</a:t>
            </a:r>
            <a:endParaRPr lang="en-US" sz="1600" kern="100" dirty="0">
              <a:latin typeface="David" panose="020E0502060401010101" pitchFamily="34" charset="-79"/>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600" dirty="0">
              <a:latin typeface="David" panose="020E0502060401010101" pitchFamily="34" charset="-79"/>
              <a:cs typeface="David" panose="020E0502060401010101" pitchFamily="34" charset="-79"/>
            </a:endParaRPr>
          </a:p>
          <a:p>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00255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004DE-2150-3795-0146-4A72CC17C156}"/>
            </a:ext>
          </a:extLst>
        </p:cNvPr>
        <p:cNvGrpSpPr/>
        <p:nvPr/>
      </p:nvGrpSpPr>
      <p:grpSpPr>
        <a:xfrm>
          <a:off x="0" y="0"/>
          <a:ext cx="0" cy="0"/>
          <a:chOff x="0" y="0"/>
          <a:chExt cx="0" cy="0"/>
        </a:xfrm>
      </p:grpSpPr>
      <p:sp>
        <p:nvSpPr>
          <p:cNvPr id="4" name="כותרת 1">
            <a:extLst>
              <a:ext uri="{FF2B5EF4-FFF2-40B4-BE49-F238E27FC236}">
                <a16:creationId xmlns:a16="http://schemas.microsoft.com/office/drawing/2014/main" id="{C92285B5-1E96-7013-F93C-39EE6AB5C8C5}"/>
              </a:ext>
            </a:extLst>
          </p:cNvPr>
          <p:cNvSpPr>
            <a:spLocks noGrp="1"/>
          </p:cNvSpPr>
          <p:nvPr>
            <p:ph type="title"/>
          </p:nvPr>
        </p:nvSpPr>
        <p:spPr>
          <a:xfrm>
            <a:off x="353568" y="283464"/>
            <a:ext cx="11484864" cy="1024128"/>
          </a:xfrm>
        </p:spPr>
        <p:txBody>
          <a:bodyPr/>
          <a:lstStyle/>
          <a:p>
            <a:pPr algn="ctr"/>
            <a:r>
              <a:rPr lang="he-IL" sz="4400" dirty="0"/>
              <a:t>עץ החלטה- דוגמא</a:t>
            </a:r>
          </a:p>
        </p:txBody>
      </p:sp>
      <p:sp>
        <p:nvSpPr>
          <p:cNvPr id="5" name="מציין מיקום תוכן 2">
            <a:extLst>
              <a:ext uri="{FF2B5EF4-FFF2-40B4-BE49-F238E27FC236}">
                <a16:creationId xmlns:a16="http://schemas.microsoft.com/office/drawing/2014/main" id="{9A2693FD-C7F9-F2AC-329E-CFFD01545AD6}"/>
              </a:ext>
            </a:extLst>
          </p:cNvPr>
          <p:cNvSpPr>
            <a:spLocks noGrp="1"/>
          </p:cNvSpPr>
          <p:nvPr>
            <p:ph idx="1"/>
          </p:nvPr>
        </p:nvSpPr>
        <p:spPr>
          <a:xfrm>
            <a:off x="1625727" y="1307592"/>
            <a:ext cx="8940546" cy="4965192"/>
          </a:xfrm>
        </p:spPr>
        <p:txBody>
          <a:bodyPr/>
          <a:lstStyle/>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ניתן להשתמש בעצי החלטה כדי לזהות קלטים חשודים המבוססים על מאפיינים כמו אורך הקלט, נוכחות של תווים מיוחדים (למשל</a:t>
            </a:r>
            <a:r>
              <a:rPr lang="en-US" sz="1600" kern="100" dirty="0">
                <a:effectLst/>
                <a:latin typeface="David" panose="020E0502060401010101" pitchFamily="34" charset="-79"/>
                <a:ea typeface="Aptos" panose="020B0004020202020204" pitchFamily="34" charset="0"/>
                <a:cs typeface="David" panose="020E0502060401010101" pitchFamily="34" charset="-79"/>
              </a:rPr>
              <a:t> ', ", &lt;, &gt; </a:t>
            </a:r>
            <a:r>
              <a:rPr lang="he-IL" sz="1600" kern="100" dirty="0">
                <a:effectLst/>
                <a:latin typeface="David" panose="020E0502060401010101" pitchFamily="34" charset="-79"/>
                <a:ea typeface="Aptos" panose="020B0004020202020204" pitchFamily="34" charset="0"/>
                <a:cs typeface="David" panose="020E0502060401010101" pitchFamily="34" charset="-79"/>
              </a:rPr>
              <a:t>) והימצאות מילות מפתח שקשורות לשאילתות</a:t>
            </a:r>
            <a:r>
              <a:rPr lang="en-US" sz="1600" kern="100" dirty="0">
                <a:effectLst/>
                <a:latin typeface="David" panose="020E0502060401010101" pitchFamily="34" charset="-79"/>
                <a:ea typeface="Aptos" panose="020B0004020202020204" pitchFamily="34" charset="0"/>
                <a:cs typeface="David" panose="020E0502060401010101" pitchFamily="34" charset="-79"/>
              </a:rPr>
              <a:t> SQL </a:t>
            </a:r>
            <a:r>
              <a:rPr lang="he-IL" sz="1600" kern="100" dirty="0">
                <a:effectLst/>
                <a:latin typeface="David" panose="020E0502060401010101" pitchFamily="34" charset="-79"/>
                <a:ea typeface="Aptos" panose="020B0004020202020204" pitchFamily="34" charset="0"/>
                <a:cs typeface="David" panose="020E0502060401010101" pitchFamily="34" charset="-79"/>
              </a:rPr>
              <a:t>(כמו </a:t>
            </a:r>
            <a:r>
              <a:rPr lang="en-US" sz="1600" kern="100" dirty="0">
                <a:effectLst/>
                <a:latin typeface="David" panose="020E0502060401010101" pitchFamily="34" charset="-79"/>
                <a:ea typeface="Aptos" panose="020B0004020202020204" pitchFamily="34" charset="0"/>
                <a:cs typeface="David" panose="020E0502060401010101" pitchFamily="34" charset="-79"/>
              </a:rPr>
              <a:t>SELECT, INSERT, DROP</a:t>
            </a:r>
            <a:r>
              <a:rPr lang="he-IL"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נניח שאנו רוצים לאמן עץ החלטה שמסווג קלטים לפי "תקין" או "מזיק". הנתונים מורכבים מתכונות כמו</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אורך הקלט</a:t>
            </a:r>
            <a:r>
              <a:rPr lang="he-IL" sz="1600" kern="100" dirty="0">
                <a:effectLst/>
                <a:latin typeface="David" panose="020E0502060401010101" pitchFamily="34" charset="-79"/>
                <a:ea typeface="Aptos" panose="020B0004020202020204" pitchFamily="34" charset="0"/>
                <a:cs typeface="David" panose="020E0502060401010101" pitchFamily="34" charset="-79"/>
              </a:rPr>
              <a:t>: קלטים ארוכים במיוחד עלולים להכיל קוד זדוני</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נוכחות תווים מיוחדים</a:t>
            </a:r>
            <a:r>
              <a:rPr lang="he-IL" sz="1600" kern="100" dirty="0">
                <a:effectLst/>
                <a:latin typeface="David" panose="020E0502060401010101" pitchFamily="34" charset="-79"/>
                <a:ea typeface="Aptos" panose="020B0004020202020204" pitchFamily="34" charset="0"/>
                <a:cs typeface="David" panose="020E0502060401010101" pitchFamily="34" charset="-79"/>
              </a:rPr>
              <a:t>: מתקפות</a:t>
            </a:r>
            <a:r>
              <a:rPr lang="en-US" sz="1600" kern="100" dirty="0">
                <a:effectLst/>
                <a:latin typeface="David" panose="020E0502060401010101" pitchFamily="34" charset="-79"/>
                <a:ea typeface="Aptos" panose="020B0004020202020204" pitchFamily="34" charset="0"/>
                <a:cs typeface="David" panose="020E0502060401010101" pitchFamily="34" charset="-79"/>
              </a:rPr>
              <a:t> SQL </a:t>
            </a:r>
            <a:r>
              <a:rPr lang="he-IL" sz="1600" kern="100" dirty="0">
                <a:effectLst/>
                <a:latin typeface="David" panose="020E0502060401010101" pitchFamily="34" charset="-79"/>
                <a:ea typeface="Aptos" panose="020B0004020202020204" pitchFamily="34" charset="0"/>
                <a:cs typeface="David" panose="020E0502060401010101" pitchFamily="34" charset="-79"/>
              </a:rPr>
              <a:t>עשויות לכלול תווים כמו '," או ; .</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מילות מפתח חשודות</a:t>
            </a:r>
            <a:r>
              <a:rPr lang="he-IL" sz="1600" kern="100" dirty="0">
                <a:effectLst/>
                <a:latin typeface="David" panose="020E0502060401010101" pitchFamily="34" charset="-79"/>
                <a:ea typeface="Aptos" panose="020B0004020202020204" pitchFamily="34" charset="0"/>
                <a:cs typeface="David" panose="020E0502060401010101" pitchFamily="34" charset="-79"/>
              </a:rPr>
              <a:t>: קלטים המכילים מילות מפתח כמו </a:t>
            </a:r>
            <a:r>
              <a:rPr lang="en-US" sz="1600" kern="100" dirty="0">
                <a:effectLst/>
                <a:latin typeface="David" panose="020E0502060401010101" pitchFamily="34" charset="-79"/>
                <a:ea typeface="Aptos" panose="020B0004020202020204" pitchFamily="34" charset="0"/>
                <a:cs typeface="David" panose="020E0502060401010101" pitchFamily="34" charset="-79"/>
              </a:rPr>
              <a:t> SELECT,DROP </a:t>
            </a:r>
            <a:r>
              <a:rPr lang="he-IL" sz="1600" kern="100" dirty="0">
                <a:effectLst/>
                <a:latin typeface="David" panose="020E0502060401010101" pitchFamily="34" charset="-79"/>
                <a:ea typeface="Aptos" panose="020B0004020202020204" pitchFamily="34" charset="0"/>
                <a:cs typeface="David" panose="020E0502060401010101" pitchFamily="34" charset="-79"/>
              </a:rPr>
              <a:t>או </a:t>
            </a:r>
            <a:r>
              <a:rPr lang="en-US" sz="1600" kern="100" dirty="0">
                <a:effectLst/>
                <a:latin typeface="David" panose="020E0502060401010101" pitchFamily="34" charset="-79"/>
                <a:ea typeface="Aptos" panose="020B0004020202020204" pitchFamily="34" charset="0"/>
                <a:cs typeface="David" panose="020E0502060401010101" pitchFamily="34" charset="-79"/>
              </a:rPr>
              <a:t>INSERT</a:t>
            </a:r>
            <a:r>
              <a:rPr lang="he-IL"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עץ ההחלטה עשוי להתחיל בשאלה כמו: "האם אורך הקלט גדול מ-100 תווים</a:t>
            </a:r>
            <a:r>
              <a:rPr lang="en-US" sz="1600" kern="100" dirty="0">
                <a:effectLst/>
                <a:latin typeface="David" panose="020E0502060401010101" pitchFamily="34" charset="-79"/>
                <a:ea typeface="Aptos" panose="020B0004020202020204" pitchFamily="34" charset="0"/>
                <a:cs typeface="David" panose="020E0502060401010101" pitchFamily="34" charset="-79"/>
              </a:rPr>
              <a:t>?</a:t>
            </a:r>
            <a:r>
              <a:rPr lang="he-IL" sz="1600" kern="100" dirty="0">
                <a:effectLst/>
                <a:latin typeface="David" panose="020E0502060401010101" pitchFamily="34" charset="-79"/>
                <a:ea typeface="Aptos" panose="020B0004020202020204" pitchFamily="34" charset="0"/>
                <a:cs typeface="David" panose="020E0502060401010101" pitchFamily="34" charset="-79"/>
              </a:rPr>
              <a:t>". אם כן, העץ עשוי לשאול האם הקלט מכיל תווים מיוחדים. אם כן, העץ יסווג את הקלט כחשוד</a:t>
            </a:r>
            <a:r>
              <a:rPr lang="en-US" sz="1600" kern="100" dirty="0">
                <a:effectLst/>
                <a:latin typeface="David" panose="020E0502060401010101" pitchFamily="34" charset="-79"/>
                <a:ea typeface="Aptos" panose="020B0004020202020204" pitchFamily="34" charset="0"/>
                <a:cs typeface="David" panose="020E0502060401010101" pitchFamily="34" charset="-79"/>
              </a:rPr>
              <a:t>.</a:t>
            </a:r>
            <a:r>
              <a:rPr lang="he-IL" sz="1600" kern="100" dirty="0">
                <a:effectLst/>
                <a:latin typeface="David" panose="020E0502060401010101" pitchFamily="34" charset="-79"/>
                <a:ea typeface="Aptos" panose="020B0004020202020204" pitchFamily="34" charset="0"/>
                <a:cs typeface="David" panose="020E0502060401010101" pitchFamily="34" charset="-79"/>
              </a:rPr>
              <a:t> אחרת, העץ ימשיך לשאול שאלות נוספות על נוכחות תווים או מילות מפתח, עד שהקלט יסווג</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600" dirty="0">
              <a:latin typeface="David" panose="020E0502060401010101" pitchFamily="34" charset="-79"/>
              <a:cs typeface="David" panose="020E0502060401010101" pitchFamily="34" charset="-79"/>
            </a:endParaRPr>
          </a:p>
          <a:p>
            <a:endParaRPr lang="he-IL" sz="1600" dirty="0">
              <a:latin typeface="David" panose="020E0502060401010101" pitchFamily="34" charset="-79"/>
              <a:cs typeface="David" panose="020E0502060401010101" pitchFamily="34" charset="-79"/>
            </a:endParaRPr>
          </a:p>
        </p:txBody>
      </p:sp>
      <p:pic>
        <p:nvPicPr>
          <p:cNvPr id="2" name="תמונה 1" descr="תמונה שמכילה תרשים, אומנות קליפיפם, עיצוב&#10;&#10;התיאור נוצר באופן אוטומטי">
            <a:extLst>
              <a:ext uri="{FF2B5EF4-FFF2-40B4-BE49-F238E27FC236}">
                <a16:creationId xmlns:a16="http://schemas.microsoft.com/office/drawing/2014/main" id="{0B3AB74A-3683-EF4B-5F53-8279CE0E5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105" y="4617721"/>
            <a:ext cx="5085468" cy="1802956"/>
          </a:xfrm>
          <a:prstGeom prst="rect">
            <a:avLst/>
          </a:prstGeom>
        </p:spPr>
      </p:pic>
      <p:pic>
        <p:nvPicPr>
          <p:cNvPr id="3" name="תמונה 2" descr="תמונה שמכילה צילום מסך, תרשים, סרט מצויר, אומנות קליפיפם&#10;&#10;התיאור נוצר באופן אוטומטי">
            <a:extLst>
              <a:ext uri="{FF2B5EF4-FFF2-40B4-BE49-F238E27FC236}">
                <a16:creationId xmlns:a16="http://schemas.microsoft.com/office/drawing/2014/main" id="{159346AF-4E17-6567-1875-BB75390F0E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127" y="4682944"/>
            <a:ext cx="3708146" cy="1737733"/>
          </a:xfrm>
          <a:prstGeom prst="rect">
            <a:avLst/>
          </a:prstGeom>
        </p:spPr>
      </p:pic>
    </p:spTree>
    <p:extLst>
      <p:ext uri="{BB962C8B-B14F-4D97-AF65-F5344CB8AC3E}">
        <p14:creationId xmlns:p14="http://schemas.microsoft.com/office/powerpoint/2010/main" val="154838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9DC27-974F-E2FA-6FCB-B53E09CCCDDB}"/>
            </a:ext>
          </a:extLst>
        </p:cNvPr>
        <p:cNvGrpSpPr/>
        <p:nvPr/>
      </p:nvGrpSpPr>
      <p:grpSpPr>
        <a:xfrm>
          <a:off x="0" y="0"/>
          <a:ext cx="0" cy="0"/>
          <a:chOff x="0" y="0"/>
          <a:chExt cx="0" cy="0"/>
        </a:xfrm>
      </p:grpSpPr>
      <p:sp>
        <p:nvSpPr>
          <p:cNvPr id="4" name="כותרת 1">
            <a:extLst>
              <a:ext uri="{FF2B5EF4-FFF2-40B4-BE49-F238E27FC236}">
                <a16:creationId xmlns:a16="http://schemas.microsoft.com/office/drawing/2014/main" id="{14A35645-A0F2-3C47-4B90-E0D834F4D1F3}"/>
              </a:ext>
            </a:extLst>
          </p:cNvPr>
          <p:cNvSpPr>
            <a:spLocks noGrp="1"/>
          </p:cNvSpPr>
          <p:nvPr>
            <p:ph type="title"/>
          </p:nvPr>
        </p:nvSpPr>
        <p:spPr>
          <a:xfrm>
            <a:off x="353568" y="283464"/>
            <a:ext cx="11484864" cy="1024128"/>
          </a:xfrm>
        </p:spPr>
        <p:txBody>
          <a:bodyPr/>
          <a:lstStyle/>
          <a:p>
            <a:pPr algn="ctr" rtl="1"/>
            <a:r>
              <a:rPr lang="he-IL" sz="4400" dirty="0"/>
              <a:t>אלגוריתמים נפוצים לזיהוי איומים- </a:t>
            </a:r>
            <a:r>
              <a:rPr lang="en-US" sz="4400" dirty="0"/>
              <a:t>SVM</a:t>
            </a:r>
            <a:endParaRPr lang="he-IL" sz="4400" dirty="0"/>
          </a:p>
        </p:txBody>
      </p:sp>
      <p:sp>
        <p:nvSpPr>
          <p:cNvPr id="5" name="מציין מיקום תוכן 2">
            <a:extLst>
              <a:ext uri="{FF2B5EF4-FFF2-40B4-BE49-F238E27FC236}">
                <a16:creationId xmlns:a16="http://schemas.microsoft.com/office/drawing/2014/main" id="{C34A2AFD-0854-1FB5-C895-AA9CA2DD09E7}"/>
              </a:ext>
            </a:extLst>
          </p:cNvPr>
          <p:cNvSpPr>
            <a:spLocks noGrp="1"/>
          </p:cNvSpPr>
          <p:nvPr>
            <p:ph idx="1"/>
          </p:nvPr>
        </p:nvSpPr>
        <p:spPr>
          <a:xfrm>
            <a:off x="2212785" y="1307592"/>
            <a:ext cx="8940546" cy="4965192"/>
          </a:xfrm>
        </p:spPr>
        <p:txBody>
          <a:bodyPr/>
          <a:lstStyle/>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המודל מבוסס על הרעיון של מציאת "מישור ההפרדה המיטבי"</a:t>
            </a:r>
            <a:r>
              <a:rPr lang="en-US" sz="1600" kern="100" dirty="0">
                <a:effectLst/>
                <a:latin typeface="David" panose="020E0502060401010101" pitchFamily="34" charset="-79"/>
                <a:ea typeface="Aptos" panose="020B0004020202020204" pitchFamily="34" charset="0"/>
                <a:cs typeface="David" panose="020E0502060401010101" pitchFamily="34" charset="-79"/>
              </a:rPr>
              <a:t> (Optimal Separating Hyperplane) </a:t>
            </a:r>
            <a:r>
              <a:rPr lang="he-IL" sz="1600" kern="100" dirty="0">
                <a:effectLst/>
                <a:latin typeface="David" panose="020E0502060401010101" pitchFamily="34" charset="-79"/>
                <a:ea typeface="Aptos" panose="020B0004020202020204" pitchFamily="34" charset="0"/>
                <a:cs typeface="David" panose="020E0502060401010101" pitchFamily="34" charset="-79"/>
              </a:rPr>
              <a:t>המפריד בין דוגמאות משני מחלקות שונות בצורה מדויקת ככל האפשר. מישור ההפרדה הוא קו או משטח ריבועי במרחב רב-ממדי שמפריד בין שתי קבוצות של נתונים, כך שהמרחק בין הנתונים הקרובים ביותר מכל מחלקה לקו ההפרדה ("המרווח") יהיה הגדול ביותר</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buSzPts val="1000"/>
              <a:tabLst>
                <a:tab pos="457200" algn="l"/>
              </a:tabLst>
            </a:pPr>
            <a:r>
              <a:rPr lang="he-IL" sz="1600" kern="100" dirty="0">
                <a:latin typeface="David" panose="020E0502060401010101" pitchFamily="34" charset="-79"/>
                <a:cs typeface="David" panose="020E0502060401010101" pitchFamily="34" charset="-79"/>
              </a:rPr>
              <a:t>מטרתו של</a:t>
            </a:r>
            <a:r>
              <a:rPr lang="en-US" sz="1600" kern="100" dirty="0">
                <a:latin typeface="David" panose="020E0502060401010101" pitchFamily="34" charset="-79"/>
                <a:cs typeface="David" panose="020E0502060401010101" pitchFamily="34" charset="-79"/>
              </a:rPr>
              <a:t> SVM </a:t>
            </a:r>
            <a:r>
              <a:rPr lang="he-IL" sz="1600" kern="100" dirty="0">
                <a:latin typeface="David" panose="020E0502060401010101" pitchFamily="34" charset="-79"/>
                <a:cs typeface="David" panose="020E0502060401010101" pitchFamily="34" charset="-79"/>
              </a:rPr>
              <a:t>היא למצוא את המישור ההפרדה שממקסם את המרווח בין המחלקות השונות. בשיטה זו, אנו מתמקדים בעיקר בדוגמאות שנמצאות על קווי הגבול שבין המחלקות, המכונות וקטורים תומכים </a:t>
            </a:r>
            <a:r>
              <a:rPr lang="en-US" sz="1600" kern="100" dirty="0">
                <a:latin typeface="David" panose="020E0502060401010101" pitchFamily="34" charset="-79"/>
                <a:cs typeface="David" panose="020E0502060401010101" pitchFamily="34" charset="-79"/>
              </a:rPr>
              <a:t>(Support Vectors)</a:t>
            </a:r>
            <a:r>
              <a:rPr lang="he-IL" sz="1600" kern="100" dirty="0">
                <a:latin typeface="David" panose="020E0502060401010101" pitchFamily="34" charset="-79"/>
                <a:cs typeface="David" panose="020E0502060401010101" pitchFamily="34" charset="-79"/>
              </a:rPr>
              <a:t>. שאר הדוגמאות אינן משפיעות על המודל במידה משמעותית</a:t>
            </a:r>
            <a:r>
              <a:rPr lang="en-US" sz="1600" kern="100" dirty="0">
                <a:latin typeface="David" panose="020E0502060401010101" pitchFamily="34" charset="-79"/>
                <a:cs typeface="David" panose="020E0502060401010101" pitchFamily="34" charset="-79"/>
              </a:rPr>
              <a:t>.</a:t>
            </a:r>
          </a:p>
          <a:p>
            <a:pPr algn="r" rtl="1">
              <a:lnSpc>
                <a:spcPct val="115000"/>
              </a:lnSpc>
              <a:spcAft>
                <a:spcPts val="800"/>
              </a:spcAft>
              <a:buSzPts val="1000"/>
              <a:tabLst>
                <a:tab pos="457200" algn="l"/>
              </a:tabLst>
            </a:pPr>
            <a:r>
              <a:rPr lang="he-IL" sz="1600" kern="100" dirty="0">
                <a:latin typeface="David" panose="020E0502060401010101" pitchFamily="34" charset="-79"/>
                <a:cs typeface="David" panose="020E0502060401010101" pitchFamily="34" charset="-79"/>
              </a:rPr>
              <a:t>הרחבה של המרחב בעזרת טרנספורמציה לוגית המכונה גרעין</a:t>
            </a:r>
            <a:r>
              <a:rPr lang="en-US" sz="1600" kern="100" dirty="0">
                <a:latin typeface="David" panose="020E0502060401010101" pitchFamily="34" charset="-79"/>
                <a:cs typeface="David" panose="020E0502060401010101" pitchFamily="34" charset="-79"/>
              </a:rPr>
              <a:t>(Kernel) </a:t>
            </a:r>
            <a:r>
              <a:rPr lang="he-IL" sz="1600" kern="100" dirty="0">
                <a:latin typeface="David" panose="020E0502060401010101" pitchFamily="34" charset="-79"/>
                <a:cs typeface="David" panose="020E0502060401010101" pitchFamily="34" charset="-79"/>
              </a:rPr>
              <a:t> מאפשרת לנו "לשדרג" את המידע למרחב ממדי גבוה יותר, שבו הדאטה הופך לניתן להפרדה בצורה ליניארית</a:t>
            </a:r>
            <a:r>
              <a:rPr lang="en-US" sz="1600" kern="100" dirty="0">
                <a:latin typeface="David" panose="020E0502060401010101" pitchFamily="34" charset="-79"/>
                <a:cs typeface="David" panose="020E0502060401010101" pitchFamily="34" charset="-79"/>
              </a:rPr>
              <a:t>.</a:t>
            </a:r>
          </a:p>
          <a:p>
            <a:pPr algn="r" rtl="1">
              <a:lnSpc>
                <a:spcPct val="115000"/>
              </a:lnSpc>
              <a:spcAft>
                <a:spcPts val="800"/>
              </a:spcAft>
              <a:buSzPts val="1000"/>
              <a:tabLst>
                <a:tab pos="457200" algn="l"/>
              </a:tabLst>
            </a:pPr>
            <a:r>
              <a:rPr lang="he-IL" sz="1600" u="sng" kern="100" dirty="0">
                <a:latin typeface="David" panose="020E0502060401010101" pitchFamily="34" charset="-79"/>
                <a:cs typeface="David" panose="020E0502060401010101" pitchFamily="34" charset="-79"/>
              </a:rPr>
              <a:t>יתרונות של </a:t>
            </a:r>
            <a:r>
              <a:rPr lang="en-US" sz="1600" u="sng" kern="100" dirty="0">
                <a:latin typeface="David" panose="020E0502060401010101" pitchFamily="34" charset="-79"/>
                <a:cs typeface="David" panose="020E0502060401010101" pitchFamily="34" charset="-79"/>
              </a:rPr>
              <a:t> SVM</a:t>
            </a:r>
            <a:r>
              <a:rPr lang="he-IL" sz="1600" kern="100" dirty="0">
                <a:latin typeface="David" panose="020E0502060401010101" pitchFamily="34" charset="-79"/>
                <a:cs typeface="David" panose="020E0502060401010101" pitchFamily="34" charset="-79"/>
              </a:rPr>
              <a:t>-דייקנות במקרים של מרווח ברור בין המחלקות, יעילות במקרים מורכבים, מניעת התאמת יתר </a:t>
            </a:r>
            <a:r>
              <a:rPr lang="en-US" sz="1600" kern="100" dirty="0">
                <a:latin typeface="David" panose="020E0502060401010101" pitchFamily="34" charset="-79"/>
                <a:cs typeface="David" panose="020E0502060401010101" pitchFamily="34" charset="-79"/>
              </a:rPr>
              <a:t>(Overfitting)</a:t>
            </a:r>
            <a:r>
              <a:rPr lang="he-IL" sz="1600" kern="100" dirty="0">
                <a:latin typeface="David" panose="020E0502060401010101" pitchFamily="34" charset="-79"/>
                <a:cs typeface="David" panose="020E0502060401010101" pitchFamily="34" charset="-79"/>
              </a:rPr>
              <a:t>,</a:t>
            </a:r>
            <a:r>
              <a:rPr lang="en-US" sz="1600" kern="100" dirty="0">
                <a:latin typeface="David" panose="020E0502060401010101" pitchFamily="34" charset="-79"/>
                <a:cs typeface="David" panose="020E0502060401010101" pitchFamily="34" charset="-79"/>
              </a:rPr>
              <a:t> </a:t>
            </a:r>
            <a:r>
              <a:rPr lang="he-IL" sz="1600" kern="100" dirty="0">
                <a:latin typeface="David" panose="020E0502060401010101" pitchFamily="34" charset="-79"/>
                <a:cs typeface="David" panose="020E0502060401010101" pitchFamily="34" charset="-79"/>
              </a:rPr>
              <a:t>ומודל גמיש.</a:t>
            </a:r>
          </a:p>
          <a:p>
            <a:pPr algn="r" rtl="1">
              <a:lnSpc>
                <a:spcPct val="115000"/>
              </a:lnSpc>
              <a:spcAft>
                <a:spcPts val="800"/>
              </a:spcAft>
            </a:pPr>
            <a:r>
              <a:rPr lang="he-IL" sz="1600" u="sng" kern="100" dirty="0">
                <a:latin typeface="David" panose="020E0502060401010101" pitchFamily="34" charset="-79"/>
                <a:cs typeface="David" panose="020E0502060401010101" pitchFamily="34" charset="-79"/>
              </a:rPr>
              <a:t>חסרונות של </a:t>
            </a:r>
            <a:r>
              <a:rPr lang="en-US" sz="1600" u="sng" kern="100" dirty="0">
                <a:latin typeface="David" panose="020E0502060401010101" pitchFamily="34" charset="-79"/>
                <a:cs typeface="David" panose="020E0502060401010101" pitchFamily="34" charset="-79"/>
              </a:rPr>
              <a:t> SVM</a:t>
            </a:r>
            <a:r>
              <a:rPr lang="he-IL" sz="1600" kern="100" dirty="0">
                <a:latin typeface="David" panose="020E0502060401010101" pitchFamily="34" charset="-79"/>
                <a:cs typeface="David" panose="020E0502060401010101" pitchFamily="34" charset="-79"/>
              </a:rPr>
              <a:t>-קושי באימון על מערכי נתונים גדולים, רגישות לבחירת פרמטרים, פרשנות מורכבת וקושי בזיהוי רב-מחלקתי.</a:t>
            </a:r>
          </a:p>
          <a:p>
            <a:pPr algn="r" rtl="1">
              <a:lnSpc>
                <a:spcPct val="115000"/>
              </a:lnSpc>
              <a:spcAft>
                <a:spcPts val="800"/>
              </a:spcAft>
              <a:buSzPts val="1000"/>
              <a:tabLst>
                <a:tab pos="457200" algn="l"/>
              </a:tabLst>
            </a:pPr>
            <a:endParaRPr lang="en-US" sz="1600" kern="100" dirty="0">
              <a:latin typeface="David" panose="020E0502060401010101" pitchFamily="34" charset="-79"/>
              <a:cs typeface="David" panose="020E0502060401010101" pitchFamily="34" charset="-79"/>
            </a:endParaRPr>
          </a:p>
          <a:p>
            <a:endParaRPr lang="he-IL" sz="1600" dirty="0">
              <a:latin typeface="David" panose="020E0502060401010101" pitchFamily="34" charset="-79"/>
              <a:cs typeface="David" panose="020E0502060401010101" pitchFamily="34" charset="-79"/>
            </a:endParaRPr>
          </a:p>
        </p:txBody>
      </p:sp>
      <p:pic>
        <p:nvPicPr>
          <p:cNvPr id="2" name="תמונה 1" descr="תמונה שמכילה קו, תרשים, מקביל, עיגול&#10;&#10;התיאור נוצר באופן אוטומטי">
            <a:extLst>
              <a:ext uri="{FF2B5EF4-FFF2-40B4-BE49-F238E27FC236}">
                <a16:creationId xmlns:a16="http://schemas.microsoft.com/office/drawing/2014/main" id="{95E477C5-942C-EEC5-9182-DF1EB4192E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612607"/>
            <a:ext cx="2212785" cy="1961929"/>
          </a:xfrm>
          <a:prstGeom prst="rect">
            <a:avLst/>
          </a:prstGeom>
        </p:spPr>
      </p:pic>
    </p:spTree>
    <p:extLst>
      <p:ext uri="{BB962C8B-B14F-4D97-AF65-F5344CB8AC3E}">
        <p14:creationId xmlns:p14="http://schemas.microsoft.com/office/powerpoint/2010/main" val="4044384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9746AE2-EBE9-97B0-583E-0F08EDD473E0}"/>
              </a:ext>
            </a:extLst>
          </p:cNvPr>
          <p:cNvSpPr>
            <a:spLocks noGrp="1"/>
          </p:cNvSpPr>
          <p:nvPr>
            <p:ph type="title"/>
          </p:nvPr>
        </p:nvSpPr>
        <p:spPr>
          <a:xfrm>
            <a:off x="353568" y="283464"/>
            <a:ext cx="11484864" cy="1024128"/>
          </a:xfrm>
        </p:spPr>
        <p:txBody>
          <a:bodyPr/>
          <a:lstStyle/>
          <a:p>
            <a:pPr algn="ctr" rtl="1"/>
            <a:r>
              <a:rPr lang="en-US" sz="4400" dirty="0"/>
              <a:t>SVM</a:t>
            </a:r>
            <a:r>
              <a:rPr lang="he-IL" sz="4400" dirty="0"/>
              <a:t>- דוגמא</a:t>
            </a:r>
          </a:p>
        </p:txBody>
      </p:sp>
      <p:sp>
        <p:nvSpPr>
          <p:cNvPr id="5" name="מציין מיקום תוכן 2">
            <a:extLst>
              <a:ext uri="{FF2B5EF4-FFF2-40B4-BE49-F238E27FC236}">
                <a16:creationId xmlns:a16="http://schemas.microsoft.com/office/drawing/2014/main" id="{2893BE73-C4C3-CFEF-AB4A-4531E7FE4BBE}"/>
              </a:ext>
            </a:extLst>
          </p:cNvPr>
          <p:cNvSpPr>
            <a:spLocks noGrp="1"/>
          </p:cNvSpPr>
          <p:nvPr>
            <p:ph idx="1"/>
          </p:nvPr>
        </p:nvSpPr>
        <p:spPr>
          <a:xfrm>
            <a:off x="1625727" y="1307592"/>
            <a:ext cx="8940546" cy="4965192"/>
          </a:xfrm>
        </p:spPr>
        <p:txBody>
          <a:bodyPr/>
          <a:lstStyle/>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נבנה מודל </a:t>
            </a:r>
            <a:r>
              <a:rPr lang="en-US" sz="1600" kern="100" dirty="0">
                <a:effectLst/>
                <a:latin typeface="David" panose="020E0502060401010101" pitchFamily="34" charset="-79"/>
                <a:ea typeface="Aptos" panose="020B0004020202020204" pitchFamily="34" charset="0"/>
                <a:cs typeface="David" panose="020E0502060401010101" pitchFamily="34" charset="-79"/>
              </a:rPr>
              <a:t>SVM</a:t>
            </a:r>
            <a:r>
              <a:rPr lang="he-IL" sz="1600" kern="100" dirty="0">
                <a:latin typeface="David" panose="020E0502060401010101" pitchFamily="34" charset="-79"/>
                <a:ea typeface="Aptos" panose="020B0004020202020204" pitchFamily="34" charset="0"/>
                <a:cs typeface="David" panose="020E0502060401010101" pitchFamily="34" charset="-79"/>
              </a:rPr>
              <a:t> </a:t>
            </a:r>
            <a:r>
              <a:rPr lang="he-IL" sz="1600" kern="100" dirty="0">
                <a:effectLst/>
                <a:latin typeface="David" panose="020E0502060401010101" pitchFamily="34" charset="-79"/>
                <a:ea typeface="Aptos" panose="020B0004020202020204" pitchFamily="34" charset="0"/>
                <a:cs typeface="David" panose="020E0502060401010101" pitchFamily="34" charset="-79"/>
              </a:rPr>
              <a:t>המסווג קלטים כ"חשודים" או "תקינים" בהתבסס על מאפיינים שונים של הקלט עבור מתקפות </a:t>
            </a:r>
            <a:r>
              <a:rPr lang="en-US" sz="1600" kern="100" dirty="0">
                <a:effectLst/>
                <a:latin typeface="David" panose="020E0502060401010101" pitchFamily="34" charset="-79"/>
                <a:ea typeface="Aptos" panose="020B0004020202020204" pitchFamily="34" charset="0"/>
                <a:cs typeface="David" panose="020E0502060401010101" pitchFamily="34" charset="-79"/>
              </a:rPr>
              <a:t> SQL Injection</a:t>
            </a:r>
            <a:r>
              <a:rPr lang="he-IL" sz="1600" kern="100" dirty="0">
                <a:effectLst/>
                <a:latin typeface="David" panose="020E0502060401010101" pitchFamily="34" charset="-79"/>
                <a:ea typeface="Aptos" panose="020B0004020202020204" pitchFamily="34" charset="0"/>
                <a:cs typeface="David" panose="020E0502060401010101" pitchFamily="34" charset="-79"/>
              </a:rPr>
              <a:t>.</a:t>
            </a:r>
            <a:endParaRPr lang="he-IL" sz="1600" kern="100" dirty="0">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איסוף והכנת נתונים</a:t>
            </a:r>
            <a:r>
              <a:rPr lang="he-IL" sz="1600" kern="100" dirty="0">
                <a:effectLst/>
                <a:latin typeface="David" panose="020E0502060401010101" pitchFamily="34" charset="-79"/>
                <a:ea typeface="Aptos" panose="020B0004020202020204" pitchFamily="34" charset="0"/>
                <a:cs typeface="David" panose="020E0502060401010101" pitchFamily="34" charset="-79"/>
              </a:rPr>
              <a:t>: נאסוף דוגמאות קלט שנשלחו למערכת, כולל דוגמאות של מתקפות מוצלחות ונתונים תקינים. כל דוגמה תתויג כ"מתקפה" או "קלט תקין" ונבנה מערך תכונות שייצג את הדוגמאות הללו.</a:t>
            </a:r>
          </a:p>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בניית מודל </a:t>
            </a:r>
            <a:r>
              <a:rPr lang="en-US" sz="1600" u="sng" kern="100" dirty="0">
                <a:effectLst/>
                <a:latin typeface="David" panose="020E0502060401010101" pitchFamily="34" charset="-79"/>
                <a:ea typeface="Aptos" panose="020B0004020202020204" pitchFamily="34" charset="0"/>
                <a:cs typeface="David" panose="020E0502060401010101" pitchFamily="34" charset="-79"/>
              </a:rPr>
              <a:t>SVM</a:t>
            </a:r>
            <a:r>
              <a:rPr lang="he-IL" sz="1600" kern="100" dirty="0">
                <a:effectLst/>
                <a:latin typeface="David" panose="020E0502060401010101" pitchFamily="34" charset="-79"/>
                <a:ea typeface="Aptos" panose="020B0004020202020204" pitchFamily="34" charset="0"/>
                <a:cs typeface="David" panose="020E0502060401010101" pitchFamily="34" charset="-79"/>
              </a:rPr>
              <a:t>: מודל</a:t>
            </a:r>
            <a:r>
              <a:rPr lang="en-US" sz="1600" kern="100" dirty="0">
                <a:effectLst/>
                <a:latin typeface="David" panose="020E0502060401010101" pitchFamily="34" charset="-79"/>
                <a:ea typeface="Aptos" panose="020B0004020202020204" pitchFamily="34" charset="0"/>
                <a:cs typeface="David" panose="020E0502060401010101" pitchFamily="34" charset="-79"/>
              </a:rPr>
              <a:t> SVM </a:t>
            </a:r>
            <a:r>
              <a:rPr lang="he-IL" sz="1600" kern="100" dirty="0">
                <a:effectLst/>
                <a:latin typeface="David" panose="020E0502060401010101" pitchFamily="34" charset="-79"/>
                <a:ea typeface="Aptos" panose="020B0004020202020204" pitchFamily="34" charset="0"/>
                <a:cs typeface="David" panose="020E0502060401010101" pitchFamily="34" charset="-79"/>
              </a:rPr>
              <a:t>משתמש בתכונות שנאספו כדי לבנות מישור הפרדה בין קלטים חשודים לנתונים תקינים. כל קלט מיוצג כנקודה במרחב רב-ממדי, עם ממדים המייצגים תכונות כמו אורך הקלט ומספר תווים חשודים.</a:t>
            </a:r>
            <a:endParaRPr lang="en-US" sz="1600" kern="100" dirty="0">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אימון המודל</a:t>
            </a:r>
            <a:r>
              <a:rPr lang="he-IL" sz="1600" kern="100" dirty="0">
                <a:effectLst/>
                <a:latin typeface="David" panose="020E0502060401010101" pitchFamily="34" charset="-79"/>
                <a:ea typeface="Aptos" panose="020B0004020202020204" pitchFamily="34" charset="0"/>
                <a:cs typeface="David" panose="020E0502060401010101" pitchFamily="34" charset="-79"/>
              </a:rPr>
              <a:t>: המודל מתאמן על נתונים מתויגים ומסתמך על וקטורים תומכים – דוגמאות קריטיות בגבול ההפרדה בין </a:t>
            </a:r>
            <a:r>
              <a:rPr lang="he-IL" sz="1600" kern="100" dirty="0" err="1">
                <a:effectLst/>
                <a:latin typeface="David" panose="020E0502060401010101" pitchFamily="34" charset="-79"/>
                <a:ea typeface="Aptos" panose="020B0004020202020204" pitchFamily="34" charset="0"/>
                <a:cs typeface="David" panose="020E0502060401010101" pitchFamily="34" charset="-79"/>
              </a:rPr>
              <a:t>הקלטים</a:t>
            </a:r>
            <a:r>
              <a:rPr lang="he-IL"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בדיקה והערכה</a:t>
            </a:r>
            <a:r>
              <a:rPr lang="he-IL" sz="1600" kern="100" dirty="0">
                <a:effectLst/>
                <a:latin typeface="David" panose="020E0502060401010101" pitchFamily="34" charset="-79"/>
                <a:ea typeface="Aptos" panose="020B0004020202020204" pitchFamily="34" charset="0"/>
                <a:cs typeface="David" panose="020E0502060401010101" pitchFamily="34" charset="-79"/>
              </a:rPr>
              <a:t>: יש לבדוק את המודל על קבוצת נתונים נפרדת להערכת דיוק הזיהוי שלו במניעת זיהוי שגוי של קלטים תקינים</a:t>
            </a:r>
            <a:r>
              <a:rPr lang="en-US"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פריסה והפעלה</a:t>
            </a:r>
            <a:r>
              <a:rPr lang="he-IL" sz="1600" kern="100" dirty="0">
                <a:effectLst/>
                <a:latin typeface="David" panose="020E0502060401010101" pitchFamily="34" charset="-79"/>
                <a:ea typeface="Aptos" panose="020B0004020202020204" pitchFamily="34" charset="0"/>
                <a:cs typeface="David" panose="020E0502060401010101" pitchFamily="34" charset="-79"/>
              </a:rPr>
              <a:t>: המודל נפרס כחלק ממערכת האבטחה. קלטים חשודים מסווגים על ידי ה-</a:t>
            </a:r>
            <a:r>
              <a:rPr lang="en-US" sz="1600" kern="100" dirty="0">
                <a:effectLst/>
                <a:latin typeface="David" panose="020E0502060401010101" pitchFamily="34" charset="-79"/>
                <a:ea typeface="Aptos" panose="020B0004020202020204" pitchFamily="34" charset="0"/>
                <a:cs typeface="David" panose="020E0502060401010101" pitchFamily="34" charset="-79"/>
              </a:rPr>
              <a:t>SVM</a:t>
            </a:r>
            <a:r>
              <a:rPr lang="he-IL" sz="1600" kern="100" dirty="0">
                <a:effectLst/>
                <a:latin typeface="David" panose="020E0502060401010101" pitchFamily="34" charset="-79"/>
                <a:ea typeface="Aptos" panose="020B0004020202020204" pitchFamily="34" charset="0"/>
                <a:cs typeface="David" panose="020E0502060401010101" pitchFamily="34" charset="-79"/>
              </a:rPr>
              <a:t>, ואם זוהו כחשודים, המערכת יכולה לחסום או להעביר אותם לבחינה נוספת</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p:txBody>
      </p:sp>
    </p:spTree>
    <p:extLst>
      <p:ext uri="{BB962C8B-B14F-4D97-AF65-F5344CB8AC3E}">
        <p14:creationId xmlns:p14="http://schemas.microsoft.com/office/powerpoint/2010/main" val="2253440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74ED58C3-8F0D-7501-5521-6F124D26DACA}"/>
              </a:ext>
            </a:extLst>
          </p:cNvPr>
          <p:cNvSpPr>
            <a:spLocks noGrp="1"/>
          </p:cNvSpPr>
          <p:nvPr>
            <p:ph type="title"/>
          </p:nvPr>
        </p:nvSpPr>
        <p:spPr>
          <a:xfrm>
            <a:off x="353568" y="283464"/>
            <a:ext cx="11484864" cy="1024128"/>
          </a:xfrm>
        </p:spPr>
        <p:txBody>
          <a:bodyPr/>
          <a:lstStyle/>
          <a:p>
            <a:pPr algn="ctr" rtl="1"/>
            <a:r>
              <a:rPr lang="he-IL" sz="4400" dirty="0"/>
              <a:t>אלגוריתמים נפוצים לזיהוי איומים- </a:t>
            </a:r>
            <a:r>
              <a:rPr lang="en-US" sz="4400" dirty="0"/>
              <a:t>ANN</a:t>
            </a:r>
            <a:endParaRPr lang="he-IL" sz="4400" dirty="0"/>
          </a:p>
        </p:txBody>
      </p:sp>
      <p:sp>
        <p:nvSpPr>
          <p:cNvPr id="5" name="מציין מיקום תוכן 2">
            <a:extLst>
              <a:ext uri="{FF2B5EF4-FFF2-40B4-BE49-F238E27FC236}">
                <a16:creationId xmlns:a16="http://schemas.microsoft.com/office/drawing/2014/main" id="{7CA3E0E6-BF1B-0D7F-7C2D-6DC4F8F96B89}"/>
              </a:ext>
            </a:extLst>
          </p:cNvPr>
          <p:cNvSpPr>
            <a:spLocks noGrp="1"/>
          </p:cNvSpPr>
          <p:nvPr>
            <p:ph idx="1"/>
          </p:nvPr>
        </p:nvSpPr>
        <p:spPr>
          <a:xfrm>
            <a:off x="2622423" y="1307592"/>
            <a:ext cx="8940546" cy="4965192"/>
          </a:xfrm>
        </p:spPr>
        <p:txBody>
          <a:bodyPr/>
          <a:lstStyle/>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רשת עצבית מתוארת כגרף מכוון שבו הצמתים מייצגים את הנוירונים, והקשרים בין הצמתים מייצגים את המשקלים הסינפטיים – המשפיעים על האופן שבו המידע מועבר ברשת</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algn="r" rtl="1"/>
            <a:r>
              <a:rPr lang="en-US" sz="1600" dirty="0">
                <a:latin typeface="David" panose="020E0502060401010101" pitchFamily="34" charset="-79"/>
                <a:cs typeface="David" panose="020E0502060401010101" pitchFamily="34" charset="-79"/>
              </a:rPr>
              <a:t>ANN</a:t>
            </a:r>
            <a:r>
              <a:rPr lang="he-IL" sz="1600" dirty="0">
                <a:latin typeface="David" panose="020E0502060401010101" pitchFamily="34" charset="-79"/>
                <a:cs typeface="David" panose="020E0502060401010101" pitchFamily="34" charset="-79"/>
              </a:rPr>
              <a:t> הוא אחד מהמודלים המתקדמים ביותר בתחום למידת המכונה, המשמש לפתרון בעיות סיווג, רגרסיה ומשימות מורכבות אחרות.</a:t>
            </a:r>
          </a:p>
          <a:p>
            <a:pPr algn="r" rtl="1"/>
            <a:r>
              <a:rPr lang="he-IL" sz="1600" dirty="0">
                <a:latin typeface="David" panose="020E0502060401010101" pitchFamily="34" charset="-79"/>
                <a:cs typeface="David" panose="020E0502060401010101" pitchFamily="34" charset="-79"/>
              </a:rPr>
              <a:t>מטרתו של </a:t>
            </a:r>
            <a:r>
              <a:rPr lang="en-US" sz="1600" dirty="0">
                <a:latin typeface="David" panose="020E0502060401010101" pitchFamily="34" charset="-79"/>
                <a:cs typeface="David" panose="020E0502060401010101" pitchFamily="34" charset="-79"/>
              </a:rPr>
              <a:t>ANN</a:t>
            </a:r>
            <a:r>
              <a:rPr lang="he-IL" sz="1600" dirty="0">
                <a:latin typeface="David" panose="020E0502060401010101" pitchFamily="34" charset="-79"/>
                <a:cs typeface="David" panose="020E0502060401010101" pitchFamily="34" charset="-79"/>
              </a:rPr>
              <a:t> היא ללמוד ייצוגים מופשטים מהנתונים באמצעות עדכון משקלים בין הנוירונים במהלך תהליך האימון. השכבות החבויות ברשת מאפשרות לה ללמוד דפוסים מורכבים, כולל יחסים לא ליניאריים בנתונים. </a:t>
            </a:r>
          </a:p>
          <a:p>
            <a:pPr algn="r" rtl="1"/>
            <a:r>
              <a:rPr lang="he-IL" sz="1600" u="sng" dirty="0">
                <a:latin typeface="David" panose="020E0502060401010101" pitchFamily="34" charset="-79"/>
                <a:cs typeface="David" panose="020E0502060401010101" pitchFamily="34" charset="-79"/>
              </a:rPr>
              <a:t>יתרונות של </a:t>
            </a:r>
            <a:r>
              <a:rPr lang="en-US" sz="1600" u="sng" dirty="0">
                <a:latin typeface="David" panose="020E0502060401010101" pitchFamily="34" charset="-79"/>
                <a:cs typeface="David" panose="020E0502060401010101" pitchFamily="34" charset="-79"/>
              </a:rPr>
              <a:t>ANN</a:t>
            </a:r>
            <a:r>
              <a:rPr lang="he-IL" sz="1600" dirty="0">
                <a:latin typeface="David" panose="020E0502060401010101" pitchFamily="34" charset="-79"/>
                <a:cs typeface="David" panose="020E0502060401010101" pitchFamily="34" charset="-79"/>
              </a:rPr>
              <a:t>- יכולת למידת דפוסים מורכבים, גמישות בהתאמה לנתונים מגוונים, אפשרות ללמידה עמוקה עם רמות אבסטרקציה גבוהות, והתאמה למשימות כמו ראייה ממוחשבת, עיבוד שפה טבעית וזיהוי דיבור.</a:t>
            </a:r>
          </a:p>
          <a:p>
            <a:pPr algn="r" rtl="1"/>
            <a:r>
              <a:rPr lang="he-IL" sz="1600" u="sng" dirty="0">
                <a:latin typeface="David" panose="020E0502060401010101" pitchFamily="34" charset="-79"/>
                <a:cs typeface="David" panose="020E0502060401010101" pitchFamily="34" charset="-79"/>
              </a:rPr>
              <a:t>חסרונות של </a:t>
            </a:r>
            <a:r>
              <a:rPr lang="en-US" sz="1600" u="sng" dirty="0">
                <a:latin typeface="David" panose="020E0502060401010101" pitchFamily="34" charset="-79"/>
                <a:cs typeface="David" panose="020E0502060401010101" pitchFamily="34" charset="-79"/>
              </a:rPr>
              <a:t>ANN</a:t>
            </a:r>
            <a:r>
              <a:rPr lang="he-IL" sz="1600" dirty="0">
                <a:latin typeface="David" panose="020E0502060401010101" pitchFamily="34" charset="-79"/>
                <a:cs typeface="David" panose="020E0502060401010101" pitchFamily="34" charset="-79"/>
              </a:rPr>
              <a:t>- צורך במערכי נתונים גדולים לאימון אפקטיבי, דרישות חישוביות גבוהות, קושי בפרשנות המודל, סכנת התאמת יתר ורגישות לפרמטרים ולשיטות אימון.</a:t>
            </a:r>
          </a:p>
          <a:p>
            <a:pPr algn="r" rtl="1">
              <a:lnSpc>
                <a:spcPct val="115000"/>
              </a:lnSpc>
              <a:spcAft>
                <a:spcPts val="800"/>
              </a:spcAft>
            </a:pP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600" dirty="0">
              <a:latin typeface="David" panose="020E0502060401010101" pitchFamily="34" charset="-79"/>
              <a:cs typeface="David" panose="020E0502060401010101" pitchFamily="34" charset="-79"/>
            </a:endParaRPr>
          </a:p>
          <a:p>
            <a:pPr algn="r" rtl="1"/>
            <a:endParaRPr lang="he-IL" sz="1600" dirty="0">
              <a:latin typeface="David" panose="020E0502060401010101" pitchFamily="34" charset="-79"/>
              <a:cs typeface="David" panose="020E0502060401010101" pitchFamily="34" charset="-79"/>
            </a:endParaRPr>
          </a:p>
        </p:txBody>
      </p:sp>
      <p:pic>
        <p:nvPicPr>
          <p:cNvPr id="2" name="תמונה 1" descr="תמונה שמכילה טקסט, תרשים, גופן, קו&#10;&#10;התיאור נוצר באופן אוטומטי">
            <a:extLst>
              <a:ext uri="{FF2B5EF4-FFF2-40B4-BE49-F238E27FC236}">
                <a16:creationId xmlns:a16="http://schemas.microsoft.com/office/drawing/2014/main" id="{094A33A6-F94E-0A5E-A2BA-5FBD62183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 y="4191035"/>
            <a:ext cx="2697480" cy="1877500"/>
          </a:xfrm>
          <a:prstGeom prst="rect">
            <a:avLst/>
          </a:prstGeom>
        </p:spPr>
      </p:pic>
    </p:spTree>
    <p:extLst>
      <p:ext uri="{BB962C8B-B14F-4D97-AF65-F5344CB8AC3E}">
        <p14:creationId xmlns:p14="http://schemas.microsoft.com/office/powerpoint/2010/main" val="3444277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F94CC-1647-EA48-67FB-ECEBAA747D3E}"/>
            </a:ext>
          </a:extLst>
        </p:cNvPr>
        <p:cNvGrpSpPr/>
        <p:nvPr/>
      </p:nvGrpSpPr>
      <p:grpSpPr>
        <a:xfrm>
          <a:off x="0" y="0"/>
          <a:ext cx="0" cy="0"/>
          <a:chOff x="0" y="0"/>
          <a:chExt cx="0" cy="0"/>
        </a:xfrm>
      </p:grpSpPr>
      <p:sp>
        <p:nvSpPr>
          <p:cNvPr id="4" name="כותרת 1">
            <a:extLst>
              <a:ext uri="{FF2B5EF4-FFF2-40B4-BE49-F238E27FC236}">
                <a16:creationId xmlns:a16="http://schemas.microsoft.com/office/drawing/2014/main" id="{31AC5344-F09C-AEA1-C5D3-AA3C7DF1D4BA}"/>
              </a:ext>
            </a:extLst>
          </p:cNvPr>
          <p:cNvSpPr>
            <a:spLocks noGrp="1"/>
          </p:cNvSpPr>
          <p:nvPr>
            <p:ph type="title"/>
          </p:nvPr>
        </p:nvSpPr>
        <p:spPr>
          <a:xfrm>
            <a:off x="353568" y="283464"/>
            <a:ext cx="11484864" cy="1024128"/>
          </a:xfrm>
        </p:spPr>
        <p:txBody>
          <a:bodyPr/>
          <a:lstStyle/>
          <a:p>
            <a:pPr algn="ctr" rtl="1"/>
            <a:r>
              <a:rPr lang="en-US" sz="4400" dirty="0"/>
              <a:t>ANN</a:t>
            </a:r>
            <a:r>
              <a:rPr lang="he-IL" sz="4400" dirty="0"/>
              <a:t>- דוגמא</a:t>
            </a:r>
          </a:p>
        </p:txBody>
      </p:sp>
      <p:sp>
        <p:nvSpPr>
          <p:cNvPr id="5" name="מציין מיקום תוכן 2">
            <a:extLst>
              <a:ext uri="{FF2B5EF4-FFF2-40B4-BE49-F238E27FC236}">
                <a16:creationId xmlns:a16="http://schemas.microsoft.com/office/drawing/2014/main" id="{D5438397-D360-5D79-9F4A-33962CB7ED92}"/>
              </a:ext>
            </a:extLst>
          </p:cNvPr>
          <p:cNvSpPr>
            <a:spLocks noGrp="1"/>
          </p:cNvSpPr>
          <p:nvPr>
            <p:ph idx="1"/>
          </p:nvPr>
        </p:nvSpPr>
        <p:spPr>
          <a:xfrm>
            <a:off x="2423160" y="1307592"/>
            <a:ext cx="9121521" cy="4965192"/>
          </a:xfrm>
        </p:spPr>
        <p:txBody>
          <a:bodyPr/>
          <a:lstStyle/>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שלבי יישום רשת נוירונים לזיהוי מתקפות </a:t>
            </a:r>
            <a:r>
              <a:rPr lang="en-US" sz="1600" kern="100" dirty="0">
                <a:effectLst/>
                <a:latin typeface="David" panose="020E0502060401010101" pitchFamily="34" charset="-79"/>
                <a:ea typeface="Aptos" panose="020B0004020202020204" pitchFamily="34" charset="0"/>
                <a:cs typeface="David" panose="020E0502060401010101" pitchFamily="34" charset="-79"/>
              </a:rPr>
              <a:t> XSS</a:t>
            </a:r>
            <a:r>
              <a:rPr lang="he-IL"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איסוף והכנת נתונים</a:t>
            </a:r>
            <a:r>
              <a:rPr lang="he-IL" sz="1600" kern="100" dirty="0">
                <a:effectLst/>
                <a:latin typeface="David" panose="020E0502060401010101" pitchFamily="34" charset="-79"/>
                <a:ea typeface="Aptos" panose="020B0004020202020204" pitchFamily="34" charset="0"/>
                <a:cs typeface="David" panose="020E0502060401010101" pitchFamily="34" charset="-79"/>
              </a:rPr>
              <a:t>- איסוף דוגמאות של קלטים לגיטימיים ודוגמאות של קלטים המכילים קוד זדוני </a:t>
            </a:r>
            <a:r>
              <a:rPr lang="en-US" sz="1600" kern="100" dirty="0">
                <a:effectLst/>
                <a:latin typeface="David" panose="020E0502060401010101" pitchFamily="34" charset="-79"/>
                <a:ea typeface="Aptos" panose="020B0004020202020204" pitchFamily="34" charset="0"/>
                <a:cs typeface="David" panose="020E0502060401010101" pitchFamily="34" charset="-79"/>
              </a:rPr>
              <a:t>XSS</a:t>
            </a:r>
            <a:r>
              <a:rPr lang="he-IL" sz="1600" kern="100" dirty="0">
                <a:effectLst/>
                <a:latin typeface="David" panose="020E0502060401010101" pitchFamily="34" charset="-79"/>
                <a:ea typeface="Aptos" panose="020B0004020202020204" pitchFamily="34" charset="0"/>
                <a:cs typeface="David" panose="020E0502060401010101" pitchFamily="34" charset="-79"/>
              </a:rPr>
              <a:t>. </a:t>
            </a: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בניית הרשת</a:t>
            </a:r>
            <a:r>
              <a:rPr lang="en-US" sz="1600" kern="100" dirty="0">
                <a:effectLst/>
                <a:latin typeface="David" panose="020E0502060401010101" pitchFamily="34" charset="-79"/>
                <a:ea typeface="Aptos" panose="020B0004020202020204" pitchFamily="34" charset="0"/>
                <a:cs typeface="David" panose="020E0502060401010101" pitchFamily="34" charset="-79"/>
              </a:rPr>
              <a:t>-</a:t>
            </a:r>
            <a:r>
              <a:rPr lang="he-IL" sz="1600" kern="100" dirty="0">
                <a:effectLst/>
                <a:latin typeface="David" panose="020E0502060401010101" pitchFamily="34" charset="-79"/>
                <a:ea typeface="Aptos" panose="020B0004020202020204" pitchFamily="34" charset="0"/>
                <a:cs typeface="David" panose="020E0502060401010101" pitchFamily="34" charset="-79"/>
              </a:rPr>
              <a:t> ניתן לבנות רשת נוירונים עמוקה שבה כל שכבה לומדת תכונות מורכבות יותר של הקלט. </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אימון הרשת</a:t>
            </a:r>
            <a:r>
              <a:rPr lang="en-US" sz="1600" kern="100" dirty="0">
                <a:effectLst/>
                <a:latin typeface="David" panose="020E0502060401010101" pitchFamily="34" charset="-79"/>
                <a:ea typeface="Aptos" panose="020B0004020202020204" pitchFamily="34" charset="0"/>
                <a:cs typeface="David" panose="020E0502060401010101" pitchFamily="34" charset="-79"/>
              </a:rPr>
              <a:t>-</a:t>
            </a:r>
            <a:r>
              <a:rPr lang="he-IL" sz="1600" kern="100" dirty="0">
                <a:effectLst/>
                <a:latin typeface="David" panose="020E0502060401010101" pitchFamily="34" charset="-79"/>
                <a:ea typeface="Aptos" panose="020B0004020202020204" pitchFamily="34" charset="0"/>
                <a:cs typeface="David" panose="020E0502060401010101" pitchFamily="34" charset="-79"/>
              </a:rPr>
              <a:t> הרשת תלמד לזהות את הדפוסים והתבניות שמאפיינים מתקפות </a:t>
            </a:r>
            <a:r>
              <a:rPr lang="en-US" sz="1600" kern="100" dirty="0">
                <a:effectLst/>
                <a:latin typeface="David" panose="020E0502060401010101" pitchFamily="34" charset="-79"/>
                <a:ea typeface="Aptos" panose="020B0004020202020204" pitchFamily="34" charset="0"/>
                <a:cs typeface="David" panose="020E0502060401010101" pitchFamily="34" charset="-79"/>
              </a:rPr>
              <a:t>XSS</a:t>
            </a:r>
            <a:r>
              <a:rPr lang="he-IL" sz="1600" kern="100" dirty="0">
                <a:effectLst/>
                <a:latin typeface="David" panose="020E0502060401010101" pitchFamily="34" charset="-79"/>
                <a:ea typeface="Aptos" panose="020B0004020202020204" pitchFamily="34" charset="0"/>
                <a:cs typeface="David" panose="020E0502060401010101" pitchFamily="34" charset="-79"/>
              </a:rPr>
              <a:t>. במהלך תהליך ה-</a:t>
            </a:r>
            <a:r>
              <a:rPr lang="en-US" sz="1600" kern="100" dirty="0">
                <a:effectLst/>
                <a:latin typeface="David" panose="020E0502060401010101" pitchFamily="34" charset="-79"/>
                <a:ea typeface="Aptos" panose="020B0004020202020204" pitchFamily="34" charset="0"/>
                <a:cs typeface="David" panose="020E0502060401010101" pitchFamily="34" charset="-79"/>
              </a:rPr>
              <a:t>backpropagation</a:t>
            </a:r>
            <a:r>
              <a:rPr lang="he-IL" sz="1600" kern="100" dirty="0">
                <a:effectLst/>
                <a:latin typeface="David" panose="020E0502060401010101" pitchFamily="34" charset="-79"/>
                <a:ea typeface="Aptos" panose="020B0004020202020204" pitchFamily="34" charset="0"/>
                <a:cs typeface="David" panose="020E0502060401010101" pitchFamily="34" charset="-79"/>
              </a:rPr>
              <a:t>, הרשת תעדכן את המשקלים שלה על סמך השגיאות בפלטים עד שתהיה מסוגלת לסווג בצורה מדויקת יותר קלטים זדוניים ותקינים</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בדיקה והערכה</a:t>
            </a:r>
            <a:r>
              <a:rPr lang="he-IL" sz="1600" kern="100" dirty="0">
                <a:effectLst/>
                <a:latin typeface="David" panose="020E0502060401010101" pitchFamily="34" charset="-79"/>
                <a:ea typeface="Aptos" panose="020B0004020202020204" pitchFamily="34" charset="0"/>
                <a:cs typeface="David" panose="020E0502060401010101" pitchFamily="34" charset="-79"/>
              </a:rPr>
              <a:t>- את הרשת בודקים על קבוצת בדיקה נפרדת שלא נכללה באימון כדי להעריך את יכולתה לזהות מתקפות </a:t>
            </a:r>
            <a:r>
              <a:rPr lang="en-US" sz="1600" kern="100" dirty="0">
                <a:effectLst/>
                <a:latin typeface="David" panose="020E0502060401010101" pitchFamily="34" charset="-79"/>
                <a:ea typeface="Aptos" panose="020B0004020202020204" pitchFamily="34" charset="0"/>
                <a:cs typeface="David" panose="020E0502060401010101" pitchFamily="34" charset="-79"/>
              </a:rPr>
              <a:t> XSS</a:t>
            </a:r>
            <a:r>
              <a:rPr lang="he-IL" sz="1600" kern="100" dirty="0">
                <a:effectLst/>
                <a:latin typeface="David" panose="020E0502060401010101" pitchFamily="34" charset="-79"/>
                <a:ea typeface="Aptos" panose="020B0004020202020204" pitchFamily="34" charset="0"/>
                <a:cs typeface="David" panose="020E0502060401010101" pitchFamily="34" charset="-79"/>
              </a:rPr>
              <a:t>. מודדים את הצלחת הרשת באמצעות מדדים כמו דיוק </a:t>
            </a:r>
            <a:r>
              <a:rPr lang="en-US" sz="1600" kern="100" dirty="0">
                <a:effectLst/>
                <a:latin typeface="David" panose="020E0502060401010101" pitchFamily="34" charset="-79"/>
                <a:ea typeface="Aptos" panose="020B0004020202020204" pitchFamily="34" charset="0"/>
                <a:cs typeface="David" panose="020E0502060401010101" pitchFamily="34" charset="-79"/>
              </a:rPr>
              <a:t> (accuracy)</a:t>
            </a:r>
            <a:r>
              <a:rPr lang="he-IL" sz="1600" kern="100" dirty="0">
                <a:effectLst/>
                <a:latin typeface="David" panose="020E0502060401010101" pitchFamily="34" charset="-79"/>
                <a:ea typeface="Aptos" panose="020B0004020202020204" pitchFamily="34" charset="0"/>
                <a:cs typeface="David" panose="020E0502060401010101" pitchFamily="34" charset="-79"/>
              </a:rPr>
              <a:t>, רגישות </a:t>
            </a:r>
            <a:r>
              <a:rPr lang="en-US" sz="1600" kern="100" dirty="0">
                <a:effectLst/>
                <a:latin typeface="David" panose="020E0502060401010101" pitchFamily="34" charset="-79"/>
                <a:ea typeface="Aptos" panose="020B0004020202020204" pitchFamily="34" charset="0"/>
                <a:cs typeface="David" panose="020E0502060401010101" pitchFamily="34" charset="-79"/>
              </a:rPr>
              <a:t> (recall)</a:t>
            </a:r>
            <a:r>
              <a:rPr lang="he-IL" sz="1600" kern="100" dirty="0">
                <a:effectLst/>
                <a:latin typeface="David" panose="020E0502060401010101" pitchFamily="34" charset="-79"/>
                <a:ea typeface="Aptos" panose="020B0004020202020204" pitchFamily="34" charset="0"/>
                <a:cs typeface="David" panose="020E0502060401010101" pitchFamily="34" charset="-79"/>
              </a:rPr>
              <a:t>, סף זיהוי כוזב </a:t>
            </a:r>
            <a:r>
              <a:rPr lang="en-US" sz="1600" kern="100" dirty="0">
                <a:effectLst/>
                <a:latin typeface="David" panose="020E0502060401010101" pitchFamily="34" charset="-79"/>
                <a:ea typeface="Aptos" panose="020B0004020202020204" pitchFamily="34" charset="0"/>
                <a:cs typeface="David" panose="020E0502060401010101" pitchFamily="34" charset="-79"/>
              </a:rPr>
              <a:t> (false positive rate)</a:t>
            </a:r>
            <a:r>
              <a:rPr lang="he-IL" sz="1600" kern="100" dirty="0">
                <a:effectLst/>
                <a:latin typeface="David" panose="020E0502060401010101" pitchFamily="34" charset="-79"/>
                <a:ea typeface="Aptos" panose="020B0004020202020204" pitchFamily="34" charset="0"/>
                <a:cs typeface="David" panose="020E0502060401010101" pitchFamily="34" charset="-79"/>
              </a:rPr>
              <a:t>, ועוד</a:t>
            </a:r>
            <a:r>
              <a:rPr lang="en-US"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Font typeface="+mj-lt"/>
              <a:buAutoNum type="arabicPeriod"/>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פריסה ושימוש בזמן אמת</a:t>
            </a:r>
            <a:r>
              <a:rPr lang="he-IL" sz="1600" kern="100" dirty="0">
                <a:effectLst/>
                <a:latin typeface="David" panose="020E0502060401010101" pitchFamily="34" charset="-79"/>
                <a:ea typeface="Aptos" panose="020B0004020202020204" pitchFamily="34" charset="0"/>
                <a:cs typeface="David" panose="020E0502060401010101" pitchFamily="34" charset="-79"/>
              </a:rPr>
              <a:t>- הרשת יכולה לפעול בזמן אמת כדי לסרוק קלטים שנשלחים על ידי משתמשים באתר ולזהות ניסיונות להזריק קוד</a:t>
            </a:r>
            <a:r>
              <a:rPr lang="en-US" sz="1600" kern="100" dirty="0">
                <a:effectLst/>
                <a:latin typeface="David" panose="020E0502060401010101" pitchFamily="34" charset="-79"/>
                <a:ea typeface="Aptos" panose="020B0004020202020204" pitchFamily="34" charset="0"/>
                <a:cs typeface="David" panose="020E0502060401010101" pitchFamily="34" charset="-79"/>
              </a:rPr>
              <a:t> XSS </a:t>
            </a:r>
            <a:r>
              <a:rPr lang="he-IL" sz="1600" kern="100" dirty="0">
                <a:effectLst/>
                <a:latin typeface="David" panose="020E0502060401010101" pitchFamily="34" charset="-79"/>
                <a:ea typeface="Aptos" panose="020B0004020202020204" pitchFamily="34" charset="0"/>
                <a:cs typeface="David" panose="020E0502060401010101" pitchFamily="34" charset="-79"/>
              </a:rPr>
              <a:t>זדוני. לדוגמה, אם משתמש שולח קלט הכולל את הקוד הבא</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274320" indent="0" algn="l" rtl="0">
              <a:lnSpc>
                <a:spcPct val="115000"/>
              </a:lnSpc>
              <a:spcAft>
                <a:spcPts val="800"/>
              </a:spcAft>
              <a:buNone/>
            </a:pPr>
            <a:r>
              <a:rPr lang="en-US" sz="1600" kern="100" dirty="0">
                <a:effectLst/>
                <a:latin typeface="David" panose="020E0502060401010101" pitchFamily="34" charset="-79"/>
                <a:ea typeface="Aptos" panose="020B0004020202020204" pitchFamily="34" charset="0"/>
                <a:cs typeface="David" panose="020E0502060401010101" pitchFamily="34" charset="-79"/>
              </a:rPr>
              <a:t>&lt;</a:t>
            </a:r>
            <a:r>
              <a:rPr lang="en-US" sz="1600" kern="100" dirty="0" err="1">
                <a:effectLst/>
                <a:latin typeface="David" panose="020E0502060401010101" pitchFamily="34" charset="-79"/>
                <a:ea typeface="Aptos" panose="020B0004020202020204" pitchFamily="34" charset="0"/>
                <a:cs typeface="David" panose="020E0502060401010101" pitchFamily="34" charset="-79"/>
              </a:rPr>
              <a:t>img</a:t>
            </a:r>
            <a:r>
              <a:rPr lang="en-US" sz="1600" kern="100" dirty="0">
                <a:effectLst/>
                <a:latin typeface="David" panose="020E0502060401010101" pitchFamily="34" charset="-79"/>
                <a:ea typeface="Aptos" panose="020B0004020202020204" pitchFamily="34" charset="0"/>
                <a:cs typeface="David" panose="020E0502060401010101" pitchFamily="34" charset="-79"/>
              </a:rPr>
              <a:t> </a:t>
            </a:r>
            <a:r>
              <a:rPr lang="en-US" sz="1600" kern="100" dirty="0" err="1">
                <a:effectLst/>
                <a:latin typeface="David" panose="020E0502060401010101" pitchFamily="34" charset="-79"/>
                <a:ea typeface="Aptos" panose="020B0004020202020204" pitchFamily="34" charset="0"/>
                <a:cs typeface="David" panose="020E0502060401010101" pitchFamily="34" charset="-79"/>
              </a:rPr>
              <a:t>src</a:t>
            </a:r>
            <a:r>
              <a:rPr lang="en-US" sz="1600" kern="100" dirty="0">
                <a:effectLst/>
                <a:latin typeface="David" panose="020E0502060401010101" pitchFamily="34" charset="-79"/>
                <a:ea typeface="Aptos" panose="020B0004020202020204" pitchFamily="34" charset="0"/>
                <a:cs typeface="David" panose="020E0502060401010101" pitchFamily="34" charset="-79"/>
              </a:rPr>
              <a:t>="x" </a:t>
            </a:r>
            <a:r>
              <a:rPr lang="en-US" sz="1600" kern="100" dirty="0" err="1">
                <a:effectLst/>
                <a:latin typeface="David" panose="020E0502060401010101" pitchFamily="34" charset="-79"/>
                <a:ea typeface="Aptos" panose="020B0004020202020204" pitchFamily="34" charset="0"/>
                <a:cs typeface="David" panose="020E0502060401010101" pitchFamily="34" charset="-79"/>
              </a:rPr>
              <a:t>onerror</a:t>
            </a:r>
            <a:r>
              <a:rPr lang="en-US" sz="1600" kern="100" dirty="0">
                <a:effectLst/>
                <a:latin typeface="David" panose="020E0502060401010101" pitchFamily="34" charset="-79"/>
                <a:ea typeface="Aptos" panose="020B0004020202020204" pitchFamily="34" charset="0"/>
                <a:cs typeface="David" panose="020E0502060401010101" pitchFamily="34" charset="-79"/>
              </a:rPr>
              <a:t>="alert('XSS')"&gt;</a:t>
            </a:r>
          </a:p>
          <a:p>
            <a:pPr marL="274320" indent="0" algn="r" rtl="1">
              <a:lnSpc>
                <a:spcPct val="115000"/>
              </a:lnSpc>
              <a:spcAft>
                <a:spcPts val="800"/>
              </a:spcAft>
              <a:buNone/>
            </a:pPr>
            <a:r>
              <a:rPr lang="he-IL" sz="1600" kern="100" dirty="0">
                <a:effectLst/>
                <a:latin typeface="David" panose="020E0502060401010101" pitchFamily="34" charset="-79"/>
                <a:ea typeface="Aptos" panose="020B0004020202020204" pitchFamily="34" charset="0"/>
                <a:cs typeface="David" panose="020E0502060401010101" pitchFamily="34" charset="-79"/>
              </a:rPr>
              <a:t>הרשת יכולה לזהות שמדובר במתקפה על פי ניתוח הדפוסים בקוד, לדוגמה: נוכחות תגים חשודים כמו </a:t>
            </a:r>
            <a:r>
              <a:rPr lang="en-US" sz="1600" kern="100" dirty="0">
                <a:effectLst/>
                <a:latin typeface="David" panose="020E0502060401010101" pitchFamily="34" charset="-79"/>
                <a:ea typeface="Aptos" panose="020B0004020202020204" pitchFamily="34" charset="0"/>
                <a:cs typeface="David" panose="020E0502060401010101" pitchFamily="34" charset="-79"/>
              </a:rPr>
              <a:t>&lt;</a:t>
            </a:r>
            <a:r>
              <a:rPr lang="en-US" sz="1600" kern="100" dirty="0" err="1">
                <a:effectLst/>
                <a:latin typeface="David" panose="020E0502060401010101" pitchFamily="34" charset="-79"/>
                <a:ea typeface="Aptos" panose="020B0004020202020204" pitchFamily="34" charset="0"/>
                <a:cs typeface="David" panose="020E0502060401010101" pitchFamily="34" charset="-79"/>
              </a:rPr>
              <a:t>img</a:t>
            </a:r>
            <a:r>
              <a:rPr lang="en-US" sz="1600" kern="100" dirty="0">
                <a:effectLst/>
                <a:latin typeface="David" panose="020E0502060401010101" pitchFamily="34" charset="-79"/>
                <a:ea typeface="Aptos" panose="020B0004020202020204" pitchFamily="34" charset="0"/>
                <a:cs typeface="David" panose="020E0502060401010101" pitchFamily="34" charset="-79"/>
              </a:rPr>
              <a:t>&gt;</a:t>
            </a:r>
            <a:r>
              <a:rPr lang="he-IL" sz="1600" kern="100" dirty="0">
                <a:effectLst/>
                <a:latin typeface="David" panose="020E0502060401010101" pitchFamily="34" charset="-79"/>
                <a:ea typeface="Aptos" panose="020B0004020202020204" pitchFamily="34" charset="0"/>
                <a:cs typeface="David" panose="020E0502060401010101" pitchFamily="34" charset="-79"/>
              </a:rPr>
              <a:t>. שימוש בפונקציות כמו</a:t>
            </a:r>
            <a:r>
              <a:rPr lang="en-US" sz="1600" kern="100" dirty="0" err="1">
                <a:effectLst/>
                <a:latin typeface="David" panose="020E0502060401010101" pitchFamily="34" charset="-79"/>
                <a:ea typeface="Aptos" panose="020B0004020202020204" pitchFamily="34" charset="0"/>
                <a:cs typeface="David" panose="020E0502060401010101" pitchFamily="34" charset="-79"/>
              </a:rPr>
              <a:t>onerror</a:t>
            </a:r>
            <a:r>
              <a:rPr lang="en-US" sz="1600" kern="100" dirty="0">
                <a:effectLst/>
                <a:latin typeface="David" panose="020E0502060401010101" pitchFamily="34" charset="-79"/>
                <a:ea typeface="Aptos" panose="020B0004020202020204" pitchFamily="34" charset="0"/>
                <a:cs typeface="David" panose="020E0502060401010101" pitchFamily="34" charset="-79"/>
              </a:rPr>
              <a:t> </a:t>
            </a:r>
            <a:r>
              <a:rPr lang="he-IL" sz="1600" kern="100" dirty="0">
                <a:effectLst/>
                <a:latin typeface="David" panose="020E0502060401010101" pitchFamily="34" charset="-79"/>
                <a:ea typeface="Aptos" panose="020B0004020202020204" pitchFamily="34" charset="0"/>
                <a:cs typeface="David" panose="020E0502060401010101" pitchFamily="34" charset="-79"/>
              </a:rPr>
              <a:t> שמשמשות לביצוע קוד </a:t>
            </a:r>
            <a:r>
              <a:rPr lang="en-US" sz="1600" kern="100" dirty="0">
                <a:effectLst/>
                <a:latin typeface="David" panose="020E0502060401010101" pitchFamily="34" charset="-79"/>
                <a:ea typeface="Aptos" panose="020B0004020202020204" pitchFamily="34" charset="0"/>
                <a:cs typeface="David" panose="020E0502060401010101" pitchFamily="34" charset="-79"/>
              </a:rPr>
              <a:t> JavaScript</a:t>
            </a:r>
            <a:r>
              <a:rPr lang="he-IL" sz="1600" kern="100" dirty="0">
                <a:effectLst/>
                <a:latin typeface="David" panose="020E0502060401010101" pitchFamily="34" charset="-79"/>
                <a:ea typeface="Aptos" panose="020B0004020202020204" pitchFamily="34" charset="0"/>
                <a:cs typeface="David" panose="020E0502060401010101" pitchFamily="34" charset="-79"/>
              </a:rPr>
              <a:t>. פלט של הודעת</a:t>
            </a:r>
            <a:r>
              <a:rPr lang="en-US" sz="1600" kern="100" dirty="0">
                <a:effectLst/>
                <a:latin typeface="David" panose="020E0502060401010101" pitchFamily="34" charset="-79"/>
                <a:ea typeface="Aptos" panose="020B0004020202020204" pitchFamily="34" charset="0"/>
                <a:cs typeface="David" panose="020E0502060401010101" pitchFamily="34" charset="-79"/>
              </a:rPr>
              <a:t>alert() </a:t>
            </a:r>
            <a:r>
              <a:rPr lang="he-IL" sz="1600" kern="100" dirty="0">
                <a:effectLst/>
                <a:latin typeface="David" panose="020E0502060401010101" pitchFamily="34" charset="-79"/>
                <a:ea typeface="Aptos" panose="020B0004020202020204" pitchFamily="34" charset="0"/>
                <a:cs typeface="David" panose="020E0502060401010101" pitchFamily="34" charset="-79"/>
              </a:rPr>
              <a:t> שהוא סימן מובהק לתקיפה פשוטה</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Font typeface="+mj-lt"/>
              <a:buAutoNum type="arabicPeriod"/>
              <a:tabLst>
                <a:tab pos="457200" algn="l"/>
              </a:tabLst>
            </a:pP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600" dirty="0">
              <a:latin typeface="David" panose="020E0502060401010101" pitchFamily="34" charset="-79"/>
              <a:cs typeface="David" panose="020E0502060401010101" pitchFamily="34" charset="-79"/>
            </a:endParaRPr>
          </a:p>
          <a:p>
            <a:endParaRPr lang="he-IL" sz="1600" dirty="0">
              <a:latin typeface="David" panose="020E0502060401010101" pitchFamily="34" charset="-79"/>
              <a:cs typeface="David" panose="020E0502060401010101" pitchFamily="34" charset="-79"/>
            </a:endParaRPr>
          </a:p>
        </p:txBody>
      </p:sp>
      <p:pic>
        <p:nvPicPr>
          <p:cNvPr id="8" name="תמונה 7">
            <a:extLst>
              <a:ext uri="{FF2B5EF4-FFF2-40B4-BE49-F238E27FC236}">
                <a16:creationId xmlns:a16="http://schemas.microsoft.com/office/drawing/2014/main" id="{A89356FA-541D-7B96-E6C0-C8C43C7CBC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365" y="2572893"/>
            <a:ext cx="2296795" cy="2977515"/>
          </a:xfrm>
          <a:prstGeom prst="rect">
            <a:avLst/>
          </a:prstGeom>
        </p:spPr>
      </p:pic>
    </p:spTree>
    <p:extLst>
      <p:ext uri="{BB962C8B-B14F-4D97-AF65-F5344CB8AC3E}">
        <p14:creationId xmlns:p14="http://schemas.microsoft.com/office/powerpoint/2010/main" val="195939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4A5D146-D29E-1E7B-5416-658825A67BDA}"/>
              </a:ext>
            </a:extLst>
          </p:cNvPr>
          <p:cNvSpPr>
            <a:spLocks noGrp="1"/>
          </p:cNvSpPr>
          <p:nvPr>
            <p:ph type="title"/>
          </p:nvPr>
        </p:nvSpPr>
        <p:spPr>
          <a:xfrm>
            <a:off x="353568" y="283464"/>
            <a:ext cx="11484864" cy="1024128"/>
          </a:xfrm>
        </p:spPr>
        <p:txBody>
          <a:bodyPr/>
          <a:lstStyle/>
          <a:p>
            <a:pPr algn="ctr" rtl="1"/>
            <a:r>
              <a:rPr lang="he-IL" sz="4400" dirty="0"/>
              <a:t>רשתות נוירונים עמוקות לזיהוי איומים-</a:t>
            </a:r>
            <a:r>
              <a:rPr lang="en-US" sz="4400" dirty="0"/>
              <a:t>CNN</a:t>
            </a:r>
            <a:endParaRPr lang="he-IL" sz="4400" dirty="0"/>
          </a:p>
        </p:txBody>
      </p:sp>
      <p:sp>
        <p:nvSpPr>
          <p:cNvPr id="5" name="מציין מיקום תוכן 2">
            <a:extLst>
              <a:ext uri="{FF2B5EF4-FFF2-40B4-BE49-F238E27FC236}">
                <a16:creationId xmlns:a16="http://schemas.microsoft.com/office/drawing/2014/main" id="{289543C3-1E63-3B07-5DEE-AFFC40154B75}"/>
              </a:ext>
            </a:extLst>
          </p:cNvPr>
          <p:cNvSpPr>
            <a:spLocks noGrp="1"/>
          </p:cNvSpPr>
          <p:nvPr>
            <p:ph idx="1"/>
          </p:nvPr>
        </p:nvSpPr>
        <p:spPr>
          <a:xfrm>
            <a:off x="2668143" y="117043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400" kern="100" dirty="0">
                <a:latin typeface="David" panose="020E0502060401010101" pitchFamily="34" charset="-79"/>
                <a:cs typeface="David" panose="020E0502060401010101" pitchFamily="34" charset="-79"/>
              </a:rPr>
              <a:t>המודל מבוסס על שכבות </a:t>
            </a:r>
            <a:r>
              <a:rPr lang="he-IL" sz="1400" kern="100" dirty="0" err="1">
                <a:latin typeface="David" panose="020E0502060401010101" pitchFamily="34" charset="-79"/>
                <a:cs typeface="David" panose="020E0502060401010101" pitchFamily="34" charset="-79"/>
              </a:rPr>
              <a:t>קונבולוציה</a:t>
            </a:r>
            <a:r>
              <a:rPr lang="he-IL" sz="1400" kern="100" dirty="0">
                <a:latin typeface="David" panose="020E0502060401010101" pitchFamily="34" charset="-79"/>
                <a:cs typeface="David" panose="020E0502060401010101" pitchFamily="34" charset="-79"/>
              </a:rPr>
              <a:t> (</a:t>
            </a:r>
            <a:r>
              <a:rPr lang="en-US" sz="1400" kern="100" dirty="0">
                <a:latin typeface="David" panose="020E0502060401010101" pitchFamily="34" charset="-79"/>
                <a:cs typeface="David" panose="020E0502060401010101" pitchFamily="34" charset="-79"/>
              </a:rPr>
              <a:t>Convolutional Layers</a:t>
            </a:r>
            <a:r>
              <a:rPr lang="he-IL" sz="1400" kern="100" dirty="0">
                <a:latin typeface="David" panose="020E0502060401010101" pitchFamily="34" charset="-79"/>
                <a:cs typeface="David" panose="020E0502060401010101" pitchFamily="34" charset="-79"/>
              </a:rPr>
              <a:t>) אשר פועלות כ"מסננים" המאתרים תבניות חוזרות האופייניות להתקפות הזרקה.</a:t>
            </a:r>
            <a:endParaRPr lang="en-US" sz="1400" kern="100" dirty="0">
              <a:latin typeface="David" panose="020E0502060401010101" pitchFamily="34" charset="-79"/>
              <a:cs typeface="David" panose="020E0502060401010101" pitchFamily="34" charset="-79"/>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400" kern="100" dirty="0">
                <a:latin typeface="David" panose="020E0502060401010101" pitchFamily="34" charset="-79"/>
                <a:cs typeface="David" panose="020E0502060401010101" pitchFamily="34" charset="-79"/>
              </a:rPr>
              <a:t>מטרתה של</a:t>
            </a:r>
            <a:r>
              <a:rPr lang="en-US" sz="1400" kern="100" dirty="0">
                <a:latin typeface="David" panose="020E0502060401010101" pitchFamily="34" charset="-79"/>
                <a:cs typeface="David" panose="020E0502060401010101" pitchFamily="34" charset="-79"/>
              </a:rPr>
              <a:t>CNN </a:t>
            </a:r>
            <a:r>
              <a:rPr lang="he-IL" sz="1400" kern="100" dirty="0">
                <a:latin typeface="David" panose="020E0502060401010101" pitchFamily="34" charset="-79"/>
                <a:cs typeface="David" panose="020E0502060401010101" pitchFamily="34" charset="-79"/>
              </a:rPr>
              <a:t> היא לחלץ תכונות רלוונטיות מתוך הקלט בצורה הדרגתית, באמצעות למידת מאפיינים ייחודיים המבדילים בין קלט תקין לבין קלט המכיל קוד זדוני, תוך שימוש ברצף של שכבות </a:t>
            </a:r>
            <a:r>
              <a:rPr lang="he-IL" sz="1400" kern="100" dirty="0" err="1">
                <a:latin typeface="David" panose="020E0502060401010101" pitchFamily="34" charset="-79"/>
                <a:cs typeface="David" panose="020E0502060401010101" pitchFamily="34" charset="-79"/>
              </a:rPr>
              <a:t>קונבולוציה</a:t>
            </a:r>
            <a:r>
              <a:rPr lang="he-IL" sz="1400" kern="100" dirty="0">
                <a:latin typeface="David" panose="020E0502060401010101" pitchFamily="34" charset="-79"/>
                <a:cs typeface="David" panose="020E0502060401010101" pitchFamily="34" charset="-79"/>
              </a:rPr>
              <a:t>, שכבות הפעלה לא ליניאריות ושכבות</a:t>
            </a:r>
            <a:r>
              <a:rPr lang="en-US" sz="1400" kern="100" dirty="0">
                <a:latin typeface="David" panose="020E0502060401010101" pitchFamily="34" charset="-79"/>
                <a:cs typeface="David" panose="020E0502060401010101" pitchFamily="34" charset="-79"/>
              </a:rPr>
              <a:t>Pooling </a:t>
            </a:r>
            <a:r>
              <a:rPr lang="he-IL" sz="1400" kern="100" dirty="0">
                <a:latin typeface="David" panose="020E0502060401010101" pitchFamily="34" charset="-79"/>
                <a:cs typeface="David" panose="020E0502060401010101" pitchFamily="34" charset="-79"/>
              </a:rPr>
              <a:t> אשר מקטינות את גודל הנתונים תוך שמירה על המידע החשוב ביותר. לאחר מספר שכבות עיבוד, הנתונים עוברים לשכבות צפופות (</a:t>
            </a:r>
            <a:r>
              <a:rPr lang="en-US" sz="1400" kern="100" dirty="0">
                <a:latin typeface="David" panose="020E0502060401010101" pitchFamily="34" charset="-79"/>
                <a:cs typeface="David" panose="020E0502060401010101" pitchFamily="34" charset="-79"/>
              </a:rPr>
              <a:t>Fully Connected</a:t>
            </a:r>
            <a:r>
              <a:rPr lang="he-IL" sz="1400" kern="100" dirty="0">
                <a:latin typeface="David" panose="020E0502060401010101" pitchFamily="34" charset="-79"/>
                <a:cs typeface="David" panose="020E0502060401010101" pitchFamily="34" charset="-79"/>
              </a:rPr>
              <a:t>) אשר מבצעות את הסיווג הסופי של הדוגמאות.</a:t>
            </a:r>
          </a:p>
          <a:p>
            <a:pPr marL="342900" indent="-342900" algn="r" rtl="1">
              <a:lnSpc>
                <a:spcPct val="107000"/>
              </a:lnSpc>
              <a:spcAft>
                <a:spcPts val="800"/>
              </a:spcAft>
              <a:buSzPts val="1000"/>
              <a:buFont typeface="Symbol" panose="05050102010706020507" pitchFamily="18" charset="2"/>
              <a:buChar char=""/>
              <a:tabLst>
                <a:tab pos="457200" algn="l"/>
              </a:tabLst>
            </a:pPr>
            <a:r>
              <a:rPr lang="en-US" sz="1400" kern="100" dirty="0">
                <a:latin typeface="David" panose="020E0502060401010101" pitchFamily="34" charset="-79"/>
                <a:cs typeface="David" panose="020E0502060401010101" pitchFamily="34" charset="-79"/>
              </a:rPr>
              <a:t>CNN</a:t>
            </a:r>
            <a:r>
              <a:rPr lang="he-IL" sz="1400" kern="100" dirty="0">
                <a:latin typeface="David" panose="020E0502060401010101" pitchFamily="34" charset="-79"/>
                <a:cs typeface="David" panose="020E0502060401010101" pitchFamily="34" charset="-79"/>
              </a:rPr>
              <a:t> מצטיינת ביכולת לנתח את רצף התווים והפקודות בצורה היררכית, מה שמאפשר לה לזהות תבניות המאפיינות קוד זדוני גם כאשר הוא מוסווה או שונה במעט כדי לעקוף מסננים סטנדרטיים.</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400" u="sng" kern="100" dirty="0">
                <a:latin typeface="David" panose="020E0502060401010101" pitchFamily="34" charset="-79"/>
                <a:cs typeface="David" panose="020E0502060401010101" pitchFamily="34" charset="-79"/>
              </a:rPr>
              <a:t>אימון </a:t>
            </a:r>
            <a:r>
              <a:rPr lang="en-US" sz="1400" u="sng" kern="100" dirty="0">
                <a:latin typeface="David" panose="020E0502060401010101" pitchFamily="34" charset="-79"/>
                <a:cs typeface="David" panose="020E0502060401010101" pitchFamily="34" charset="-79"/>
              </a:rPr>
              <a:t> CNNs</a:t>
            </a:r>
            <a:r>
              <a:rPr lang="he-IL" sz="1400" kern="100" dirty="0">
                <a:latin typeface="David" panose="020E0502060401010101" pitchFamily="34" charset="-79"/>
                <a:cs typeface="David" panose="020E0502060401010101" pitchFamily="34" charset="-79"/>
              </a:rPr>
              <a:t>: האימון כולל תהליך התפשטות לאחור</a:t>
            </a:r>
            <a:r>
              <a:rPr lang="en-US" sz="1400" kern="100" dirty="0">
                <a:latin typeface="David" panose="020E0502060401010101" pitchFamily="34" charset="-79"/>
                <a:cs typeface="David" panose="020E0502060401010101" pitchFamily="34" charset="-79"/>
              </a:rPr>
              <a:t> (Backpropagation) </a:t>
            </a:r>
            <a:r>
              <a:rPr lang="he-IL" sz="1400" kern="100" dirty="0">
                <a:latin typeface="David" panose="020E0502060401010101" pitchFamily="34" charset="-79"/>
                <a:cs typeface="David" panose="020E0502060401010101" pitchFamily="34" charset="-79"/>
              </a:rPr>
              <a:t>וירידה הדרגתית </a:t>
            </a:r>
            <a:r>
              <a:rPr lang="en-US" sz="1400" kern="100" dirty="0">
                <a:latin typeface="David" panose="020E0502060401010101" pitchFamily="34" charset="-79"/>
                <a:cs typeface="David" panose="020E0502060401010101" pitchFamily="34" charset="-79"/>
              </a:rPr>
              <a:t>(Gradient Descent)</a:t>
            </a:r>
            <a:r>
              <a:rPr lang="he-IL" sz="1400" kern="100" dirty="0">
                <a:latin typeface="David" panose="020E0502060401010101" pitchFamily="34" charset="-79"/>
                <a:cs typeface="David" panose="020E0502060401010101" pitchFamily="34" charset="-79"/>
              </a:rPr>
              <a:t> כדי למזער את השגיאות, תוך שימוש בנתונים מתויגים כדי לשפר את יכולות הזיהוי של הרשת. טכניקות כמו נשירה</a:t>
            </a:r>
            <a:r>
              <a:rPr lang="en-US" sz="1400" kern="100" dirty="0">
                <a:latin typeface="David" panose="020E0502060401010101" pitchFamily="34" charset="-79"/>
                <a:cs typeface="David" panose="020E0502060401010101" pitchFamily="34" charset="-79"/>
              </a:rPr>
              <a:t> (Dropout) </a:t>
            </a:r>
            <a:r>
              <a:rPr lang="he-IL" sz="1400" kern="100" dirty="0">
                <a:latin typeface="David" panose="020E0502060401010101" pitchFamily="34" charset="-79"/>
                <a:cs typeface="David" panose="020E0502060401010101" pitchFamily="34" charset="-79"/>
              </a:rPr>
              <a:t>ונורמליזציה של אצווה (</a:t>
            </a:r>
            <a:r>
              <a:rPr lang="en-US" sz="1400" kern="100" dirty="0">
                <a:latin typeface="David" panose="020E0502060401010101" pitchFamily="34" charset="-79"/>
                <a:cs typeface="David" panose="020E0502060401010101" pitchFamily="34" charset="-79"/>
              </a:rPr>
              <a:t>Batch Normalization</a:t>
            </a:r>
            <a:r>
              <a:rPr lang="he-IL" sz="1400" kern="100" dirty="0">
                <a:latin typeface="David" panose="020E0502060401010101" pitchFamily="34" charset="-79"/>
                <a:cs typeface="David" panose="020E0502060401010101" pitchFamily="34" charset="-79"/>
              </a:rPr>
              <a:t>) עוזרות למנוע התאמת יתר</a:t>
            </a:r>
            <a:r>
              <a:rPr lang="en-US" sz="1400" kern="100" dirty="0">
                <a:latin typeface="David" panose="020E0502060401010101" pitchFamily="34" charset="-79"/>
                <a:cs typeface="David" panose="020E0502060401010101" pitchFamily="34" charset="-79"/>
              </a:rPr>
              <a:t>.</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400" u="sng" kern="100" dirty="0">
                <a:latin typeface="David" panose="020E0502060401010101" pitchFamily="34" charset="-79"/>
                <a:cs typeface="David" panose="020E0502060401010101" pitchFamily="34" charset="-79"/>
              </a:rPr>
              <a:t>יתרונות של</a:t>
            </a:r>
            <a:r>
              <a:rPr lang="en-US" sz="1400" u="sng" kern="100" dirty="0">
                <a:latin typeface="David" panose="020E0502060401010101" pitchFamily="34" charset="-79"/>
                <a:cs typeface="David" panose="020E0502060401010101" pitchFamily="34" charset="-79"/>
              </a:rPr>
              <a:t>CNN </a:t>
            </a:r>
            <a:r>
              <a:rPr lang="he-IL" sz="1400" u="sng" kern="100" dirty="0">
                <a:latin typeface="David" panose="020E0502060401010101" pitchFamily="34" charset="-79"/>
                <a:cs typeface="David" panose="020E0502060401010101" pitchFamily="34" charset="-79"/>
              </a:rPr>
              <a:t> בזיהוי הזרקת קוד </a:t>
            </a:r>
            <a:r>
              <a:rPr lang="he-IL" sz="1400" kern="100" dirty="0">
                <a:latin typeface="David" panose="020E0502060401010101" pitchFamily="34" charset="-79"/>
                <a:cs typeface="David" panose="020E0502060401010101" pitchFamily="34" charset="-79"/>
              </a:rPr>
              <a:t>– יכולת גילוי גבוהה גם מול התקפות מוסוות, ניתוח אוטומטי של דפוסים ללא צורך בהגדרת חוקים ידניים, ביצועים טובים על כמויות גדולות של נתונים, ויכולת למידה והתאמה למתקפות חדשות.</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400" u="sng" kern="100" dirty="0">
                <a:latin typeface="David" panose="020E0502060401010101" pitchFamily="34" charset="-79"/>
                <a:cs typeface="David" panose="020E0502060401010101" pitchFamily="34" charset="-79"/>
              </a:rPr>
              <a:t>חסרונות של</a:t>
            </a:r>
            <a:r>
              <a:rPr lang="en-US" sz="1400" u="sng" kern="100" dirty="0">
                <a:latin typeface="David" panose="020E0502060401010101" pitchFamily="34" charset="-79"/>
                <a:cs typeface="David" panose="020E0502060401010101" pitchFamily="34" charset="-79"/>
              </a:rPr>
              <a:t>CNN </a:t>
            </a:r>
            <a:r>
              <a:rPr lang="he-IL" sz="1400" u="sng" kern="100" dirty="0">
                <a:latin typeface="David" panose="020E0502060401010101" pitchFamily="34" charset="-79"/>
                <a:cs typeface="David" panose="020E0502060401010101" pitchFamily="34" charset="-79"/>
              </a:rPr>
              <a:t> בזיהוי הזרקת קוד</a:t>
            </a:r>
            <a:r>
              <a:rPr lang="he-IL" sz="1400" kern="100" dirty="0">
                <a:latin typeface="David" panose="020E0502060401010101" pitchFamily="34" charset="-79"/>
                <a:cs typeface="David" panose="020E0502060401010101" pitchFamily="34" charset="-79"/>
              </a:rPr>
              <a:t> – צורך במשאבי חישוב משמעותיים, דרישה למערכי נתונים גדולים ומגוונים, קושי בפרשנות המודל (תיבת שחורה), ורגישות לאופן שבו הנתונים מעובדים ומיוצגים.</a:t>
            </a:r>
            <a:endParaRPr lang="he-IL" sz="1400" dirty="0">
              <a:latin typeface="David" panose="020E0502060401010101" pitchFamily="34" charset="-79"/>
              <a:cs typeface="David" panose="020E0502060401010101" pitchFamily="34" charset="-79"/>
            </a:endParaRPr>
          </a:p>
        </p:txBody>
      </p:sp>
      <p:pic>
        <p:nvPicPr>
          <p:cNvPr id="2" name="תמונה 1" descr="תמונה שמכילה טקסט, צילום מסך, גופן, תרשים&#10;&#10;התיאור נוצר באופן אוטומטי">
            <a:extLst>
              <a:ext uri="{FF2B5EF4-FFF2-40B4-BE49-F238E27FC236}">
                <a16:creationId xmlns:a16="http://schemas.microsoft.com/office/drawing/2014/main" id="{9533828A-8F64-C52D-9490-B7C1ED5608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6" y="3429000"/>
            <a:ext cx="2674939" cy="1296404"/>
          </a:xfrm>
          <a:prstGeom prst="rect">
            <a:avLst/>
          </a:prstGeom>
        </p:spPr>
      </p:pic>
    </p:spTree>
    <p:extLst>
      <p:ext uri="{BB962C8B-B14F-4D97-AF65-F5344CB8AC3E}">
        <p14:creationId xmlns:p14="http://schemas.microsoft.com/office/powerpoint/2010/main" val="284647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F2DE5143-FF34-2A22-74EE-64EBC7F7572A}"/>
              </a:ext>
            </a:extLst>
          </p:cNvPr>
          <p:cNvSpPr>
            <a:spLocks noGrp="1"/>
          </p:cNvSpPr>
          <p:nvPr>
            <p:ph type="title"/>
          </p:nvPr>
        </p:nvSpPr>
        <p:spPr>
          <a:xfrm>
            <a:off x="353568" y="283464"/>
            <a:ext cx="11484864" cy="1024128"/>
          </a:xfrm>
        </p:spPr>
        <p:txBody>
          <a:bodyPr/>
          <a:lstStyle/>
          <a:p>
            <a:pPr algn="ctr" rtl="1"/>
            <a:r>
              <a:rPr lang="he-IL" sz="4400" dirty="0"/>
              <a:t>רשתות נוירונים עמוקות לזיהוי איומים-</a:t>
            </a:r>
            <a:r>
              <a:rPr lang="en-US" sz="4400" dirty="0"/>
              <a:t>RNN</a:t>
            </a:r>
            <a:endParaRPr lang="he-IL" sz="4400" dirty="0"/>
          </a:p>
        </p:txBody>
      </p:sp>
      <p:sp>
        <p:nvSpPr>
          <p:cNvPr id="5" name="מציין מיקום תוכן 2">
            <a:extLst>
              <a:ext uri="{FF2B5EF4-FFF2-40B4-BE49-F238E27FC236}">
                <a16:creationId xmlns:a16="http://schemas.microsoft.com/office/drawing/2014/main" id="{86CF22A1-58A3-8D03-4425-0DF238E30328}"/>
              </a:ext>
            </a:extLst>
          </p:cNvPr>
          <p:cNvSpPr>
            <a:spLocks noGrp="1"/>
          </p:cNvSpPr>
          <p:nvPr>
            <p:ph idx="1"/>
          </p:nvPr>
        </p:nvSpPr>
        <p:spPr>
          <a:xfrm>
            <a:off x="2753106" y="1307592"/>
            <a:ext cx="8940546" cy="4965192"/>
          </a:xfrm>
        </p:spPr>
        <p:txBody>
          <a:bodyPr/>
          <a:lstStyle/>
          <a:p>
            <a:pPr algn="r" rtl="1">
              <a:lnSpc>
                <a:spcPct val="115000"/>
              </a:lnSpc>
              <a:spcAft>
                <a:spcPts val="800"/>
              </a:spcAft>
            </a:pPr>
            <a:r>
              <a:rPr lang="he-IL" sz="1400" kern="100" dirty="0">
                <a:latin typeface="David" panose="020E0502060401010101" pitchFamily="34" charset="-79"/>
                <a:cs typeface="David" panose="020E0502060401010101" pitchFamily="34" charset="-79"/>
              </a:rPr>
              <a:t>רשתות נוירונים חוזרות</a:t>
            </a:r>
            <a:r>
              <a:rPr lang="en-US" sz="1400" kern="100" dirty="0">
                <a:latin typeface="David" panose="020E0502060401010101" pitchFamily="34" charset="-79"/>
                <a:cs typeface="David" panose="020E0502060401010101" pitchFamily="34" charset="-79"/>
              </a:rPr>
              <a:t> (RNNs) </a:t>
            </a:r>
            <a:r>
              <a:rPr lang="he-IL" sz="1400" kern="100" dirty="0">
                <a:latin typeface="David" panose="020E0502060401010101" pitchFamily="34" charset="-79"/>
                <a:cs typeface="David" panose="020E0502060401010101" pitchFamily="34" charset="-79"/>
              </a:rPr>
              <a:t>הן סוג של רשתות נוירונים המיועדות להתמודד עם מידע סדרתי או תלוי זמן. יכולת זו הופכת אותן לכלי עוצמתי במיוחד בזיהוי תבניות בקוד, כולל זיהוי מתקפות הזרקת קוד</a:t>
            </a:r>
            <a:r>
              <a:rPr lang="en-US" sz="1400" kern="100" dirty="0">
                <a:latin typeface="David" panose="020E0502060401010101" pitchFamily="34" charset="-79"/>
                <a:cs typeface="David" panose="020E0502060401010101" pitchFamily="34" charset="-79"/>
              </a:rPr>
              <a:t>.</a:t>
            </a:r>
          </a:p>
          <a:p>
            <a:pPr algn="r" rtl="1">
              <a:lnSpc>
                <a:spcPct val="115000"/>
              </a:lnSpc>
              <a:spcAft>
                <a:spcPts val="800"/>
              </a:spcAft>
            </a:pPr>
            <a:r>
              <a:rPr lang="he-IL" sz="1400" kern="100" dirty="0">
                <a:latin typeface="David" panose="020E0502060401010101" pitchFamily="34" charset="-79"/>
                <a:cs typeface="David" panose="020E0502060401010101" pitchFamily="34" charset="-79"/>
              </a:rPr>
              <a:t>בזיהוי הזרקות קוד, נתונים יכולים להגיע בצורת רצפי טקסטים (כמו </a:t>
            </a:r>
            <a:r>
              <a:rPr lang="en-US" sz="1400" kern="100" dirty="0">
                <a:latin typeface="David" panose="020E0502060401010101" pitchFamily="34" charset="-79"/>
                <a:cs typeface="David" panose="020E0502060401010101" pitchFamily="34" charset="-79"/>
              </a:rPr>
              <a:t>SQL</a:t>
            </a:r>
            <a:r>
              <a:rPr lang="he-IL" sz="1400" kern="100" dirty="0">
                <a:latin typeface="David" panose="020E0502060401010101" pitchFamily="34" charset="-79"/>
                <a:cs typeface="David" panose="020E0502060401010101" pitchFamily="34" charset="-79"/>
              </a:rPr>
              <a:t>) או סדרות של קריאות פונקציה שמגיעות ממערכות קלט שונות.</a:t>
            </a:r>
            <a:r>
              <a:rPr lang="en-US" sz="1400" kern="100" dirty="0">
                <a:latin typeface="David" panose="020E0502060401010101" pitchFamily="34" charset="-79"/>
                <a:cs typeface="David" panose="020E0502060401010101" pitchFamily="34" charset="-79"/>
              </a:rPr>
              <a:t> RNNs </a:t>
            </a:r>
            <a:r>
              <a:rPr lang="he-IL" sz="1400" kern="100" dirty="0">
                <a:latin typeface="David" panose="020E0502060401010101" pitchFamily="34" charset="-79"/>
                <a:cs typeface="David" panose="020E0502060401010101" pitchFamily="34" charset="-79"/>
              </a:rPr>
              <a:t>יכולות לנתח כל פקודה בתורה, לשמור מידע חשוב מהפקודות הקודמות ולהשתמש בו כדי לנתח את הפקודות הבאות. </a:t>
            </a:r>
            <a:endParaRPr lang="en-US" sz="1400" kern="100" dirty="0">
              <a:latin typeface="David" panose="020E0502060401010101" pitchFamily="34" charset="-79"/>
              <a:cs typeface="David" panose="020E0502060401010101" pitchFamily="34" charset="-79"/>
            </a:endParaRPr>
          </a:p>
          <a:p>
            <a:pPr algn="r" rtl="1">
              <a:lnSpc>
                <a:spcPct val="115000"/>
              </a:lnSpc>
              <a:spcAft>
                <a:spcPts val="800"/>
              </a:spcAft>
              <a:buSzPts val="1000"/>
              <a:tabLst>
                <a:tab pos="457200" algn="l"/>
              </a:tabLst>
            </a:pPr>
            <a:r>
              <a:rPr lang="he-IL" sz="1400" kern="100" dirty="0">
                <a:latin typeface="David" panose="020E0502060401010101" pitchFamily="34" charset="-79"/>
                <a:cs typeface="David" panose="020E0502060401010101" pitchFamily="34" charset="-79"/>
              </a:rPr>
              <a:t>רשתות</a:t>
            </a:r>
            <a:r>
              <a:rPr lang="en-US" sz="1400" kern="100" dirty="0">
                <a:latin typeface="David" panose="020E0502060401010101" pitchFamily="34" charset="-79"/>
                <a:cs typeface="David" panose="020E0502060401010101" pitchFamily="34" charset="-79"/>
              </a:rPr>
              <a:t>RNN </a:t>
            </a:r>
            <a:r>
              <a:rPr lang="he-IL" sz="1400" kern="100" dirty="0">
                <a:latin typeface="David" panose="020E0502060401010101" pitchFamily="34" charset="-79"/>
                <a:cs typeface="David" panose="020E0502060401010101" pitchFamily="34" charset="-79"/>
              </a:rPr>
              <a:t> רגילות סובלות מבעיות דעיכת </a:t>
            </a:r>
            <a:r>
              <a:rPr lang="he-IL" sz="1400" kern="100" dirty="0" err="1">
                <a:latin typeface="David" panose="020E0502060401010101" pitchFamily="34" charset="-79"/>
                <a:cs typeface="David" panose="020E0502060401010101" pitchFamily="34" charset="-79"/>
              </a:rPr>
              <a:t>גרדיאנט</a:t>
            </a:r>
            <a:r>
              <a:rPr lang="he-IL" sz="1400" kern="100" dirty="0">
                <a:latin typeface="David" panose="020E0502060401010101" pitchFamily="34" charset="-79"/>
                <a:cs typeface="David" panose="020E0502060401010101" pitchFamily="34" charset="-79"/>
              </a:rPr>
              <a:t> (</a:t>
            </a:r>
            <a:r>
              <a:rPr lang="en-US" sz="1400" kern="100" dirty="0">
                <a:latin typeface="David" panose="020E0502060401010101" pitchFamily="34" charset="-79"/>
                <a:cs typeface="David" panose="020E0502060401010101" pitchFamily="34" charset="-79"/>
              </a:rPr>
              <a:t>Vanishing Gradient</a:t>
            </a:r>
            <a:r>
              <a:rPr lang="he-IL" sz="1400" kern="100" dirty="0">
                <a:latin typeface="David" panose="020E0502060401010101" pitchFamily="34" charset="-79"/>
                <a:cs typeface="David" panose="020E0502060401010101" pitchFamily="34" charset="-79"/>
              </a:rPr>
              <a:t>),</a:t>
            </a:r>
            <a:r>
              <a:rPr lang="en-US" sz="1400" kern="100" dirty="0">
                <a:latin typeface="David" panose="020E0502060401010101" pitchFamily="34" charset="-79"/>
                <a:cs typeface="David" panose="020E0502060401010101" pitchFamily="34" charset="-79"/>
              </a:rPr>
              <a:t> </a:t>
            </a:r>
            <a:r>
              <a:rPr lang="he-IL" sz="1400" kern="100" dirty="0">
                <a:latin typeface="David" panose="020E0502060401010101" pitchFamily="34" charset="-79"/>
                <a:cs typeface="David" panose="020E0502060401010101" pitchFamily="34" charset="-79"/>
              </a:rPr>
              <a:t>המקשות עליהן לזכור מידע לאורך רצפים ארוכים במיוחד. לשם כך, נעשה שימוש בשדרוגים המספקים מנגנונים מתקדמים לשליטה בזיכרון הרשת ושימור מידע רלוונטי לאורך זמן.</a:t>
            </a:r>
          </a:p>
          <a:p>
            <a:pPr algn="r" rtl="1">
              <a:lnSpc>
                <a:spcPct val="115000"/>
              </a:lnSpc>
              <a:spcAft>
                <a:spcPts val="800"/>
              </a:spcAft>
              <a:buSzPts val="1000"/>
              <a:tabLst>
                <a:tab pos="457200" algn="l"/>
              </a:tabLst>
            </a:pPr>
            <a:r>
              <a:rPr lang="he-IL" sz="1400" u="sng" kern="100" dirty="0">
                <a:latin typeface="David" panose="020E0502060401010101" pitchFamily="34" charset="-79"/>
                <a:cs typeface="David" panose="020E0502060401010101" pitchFamily="34" charset="-79"/>
              </a:rPr>
              <a:t>שימוש בזיהוי מתקפות הזרקת קוד</a:t>
            </a:r>
            <a:r>
              <a:rPr lang="he-IL" sz="1400" kern="100" dirty="0">
                <a:latin typeface="David" panose="020E0502060401010101" pitchFamily="34" charset="-79"/>
                <a:cs typeface="David" panose="020E0502060401010101" pitchFamily="34" charset="-79"/>
              </a:rPr>
              <a:t>- זיהוי הקשרים סמנטיים, התמודדות עם מתקפות מבוססות הקשר, ושיפור מערכות גילוי פריצות.</a:t>
            </a:r>
            <a:endParaRPr lang="en-US" sz="1400" kern="100" dirty="0">
              <a:latin typeface="David" panose="020E0502060401010101" pitchFamily="34" charset="-79"/>
              <a:cs typeface="David" panose="020E0502060401010101" pitchFamily="34" charset="-79"/>
            </a:endParaRPr>
          </a:p>
          <a:p>
            <a:pPr algn="r" rtl="1">
              <a:lnSpc>
                <a:spcPct val="115000"/>
              </a:lnSpc>
              <a:spcAft>
                <a:spcPts val="800"/>
              </a:spcAft>
            </a:pPr>
            <a:r>
              <a:rPr lang="he-IL" sz="1400" u="sng" kern="100" dirty="0">
                <a:latin typeface="David" panose="020E0502060401010101" pitchFamily="34" charset="-79"/>
                <a:cs typeface="David" panose="020E0502060401010101" pitchFamily="34" charset="-79"/>
              </a:rPr>
              <a:t>יתרונות- </a:t>
            </a:r>
            <a:r>
              <a:rPr lang="he-IL" sz="1400" kern="100" dirty="0">
                <a:latin typeface="David" panose="020E0502060401010101" pitchFamily="34" charset="-79"/>
                <a:cs typeface="David" panose="020E0502060401010101" pitchFamily="34" charset="-79"/>
              </a:rPr>
              <a:t>יכולת ניתוח של קלט סדרתי, זיכרון פנימי, יעיל בזיהוי התקפות המורכבות מרצפים ארוכים של פקודות, ומתאים למערכות בזמן אמת. </a:t>
            </a:r>
          </a:p>
          <a:p>
            <a:pPr algn="r" rtl="1">
              <a:lnSpc>
                <a:spcPct val="115000"/>
              </a:lnSpc>
              <a:spcAft>
                <a:spcPts val="800"/>
              </a:spcAft>
            </a:pPr>
            <a:r>
              <a:rPr lang="he-IL" sz="1400" u="sng" kern="100" dirty="0">
                <a:latin typeface="David" panose="020E0502060401010101" pitchFamily="34" charset="-79"/>
                <a:cs typeface="David" panose="020E0502060401010101" pitchFamily="34" charset="-79"/>
              </a:rPr>
              <a:t>חסרונות</a:t>
            </a:r>
            <a:r>
              <a:rPr lang="he-IL" sz="1400" kern="100" dirty="0">
                <a:latin typeface="David" panose="020E0502060401010101" pitchFamily="34" charset="-79"/>
                <a:cs typeface="David" panose="020E0502060401010101" pitchFamily="34" charset="-79"/>
              </a:rPr>
              <a:t>- קושי בלמידת יחסים רחוקים, אימון יקר חישובית, רגישות לסדר הקלט, ופחות יעיל ממודלים כמו</a:t>
            </a:r>
            <a:r>
              <a:rPr lang="en-US" sz="1400" kern="100" dirty="0">
                <a:latin typeface="David" panose="020E0502060401010101" pitchFamily="34" charset="-79"/>
                <a:cs typeface="David" panose="020E0502060401010101" pitchFamily="34" charset="-79"/>
              </a:rPr>
              <a:t>CNN </a:t>
            </a:r>
            <a:r>
              <a:rPr lang="he-IL" sz="1400" kern="100" dirty="0">
                <a:latin typeface="David" panose="020E0502060401010101" pitchFamily="34" charset="-79"/>
                <a:cs typeface="David" panose="020E0502060401010101" pitchFamily="34" charset="-79"/>
              </a:rPr>
              <a:t> לזיהוי דפוסים מקומיים מובהקים.</a:t>
            </a: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400" dirty="0">
              <a:latin typeface="David" panose="020E0502060401010101" pitchFamily="34" charset="-79"/>
              <a:cs typeface="David" panose="020E0502060401010101" pitchFamily="34" charset="-79"/>
            </a:endParaRPr>
          </a:p>
          <a:p>
            <a:endParaRPr lang="he-IL" sz="1400" dirty="0">
              <a:latin typeface="David" panose="020E0502060401010101" pitchFamily="34" charset="-79"/>
              <a:cs typeface="David" panose="020E0502060401010101" pitchFamily="34" charset="-79"/>
            </a:endParaRPr>
          </a:p>
        </p:txBody>
      </p:sp>
      <p:pic>
        <p:nvPicPr>
          <p:cNvPr id="3" name="תמונה 2" descr="תמונה שמכילה טקסט, צילום מסך, תרשים, גופן&#10;&#10;התיאור נוצר באופן אוטומטי">
            <a:extLst>
              <a:ext uri="{FF2B5EF4-FFF2-40B4-BE49-F238E27FC236}">
                <a16:creationId xmlns:a16="http://schemas.microsoft.com/office/drawing/2014/main" id="{78FFEE71-D64B-2020-E945-CD9FEBECDD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70" y="2804477"/>
            <a:ext cx="2847877" cy="1374331"/>
          </a:xfrm>
          <a:prstGeom prst="rect">
            <a:avLst/>
          </a:prstGeom>
        </p:spPr>
      </p:pic>
    </p:spTree>
    <p:extLst>
      <p:ext uri="{BB962C8B-B14F-4D97-AF65-F5344CB8AC3E}">
        <p14:creationId xmlns:p14="http://schemas.microsoft.com/office/powerpoint/2010/main" val="391173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073E353-2DCF-8B55-49CD-DE9C88D3B4CA}"/>
            </a:ext>
          </a:extLst>
        </p:cNvPr>
        <p:cNvGrpSpPr/>
        <p:nvPr/>
      </p:nvGrpSpPr>
      <p:grpSpPr>
        <a:xfrm>
          <a:off x="0" y="0"/>
          <a:ext cx="0" cy="0"/>
          <a:chOff x="0" y="0"/>
          <a:chExt cx="0" cy="0"/>
        </a:xfrm>
      </p:grpSpPr>
      <p:sp>
        <p:nvSpPr>
          <p:cNvPr id="4" name="כותרת 1">
            <a:extLst>
              <a:ext uri="{FF2B5EF4-FFF2-40B4-BE49-F238E27FC236}">
                <a16:creationId xmlns:a16="http://schemas.microsoft.com/office/drawing/2014/main" id="{466D4919-671D-36AD-1C6E-3BA05D05B828}"/>
              </a:ext>
            </a:extLst>
          </p:cNvPr>
          <p:cNvSpPr>
            <a:spLocks noGrp="1"/>
          </p:cNvSpPr>
          <p:nvPr>
            <p:ph type="title"/>
          </p:nvPr>
        </p:nvSpPr>
        <p:spPr>
          <a:xfrm>
            <a:off x="353568" y="283464"/>
            <a:ext cx="11484864" cy="1024128"/>
          </a:xfrm>
        </p:spPr>
        <p:txBody>
          <a:bodyPr/>
          <a:lstStyle/>
          <a:p>
            <a:pPr algn="ctr"/>
            <a:r>
              <a:rPr lang="he-IL" sz="4400" dirty="0"/>
              <a:t>השוואה בין האלגוריתמים</a:t>
            </a:r>
          </a:p>
        </p:txBody>
      </p:sp>
      <p:graphicFrame>
        <p:nvGraphicFramePr>
          <p:cNvPr id="5" name="טבלה 4">
            <a:extLst>
              <a:ext uri="{FF2B5EF4-FFF2-40B4-BE49-F238E27FC236}">
                <a16:creationId xmlns:a16="http://schemas.microsoft.com/office/drawing/2014/main" id="{F390E18A-0679-29A9-6170-0416F42398EE}"/>
              </a:ext>
            </a:extLst>
          </p:cNvPr>
          <p:cNvGraphicFramePr>
            <a:graphicFrameLocks noGrp="1"/>
          </p:cNvGraphicFramePr>
          <p:nvPr>
            <p:extLst>
              <p:ext uri="{D42A27DB-BD31-4B8C-83A1-F6EECF244321}">
                <p14:modId xmlns:p14="http://schemas.microsoft.com/office/powerpoint/2010/main" val="3901982995"/>
              </p:ext>
            </p:extLst>
          </p:nvPr>
        </p:nvGraphicFramePr>
        <p:xfrm>
          <a:off x="2092452" y="1307592"/>
          <a:ext cx="8007095" cy="5003800"/>
        </p:xfrm>
        <a:graphic>
          <a:graphicData uri="http://schemas.openxmlformats.org/drawingml/2006/table">
            <a:tbl>
              <a:tblPr rtl="1" firstRow="1" bandRow="1">
                <a:tableStyleId>{F5AB1C69-6EDB-4FF4-983F-18BD219EF322}</a:tableStyleId>
              </a:tblPr>
              <a:tblGrid>
                <a:gridCol w="2588429">
                  <a:extLst>
                    <a:ext uri="{9D8B030D-6E8A-4147-A177-3AD203B41FA5}">
                      <a16:colId xmlns:a16="http://schemas.microsoft.com/office/drawing/2014/main" val="2419169939"/>
                    </a:ext>
                  </a:extLst>
                </a:gridCol>
                <a:gridCol w="2709333">
                  <a:extLst>
                    <a:ext uri="{9D8B030D-6E8A-4147-A177-3AD203B41FA5}">
                      <a16:colId xmlns:a16="http://schemas.microsoft.com/office/drawing/2014/main" val="256311978"/>
                    </a:ext>
                  </a:extLst>
                </a:gridCol>
                <a:gridCol w="2709333">
                  <a:extLst>
                    <a:ext uri="{9D8B030D-6E8A-4147-A177-3AD203B41FA5}">
                      <a16:colId xmlns:a16="http://schemas.microsoft.com/office/drawing/2014/main" val="2991769001"/>
                    </a:ext>
                  </a:extLst>
                </a:gridCol>
              </a:tblGrid>
              <a:tr h="370840">
                <a:tc>
                  <a:txBody>
                    <a:bodyPr/>
                    <a:lstStyle/>
                    <a:p>
                      <a:pPr algn="ctr" rtl="1"/>
                      <a:r>
                        <a:rPr lang="he-IL" sz="1400" dirty="0"/>
                        <a:t>אלגוריתם</a:t>
                      </a:r>
                    </a:p>
                  </a:txBody>
                  <a:tcPr/>
                </a:tc>
                <a:tc>
                  <a:txBody>
                    <a:bodyPr/>
                    <a:lstStyle/>
                    <a:p>
                      <a:pPr algn="ctr" rtl="1"/>
                      <a:r>
                        <a:rPr lang="he-IL" sz="1400" dirty="0"/>
                        <a:t>יתרונות </a:t>
                      </a:r>
                    </a:p>
                  </a:txBody>
                  <a:tcPr/>
                </a:tc>
                <a:tc>
                  <a:txBody>
                    <a:bodyPr/>
                    <a:lstStyle/>
                    <a:p>
                      <a:pPr algn="ctr" rtl="1"/>
                      <a:r>
                        <a:rPr lang="he-IL" sz="1400" dirty="0"/>
                        <a:t>חסרונות</a:t>
                      </a:r>
                    </a:p>
                  </a:txBody>
                  <a:tcPr/>
                </a:tc>
                <a:extLst>
                  <a:ext uri="{0D108BD9-81ED-4DB2-BD59-A6C34878D82A}">
                    <a16:rowId xmlns:a16="http://schemas.microsoft.com/office/drawing/2014/main" val="2820678927"/>
                  </a:ext>
                </a:extLst>
              </a:tr>
              <a:tr h="370840">
                <a:tc>
                  <a:txBody>
                    <a:bodyPr/>
                    <a:lstStyle/>
                    <a:p>
                      <a:pPr algn="ctr" rtl="1"/>
                      <a:r>
                        <a:rPr lang="he-IL" sz="1400" dirty="0"/>
                        <a:t>רשתות נוירונים</a:t>
                      </a:r>
                    </a:p>
                  </a:txBody>
                  <a:tcPr/>
                </a:tc>
                <a:tc>
                  <a:txBody>
                    <a:bodyPr/>
                    <a:lstStyle/>
                    <a:p>
                      <a:pPr marL="285750" indent="-285750" algn="ctr" rtl="1">
                        <a:buFont typeface="Arial" panose="020B0604020202020204" pitchFamily="34" charset="0"/>
                        <a:buChar char="•"/>
                      </a:pPr>
                      <a:r>
                        <a:rPr lang="he-IL" sz="1400" dirty="0"/>
                        <a:t>יכולת להכליל מנתונים מוגבלים, רועשים ולא שלמים.</a:t>
                      </a:r>
                    </a:p>
                    <a:p>
                      <a:pPr marL="285750" indent="-285750" algn="ctr" rtl="1">
                        <a:buFont typeface="Arial" panose="020B0604020202020204" pitchFamily="34" charset="0"/>
                        <a:buChar char="•"/>
                      </a:pPr>
                      <a:r>
                        <a:rPr lang="he-IL" sz="1400" dirty="0"/>
                        <a:t>אינו דורש ידע מומחה ויכול לזהות התקפות חדשות או לא מוכרות.</a:t>
                      </a:r>
                    </a:p>
                    <a:p>
                      <a:pPr algn="ctr" rtl="1"/>
                      <a:endParaRPr lang="he-IL" sz="1400" dirty="0"/>
                    </a:p>
                  </a:txBody>
                  <a:tcPr/>
                </a:tc>
                <a:tc>
                  <a:txBody>
                    <a:bodyPr/>
                    <a:lstStyle/>
                    <a:p>
                      <a:pPr marL="285750" indent="-285750" algn="ctr" rtl="1">
                        <a:buFont typeface="Arial" panose="020B0604020202020204" pitchFamily="34" charset="0"/>
                        <a:buChar char="•"/>
                      </a:pPr>
                      <a:r>
                        <a:rPr lang="he-IL" sz="1400" dirty="0"/>
                        <a:t>תהליך אימון איטי ולכן אינו מתאים לזיהוי בזמן אמת.</a:t>
                      </a:r>
                    </a:p>
                    <a:p>
                      <a:pPr marL="285750" marR="0" lvl="0" indent="-285750" algn="ct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t>עלול לסבול מהתאמת יתר במהלך האימון.</a:t>
                      </a:r>
                    </a:p>
                    <a:p>
                      <a:pPr marL="285750" indent="-285750" algn="ctr" rtl="1">
                        <a:buFont typeface="Arial" panose="020B0604020202020204" pitchFamily="34" charset="0"/>
                        <a:buChar char="•"/>
                      </a:pPr>
                      <a:endParaRPr lang="he-IL" sz="1400" dirty="0"/>
                    </a:p>
                  </a:txBody>
                  <a:tcPr/>
                </a:tc>
                <a:extLst>
                  <a:ext uri="{0D108BD9-81ED-4DB2-BD59-A6C34878D82A}">
                    <a16:rowId xmlns:a16="http://schemas.microsoft.com/office/drawing/2014/main" val="1532758418"/>
                  </a:ext>
                </a:extLst>
              </a:tr>
              <a:tr h="370840">
                <a:tc>
                  <a:txBody>
                    <a:bodyPr/>
                    <a:lstStyle/>
                    <a:p>
                      <a:pPr algn="ctr" rtl="1"/>
                      <a:r>
                        <a:rPr lang="en-US" sz="1400" dirty="0"/>
                        <a:t>SVM</a:t>
                      </a:r>
                      <a:endParaRPr lang="he-IL" sz="1400" dirty="0"/>
                    </a:p>
                  </a:txBody>
                  <a:tcPr/>
                </a:tc>
                <a:tc>
                  <a:txBody>
                    <a:bodyPr/>
                    <a:lstStyle/>
                    <a:p>
                      <a:pPr marL="285750" indent="-285750" algn="ctr" rtl="1">
                        <a:buFont typeface="Arial" panose="020B0604020202020204" pitchFamily="34" charset="0"/>
                        <a:buChar char="•"/>
                      </a:pPr>
                      <a:r>
                        <a:rPr lang="he-IL" sz="1400" dirty="0"/>
                        <a:t>יכולת למידה טובה עבור דוגמאות קטנות.</a:t>
                      </a:r>
                    </a:p>
                    <a:p>
                      <a:pPr marL="285750" marR="0" lvl="0" indent="-285750" algn="ct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t>קצב אימון והחלטה גבוהים, חסינות לממדיות הנתונים.</a:t>
                      </a:r>
                    </a:p>
                    <a:p>
                      <a:pPr marL="285750" indent="-285750" algn="ctr" rtl="1">
                        <a:buFont typeface="Arial" panose="020B0604020202020204" pitchFamily="34" charset="0"/>
                        <a:buChar char="•"/>
                      </a:pPr>
                      <a:endParaRPr lang="he-IL" sz="1400" dirty="0"/>
                    </a:p>
                  </a:txBody>
                  <a:tcPr/>
                </a:tc>
                <a:tc>
                  <a:txBody>
                    <a:bodyPr/>
                    <a:lstStyle/>
                    <a:p>
                      <a:pPr marL="285750" indent="-285750" algn="ctr" rtl="1">
                        <a:buFont typeface="Arial" panose="020B0604020202020204" pitchFamily="34" charset="0"/>
                        <a:buChar char="•"/>
                      </a:pPr>
                      <a:r>
                        <a:rPr lang="he-IL" sz="1400" dirty="0"/>
                        <a:t>תהליך האימון לוקח זמן רב.</a:t>
                      </a:r>
                    </a:p>
                    <a:p>
                      <a:pPr marL="285750" marR="0" lvl="0" indent="-285750" algn="ct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t>משמש בעיקר כמסווג בינארי ואינו מספק מידע נוסף על סוג ההתקפה שזוהתה.</a:t>
                      </a:r>
                    </a:p>
                    <a:p>
                      <a:pPr marL="285750" indent="-285750" algn="ctr" rtl="1">
                        <a:buFont typeface="Arial" panose="020B0604020202020204" pitchFamily="34" charset="0"/>
                        <a:buChar char="•"/>
                      </a:pPr>
                      <a:endParaRPr lang="he-IL" sz="1400" dirty="0"/>
                    </a:p>
                  </a:txBody>
                  <a:tcPr/>
                </a:tc>
                <a:extLst>
                  <a:ext uri="{0D108BD9-81ED-4DB2-BD59-A6C34878D82A}">
                    <a16:rowId xmlns:a16="http://schemas.microsoft.com/office/drawing/2014/main" val="759291615"/>
                  </a:ext>
                </a:extLst>
              </a:tr>
              <a:tr h="370840">
                <a:tc>
                  <a:txBody>
                    <a:bodyPr/>
                    <a:lstStyle/>
                    <a:p>
                      <a:pPr algn="ctr" rtl="1"/>
                      <a:r>
                        <a:rPr lang="he-IL" sz="1400" dirty="0"/>
                        <a:t>אלגוריתמים מסורתיים</a:t>
                      </a:r>
                    </a:p>
                  </a:txBody>
                  <a:tcPr/>
                </a:tc>
                <a:tc>
                  <a:txBody>
                    <a:bodyPr/>
                    <a:lstStyle/>
                    <a:p>
                      <a:pPr marL="285750" indent="-285750" algn="ctr" rtl="1">
                        <a:buFont typeface="Arial" panose="020B0604020202020204" pitchFamily="34" charset="0"/>
                        <a:buChar char="•"/>
                      </a:pPr>
                      <a:r>
                        <a:rPr lang="he-IL" sz="1400" dirty="0"/>
                        <a:t>ניתנים לפרשנות טובה יותר בהשוואה למודלים מורכבים.</a:t>
                      </a:r>
                    </a:p>
                    <a:p>
                      <a:pPr marL="285750" indent="-285750" algn="ctr" rtl="1">
                        <a:buFont typeface="Arial" panose="020B0604020202020204" pitchFamily="34" charset="0"/>
                        <a:buChar char="•"/>
                      </a:pPr>
                      <a:r>
                        <a:rPr lang="he-IL" sz="1400" dirty="0"/>
                        <a:t>מהירים יחסית ודורשים פחות משאבי חישוב.</a:t>
                      </a:r>
                    </a:p>
                  </a:txBody>
                  <a:tcPr/>
                </a:tc>
                <a:tc>
                  <a:txBody>
                    <a:bodyPr/>
                    <a:lstStyle/>
                    <a:p>
                      <a:pPr marL="285750" indent="-285750" algn="ctr" rtl="1">
                        <a:buFont typeface="Arial" panose="020B0604020202020204" pitchFamily="34" charset="0"/>
                        <a:buChar char="•"/>
                      </a:pPr>
                      <a:r>
                        <a:rPr lang="he-IL" sz="1400" dirty="0"/>
                        <a:t>רגישים לרעש ולמאפיינים לא רלוונטיים.</a:t>
                      </a:r>
                    </a:p>
                    <a:p>
                      <a:pPr marL="285750" indent="-285750" algn="ctr" rtl="1">
                        <a:buFont typeface="Arial" panose="020B0604020202020204" pitchFamily="34" charset="0"/>
                        <a:buChar char="•"/>
                      </a:pPr>
                      <a:r>
                        <a:rPr lang="he-IL" sz="1400" dirty="0"/>
                        <a:t>פחות גמישים לזיהוי תבניות מורכבות בהשוואה לשיטות מודרניות כמו רשתות נוירונים.</a:t>
                      </a:r>
                    </a:p>
                  </a:txBody>
                  <a:tcPr/>
                </a:tc>
                <a:extLst>
                  <a:ext uri="{0D108BD9-81ED-4DB2-BD59-A6C34878D82A}">
                    <a16:rowId xmlns:a16="http://schemas.microsoft.com/office/drawing/2014/main" val="484327439"/>
                  </a:ext>
                </a:extLst>
              </a:tr>
              <a:tr h="370840">
                <a:tc>
                  <a:txBody>
                    <a:bodyPr/>
                    <a:lstStyle/>
                    <a:p>
                      <a:pPr algn="ctr" rtl="1"/>
                      <a:r>
                        <a:rPr lang="he-IL" sz="1400" dirty="0"/>
                        <a:t>עץ החלטה</a:t>
                      </a:r>
                    </a:p>
                  </a:txBody>
                  <a:tcPr/>
                </a:tc>
                <a:tc>
                  <a:txBody>
                    <a:bodyPr/>
                    <a:lstStyle/>
                    <a:p>
                      <a:pPr marL="285750" indent="-285750" algn="ctr" rtl="1">
                        <a:buFont typeface="Arial" panose="020B0604020202020204" pitchFamily="34" charset="0"/>
                        <a:buChar char="•"/>
                      </a:pPr>
                      <a:r>
                        <a:rPr lang="he-IL" sz="1400" dirty="0"/>
                        <a:t>פועל היטב עם מערכי נתונים גדולים.</a:t>
                      </a:r>
                    </a:p>
                    <a:p>
                      <a:pPr marL="285750" marR="0" lvl="0" indent="-285750" algn="ct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t>מספק דיוק גבוה בזיהוי.</a:t>
                      </a:r>
                    </a:p>
                    <a:p>
                      <a:pPr marL="285750" indent="-285750" algn="ctr" rtl="1">
                        <a:buFont typeface="Arial" panose="020B0604020202020204" pitchFamily="34" charset="0"/>
                        <a:buChar char="•"/>
                      </a:pPr>
                      <a:endParaRPr lang="he-IL" sz="1400" dirty="0"/>
                    </a:p>
                  </a:txBody>
                  <a:tcPr/>
                </a:tc>
                <a:tc>
                  <a:txBody>
                    <a:bodyPr/>
                    <a:lstStyle/>
                    <a:p>
                      <a:pPr marL="285750" marR="0" lvl="0" indent="-285750" algn="ctr" defTabSz="914400" rtl="1" eaLnBrk="1" fontAlgn="auto" latinLnBrk="0" hangingPunct="1">
                        <a:lnSpc>
                          <a:spcPct val="100000"/>
                        </a:lnSpc>
                        <a:spcBef>
                          <a:spcPts val="0"/>
                        </a:spcBef>
                        <a:spcAft>
                          <a:spcPts val="0"/>
                        </a:spcAft>
                        <a:buClrTx/>
                        <a:buSzTx/>
                        <a:buFont typeface="Arial" panose="020B0604020202020204" pitchFamily="34" charset="0"/>
                        <a:buChar char="•"/>
                        <a:tabLst/>
                        <a:defRPr/>
                      </a:pPr>
                      <a:r>
                        <a:rPr lang="he-IL" sz="1400" dirty="0"/>
                        <a:t>בניית עץ החלטה היא משימה חישובית אינטנסיבית.</a:t>
                      </a:r>
                    </a:p>
                  </a:txBody>
                  <a:tcPr/>
                </a:tc>
                <a:extLst>
                  <a:ext uri="{0D108BD9-81ED-4DB2-BD59-A6C34878D82A}">
                    <a16:rowId xmlns:a16="http://schemas.microsoft.com/office/drawing/2014/main" val="1298118082"/>
                  </a:ext>
                </a:extLst>
              </a:tr>
            </a:tbl>
          </a:graphicData>
        </a:graphic>
      </p:graphicFrame>
    </p:spTree>
    <p:extLst>
      <p:ext uri="{BB962C8B-B14F-4D97-AF65-F5344CB8AC3E}">
        <p14:creationId xmlns:p14="http://schemas.microsoft.com/office/powerpoint/2010/main" val="1546300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94094-42C4-2F20-BCE2-EB70D4E28DB8}"/>
            </a:ext>
          </a:extLst>
        </p:cNvPr>
        <p:cNvGrpSpPr/>
        <p:nvPr/>
      </p:nvGrpSpPr>
      <p:grpSpPr>
        <a:xfrm>
          <a:off x="0" y="0"/>
          <a:ext cx="0" cy="0"/>
          <a:chOff x="0" y="0"/>
          <a:chExt cx="0" cy="0"/>
        </a:xfrm>
      </p:grpSpPr>
      <p:sp>
        <p:nvSpPr>
          <p:cNvPr id="14" name="כותרת 1">
            <a:extLst>
              <a:ext uri="{FF2B5EF4-FFF2-40B4-BE49-F238E27FC236}">
                <a16:creationId xmlns:a16="http://schemas.microsoft.com/office/drawing/2014/main" id="{6329DCCB-9526-389E-8AE8-0A48D1D18BA4}"/>
              </a:ext>
            </a:extLst>
          </p:cNvPr>
          <p:cNvSpPr>
            <a:spLocks noGrp="1"/>
          </p:cNvSpPr>
          <p:nvPr>
            <p:ph type="title"/>
          </p:nvPr>
        </p:nvSpPr>
        <p:spPr>
          <a:xfrm>
            <a:off x="353568" y="283464"/>
            <a:ext cx="11484864" cy="1024128"/>
          </a:xfrm>
        </p:spPr>
        <p:txBody>
          <a:bodyPr/>
          <a:lstStyle/>
          <a:p>
            <a:pPr algn="ctr" rtl="1"/>
            <a:r>
              <a:rPr lang="he-IL" sz="4400" dirty="0"/>
              <a:t>דוגמאות יישומיות- שימוש ב</a:t>
            </a:r>
            <a:r>
              <a:rPr lang="en-US" sz="4400" dirty="0"/>
              <a:t>SVM</a:t>
            </a:r>
            <a:r>
              <a:rPr lang="he-IL" sz="4400" dirty="0"/>
              <a:t> לזיהוי </a:t>
            </a:r>
            <a:r>
              <a:rPr lang="en-US" sz="4400" dirty="0"/>
              <a:t>XSS</a:t>
            </a:r>
            <a:endParaRPr lang="he-IL" sz="4400" dirty="0"/>
          </a:p>
        </p:txBody>
      </p:sp>
      <p:sp>
        <p:nvSpPr>
          <p:cNvPr id="15" name="מציין מיקום תוכן 2">
            <a:extLst>
              <a:ext uri="{FF2B5EF4-FFF2-40B4-BE49-F238E27FC236}">
                <a16:creationId xmlns:a16="http://schemas.microsoft.com/office/drawing/2014/main" id="{B8592F85-7872-978D-1A93-5CD992121732}"/>
              </a:ext>
            </a:extLst>
          </p:cNvPr>
          <p:cNvSpPr>
            <a:spLocks noGrp="1"/>
          </p:cNvSpPr>
          <p:nvPr>
            <p:ph idx="1"/>
          </p:nvPr>
        </p:nvSpPr>
        <p:spPr>
          <a:xfrm>
            <a:off x="1625727" y="1024128"/>
            <a:ext cx="8940546" cy="4965192"/>
          </a:xfrm>
        </p:spPr>
        <p:txBody>
          <a:bodyPr/>
          <a:lstStyle/>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במאמר [12] נעשה שימוש באלגוריתם </a:t>
            </a:r>
            <a:r>
              <a:rPr lang="en-US" sz="1400" kern="100" dirty="0">
                <a:effectLst/>
                <a:latin typeface="David" panose="020E0502060401010101" pitchFamily="34" charset="-79"/>
                <a:ea typeface="Aptos" panose="020B0004020202020204" pitchFamily="34" charset="0"/>
                <a:cs typeface="David" panose="020E0502060401010101" pitchFamily="34" charset="-79"/>
              </a:rPr>
              <a:t>SVM</a:t>
            </a:r>
            <a:r>
              <a:rPr lang="he-IL" sz="1400" kern="100" dirty="0">
                <a:effectLst/>
                <a:latin typeface="David" panose="020E0502060401010101" pitchFamily="34" charset="-79"/>
                <a:ea typeface="Aptos" panose="020B0004020202020204" pitchFamily="34" charset="0"/>
                <a:cs typeface="David" panose="020E0502060401010101" pitchFamily="34" charset="-79"/>
              </a:rPr>
              <a:t> שבו השתמשו בשני מסווגים: לינארי ולא לינארי. הדיוק והביצועים של המסווגים תלויים בהיפר-פרמטרים של האלגוריתם אשר שולטים בתהליך הלמידה.</a:t>
            </a: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אופטימיזציה של היפר-פרמטר הוא תהליך של מציאת קבוצה של היפר-פרמטרים אופטימליים עבור אלגוריתם</a:t>
            </a:r>
            <a:r>
              <a:rPr lang="en-US" sz="1400"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latin typeface="David" panose="020E0502060401010101" pitchFamily="34" charset="-79"/>
                <a:ea typeface="Aptos" panose="020B0004020202020204" pitchFamily="34" charset="0"/>
                <a:cs typeface="David" panose="020E0502060401010101" pitchFamily="34" charset="-79"/>
              </a:rPr>
              <a:t>למידת מכונה </a:t>
            </a:r>
            <a:r>
              <a:rPr lang="he-IL" sz="1400" kern="100" dirty="0">
                <a:effectLst/>
                <a:latin typeface="David" panose="020E0502060401010101" pitchFamily="34" charset="-79"/>
                <a:ea typeface="Aptos" panose="020B0004020202020204" pitchFamily="34" charset="0"/>
                <a:cs typeface="David" panose="020E0502060401010101" pitchFamily="34" charset="-79"/>
              </a:rPr>
              <a:t>נתון. במאמר [12] השתמשו ב-</a:t>
            </a:r>
            <a:r>
              <a:rPr lang="en-US" sz="1400" kern="100" dirty="0">
                <a:effectLst/>
                <a:latin typeface="David" panose="020E0502060401010101" pitchFamily="34" charset="-79"/>
                <a:ea typeface="Aptos" panose="020B0004020202020204" pitchFamily="34" charset="0"/>
                <a:cs typeface="David" panose="020E0502060401010101" pitchFamily="34" charset="-79"/>
              </a:rPr>
              <a:t>Grid search</a:t>
            </a:r>
            <a:r>
              <a:rPr lang="he-IL" sz="1400" kern="100" dirty="0">
                <a:effectLst/>
                <a:latin typeface="David" panose="020E0502060401010101" pitchFamily="34" charset="-79"/>
                <a:ea typeface="Aptos" panose="020B0004020202020204" pitchFamily="34" charset="0"/>
                <a:cs typeface="David" panose="020E0502060401010101" pitchFamily="34" charset="-79"/>
              </a:rPr>
              <a:t> כאופטימיזציה של ההיפר-פרמטרים</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400" u="sng" kern="100" dirty="0">
                <a:effectLst/>
                <a:latin typeface="David" panose="020E0502060401010101" pitchFamily="34" charset="-79"/>
                <a:ea typeface="Aptos" panose="020B0004020202020204" pitchFamily="34" charset="0"/>
                <a:cs typeface="David" panose="020E0502060401010101" pitchFamily="34" charset="-79"/>
              </a:rPr>
              <a:t>איסוף והכנת נתונים </a:t>
            </a:r>
            <a:r>
              <a:rPr lang="he-IL" sz="1400" kern="100" dirty="0">
                <a:effectLst/>
                <a:latin typeface="David" panose="020E0502060401010101" pitchFamily="34" charset="-79"/>
                <a:ea typeface="Aptos" panose="020B0004020202020204" pitchFamily="34" charset="0"/>
                <a:cs typeface="David" panose="020E0502060401010101" pitchFamily="34" charset="-79"/>
              </a:rPr>
              <a:t>– איסוף דוגמאות חיוביות ושליליות. במאמר היה שימוש בכלים כמו </a:t>
            </a:r>
            <a:r>
              <a:rPr lang="en-US" sz="1400" kern="100" dirty="0">
                <a:effectLst/>
                <a:latin typeface="David" panose="020E0502060401010101" pitchFamily="34" charset="-79"/>
                <a:ea typeface="Aptos" panose="020B0004020202020204" pitchFamily="34" charset="0"/>
                <a:cs typeface="David" panose="020E0502060401010101" pitchFamily="34" charset="-79"/>
              </a:rPr>
              <a:t> XSSTIKE</a:t>
            </a:r>
            <a:r>
              <a:rPr lang="he-IL" sz="1400" kern="100" dirty="0">
                <a:effectLst/>
                <a:latin typeface="David" panose="020E0502060401010101" pitchFamily="34" charset="-79"/>
                <a:ea typeface="Aptos" panose="020B0004020202020204" pitchFamily="34" charset="0"/>
                <a:cs typeface="David" panose="020E0502060401010101" pitchFamily="34" charset="-79"/>
              </a:rPr>
              <a:t>ו-</a:t>
            </a:r>
            <a:r>
              <a:rPr lang="en-US" sz="1400" kern="100" dirty="0">
                <a:effectLst/>
                <a:latin typeface="David" panose="020E0502060401010101" pitchFamily="34" charset="-79"/>
                <a:ea typeface="Aptos" panose="020B0004020202020204" pitchFamily="34" charset="0"/>
                <a:cs typeface="David" panose="020E0502060401010101" pitchFamily="34" charset="-79"/>
              </a:rPr>
              <a:t>XSSER </a:t>
            </a:r>
            <a:r>
              <a:rPr lang="he-IL" sz="1400" kern="100" dirty="0">
                <a:effectLst/>
                <a:latin typeface="David" panose="020E0502060401010101" pitchFamily="34" charset="-79"/>
                <a:ea typeface="Aptos" panose="020B0004020202020204" pitchFamily="34" charset="0"/>
                <a:cs typeface="David" panose="020E0502060401010101" pitchFamily="34" charset="-79"/>
              </a:rPr>
              <a:t> שאיתם אספו מעל 15,000 דוגמאות של מתקפות </a:t>
            </a:r>
            <a:r>
              <a:rPr lang="en-US" sz="1400" kern="100" dirty="0">
                <a:effectLst/>
                <a:latin typeface="David" panose="020E0502060401010101" pitchFamily="34" charset="-79"/>
                <a:ea typeface="Aptos" panose="020B0004020202020204" pitchFamily="34" charset="0"/>
                <a:cs typeface="David" panose="020E0502060401010101" pitchFamily="34" charset="-79"/>
              </a:rPr>
              <a:t>XSS</a:t>
            </a:r>
            <a:r>
              <a:rPr lang="he-IL" sz="1400" kern="100" dirty="0">
                <a:effectLst/>
                <a:latin typeface="David" panose="020E0502060401010101" pitchFamily="34" charset="-79"/>
                <a:ea typeface="Aptos" panose="020B0004020202020204" pitchFamily="34" charset="0"/>
                <a:cs typeface="David" panose="020E0502060401010101" pitchFamily="34" charset="-79"/>
              </a:rPr>
              <a:t>, לצד יצירת דוגמאות רגילות בעזרת כלי אוטומטי [12]. לאחר מכן נעשתה חלוקה לשני סטים, 70% עבור אימון המודל ו-30% לבדיקה. כדי למנוע התאמת יתר ב</a:t>
            </a:r>
            <a:r>
              <a:rPr lang="en-US" sz="1400" kern="100" dirty="0">
                <a:effectLst/>
                <a:latin typeface="David" panose="020E0502060401010101" pitchFamily="34" charset="-79"/>
                <a:ea typeface="Aptos" panose="020B0004020202020204" pitchFamily="34" charset="0"/>
                <a:cs typeface="David" panose="020E0502060401010101" pitchFamily="34" charset="-79"/>
              </a:rPr>
              <a:t>SVM</a:t>
            </a:r>
            <a:r>
              <a:rPr lang="he-IL" sz="1400" kern="100" dirty="0">
                <a:effectLst/>
                <a:latin typeface="David" panose="020E0502060401010101" pitchFamily="34" charset="-79"/>
                <a:ea typeface="Aptos" panose="020B0004020202020204" pitchFamily="34" charset="0"/>
                <a:cs typeface="David" panose="020E0502060401010101" pitchFamily="34" charset="-79"/>
              </a:rPr>
              <a:t>, נעשה שימוש בטכניקת אימות מוצלב </a:t>
            </a:r>
            <a:r>
              <a:rPr lang="en-US" sz="1400" kern="100" dirty="0">
                <a:effectLst/>
                <a:latin typeface="David" panose="020E0502060401010101" pitchFamily="34" charset="-79"/>
                <a:ea typeface="Aptos" panose="020B0004020202020204" pitchFamily="34" charset="0"/>
                <a:cs typeface="David" panose="020E0502060401010101" pitchFamily="34" charset="-79"/>
              </a:rPr>
              <a:t>K-Fold</a:t>
            </a:r>
            <a:r>
              <a:rPr lang="he-IL" sz="1400" kern="100" dirty="0">
                <a:effectLst/>
                <a:latin typeface="David" panose="020E0502060401010101" pitchFamily="34" charset="-79"/>
                <a:ea typeface="Aptos" panose="020B0004020202020204" pitchFamily="34" charset="0"/>
                <a:cs typeface="David" panose="020E0502060401010101" pitchFamily="34" charset="-79"/>
              </a:rPr>
              <a:t>, במקרה שלנו</a:t>
            </a:r>
            <a:r>
              <a:rPr lang="en-US" sz="1400" kern="100" dirty="0">
                <a:effectLst/>
                <a:latin typeface="David" panose="020E0502060401010101" pitchFamily="34" charset="-79"/>
                <a:ea typeface="Aptos" panose="020B0004020202020204" pitchFamily="34" charset="0"/>
                <a:cs typeface="David" panose="020E0502060401010101" pitchFamily="34" charset="-79"/>
              </a:rPr>
              <a:t>K </a:t>
            </a:r>
            <a:r>
              <a:rPr lang="he-IL" sz="1400" kern="100" dirty="0">
                <a:effectLst/>
                <a:latin typeface="David" panose="020E0502060401010101" pitchFamily="34" charset="-79"/>
                <a:ea typeface="Aptos" panose="020B0004020202020204" pitchFamily="34" charset="0"/>
                <a:cs typeface="David" panose="020E0502060401010101" pitchFamily="34" charset="-79"/>
              </a:rPr>
              <a:t> נבחר להיות 10.</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u="sng" kern="100" dirty="0">
                <a:effectLst/>
                <a:latin typeface="David" panose="020E0502060401010101" pitchFamily="34" charset="-79"/>
                <a:ea typeface="Aptos" panose="020B0004020202020204" pitchFamily="34" charset="0"/>
                <a:cs typeface="David" panose="020E0502060401010101" pitchFamily="34" charset="-79"/>
              </a:rPr>
              <a:t>חילוץ מאפיינים בעזרת </a:t>
            </a:r>
            <a:r>
              <a:rPr lang="en-US" sz="1400" u="sng" kern="100" dirty="0">
                <a:effectLst/>
                <a:latin typeface="David" panose="020E0502060401010101" pitchFamily="34" charset="-79"/>
                <a:ea typeface="Aptos" panose="020B0004020202020204" pitchFamily="34" charset="0"/>
                <a:cs typeface="David" panose="020E0502060401010101" pitchFamily="34" charset="-79"/>
              </a:rPr>
              <a:t> TF-IDF</a:t>
            </a:r>
            <a:r>
              <a:rPr lang="he-IL" sz="1400" kern="100" dirty="0">
                <a:effectLst/>
                <a:latin typeface="David" panose="020E0502060401010101" pitchFamily="34" charset="-79"/>
                <a:ea typeface="Aptos" panose="020B0004020202020204" pitchFamily="34" charset="0"/>
                <a:cs typeface="David" panose="020E0502060401010101" pitchFamily="34" charset="-79"/>
              </a:rPr>
              <a:t>- המירו את המידע הגולמי למאפיינים מספריים שניתן לעבד על ידי מודלים של למידת מכונה באמצעות שיטת </a:t>
            </a:r>
            <a:r>
              <a:rPr lang="en-US" sz="1400" kern="100" dirty="0">
                <a:effectLst/>
                <a:latin typeface="David" panose="020E0502060401010101" pitchFamily="34" charset="-79"/>
                <a:ea typeface="Aptos" panose="020B0004020202020204" pitchFamily="34" charset="0"/>
                <a:cs typeface="David" panose="020E0502060401010101" pitchFamily="34" charset="-79"/>
              </a:rPr>
              <a:t>TF-IDF</a:t>
            </a:r>
            <a:r>
              <a:rPr lang="he-IL" sz="1400" kern="100" dirty="0">
                <a:effectLst/>
                <a:latin typeface="David" panose="020E0502060401010101" pitchFamily="34" charset="-79"/>
                <a:ea typeface="Aptos" panose="020B0004020202020204" pitchFamily="34" charset="0"/>
                <a:cs typeface="David" panose="020E0502060401010101" pitchFamily="34" charset="-79"/>
              </a:rPr>
              <a:t>. מכאן מופקת מטריצה של משקלי מונחים עבור כל מסמך. משקלים אלו משמשים כקלט ישיר למודלים, והמרת הטקסט למספרים היא קריטית להצלחת אימון המודל [12].</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328649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0F93A36-C05D-8852-99CF-ED0AE45FC744}"/>
              </a:ext>
            </a:extLst>
          </p:cNvPr>
          <p:cNvSpPr>
            <a:spLocks noGrp="1"/>
          </p:cNvSpPr>
          <p:nvPr>
            <p:ph type="title"/>
          </p:nvPr>
        </p:nvSpPr>
        <p:spPr>
          <a:xfrm>
            <a:off x="4198620" y="283464"/>
            <a:ext cx="3794760" cy="1024128"/>
          </a:xfrm>
        </p:spPr>
        <p:txBody>
          <a:bodyPr/>
          <a:lstStyle/>
          <a:p>
            <a:pPr algn="ctr"/>
            <a:r>
              <a:rPr lang="he-IL" sz="4800" dirty="0"/>
              <a:t>מבוא ורקע</a:t>
            </a:r>
          </a:p>
        </p:txBody>
      </p:sp>
      <p:sp>
        <p:nvSpPr>
          <p:cNvPr id="3" name="מציין מיקום תוכן 2">
            <a:extLst>
              <a:ext uri="{FF2B5EF4-FFF2-40B4-BE49-F238E27FC236}">
                <a16:creationId xmlns:a16="http://schemas.microsoft.com/office/drawing/2014/main" id="{1D093991-FFD4-D819-759F-50F549807D83}"/>
              </a:ext>
            </a:extLst>
          </p:cNvPr>
          <p:cNvSpPr>
            <a:spLocks noGrp="1"/>
          </p:cNvSpPr>
          <p:nvPr>
            <p:ph idx="1"/>
          </p:nvPr>
        </p:nvSpPr>
        <p:spPr>
          <a:xfrm>
            <a:off x="1625727" y="1307592"/>
            <a:ext cx="8940546" cy="4965192"/>
          </a:xfrm>
        </p:spPr>
        <p:txBody>
          <a:bodyPr/>
          <a:lstStyle/>
          <a:p>
            <a:pPr marL="342900" lvl="0" indent="-342900" algn="r" rtl="1">
              <a:lnSpc>
                <a:spcPct val="107000"/>
              </a:lnSpc>
              <a:spcAft>
                <a:spcPts val="800"/>
              </a:spcAft>
              <a:buSzPts val="1000"/>
              <a:buFont typeface="Symbol" panose="05050102010706020507" pitchFamily="18" charset="2"/>
              <a:buChar char=""/>
              <a:tabLst>
                <a:tab pos="457200" algn="l"/>
              </a:tabLst>
            </a:pPr>
            <a:r>
              <a:rPr lang="he-IL" sz="1600" dirty="0">
                <a:effectLst/>
                <a:latin typeface="David" panose="020E0502060401010101" pitchFamily="34" charset="-79"/>
                <a:ea typeface="Aptos" panose="020B0004020202020204" pitchFamily="34" charset="0"/>
                <a:cs typeface="David" panose="020E0502060401010101" pitchFamily="34" charset="-79"/>
              </a:rPr>
              <a:t>הזרקות קוד (</a:t>
            </a:r>
            <a:r>
              <a:rPr lang="en-US" sz="1600" dirty="0">
                <a:effectLst/>
                <a:latin typeface="David" panose="020E0502060401010101" pitchFamily="34" charset="-79"/>
                <a:ea typeface="Aptos" panose="020B0004020202020204" pitchFamily="34" charset="0"/>
                <a:cs typeface="David" panose="020E0502060401010101" pitchFamily="34" charset="-79"/>
              </a:rPr>
              <a:t>Code Injections</a:t>
            </a:r>
            <a:r>
              <a:rPr lang="he-IL" sz="1600" dirty="0">
                <a:effectLst/>
                <a:latin typeface="David" panose="020E0502060401010101" pitchFamily="34" charset="-79"/>
                <a:ea typeface="Aptos" panose="020B0004020202020204" pitchFamily="34" charset="0"/>
                <a:cs typeface="David" panose="020E0502060401010101" pitchFamily="34" charset="-79"/>
              </a:rPr>
              <a:t>)[13] הן אחת המתקפות החמורות והנפוצות בתחום אבטחת המידע, </a:t>
            </a:r>
            <a:r>
              <a:rPr lang="he-IL" sz="1600" dirty="0">
                <a:latin typeface="David" panose="020E0502060401010101" pitchFamily="34" charset="-79"/>
                <a:cs typeface="David" panose="020E0502060401010101" pitchFamily="34" charset="-79"/>
              </a:rPr>
              <a:t>המאפשרות לתוקף להחדיר קוד זדוני למערכת דרך קלט שאינו מבוקר. מתקפות אלו מסכנות את שלמות, סודיות וזמינות המידע.</a:t>
            </a:r>
            <a:endParaRPr lang="he-IL" sz="1600" dirty="0">
              <a:effectLst/>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dirty="0">
                <a:latin typeface="David" panose="020E0502060401010101" pitchFamily="34" charset="-79"/>
                <a:cs typeface="David" panose="020E0502060401010101" pitchFamily="34" charset="-79"/>
              </a:rPr>
              <a:t>בדרך כלל, התקפת הזרקת קוד מתרחשת בשני שלבים: שלב ההזרקה ושלב הביצוע.</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dirty="0">
                <a:latin typeface="David" panose="020E0502060401010101" pitchFamily="34" charset="-79"/>
                <a:cs typeface="David" panose="020E0502060401010101" pitchFamily="34" charset="-79"/>
              </a:rPr>
              <a:t>איומים כוללים: גניבת מידע רגיש, שינוי והשחתת נתונים, השתלטות על השרת, והתקפות </a:t>
            </a:r>
            <a:r>
              <a:rPr lang="en-US" sz="1600" dirty="0">
                <a:latin typeface="David" panose="020E0502060401010101" pitchFamily="34" charset="-79"/>
                <a:cs typeface="David" panose="020E0502060401010101" pitchFamily="34" charset="-79"/>
              </a:rPr>
              <a:t>XSS</a:t>
            </a:r>
            <a:r>
              <a:rPr lang="he-IL" sz="1600" dirty="0">
                <a:latin typeface="David" panose="020E0502060401010101" pitchFamily="34" charset="-79"/>
                <a:cs typeface="David" panose="020E0502060401010101" pitchFamily="34" charset="-79"/>
              </a:rPr>
              <a:t> (</a:t>
            </a:r>
            <a:r>
              <a:rPr lang="en-US" sz="1600" dirty="0">
                <a:latin typeface="David" panose="020E0502060401010101" pitchFamily="34" charset="-79"/>
                <a:cs typeface="David" panose="020E0502060401010101" pitchFamily="34" charset="-79"/>
              </a:rPr>
              <a:t>Cross-Site Scripting</a:t>
            </a:r>
            <a:r>
              <a:rPr lang="he-IL" sz="1600" dirty="0">
                <a:latin typeface="David" panose="020E0502060401010101" pitchFamily="34" charset="-79"/>
                <a:cs typeface="David" panose="020E0502060401010101" pitchFamily="34" charset="-79"/>
              </a:rPr>
              <a:t>) </a:t>
            </a:r>
            <a:r>
              <a:rPr lang="he-IL" sz="1600" dirty="0" err="1">
                <a:latin typeface="David" panose="020E0502060401010101" pitchFamily="34" charset="-79"/>
                <a:cs typeface="David" panose="020E0502060401010101" pitchFamily="34" charset="-79"/>
              </a:rPr>
              <a:t>וכו</a:t>
            </a:r>
            <a:r>
              <a:rPr lang="he-IL" sz="1600" dirty="0">
                <a:latin typeface="David" panose="020E0502060401010101" pitchFamily="34" charset="-79"/>
                <a:cs typeface="David" panose="020E0502060401010101" pitchFamily="34" charset="-79"/>
              </a:rPr>
              <a:t>'.</a:t>
            </a:r>
            <a:endParaRPr lang="en-US" sz="1600" dirty="0">
              <a:latin typeface="David" panose="020E0502060401010101" pitchFamily="34" charset="-79"/>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dirty="0">
                <a:latin typeface="David" panose="020E0502060401010101" pitchFamily="34" charset="-79"/>
                <a:cs typeface="David" panose="020E0502060401010101" pitchFamily="34" charset="-79"/>
              </a:rPr>
              <a:t>זיהוי מוקדם הוא קריטי למנוע נזקים חמורים למערכת ולמשתמשים. </a:t>
            </a:r>
            <a:endParaRPr lang="en-US" sz="1600" dirty="0">
              <a:latin typeface="David" panose="020E0502060401010101" pitchFamily="34" charset="-79"/>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dirty="0">
                <a:latin typeface="David" panose="020E0502060401010101" pitchFamily="34" charset="-79"/>
                <a:cs typeface="David" panose="020E0502060401010101" pitchFamily="34" charset="-79"/>
              </a:rPr>
              <a:t>טכניקות לאבטחה מקסימלית: סינון קלט ואימותו, שימוש בפרוטוקולים ומסגרות מאובטחות, ומעקב והתראה.</a:t>
            </a:r>
            <a:endParaRPr lang="en-US" sz="1600" dirty="0">
              <a:latin typeface="David" panose="020E0502060401010101" pitchFamily="34" charset="-79"/>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600" dirty="0">
                <a:latin typeface="David" panose="020E0502060401010101" pitchFamily="34" charset="-79"/>
                <a:cs typeface="David" panose="020E0502060401010101" pitchFamily="34" charset="-79"/>
              </a:rPr>
              <a:t>למידת מכונה מאפשרת לזהות ולהתמודד עם מתקפות מתקדמות באופן מהיר ויעיל, תוך ניצול יתרונות משמעותיים: יכולת זיהוי בזמן אמת, גילוי מתקפות חדשות, יכולת להתמודד עם כמויות נתונים גדולות, הסתגלות לשינויים.</a:t>
            </a:r>
            <a:endParaRPr lang="en-US" sz="1600" dirty="0">
              <a:latin typeface="David" panose="020E0502060401010101" pitchFamily="34" charset="-79"/>
              <a:cs typeface="David" panose="020E0502060401010101" pitchFamily="34" charset="-79"/>
            </a:endParaRPr>
          </a:p>
          <a:p>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40620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C3CE1-9245-1591-D589-CDDB3EF39C90}"/>
            </a:ext>
          </a:extLst>
        </p:cNvPr>
        <p:cNvGrpSpPr/>
        <p:nvPr/>
      </p:nvGrpSpPr>
      <p:grpSpPr>
        <a:xfrm>
          <a:off x="0" y="0"/>
          <a:ext cx="0" cy="0"/>
          <a:chOff x="0" y="0"/>
          <a:chExt cx="0" cy="0"/>
        </a:xfrm>
      </p:grpSpPr>
      <p:sp>
        <p:nvSpPr>
          <p:cNvPr id="14" name="כותרת 1">
            <a:extLst>
              <a:ext uri="{FF2B5EF4-FFF2-40B4-BE49-F238E27FC236}">
                <a16:creationId xmlns:a16="http://schemas.microsoft.com/office/drawing/2014/main" id="{B068CBED-E1C4-1A7E-314A-B90F5C77ECB1}"/>
              </a:ext>
            </a:extLst>
          </p:cNvPr>
          <p:cNvSpPr>
            <a:spLocks noGrp="1"/>
          </p:cNvSpPr>
          <p:nvPr>
            <p:ph type="title"/>
          </p:nvPr>
        </p:nvSpPr>
        <p:spPr>
          <a:xfrm>
            <a:off x="353568" y="283464"/>
            <a:ext cx="11484864" cy="1024128"/>
          </a:xfrm>
        </p:spPr>
        <p:txBody>
          <a:bodyPr/>
          <a:lstStyle/>
          <a:p>
            <a:pPr algn="ctr" rtl="1"/>
            <a:r>
              <a:rPr lang="he-IL" sz="4400" dirty="0"/>
              <a:t>שימוש ב</a:t>
            </a:r>
            <a:r>
              <a:rPr lang="en-US" sz="4400" dirty="0"/>
              <a:t>SVM</a:t>
            </a:r>
            <a:r>
              <a:rPr lang="he-IL" sz="4400" dirty="0"/>
              <a:t> לזיהוי </a:t>
            </a:r>
            <a:r>
              <a:rPr lang="en-US" sz="4400" dirty="0"/>
              <a:t>XSS</a:t>
            </a:r>
            <a:r>
              <a:rPr lang="he-IL" sz="4400" dirty="0"/>
              <a:t>-המשך</a:t>
            </a:r>
          </a:p>
        </p:txBody>
      </p:sp>
      <p:sp>
        <p:nvSpPr>
          <p:cNvPr id="15" name="מציין מיקום תוכן 2">
            <a:extLst>
              <a:ext uri="{FF2B5EF4-FFF2-40B4-BE49-F238E27FC236}">
                <a16:creationId xmlns:a16="http://schemas.microsoft.com/office/drawing/2014/main" id="{B5F2F8A8-4B3B-AC9C-8FA8-1A220EA0F21B}"/>
              </a:ext>
            </a:extLst>
          </p:cNvPr>
          <p:cNvSpPr>
            <a:spLocks noGrp="1"/>
          </p:cNvSpPr>
          <p:nvPr>
            <p:ph idx="1"/>
          </p:nvPr>
        </p:nvSpPr>
        <p:spPr>
          <a:xfrm>
            <a:off x="1625727" y="1106424"/>
            <a:ext cx="8940546" cy="4965192"/>
          </a:xfrm>
        </p:spPr>
        <p:txBody>
          <a:bodyPr/>
          <a:lstStyle/>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אימון המודלים</a:t>
            </a:r>
            <a:r>
              <a:rPr lang="he-IL" sz="1600" kern="100" dirty="0">
                <a:effectLst/>
                <a:latin typeface="David" panose="020E0502060401010101" pitchFamily="34" charset="-79"/>
                <a:ea typeface="Aptos" panose="020B0004020202020204" pitchFamily="34" charset="0"/>
                <a:cs typeface="David" panose="020E0502060401010101" pitchFamily="34" charset="-79"/>
              </a:rPr>
              <a:t>- לזיהוי התקפות </a:t>
            </a:r>
            <a:r>
              <a:rPr lang="en-US" sz="1600" kern="100" dirty="0">
                <a:effectLst/>
                <a:latin typeface="David" panose="020E0502060401010101" pitchFamily="34" charset="-79"/>
                <a:ea typeface="Aptos" panose="020B0004020202020204" pitchFamily="34" charset="0"/>
                <a:cs typeface="David" panose="020E0502060401010101" pitchFamily="34" charset="-79"/>
              </a:rPr>
              <a:t>XSS</a:t>
            </a:r>
            <a:r>
              <a:rPr lang="he-IL" sz="1600" kern="100" dirty="0">
                <a:effectLst/>
                <a:latin typeface="David" panose="020E0502060401010101" pitchFamily="34" charset="-79"/>
                <a:ea typeface="Aptos" panose="020B0004020202020204" pitchFamily="34" charset="0"/>
                <a:cs typeface="David" panose="020E0502060401010101" pitchFamily="34" charset="-79"/>
              </a:rPr>
              <a:t>, המטרה היא להפריד בין קלטים זדוניים ללגיטימיים. על ידי שימוש </a:t>
            </a:r>
            <a:r>
              <a:rPr lang="en-US" sz="1600" kern="100" dirty="0">
                <a:effectLst/>
                <a:latin typeface="David" panose="020E0502060401010101" pitchFamily="34" charset="-79"/>
                <a:ea typeface="Aptos" panose="020B0004020202020204" pitchFamily="34" charset="0"/>
                <a:cs typeface="David" panose="020E0502060401010101" pitchFamily="34" charset="-79"/>
              </a:rPr>
              <a:t>K</a:t>
            </a:r>
            <a:r>
              <a:rPr lang="he-IL" sz="1600" kern="100" dirty="0">
                <a:effectLst/>
                <a:latin typeface="David" panose="020E0502060401010101" pitchFamily="34" charset="-79"/>
                <a:ea typeface="Aptos" panose="020B0004020202020204" pitchFamily="34" charset="0"/>
                <a:cs typeface="David" panose="020E0502060401010101" pitchFamily="34" charset="-79"/>
              </a:rPr>
              <a:t> להיות 10 נמנעה התאמת יתר </a:t>
            </a:r>
            <a:r>
              <a:rPr lang="en-US" sz="1600" kern="100" dirty="0">
                <a:effectLst/>
                <a:latin typeface="David" panose="020E0502060401010101" pitchFamily="34" charset="-79"/>
                <a:ea typeface="Aptos" panose="020B0004020202020204" pitchFamily="34" charset="0"/>
                <a:cs typeface="David" panose="020E0502060401010101" pitchFamily="34" charset="-79"/>
              </a:rPr>
              <a:t>(overfitting)</a:t>
            </a:r>
            <a:r>
              <a:rPr lang="he-IL" sz="1600" kern="100" dirty="0">
                <a:effectLst/>
                <a:latin typeface="David" panose="020E0502060401010101" pitchFamily="34" charset="-79"/>
                <a:ea typeface="Aptos" panose="020B0004020202020204" pitchFamily="34" charset="0"/>
                <a:cs typeface="David" panose="020E0502060401010101" pitchFamily="34" charset="-79"/>
              </a:rPr>
              <a:t> וכן שיפר את יציבות המודל</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600" u="sng" kern="100" dirty="0">
                <a:effectLst/>
                <a:latin typeface="David" panose="020E0502060401010101" pitchFamily="34" charset="-79"/>
                <a:ea typeface="Aptos" panose="020B0004020202020204" pitchFamily="34" charset="0"/>
                <a:cs typeface="David" panose="020E0502060401010101" pitchFamily="34" charset="-79"/>
              </a:rPr>
              <a:t>הערכת ביצועים</a:t>
            </a:r>
            <a:r>
              <a:rPr lang="he-IL" sz="1600" kern="100" dirty="0">
                <a:effectLst/>
                <a:latin typeface="David" panose="020E0502060401010101" pitchFamily="34" charset="-79"/>
                <a:ea typeface="Aptos" panose="020B0004020202020204" pitchFamily="34" charset="0"/>
                <a:cs typeface="David" panose="020E0502060401010101" pitchFamily="34" charset="-79"/>
              </a:rPr>
              <a:t>- התבצעה הערכה מדוקדקת של מדדי ביצועים חשובים כוללים דיוק </a:t>
            </a:r>
            <a:r>
              <a:rPr lang="en-US" sz="1600" kern="100" dirty="0">
                <a:effectLst/>
                <a:latin typeface="David" panose="020E0502060401010101" pitchFamily="34" charset="-79"/>
                <a:ea typeface="Aptos" panose="020B0004020202020204" pitchFamily="34" charset="0"/>
                <a:cs typeface="David" panose="020E0502060401010101" pitchFamily="34" charset="-79"/>
              </a:rPr>
              <a:t>(Precision)</a:t>
            </a:r>
            <a:r>
              <a:rPr lang="he-IL" sz="1600" kern="100" dirty="0">
                <a:effectLst/>
                <a:latin typeface="David" panose="020E0502060401010101" pitchFamily="34" charset="-79"/>
                <a:ea typeface="Aptos" panose="020B0004020202020204" pitchFamily="34" charset="0"/>
                <a:cs typeface="David" panose="020E0502060401010101" pitchFamily="34" charset="-79"/>
              </a:rPr>
              <a:t>, שליפה </a:t>
            </a:r>
            <a:r>
              <a:rPr lang="en-US" sz="1600" kern="100" dirty="0">
                <a:effectLst/>
                <a:latin typeface="David" panose="020E0502060401010101" pitchFamily="34" charset="-79"/>
                <a:ea typeface="Aptos" panose="020B0004020202020204" pitchFamily="34" charset="0"/>
                <a:cs typeface="David" panose="020E0502060401010101" pitchFamily="34" charset="-79"/>
              </a:rPr>
              <a:t>(Recall)</a:t>
            </a:r>
            <a:r>
              <a:rPr lang="he-IL" sz="1600" kern="100" dirty="0">
                <a:effectLst/>
                <a:latin typeface="David" panose="020E0502060401010101" pitchFamily="34" charset="-79"/>
                <a:ea typeface="Aptos" panose="020B0004020202020204" pitchFamily="34" charset="0"/>
                <a:cs typeface="David" panose="020E0502060401010101" pitchFamily="34" charset="-79"/>
              </a:rPr>
              <a:t>, וציון </a:t>
            </a:r>
            <a:r>
              <a:rPr lang="en-US" sz="1600" kern="100" dirty="0">
                <a:effectLst/>
                <a:latin typeface="David" panose="020E0502060401010101" pitchFamily="34" charset="-79"/>
                <a:ea typeface="Aptos" panose="020B0004020202020204" pitchFamily="34" charset="0"/>
                <a:cs typeface="David" panose="020E0502060401010101" pitchFamily="34" charset="-79"/>
              </a:rPr>
              <a:t>F1</a:t>
            </a:r>
            <a:r>
              <a:rPr lang="he-IL" sz="1600" kern="100" dirty="0">
                <a:effectLst/>
                <a:latin typeface="David" panose="020E0502060401010101" pitchFamily="34" charset="-79"/>
                <a:ea typeface="Aptos" panose="020B0004020202020204" pitchFamily="34" charset="0"/>
                <a:cs typeface="David" panose="020E0502060401010101" pitchFamily="34" charset="-79"/>
              </a:rPr>
              <a:t>, שמודדים את איכות הזיהוי של התקפות. במאמר, המודלים</a:t>
            </a:r>
            <a:r>
              <a:rPr lang="en-US" sz="1600" kern="100" dirty="0">
                <a:effectLst/>
                <a:latin typeface="David" panose="020E0502060401010101" pitchFamily="34" charset="-79"/>
                <a:ea typeface="Aptos" panose="020B0004020202020204" pitchFamily="34" charset="0"/>
                <a:cs typeface="David" panose="020E0502060401010101" pitchFamily="34" charset="-79"/>
              </a:rPr>
              <a:t> SVM </a:t>
            </a:r>
            <a:r>
              <a:rPr lang="he-IL" sz="1600" kern="100" dirty="0">
                <a:effectLst/>
                <a:latin typeface="David" panose="020E0502060401010101" pitchFamily="34" charset="-79"/>
                <a:ea typeface="Aptos" panose="020B0004020202020204" pitchFamily="34" charset="0"/>
                <a:cs typeface="David" panose="020E0502060401010101" pitchFamily="34" charset="-79"/>
              </a:rPr>
              <a:t>לינארי ולא-לינארי השיגו תוצאות מרשימות, כאשר המודל הלא-לינארי הציג ביצועים מעט טובים יותר. ההערכה התבססה על מטריצות בלבול (</a:t>
            </a:r>
            <a:r>
              <a:rPr lang="en-US" sz="1600" kern="100" dirty="0">
                <a:effectLst/>
                <a:latin typeface="David" panose="020E0502060401010101" pitchFamily="34" charset="-79"/>
                <a:ea typeface="Aptos" panose="020B0004020202020204" pitchFamily="34" charset="0"/>
                <a:cs typeface="David" panose="020E0502060401010101" pitchFamily="34" charset="-79"/>
              </a:rPr>
              <a:t>confusion matrices</a:t>
            </a:r>
            <a:r>
              <a:rPr lang="he-IL" sz="1600" kern="100" dirty="0">
                <a:effectLst/>
                <a:latin typeface="David" panose="020E0502060401010101" pitchFamily="34" charset="-79"/>
                <a:ea typeface="Aptos" panose="020B0004020202020204" pitchFamily="34" charset="0"/>
                <a:cs typeface="David" panose="020E0502060401010101" pitchFamily="34" charset="-79"/>
              </a:rPr>
              <a:t>) שהראו רמות נמוכות של זיהויי שווא והחמצות, מה שמעיד על הצלחה בזיהוי התקפות</a:t>
            </a:r>
            <a:r>
              <a:rPr lang="en-US" sz="1600" kern="100" dirty="0">
                <a:effectLst/>
                <a:latin typeface="David" panose="020E0502060401010101" pitchFamily="34" charset="-79"/>
                <a:ea typeface="Aptos" panose="020B0004020202020204" pitchFamily="34" charset="0"/>
                <a:cs typeface="David" panose="020E0502060401010101" pitchFamily="34" charset="-79"/>
              </a:rPr>
              <a:t> XSS </a:t>
            </a:r>
            <a:r>
              <a:rPr lang="he-IL" sz="1600" kern="100" dirty="0">
                <a:latin typeface="David" panose="020E0502060401010101" pitchFamily="34" charset="-79"/>
                <a:cs typeface="David" panose="020E0502060401010101" pitchFamily="34" charset="-79"/>
              </a:rPr>
              <a:t>לעומת קלטים לגיטימיים</a:t>
            </a:r>
            <a:r>
              <a:rPr lang="en-US" sz="1600" kern="100" dirty="0">
                <a:latin typeface="David" panose="020E0502060401010101" pitchFamily="34" charset="-79"/>
                <a:cs typeface="David" panose="020E0502060401010101" pitchFamily="34" charset="-79"/>
              </a:rPr>
              <a:t>[12] </a:t>
            </a:r>
            <a:r>
              <a:rPr lang="he-IL" sz="1600" kern="100" dirty="0">
                <a:latin typeface="David" panose="020E0502060401010101" pitchFamily="34" charset="-79"/>
                <a:cs typeface="David" panose="020E0502060401010101" pitchFamily="34" charset="-79"/>
              </a:rPr>
              <a:t>.</a:t>
            </a:r>
            <a:endParaRPr lang="en-US" sz="1600" kern="100" dirty="0">
              <a:latin typeface="David" panose="020E0502060401010101" pitchFamily="34" charset="-79"/>
              <a:cs typeface="David" panose="020E0502060401010101" pitchFamily="34" charset="-79"/>
            </a:endParaRPr>
          </a:p>
          <a:p>
            <a:pPr algn="r" rtl="1">
              <a:lnSpc>
                <a:spcPct val="115000"/>
              </a:lnSpc>
              <a:spcAft>
                <a:spcPts val="800"/>
              </a:spcAft>
            </a:pPr>
            <a:r>
              <a:rPr lang="he-IL" sz="1600" u="sng" kern="100" dirty="0">
                <a:latin typeface="David" panose="020E0502060401010101" pitchFamily="34" charset="-79"/>
                <a:cs typeface="David" panose="020E0502060401010101" pitchFamily="34" charset="-79"/>
              </a:rPr>
              <a:t>יתרונות למידת מכונה בזיהוי התקפות</a:t>
            </a:r>
            <a:r>
              <a:rPr lang="en-US" sz="1600" u="sng" kern="100" dirty="0">
                <a:latin typeface="David" panose="020E0502060401010101" pitchFamily="34" charset="-79"/>
                <a:cs typeface="David" panose="020E0502060401010101" pitchFamily="34" charset="-79"/>
              </a:rPr>
              <a:t> XSS </a:t>
            </a:r>
            <a:r>
              <a:rPr lang="he-IL" sz="1600" kern="100" dirty="0">
                <a:latin typeface="David" panose="020E0502060401010101" pitchFamily="34" charset="-79"/>
                <a:cs typeface="David" panose="020E0502060401010101" pitchFamily="34" charset="-79"/>
              </a:rPr>
              <a:t>[12]-אדפטיביות, חילוץ תכונות אוטומטי, יכולת הרחבה, הפחתת זיהויי שווא, ושילוב שיטות שונות.</a:t>
            </a:r>
            <a:endParaRPr lang="en-US" sz="1600" kern="100" dirty="0">
              <a:latin typeface="David" panose="020E0502060401010101" pitchFamily="34" charset="-79"/>
              <a:cs typeface="David" panose="020E0502060401010101" pitchFamily="34" charset="-79"/>
            </a:endParaRPr>
          </a:p>
          <a:p>
            <a:pPr algn="r" rtl="1">
              <a:lnSpc>
                <a:spcPct val="115000"/>
              </a:lnSpc>
              <a:spcAft>
                <a:spcPts val="800"/>
              </a:spcAft>
            </a:pPr>
            <a:r>
              <a:rPr lang="he-IL" sz="1600" u="sng" kern="100" dirty="0">
                <a:latin typeface="David" panose="020E0502060401010101" pitchFamily="34" charset="-79"/>
                <a:cs typeface="David" panose="020E0502060401010101" pitchFamily="34" charset="-79"/>
              </a:rPr>
              <a:t>אתגרים</a:t>
            </a:r>
            <a:r>
              <a:rPr lang="he-IL" sz="1600" kern="100" dirty="0">
                <a:latin typeface="David" panose="020E0502060401010101" pitchFamily="34" charset="-79"/>
                <a:cs typeface="David" panose="020E0502060401010101" pitchFamily="34" charset="-79"/>
              </a:rPr>
              <a:t> [12]- דרישה לנתונים מגוונים ומשאבי חישוב.</a:t>
            </a:r>
            <a:endParaRPr lang="en-US" sz="1600" kern="100" dirty="0">
              <a:latin typeface="David" panose="020E0502060401010101" pitchFamily="34" charset="-79"/>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600" dirty="0">
              <a:latin typeface="David" panose="020E0502060401010101" pitchFamily="34" charset="-79"/>
              <a:cs typeface="David" panose="020E0502060401010101" pitchFamily="34" charset="-79"/>
            </a:endParaRPr>
          </a:p>
          <a:p>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848596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1ECC8-F22E-18B5-56F3-7C978779DFBD}"/>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59C7EDA5-E464-BEC5-FE54-87465D164498}"/>
              </a:ext>
            </a:extLst>
          </p:cNvPr>
          <p:cNvSpPr>
            <a:spLocks noGrp="1"/>
          </p:cNvSpPr>
          <p:nvPr>
            <p:ph type="title"/>
          </p:nvPr>
        </p:nvSpPr>
        <p:spPr>
          <a:xfrm>
            <a:off x="353568" y="283464"/>
            <a:ext cx="11484864" cy="1024128"/>
          </a:xfrm>
        </p:spPr>
        <p:txBody>
          <a:bodyPr/>
          <a:lstStyle/>
          <a:p>
            <a:pPr algn="ctr" rtl="1"/>
            <a:r>
              <a:rPr lang="he-IL" sz="4400" dirty="0"/>
              <a:t>דוגמאות יישומיות- שימוש ב</a:t>
            </a:r>
            <a:r>
              <a:rPr lang="en-US" sz="4400" dirty="0"/>
              <a:t>CNN</a:t>
            </a:r>
            <a:r>
              <a:rPr lang="he-IL" sz="4400" dirty="0"/>
              <a:t> לקוד מקור</a:t>
            </a:r>
          </a:p>
        </p:txBody>
      </p:sp>
      <p:sp>
        <p:nvSpPr>
          <p:cNvPr id="13" name="מציין מיקום תוכן 2">
            <a:extLst>
              <a:ext uri="{FF2B5EF4-FFF2-40B4-BE49-F238E27FC236}">
                <a16:creationId xmlns:a16="http://schemas.microsoft.com/office/drawing/2014/main" id="{7D6E2882-6C55-DA96-E2A8-E6C00C3AB6AF}"/>
              </a:ext>
            </a:extLst>
          </p:cNvPr>
          <p:cNvSpPr>
            <a:spLocks noGrp="1"/>
          </p:cNvSpPr>
          <p:nvPr>
            <p:ph idx="1"/>
          </p:nvPr>
        </p:nvSpPr>
        <p:spPr>
          <a:xfrm>
            <a:off x="1625727" y="1307592"/>
            <a:ext cx="8940546" cy="4965192"/>
          </a:xfrm>
        </p:spPr>
        <p:txBody>
          <a:bodyPr/>
          <a:lstStyle/>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המחקר [11] מציג גישה מתקדמת לזיהוי </a:t>
            </a:r>
            <a:r>
              <a:rPr lang="he-IL" sz="14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בקוד </a:t>
            </a:r>
            <a:r>
              <a:rPr lang="en-US" sz="1400" kern="100" dirty="0">
                <a:effectLst/>
                <a:latin typeface="David" panose="020E0502060401010101" pitchFamily="34" charset="-79"/>
                <a:ea typeface="Aptos" panose="020B0004020202020204" pitchFamily="34" charset="0"/>
                <a:cs typeface="David" panose="020E0502060401010101" pitchFamily="34" charset="-79"/>
              </a:rPr>
              <a:t>C/C++</a:t>
            </a:r>
            <a:r>
              <a:rPr lang="he-IL" sz="1400" kern="100" dirty="0">
                <a:effectLst/>
                <a:latin typeface="David" panose="020E0502060401010101" pitchFamily="34" charset="-79"/>
                <a:ea typeface="Aptos" panose="020B0004020202020204" pitchFamily="34" charset="0"/>
                <a:cs typeface="David" panose="020E0502060401010101" pitchFamily="34" charset="-79"/>
              </a:rPr>
              <a:t> באמצעות למידת מכונה, </a:t>
            </a:r>
            <a:r>
              <a:rPr lang="he-IL" sz="1400" dirty="0">
                <a:latin typeface="David" panose="020E0502060401010101" pitchFamily="34" charset="-79"/>
                <a:cs typeface="David" panose="020E0502060401010101" pitchFamily="34" charset="-79"/>
              </a:rPr>
              <a:t>תוך שימוש ברשתות עמוקות וייצוגי פיצ'רים, כולל לקסיקליים, לזיהוי מתקפות כמו הזרקות קוד.</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נתונים ושיטות ליצירת המודל- המחקר הכין מערך נתונים רחב, הכולל מעל 12 מיליון פונקציות קוד ממאגרים כמו </a:t>
            </a:r>
            <a:r>
              <a:rPr lang="en-US" sz="1400" kern="100" dirty="0">
                <a:effectLst/>
                <a:latin typeface="David" panose="020E0502060401010101" pitchFamily="34" charset="-79"/>
                <a:ea typeface="Aptos" panose="020B0004020202020204" pitchFamily="34" charset="0"/>
                <a:cs typeface="David" panose="020E0502060401010101" pitchFamily="34" charset="-79"/>
              </a:rPr>
              <a:t>GitHub</a:t>
            </a:r>
            <a:r>
              <a:rPr lang="he-IL" sz="1400" kern="100" dirty="0">
                <a:effectLst/>
                <a:latin typeface="David" panose="020E0502060401010101" pitchFamily="34" charset="-79"/>
                <a:ea typeface="Aptos" panose="020B0004020202020204" pitchFamily="34" charset="0"/>
                <a:cs typeface="David" panose="020E0502060401010101" pitchFamily="34" charset="-79"/>
              </a:rPr>
              <a:t> ו-</a:t>
            </a:r>
            <a:r>
              <a:rPr lang="en-US" sz="1400" kern="100" dirty="0">
                <a:effectLst/>
                <a:latin typeface="David" panose="020E0502060401010101" pitchFamily="34" charset="-79"/>
                <a:ea typeface="Aptos" panose="020B0004020202020204" pitchFamily="34" charset="0"/>
                <a:cs typeface="David" panose="020E0502060401010101" pitchFamily="34" charset="-79"/>
              </a:rPr>
              <a:t>Debian Linux</a:t>
            </a:r>
            <a:r>
              <a:rPr lang="he-IL" sz="1400" kern="100" dirty="0">
                <a:effectLst/>
                <a:latin typeface="David" panose="020E0502060401010101" pitchFamily="34" charset="-79"/>
                <a:ea typeface="Aptos" panose="020B0004020202020204" pitchFamily="34" charset="0"/>
                <a:cs typeface="David" panose="020E0502060401010101" pitchFamily="34" charset="-79"/>
              </a:rPr>
              <a:t>, שסומנו כפגיעות או בטוחות בעזרת </a:t>
            </a:r>
            <a:r>
              <a:rPr lang="en-US" sz="1400" kern="100" dirty="0">
                <a:effectLst/>
                <a:latin typeface="David" panose="020E0502060401010101" pitchFamily="34" charset="-79"/>
                <a:ea typeface="Aptos" panose="020B0004020202020204" pitchFamily="34" charset="0"/>
                <a:cs typeface="David" panose="020E0502060401010101" pitchFamily="34" charset="-79"/>
              </a:rPr>
              <a:t> Clang</a:t>
            </a:r>
            <a:r>
              <a:rPr lang="he-IL" sz="1400" kern="100" dirty="0">
                <a:effectLst/>
                <a:latin typeface="David" panose="020E0502060401010101" pitchFamily="34" charset="-79"/>
                <a:ea typeface="Aptos" panose="020B0004020202020204" pitchFamily="34" charset="0"/>
                <a:cs typeface="David" panose="020E0502060401010101" pitchFamily="34" charset="-79"/>
              </a:rPr>
              <a:t>,</a:t>
            </a:r>
            <a:r>
              <a:rPr lang="en-US"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err="1">
                <a:effectLst/>
                <a:latin typeface="David" panose="020E0502060401010101" pitchFamily="34" charset="-79"/>
                <a:ea typeface="Aptos" panose="020B0004020202020204" pitchFamily="34" charset="0"/>
                <a:cs typeface="David" panose="020E0502060401010101" pitchFamily="34" charset="-79"/>
              </a:rPr>
              <a:t>Cppcheck</a:t>
            </a:r>
            <a:r>
              <a:rPr lang="en-US" sz="1400"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ו-</a:t>
            </a:r>
            <a:r>
              <a:rPr lang="en-US" sz="1400" kern="100" dirty="0" err="1">
                <a:effectLst/>
                <a:latin typeface="David" panose="020E0502060401010101" pitchFamily="34" charset="-79"/>
                <a:ea typeface="Aptos" panose="020B0004020202020204" pitchFamily="34" charset="0"/>
                <a:cs typeface="David" panose="020E0502060401010101" pitchFamily="34" charset="-79"/>
              </a:rPr>
              <a:t>Flawfinder</a:t>
            </a:r>
            <a:r>
              <a:rPr lang="he-IL" sz="1400" kern="100" dirty="0">
                <a:effectLst/>
                <a:latin typeface="David" panose="020E0502060401010101" pitchFamily="34" charset="-79"/>
                <a:ea typeface="Aptos" panose="020B0004020202020204" pitchFamily="34" charset="0"/>
                <a:cs typeface="David" panose="020E0502060401010101" pitchFamily="34" charset="-79"/>
              </a:rPr>
              <a:t>. נוצר לקסיקלי מותאם שתוכנן לתפוס את המשמעות הרלוונטית של טוקנים קריטיים. הפיכת הייצוג של הקוד שהלקסיקלי יוצר ייצוג אחיד ככל האפשר עבור מאגרי תוכנה שונים.</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הלקסיקלי המותאם הצליח לצמצם את הקוד לייצוגים המשתמשים באוצר מילים כולל של 156 טוקנים בלבד (לעומת 300-200 טוקנים). ההטמעה הייתה ב-</a:t>
            </a:r>
            <a:r>
              <a:rPr lang="en-US" sz="1400" kern="100" dirty="0">
                <a:effectLst/>
                <a:latin typeface="David" panose="020E0502060401010101" pitchFamily="34" charset="-79"/>
                <a:ea typeface="Aptos" panose="020B0004020202020204" pitchFamily="34" charset="0"/>
                <a:cs typeface="David" panose="020E0502060401010101" pitchFamily="34" charset="-79"/>
              </a:rPr>
              <a:t>CNN</a:t>
            </a:r>
            <a:r>
              <a:rPr lang="he-IL" sz="1400" kern="100" dirty="0">
                <a:effectLst/>
                <a:latin typeface="David" panose="020E0502060401010101" pitchFamily="34" charset="-79"/>
                <a:ea typeface="Aptos" panose="020B0004020202020204" pitchFamily="34" charset="0"/>
                <a:cs typeface="David" panose="020E0502060401010101" pitchFamily="34" charset="-79"/>
              </a:rPr>
              <a:t> וב-</a:t>
            </a:r>
            <a:r>
              <a:rPr lang="en-US" sz="1400" kern="100" dirty="0">
                <a:effectLst/>
                <a:latin typeface="David" panose="020E0502060401010101" pitchFamily="34" charset="-79"/>
                <a:ea typeface="Aptos" panose="020B0004020202020204" pitchFamily="34" charset="0"/>
                <a:cs typeface="David" panose="020E0502060401010101" pitchFamily="34" charset="-79"/>
              </a:rPr>
              <a:t>RNN</a:t>
            </a:r>
            <a:r>
              <a:rPr lang="he-IL" sz="1400" kern="100" dirty="0">
                <a:effectLst/>
                <a:latin typeface="David" panose="020E0502060401010101" pitchFamily="34" charset="-79"/>
                <a:ea typeface="Aptos" panose="020B0004020202020204" pitchFamily="34" charset="0"/>
                <a:cs typeface="David" panose="020E0502060401010101" pitchFamily="34" charset="-79"/>
              </a:rPr>
              <a:t> לזיהוי </a:t>
            </a:r>
            <a:r>
              <a:rPr lang="he-IL" sz="14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בקוד. הטוקנים של הקוד מומשו להטמעה בעלת </a:t>
            </a:r>
            <a:r>
              <a:rPr lang="en-US" sz="1400" kern="100" dirty="0">
                <a:effectLst/>
                <a:latin typeface="David" panose="020E0502060401010101" pitchFamily="34" charset="-79"/>
                <a:ea typeface="Aptos" panose="020B0004020202020204" pitchFamily="34" charset="0"/>
                <a:cs typeface="David" panose="020E0502060401010101" pitchFamily="34" charset="-79"/>
              </a:rPr>
              <a:t>k=13</a:t>
            </a:r>
            <a:r>
              <a:rPr lang="he-IL" sz="1400" kern="100" dirty="0">
                <a:effectLst/>
                <a:latin typeface="David" panose="020E0502060401010101" pitchFamily="34" charset="-79"/>
                <a:ea typeface="Aptos" panose="020B0004020202020204" pitchFamily="34" charset="0"/>
                <a:cs typeface="David" panose="020E0502060401010101" pitchFamily="34" charset="-79"/>
              </a:rPr>
              <a:t> ממדים, תוך הוספת רעש </a:t>
            </a:r>
            <a:r>
              <a:rPr lang="he-IL" sz="1400" kern="100" dirty="0" err="1">
                <a:effectLst/>
                <a:latin typeface="David" panose="020E0502060401010101" pitchFamily="34" charset="-79"/>
                <a:ea typeface="Aptos" panose="020B0004020202020204" pitchFamily="34" charset="0"/>
                <a:cs typeface="David" panose="020E0502060401010101" pitchFamily="34" charset="-79"/>
              </a:rPr>
              <a:t>גאוסיאני</a:t>
            </a:r>
            <a:r>
              <a:rPr lang="he-IL" sz="1400" kern="100" dirty="0">
                <a:effectLst/>
                <a:latin typeface="David" panose="020E0502060401010101" pitchFamily="34" charset="-79"/>
                <a:ea typeface="Aptos" panose="020B0004020202020204" pitchFamily="34" charset="0"/>
                <a:cs typeface="David" panose="020E0502060401010101" pitchFamily="34" charset="-79"/>
              </a:rPr>
              <a:t> קטן לשיפור עמידות להתאמת-יתר.</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על מנת לחלץ את התכונות ב-</a:t>
            </a:r>
            <a:r>
              <a:rPr lang="en-US" sz="1400" kern="100" dirty="0">
                <a:effectLst/>
                <a:latin typeface="David" panose="020E0502060401010101" pitchFamily="34" charset="-79"/>
                <a:ea typeface="Aptos" panose="020B0004020202020204" pitchFamily="34" charset="0"/>
                <a:cs typeface="David" panose="020E0502060401010101" pitchFamily="34" charset="-79"/>
              </a:rPr>
              <a:t>CNN</a:t>
            </a:r>
            <a:r>
              <a:rPr lang="he-IL" sz="1400" kern="100" dirty="0">
                <a:effectLst/>
                <a:latin typeface="David" panose="020E0502060401010101" pitchFamily="34" charset="-79"/>
                <a:ea typeface="Aptos" panose="020B0004020202020204" pitchFamily="34" charset="0"/>
                <a:cs typeface="David" panose="020E0502060401010101" pitchFamily="34" charset="-79"/>
              </a:rPr>
              <a:t> היה שימוש ב-512 מסננים בגודל </a:t>
            </a:r>
            <a:r>
              <a:rPr lang="en-US" sz="1400" kern="100" dirty="0">
                <a:effectLst/>
                <a:latin typeface="David" panose="020E0502060401010101" pitchFamily="34" charset="-79"/>
                <a:ea typeface="Aptos" panose="020B0004020202020204" pitchFamily="34" charset="0"/>
                <a:cs typeface="David" panose="020E0502060401010101" pitchFamily="34" charset="-79"/>
              </a:rPr>
              <a:t>m=9</a:t>
            </a:r>
            <a:r>
              <a:rPr lang="he-IL" sz="1400" kern="100" dirty="0">
                <a:effectLst/>
                <a:latin typeface="David" panose="020E0502060401010101" pitchFamily="34" charset="-79"/>
                <a:ea typeface="Aptos" panose="020B0004020202020204" pitchFamily="34" charset="0"/>
                <a:cs typeface="David" panose="020E0502060401010101" pitchFamily="34" charset="-79"/>
              </a:rPr>
              <a:t> וב-</a:t>
            </a:r>
            <a:r>
              <a:rPr lang="en-US" sz="1400" kern="100" dirty="0">
                <a:effectLst/>
                <a:latin typeface="David" panose="020E0502060401010101" pitchFamily="34" charset="-79"/>
                <a:ea typeface="Aptos" panose="020B0004020202020204" pitchFamily="34" charset="0"/>
                <a:cs typeface="David" panose="020E0502060401010101" pitchFamily="34" charset="-79"/>
              </a:rPr>
              <a:t>RNN</a:t>
            </a:r>
            <a:r>
              <a:rPr lang="he-IL" sz="1400" kern="100" dirty="0">
                <a:effectLst/>
                <a:latin typeface="David" panose="020E0502060401010101" pitchFamily="34" charset="-79"/>
                <a:ea typeface="Aptos" panose="020B0004020202020204" pitchFamily="34" charset="0"/>
                <a:cs typeface="David" panose="020E0502060401010101" pitchFamily="34" charset="-79"/>
              </a:rPr>
              <a:t> בשתי שכבות </a:t>
            </a:r>
            <a:r>
              <a:rPr lang="en-US" sz="1400" kern="100" dirty="0">
                <a:effectLst/>
                <a:latin typeface="David" panose="020E0502060401010101" pitchFamily="34" charset="-79"/>
                <a:ea typeface="Aptos" panose="020B0004020202020204" pitchFamily="34" charset="0"/>
                <a:cs typeface="David" panose="020E0502060401010101" pitchFamily="34" charset="-79"/>
              </a:rPr>
              <a:t>GRU</a:t>
            </a:r>
            <a:r>
              <a:rPr lang="he-IL" sz="1400" kern="100" dirty="0">
                <a:effectLst/>
                <a:latin typeface="David" panose="020E0502060401010101" pitchFamily="34" charset="-79"/>
                <a:ea typeface="Aptos" panose="020B0004020202020204" pitchFamily="34" charset="0"/>
                <a:cs typeface="David" panose="020E0502060401010101" pitchFamily="34" charset="-79"/>
              </a:rPr>
              <a:t> עם מצב נסתר בגודל </a:t>
            </a:r>
            <a:r>
              <a:rPr lang="en-US" sz="1400" kern="100" dirty="0">
                <a:effectLst/>
                <a:latin typeface="David" panose="020E0502060401010101" pitchFamily="34" charset="-79"/>
                <a:ea typeface="Aptos" panose="020B0004020202020204" pitchFamily="34" charset="0"/>
                <a:cs typeface="David" panose="020E0502060401010101" pitchFamily="34" charset="-79"/>
              </a:rPr>
              <a:t>n=256</a:t>
            </a:r>
            <a:r>
              <a:rPr lang="he-IL" sz="1400" kern="100" dirty="0">
                <a:effectLst/>
                <a:latin typeface="David" panose="020E0502060401010101" pitchFamily="34" charset="-79"/>
                <a:ea typeface="Aptos" panose="020B0004020202020204" pitchFamily="34" charset="0"/>
                <a:cs typeface="David" panose="020E0502060401010101" pitchFamily="34" charset="-79"/>
              </a:rPr>
              <a:t>. מאחר ואורך הפונקציות ב-</a:t>
            </a:r>
            <a:r>
              <a:rPr lang="en-US" sz="1400" kern="100" dirty="0">
                <a:effectLst/>
                <a:latin typeface="David" panose="020E0502060401010101" pitchFamily="34" charset="-79"/>
                <a:ea typeface="Aptos" panose="020B0004020202020204" pitchFamily="34" charset="0"/>
                <a:cs typeface="David" panose="020E0502060401010101" pitchFamily="34" charset="-79"/>
              </a:rPr>
              <a:t>C/C++ </a:t>
            </a:r>
            <a:r>
              <a:rPr lang="he-IL" sz="1400" kern="100" dirty="0">
                <a:effectLst/>
                <a:latin typeface="David" panose="020E0502060401010101" pitchFamily="34" charset="-79"/>
                <a:ea typeface="Aptos" panose="020B0004020202020204" pitchFamily="34" charset="0"/>
                <a:cs typeface="David" panose="020E0502060401010101" pitchFamily="34" charset="-79"/>
              </a:rPr>
              <a:t> משתנה מאוד, תכונות </a:t>
            </a:r>
            <a:r>
              <a:rPr lang="he-IL" sz="1400" kern="100" dirty="0" err="1">
                <a:effectLst/>
                <a:latin typeface="David" panose="020E0502060401010101" pitchFamily="34" charset="-79"/>
                <a:ea typeface="Aptos" panose="020B0004020202020204" pitchFamily="34" charset="0"/>
                <a:cs typeface="David" panose="020E0502060401010101" pitchFamily="34" charset="-79"/>
              </a:rPr>
              <a:t>קונבולוציוניות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וחוזרות עברו איגום מקסימלי לאורך רצף הטוקנים ליצירת ייצוג בגודל קבוע. אותן תכונות הוזנו למסווג</a:t>
            </a:r>
            <a:r>
              <a:rPr lang="en-US" sz="1400" kern="100" dirty="0">
                <a:effectLst/>
                <a:latin typeface="David" panose="020E0502060401010101" pitchFamily="34" charset="-79"/>
                <a:ea typeface="Aptos" panose="020B0004020202020204" pitchFamily="34" charset="0"/>
                <a:cs typeface="David" panose="020E0502060401010101" pitchFamily="34" charset="-79"/>
              </a:rPr>
              <a:t> Fully Connected </a:t>
            </a:r>
            <a:r>
              <a:rPr lang="he-IL" sz="1400" kern="100" dirty="0">
                <a:effectLst/>
                <a:latin typeface="David" panose="020E0502060401010101" pitchFamily="34" charset="-79"/>
                <a:ea typeface="Aptos" panose="020B0004020202020204" pitchFamily="34" charset="0"/>
                <a:cs typeface="David" panose="020E0502060401010101" pitchFamily="34" charset="-79"/>
              </a:rPr>
              <a:t>עם </a:t>
            </a:r>
            <a:r>
              <a:rPr lang="en-US" sz="1400" kern="100" dirty="0">
                <a:effectLst/>
                <a:latin typeface="David" panose="020E0502060401010101" pitchFamily="34" charset="-79"/>
                <a:ea typeface="Aptos" panose="020B0004020202020204" pitchFamily="34" charset="0"/>
                <a:cs typeface="David" panose="020E0502060401010101" pitchFamily="34" charset="-79"/>
              </a:rPr>
              <a:t>Dropout</a:t>
            </a:r>
            <a:r>
              <a:rPr lang="he-IL" sz="1400" kern="100" dirty="0">
                <a:effectLst/>
                <a:latin typeface="David" panose="020E0502060401010101" pitchFamily="34" charset="-79"/>
                <a:ea typeface="Aptos" panose="020B0004020202020204" pitchFamily="34" charset="0"/>
                <a:cs typeface="David" panose="020E0502060401010101" pitchFamily="34" charset="-79"/>
              </a:rPr>
              <a:t> ואיבוד </a:t>
            </a:r>
            <a:r>
              <a:rPr lang="en-US" sz="1400" kern="100" dirty="0">
                <a:effectLst/>
                <a:latin typeface="David" panose="020E0502060401010101" pitchFamily="34" charset="-79"/>
                <a:ea typeface="Aptos" panose="020B0004020202020204" pitchFamily="34" charset="0"/>
                <a:cs typeface="David" panose="020E0502060401010101" pitchFamily="34" charset="-79"/>
              </a:rPr>
              <a:t>Cross Entropy</a:t>
            </a:r>
            <a:r>
              <a:rPr lang="he-IL" sz="1400" kern="100" dirty="0">
                <a:effectLst/>
                <a:latin typeface="David" panose="020E0502060401010101" pitchFamily="34" charset="-79"/>
                <a:ea typeface="Aptos" panose="020B0004020202020204" pitchFamily="34" charset="0"/>
                <a:cs typeface="David" panose="020E0502060401010101" pitchFamily="34" charset="-79"/>
              </a:rPr>
              <a:t>, תוך איזון משקל הפונקציות הפגיעות. האימון כלל רק פונקציות עם גודל הטוקן בין 10 ל500.</a:t>
            </a:r>
            <a:endParaRPr lang="he-IL" sz="14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359297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D9D54-0B45-C0BC-C9A7-9337D82A2711}"/>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4C5725C9-FA43-AC89-81EA-53807112F934}"/>
              </a:ext>
            </a:extLst>
          </p:cNvPr>
          <p:cNvSpPr>
            <a:spLocks noGrp="1"/>
          </p:cNvSpPr>
          <p:nvPr>
            <p:ph type="title"/>
          </p:nvPr>
        </p:nvSpPr>
        <p:spPr>
          <a:xfrm>
            <a:off x="353568" y="64008"/>
            <a:ext cx="11484864" cy="1024128"/>
          </a:xfrm>
        </p:spPr>
        <p:txBody>
          <a:bodyPr/>
          <a:lstStyle/>
          <a:p>
            <a:pPr algn="ctr" rtl="1"/>
            <a:r>
              <a:rPr lang="he-IL" sz="4400" dirty="0"/>
              <a:t>שימוש ב</a:t>
            </a:r>
            <a:r>
              <a:rPr lang="en-US" sz="4400" dirty="0"/>
              <a:t>CNN</a:t>
            </a:r>
            <a:r>
              <a:rPr lang="he-IL" sz="4400" dirty="0"/>
              <a:t> לקוד מקור-המשך</a:t>
            </a:r>
          </a:p>
        </p:txBody>
      </p:sp>
      <p:sp>
        <p:nvSpPr>
          <p:cNvPr id="13" name="מציין מיקום תוכן 2">
            <a:extLst>
              <a:ext uri="{FF2B5EF4-FFF2-40B4-BE49-F238E27FC236}">
                <a16:creationId xmlns:a16="http://schemas.microsoft.com/office/drawing/2014/main" id="{95925863-D9E8-C92A-55D0-5E1DACA98C87}"/>
              </a:ext>
            </a:extLst>
          </p:cNvPr>
          <p:cNvSpPr>
            <a:spLocks noGrp="1"/>
          </p:cNvSpPr>
          <p:nvPr>
            <p:ph idx="1"/>
          </p:nvPr>
        </p:nvSpPr>
        <p:spPr>
          <a:xfrm>
            <a:off x="1625727" y="946404"/>
            <a:ext cx="8940546" cy="4965192"/>
          </a:xfrm>
        </p:spPr>
        <p:txBody>
          <a:bodyPr/>
          <a:lstStyle/>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ניתוח </a:t>
            </a:r>
            <a:r>
              <a:rPr lang="he-IL" sz="1400" kern="100" dirty="0" err="1">
                <a:effectLst/>
                <a:latin typeface="David" panose="020E0502060401010101" pitchFamily="34" charset="-79"/>
                <a:ea typeface="Aptos" panose="020B0004020202020204" pitchFamily="34" charset="0"/>
                <a:cs typeface="David" panose="020E0502060401010101" pitchFamily="34" charset="-79"/>
              </a:rPr>
              <a:t>הפגיעויות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השיטה זיהתה </a:t>
            </a:r>
            <a:r>
              <a:rPr lang="he-IL" sz="14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כמו</a:t>
            </a:r>
            <a:r>
              <a:rPr lang="en-US" sz="1400" kern="100" dirty="0">
                <a:effectLst/>
                <a:latin typeface="David" panose="020E0502060401010101" pitchFamily="34" charset="-79"/>
                <a:ea typeface="Aptos" panose="020B0004020202020204" pitchFamily="34" charset="0"/>
                <a:cs typeface="David" panose="020E0502060401010101" pitchFamily="34" charset="-79"/>
              </a:rPr>
              <a:t> Buffer Overflow </a:t>
            </a:r>
            <a:r>
              <a:rPr lang="he-IL" sz="1400" kern="100" dirty="0">
                <a:effectLst/>
                <a:latin typeface="David" panose="020E0502060401010101" pitchFamily="34" charset="-79"/>
                <a:ea typeface="Aptos" panose="020B0004020202020204" pitchFamily="34" charset="0"/>
                <a:cs typeface="David" panose="020E0502060401010101" pitchFamily="34" charset="-79"/>
              </a:rPr>
              <a:t>ו-</a:t>
            </a:r>
            <a:r>
              <a:rPr lang="en-US" sz="1400" kern="100" dirty="0">
                <a:effectLst/>
                <a:latin typeface="David" panose="020E0502060401010101" pitchFamily="34" charset="-79"/>
                <a:ea typeface="Aptos" panose="020B0004020202020204" pitchFamily="34" charset="0"/>
                <a:cs typeface="David" panose="020E0502060401010101" pitchFamily="34" charset="-79"/>
              </a:rPr>
              <a:t>NULL Pointer Dereference</a:t>
            </a:r>
            <a:r>
              <a:rPr lang="he-IL" sz="1400" kern="100" dirty="0">
                <a:effectLst/>
                <a:latin typeface="David" panose="020E0502060401010101" pitchFamily="34" charset="-79"/>
                <a:ea typeface="Aptos" panose="020B0004020202020204" pitchFamily="34" charset="0"/>
                <a:cs typeface="David" panose="020E0502060401010101" pitchFamily="34" charset="-79"/>
              </a:rPr>
              <a:t> תוך שימוש ב </a:t>
            </a:r>
            <a:r>
              <a:rPr lang="en-US" sz="1400" kern="100" dirty="0">
                <a:effectLst/>
                <a:latin typeface="David" panose="020E0502060401010101" pitchFamily="34" charset="-79"/>
                <a:ea typeface="Aptos" panose="020B0004020202020204" pitchFamily="34" charset="0"/>
                <a:cs typeface="David" panose="020E0502060401010101" pitchFamily="34" charset="-79"/>
              </a:rPr>
              <a:t> CNN</a:t>
            </a:r>
            <a:r>
              <a:rPr lang="he-IL" sz="1400" kern="100" dirty="0">
                <a:effectLst/>
                <a:latin typeface="David" panose="020E0502060401010101" pitchFamily="34" charset="-79"/>
                <a:ea typeface="Aptos" panose="020B0004020202020204" pitchFamily="34" charset="0"/>
                <a:cs typeface="David" panose="020E0502060401010101" pitchFamily="34" charset="-79"/>
              </a:rPr>
              <a:t>לאיתור דפוסים מורכבים בקוד. הזיהוי התבסס על שילוב </a:t>
            </a:r>
            <a:r>
              <a:rPr lang="en-US" sz="1400" kern="100" dirty="0">
                <a:effectLst/>
                <a:latin typeface="David" panose="020E0502060401010101" pitchFamily="34" charset="-79"/>
                <a:ea typeface="Aptos" panose="020B0004020202020204" pitchFamily="34" charset="0"/>
                <a:cs typeface="David" panose="020E0502060401010101" pitchFamily="34" charset="-79"/>
              </a:rPr>
              <a:t>CNN</a:t>
            </a:r>
            <a:r>
              <a:rPr lang="he-IL" sz="1400" kern="100" dirty="0">
                <a:effectLst/>
                <a:latin typeface="David" panose="020E0502060401010101" pitchFamily="34" charset="-79"/>
                <a:ea typeface="Aptos" panose="020B0004020202020204" pitchFamily="34" charset="0"/>
                <a:cs typeface="David" panose="020E0502060401010101" pitchFamily="34" charset="-79"/>
              </a:rPr>
              <a:t> עם אלגוריתם</a:t>
            </a:r>
            <a:r>
              <a:rPr lang="he-IL" sz="1400" kern="100" dirty="0">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Random Forest</a:t>
            </a:r>
            <a:r>
              <a:rPr lang="he-IL" sz="1400" kern="100" dirty="0">
                <a:effectLst/>
                <a:latin typeface="David" panose="020E0502060401010101" pitchFamily="34" charset="-79"/>
                <a:ea typeface="Aptos" panose="020B0004020202020204" pitchFamily="34" charset="0"/>
                <a:cs typeface="David" panose="020E0502060401010101" pitchFamily="34" charset="-79"/>
              </a:rPr>
              <a:t> [11].</a:t>
            </a:r>
            <a:endParaRPr lang="en-US" sz="1400" kern="100" dirty="0">
              <a:latin typeface="David" panose="020E0502060401010101" pitchFamily="34" charset="-79"/>
              <a:cs typeface="David" panose="020E0502060401010101" pitchFamily="34" charset="-79"/>
            </a:endParaRPr>
          </a:p>
          <a:p>
            <a:pPr algn="r" rtl="1">
              <a:lnSpc>
                <a:spcPct val="115000"/>
              </a:lnSpc>
              <a:spcAft>
                <a:spcPts val="800"/>
              </a:spcAft>
            </a:pPr>
            <a:r>
              <a:rPr lang="he-IL" sz="1400" kern="100" dirty="0">
                <a:latin typeface="David" panose="020E0502060401010101" pitchFamily="34" charset="-79"/>
                <a:cs typeface="David" panose="020E0502060401010101" pitchFamily="34" charset="-79"/>
              </a:rPr>
              <a:t>למידת מכונה מבוססת יערות החלטה- החוקרים גילו כי השימוש בתכונות </a:t>
            </a:r>
            <a:r>
              <a:rPr lang="he-IL" sz="1400" kern="100" dirty="0" err="1">
                <a:latin typeface="David" panose="020E0502060401010101" pitchFamily="34" charset="-79"/>
                <a:cs typeface="David" panose="020E0502060401010101" pitchFamily="34" charset="-79"/>
              </a:rPr>
              <a:t>נויראליות</a:t>
            </a:r>
            <a:r>
              <a:rPr lang="he-IL" sz="1400" kern="100" dirty="0">
                <a:latin typeface="David" panose="020E0502060401010101" pitchFamily="34" charset="-79"/>
                <a:cs typeface="David" panose="020E0502060401010101" pitchFamily="34" charset="-79"/>
              </a:rPr>
              <a:t> (פלט מאיגום רצפי ב-</a:t>
            </a:r>
            <a:r>
              <a:rPr lang="en-US" sz="1400" kern="100" dirty="0">
                <a:latin typeface="David" panose="020E0502060401010101" pitchFamily="34" charset="-79"/>
                <a:cs typeface="David" panose="020E0502060401010101" pitchFamily="34" charset="-79"/>
              </a:rPr>
              <a:t>CNN</a:t>
            </a:r>
            <a:r>
              <a:rPr lang="he-IL" sz="1400" kern="100" dirty="0">
                <a:latin typeface="David" panose="020E0502060401010101" pitchFamily="34" charset="-79"/>
                <a:cs typeface="David" panose="020E0502060401010101" pitchFamily="34" charset="-79"/>
              </a:rPr>
              <a:t> וב-</a:t>
            </a:r>
            <a:r>
              <a:rPr lang="en-US" sz="1400" kern="100" dirty="0">
                <a:latin typeface="David" panose="020E0502060401010101" pitchFamily="34" charset="-79"/>
                <a:cs typeface="David" panose="020E0502060401010101" pitchFamily="34" charset="-79"/>
              </a:rPr>
              <a:t>RNN</a:t>
            </a:r>
            <a:r>
              <a:rPr lang="he-IL" sz="1400" kern="100" dirty="0">
                <a:latin typeface="David" panose="020E0502060401010101" pitchFamily="34" charset="-79"/>
                <a:cs typeface="David" panose="020E0502060401010101" pitchFamily="34" charset="-79"/>
              </a:rPr>
              <a:t>) כקלט למסווג, כגון</a:t>
            </a:r>
            <a:r>
              <a:rPr lang="en-US" sz="1400" kern="100" dirty="0">
                <a:latin typeface="David" panose="020E0502060401010101" pitchFamily="34" charset="-79"/>
                <a:cs typeface="David" panose="020E0502060401010101" pitchFamily="34" charset="-79"/>
              </a:rPr>
              <a:t> Random Forest </a:t>
            </a:r>
            <a:r>
              <a:rPr lang="he-IL" sz="1400" kern="100" dirty="0">
                <a:latin typeface="David" panose="020E0502060401010101" pitchFamily="34" charset="-79"/>
                <a:cs typeface="David" panose="020E0502060401010101" pitchFamily="34" charset="-79"/>
              </a:rPr>
              <a:t>או </a:t>
            </a:r>
            <a:r>
              <a:rPr lang="en-US" sz="1400" kern="100" dirty="0">
                <a:latin typeface="David" panose="020E0502060401010101" pitchFamily="34" charset="-79"/>
                <a:cs typeface="David" panose="020E0502060401010101" pitchFamily="34" charset="-79"/>
              </a:rPr>
              <a:t>Extremely Randomized Trees</a:t>
            </a:r>
            <a:r>
              <a:rPr lang="he-IL" sz="1400" kern="100" dirty="0">
                <a:latin typeface="David" panose="020E0502060401010101" pitchFamily="34" charset="-79"/>
                <a:cs typeface="David" panose="020E0502060401010101" pitchFamily="34" charset="-79"/>
              </a:rPr>
              <a:t>, הניב את התוצאות הטובות ביותר, תוך שיפור מהירות האימון ועמידות גבוהה יותר [11].</a:t>
            </a:r>
            <a:endParaRPr lang="en-US" sz="1400" kern="100" dirty="0">
              <a:latin typeface="David" panose="020E0502060401010101" pitchFamily="34" charset="-79"/>
              <a:cs typeface="David" panose="020E0502060401010101" pitchFamily="34" charset="-79"/>
            </a:endParaRPr>
          </a:p>
          <a:p>
            <a:pPr algn="r" rtl="1">
              <a:lnSpc>
                <a:spcPct val="115000"/>
              </a:lnSpc>
              <a:spcAft>
                <a:spcPts val="800"/>
              </a:spcAft>
            </a:pPr>
            <a:r>
              <a:rPr lang="he-IL" sz="1400" kern="100" dirty="0">
                <a:latin typeface="David" panose="020E0502060401010101" pitchFamily="34" charset="-79"/>
                <a:cs typeface="David" panose="020E0502060401010101" pitchFamily="34" charset="-79"/>
              </a:rPr>
              <a:t>המחקר עשה בנוסף שימוש בעצים סינטקטיים</a:t>
            </a:r>
            <a:r>
              <a:rPr lang="en-US" sz="1400" kern="100" dirty="0">
                <a:latin typeface="David" panose="020E0502060401010101" pitchFamily="34" charset="-79"/>
                <a:cs typeface="David" panose="020E0502060401010101" pitchFamily="34" charset="-79"/>
              </a:rPr>
              <a:t> (AST) </a:t>
            </a:r>
            <a:r>
              <a:rPr lang="he-IL" sz="1400" kern="100" dirty="0">
                <a:latin typeface="David" panose="020E0502060401010101" pitchFamily="34" charset="-79"/>
                <a:cs typeface="David" panose="020E0502060401010101" pitchFamily="34" charset="-79"/>
              </a:rPr>
              <a:t>לניתוח הקוד. השימוש ב-</a:t>
            </a:r>
            <a:r>
              <a:rPr lang="en-US" sz="1400" kern="100" dirty="0">
                <a:latin typeface="David" panose="020E0502060401010101" pitchFamily="34" charset="-79"/>
                <a:cs typeface="David" panose="020E0502060401010101" pitchFamily="34" charset="-79"/>
              </a:rPr>
              <a:t>TBCNN </a:t>
            </a:r>
            <a:r>
              <a:rPr lang="he-IL" sz="1400" kern="100" dirty="0">
                <a:latin typeface="David" panose="020E0502060401010101" pitchFamily="34" charset="-79"/>
                <a:cs typeface="David" panose="020E0502060401010101" pitchFamily="34" charset="-79"/>
              </a:rPr>
              <a:t> (</a:t>
            </a:r>
            <a:r>
              <a:rPr lang="en-US" sz="1400" kern="100" dirty="0">
                <a:latin typeface="David" panose="020E0502060401010101" pitchFamily="34" charset="-79"/>
                <a:cs typeface="David" panose="020E0502060401010101" pitchFamily="34" charset="-79"/>
              </a:rPr>
              <a:t>Tree-Based CNN</a:t>
            </a:r>
            <a:r>
              <a:rPr lang="he-IL" sz="1400" kern="100" dirty="0">
                <a:latin typeface="David" panose="020E0502060401010101" pitchFamily="34" charset="-79"/>
                <a:cs typeface="David" panose="020E0502060401010101" pitchFamily="34" charset="-79"/>
              </a:rPr>
              <a:t>) שמותאם לעצי סינטקס שיפר את היכולת לזהות </a:t>
            </a:r>
            <a:r>
              <a:rPr lang="he-IL" sz="1400" kern="100" dirty="0" err="1">
                <a:latin typeface="David" panose="020E0502060401010101" pitchFamily="34" charset="-79"/>
                <a:cs typeface="David" panose="020E0502060401010101" pitchFamily="34" charset="-79"/>
              </a:rPr>
              <a:t>פגיעויות</a:t>
            </a:r>
            <a:r>
              <a:rPr lang="he-IL" sz="1400" kern="100" dirty="0">
                <a:latin typeface="David" panose="020E0502060401010101" pitchFamily="34" charset="-79"/>
                <a:cs typeface="David" panose="020E0502060401010101" pitchFamily="34" charset="-79"/>
              </a:rPr>
              <a:t> שנובעות מטעויות סינטקטיות [11].</a:t>
            </a:r>
            <a:endParaRPr lang="en-US" sz="1400" kern="100" dirty="0">
              <a:latin typeface="David" panose="020E0502060401010101" pitchFamily="34" charset="-79"/>
              <a:cs typeface="David" panose="020E0502060401010101" pitchFamily="34" charset="-79"/>
            </a:endParaRPr>
          </a:p>
          <a:p>
            <a:pPr algn="r" rtl="1">
              <a:lnSpc>
                <a:spcPct val="115000"/>
              </a:lnSpc>
              <a:spcAft>
                <a:spcPts val="800"/>
              </a:spcAft>
            </a:pPr>
            <a:r>
              <a:rPr lang="he-IL" sz="1400" kern="100" dirty="0">
                <a:latin typeface="David" panose="020E0502060401010101" pitchFamily="34" charset="-79"/>
                <a:cs typeface="David" panose="020E0502060401010101" pitchFamily="34" charset="-79"/>
              </a:rPr>
              <a:t>תהליך יצירת תוויות לזיהוי פגיעות- כלי ניתוח סטטיים זיהו </a:t>
            </a:r>
            <a:r>
              <a:rPr lang="he-IL" sz="1400" kern="100" dirty="0" err="1">
                <a:latin typeface="David" panose="020E0502060401010101" pitchFamily="34" charset="-79"/>
                <a:cs typeface="David" panose="020E0502060401010101" pitchFamily="34" charset="-79"/>
              </a:rPr>
              <a:t>פגיעויות</a:t>
            </a:r>
            <a:r>
              <a:rPr lang="he-IL" sz="1400" kern="100" dirty="0">
                <a:latin typeface="David" panose="020E0502060401010101" pitchFamily="34" charset="-79"/>
                <a:cs typeface="David" panose="020E0502060401010101" pitchFamily="34" charset="-79"/>
              </a:rPr>
              <a:t> והפיקו תוויות של "פגיע" או "לא פגיע" לפונקציות, בהתבסס על חולשות מוכרות [11]. </a:t>
            </a:r>
          </a:p>
          <a:p>
            <a:pPr algn="r" rtl="1">
              <a:lnSpc>
                <a:spcPct val="115000"/>
              </a:lnSpc>
              <a:spcAft>
                <a:spcPts val="800"/>
              </a:spcAft>
            </a:pPr>
            <a:r>
              <a:rPr lang="he-IL" sz="1400" u="sng" kern="100" dirty="0">
                <a:latin typeface="David" panose="020E0502060401010101" pitchFamily="34" charset="-79"/>
                <a:cs typeface="David" panose="020E0502060401010101" pitchFamily="34" charset="-79"/>
              </a:rPr>
              <a:t>תוצאות הניסויים</a:t>
            </a:r>
            <a:r>
              <a:rPr lang="he-IL" sz="1400" kern="100" dirty="0">
                <a:latin typeface="David" panose="020E0502060401010101" pitchFamily="34" charset="-79"/>
                <a:cs typeface="David" panose="020E0502060401010101" pitchFamily="34" charset="-79"/>
              </a:rPr>
              <a:t>- המערכת נבחנה על מאגרי קוד גדולים והוכח שמודלים כמו </a:t>
            </a:r>
            <a:r>
              <a:rPr lang="en-US" sz="1400" kern="100" dirty="0">
                <a:latin typeface="David" panose="020E0502060401010101" pitchFamily="34" charset="-79"/>
                <a:cs typeface="David" panose="020E0502060401010101" pitchFamily="34" charset="-79"/>
              </a:rPr>
              <a:t> CNN</a:t>
            </a:r>
            <a:r>
              <a:rPr lang="he-IL" sz="1400" kern="100" dirty="0">
                <a:latin typeface="David" panose="020E0502060401010101" pitchFamily="34" charset="-79"/>
                <a:cs typeface="David" panose="020E0502060401010101" pitchFamily="34" charset="-79"/>
              </a:rPr>
              <a:t> ו-</a:t>
            </a:r>
            <a:r>
              <a:rPr lang="en-US" sz="1400" kern="100" dirty="0">
                <a:latin typeface="David" panose="020E0502060401010101" pitchFamily="34" charset="-79"/>
                <a:cs typeface="David" panose="020E0502060401010101" pitchFamily="34" charset="-79"/>
              </a:rPr>
              <a:t>Random Forest </a:t>
            </a:r>
            <a:r>
              <a:rPr lang="he-IL" sz="1400" kern="100" dirty="0">
                <a:latin typeface="David" panose="020E0502060401010101" pitchFamily="34" charset="-79"/>
                <a:cs typeface="David" panose="020E0502060401010101" pitchFamily="34" charset="-79"/>
              </a:rPr>
              <a:t> משפרים משמעותית את דיוק הזיהוי, בעיקר בזיהוי </a:t>
            </a:r>
            <a:r>
              <a:rPr lang="en-US" sz="1400" kern="100" dirty="0">
                <a:latin typeface="David" panose="020E0502060401010101" pitchFamily="34" charset="-79"/>
                <a:cs typeface="David" panose="020E0502060401010101" pitchFamily="34" charset="-79"/>
              </a:rPr>
              <a:t>Buffer Overflow</a:t>
            </a:r>
            <a:r>
              <a:rPr lang="he-IL" sz="1400" kern="100" dirty="0">
                <a:latin typeface="David" panose="020E0502060401010101" pitchFamily="34" charset="-79"/>
                <a:cs typeface="David" panose="020E0502060401010101" pitchFamily="34" charset="-79"/>
              </a:rPr>
              <a:t>. המחקר הראה שהשימוש בלמידה עמוקה ו-</a:t>
            </a:r>
            <a:r>
              <a:rPr lang="en-US" sz="1400" kern="100" dirty="0" err="1">
                <a:latin typeface="David" panose="020E0502060401010101" pitchFamily="34" charset="-79"/>
                <a:cs typeface="David" panose="020E0502060401010101" pitchFamily="34" charset="-79"/>
              </a:rPr>
              <a:t>Lexers</a:t>
            </a:r>
            <a:r>
              <a:rPr lang="he-IL" sz="1400" kern="100" dirty="0">
                <a:latin typeface="David" panose="020E0502060401010101" pitchFamily="34" charset="-79"/>
                <a:cs typeface="David" panose="020E0502060401010101" pitchFamily="34" charset="-79"/>
              </a:rPr>
              <a:t> מותאמים אישית הפחית התאמת יתר ולימד דפוסים כלליים יותר.</a:t>
            </a:r>
          </a:p>
          <a:p>
            <a:pPr algn="r" rtl="1">
              <a:lnSpc>
                <a:spcPct val="115000"/>
              </a:lnSpc>
              <a:spcAft>
                <a:spcPts val="800"/>
              </a:spcAft>
            </a:pPr>
            <a:r>
              <a:rPr lang="he-IL" sz="1400" u="sng" kern="100" dirty="0">
                <a:latin typeface="David" panose="020E0502060401010101" pitchFamily="34" charset="-79"/>
                <a:cs typeface="David" panose="020E0502060401010101" pitchFamily="34" charset="-79"/>
              </a:rPr>
              <a:t>יתרונות-</a:t>
            </a:r>
            <a:r>
              <a:rPr lang="he-IL" sz="1400" kern="100" dirty="0">
                <a:latin typeface="David" panose="020E0502060401010101" pitchFamily="34" charset="-79"/>
                <a:cs typeface="David" panose="020E0502060401010101" pitchFamily="34" charset="-79"/>
              </a:rPr>
              <a:t> מהירות ואוטומציה, ניתוח על בסיס נתונים גדולים, ויכולת להסתגל לדפוסים חדשים.</a:t>
            </a:r>
          </a:p>
          <a:p>
            <a:pPr algn="r" rtl="1">
              <a:lnSpc>
                <a:spcPct val="115000"/>
              </a:lnSpc>
              <a:spcAft>
                <a:spcPts val="800"/>
              </a:spcAft>
            </a:pPr>
            <a:r>
              <a:rPr lang="he-IL" sz="1400" kern="100" dirty="0">
                <a:latin typeface="David" panose="020E0502060401010101" pitchFamily="34" charset="-79"/>
                <a:cs typeface="David" panose="020E0502060401010101" pitchFamily="34" charset="-79"/>
              </a:rPr>
              <a:t>אתגרים ותוצאות שגויות-כלי ניתוח סטטיים אינם מספקים לחלוטין, ולעיתים מופיעות תוצאות חיוביות שגויות</a:t>
            </a:r>
            <a:r>
              <a:rPr lang="en-US" sz="1400" kern="100" dirty="0">
                <a:latin typeface="David" panose="020E0502060401010101" pitchFamily="34" charset="-79"/>
                <a:cs typeface="David" panose="020E0502060401010101" pitchFamily="34" charset="-79"/>
              </a:rPr>
              <a:t> (False Positives) </a:t>
            </a:r>
            <a:r>
              <a:rPr lang="he-IL" sz="1400" kern="100" dirty="0">
                <a:latin typeface="David" panose="020E0502060401010101" pitchFamily="34" charset="-79"/>
                <a:cs typeface="David" panose="020E0502060401010101" pitchFamily="34" charset="-79"/>
              </a:rPr>
              <a:t>הגורמים לבזבוז זמן ומשאבים.</a:t>
            </a:r>
          </a:p>
        </p:txBody>
      </p:sp>
    </p:spTree>
    <p:extLst>
      <p:ext uri="{BB962C8B-B14F-4D97-AF65-F5344CB8AC3E}">
        <p14:creationId xmlns:p14="http://schemas.microsoft.com/office/powerpoint/2010/main" val="1593222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B374A-2808-3F7B-4A29-A38F6F1CFBE4}"/>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2D2F6E19-9F27-4D0C-13EC-2D96F19599FD}"/>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אתגרים קיימים בזיהוי הזרקות קוד באמצעות למידת מכונה</a:t>
            </a:r>
            <a:endParaRPr lang="he-IL" sz="4000" dirty="0"/>
          </a:p>
        </p:txBody>
      </p:sp>
      <p:sp>
        <p:nvSpPr>
          <p:cNvPr id="13" name="מציין מיקום תוכן 2">
            <a:extLst>
              <a:ext uri="{FF2B5EF4-FFF2-40B4-BE49-F238E27FC236}">
                <a16:creationId xmlns:a16="http://schemas.microsoft.com/office/drawing/2014/main" id="{59E18893-6133-ABAF-9CFD-5A440FFBF095}"/>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400" b="1" kern="100" dirty="0">
                <a:latin typeface="David" panose="020E0502060401010101" pitchFamily="34" charset="-79"/>
                <a:ea typeface="Aptos" panose="020B0004020202020204" pitchFamily="34" charset="0"/>
                <a:cs typeface="David" panose="020E0502060401010101" pitchFamily="34" charset="-79"/>
              </a:rPr>
              <a:t>1</a:t>
            </a:r>
            <a:r>
              <a:rPr lang="he-IL" sz="1400" b="1" kern="100" dirty="0">
                <a:effectLst/>
                <a:latin typeface="David" panose="020E0502060401010101" pitchFamily="34" charset="-79"/>
                <a:ea typeface="Aptos" panose="020B0004020202020204" pitchFamily="34" charset="0"/>
                <a:cs typeface="David" panose="020E0502060401010101" pitchFamily="34" charset="-79"/>
              </a:rPr>
              <a:t>. איסוף נתונים לאימון המודלים- </a:t>
            </a:r>
            <a:r>
              <a:rPr lang="he-IL" sz="1400" kern="100" dirty="0">
                <a:effectLst/>
                <a:latin typeface="David" panose="020E0502060401010101" pitchFamily="34" charset="-79"/>
                <a:ea typeface="Aptos" panose="020B0004020202020204" pitchFamily="34" charset="0"/>
                <a:cs typeface="David" panose="020E0502060401010101" pitchFamily="34" charset="-79"/>
              </a:rPr>
              <a:t>השלב הראשון והקריטי ביותר בפיתוח מערכת למידת מכונה הוא איסוף נתונים עליהם המודל יוכל להתאמן וללמוד.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08305"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מגוון רחב של התקפות</a:t>
            </a:r>
            <a:r>
              <a:rPr lang="he-IL" sz="1400" kern="100" dirty="0">
                <a:effectLst/>
                <a:latin typeface="David" panose="020E0502060401010101" pitchFamily="34" charset="-79"/>
                <a:ea typeface="Aptos" panose="020B0004020202020204" pitchFamily="34" charset="0"/>
                <a:cs typeface="David" panose="020E0502060401010101" pitchFamily="34" charset="-79"/>
              </a:rPr>
              <a:t>: הזרקות קוד יכולות לבוא לידי ביטוי בהרבה דרכים שונות. לדוגמה: </a:t>
            </a:r>
            <a:r>
              <a:rPr lang="en-US" sz="1400" kern="100" dirty="0">
                <a:effectLst/>
                <a:latin typeface="David" panose="020E0502060401010101" pitchFamily="34" charset="-79"/>
                <a:ea typeface="Aptos" panose="020B0004020202020204" pitchFamily="34" charset="0"/>
                <a:cs typeface="David" panose="020E0502060401010101" pitchFamily="34" charset="-79"/>
              </a:rPr>
              <a:t>SQL Injection</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Cross-Site Scripting</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XSS</a:t>
            </a:r>
            <a:r>
              <a:rPr lang="he-IL" sz="1400" kern="100" dirty="0">
                <a:effectLst/>
                <a:latin typeface="David" panose="020E0502060401010101" pitchFamily="34" charset="-79"/>
                <a:ea typeface="Aptos" panose="020B0004020202020204" pitchFamily="34" charset="0"/>
                <a:cs typeface="David" panose="020E0502060401010101" pitchFamily="34" charset="-79"/>
              </a:rPr>
              <a:t>),</a:t>
            </a:r>
            <a:r>
              <a:rPr lang="he-IL" sz="1400" kern="100" dirty="0">
                <a:latin typeface="David" panose="020E0502060401010101" pitchFamily="34" charset="-79"/>
                <a:ea typeface="Aptos" panose="020B0004020202020204" pitchFamily="34" charset="0"/>
                <a:cs typeface="David" panose="020E0502060401010101" pitchFamily="34" charset="-79"/>
              </a:rPr>
              <a:t> ו-</a:t>
            </a:r>
            <a:r>
              <a:rPr lang="en-US" sz="1400" kern="100" dirty="0">
                <a:effectLst/>
                <a:latin typeface="David" panose="020E0502060401010101" pitchFamily="34" charset="-79"/>
                <a:ea typeface="Aptos" panose="020B0004020202020204" pitchFamily="34" charset="0"/>
                <a:cs typeface="David" panose="020E0502060401010101" pitchFamily="34" charset="-79"/>
              </a:rPr>
              <a:t>Command Injection</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08305"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מחסור בנתונים אמיתיים / סטים לא מאוזנים</a:t>
            </a:r>
            <a:r>
              <a:rPr lang="he-IL" sz="1400" kern="100" dirty="0">
                <a:effectLst/>
                <a:latin typeface="David" panose="020E0502060401010101" pitchFamily="34" charset="-79"/>
                <a:ea typeface="Aptos" panose="020B0004020202020204" pitchFamily="34" charset="0"/>
                <a:cs typeface="David" panose="020E0502060401010101" pitchFamily="34" charset="-79"/>
              </a:rPr>
              <a:t>: קשה להשיג נתונים על תקיפות הזרקת קוד, </a:t>
            </a:r>
            <a:r>
              <a:rPr lang="he-IL" sz="1400" kern="100" dirty="0">
                <a:latin typeface="David" panose="020E0502060401010101" pitchFamily="34" charset="-79"/>
                <a:ea typeface="Aptos" panose="020B0004020202020204" pitchFamily="34" charset="0"/>
                <a:cs typeface="David" panose="020E0502060401010101" pitchFamily="34" charset="-79"/>
              </a:rPr>
              <a:t>חלק מה</a:t>
            </a:r>
            <a:r>
              <a:rPr lang="he-IL" sz="1400" kern="100" dirty="0">
                <a:effectLst/>
                <a:latin typeface="David" panose="020E0502060401010101" pitchFamily="34" charset="-79"/>
                <a:ea typeface="Aptos" panose="020B0004020202020204" pitchFamily="34" charset="0"/>
                <a:cs typeface="David" panose="020E0502060401010101" pitchFamily="34" charset="-79"/>
              </a:rPr>
              <a:t>ארגונים לא רוצים לחשוף </a:t>
            </a:r>
            <a:r>
              <a:rPr lang="he-IL" sz="14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או נתונים על התקפות.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08305"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תיוג נתונים</a:t>
            </a:r>
            <a:r>
              <a:rPr lang="he-IL" sz="1400" kern="100" dirty="0">
                <a:effectLst/>
                <a:latin typeface="David" panose="020E0502060401010101" pitchFamily="34" charset="-79"/>
                <a:ea typeface="Aptos" panose="020B0004020202020204" pitchFamily="34" charset="0"/>
                <a:cs typeface="David" panose="020E0502060401010101" pitchFamily="34" charset="-79"/>
              </a:rPr>
              <a:t>: תיוג לא נכון של הנתונים עלול לגרום לאימון מודל לא יעיל, מה שעלול להוביל לבעיות בזיהוי עתידי של התקפות</a:t>
            </a:r>
            <a:r>
              <a:rPr lang="en-US" sz="1400" kern="100" dirty="0">
                <a:effectLst/>
                <a:latin typeface="David" panose="020E0502060401010101" pitchFamily="34" charset="-79"/>
                <a:ea typeface="Aptos" panose="020B0004020202020204" pitchFamily="34" charset="0"/>
                <a:cs typeface="David" panose="020E0502060401010101" pitchFamily="34" charset="-79"/>
              </a:rPr>
              <a:t>.</a:t>
            </a:r>
            <a:r>
              <a:rPr lang="he-IL" sz="1400" kern="100" dirty="0">
                <a:effectLst/>
                <a:latin typeface="David" panose="020E0502060401010101" pitchFamily="34" charset="-79"/>
                <a:ea typeface="Aptos" panose="020B0004020202020204" pitchFamily="34" charset="0"/>
                <a:cs typeface="David" panose="020E0502060401010101" pitchFamily="34" charset="-79"/>
              </a:rPr>
              <a:t> למשל: </a:t>
            </a:r>
            <a:r>
              <a:rPr lang="en-US" sz="1400" kern="100" dirty="0">
                <a:effectLst/>
                <a:latin typeface="David" panose="020E0502060401010101" pitchFamily="34" charset="-79"/>
                <a:ea typeface="Aptos" panose="020B0004020202020204" pitchFamily="34" charset="0"/>
                <a:cs typeface="David" panose="020E0502060401010101" pitchFamily="34" charset="-79"/>
              </a:rPr>
              <a:t>False Positives</a:t>
            </a:r>
            <a:r>
              <a:rPr lang="he-IL" sz="1400" kern="100" dirty="0">
                <a:effectLst/>
                <a:latin typeface="David" panose="020E0502060401010101" pitchFamily="34" charset="-79"/>
                <a:ea typeface="Aptos" panose="020B0004020202020204" pitchFamily="34" charset="0"/>
                <a:cs typeface="David" panose="020E0502060401010101" pitchFamily="34" charset="-79"/>
              </a:rPr>
              <a:t>, ו- </a:t>
            </a:r>
            <a:r>
              <a:rPr lang="en-US" sz="1400" kern="100" dirty="0">
                <a:effectLst/>
                <a:latin typeface="David" panose="020E0502060401010101" pitchFamily="34" charset="-79"/>
                <a:ea typeface="Aptos" panose="020B0004020202020204" pitchFamily="34" charset="0"/>
                <a:cs typeface="David" panose="020E0502060401010101" pitchFamily="34" charset="-79"/>
              </a:rPr>
              <a:t>False Negatives</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p>
          <a:p>
            <a:pPr marL="342900" lvl="0" indent="-342900" algn="r" rtl="1">
              <a:lnSpc>
                <a:spcPct val="115000"/>
              </a:lnSpc>
              <a:spcAft>
                <a:spcPts val="800"/>
              </a:spcAft>
              <a:buSzPts val="1000"/>
              <a:buFont typeface="Symbol" panose="05050102010706020507" pitchFamily="18" charset="2"/>
              <a:buChar char=""/>
              <a:tabLst>
                <a:tab pos="408305"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פרטיות נתונים</a:t>
            </a:r>
            <a:r>
              <a:rPr lang="he-IL" sz="1400" kern="100" dirty="0">
                <a:effectLst/>
                <a:latin typeface="David" panose="020E0502060401010101" pitchFamily="34" charset="-79"/>
                <a:ea typeface="Aptos" panose="020B0004020202020204" pitchFamily="34" charset="0"/>
                <a:cs typeface="David" panose="020E0502060401010101" pitchFamily="34" charset="-79"/>
              </a:rPr>
              <a:t>: איסוף ואחסון של כמויות גדולות של נתוני תנועת אינטרנט מעלה חששות בנוגע לפרטיות</a:t>
            </a:r>
            <a:r>
              <a:rPr lang="en-US" sz="1400"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במיוחד כאשר מדובר במידע רגיש.</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b="1" kern="100" dirty="0">
                <a:effectLst/>
                <a:latin typeface="David" panose="020E0502060401010101" pitchFamily="34" charset="-79"/>
                <a:ea typeface="Aptos" panose="020B0004020202020204" pitchFamily="34" charset="0"/>
                <a:cs typeface="David" panose="020E0502060401010101" pitchFamily="34" charset="-79"/>
              </a:rPr>
              <a:t>פתרונות אפשריים</a:t>
            </a:r>
            <a:r>
              <a:rPr lang="he-IL" sz="1400" b="1" kern="100" dirty="0">
                <a:latin typeface="David" panose="020E0502060401010101" pitchFamily="34" charset="-79"/>
                <a:ea typeface="Aptos" panose="020B0004020202020204" pitchFamily="34" charset="0"/>
                <a:cs typeface="David" panose="020E0502060401010101" pitchFamily="34" charset="-79"/>
              </a:rPr>
              <a:t>:</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שימוש בנתונים סינתטיים</a:t>
            </a:r>
            <a:r>
              <a:rPr lang="he-IL" sz="1400" kern="100" dirty="0">
                <a:effectLst/>
                <a:latin typeface="David" panose="020E0502060401010101" pitchFamily="34" charset="-79"/>
                <a:ea typeface="Aptos" panose="020B0004020202020204" pitchFamily="34" charset="0"/>
                <a:cs typeface="David" panose="020E0502060401010101" pitchFamily="34" charset="-79"/>
              </a:rPr>
              <a:t>: כדי להתגבר על המחסור בנתונים אמיתיים, ניתן ליצור נתונים סינתטיים המדמים התקפות הזרקת קוד. כך ניתן לאמן את המודל על בסיס נתוני התקפות מדומות שדומים למצבים אמיתיים</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שימוש במאגרי נתונים ציבוריים</a:t>
            </a:r>
            <a:r>
              <a:rPr lang="he-IL" sz="1400" kern="100" dirty="0">
                <a:effectLst/>
                <a:latin typeface="David" panose="020E0502060401010101" pitchFamily="34" charset="-79"/>
                <a:ea typeface="Aptos" panose="020B0004020202020204" pitchFamily="34" charset="0"/>
                <a:cs typeface="David" panose="020E0502060401010101" pitchFamily="34" charset="-79"/>
              </a:rPr>
              <a:t>: קהילת אבטחת הסייבר משתפת לעיתים נתונים ממאגרים ציבוריים. למשל, מאגר</a:t>
            </a:r>
            <a:r>
              <a:rPr lang="he-IL" sz="1400" kern="100" dirty="0">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OWASP</a:t>
            </a:r>
            <a:r>
              <a:rPr lang="he-IL" sz="1400" kern="100" dirty="0">
                <a:effectLst/>
                <a:latin typeface="David" panose="020E0502060401010101" pitchFamily="34" charset="-79"/>
                <a:ea typeface="Aptos" panose="020B0004020202020204" pitchFamily="34" charset="0"/>
                <a:cs typeface="David" panose="020E0502060401010101" pitchFamily="34" charset="-79"/>
              </a:rPr>
              <a:t> ,המכיל דוגמאות של תקיפות רשת</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שיטות תיוג מתקדמות</a:t>
            </a:r>
            <a:r>
              <a:rPr lang="he-IL" sz="1400" kern="100" dirty="0">
                <a:effectLst/>
                <a:latin typeface="David" panose="020E0502060401010101" pitchFamily="34" charset="-79"/>
                <a:ea typeface="Aptos" panose="020B0004020202020204" pitchFamily="34" charset="0"/>
                <a:cs typeface="David" panose="020E0502060401010101" pitchFamily="34" charset="-79"/>
              </a:rPr>
              <a:t>: שימוש בשיטות תיוג חצי אוטומטיות יכול להקל על תהליך תיוג כמויות גדולות של נתונים.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1273936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8647B-07CB-B55D-8A01-4122C3A76044}"/>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8E7C1D42-AF1C-F923-C568-24EB49B9E3FD}"/>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אתגרים קיימים-המשך</a:t>
            </a:r>
            <a:endParaRPr lang="he-IL" sz="4000" dirty="0"/>
          </a:p>
        </p:txBody>
      </p:sp>
      <p:sp>
        <p:nvSpPr>
          <p:cNvPr id="13" name="מציין מיקום תוכן 2">
            <a:extLst>
              <a:ext uri="{FF2B5EF4-FFF2-40B4-BE49-F238E27FC236}">
                <a16:creationId xmlns:a16="http://schemas.microsoft.com/office/drawing/2014/main" id="{720BE6FF-2426-A89F-CB05-D858BD2BB449}"/>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200" b="1" kern="100" dirty="0">
                <a:effectLst/>
                <a:latin typeface="David" panose="020E0502060401010101" pitchFamily="34" charset="-79"/>
                <a:ea typeface="Aptos" panose="020B0004020202020204" pitchFamily="34" charset="0"/>
                <a:cs typeface="David" panose="020E0502060401010101" pitchFamily="34" charset="-79"/>
              </a:rPr>
              <a:t>2. טיפול בחוסר איזון בנתונים- </a:t>
            </a:r>
            <a:r>
              <a:rPr lang="he-IL" sz="1200" kern="100" dirty="0">
                <a:effectLst/>
                <a:latin typeface="David" panose="020E0502060401010101" pitchFamily="34" charset="-79"/>
                <a:ea typeface="Aptos" panose="020B0004020202020204" pitchFamily="34" charset="0"/>
                <a:cs typeface="David" panose="020E0502060401010101" pitchFamily="34" charset="-79"/>
              </a:rPr>
              <a:t>במקרה של זיהוי הזרקות קוד, רוב הנתונים יהיו דוגמאות לפעולות חוקיות, בעוד שמספר הדוגמאות של התקפות יהיה קטן יחסית. מצב זה יוצר בעיית "חוסר איזון".</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מודלים מוטים</a:t>
            </a:r>
            <a:r>
              <a:rPr lang="he-IL" sz="1200" kern="100" dirty="0">
                <a:effectLst/>
                <a:latin typeface="David" panose="020E0502060401010101" pitchFamily="34" charset="-79"/>
                <a:ea typeface="Aptos" panose="020B0004020202020204" pitchFamily="34" charset="0"/>
                <a:cs typeface="David" panose="020E0502060401010101" pitchFamily="34" charset="-79"/>
              </a:rPr>
              <a:t>: המודל עלול להיות מוטה לטובת הקבוצה הגדולה ולהיכשל בזיהוי התקפות נדירות, מה שיכול להוביל לתוצאה מוטעית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תלות במדדים סטנדרטיים</a:t>
            </a:r>
            <a:r>
              <a:rPr lang="he-IL" sz="1200" kern="100" dirty="0">
                <a:effectLst/>
                <a:latin typeface="David" panose="020E0502060401010101" pitchFamily="34" charset="-79"/>
                <a:ea typeface="Aptos" panose="020B0004020202020204" pitchFamily="34" charset="0"/>
                <a:cs typeface="David" panose="020E0502060401010101" pitchFamily="34" charset="-79"/>
              </a:rPr>
              <a:t>: מודל יכול להציג דיוק גבוה למרות שלא מזהה את רוב ההתקפות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מורכבות המודל ופרשנות</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התאמה יתר</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מודלים מורכבים עלולים להתאים יתר על המידה לנתונים ולהוביל לביצועים גרועים על נתונים חדשים.</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פרשנות</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מודלים כמו רשתות נוירונים עמוקות יכולים להיות קשים לפרשנות, מה שמקשה על זיהוי הטיות או </a:t>
            </a:r>
            <a:r>
              <a:rPr lang="he-IL" sz="12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פוטנציאליות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סטייה של המודל</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אפייני תנועת האינטרנט יכולים להשתנות, ומודלים עשויים להזדקק לאימון מחדש באופן קבוע כדי להסתגל לאיומים חדשים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פתרונות אפשריים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en-US" sz="1200" u="sng" kern="100" dirty="0">
                <a:effectLst/>
                <a:latin typeface="David" panose="020E0502060401010101" pitchFamily="34" charset="-79"/>
                <a:ea typeface="Aptos" panose="020B0004020202020204" pitchFamily="34" charset="0"/>
                <a:cs typeface="David" panose="020E0502060401010101" pitchFamily="34" charset="-79"/>
              </a:rPr>
              <a:t>Oversampling</a:t>
            </a:r>
            <a:r>
              <a:rPr lang="he-IL" sz="1200" u="sng" kern="100" dirty="0">
                <a:effectLst/>
                <a:latin typeface="David" panose="020E0502060401010101" pitchFamily="34" charset="-79"/>
                <a:ea typeface="Aptos" panose="020B0004020202020204" pitchFamily="34" charset="0"/>
                <a:cs typeface="David" panose="020E0502060401010101" pitchFamily="34" charset="-79"/>
              </a:rPr>
              <a:t> ו-</a:t>
            </a:r>
            <a:r>
              <a:rPr lang="en-US" sz="1200" u="sng" kern="100" dirty="0" err="1">
                <a:effectLst/>
                <a:latin typeface="David" panose="020E0502060401010101" pitchFamily="34" charset="-79"/>
                <a:ea typeface="Aptos" panose="020B0004020202020204" pitchFamily="34" charset="0"/>
                <a:cs typeface="David" panose="020E0502060401010101" pitchFamily="34" charset="-79"/>
              </a:rPr>
              <a:t>Undersampling</a:t>
            </a:r>
            <a:r>
              <a:rPr lang="he-IL" sz="1200" kern="100" dirty="0">
                <a:effectLst/>
                <a:latin typeface="David" panose="020E0502060401010101" pitchFamily="34" charset="-79"/>
                <a:ea typeface="Aptos" panose="020B0004020202020204" pitchFamily="34" charset="0"/>
                <a:cs typeface="David" panose="020E0502060401010101" pitchFamily="34" charset="-79"/>
              </a:rPr>
              <a:t>: ניתן להשתמש בטכניקות של דגימה מחדש כדי להגדיל את מספר הדוגמאות מההתקפות או להקטין את מספר הדוגמאות מהפעולות התקינות. למשל,</a:t>
            </a:r>
            <a:r>
              <a:rPr lang="en-US" sz="1200" kern="100" dirty="0">
                <a:effectLst/>
                <a:latin typeface="David" panose="020E0502060401010101" pitchFamily="34" charset="-79"/>
                <a:ea typeface="Aptos" panose="020B0004020202020204" pitchFamily="34" charset="0"/>
                <a:cs typeface="David" panose="020E0502060401010101" pitchFamily="34" charset="-79"/>
              </a:rPr>
              <a:t> SMOTE </a:t>
            </a:r>
            <a:r>
              <a:rPr lang="he-IL"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David" panose="020E0502060401010101" pitchFamily="34" charset="-79"/>
              </a:rPr>
              <a:t>Synthetic Minority Over-sampling Technique</a:t>
            </a:r>
            <a:r>
              <a:rPr lang="he-IL" sz="1200" kern="100" dirty="0">
                <a:effectLst/>
                <a:latin typeface="David" panose="020E0502060401010101" pitchFamily="34" charset="-79"/>
                <a:ea typeface="Aptos" panose="020B0004020202020204" pitchFamily="34" charset="0"/>
                <a:cs typeface="David" panose="020E0502060401010101" pitchFamily="34" charset="-79"/>
              </a:rPr>
              <a:t>) מאפשרות ליצור דוגמאות סינתטיות חדשות מהקבוצה הזדונית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שימוש במודלים מתקדמים</a:t>
            </a:r>
            <a:r>
              <a:rPr lang="he-IL" sz="1200" kern="100" dirty="0">
                <a:effectLst/>
                <a:latin typeface="David" panose="020E0502060401010101" pitchFamily="34" charset="-79"/>
                <a:ea typeface="Aptos" panose="020B0004020202020204" pitchFamily="34" charset="0"/>
                <a:cs typeface="David" panose="020E0502060401010101" pitchFamily="34" charset="-79"/>
              </a:rPr>
              <a:t>: מודלים כמו</a:t>
            </a:r>
            <a:r>
              <a:rPr lang="en-US" sz="1200" kern="100" dirty="0">
                <a:effectLst/>
                <a:latin typeface="David" panose="020E0502060401010101" pitchFamily="34" charset="-79"/>
                <a:ea typeface="Aptos" panose="020B0004020202020204" pitchFamily="34" charset="0"/>
                <a:cs typeface="David" panose="020E0502060401010101" pitchFamily="34" charset="-79"/>
              </a:rPr>
              <a:t> Random Forest </a:t>
            </a:r>
            <a:r>
              <a:rPr lang="he-IL" sz="1200" kern="100" dirty="0">
                <a:effectLst/>
                <a:latin typeface="David" panose="020E0502060401010101" pitchFamily="34" charset="-79"/>
                <a:ea typeface="Aptos" panose="020B0004020202020204" pitchFamily="34" charset="0"/>
                <a:cs typeface="David" panose="020E0502060401010101" pitchFamily="34" charset="-79"/>
              </a:rPr>
              <a:t>ו-</a:t>
            </a:r>
            <a:r>
              <a:rPr lang="en-US" sz="1200" kern="100" dirty="0">
                <a:effectLst/>
                <a:latin typeface="David" panose="020E0502060401010101" pitchFamily="34" charset="-79"/>
                <a:ea typeface="Aptos" panose="020B0004020202020204" pitchFamily="34" charset="0"/>
                <a:cs typeface="David" panose="020E0502060401010101" pitchFamily="34" charset="-79"/>
              </a:rPr>
              <a:t>Gradient Boosting</a:t>
            </a:r>
            <a:r>
              <a:rPr lang="he-IL" sz="1200" kern="100" dirty="0">
                <a:effectLst/>
                <a:latin typeface="David" panose="020E0502060401010101" pitchFamily="34" charset="-79"/>
                <a:ea typeface="Aptos" panose="020B0004020202020204" pitchFamily="34" charset="0"/>
                <a:cs typeface="David" panose="020E0502060401010101" pitchFamily="34" charset="-79"/>
              </a:rPr>
              <a:t> מצליחים להתמודד טוב יותר עם נתונים לא מאוזנים על ידי מתן משקלות שונים לדוגמאות בהתאם למורכבותן.</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מדדים אלטרנטיביים</a:t>
            </a:r>
            <a:r>
              <a:rPr lang="he-IL" sz="1200" kern="100" dirty="0">
                <a:effectLst/>
                <a:latin typeface="David" panose="020E0502060401010101" pitchFamily="34" charset="-79"/>
                <a:ea typeface="Aptos" panose="020B0004020202020204" pitchFamily="34" charset="0"/>
                <a:cs typeface="David" panose="020E0502060401010101" pitchFamily="34" charset="-79"/>
              </a:rPr>
              <a:t>: מדדים כמו</a:t>
            </a:r>
            <a:r>
              <a:rPr lang="he-IL" sz="1200" kern="100" dirty="0">
                <a:latin typeface="David" panose="020E0502060401010101" pitchFamily="34" charset="-79"/>
                <a:ea typeface="Aptos" panose="020B0004020202020204" pitchFamily="34" charset="0"/>
                <a:cs typeface="David" panose="020E0502060401010101" pitchFamily="34" charset="-79"/>
              </a:rPr>
              <a:t> </a:t>
            </a:r>
            <a:r>
              <a:rPr lang="en-US" sz="1200" kern="100" dirty="0">
                <a:effectLst/>
                <a:latin typeface="David" panose="020E0502060401010101" pitchFamily="34" charset="-79"/>
                <a:ea typeface="Aptos" panose="020B0004020202020204" pitchFamily="34" charset="0"/>
                <a:cs typeface="David" panose="020E0502060401010101" pitchFamily="34" charset="-79"/>
              </a:rPr>
              <a:t>F1-Score</a:t>
            </a:r>
            <a:r>
              <a:rPr lang="he-IL" sz="1200" kern="100" dirty="0">
                <a:effectLst/>
                <a:latin typeface="David" panose="020E0502060401010101" pitchFamily="34" charset="-79"/>
                <a:ea typeface="Aptos" panose="020B0004020202020204" pitchFamily="34" charset="0"/>
                <a:cs typeface="David" panose="020E0502060401010101" pitchFamily="34" charset="-79"/>
              </a:rPr>
              <a:t> או</a:t>
            </a:r>
            <a:r>
              <a:rPr lang="en-US" sz="1200" kern="100" dirty="0">
                <a:effectLst/>
                <a:latin typeface="David" panose="020E0502060401010101" pitchFamily="34" charset="-79"/>
                <a:ea typeface="Aptos" panose="020B0004020202020204" pitchFamily="34" charset="0"/>
                <a:cs typeface="David" panose="020E0502060401010101" pitchFamily="34" charset="-79"/>
              </a:rPr>
              <a:t>Area Under Precision-Recall Curve (AUPRC) </a:t>
            </a:r>
            <a:r>
              <a:rPr lang="he-IL" sz="1200" kern="100" dirty="0">
                <a:effectLst/>
                <a:latin typeface="David" panose="020E0502060401010101" pitchFamily="34" charset="-79"/>
                <a:ea typeface="Aptos" panose="020B0004020202020204" pitchFamily="34" charset="0"/>
                <a:cs typeface="David" panose="020E0502060401010101" pitchFamily="34" charset="-79"/>
              </a:rPr>
              <a:t> נותנים תמונה טובה יותר לגבי היכולת של המודל לזהות התקפות נדירות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endParaRPr lang="he-IL" sz="12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1679013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C6A51-11EC-FC19-B75C-4C4E5359257B}"/>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F879945E-4BD2-3495-8F14-593E3D5CEAF7}"/>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אתגרים קיימים-המשך</a:t>
            </a:r>
            <a:endParaRPr lang="he-IL" sz="4000" dirty="0"/>
          </a:p>
        </p:txBody>
      </p:sp>
      <p:sp>
        <p:nvSpPr>
          <p:cNvPr id="13" name="מציין מיקום תוכן 2">
            <a:extLst>
              <a:ext uri="{FF2B5EF4-FFF2-40B4-BE49-F238E27FC236}">
                <a16:creationId xmlns:a16="http://schemas.microsoft.com/office/drawing/2014/main" id="{04B3936A-9CE5-0D9F-3E2A-027CE6CDC121}"/>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600" b="1" kern="100" dirty="0">
                <a:effectLst/>
                <a:latin typeface="David" panose="020E0502060401010101" pitchFamily="34" charset="-79"/>
                <a:ea typeface="Aptos" panose="020B0004020202020204" pitchFamily="34" charset="0"/>
                <a:cs typeface="David" panose="020E0502060401010101" pitchFamily="34" charset="-79"/>
              </a:rPr>
              <a:t>3. התמודדות עם התקפות אנטי-זיהוי</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600" kern="100" dirty="0">
                <a:effectLst/>
                <a:latin typeface="David" panose="020E0502060401010101" pitchFamily="34" charset="-79"/>
                <a:ea typeface="Aptos" panose="020B0004020202020204" pitchFamily="34" charset="0"/>
                <a:cs typeface="David" panose="020E0502060401010101" pitchFamily="34" charset="-79"/>
              </a:rPr>
              <a:t>תוקפים מנסים להערים על מערכות הזיהוי ולהתחמק מהן.</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התקפות יריבות</a:t>
            </a:r>
            <a:r>
              <a:rPr lang="he-IL" sz="1600" kern="100" dirty="0">
                <a:effectLst/>
                <a:latin typeface="David" panose="020E0502060401010101" pitchFamily="34" charset="-79"/>
                <a:ea typeface="Aptos" panose="020B0004020202020204" pitchFamily="34" charset="0"/>
                <a:cs typeface="David" panose="020E0502060401010101" pitchFamily="34" charset="-79"/>
              </a:rPr>
              <a:t> </a:t>
            </a:r>
            <a:r>
              <a:rPr lang="en-US" sz="1600" u="sng" kern="100" dirty="0">
                <a:effectLst/>
                <a:latin typeface="David" panose="020E0502060401010101" pitchFamily="34" charset="-79"/>
                <a:ea typeface="Aptos" panose="020B0004020202020204" pitchFamily="34" charset="0"/>
                <a:cs typeface="David" panose="020E0502060401010101" pitchFamily="34" charset="-79"/>
              </a:rPr>
              <a:t>(adversarial attack)</a:t>
            </a:r>
            <a:r>
              <a:rPr lang="he-IL" sz="1600" kern="100" dirty="0">
                <a:effectLst/>
                <a:latin typeface="David" panose="020E0502060401010101" pitchFamily="34" charset="-79"/>
                <a:ea typeface="Aptos" panose="020B0004020202020204" pitchFamily="34" charset="0"/>
                <a:cs typeface="David" panose="020E0502060401010101" pitchFamily="34" charset="-79"/>
              </a:rPr>
              <a:t>: תוקפים משנים שינויים מינוריים בקוד ההזרקה כדי לגרום לו להיראות לגיטימי בעיני המודל.</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התקפות פולימורפיות</a:t>
            </a:r>
            <a:r>
              <a:rPr lang="he-IL" sz="1600" kern="100" dirty="0">
                <a:effectLst/>
                <a:latin typeface="David" panose="020E0502060401010101" pitchFamily="34" charset="-79"/>
                <a:ea typeface="Aptos" panose="020B0004020202020204" pitchFamily="34" charset="0"/>
                <a:cs typeface="David" panose="020E0502060401010101" pitchFamily="34" charset="-79"/>
              </a:rPr>
              <a:t>: התקפות שמשנות את המבנה שלהן עם כל ניסיון תקיפה.</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התחזות לתנועה חוקית</a:t>
            </a:r>
            <a:r>
              <a:rPr lang="he-IL" sz="1600" kern="100" dirty="0">
                <a:effectLst/>
                <a:latin typeface="David" panose="020E0502060401010101" pitchFamily="34" charset="-79"/>
                <a:ea typeface="Aptos" panose="020B0004020202020204" pitchFamily="34" charset="0"/>
                <a:cs typeface="David" panose="020E0502060401010101" pitchFamily="34" charset="-79"/>
              </a:rPr>
              <a:t>: המודל מתקשה להבחין בין פעולה רגילה לתקיפה</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600" b="1" kern="100" dirty="0">
                <a:effectLst/>
                <a:latin typeface="David" panose="020E0502060401010101" pitchFamily="34" charset="-79"/>
                <a:ea typeface="Aptos" panose="020B0004020202020204" pitchFamily="34" charset="0"/>
                <a:cs typeface="David" panose="020E0502060401010101" pitchFamily="34" charset="-79"/>
              </a:rPr>
              <a:t>פתרונות אפשריים</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אימון כנגד יריבות</a:t>
            </a:r>
            <a:r>
              <a:rPr lang="he-IL" sz="1600" kern="100" dirty="0">
                <a:effectLst/>
                <a:latin typeface="David" panose="020E0502060401010101" pitchFamily="34" charset="-79"/>
                <a:ea typeface="Aptos" panose="020B0004020202020204" pitchFamily="34" charset="0"/>
                <a:cs typeface="David" panose="020E0502060401010101" pitchFamily="34" charset="-79"/>
              </a:rPr>
              <a:t>: אימון המודל על דוגמאות זדוניות מסוות כדי לשפר את יכולתו להתמודד עם ניסיונות הסוואה עתידיים.</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שימוש במודלים מרובים</a:t>
            </a:r>
            <a:r>
              <a:rPr lang="he-IL" sz="1600" kern="100" dirty="0">
                <a:effectLst/>
                <a:latin typeface="David" panose="020E0502060401010101" pitchFamily="34" charset="-79"/>
                <a:ea typeface="Aptos" panose="020B0004020202020204" pitchFamily="34" charset="0"/>
                <a:cs typeface="David" panose="020E0502060401010101" pitchFamily="34" charset="-79"/>
              </a:rPr>
              <a:t>: מגדיל את הסיכוי לזהות תקיפות</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p:txBody>
      </p:sp>
    </p:spTree>
    <p:extLst>
      <p:ext uri="{BB962C8B-B14F-4D97-AF65-F5344CB8AC3E}">
        <p14:creationId xmlns:p14="http://schemas.microsoft.com/office/powerpoint/2010/main" val="3015326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F1C9-A798-7F04-5C98-DB4C2E3F34F9}"/>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351F1C05-8696-9EBE-AFCD-73441CF302C4}"/>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תכנון מערכת לזיהוי הזרקות קוד באמצעות למידת מכונה</a:t>
            </a:r>
            <a:endParaRPr lang="he-IL" sz="4000" dirty="0"/>
          </a:p>
        </p:txBody>
      </p:sp>
      <p:sp>
        <p:nvSpPr>
          <p:cNvPr id="13" name="מציין מיקום תוכן 2">
            <a:extLst>
              <a:ext uri="{FF2B5EF4-FFF2-40B4-BE49-F238E27FC236}">
                <a16:creationId xmlns:a16="http://schemas.microsoft.com/office/drawing/2014/main" id="{A73C06B4-595D-121D-568D-8759134C2947}"/>
              </a:ext>
            </a:extLst>
          </p:cNvPr>
          <p:cNvSpPr>
            <a:spLocks noGrp="1"/>
          </p:cNvSpPr>
          <p:nvPr>
            <p:ph idx="1"/>
          </p:nvPr>
        </p:nvSpPr>
        <p:spPr>
          <a:xfrm>
            <a:off x="1625727" y="864108"/>
            <a:ext cx="8940546" cy="4965192"/>
          </a:xfrm>
        </p:spPr>
        <p:txBody>
          <a:bodyPr/>
          <a:lstStyle/>
          <a:p>
            <a:pPr marL="0" indent="0" algn="r" rtl="1">
              <a:lnSpc>
                <a:spcPct val="115000"/>
              </a:lnSpc>
              <a:spcAft>
                <a:spcPts val="800"/>
              </a:spcAft>
              <a:buNone/>
            </a:pPr>
            <a:r>
              <a:rPr lang="he-IL" sz="1200" u="sng" kern="100" dirty="0">
                <a:effectLst/>
                <a:latin typeface="David" panose="020E0502060401010101" pitchFamily="34" charset="-79"/>
                <a:ea typeface="Aptos" panose="020B0004020202020204" pitchFamily="34" charset="0"/>
                <a:cs typeface="David" panose="020E0502060401010101" pitchFamily="34" charset="-79"/>
              </a:rPr>
              <a:t>שלב 1: איסוף נתונים וטרום עיבוד</a:t>
            </a:r>
            <a:r>
              <a:rPr lang="he-IL" sz="1200" kern="100" dirty="0">
                <a:effectLst/>
                <a:latin typeface="David" panose="020E0502060401010101" pitchFamily="34" charset="-79"/>
                <a:ea typeface="Aptos" panose="020B0004020202020204" pitchFamily="34" charset="0"/>
                <a:cs typeface="David" panose="020E0502060401010101" pitchFamily="34" charset="-79"/>
              </a:rPr>
              <a:t>- הנתונים הם הבסיס להצלחה של כל מערכת למידת מכונה.</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מקורות נתונים</a:t>
            </a:r>
            <a:r>
              <a:rPr lang="he-IL" sz="1200" kern="100" dirty="0">
                <a:effectLst/>
                <a:latin typeface="David" panose="020E0502060401010101" pitchFamily="34" charset="-79"/>
                <a:ea typeface="Aptos" panose="020B0004020202020204" pitchFamily="34" charset="0"/>
                <a:cs typeface="David" panose="020E0502060401010101" pitchFamily="34" charset="-79"/>
              </a:rPr>
              <a:t>: נתוני יומני מערכת </a:t>
            </a:r>
            <a:r>
              <a:rPr lang="en-US" sz="1200" kern="100" dirty="0">
                <a:effectLst/>
                <a:latin typeface="David" panose="020E0502060401010101" pitchFamily="34" charset="-79"/>
                <a:ea typeface="Aptos" panose="020B0004020202020204" pitchFamily="34" charset="0"/>
                <a:cs typeface="David" panose="020E0502060401010101" pitchFamily="34" charset="-79"/>
              </a:rPr>
              <a:t> (log files)</a:t>
            </a:r>
            <a:r>
              <a:rPr lang="he-IL" sz="1200" kern="100" dirty="0">
                <a:effectLst/>
                <a:latin typeface="David" panose="020E0502060401010101" pitchFamily="34" charset="-79"/>
                <a:ea typeface="Aptos" panose="020B0004020202020204" pitchFamily="34" charset="0"/>
                <a:cs typeface="David" panose="020E0502060401010101" pitchFamily="34" charset="-79"/>
              </a:rPr>
              <a:t>, תעבורת רשת </a:t>
            </a:r>
            <a:r>
              <a:rPr lang="en-US" sz="1200" kern="100" dirty="0">
                <a:effectLst/>
                <a:latin typeface="David" panose="020E0502060401010101" pitchFamily="34" charset="-79"/>
                <a:ea typeface="Aptos" panose="020B0004020202020204" pitchFamily="34" charset="0"/>
                <a:cs typeface="David" panose="020E0502060401010101" pitchFamily="34" charset="-79"/>
              </a:rPr>
              <a:t> (network traffic)</a:t>
            </a:r>
            <a:r>
              <a:rPr lang="he-IL" sz="1200" kern="100" dirty="0">
                <a:effectLst/>
                <a:latin typeface="David" panose="020E0502060401010101" pitchFamily="34" charset="-79"/>
                <a:ea typeface="Aptos" panose="020B0004020202020204" pitchFamily="34" charset="0"/>
                <a:cs typeface="David" panose="020E0502060401010101" pitchFamily="34" charset="-79"/>
              </a:rPr>
              <a:t>, דגימות תקיפות ידועות, ומאגרי מידע קוד פתוח המיועדים לאבטחת סייבר</a:t>
            </a:r>
            <a:r>
              <a:rPr lang="en-US" sz="1200"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כמו</a:t>
            </a:r>
            <a:r>
              <a:rPr lang="he-IL" sz="1200" kern="100" dirty="0">
                <a:latin typeface="David" panose="020E0502060401010101" pitchFamily="34" charset="-79"/>
                <a:ea typeface="Aptos" panose="020B0004020202020204" pitchFamily="34" charset="0"/>
                <a:cs typeface="David" panose="020E0502060401010101" pitchFamily="34" charset="-79"/>
              </a:rPr>
              <a:t> </a:t>
            </a:r>
            <a:r>
              <a:rPr lang="en-US" sz="1200" kern="100" dirty="0">
                <a:effectLst/>
                <a:latin typeface="David" panose="020E0502060401010101" pitchFamily="34" charset="-79"/>
                <a:ea typeface="Aptos" panose="020B0004020202020204" pitchFamily="34" charset="0"/>
                <a:cs typeface="David" panose="020E0502060401010101" pitchFamily="34" charset="-79"/>
              </a:rPr>
              <a:t>OWASP</a:t>
            </a:r>
            <a:r>
              <a:rPr lang="he-IL" sz="1200" kern="100" dirty="0">
                <a:effectLst/>
                <a:latin typeface="David" panose="020E0502060401010101" pitchFamily="34" charset="-79"/>
                <a:ea typeface="Aptos" panose="020B0004020202020204" pitchFamily="34" charset="0"/>
                <a:cs typeface="David" panose="020E0502060401010101" pitchFamily="34" charset="-79"/>
              </a:rPr>
              <a:t>).</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טרום עיבוד הנתונים</a:t>
            </a:r>
            <a:r>
              <a:rPr lang="he-IL" sz="1200" kern="100" dirty="0">
                <a:effectLst/>
                <a:latin typeface="David" panose="020E0502060401010101" pitchFamily="34" charset="-79"/>
                <a:ea typeface="Aptos" panose="020B0004020202020204" pitchFamily="34" charset="0"/>
                <a:cs typeface="David" panose="020E0502060401010101" pitchFamily="34" charset="-79"/>
              </a:rPr>
              <a:t>: </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ניקוי נתונים</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742950" lvl="1" indent="-285750" algn="r" rtl="1">
              <a:lnSpc>
                <a:spcPct val="115000"/>
              </a:lnSpc>
              <a:spcAft>
                <a:spcPts val="800"/>
              </a:spcAft>
              <a:buSzPts val="1000"/>
              <a:buFont typeface="Courier New" panose="02070309020205020404" pitchFamily="49" charset="0"/>
              <a:buChar char="o"/>
              <a:tabLst>
                <a:tab pos="11430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הנדסת תכונות</a:t>
            </a:r>
            <a:r>
              <a:rPr lang="he-IL" sz="1200" kern="100" dirty="0">
                <a:effectLst/>
                <a:latin typeface="David" panose="020E0502060401010101" pitchFamily="34" charset="-79"/>
                <a:ea typeface="Aptos" panose="020B0004020202020204" pitchFamily="34" charset="0"/>
                <a:cs typeface="David" panose="020E0502060401010101" pitchFamily="34" charset="-79"/>
              </a:rPr>
              <a:t>: זיהוי של תכונות רלוונטיות כגון תבניות בקלט המשתמש, רצפי בקשות, אורך הקלט, ותכונות נוספות שיכולות להעיד על ניסיונות תקיפה. טכניקות כמו</a:t>
            </a:r>
            <a:r>
              <a:rPr lang="he-IL" sz="1200" kern="100" dirty="0">
                <a:latin typeface="David" panose="020E0502060401010101" pitchFamily="34" charset="-79"/>
                <a:ea typeface="Aptos" panose="020B0004020202020204" pitchFamily="34" charset="0"/>
                <a:cs typeface="David" panose="020E0502060401010101" pitchFamily="34" charset="-79"/>
              </a:rPr>
              <a:t> </a:t>
            </a:r>
            <a:r>
              <a:rPr lang="en-US" sz="1200" kern="100" dirty="0">
                <a:effectLst/>
                <a:latin typeface="David" panose="020E0502060401010101" pitchFamily="34" charset="-79"/>
                <a:ea typeface="Aptos" panose="020B0004020202020204" pitchFamily="34" charset="0"/>
                <a:cs typeface="David" panose="020E0502060401010101" pitchFamily="34" charset="-79"/>
              </a:rPr>
              <a:t>TF-IDF</a:t>
            </a:r>
            <a:r>
              <a:rPr lang="he-IL" sz="1200"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err="1">
                <a:effectLst/>
                <a:latin typeface="David" panose="020E0502060401010101" pitchFamily="34" charset="-79"/>
                <a:ea typeface="Aptos" panose="020B0004020202020204" pitchFamily="34" charset="0"/>
                <a:cs typeface="David" panose="020E0502060401010101" pitchFamily="34" charset="-79"/>
              </a:rPr>
              <a:t>והטמעות</a:t>
            </a:r>
            <a:r>
              <a:rPr lang="he-IL" sz="1200" kern="100" dirty="0">
                <a:effectLst/>
                <a:latin typeface="David" panose="020E0502060401010101" pitchFamily="34" charset="-79"/>
                <a:ea typeface="Aptos" panose="020B0004020202020204" pitchFamily="34" charset="0"/>
                <a:cs typeface="David" panose="020E0502060401010101" pitchFamily="34" charset="-79"/>
              </a:rPr>
              <a:t> מילים עשויות להידרש כדי ללכוד את התבניות הבסיסיות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742950" lvl="1" indent="-285750" algn="r" rtl="1">
              <a:lnSpc>
                <a:spcPct val="115000"/>
              </a:lnSpc>
              <a:spcAft>
                <a:spcPts val="800"/>
              </a:spcAft>
              <a:buSzPts val="1000"/>
              <a:buFont typeface="Courier New" panose="02070309020205020404" pitchFamily="49" charset="0"/>
              <a:buChar char="o"/>
              <a:tabLst>
                <a:tab pos="11430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הנדסת תכונות עבור התקפות מעורפלות</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מודלי למידה מלאכותית חייבים להיות בעלי מסוגלות לחלץ תכונות מקוד מעורפל ביעילות</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742950" lvl="1" indent="-285750" algn="r" rtl="1">
              <a:lnSpc>
                <a:spcPct val="115000"/>
              </a:lnSpc>
              <a:spcAft>
                <a:spcPts val="800"/>
              </a:spcAft>
              <a:buSzPts val="1000"/>
              <a:buFont typeface="Courier New" panose="02070309020205020404" pitchFamily="49" charset="0"/>
              <a:buChar char="o"/>
              <a:tabLst>
                <a:tab pos="914400" algn="l"/>
              </a:tabLst>
            </a:pPr>
            <a:r>
              <a:rPr lang="he-IL" sz="1200" u="sng" kern="100" dirty="0">
                <a:effectLst/>
                <a:latin typeface="David" panose="020E0502060401010101" pitchFamily="34" charset="-79"/>
                <a:ea typeface="Aptos" panose="020B0004020202020204" pitchFamily="34" charset="0"/>
                <a:cs typeface="David" panose="020E0502060401010101" pitchFamily="34" charset="-79"/>
              </a:rPr>
              <a:t>תיוג נתונים</a:t>
            </a:r>
            <a:r>
              <a:rPr lang="he-IL" sz="1200" kern="100" dirty="0">
                <a:effectLst/>
                <a:latin typeface="David" panose="020E0502060401010101" pitchFamily="34" charset="-79"/>
                <a:ea typeface="Aptos" panose="020B0004020202020204" pitchFamily="34" charset="0"/>
                <a:cs typeface="David" panose="020E0502060401010101" pitchFamily="34" charset="-79"/>
              </a:rPr>
              <a:t>: תיוג כל בקשה כתקינה או זדונית על מנת לאפשר אימון מפוקח למודל</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marL="0" indent="0" algn="r" rtl="1">
              <a:lnSpc>
                <a:spcPct val="115000"/>
              </a:lnSpc>
              <a:spcAft>
                <a:spcPts val="800"/>
              </a:spcAft>
              <a:buNone/>
            </a:pPr>
            <a:r>
              <a:rPr lang="he-IL" sz="1200" u="sng" kern="100" dirty="0">
                <a:effectLst/>
                <a:latin typeface="David" panose="020E0502060401010101" pitchFamily="34" charset="-79"/>
                <a:ea typeface="Aptos" panose="020B0004020202020204" pitchFamily="34" charset="0"/>
                <a:cs typeface="David" panose="020E0502060401010101" pitchFamily="34" charset="-79"/>
              </a:rPr>
              <a:t>שלב 2: בחירת מודלים מתאימים</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הבחירה במודל תלויה בטבע הנתונים והדרישות של המערכת. למשל, עצים רנדומליים (</a:t>
            </a:r>
            <a:r>
              <a:rPr lang="en-US" sz="1200" kern="100" dirty="0">
                <a:effectLst/>
                <a:latin typeface="David" panose="020E0502060401010101" pitchFamily="34" charset="-79"/>
                <a:ea typeface="Aptos" panose="020B0004020202020204" pitchFamily="34" charset="0"/>
                <a:cs typeface="David" panose="020E0502060401010101" pitchFamily="34" charset="-79"/>
              </a:rPr>
              <a:t>Random Forests</a:t>
            </a:r>
            <a:r>
              <a:rPr lang="he-IL" sz="1200" kern="100" dirty="0">
                <a:effectLst/>
                <a:latin typeface="David" panose="020E0502060401010101" pitchFamily="34" charset="-79"/>
                <a:ea typeface="Aptos" panose="020B0004020202020204" pitchFamily="34" charset="0"/>
                <a:cs typeface="David" panose="020E0502060401010101" pitchFamily="34" charset="-79"/>
              </a:rPr>
              <a:t>) המורכב מעצי החלטה, </a:t>
            </a:r>
            <a:r>
              <a:rPr lang="en-US" sz="1200" kern="100" dirty="0">
                <a:effectLst/>
                <a:latin typeface="David" panose="020E0502060401010101" pitchFamily="34" charset="-79"/>
                <a:ea typeface="Aptos" panose="020B0004020202020204" pitchFamily="34" charset="0"/>
                <a:cs typeface="David" panose="020E0502060401010101" pitchFamily="34" charset="-79"/>
              </a:rPr>
              <a:t>SVM</a:t>
            </a:r>
            <a:r>
              <a:rPr lang="he-IL" sz="1200" kern="100" dirty="0">
                <a:effectLst/>
                <a:latin typeface="David" panose="020E0502060401010101" pitchFamily="34" charset="-79"/>
                <a:ea typeface="Aptos" panose="020B0004020202020204" pitchFamily="34" charset="0"/>
                <a:cs typeface="David" panose="020E0502060401010101" pitchFamily="34" charset="-79"/>
              </a:rPr>
              <a:t> המסוגל למצוא את קו ההפרדה (היפר-מישור) ורשתות נוירונים עמוקות (</a:t>
            </a:r>
            <a:r>
              <a:rPr lang="en-US" sz="1200" kern="100" dirty="0">
                <a:effectLst/>
                <a:latin typeface="David" panose="020E0502060401010101" pitchFamily="34" charset="-79"/>
                <a:ea typeface="Aptos" panose="020B0004020202020204" pitchFamily="34" charset="0"/>
                <a:cs typeface="David" panose="020E0502060401010101" pitchFamily="34" charset="-79"/>
              </a:rPr>
              <a:t>DNN</a:t>
            </a:r>
            <a:r>
              <a:rPr lang="he-IL"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kern="100" dirty="0">
                <a:effectLst/>
                <a:latin typeface="David" panose="020E0502060401010101" pitchFamily="34" charset="-79"/>
                <a:ea typeface="Aptos" panose="020B0004020202020204" pitchFamily="34" charset="0"/>
                <a:cs typeface="David" panose="020E0502060401010101" pitchFamily="34" charset="-79"/>
              </a:rPr>
              <a:t>הכשרת המודל: המודל נדרש לעבור אימון ראשוני עם סט נתונים מפולח כדי למנוע תופעת התאמת יתר.</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3954434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969B-BFAE-6109-2F72-8094ABB7CA16}"/>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5A4FB51B-836C-39FC-C8B2-60FF58A0B9B1}"/>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תכנון מערכת- המשך</a:t>
            </a:r>
            <a:endParaRPr lang="he-IL" sz="4000" dirty="0"/>
          </a:p>
        </p:txBody>
      </p:sp>
      <p:sp>
        <p:nvSpPr>
          <p:cNvPr id="13" name="מציין מיקום תוכן 2">
            <a:extLst>
              <a:ext uri="{FF2B5EF4-FFF2-40B4-BE49-F238E27FC236}">
                <a16:creationId xmlns:a16="http://schemas.microsoft.com/office/drawing/2014/main" id="{05DD06F0-B8F6-E380-E9E6-AF8BBBAC876A}"/>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400" u="sng" kern="100" dirty="0">
                <a:effectLst/>
                <a:latin typeface="David" panose="020E0502060401010101" pitchFamily="34" charset="-79"/>
                <a:ea typeface="Aptos" panose="020B0004020202020204" pitchFamily="34" charset="0"/>
                <a:cs typeface="David" panose="020E0502060401010101" pitchFamily="34" charset="-79"/>
              </a:rPr>
              <a:t>שלב 3: הערכת המודל ושיפורו</a:t>
            </a:r>
            <a:r>
              <a:rPr lang="he-IL" sz="1400" kern="100" dirty="0">
                <a:effectLst/>
                <a:latin typeface="David" panose="020E0502060401010101" pitchFamily="34" charset="-79"/>
                <a:ea typeface="Aptos" panose="020B0004020202020204" pitchFamily="34" charset="0"/>
                <a:cs typeface="David" panose="020E0502060401010101" pitchFamily="34" charset="-79"/>
              </a:rPr>
              <a:t>- יש להעריך את ביצועי המודל כדי לוודא שהוא מסוגל לזהות התקפות זדוניות ביעילות תוך שמירה על מספר קטן של אזעקות שווא. נוכל להשתמש במדדי ביצועים האלה כדי להעריך את </a:t>
            </a:r>
            <a:r>
              <a:rPr lang="he-IL" sz="1400" kern="100" dirty="0" err="1">
                <a:effectLst/>
                <a:latin typeface="David" panose="020E0502060401010101" pitchFamily="34" charset="-79"/>
                <a:ea typeface="Aptos" panose="020B0004020202020204" pitchFamily="34" charset="0"/>
                <a:cs typeface="David" panose="020E0502060401010101" pitchFamily="34" charset="-79"/>
              </a:rPr>
              <a:t>המודל:דיוק</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 (Accuracy)</a:t>
            </a:r>
            <a:r>
              <a:rPr lang="he-IL" sz="1400" kern="100" dirty="0">
                <a:effectLst/>
                <a:latin typeface="David" panose="020E0502060401010101" pitchFamily="34" charset="-79"/>
                <a:ea typeface="Aptos" panose="020B0004020202020204" pitchFamily="34" charset="0"/>
                <a:cs typeface="David" panose="020E0502060401010101" pitchFamily="34" charset="-79"/>
              </a:rPr>
              <a:t>,</a:t>
            </a:r>
            <a:r>
              <a:rPr lang="en-US" sz="1400" kern="100" dirty="0">
                <a:effectLst/>
                <a:latin typeface="David" panose="020E0502060401010101" pitchFamily="34" charset="-79"/>
                <a:ea typeface="Aptos" panose="020B0004020202020204" pitchFamily="34" charset="0"/>
                <a:cs typeface="David" panose="020E0502060401010101" pitchFamily="34" charset="-79"/>
              </a:rPr>
              <a:t>Precision</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Recall</a:t>
            </a:r>
            <a:r>
              <a:rPr lang="he-IL" sz="1400" kern="100" dirty="0">
                <a:latin typeface="David" panose="020E0502060401010101" pitchFamily="34" charset="-79"/>
                <a:ea typeface="Aptos" panose="020B0004020202020204" pitchFamily="34" charset="0"/>
                <a:cs typeface="David" panose="020E0502060401010101" pitchFamily="34" charset="-79"/>
              </a:rPr>
              <a:t>,</a:t>
            </a:r>
            <a:r>
              <a:rPr lang="en-US" sz="1400" kern="100" dirty="0">
                <a:effectLst/>
                <a:latin typeface="David" panose="020E0502060401010101" pitchFamily="34" charset="-79"/>
                <a:ea typeface="Aptos" panose="020B0004020202020204" pitchFamily="34" charset="0"/>
                <a:cs typeface="David" panose="020E0502060401010101" pitchFamily="34" charset="-79"/>
              </a:rPr>
              <a:t>F1 Score</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Area Under Curve</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AUC</a:t>
            </a:r>
            <a:r>
              <a:rPr lang="he-IL" sz="1400" kern="100" dirty="0">
                <a:effectLst/>
                <a:latin typeface="David" panose="020E0502060401010101" pitchFamily="34" charset="-79"/>
                <a:ea typeface="Aptos" panose="020B0004020202020204" pitchFamily="34" charset="0"/>
                <a:cs typeface="David" panose="020E0502060401010101" pitchFamily="34" charset="-79"/>
              </a:rPr>
              <a:t>), ואופטימיזציה</a:t>
            </a:r>
            <a:r>
              <a:rPr lang="he-IL" sz="1400" kern="100" dirty="0">
                <a:latin typeface="David" panose="020E0502060401010101" pitchFamily="34" charset="-79"/>
                <a:ea typeface="Aptos" panose="020B0004020202020204" pitchFamily="34" charset="0"/>
                <a:cs typeface="David" panose="020E0502060401010101" pitchFamily="34" charset="-79"/>
              </a:rPr>
              <a:t>.</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0" indent="0" algn="r" rtl="1">
              <a:lnSpc>
                <a:spcPct val="115000"/>
              </a:lnSpc>
              <a:spcAft>
                <a:spcPts val="800"/>
              </a:spcAft>
              <a:buNone/>
            </a:pPr>
            <a:r>
              <a:rPr lang="he-IL" sz="1400" u="sng" kern="100" dirty="0">
                <a:effectLst/>
                <a:latin typeface="David" panose="020E0502060401010101" pitchFamily="34" charset="-79"/>
                <a:ea typeface="Aptos" panose="020B0004020202020204" pitchFamily="34" charset="0"/>
                <a:cs typeface="David" panose="020E0502060401010101" pitchFamily="34" charset="-79"/>
              </a:rPr>
              <a:t>שלב 4: פריסה ומעקב רציף</a:t>
            </a:r>
            <a:r>
              <a:rPr lang="he-IL" sz="1400" kern="100" dirty="0">
                <a:effectLst/>
                <a:latin typeface="David" panose="020E0502060401010101" pitchFamily="34" charset="-79"/>
                <a:ea typeface="Aptos" panose="020B0004020202020204" pitchFamily="34" charset="0"/>
                <a:cs typeface="David" panose="020E0502060401010101" pitchFamily="34" charset="-79"/>
              </a:rPr>
              <a:t>- ניתן לפרוס אותו בסביבת אמת, אך יש לוודא שהפריסה נעשית בצורה מתודולוגית כך שהמודל יוכל להשתלב במערכת הקיימת באופן שקוף ומאובטח</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אינטגרציה עם מערכות קיימות</a:t>
            </a:r>
            <a:r>
              <a:rPr lang="he-IL" sz="1400" kern="100" dirty="0">
                <a:effectLst/>
                <a:latin typeface="David" panose="020E0502060401010101" pitchFamily="34" charset="-79"/>
                <a:ea typeface="Aptos" panose="020B0004020202020204" pitchFamily="34" charset="0"/>
                <a:cs typeface="David" panose="020E0502060401010101" pitchFamily="34" charset="-79"/>
              </a:rPr>
              <a:t>: יש לוודא שהמודל יכול לפעול בשיתוף פעולה עם מערכות האבטחה הקיימות (כגון חומות אש, מערכות</a:t>
            </a:r>
            <a:r>
              <a:rPr lang="en-US" sz="1400" kern="100" dirty="0">
                <a:effectLst/>
                <a:latin typeface="David" panose="020E0502060401010101" pitchFamily="34" charset="-79"/>
                <a:ea typeface="Aptos" panose="020B0004020202020204" pitchFamily="34" charset="0"/>
                <a:cs typeface="David" panose="020E0502060401010101" pitchFamily="34" charset="-79"/>
              </a:rPr>
              <a:t> SIEM </a:t>
            </a:r>
            <a:r>
              <a:rPr lang="he-IL" sz="1400" kern="100" dirty="0">
                <a:effectLst/>
                <a:latin typeface="David" panose="020E0502060401010101" pitchFamily="34" charset="-79"/>
                <a:ea typeface="Aptos" panose="020B0004020202020204" pitchFamily="34" charset="0"/>
                <a:cs typeface="David" panose="020E0502060401010101" pitchFamily="34" charset="-79"/>
              </a:rPr>
              <a:t>וכו'). ניתן להשתמש בטכנולוגיות כגון</a:t>
            </a:r>
            <a:r>
              <a:rPr lang="en-US" sz="1400" kern="100" dirty="0">
                <a:effectLst/>
                <a:latin typeface="David" panose="020E0502060401010101" pitchFamily="34" charset="-79"/>
                <a:ea typeface="Aptos" panose="020B0004020202020204" pitchFamily="34" charset="0"/>
                <a:cs typeface="David" panose="020E0502060401010101" pitchFamily="34" charset="-79"/>
              </a:rPr>
              <a:t> Docker </a:t>
            </a:r>
            <a:r>
              <a:rPr lang="he-IL" sz="1400" kern="100" dirty="0">
                <a:effectLst/>
                <a:latin typeface="David" panose="020E0502060401010101" pitchFamily="34" charset="-79"/>
                <a:ea typeface="Aptos" panose="020B0004020202020204" pitchFamily="34" charset="0"/>
                <a:cs typeface="David" panose="020E0502060401010101" pitchFamily="34" charset="-79"/>
              </a:rPr>
              <a:t>לצורך קונטיינרים מאובטחים לפריסת המודל</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400" u="sng" kern="100" dirty="0">
                <a:effectLst/>
                <a:latin typeface="David" panose="020E0502060401010101" pitchFamily="34" charset="-79"/>
                <a:ea typeface="Aptos" panose="020B0004020202020204" pitchFamily="34" charset="0"/>
                <a:cs typeface="David" panose="020E0502060401010101" pitchFamily="34" charset="-79"/>
              </a:rPr>
              <a:t>ניטור ובקרה</a:t>
            </a:r>
            <a:r>
              <a:rPr lang="he-IL" sz="1400" kern="100" dirty="0">
                <a:effectLst/>
                <a:latin typeface="David" panose="020E0502060401010101" pitchFamily="34" charset="-79"/>
                <a:ea typeface="Aptos" panose="020B0004020202020204" pitchFamily="34" charset="0"/>
                <a:cs typeface="David" panose="020E0502060401010101" pitchFamily="34" charset="-79"/>
              </a:rPr>
              <a:t>: חשוב מאוד להמשיך </a:t>
            </a:r>
            <a:r>
              <a:rPr lang="he-IL" sz="1400" kern="100" dirty="0" err="1">
                <a:effectLst/>
                <a:latin typeface="David" panose="020E0502060401010101" pitchFamily="34" charset="-79"/>
                <a:ea typeface="Aptos" panose="020B0004020202020204" pitchFamily="34" charset="0"/>
                <a:cs typeface="David" panose="020E0502060401010101" pitchFamily="34" charset="-79"/>
              </a:rPr>
              <a:t>לנטר</a:t>
            </a:r>
            <a:r>
              <a:rPr lang="he-IL" sz="1400" kern="100" dirty="0">
                <a:effectLst/>
                <a:latin typeface="David" panose="020E0502060401010101" pitchFamily="34" charset="-79"/>
                <a:ea typeface="Aptos" panose="020B0004020202020204" pitchFamily="34" charset="0"/>
                <a:cs typeface="David" panose="020E0502060401010101" pitchFamily="34" charset="-79"/>
              </a:rPr>
              <a:t> את ביצועי המודל גם לאחר פריסתו. נוכל להשתמש בכלי ניטור ובקרה כגון</a:t>
            </a:r>
            <a:r>
              <a:rPr lang="en-US" sz="1400" kern="100" dirty="0">
                <a:effectLst/>
                <a:latin typeface="David" panose="020E0502060401010101" pitchFamily="34" charset="-79"/>
                <a:ea typeface="Aptos" panose="020B0004020202020204" pitchFamily="34" charset="0"/>
                <a:cs typeface="David" panose="020E0502060401010101" pitchFamily="34" charset="-79"/>
              </a:rPr>
              <a:t> Grafana </a:t>
            </a:r>
            <a:r>
              <a:rPr lang="he-IL" sz="1400" kern="100" dirty="0">
                <a:effectLst/>
                <a:latin typeface="David" panose="020E0502060401010101" pitchFamily="34" charset="-79"/>
                <a:ea typeface="Aptos" panose="020B0004020202020204" pitchFamily="34" charset="0"/>
                <a:cs typeface="David" panose="020E0502060401010101" pitchFamily="34" charset="-79"/>
              </a:rPr>
              <a:t>לניתוח גרפי של ביצועי המודל בזמן אמת. </a:t>
            </a:r>
            <a:r>
              <a:rPr lang="en-US" sz="1400" kern="100" dirty="0">
                <a:effectLst/>
                <a:latin typeface="David" panose="020E0502060401010101" pitchFamily="34" charset="-79"/>
                <a:ea typeface="Aptos" panose="020B0004020202020204" pitchFamily="34" charset="0"/>
                <a:cs typeface="David" panose="020E0502060401010101" pitchFamily="34" charset="-79"/>
              </a:rPr>
              <a:t>ELK Stack</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Elasticsearch</a:t>
            </a:r>
            <a:r>
              <a:rPr lang="he-IL" sz="1400" kern="100" dirty="0">
                <a:effectLst/>
                <a:latin typeface="David" panose="020E0502060401010101" pitchFamily="34" charset="-79"/>
                <a:ea typeface="Aptos" panose="020B0004020202020204" pitchFamily="34" charset="0"/>
                <a:cs typeface="David" panose="020E0502060401010101" pitchFamily="34" charset="-79"/>
              </a:rPr>
              <a:t>,</a:t>
            </a:r>
            <a:r>
              <a:rPr lang="en-US" sz="1400" kern="100" dirty="0">
                <a:effectLst/>
                <a:latin typeface="David" panose="020E0502060401010101" pitchFamily="34" charset="-79"/>
                <a:ea typeface="Aptos" panose="020B0004020202020204" pitchFamily="34" charset="0"/>
                <a:cs typeface="David" panose="020E0502060401010101" pitchFamily="34" charset="-79"/>
              </a:rPr>
              <a:t> Logstash</a:t>
            </a:r>
            <a:r>
              <a:rPr lang="he-IL" sz="1400" kern="100" dirty="0">
                <a:effectLst/>
                <a:latin typeface="David" panose="020E0502060401010101" pitchFamily="34" charset="-79"/>
                <a:ea typeface="Aptos" panose="020B0004020202020204" pitchFamily="34" charset="0"/>
                <a:cs typeface="David" panose="020E0502060401010101" pitchFamily="34" charset="-79"/>
              </a:rPr>
              <a:t>,</a:t>
            </a:r>
            <a:r>
              <a:rPr lang="en-US" sz="1400" kern="100" dirty="0">
                <a:effectLst/>
                <a:latin typeface="David" panose="020E0502060401010101" pitchFamily="34" charset="-79"/>
                <a:ea typeface="Aptos" panose="020B0004020202020204" pitchFamily="34" charset="0"/>
                <a:cs typeface="David" panose="020E0502060401010101" pitchFamily="34" charset="-79"/>
              </a:rPr>
              <a:t> Kibana</a:t>
            </a:r>
            <a:r>
              <a:rPr lang="he-IL" sz="1400" kern="100" dirty="0">
                <a:effectLst/>
                <a:latin typeface="David" panose="020E0502060401010101" pitchFamily="34" charset="-79"/>
                <a:ea typeface="Aptos" panose="020B0004020202020204" pitchFamily="34" charset="0"/>
                <a:cs typeface="David" panose="020E0502060401010101" pitchFamily="34" charset="-79"/>
              </a:rPr>
              <a:t>) היא גם דוגמה לפתרון מבוסס קוד פתוח המאפשר </a:t>
            </a:r>
            <a:r>
              <a:rPr lang="he-IL" sz="1400" kern="100" dirty="0" err="1">
                <a:effectLst/>
                <a:latin typeface="David" panose="020E0502060401010101" pitchFamily="34" charset="-79"/>
                <a:ea typeface="Aptos" panose="020B0004020202020204" pitchFamily="34" charset="0"/>
                <a:cs typeface="David" panose="020E0502060401010101" pitchFamily="34" charset="-79"/>
              </a:rPr>
              <a:t>לנטר</a:t>
            </a:r>
            <a:r>
              <a:rPr lang="he-IL" sz="1400" kern="100" dirty="0">
                <a:effectLst/>
                <a:latin typeface="David" panose="020E0502060401010101" pitchFamily="34" charset="-79"/>
                <a:ea typeface="Aptos" panose="020B0004020202020204" pitchFamily="34" charset="0"/>
                <a:cs typeface="David" panose="020E0502060401010101" pitchFamily="34" charset="-79"/>
              </a:rPr>
              <a:t> את הביצועים של מערכות בזמן אמת</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07000"/>
              </a:lnSpc>
              <a:spcAft>
                <a:spcPts val="800"/>
              </a:spcAft>
              <a:buSzPts val="1000"/>
              <a:buFont typeface="Symbol" panose="05050102010706020507" pitchFamily="18" charset="2"/>
              <a:buChar char=""/>
              <a:tabLst>
                <a:tab pos="457200" algn="l"/>
              </a:tabLst>
            </a:pP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1241619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94895-C995-29A8-21ED-B816F81D2AA6}"/>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D453204E-E4B3-80D0-8F3C-7C7D1025F987}"/>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תכנון מערכת- המשך</a:t>
            </a:r>
            <a:endParaRPr lang="he-IL" sz="4000" dirty="0"/>
          </a:p>
        </p:txBody>
      </p:sp>
      <p:sp>
        <p:nvSpPr>
          <p:cNvPr id="13" name="מציין מיקום תוכן 2">
            <a:extLst>
              <a:ext uri="{FF2B5EF4-FFF2-40B4-BE49-F238E27FC236}">
                <a16:creationId xmlns:a16="http://schemas.microsoft.com/office/drawing/2014/main" id="{DA8794A7-137A-4B9A-6B9E-9E7B6822973D}"/>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600" u="sng" kern="100" dirty="0">
                <a:effectLst/>
                <a:latin typeface="David" panose="020E0502060401010101" pitchFamily="34" charset="-79"/>
                <a:ea typeface="Aptos" panose="020B0004020202020204" pitchFamily="34" charset="0"/>
                <a:cs typeface="David" panose="020E0502060401010101" pitchFamily="34" charset="-79"/>
              </a:rPr>
              <a:t>שלב 5: תחזוקה ועדכונים</a:t>
            </a:r>
            <a:r>
              <a:rPr lang="he-IL" sz="1600" kern="100" dirty="0">
                <a:latin typeface="David" panose="020E0502060401010101" pitchFamily="34" charset="-79"/>
                <a:ea typeface="Aptos" panose="020B0004020202020204" pitchFamily="34" charset="0"/>
                <a:cs typeface="David" panose="020E0502060401010101" pitchFamily="34" charset="-79"/>
              </a:rPr>
              <a:t>- </a:t>
            </a:r>
            <a:r>
              <a:rPr lang="he-IL" sz="1600" kern="100" dirty="0">
                <a:effectLst/>
                <a:latin typeface="David" panose="020E0502060401010101" pitchFamily="34" charset="-79"/>
                <a:ea typeface="Aptos" panose="020B0004020202020204" pitchFamily="34" charset="0"/>
                <a:cs typeface="David" panose="020E0502060401010101" pitchFamily="34" charset="-79"/>
              </a:rPr>
              <a:t>על המודל להתעדכן על בסיס קבוע על מנת לשמור על רמת הגנה גבוהה</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עדכוני מודלים</a:t>
            </a:r>
            <a:r>
              <a:rPr lang="he-IL" sz="1600" kern="100" dirty="0">
                <a:effectLst/>
                <a:latin typeface="David" panose="020E0502060401010101" pitchFamily="34" charset="-79"/>
                <a:ea typeface="Aptos" panose="020B0004020202020204" pitchFamily="34" charset="0"/>
                <a:cs typeface="David" panose="020E0502060401010101" pitchFamily="34" charset="-79"/>
              </a:rPr>
              <a:t>: יש צורך לעדכן את המודלים עם נתונים חדשים ומעודכנים, כמו גם להתאים את המודל לשינויים בטכנולוגיה ובהתקפות חדשות</a:t>
            </a:r>
            <a:r>
              <a:rPr lang="en-US" sz="1600" kern="100" dirty="0">
                <a:effectLst/>
                <a:latin typeface="David" panose="020E0502060401010101" pitchFamily="34" charset="-79"/>
                <a:ea typeface="Aptos" panose="020B0004020202020204" pitchFamily="34" charset="0"/>
                <a:cs typeface="David" panose="020E0502060401010101" pitchFamily="34" charset="-79"/>
              </a:rPr>
              <a:t>.</a:t>
            </a:r>
          </a:p>
          <a:p>
            <a:pPr marL="342900" lvl="0" indent="-342900" algn="r" rtl="1">
              <a:lnSpc>
                <a:spcPct val="115000"/>
              </a:lnSpc>
              <a:spcAft>
                <a:spcPts val="800"/>
              </a:spcAft>
              <a:buSzPts val="1000"/>
              <a:buFont typeface="Symbol" panose="05050102010706020507" pitchFamily="18" charset="2"/>
              <a:buChar char=""/>
              <a:tabLst>
                <a:tab pos="457200" algn="l"/>
              </a:tabLst>
            </a:pPr>
            <a:r>
              <a:rPr lang="he-IL" sz="1600" u="sng" kern="100" dirty="0">
                <a:effectLst/>
                <a:latin typeface="David" panose="020E0502060401010101" pitchFamily="34" charset="-79"/>
                <a:ea typeface="Aptos" panose="020B0004020202020204" pitchFamily="34" charset="0"/>
                <a:cs typeface="David" panose="020E0502060401010101" pitchFamily="34" charset="-79"/>
              </a:rPr>
              <a:t>מנגנוני למידה רציפה</a:t>
            </a:r>
            <a:r>
              <a:rPr lang="he-IL" sz="1600" kern="100" dirty="0">
                <a:effectLst/>
                <a:latin typeface="David" panose="020E0502060401010101" pitchFamily="34" charset="-79"/>
                <a:ea typeface="Aptos" panose="020B0004020202020204" pitchFamily="34" charset="0"/>
                <a:cs typeface="David" panose="020E0502060401010101" pitchFamily="34" charset="-79"/>
              </a:rPr>
              <a:t>: ניתן להשתמש במנגנוני למידה רציפה כדי שהמודל יתעדכן אוטומטית לפי הדפוסים שהוא מזהה בזמן אמת.</a:t>
            </a:r>
            <a:endParaRPr lang="en-US" sz="1600" kern="100" dirty="0">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15000"/>
              </a:lnSpc>
              <a:spcAft>
                <a:spcPts val="800"/>
              </a:spcAft>
              <a:buSzPts val="1000"/>
              <a:buFont typeface="Symbol" panose="05050102010706020507" pitchFamily="18" charset="2"/>
              <a:buChar char=""/>
              <a:tabLst>
                <a:tab pos="457200" algn="l"/>
              </a:tabLst>
            </a:pPr>
            <a:r>
              <a:rPr lang="he-IL" sz="1600" u="sng" kern="100" dirty="0">
                <a:latin typeface="David" panose="020E0502060401010101" pitchFamily="34" charset="-79"/>
                <a:cs typeface="David" panose="020E0502060401010101" pitchFamily="34" charset="-79"/>
              </a:rPr>
              <a:t>בעיות נוספות</a:t>
            </a:r>
            <a:r>
              <a:rPr lang="he-IL" sz="1600" kern="100" dirty="0">
                <a:latin typeface="David" panose="020E0502060401010101" pitchFamily="34" charset="-79"/>
                <a:cs typeface="David" panose="020E0502060401010101" pitchFamily="34" charset="-79"/>
              </a:rPr>
              <a:t>: התקפות עוינות, העלמה, התקפות אפס יום, דרישות משאבים, וקנה מידה. </a:t>
            </a:r>
          </a:p>
          <a:p>
            <a:pPr marL="342900" indent="-342900" algn="r" rtl="1">
              <a:lnSpc>
                <a:spcPct val="115000"/>
              </a:lnSpc>
              <a:spcAft>
                <a:spcPts val="800"/>
              </a:spcAft>
              <a:buSzPts val="1000"/>
              <a:buFont typeface="Symbol" panose="05050102010706020507" pitchFamily="18" charset="2"/>
              <a:buChar char=""/>
              <a:tabLst>
                <a:tab pos="457200" algn="l"/>
              </a:tabLst>
            </a:pPr>
            <a:r>
              <a:rPr lang="he-IL" sz="1600" u="sng" kern="100" dirty="0">
                <a:latin typeface="David" panose="020E0502060401010101" pitchFamily="34" charset="-79"/>
                <a:cs typeface="David" panose="020E0502060401010101" pitchFamily="34" charset="-79"/>
              </a:rPr>
              <a:t>פתרונות נוספים</a:t>
            </a:r>
            <a:r>
              <a:rPr lang="he-IL" sz="1600" kern="100" dirty="0">
                <a:latin typeface="David" panose="020E0502060401010101" pitchFamily="34" charset="-79"/>
                <a:cs typeface="David" panose="020E0502060401010101" pitchFamily="34" charset="-79"/>
              </a:rPr>
              <a:t>: גישות היברידיות, שיטות אנסמבל, בינה מלאכותית ניתנת להסבר, ולמידה מתמשכת.</a:t>
            </a:r>
          </a:p>
          <a:p>
            <a:pPr marL="342900" indent="-342900" algn="r" rtl="1">
              <a:lnSpc>
                <a:spcPct val="115000"/>
              </a:lnSpc>
              <a:spcAft>
                <a:spcPts val="800"/>
              </a:spcAft>
              <a:buSzPts val="1000"/>
              <a:buFont typeface="Symbol" panose="05050102010706020507" pitchFamily="18" charset="2"/>
              <a:buChar char=""/>
              <a:tabLst>
                <a:tab pos="457200" algn="l"/>
              </a:tabLst>
            </a:pPr>
            <a:r>
              <a:rPr lang="he-IL" sz="1600" kern="100" dirty="0">
                <a:effectLst/>
                <a:latin typeface="David" panose="020E0502060401010101" pitchFamily="34" charset="-79"/>
                <a:ea typeface="Aptos" panose="020B0004020202020204" pitchFamily="34" charset="0"/>
                <a:cs typeface="David" panose="020E0502060401010101" pitchFamily="34" charset="-79"/>
              </a:rPr>
              <a:t>כלים טכנולוגיים שיאפשרו את פיתוח המערכת בצורה יעילה ומקצועית</a:t>
            </a:r>
            <a:r>
              <a:rPr lang="he-IL" sz="1600" kern="100" dirty="0">
                <a:latin typeface="David" panose="020E0502060401010101" pitchFamily="34" charset="-79"/>
                <a:ea typeface="Aptos" panose="020B0004020202020204" pitchFamily="34" charset="0"/>
                <a:cs typeface="David" panose="020E0502060401010101" pitchFamily="34" charset="-79"/>
              </a:rPr>
              <a:t>: </a:t>
            </a:r>
            <a:r>
              <a:rPr lang="en-US" sz="1600" kern="100" dirty="0">
                <a:effectLst/>
                <a:latin typeface="David" panose="020E0502060401010101" pitchFamily="34" charset="-79"/>
                <a:ea typeface="Aptos" panose="020B0004020202020204" pitchFamily="34" charset="0"/>
                <a:cs typeface="David" panose="020E0502060401010101" pitchFamily="34" charset="-79"/>
              </a:rPr>
              <a:t>Scikit-learn</a:t>
            </a:r>
            <a:r>
              <a:rPr lang="he-IL" sz="1600" kern="100" dirty="0">
                <a:effectLst/>
                <a:latin typeface="David" panose="020E0502060401010101" pitchFamily="34" charset="-79"/>
                <a:ea typeface="Aptos" panose="020B0004020202020204" pitchFamily="34" charset="0"/>
                <a:cs typeface="David" panose="020E0502060401010101" pitchFamily="34" charset="-79"/>
              </a:rPr>
              <a:t>, </a:t>
            </a:r>
            <a:r>
              <a:rPr lang="en-US" sz="1600" kern="100" dirty="0">
                <a:effectLst/>
                <a:latin typeface="David" panose="020E0502060401010101" pitchFamily="34" charset="-79"/>
                <a:ea typeface="Aptos" panose="020B0004020202020204" pitchFamily="34" charset="0"/>
                <a:cs typeface="David" panose="020E0502060401010101" pitchFamily="34" charset="-79"/>
              </a:rPr>
              <a:t> TensorFlow</a:t>
            </a:r>
            <a:r>
              <a:rPr lang="he-IL" sz="1600" kern="100" dirty="0">
                <a:effectLst/>
                <a:latin typeface="David" panose="020E0502060401010101" pitchFamily="34" charset="-79"/>
                <a:ea typeface="Aptos" panose="020B0004020202020204" pitchFamily="34" charset="0"/>
                <a:cs typeface="David" panose="020E0502060401010101" pitchFamily="34" charset="-79"/>
              </a:rPr>
              <a:t>ו-</a:t>
            </a:r>
            <a:r>
              <a:rPr lang="en-US" sz="1600" kern="100" dirty="0" err="1">
                <a:effectLst/>
                <a:latin typeface="David" panose="020E0502060401010101" pitchFamily="34" charset="-79"/>
                <a:ea typeface="Aptos" panose="020B0004020202020204" pitchFamily="34" charset="0"/>
                <a:cs typeface="David" panose="020E0502060401010101" pitchFamily="34" charset="-79"/>
              </a:rPr>
              <a:t>PyTorch</a:t>
            </a:r>
            <a:r>
              <a:rPr lang="he-IL" sz="1600" kern="100" dirty="0">
                <a:effectLst/>
                <a:latin typeface="David" panose="020E0502060401010101" pitchFamily="34" charset="-79"/>
                <a:ea typeface="Aptos" panose="020B0004020202020204" pitchFamily="34" charset="0"/>
                <a:cs typeface="David" panose="020E0502060401010101" pitchFamily="34" charset="-79"/>
              </a:rPr>
              <a:t>, </a:t>
            </a:r>
            <a:r>
              <a:rPr lang="en-US" sz="1600" kern="100" dirty="0">
                <a:effectLst/>
                <a:latin typeface="David" panose="020E0502060401010101" pitchFamily="34" charset="-79"/>
                <a:ea typeface="Aptos" panose="020B0004020202020204" pitchFamily="34" charset="0"/>
                <a:cs typeface="David" panose="020E0502060401010101" pitchFamily="34" charset="-79"/>
              </a:rPr>
              <a:t>Docker</a:t>
            </a:r>
            <a:r>
              <a:rPr lang="he-IL" sz="1600" kern="100" dirty="0">
                <a:effectLst/>
                <a:latin typeface="David" panose="020E0502060401010101" pitchFamily="34" charset="-79"/>
                <a:ea typeface="Aptos" panose="020B0004020202020204" pitchFamily="34" charset="0"/>
                <a:cs typeface="David" panose="020E0502060401010101" pitchFamily="34" charset="-79"/>
              </a:rPr>
              <a:t>, </a:t>
            </a:r>
            <a:r>
              <a:rPr lang="en-US" sz="1600" kern="100" dirty="0">
                <a:effectLst/>
                <a:latin typeface="David" panose="020E0502060401010101" pitchFamily="34" charset="-79"/>
                <a:ea typeface="Aptos" panose="020B0004020202020204" pitchFamily="34" charset="0"/>
                <a:cs typeface="David" panose="020E0502060401010101" pitchFamily="34" charset="-79"/>
              </a:rPr>
              <a:t>Grafana</a:t>
            </a:r>
            <a:r>
              <a:rPr lang="he-IL" sz="1600" kern="100" dirty="0">
                <a:effectLst/>
                <a:latin typeface="David" panose="020E0502060401010101" pitchFamily="34" charset="-79"/>
                <a:ea typeface="Aptos" panose="020B0004020202020204" pitchFamily="34" charset="0"/>
                <a:cs typeface="David" panose="020E0502060401010101" pitchFamily="34" charset="-79"/>
              </a:rPr>
              <a:t> ו-</a:t>
            </a:r>
            <a:r>
              <a:rPr lang="en-US" sz="1600" kern="100" dirty="0">
                <a:effectLst/>
                <a:latin typeface="David" panose="020E0502060401010101" pitchFamily="34" charset="-79"/>
                <a:ea typeface="Aptos" panose="020B0004020202020204" pitchFamily="34" charset="0"/>
                <a:cs typeface="David" panose="020E0502060401010101" pitchFamily="34" charset="-79"/>
              </a:rPr>
              <a:t>ELK Stack</a:t>
            </a:r>
            <a:r>
              <a:rPr lang="he-IL" sz="1600" kern="100" dirty="0">
                <a:effectLst/>
                <a:latin typeface="David" panose="020E0502060401010101" pitchFamily="34" charset="-79"/>
                <a:ea typeface="Aptos" panose="020B0004020202020204" pitchFamily="34" charset="0"/>
                <a:cs typeface="David" panose="020E0502060401010101" pitchFamily="34" charset="-79"/>
              </a:rPr>
              <a:t>.</a:t>
            </a: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a:p>
            <a:pPr marL="0" lvl="0" indent="0" algn="r" rtl="1">
              <a:lnSpc>
                <a:spcPct val="115000"/>
              </a:lnSpc>
              <a:spcAft>
                <a:spcPts val="800"/>
              </a:spcAft>
              <a:buSzPts val="1000"/>
              <a:buNone/>
              <a:tabLst>
                <a:tab pos="457200" algn="l"/>
              </a:tabLst>
            </a:pPr>
            <a:endParaRPr lang="en-US" sz="16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1316057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E5255-F191-0162-D55C-9FBDF1D6B956}"/>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6C44F0F0-AFC0-DAA3-50A4-44806AD4E785}"/>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מגמות עתידיות- טרנדים חדשים</a:t>
            </a:r>
            <a:endParaRPr lang="he-IL" sz="4000" dirty="0"/>
          </a:p>
        </p:txBody>
      </p:sp>
      <p:sp>
        <p:nvSpPr>
          <p:cNvPr id="13" name="מציין מיקום תוכן 2">
            <a:extLst>
              <a:ext uri="{FF2B5EF4-FFF2-40B4-BE49-F238E27FC236}">
                <a16:creationId xmlns:a16="http://schemas.microsoft.com/office/drawing/2014/main" id="{93CAB241-A705-B293-C397-DD2B2F4B1D15}"/>
              </a:ext>
            </a:extLst>
          </p:cNvPr>
          <p:cNvSpPr>
            <a:spLocks noGrp="1"/>
          </p:cNvSpPr>
          <p:nvPr>
            <p:ph idx="1"/>
          </p:nvPr>
        </p:nvSpPr>
        <p:spPr>
          <a:xfrm>
            <a:off x="1625727" y="809244"/>
            <a:ext cx="8940546" cy="4965192"/>
          </a:xfrm>
        </p:spPr>
        <p:txBody>
          <a:bodyPr/>
          <a:lstStyle/>
          <a:p>
            <a:pPr algn="r" rtl="1">
              <a:lnSpc>
                <a:spcPct val="115000"/>
              </a:lnSpc>
              <a:spcAft>
                <a:spcPts val="800"/>
              </a:spcAft>
            </a:pPr>
            <a:r>
              <a:rPr lang="he-IL" sz="1400" b="1" kern="100" dirty="0">
                <a:effectLst/>
                <a:latin typeface="David" panose="020E0502060401010101" pitchFamily="34" charset="-79"/>
                <a:ea typeface="Aptos" panose="020B0004020202020204" pitchFamily="34" charset="0"/>
                <a:cs typeface="David" panose="020E0502060401010101" pitchFamily="34" charset="-79"/>
              </a:rPr>
              <a:t>ארכיטקטורות מתקדמות של למידה עמוקה- </a:t>
            </a:r>
            <a:r>
              <a:rPr lang="he-IL" sz="1400" dirty="0">
                <a:latin typeface="David" panose="020E0502060401010101" pitchFamily="34" charset="-79"/>
                <a:cs typeface="David" panose="020E0502060401010101" pitchFamily="34" charset="-79"/>
              </a:rPr>
              <a:t>למידה עמוקה הפכה לכלי חיוני באבטחת מידע בשל יכולתה לנתח דפוסים מורכבים ולזהות איומים מתוחכמים.</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b="1" kern="100" dirty="0">
                <a:effectLst/>
                <a:latin typeface="David" panose="020E0502060401010101" pitchFamily="34" charset="-79"/>
                <a:ea typeface="Aptos" panose="020B0004020202020204" pitchFamily="34" charset="0"/>
                <a:cs typeface="David" panose="020E0502060401010101" pitchFamily="34" charset="-79"/>
              </a:rPr>
              <a:t>למידה עצמית </a:t>
            </a:r>
            <a:r>
              <a:rPr lang="en-US" sz="1400" b="1" kern="100" dirty="0">
                <a:effectLst/>
                <a:latin typeface="David" panose="020E0502060401010101" pitchFamily="34" charset="-79"/>
                <a:ea typeface="Aptos" panose="020B0004020202020204" pitchFamily="34" charset="0"/>
                <a:cs typeface="David" panose="020E0502060401010101" pitchFamily="34" charset="-79"/>
              </a:rPr>
              <a:t>(Self-supervised Learning)</a:t>
            </a:r>
            <a:r>
              <a:rPr lang="he-IL" sz="1400" b="1" kern="100" dirty="0">
                <a:effectLst/>
                <a:latin typeface="David" panose="020E0502060401010101" pitchFamily="34" charset="-79"/>
                <a:ea typeface="Aptos" panose="020B0004020202020204" pitchFamily="34" charset="0"/>
                <a:cs typeface="David" panose="020E0502060401010101" pitchFamily="34" charset="-79"/>
              </a:rPr>
              <a:t>-</a:t>
            </a:r>
            <a:r>
              <a:rPr lang="he-IL" sz="1400" dirty="0">
                <a:latin typeface="David" panose="020E0502060401010101" pitchFamily="34" charset="-79"/>
                <a:cs typeface="David" panose="020E0502060401010101" pitchFamily="34" charset="-79"/>
              </a:rPr>
              <a:t>שיטה זו מאפשרת למודלים ללמוד מהנתונים עצמם ללא צורך בתגיות, מה שמקל על זיהוי חריגות בהתנהגות הקוד ומפחית את התלות בנתונים מתויגים.</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b="1" kern="100" dirty="0" err="1">
                <a:effectLst/>
                <a:latin typeface="David" panose="020E0502060401010101" pitchFamily="34" charset="-79"/>
                <a:ea typeface="Aptos" panose="020B0004020202020204" pitchFamily="34" charset="0"/>
                <a:cs typeface="David" panose="020E0502060401010101" pitchFamily="34" charset="-79"/>
              </a:rPr>
              <a:t>הסבריות</a:t>
            </a:r>
            <a:r>
              <a:rPr lang="he-IL" sz="1400" b="1" kern="100" dirty="0">
                <a:effectLst/>
                <a:latin typeface="David" panose="020E0502060401010101" pitchFamily="34" charset="-79"/>
                <a:ea typeface="Aptos" panose="020B0004020202020204" pitchFamily="34" charset="0"/>
                <a:cs typeface="David" panose="020E0502060401010101" pitchFamily="34" charset="-79"/>
              </a:rPr>
              <a:t> ושקיפות במודלים במערכות לזיהוי מתקפות- </a:t>
            </a:r>
            <a:r>
              <a:rPr lang="he-IL" sz="1400" kern="100" dirty="0">
                <a:effectLst/>
                <a:latin typeface="David" panose="020E0502060401010101" pitchFamily="34" charset="-79"/>
                <a:ea typeface="Aptos" panose="020B0004020202020204" pitchFamily="34" charset="0"/>
                <a:cs typeface="David" panose="020E0502060401010101" pitchFamily="34" charset="-79"/>
              </a:rPr>
              <a:t>מערכות לזיהוי הזרקות קוד ומודלים בלמידת מכונה יכולים להיות מורכבים, מה שמקשה להבין מדוע קטע קוד מסווג כחשוד.</a:t>
            </a:r>
            <a:r>
              <a:rPr lang="en-US" sz="1400" kern="100" dirty="0">
                <a:effectLst/>
                <a:latin typeface="David" panose="020E0502060401010101" pitchFamily="34" charset="-79"/>
                <a:ea typeface="Aptos" panose="020B0004020202020204" pitchFamily="34" charset="0"/>
                <a:cs typeface="David" panose="020E0502060401010101" pitchFamily="34" charset="-79"/>
              </a:rPr>
              <a:t> Explainable AI </a:t>
            </a:r>
            <a:r>
              <a:rPr lang="he-IL" sz="1400" kern="100" dirty="0">
                <a:effectLst/>
                <a:latin typeface="David" panose="020E0502060401010101" pitchFamily="34" charset="-79"/>
                <a:ea typeface="Aptos" panose="020B0004020202020204" pitchFamily="34" charset="0"/>
                <a:cs typeface="David" panose="020E0502060401010101" pitchFamily="34" charset="-79"/>
              </a:rPr>
              <a:t>עוסק בפיתוח כלים שמאפשרים להבין כיצד מודלים מקבלים החלטות</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400" b="1" kern="100" dirty="0">
                <a:effectLst/>
                <a:latin typeface="David" panose="020E0502060401010101" pitchFamily="34" charset="-79"/>
                <a:ea typeface="Aptos" panose="020B0004020202020204" pitchFamily="34" charset="0"/>
                <a:cs typeface="David" panose="020E0502060401010101" pitchFamily="34" charset="-79"/>
              </a:rPr>
              <a:t>מודלים אינטראקטיביים- </a:t>
            </a:r>
            <a:r>
              <a:rPr lang="he-IL" sz="1400" kern="100" dirty="0">
                <a:effectLst/>
                <a:latin typeface="David" panose="020E0502060401010101" pitchFamily="34" charset="-79"/>
                <a:ea typeface="Aptos" panose="020B0004020202020204" pitchFamily="34" charset="0"/>
                <a:cs typeface="David" panose="020E0502060401010101" pitchFamily="34" charset="-79"/>
              </a:rPr>
              <a:t>הדרישה לשקיפות מובילה לפיתוח כלים לאינטראקציה עם מודלי למידת מכונה.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b="1" kern="100" dirty="0">
                <a:effectLst/>
                <a:latin typeface="David" panose="020E0502060401010101" pitchFamily="34" charset="-79"/>
                <a:ea typeface="Aptos" panose="020B0004020202020204" pitchFamily="34" charset="0"/>
                <a:cs typeface="David" panose="020E0502060401010101" pitchFamily="34" charset="-79"/>
              </a:rPr>
              <a:t>למידה מבוזרת </a:t>
            </a:r>
            <a:r>
              <a:rPr lang="en-US" sz="1400" b="1" kern="100" dirty="0">
                <a:effectLst/>
                <a:latin typeface="David" panose="020E0502060401010101" pitchFamily="34" charset="-79"/>
                <a:ea typeface="Aptos" panose="020B0004020202020204" pitchFamily="34" charset="0"/>
                <a:cs typeface="David" panose="020E0502060401010101" pitchFamily="34" charset="-79"/>
              </a:rPr>
              <a:t>(Federated Learning)</a:t>
            </a:r>
            <a:r>
              <a:rPr lang="he-IL" sz="1400" b="1" kern="100" dirty="0">
                <a:effectLst/>
                <a:latin typeface="David" panose="020E0502060401010101" pitchFamily="34" charset="-79"/>
                <a:ea typeface="Aptos" panose="020B0004020202020204" pitchFamily="34" charset="0"/>
                <a:cs typeface="David" panose="020E0502060401010101" pitchFamily="34" charset="-79"/>
              </a:rPr>
              <a:t>- </a:t>
            </a:r>
            <a:r>
              <a:rPr lang="he-IL" sz="1400" dirty="0">
                <a:latin typeface="David" panose="020E0502060401010101" pitchFamily="34" charset="-79"/>
                <a:cs typeface="David" panose="020E0502060401010101" pitchFamily="34" charset="-79"/>
              </a:rPr>
              <a:t>מאפשרת אימון מודלים על נתונים מבוזרים בין ארגונים מבלי לשתף את הנתונים עצמם, תוך יצירת מודל גלובלי המזהה דפוסי תקיפה רחבים יותר ושומר על פרטיות המשתמשים.</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b="1" kern="100" dirty="0">
                <a:effectLst/>
                <a:latin typeface="David" panose="020E0502060401010101" pitchFamily="34" charset="-79"/>
                <a:ea typeface="Aptos" panose="020B0004020202020204" pitchFamily="34" charset="0"/>
                <a:cs typeface="David" panose="020E0502060401010101" pitchFamily="34" charset="-79"/>
              </a:rPr>
              <a:t>הגנה בזמן אמת באמצעות למידת חיזוק </a:t>
            </a:r>
            <a:r>
              <a:rPr lang="en-US" sz="1400" b="1" kern="100" dirty="0">
                <a:effectLst/>
                <a:latin typeface="David" panose="020E0502060401010101" pitchFamily="34" charset="-79"/>
                <a:ea typeface="Aptos" panose="020B0004020202020204" pitchFamily="34" charset="0"/>
                <a:cs typeface="David" panose="020E0502060401010101" pitchFamily="34" charset="-79"/>
              </a:rPr>
              <a:t>(Reinforcement Learning)</a:t>
            </a:r>
            <a:r>
              <a:rPr lang="he-IL" sz="1400" b="1" kern="100" dirty="0">
                <a:effectLst/>
                <a:latin typeface="David" panose="020E0502060401010101" pitchFamily="34" charset="-79"/>
                <a:ea typeface="Aptos" panose="020B0004020202020204" pitchFamily="34" charset="0"/>
                <a:cs typeface="David" panose="020E0502060401010101" pitchFamily="34" charset="-79"/>
              </a:rPr>
              <a:t> ומערכות דינמיות- </a:t>
            </a:r>
            <a:r>
              <a:rPr lang="he-IL" sz="1400" dirty="0">
                <a:latin typeface="David" panose="020E0502060401010101" pitchFamily="34" charset="-79"/>
                <a:cs typeface="David" panose="020E0502060401010101" pitchFamily="34" charset="-79"/>
              </a:rPr>
              <a:t>מערכות מבוססות למידת חיזוק לומדות מניסוי וטעיה, ומתאימות את עצמן להתקפות חדשות בזמן אמת.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2607321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18B83DB-E741-B37D-0BA3-BC55113B3ABD}"/>
              </a:ext>
            </a:extLst>
          </p:cNvPr>
          <p:cNvSpPr>
            <a:spLocks noGrp="1"/>
          </p:cNvSpPr>
          <p:nvPr>
            <p:ph type="title"/>
          </p:nvPr>
        </p:nvSpPr>
        <p:spPr>
          <a:xfrm>
            <a:off x="4198620" y="283464"/>
            <a:ext cx="3794760" cy="1024128"/>
          </a:xfrm>
        </p:spPr>
        <p:txBody>
          <a:bodyPr/>
          <a:lstStyle/>
          <a:p>
            <a:pPr algn="ctr"/>
            <a:r>
              <a:rPr lang="he-IL" sz="4800" dirty="0"/>
              <a:t>מוטיבציה</a:t>
            </a:r>
          </a:p>
        </p:txBody>
      </p:sp>
      <p:sp>
        <p:nvSpPr>
          <p:cNvPr id="7" name="מציין מיקום תוכן 2">
            <a:extLst>
              <a:ext uri="{FF2B5EF4-FFF2-40B4-BE49-F238E27FC236}">
                <a16:creationId xmlns:a16="http://schemas.microsoft.com/office/drawing/2014/main" id="{71A1DC3C-A835-F6FB-6ADC-A99B45BDD7B9}"/>
              </a:ext>
            </a:extLst>
          </p:cNvPr>
          <p:cNvSpPr>
            <a:spLocks noGrp="1"/>
          </p:cNvSpPr>
          <p:nvPr>
            <p:ph idx="1"/>
          </p:nvPr>
        </p:nvSpPr>
        <p:spPr>
          <a:xfrm>
            <a:off x="1625727" y="1307592"/>
            <a:ext cx="8940546" cy="4965192"/>
          </a:xfrm>
        </p:spPr>
        <p:txBody>
          <a:bodyPr/>
          <a:lstStyle/>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גידול מתמיד במתקפות סייבר- מספר המתקפות על מערכות מידע הולך וגדל, והן הופכות למורכבות ומתוחכמות יותר.</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מגבלות פתרונות מסורתיים- </a:t>
            </a:r>
            <a:r>
              <a:rPr lang="he-IL" sz="1800" dirty="0">
                <a:latin typeface="David" panose="020E0502060401010101" pitchFamily="34" charset="-79"/>
                <a:cs typeface="David" panose="020E0502060401010101" pitchFamily="34" charset="-79"/>
              </a:rPr>
              <a:t>שיטות מבוססות חתימות וסינון קלט אינן מסוגלות לזהות מתקפות חדשות או מתוחכמות במיוחד.</a:t>
            </a:r>
            <a:endParaRPr lang="he-IL" sz="1800" kern="100" dirty="0">
              <a:effectLst/>
              <a:latin typeface="David" panose="020E0502060401010101" pitchFamily="34" charset="-79"/>
              <a:ea typeface="Aptos" panose="020B0004020202020204" pitchFamily="34" charset="0"/>
              <a:cs typeface="David" panose="020E0502060401010101" pitchFamily="34" charset="-79"/>
            </a:endParaRP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למידת מכונה כפתרון מתקדם- מאפשרת זיהוי איומים דינמי, זיהוי אנומליות, ויכולת הסתגלות למתקפות חדשות.</a:t>
            </a:r>
          </a:p>
          <a:p>
            <a:pPr marL="342900" lvl="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השפעה על אבטחת מידע- שילוב אלגוריתמים חכמים יכול לשפר את היכולת לזהות ולמנוע מתקפות בזמן אמת.</a:t>
            </a:r>
            <a:endParaRPr lang="en-US" sz="1800" kern="100" dirty="0">
              <a:effectLst/>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800" dirty="0">
              <a:latin typeface="David" panose="020E0502060401010101" pitchFamily="34" charset="-79"/>
              <a:cs typeface="David" panose="020E0502060401010101" pitchFamily="34" charset="-79"/>
            </a:endParaRPr>
          </a:p>
          <a:p>
            <a:endParaRPr lang="he-IL" sz="1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146801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42497-D8B0-8D61-29A8-3670229C098A}"/>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CD41E0E5-58CC-26A4-DC10-205426B3EBD0}"/>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מגמות עתידיות - יישומים מתקדמים</a:t>
            </a:r>
            <a:endParaRPr lang="he-IL" sz="4000" dirty="0"/>
          </a:p>
        </p:txBody>
      </p:sp>
      <p:sp>
        <p:nvSpPr>
          <p:cNvPr id="13" name="מציין מיקום תוכן 2">
            <a:extLst>
              <a:ext uri="{FF2B5EF4-FFF2-40B4-BE49-F238E27FC236}">
                <a16:creationId xmlns:a16="http://schemas.microsoft.com/office/drawing/2014/main" id="{D2808707-4AF6-C5CF-8058-61B686165203}"/>
              </a:ext>
            </a:extLst>
          </p:cNvPr>
          <p:cNvSpPr>
            <a:spLocks noGrp="1"/>
          </p:cNvSpPr>
          <p:nvPr>
            <p:ph idx="1"/>
          </p:nvPr>
        </p:nvSpPr>
        <p:spPr>
          <a:xfrm>
            <a:off x="1625727" y="946404"/>
            <a:ext cx="8940546" cy="4965192"/>
          </a:xfrm>
        </p:spPr>
        <p:txBody>
          <a:bodyPr/>
          <a:lstStyle/>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שילוב למידה מכונה עם ניתוח גרפים-</a:t>
            </a:r>
            <a:r>
              <a:rPr lang="he-IL" sz="1200" kern="100" dirty="0">
                <a:effectLst/>
                <a:latin typeface="David" panose="020E0502060401010101" pitchFamily="34" charset="-79"/>
                <a:ea typeface="Aptos" panose="020B0004020202020204" pitchFamily="34" charset="0"/>
                <a:cs typeface="David" panose="020E0502060401010101" pitchFamily="34" charset="-79"/>
              </a:rPr>
              <a:t> הגרפים</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en-US"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b="1" kern="100" dirty="0">
                <a:effectLst/>
                <a:latin typeface="David" panose="020E0502060401010101" pitchFamily="34" charset="-79"/>
                <a:ea typeface="Aptos" panose="020B0004020202020204" pitchFamily="34" charset="0"/>
                <a:cs typeface="David" panose="020E0502060401010101" pitchFamily="34" charset="-79"/>
              </a:rPr>
              <a:t>Graph Neural Networks - GNN</a:t>
            </a:r>
            <a:r>
              <a:rPr lang="en-US" sz="1200" kern="100" dirty="0">
                <a:effectLst/>
                <a:latin typeface="David" panose="020E0502060401010101" pitchFamily="34" charset="-79"/>
                <a:ea typeface="Aptos" panose="020B0004020202020204" pitchFamily="34" charset="0"/>
                <a:cs typeface="David" panose="020E0502060401010101" pitchFamily="34" charset="-79"/>
              </a:rPr>
              <a:t>)</a:t>
            </a:r>
            <a:r>
              <a:rPr lang="he-IL" sz="1200" kern="100" dirty="0">
                <a:effectLst/>
                <a:latin typeface="David" panose="020E0502060401010101" pitchFamily="34" charset="-79"/>
                <a:ea typeface="Aptos" panose="020B0004020202020204" pitchFamily="34" charset="0"/>
                <a:cs typeface="David" panose="020E0502060401010101" pitchFamily="34" charset="-79"/>
              </a:rPr>
              <a:t> מייצגים את היחסים בין רכיבי הקוד, כמו פונקציות ומבני תלות, ומאפשרים ניתוח יעיל של הקוד.</a:t>
            </a:r>
            <a:r>
              <a:rPr lang="en-US" sz="1200" kern="100" dirty="0">
                <a:effectLst/>
                <a:latin typeface="David" panose="020E0502060401010101" pitchFamily="34" charset="-79"/>
                <a:ea typeface="Aptos" panose="020B0004020202020204" pitchFamily="34" charset="0"/>
                <a:cs typeface="David" panose="020E0502060401010101" pitchFamily="34" charset="-79"/>
              </a:rPr>
              <a:t> GNN </a:t>
            </a:r>
            <a:r>
              <a:rPr lang="he-IL" sz="1200" kern="100" dirty="0">
                <a:effectLst/>
                <a:latin typeface="David" panose="020E0502060401010101" pitchFamily="34" charset="-79"/>
                <a:ea typeface="Aptos" panose="020B0004020202020204" pitchFamily="34" charset="0"/>
                <a:cs typeface="David" panose="020E0502060401010101" pitchFamily="34" charset="-79"/>
              </a:rPr>
              <a:t>מנתחות עצי תחביר מופשטים וגרפי זרימת שליטה כדי לזהות דפוסים בעייתיים. כלומר, ניתן לזהות הזרקות קוד על ידי זיהוי סטיות מזרימת התוכנה הרגילה. </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שילוב היברידי של ניתוח סטטי ודינמי מתקדמים-</a:t>
            </a:r>
            <a:r>
              <a:rPr lang="he-IL" sz="1200" kern="100" dirty="0">
                <a:effectLst/>
                <a:latin typeface="David" panose="020E0502060401010101" pitchFamily="34" charset="-79"/>
                <a:ea typeface="Aptos" panose="020B0004020202020204" pitchFamily="34" charset="0"/>
                <a:cs typeface="David" panose="020E0502060401010101" pitchFamily="34" charset="-79"/>
              </a:rPr>
              <a:t> השילוב מציע גישה מקיפה, המפחיתה התרעות שגויות</a:t>
            </a:r>
            <a:r>
              <a:rPr lang="en-US" sz="1200"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a:t>
            </a:r>
            <a:r>
              <a:rPr lang="en-US" sz="1200" kern="100" dirty="0">
                <a:effectLst/>
                <a:latin typeface="David" panose="020E0502060401010101" pitchFamily="34" charset="-79"/>
                <a:ea typeface="Aptos" panose="020B0004020202020204" pitchFamily="34" charset="0"/>
                <a:cs typeface="David" panose="020E0502060401010101" pitchFamily="34" charset="-79"/>
              </a:rPr>
              <a:t>False Positives</a:t>
            </a:r>
            <a:r>
              <a:rPr lang="he-IL" sz="1200" kern="100" dirty="0">
                <a:effectLst/>
                <a:latin typeface="David" panose="020E0502060401010101" pitchFamily="34" charset="-79"/>
                <a:ea typeface="Aptos" panose="020B0004020202020204" pitchFamily="34" charset="0"/>
                <a:cs typeface="David" panose="020E0502060401010101" pitchFamily="34" charset="-79"/>
              </a:rPr>
              <a:t>) ומגלה בעיות שיכולות להתגלות רק בזמן הריצה, ובכך משפרת את ההגנה על התוכנה</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שימוש במודלים מוכללים מראש</a:t>
            </a:r>
            <a:r>
              <a:rPr lang="he-IL" sz="1200" b="1" kern="100" dirty="0">
                <a:latin typeface="David" panose="020E0502060401010101" pitchFamily="34" charset="-79"/>
                <a:ea typeface="Aptos" panose="020B0004020202020204" pitchFamily="34" charset="0"/>
                <a:cs typeface="David" panose="020E0502060401010101" pitchFamily="34" charset="-79"/>
              </a:rPr>
              <a:t> </a:t>
            </a:r>
            <a:r>
              <a:rPr lang="en-US" sz="1200" b="1" kern="100" dirty="0">
                <a:effectLst/>
                <a:latin typeface="David" panose="020E0502060401010101" pitchFamily="34" charset="-79"/>
                <a:ea typeface="Aptos" panose="020B0004020202020204" pitchFamily="34" charset="0"/>
                <a:cs typeface="David" panose="020E0502060401010101" pitchFamily="34" charset="-79"/>
              </a:rPr>
              <a:t>(Pretrained Models)</a:t>
            </a:r>
            <a:r>
              <a:rPr lang="he-IL" sz="1200" b="1" kern="100" dirty="0">
                <a:effectLst/>
                <a:latin typeface="David" panose="020E0502060401010101" pitchFamily="34" charset="-79"/>
                <a:ea typeface="Aptos" panose="020B0004020202020204" pitchFamily="34" charset="0"/>
                <a:cs typeface="David" panose="020E0502060401010101" pitchFamily="34" charset="-79"/>
              </a:rPr>
              <a:t>- </a:t>
            </a:r>
            <a:r>
              <a:rPr lang="he-IL" sz="1200" kern="100" dirty="0">
                <a:effectLst/>
                <a:latin typeface="David" panose="020E0502060401010101" pitchFamily="34" charset="-79"/>
                <a:ea typeface="Aptos" panose="020B0004020202020204" pitchFamily="34" charset="0"/>
                <a:cs typeface="David" panose="020E0502060401010101" pitchFamily="34" charset="-79"/>
              </a:rPr>
              <a:t>מודלים אלו מאפשרים זיהוי </a:t>
            </a:r>
            <a:r>
              <a:rPr lang="he-IL" sz="12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בצורה יעילה יותר לעומת מודלים שמתחילים את הלמידה מאפס</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מודלים </a:t>
            </a:r>
            <a:r>
              <a:rPr lang="he-IL" sz="1200" b="1" kern="100" dirty="0" err="1">
                <a:effectLst/>
                <a:latin typeface="David" panose="020E0502060401010101" pitchFamily="34" charset="-79"/>
                <a:ea typeface="Aptos" panose="020B0004020202020204" pitchFamily="34" charset="0"/>
                <a:cs typeface="David" panose="020E0502060401010101" pitchFamily="34" charset="-79"/>
              </a:rPr>
              <a:t>טרנספורמרים</a:t>
            </a:r>
            <a:r>
              <a:rPr lang="he-IL" sz="1200" b="1" kern="100" dirty="0">
                <a:effectLst/>
                <a:latin typeface="David" panose="020E0502060401010101" pitchFamily="34" charset="-79"/>
                <a:ea typeface="Aptos" panose="020B0004020202020204" pitchFamily="34" charset="0"/>
                <a:cs typeface="David" panose="020E0502060401010101" pitchFamily="34" charset="-79"/>
              </a:rPr>
              <a:t> - </a:t>
            </a:r>
            <a:r>
              <a:rPr lang="he-IL" sz="1200" kern="100" dirty="0">
                <a:effectLst/>
                <a:latin typeface="David" panose="020E0502060401010101" pitchFamily="34" charset="-79"/>
                <a:ea typeface="Aptos" panose="020B0004020202020204" pitchFamily="34" charset="0"/>
                <a:cs typeface="David" panose="020E0502060401010101" pitchFamily="34" charset="-79"/>
              </a:rPr>
              <a:t>רשתות נוירונים עמוקות, במיוחד </a:t>
            </a:r>
            <a:r>
              <a:rPr lang="he-IL" sz="1200" kern="100" dirty="0" err="1">
                <a:effectLst/>
                <a:latin typeface="David" panose="020E0502060401010101" pitchFamily="34" charset="-79"/>
                <a:ea typeface="Aptos" panose="020B0004020202020204" pitchFamily="34" charset="0"/>
                <a:cs typeface="David" panose="020E0502060401010101" pitchFamily="34" charset="-79"/>
              </a:rPr>
              <a:t>טרנספורמרים</a:t>
            </a:r>
            <a:r>
              <a:rPr lang="he-IL" sz="1200" kern="100" dirty="0">
                <a:effectLst/>
                <a:latin typeface="David" panose="020E0502060401010101" pitchFamily="34" charset="-79"/>
                <a:ea typeface="Aptos" panose="020B0004020202020204" pitchFamily="34" charset="0"/>
                <a:cs typeface="David" panose="020E0502060401010101" pitchFamily="34" charset="-79"/>
              </a:rPr>
              <a:t> כמו</a:t>
            </a:r>
            <a:r>
              <a:rPr lang="en-US" sz="1200" kern="100" dirty="0">
                <a:effectLst/>
                <a:latin typeface="David" panose="020E0502060401010101" pitchFamily="34" charset="-79"/>
                <a:ea typeface="Aptos" panose="020B0004020202020204" pitchFamily="34" charset="0"/>
                <a:cs typeface="David" panose="020E0502060401010101" pitchFamily="34" charset="-79"/>
              </a:rPr>
              <a:t> GPT </a:t>
            </a:r>
            <a:r>
              <a:rPr lang="he-IL" sz="1200" kern="100" dirty="0">
                <a:effectLst/>
                <a:latin typeface="David" panose="020E0502060401010101" pitchFamily="34" charset="-79"/>
                <a:ea typeface="Aptos" panose="020B0004020202020204" pitchFamily="34" charset="0"/>
                <a:cs typeface="David" panose="020E0502060401010101" pitchFamily="34" charset="-79"/>
              </a:rPr>
              <a:t>ו-</a:t>
            </a:r>
            <a:r>
              <a:rPr lang="en-US" sz="1200" kern="100" dirty="0">
                <a:effectLst/>
                <a:latin typeface="David" panose="020E0502060401010101" pitchFamily="34" charset="-79"/>
                <a:ea typeface="Aptos" panose="020B0004020202020204" pitchFamily="34" charset="0"/>
                <a:cs typeface="David" panose="020E0502060401010101" pitchFamily="34" charset="-79"/>
              </a:rPr>
              <a:t>BERT</a:t>
            </a:r>
            <a:r>
              <a:rPr lang="he-IL" sz="1200" kern="100" dirty="0">
                <a:effectLst/>
                <a:latin typeface="David" panose="020E0502060401010101" pitchFamily="34" charset="-79"/>
                <a:ea typeface="Aptos" panose="020B0004020202020204" pitchFamily="34" charset="0"/>
                <a:cs typeface="David" panose="020E0502060401010101" pitchFamily="34" charset="-79"/>
              </a:rPr>
              <a:t>, מותאמות לניתוח שפות תכנות וזיהוי </a:t>
            </a:r>
            <a:r>
              <a:rPr lang="he-IL" sz="1200" kern="100" dirty="0" err="1">
                <a:effectLst/>
                <a:latin typeface="David" panose="020E0502060401010101" pitchFamily="34" charset="-79"/>
                <a:ea typeface="Aptos" panose="020B0004020202020204" pitchFamily="34" charset="0"/>
                <a:cs typeface="David" panose="020E0502060401010101" pitchFamily="34" charset="-79"/>
              </a:rPr>
              <a:t>פגיעויות</a:t>
            </a:r>
            <a:r>
              <a:rPr lang="he-IL" sz="1200" kern="100" dirty="0">
                <a:effectLst/>
                <a:latin typeface="David" panose="020E0502060401010101" pitchFamily="34" charset="-79"/>
                <a:ea typeface="Aptos" panose="020B0004020202020204" pitchFamily="34" charset="0"/>
                <a:cs typeface="David" panose="020E0502060401010101" pitchFamily="34" charset="-79"/>
              </a:rPr>
              <a:t> בקוד. מודלים אלו מזהים דפוסים </a:t>
            </a:r>
            <a:r>
              <a:rPr lang="he-IL" sz="1200" kern="100" dirty="0" err="1">
                <a:effectLst/>
                <a:latin typeface="David" panose="020E0502060401010101" pitchFamily="34" charset="-79"/>
                <a:ea typeface="Aptos" panose="020B0004020202020204" pitchFamily="34" charset="0"/>
                <a:cs typeface="David" panose="020E0502060401010101" pitchFamily="34" charset="-79"/>
              </a:rPr>
              <a:t>סינתקטיים</a:t>
            </a:r>
            <a:r>
              <a:rPr lang="he-IL" sz="1200" kern="100" dirty="0">
                <a:effectLst/>
                <a:latin typeface="David" panose="020E0502060401010101" pitchFamily="34" charset="-79"/>
                <a:ea typeface="Aptos" panose="020B0004020202020204" pitchFamily="34" charset="0"/>
                <a:cs typeface="David" panose="020E0502060401010101" pitchFamily="34" charset="-79"/>
              </a:rPr>
              <a:t> וסמנטיים, גם בהתקפות מוסוות. יתרונם הוא ביכולת להתאים לשפות תכנות שונות ולסביבות פיתוח מגוונות.</a:t>
            </a:r>
            <a:endParaRPr lang="en-US" sz="12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200" b="1" kern="100" dirty="0">
                <a:effectLst/>
                <a:latin typeface="David" panose="020E0502060401010101" pitchFamily="34" charset="-79"/>
                <a:ea typeface="Aptos" panose="020B0004020202020204" pitchFamily="34" charset="0"/>
                <a:cs typeface="David" panose="020E0502060401010101" pitchFamily="34" charset="-79"/>
              </a:rPr>
              <a:t>יישום במערכות שונות- </a:t>
            </a:r>
            <a:r>
              <a:rPr lang="he-IL" sz="1200" kern="100" dirty="0">
                <a:effectLst/>
                <a:latin typeface="David" panose="020E0502060401010101" pitchFamily="34" charset="-79"/>
                <a:ea typeface="Aptos" panose="020B0004020202020204" pitchFamily="34" charset="0"/>
                <a:cs typeface="David" panose="020E0502060401010101" pitchFamily="34" charset="-79"/>
              </a:rPr>
              <a:t>מודלים מוכללים מראש מאפשרים לארגונים לאמן מערכות לזיהוי הזרקות קוד במהירות ובעלות נמוכה. ניתן לטעון מודלים אלו ביישומים כמו </a:t>
            </a:r>
            <a:r>
              <a:rPr lang="en-US" sz="1200" kern="100" dirty="0">
                <a:effectLst/>
                <a:latin typeface="David" panose="020E0502060401010101" pitchFamily="34" charset="-79"/>
                <a:ea typeface="Aptos" panose="020B0004020202020204" pitchFamily="34" charset="0"/>
                <a:cs typeface="David" panose="020E0502060401010101" pitchFamily="34" charset="-79"/>
              </a:rPr>
              <a:t>IDEs</a:t>
            </a:r>
            <a:r>
              <a:rPr lang="he-IL" sz="1200" kern="100" dirty="0">
                <a:effectLst/>
                <a:latin typeface="David" panose="020E0502060401010101" pitchFamily="34" charset="-79"/>
                <a:ea typeface="Aptos" panose="020B0004020202020204" pitchFamily="34" charset="0"/>
                <a:cs typeface="David" panose="020E0502060401010101" pitchFamily="34" charset="-79"/>
              </a:rPr>
              <a:t>, שרתים ומערכות מבוססות ענן</a:t>
            </a:r>
            <a:r>
              <a:rPr lang="en-US" sz="1200" kern="100" dirty="0">
                <a:effectLst/>
                <a:latin typeface="David" panose="020E0502060401010101" pitchFamily="34" charset="-79"/>
                <a:ea typeface="Aptos" panose="020B0004020202020204" pitchFamily="34" charset="0"/>
                <a:cs typeface="David" panose="020E0502060401010101" pitchFamily="34" charset="-79"/>
              </a:rPr>
              <a:t>.</a:t>
            </a:r>
          </a:p>
          <a:p>
            <a:pPr algn="r" rtl="1"/>
            <a:r>
              <a:rPr lang="he-IL" sz="1200" b="1" kern="100" dirty="0">
                <a:effectLst/>
                <a:latin typeface="David" panose="020E0502060401010101" pitchFamily="34" charset="-79"/>
                <a:ea typeface="Aptos" panose="020B0004020202020204" pitchFamily="34" charset="0"/>
                <a:cs typeface="David" panose="020E0502060401010101" pitchFamily="34" charset="-79"/>
              </a:rPr>
              <a:t>אבטחה בקצה הרשת </a:t>
            </a:r>
            <a:r>
              <a:rPr lang="en-US" sz="1200" b="1" kern="100" dirty="0">
                <a:effectLst/>
                <a:latin typeface="David" panose="020E0502060401010101" pitchFamily="34" charset="-79"/>
                <a:ea typeface="Aptos" panose="020B0004020202020204" pitchFamily="34" charset="0"/>
                <a:cs typeface="David" panose="020E0502060401010101" pitchFamily="34" charset="-79"/>
              </a:rPr>
              <a:t> (Edge Computing)</a:t>
            </a:r>
            <a:r>
              <a:rPr lang="he-IL" sz="1200" b="1" kern="100" dirty="0">
                <a:effectLst/>
                <a:latin typeface="David" panose="020E0502060401010101" pitchFamily="34" charset="-79"/>
                <a:ea typeface="Aptos" panose="020B0004020202020204" pitchFamily="34" charset="0"/>
                <a:cs typeface="David" panose="020E0502060401010101" pitchFamily="34" charset="-79"/>
              </a:rPr>
              <a:t>-</a:t>
            </a:r>
            <a:r>
              <a:rPr lang="he-IL" sz="1200" dirty="0">
                <a:latin typeface="David" panose="020E0502060401010101" pitchFamily="34" charset="-79"/>
                <a:cs typeface="David" panose="020E0502060401010101" pitchFamily="34" charset="-79"/>
              </a:rPr>
              <a:t>מכשירי </a:t>
            </a:r>
            <a:r>
              <a:rPr lang="en-US" sz="1200" dirty="0">
                <a:latin typeface="David" panose="020E0502060401010101" pitchFamily="34" charset="-79"/>
                <a:cs typeface="David" panose="020E0502060401010101" pitchFamily="34" charset="-79"/>
              </a:rPr>
              <a:t>IoT</a:t>
            </a:r>
            <a:r>
              <a:rPr lang="he-IL" sz="1200" dirty="0">
                <a:latin typeface="David" panose="020E0502060401010101" pitchFamily="34" charset="-79"/>
                <a:cs typeface="David" panose="020E0502060401010101" pitchFamily="34" charset="-79"/>
              </a:rPr>
              <a:t> חשופים למתקפות זדוניות בשל מגבלות אבטחה ומשאבים, מה שהופך את זיהוי האיומים בקצה הרשת לחיוני עבור יישומים כמו בתים חכמים ותחבורה חכמה. שילוב למידת מכונה במכשירים אלו מאפשר ניתוח התנהגות חשודה וזיהוי מתקפות בזמן אמת. עם זאת, מכשירים כמו חיישנים תעשייתיים ומצלמות חכמות מוגבלים בעיבוד ואנרגיה, מה שמצריך מודלים יעילים. למשל, </a:t>
            </a:r>
            <a:r>
              <a:rPr lang="en-US" sz="1200" dirty="0" err="1">
                <a:latin typeface="David" panose="020E0502060401010101" pitchFamily="34" charset="-79"/>
                <a:cs typeface="David" panose="020E0502060401010101" pitchFamily="34" charset="-79"/>
              </a:rPr>
              <a:t>TinyML</a:t>
            </a:r>
            <a:r>
              <a:rPr lang="he-IL" sz="1200" dirty="0">
                <a:latin typeface="David" panose="020E0502060401010101" pitchFamily="34" charset="-79"/>
                <a:cs typeface="David" panose="020E0502060401010101" pitchFamily="34" charset="-79"/>
              </a:rPr>
              <a:t>.</a:t>
            </a:r>
          </a:p>
        </p:txBody>
      </p:sp>
    </p:spTree>
    <p:extLst>
      <p:ext uri="{BB962C8B-B14F-4D97-AF65-F5344CB8AC3E}">
        <p14:creationId xmlns:p14="http://schemas.microsoft.com/office/powerpoint/2010/main" val="3858236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B7BE9-5C5E-26E8-96CE-C0FECE581CDA}"/>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0FE788DF-6BAB-DEB3-B99D-D8801E773441}"/>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אתגרים עתידיים</a:t>
            </a:r>
            <a:endParaRPr lang="he-IL" sz="4000" dirty="0"/>
          </a:p>
        </p:txBody>
      </p:sp>
      <p:sp>
        <p:nvSpPr>
          <p:cNvPr id="13" name="מציין מיקום תוכן 2">
            <a:extLst>
              <a:ext uri="{FF2B5EF4-FFF2-40B4-BE49-F238E27FC236}">
                <a16:creationId xmlns:a16="http://schemas.microsoft.com/office/drawing/2014/main" id="{E18204FE-3E8A-D033-E19D-6BC016F7D9F1}"/>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400" b="1" kern="100" dirty="0">
                <a:effectLst/>
                <a:latin typeface="David" panose="020E0502060401010101" pitchFamily="34" charset="-79"/>
                <a:ea typeface="Aptos" panose="020B0004020202020204" pitchFamily="34" charset="0"/>
                <a:cs typeface="David" panose="020E0502060401010101" pitchFamily="34" charset="-79"/>
              </a:rPr>
              <a:t>1. שיפור עמידות בפני התקפות אדברסריות </a:t>
            </a:r>
            <a:r>
              <a:rPr lang="en-US" sz="1400" b="1" kern="100" dirty="0">
                <a:effectLst/>
                <a:latin typeface="David" panose="020E0502060401010101" pitchFamily="34" charset="-79"/>
                <a:ea typeface="Aptos" panose="020B0004020202020204" pitchFamily="34" charset="0"/>
                <a:cs typeface="David" panose="020E0502060401010101" pitchFamily="34" charset="-79"/>
              </a:rPr>
              <a:t> (Adversarial Attacks)</a:t>
            </a:r>
            <a:r>
              <a:rPr lang="he-IL" sz="1400" b="1"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תוקפים מבצעים שינויים מזעריים בקלט כדי להטעות את המודל ולגרום לו ל</a:t>
            </a:r>
            <a:r>
              <a:rPr lang="he-IL" sz="1400" kern="100" dirty="0">
                <a:latin typeface="David" panose="020E0502060401010101" pitchFamily="34" charset="-79"/>
                <a:ea typeface="Aptos" panose="020B0004020202020204" pitchFamily="34" charset="0"/>
                <a:cs typeface="David" panose="020E0502060401010101" pitchFamily="34" charset="-79"/>
              </a:rPr>
              <a:t>סווג קוד מסוכן כתקין.</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u="sng" kern="100" dirty="0">
                <a:effectLst/>
                <a:latin typeface="David" panose="020E0502060401010101" pitchFamily="34" charset="-79"/>
                <a:ea typeface="Aptos" panose="020B0004020202020204" pitchFamily="34" charset="0"/>
                <a:cs typeface="David" panose="020E0502060401010101" pitchFamily="34" charset="-79"/>
              </a:rPr>
              <a:t>דרכים להתמודד עם התקפות אדברסריות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אימון אדברסרי (</a:t>
            </a:r>
            <a:r>
              <a:rPr lang="en-US" sz="1400" kern="100" dirty="0">
                <a:effectLst/>
                <a:latin typeface="David" panose="020E0502060401010101" pitchFamily="34" charset="-79"/>
                <a:ea typeface="Aptos" panose="020B0004020202020204" pitchFamily="34" charset="0"/>
                <a:cs typeface="David" panose="020E0502060401010101" pitchFamily="34" charset="-79"/>
              </a:rPr>
              <a:t>Adversarial Training</a:t>
            </a:r>
            <a:r>
              <a:rPr lang="he-IL" sz="1400" kern="100" dirty="0">
                <a:effectLst/>
                <a:latin typeface="David" panose="020E0502060401010101" pitchFamily="34" charset="-79"/>
                <a:ea typeface="Aptos" panose="020B0004020202020204" pitchFamily="34" charset="0"/>
                <a:cs typeface="David" panose="020E0502060401010101" pitchFamily="34" charset="-79"/>
              </a:rPr>
              <a:t>), פיתוחים בתחום </a:t>
            </a:r>
            <a:r>
              <a:rPr lang="he-IL" sz="1400" kern="100" dirty="0" err="1">
                <a:effectLst/>
                <a:latin typeface="David" panose="020E0502060401010101" pitchFamily="34" charset="-79"/>
                <a:ea typeface="Aptos" panose="020B0004020202020204" pitchFamily="34" charset="0"/>
                <a:cs typeface="David" panose="020E0502060401010101" pitchFamily="34" charset="-79"/>
              </a:rPr>
              <a:t>דיטקטור</a:t>
            </a:r>
            <a:r>
              <a:rPr lang="he-IL" sz="1400" kern="100" dirty="0">
                <a:effectLst/>
                <a:latin typeface="David" panose="020E0502060401010101" pitchFamily="34" charset="-79"/>
                <a:ea typeface="Aptos" panose="020B0004020202020204" pitchFamily="34" charset="0"/>
                <a:cs typeface="David" panose="020E0502060401010101" pitchFamily="34" charset="-79"/>
              </a:rPr>
              <a:t> אנטי-אדברסרי (</a:t>
            </a:r>
            <a:r>
              <a:rPr lang="en-US" sz="1400" kern="100" dirty="0">
                <a:effectLst/>
                <a:latin typeface="David" panose="020E0502060401010101" pitchFamily="34" charset="-79"/>
                <a:ea typeface="Aptos" panose="020B0004020202020204" pitchFamily="34" charset="0"/>
                <a:cs typeface="David" panose="020E0502060401010101" pitchFamily="34" charset="-79"/>
              </a:rPr>
              <a:t>Anti-Adversarial Detectors</a:t>
            </a:r>
            <a:r>
              <a:rPr lang="he-IL" sz="1400" kern="100" dirty="0">
                <a:effectLst/>
                <a:latin typeface="David" panose="020E0502060401010101" pitchFamily="34" charset="-79"/>
                <a:ea typeface="Aptos" panose="020B0004020202020204" pitchFamily="34" charset="0"/>
                <a:cs typeface="David" panose="020E0502060401010101" pitchFamily="34" charset="-79"/>
              </a:rPr>
              <a:t>), ואנליזה פורמלית </a:t>
            </a:r>
            <a:r>
              <a:rPr lang="en-US" sz="1400" kern="100" dirty="0">
                <a:effectLst/>
                <a:latin typeface="David" panose="020E0502060401010101" pitchFamily="34" charset="-79"/>
                <a:ea typeface="Aptos" panose="020B0004020202020204" pitchFamily="34" charset="0"/>
                <a:cs typeface="David" panose="020E0502060401010101" pitchFamily="34" charset="-79"/>
              </a:rPr>
              <a:t>(Formal Verification)</a:t>
            </a:r>
            <a:r>
              <a:rPr lang="he-IL" sz="1400" kern="100" dirty="0">
                <a:effectLst/>
                <a:latin typeface="David" panose="020E0502060401010101" pitchFamily="34" charset="-79"/>
                <a:ea typeface="Aptos" panose="020B0004020202020204" pitchFamily="34" charset="0"/>
                <a:cs typeface="David" panose="020E0502060401010101" pitchFamily="34" charset="-79"/>
              </a:rPr>
              <a:t>.</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0" indent="0" algn="r" rtl="1">
              <a:lnSpc>
                <a:spcPct val="115000"/>
              </a:lnSpc>
              <a:spcAft>
                <a:spcPts val="800"/>
              </a:spcAft>
              <a:buNone/>
            </a:pPr>
            <a:r>
              <a:rPr lang="he-IL" sz="1400" b="1" kern="100" dirty="0">
                <a:effectLst/>
                <a:latin typeface="David" panose="020E0502060401010101" pitchFamily="34" charset="-79"/>
                <a:ea typeface="Aptos" panose="020B0004020202020204" pitchFamily="34" charset="0"/>
                <a:cs typeface="David" panose="020E0502060401010101" pitchFamily="34" charset="-79"/>
              </a:rPr>
              <a:t>2. </a:t>
            </a:r>
            <a:r>
              <a:rPr lang="he-IL" sz="1400" b="1" kern="100" dirty="0" err="1">
                <a:effectLst/>
                <a:latin typeface="David" panose="020E0502060401010101" pitchFamily="34" charset="-79"/>
                <a:ea typeface="Aptos" panose="020B0004020202020204" pitchFamily="34" charset="0"/>
                <a:cs typeface="David" panose="020E0502060401010101" pitchFamily="34" charset="-79"/>
              </a:rPr>
              <a:t>הסבריות</a:t>
            </a:r>
            <a:r>
              <a:rPr lang="he-IL" sz="1400" b="1" kern="100" dirty="0">
                <a:effectLst/>
                <a:latin typeface="David" panose="020E0502060401010101" pitchFamily="34" charset="-79"/>
                <a:ea typeface="Aptos" panose="020B0004020202020204" pitchFamily="34" charset="0"/>
                <a:cs typeface="David" panose="020E0502060401010101" pitchFamily="34" charset="-79"/>
              </a:rPr>
              <a:t> ושקיפות </a:t>
            </a:r>
            <a:r>
              <a:rPr lang="en-US" sz="1400" b="1" kern="100" dirty="0">
                <a:effectLst/>
                <a:latin typeface="David" panose="020E0502060401010101" pitchFamily="34" charset="-79"/>
                <a:ea typeface="Aptos" panose="020B0004020202020204" pitchFamily="34" charset="0"/>
                <a:cs typeface="David" panose="020E0502060401010101" pitchFamily="34" charset="-79"/>
              </a:rPr>
              <a:t> (Explainability and Transparency)</a:t>
            </a:r>
            <a:r>
              <a:rPr lang="he-IL" sz="1400" b="1"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במודלים מתקדמים כמו רשתות נוירונים עמוקות, הבנת תהליך קבלת ההחלטה הופכת למורכבת. אחת הגישות היא פיתוח מודלים פרשניים (</a:t>
            </a:r>
            <a:r>
              <a:rPr lang="en-US" sz="1400" kern="100" dirty="0">
                <a:effectLst/>
                <a:latin typeface="David" panose="020E0502060401010101" pitchFamily="34" charset="-79"/>
                <a:ea typeface="Aptos" panose="020B0004020202020204" pitchFamily="34" charset="0"/>
                <a:cs typeface="David" panose="020E0502060401010101" pitchFamily="34" charset="-79"/>
              </a:rPr>
              <a:t>Interpretable Models</a:t>
            </a:r>
            <a:r>
              <a:rPr lang="he-IL" sz="1400" kern="100" dirty="0">
                <a:effectLst/>
                <a:latin typeface="David" panose="020E0502060401010101" pitchFamily="34" charset="-79"/>
                <a:ea typeface="Aptos" panose="020B0004020202020204" pitchFamily="34" charset="0"/>
                <a:cs typeface="David" panose="020E0502060401010101" pitchFamily="34" charset="-79"/>
              </a:rPr>
              <a:t>)</a:t>
            </a:r>
            <a:r>
              <a:rPr lang="he-IL" sz="1400" kern="100" dirty="0">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כדי להסביר את ההחלטות </a:t>
            </a:r>
            <a:r>
              <a:rPr lang="he-IL" sz="1400" kern="100" dirty="0" err="1">
                <a:effectLst/>
                <a:latin typeface="David" panose="020E0502060401010101" pitchFamily="34" charset="-79"/>
                <a:ea typeface="Aptos" panose="020B0004020202020204" pitchFamily="34" charset="0"/>
                <a:cs typeface="David" panose="020E0502060401010101" pitchFamily="34" charset="-79"/>
              </a:rPr>
              <a:t>ולהנגיש</a:t>
            </a:r>
            <a:r>
              <a:rPr lang="he-IL" sz="1400" kern="100" dirty="0">
                <a:effectLst/>
                <a:latin typeface="David" panose="020E0502060401010101" pitchFamily="34" charset="-79"/>
                <a:ea typeface="Aptos" panose="020B0004020202020204" pitchFamily="34" charset="0"/>
                <a:cs typeface="David" panose="020E0502060401010101" pitchFamily="34" charset="-79"/>
              </a:rPr>
              <a:t> את תהליך קבלת ההחלטות. </a:t>
            </a:r>
            <a:r>
              <a:rPr lang="he-IL" sz="1400" dirty="0">
                <a:latin typeface="David" panose="020E0502060401010101" pitchFamily="34" charset="-79"/>
                <a:cs typeface="David" panose="020E0502060401010101" pitchFamily="34" charset="-79"/>
              </a:rPr>
              <a:t>נדרשת גם אינטראקטיביות גבוהה יותר, כולל ממשקים ויזואליים בזמן אמת.</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marL="0" indent="0" algn="r" rtl="1">
              <a:lnSpc>
                <a:spcPct val="115000"/>
              </a:lnSpc>
              <a:spcAft>
                <a:spcPts val="800"/>
              </a:spcAft>
              <a:buNone/>
            </a:pPr>
            <a:r>
              <a:rPr lang="he-IL" sz="1400" b="1" kern="100" dirty="0">
                <a:effectLst/>
                <a:latin typeface="David" panose="020E0502060401010101" pitchFamily="34" charset="-79"/>
                <a:ea typeface="Aptos" panose="020B0004020202020204" pitchFamily="34" charset="0"/>
                <a:cs typeface="David" panose="020E0502060401010101" pitchFamily="34" charset="-79"/>
              </a:rPr>
              <a:t>3.  אינטגרציה של למידת מכונה במערכות פיתוח</a:t>
            </a:r>
            <a:r>
              <a:rPr lang="en-US" sz="1400" b="1" kern="100" dirty="0">
                <a:effectLst/>
                <a:latin typeface="David" panose="020E0502060401010101" pitchFamily="34" charset="-79"/>
                <a:ea typeface="Aptos" panose="020B0004020202020204" pitchFamily="34" charset="0"/>
                <a:cs typeface="David" panose="020E0502060401010101" pitchFamily="34" charset="-79"/>
              </a:rPr>
              <a:t> (IDEs) </a:t>
            </a:r>
            <a:r>
              <a:rPr lang="he-IL" sz="1400" b="1" kern="100" dirty="0">
                <a:effectLst/>
                <a:latin typeface="David" panose="020E0502060401010101" pitchFamily="34" charset="-79"/>
                <a:ea typeface="Aptos" panose="020B0004020202020204" pitchFamily="34" charset="0"/>
                <a:cs typeface="David" panose="020E0502060401010101" pitchFamily="34" charset="-79"/>
              </a:rPr>
              <a:t>–</a:t>
            </a:r>
            <a:r>
              <a:rPr lang="he-IL" sz="1400" kern="100" dirty="0">
                <a:effectLst/>
                <a:latin typeface="David" panose="020E0502060401010101" pitchFamily="34" charset="-79"/>
                <a:ea typeface="Aptos" panose="020B0004020202020204" pitchFamily="34" charset="0"/>
                <a:cs typeface="David" panose="020E0502060401010101" pitchFamily="34" charset="-79"/>
              </a:rPr>
              <a:t>להוסיף כלי למידת מכונה שיזהו בזמן אמת קוד פגיע ויתריעו על פוטנציאל לזריקות קוד במהלך הכתיבה</a:t>
            </a:r>
            <a:r>
              <a:rPr lang="he-IL" sz="1400" kern="100" dirty="0">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האתגר המרכזי הוא לפתח כלים שיתממשקו עם סביבות פיתוח מבלי להפריע למתכנתים או להשפיע על ביצועים. אותם פתרונות יפעלו ברקע ויסרקו את הקוד בזמן אמת, תוך התראה רק במקרה של סיכון ברור. יש לפתח מודלים קלים ומהירים לניתוח דינמי של קוד בזמן ריצה, וכלים מודולריים שיתממשקו עם מערכות קיימות מבלי לדרוש שינויים משמעותיים בקוד</a:t>
            </a:r>
            <a:r>
              <a:rPr lang="en-US" sz="1400" kern="100" dirty="0">
                <a:effectLst/>
                <a:latin typeface="David" panose="020E0502060401010101" pitchFamily="34" charset="-79"/>
                <a:ea typeface="Aptos" panose="020B0004020202020204" pitchFamily="34" charset="0"/>
                <a:cs typeface="David" panose="020E0502060401010101" pitchFamily="34" charset="-79"/>
              </a:rPr>
              <a:t>.</a:t>
            </a:r>
          </a:p>
        </p:txBody>
      </p:sp>
    </p:spTree>
    <p:extLst>
      <p:ext uri="{BB962C8B-B14F-4D97-AF65-F5344CB8AC3E}">
        <p14:creationId xmlns:p14="http://schemas.microsoft.com/office/powerpoint/2010/main" val="4119698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85D70-4161-73B0-AA91-F876C608D4E0}"/>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F66B0077-66FA-AD6A-CAAE-E658E458189D}"/>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אתגרים עתידיים-המשך</a:t>
            </a:r>
            <a:endParaRPr lang="he-IL" sz="4000" dirty="0"/>
          </a:p>
        </p:txBody>
      </p:sp>
      <p:sp>
        <p:nvSpPr>
          <p:cNvPr id="13" name="מציין מיקום תוכן 2">
            <a:extLst>
              <a:ext uri="{FF2B5EF4-FFF2-40B4-BE49-F238E27FC236}">
                <a16:creationId xmlns:a16="http://schemas.microsoft.com/office/drawing/2014/main" id="{C8DA9B7A-A640-3986-380C-AD58E2C936B8}"/>
              </a:ext>
            </a:extLst>
          </p:cNvPr>
          <p:cNvSpPr>
            <a:spLocks noGrp="1"/>
          </p:cNvSpPr>
          <p:nvPr>
            <p:ph idx="1"/>
          </p:nvPr>
        </p:nvSpPr>
        <p:spPr>
          <a:xfrm>
            <a:off x="1625727" y="946404"/>
            <a:ext cx="8940546" cy="4965192"/>
          </a:xfrm>
        </p:spPr>
        <p:txBody>
          <a:bodyPr/>
          <a:lstStyle/>
          <a:p>
            <a:pPr marL="0" indent="0" algn="r" rtl="1">
              <a:lnSpc>
                <a:spcPct val="115000"/>
              </a:lnSpc>
              <a:spcAft>
                <a:spcPts val="800"/>
              </a:spcAft>
              <a:buNone/>
            </a:pPr>
            <a:r>
              <a:rPr lang="he-IL" sz="1400" b="1" kern="100" dirty="0">
                <a:effectLst/>
                <a:latin typeface="David" panose="020E0502060401010101" pitchFamily="34" charset="-79"/>
                <a:ea typeface="Aptos" panose="020B0004020202020204" pitchFamily="34" charset="0"/>
                <a:cs typeface="David" panose="020E0502060401010101" pitchFamily="34" charset="-79"/>
              </a:rPr>
              <a:t>4. זיהוי תקיפות אפס-יום </a:t>
            </a:r>
            <a:r>
              <a:rPr lang="en-US" sz="1400" b="1" kern="100" dirty="0">
                <a:effectLst/>
                <a:latin typeface="David" panose="020E0502060401010101" pitchFamily="34" charset="-79"/>
                <a:ea typeface="Aptos" panose="020B0004020202020204" pitchFamily="34" charset="0"/>
                <a:cs typeface="David" panose="020E0502060401010101" pitchFamily="34" charset="-79"/>
              </a:rPr>
              <a:t> (Zero-Day Attacks)</a:t>
            </a:r>
            <a:r>
              <a:rPr lang="he-IL" sz="1400" b="1"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למידת מכונה מבוססת על נתוני אימון, ולכן אחד האתגרים הגדולים ביותר הוא היכולת לזהות תקיפות חדשות לגמרי, שלא היו קיימות קודם לכן. מודלים המסתמכים על דפוסים ישנים עלולים שלא לזהות תקיפות מסוג זה, ובכך להוות נקודת תורפה משמעותית</a:t>
            </a:r>
            <a:r>
              <a:rPr lang="he-IL" sz="1400" kern="100" dirty="0">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אחד הפתרונות הוא למידה לא מונחית (</a:t>
            </a:r>
            <a:r>
              <a:rPr lang="en-US" sz="1400" kern="100" dirty="0">
                <a:effectLst/>
                <a:latin typeface="David" panose="020E0502060401010101" pitchFamily="34" charset="-79"/>
                <a:ea typeface="Aptos" panose="020B0004020202020204" pitchFamily="34" charset="0"/>
                <a:cs typeface="David" panose="020E0502060401010101" pitchFamily="34" charset="-79"/>
              </a:rPr>
              <a:t>Unsupervised Learning</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p>
          <a:p>
            <a:pPr marL="0" indent="0" algn="r" rtl="1">
              <a:lnSpc>
                <a:spcPct val="115000"/>
              </a:lnSpc>
              <a:spcAft>
                <a:spcPts val="800"/>
              </a:spcAft>
              <a:buNone/>
            </a:pPr>
            <a:r>
              <a:rPr lang="he-IL" sz="1400" b="1" kern="100" dirty="0">
                <a:effectLst/>
                <a:latin typeface="David" panose="020E0502060401010101" pitchFamily="34" charset="-79"/>
                <a:ea typeface="Aptos" panose="020B0004020202020204" pitchFamily="34" charset="0"/>
                <a:cs typeface="David" panose="020E0502060401010101" pitchFamily="34" charset="-79"/>
              </a:rPr>
              <a:t>5. הבטחת פרטיות ובטיחות בלמידה מבוזרת </a:t>
            </a:r>
            <a:r>
              <a:rPr lang="en-US" sz="1400" b="1" kern="100" dirty="0">
                <a:effectLst/>
                <a:latin typeface="David" panose="020E0502060401010101" pitchFamily="34" charset="-79"/>
                <a:ea typeface="Aptos" panose="020B0004020202020204" pitchFamily="34" charset="0"/>
                <a:cs typeface="David" panose="020E0502060401010101" pitchFamily="34" charset="-79"/>
              </a:rPr>
              <a:t> (Federated Learning)</a:t>
            </a:r>
            <a:r>
              <a:rPr lang="he-IL" sz="1400" b="1" kern="100" dirty="0">
                <a:effectLst/>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למידה מבוזרת</a:t>
            </a:r>
            <a:r>
              <a:rPr lang="he-IL" sz="1400" kern="100" dirty="0">
                <a:latin typeface="David" panose="020E0502060401010101" pitchFamily="34" charset="-79"/>
                <a:ea typeface="Aptos" panose="020B0004020202020204" pitchFamily="34" charset="0"/>
                <a:cs typeface="David" panose="020E0502060401010101" pitchFamily="34" charset="-79"/>
              </a:rPr>
              <a:t> </a:t>
            </a:r>
            <a:r>
              <a:rPr lang="he-IL" sz="1400" kern="100" dirty="0">
                <a:effectLst/>
                <a:latin typeface="David" panose="020E0502060401010101" pitchFamily="34" charset="-79"/>
                <a:ea typeface="Aptos" panose="020B0004020202020204" pitchFamily="34" charset="0"/>
                <a:cs typeface="David" panose="020E0502060401010101" pitchFamily="34" charset="-79"/>
              </a:rPr>
              <a:t>היא גישה חדשה בלמידת מכונה, המאפשרת לאמן מודלים על נתונים המפוזרים בין מספר מכשירים או אתרים מבלי לשתף את המידע עצמו. המודל נשאר על מכשירים מקומיים, והנתונים לא עוזבים אותם. המכשירים מבצעים עדכונים על המודל המקומי שלהם, והעדכונים בלבד נשלחים לשרת המרכזי, המעדכן את המודל הגלובלי</a:t>
            </a:r>
            <a:r>
              <a:rPr lang="he-IL" sz="1400" kern="100" dirty="0">
                <a:latin typeface="David" panose="020E0502060401010101" pitchFamily="34" charset="-79"/>
                <a:ea typeface="Aptos" panose="020B0004020202020204" pitchFamily="34" charset="0"/>
                <a:cs typeface="David" panose="020E0502060401010101" pitchFamily="34" charset="-79"/>
              </a:rPr>
              <a:t>.</a:t>
            </a:r>
            <a:r>
              <a:rPr lang="en-US" sz="1400" kern="100" dirty="0">
                <a:effectLst/>
                <a:latin typeface="David" panose="020E0502060401010101" pitchFamily="34" charset="-79"/>
                <a:ea typeface="Aptos" panose="020B0004020202020204" pitchFamily="34" charset="0"/>
                <a:cs typeface="David" panose="020E0502060401010101" pitchFamily="34" charset="-79"/>
              </a:rPr>
              <a:t> </a:t>
            </a:r>
          </a:p>
        </p:txBody>
      </p:sp>
    </p:spTree>
    <p:extLst>
      <p:ext uri="{BB962C8B-B14F-4D97-AF65-F5344CB8AC3E}">
        <p14:creationId xmlns:p14="http://schemas.microsoft.com/office/powerpoint/2010/main" val="4147799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5CBDC-EF08-9287-76ED-05D511DC3409}"/>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5974BDD5-D20D-8AD5-E447-457E172B6043}"/>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מסקנות</a:t>
            </a:r>
            <a:endParaRPr lang="he-IL" sz="4000" dirty="0"/>
          </a:p>
        </p:txBody>
      </p:sp>
      <p:sp>
        <p:nvSpPr>
          <p:cNvPr id="13" name="מציין מיקום תוכן 2">
            <a:extLst>
              <a:ext uri="{FF2B5EF4-FFF2-40B4-BE49-F238E27FC236}">
                <a16:creationId xmlns:a16="http://schemas.microsoft.com/office/drawing/2014/main" id="{4FF234F3-64FB-BE43-3BE0-863DCC1CFB95}"/>
              </a:ext>
            </a:extLst>
          </p:cNvPr>
          <p:cNvSpPr>
            <a:spLocks noGrp="1"/>
          </p:cNvSpPr>
          <p:nvPr>
            <p:ph idx="1"/>
          </p:nvPr>
        </p:nvSpPr>
        <p:spPr>
          <a:xfrm>
            <a:off x="1625727" y="946404"/>
            <a:ext cx="8940546" cy="4965192"/>
          </a:xfrm>
        </p:spPr>
        <p:txBody>
          <a:bodyPr/>
          <a:lstStyle/>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לאורך העבודה דנו בסוגי מתקפות הזרקת קוד כגון </a:t>
            </a:r>
            <a:r>
              <a:rPr lang="en-US" sz="1400" kern="100" dirty="0">
                <a:effectLst/>
                <a:latin typeface="David" panose="020E0502060401010101" pitchFamily="34" charset="-79"/>
                <a:ea typeface="Aptos" panose="020B0004020202020204" pitchFamily="34" charset="0"/>
                <a:cs typeface="David" panose="020E0502060401010101" pitchFamily="34" charset="-79"/>
              </a:rPr>
              <a:t>SQL Injection</a:t>
            </a:r>
            <a:r>
              <a:rPr lang="he-IL" sz="1400" kern="100" dirty="0">
                <a:effectLst/>
                <a:latin typeface="David" panose="020E0502060401010101" pitchFamily="34" charset="-79"/>
                <a:ea typeface="Aptos" panose="020B0004020202020204" pitchFamily="34" charset="0"/>
                <a:cs typeface="David" panose="020E0502060401010101" pitchFamily="34" charset="-79"/>
              </a:rPr>
              <a:t> ו-</a:t>
            </a:r>
            <a:r>
              <a:rPr lang="en-US" sz="1400" kern="100" dirty="0">
                <a:effectLst/>
                <a:latin typeface="David" panose="020E0502060401010101" pitchFamily="34" charset="-79"/>
                <a:ea typeface="Aptos" panose="020B0004020202020204" pitchFamily="34" charset="0"/>
                <a:cs typeface="David" panose="020E0502060401010101" pitchFamily="34" charset="-79"/>
              </a:rPr>
              <a:t>XSS</a:t>
            </a:r>
            <a:r>
              <a:rPr lang="he-IL" sz="1400" kern="100" dirty="0">
                <a:effectLst/>
                <a:latin typeface="David" panose="020E0502060401010101" pitchFamily="34" charset="-79"/>
                <a:ea typeface="Aptos" panose="020B0004020202020204" pitchFamily="34" charset="0"/>
                <a:cs typeface="David" panose="020E0502060401010101" pitchFamily="34" charset="-79"/>
              </a:rPr>
              <a:t>, הנחשבות למתקפות נפוצות ומסוכנות בעולם אבטחת המידע. מתקפות אלו מנצלות חולשות בקלטי המשתמש כדי להחדיר קוד זדוני העלול לפגוע באבטחת המידע במערכת, כולל גניבת מידע רגיש, שינוי והשחתת נתונים, ואף השתלטות על השרת.</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על מנת להתמודד עם אתגרים אלו, בחנו בעבודה את השימוש בלמידת מכונה כפתרון חדשני ומתקדם בתחום אבטחת המידע. דנו בשיטות שונות של למידת מכונה, כולל עצי החלטה, מכונות וקטורים תומכים (</a:t>
            </a:r>
            <a:r>
              <a:rPr lang="en-US" sz="1400" kern="100" dirty="0">
                <a:effectLst/>
                <a:latin typeface="David" panose="020E0502060401010101" pitchFamily="34" charset="-79"/>
                <a:ea typeface="Aptos" panose="020B0004020202020204" pitchFamily="34" charset="0"/>
                <a:cs typeface="David" panose="020E0502060401010101" pitchFamily="34" charset="-79"/>
              </a:rPr>
              <a:t>SVM</a:t>
            </a:r>
            <a:r>
              <a:rPr lang="he-IL" sz="1400" kern="100" dirty="0">
                <a:effectLst/>
                <a:latin typeface="David" panose="020E0502060401010101" pitchFamily="34" charset="-79"/>
                <a:ea typeface="Aptos" panose="020B0004020202020204" pitchFamily="34" charset="0"/>
                <a:cs typeface="David" panose="020E0502060401010101" pitchFamily="34" charset="-79"/>
              </a:rPr>
              <a:t>), רשתות נוירונים מלאכותיות (</a:t>
            </a:r>
            <a:r>
              <a:rPr lang="en-US" sz="1400" kern="100" dirty="0">
                <a:effectLst/>
                <a:latin typeface="David" panose="020E0502060401010101" pitchFamily="34" charset="-79"/>
                <a:ea typeface="Aptos" panose="020B0004020202020204" pitchFamily="34" charset="0"/>
                <a:cs typeface="David" panose="020E0502060401010101" pitchFamily="34" charset="-79"/>
              </a:rPr>
              <a:t>ANN</a:t>
            </a:r>
            <a:r>
              <a:rPr lang="he-IL" sz="1400" kern="100" dirty="0">
                <a:effectLst/>
                <a:latin typeface="David" panose="020E0502060401010101" pitchFamily="34" charset="-79"/>
                <a:ea typeface="Aptos" panose="020B0004020202020204" pitchFamily="34" charset="0"/>
                <a:cs typeface="David" panose="020E0502060401010101" pitchFamily="34" charset="-79"/>
              </a:rPr>
              <a:t>), ורשתות </a:t>
            </a:r>
            <a:r>
              <a:rPr lang="he-IL" sz="1400" kern="100" dirty="0" err="1">
                <a:effectLst/>
                <a:latin typeface="David" panose="020E0502060401010101" pitchFamily="34" charset="-79"/>
                <a:ea typeface="Aptos" panose="020B0004020202020204" pitchFamily="34" charset="0"/>
                <a:cs typeface="David" panose="020E0502060401010101" pitchFamily="34" charset="-79"/>
              </a:rPr>
              <a:t>קונבולוציוניות</a:t>
            </a:r>
            <a:r>
              <a:rPr lang="he-IL" sz="1400" kern="100" dirty="0">
                <a:effectLst/>
                <a:latin typeface="David" panose="020E0502060401010101" pitchFamily="34" charset="-79"/>
                <a:ea typeface="Aptos" panose="020B0004020202020204" pitchFamily="34" charset="0"/>
                <a:cs typeface="David" panose="020E0502060401010101" pitchFamily="34" charset="-79"/>
              </a:rPr>
              <a:t> (</a:t>
            </a:r>
            <a:r>
              <a:rPr lang="en-US" sz="1400" kern="100" dirty="0">
                <a:effectLst/>
                <a:latin typeface="David" panose="020E0502060401010101" pitchFamily="34" charset="-79"/>
                <a:ea typeface="Aptos" panose="020B0004020202020204" pitchFamily="34" charset="0"/>
                <a:cs typeface="David" panose="020E0502060401010101" pitchFamily="34" charset="-79"/>
              </a:rPr>
              <a:t>CNN</a:t>
            </a:r>
            <a:r>
              <a:rPr lang="he-IL" sz="1400" kern="100" dirty="0">
                <a:effectLst/>
                <a:latin typeface="David" panose="020E0502060401010101" pitchFamily="34" charset="-79"/>
                <a:ea typeface="Aptos" panose="020B0004020202020204" pitchFamily="34" charset="0"/>
                <a:cs typeface="David" panose="020E0502060401010101" pitchFamily="34" charset="-79"/>
              </a:rPr>
              <a:t>). לכל שיטה הצגנו את היתרונות והחסרונות שלהן. </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בתפיסה לעתיד, הרצון הוא לשלב טכניקות למידת מכונה בצורה עמוקה יותר במערכות אבטחה קיימות, תוך פיתוח גישות היברידיות המשלבות מספר שיטות יחד. כמו כן, יש צורך בהשמת דגש על פיתוח מודלים המספקים שקיפות </a:t>
            </a:r>
            <a:r>
              <a:rPr lang="he-IL" sz="1400" kern="100" dirty="0" err="1">
                <a:effectLst/>
                <a:latin typeface="David" panose="020E0502060401010101" pitchFamily="34" charset="-79"/>
                <a:ea typeface="Aptos" panose="020B0004020202020204" pitchFamily="34" charset="0"/>
                <a:cs typeface="David" panose="020E0502060401010101" pitchFamily="34" charset="-79"/>
              </a:rPr>
              <a:t>והסבריות</a:t>
            </a:r>
            <a:r>
              <a:rPr lang="he-IL" sz="1400" kern="100" dirty="0">
                <a:effectLst/>
                <a:latin typeface="David" panose="020E0502060401010101" pitchFamily="34" charset="-79"/>
                <a:ea typeface="Aptos" panose="020B0004020202020204" pitchFamily="34" charset="0"/>
                <a:cs typeface="David" panose="020E0502060401010101" pitchFamily="34" charset="-79"/>
              </a:rPr>
              <a:t> גבוהה, כדי להקל על הבנת תהליכי קבלת ההחלטות. נושאים נוספים לעתיד יכולים לכלול שיפור בניהול נתוני האימון, יצירת טכניקות מתקדמות למניעת התאמת יתר ,התמודדות עם מתקפות חדשות ומתקפות המתפתחות במהירות.</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a:p>
            <a:pPr algn="r" rtl="1">
              <a:lnSpc>
                <a:spcPct val="115000"/>
              </a:lnSpc>
              <a:spcAft>
                <a:spcPts val="800"/>
              </a:spcAft>
            </a:pPr>
            <a:r>
              <a:rPr lang="he-IL" sz="1400" kern="100" dirty="0">
                <a:effectLst/>
                <a:latin typeface="David" panose="020E0502060401010101" pitchFamily="34" charset="-79"/>
                <a:ea typeface="Aptos" panose="020B0004020202020204" pitchFamily="34" charset="0"/>
                <a:cs typeface="David" panose="020E0502060401010101" pitchFamily="34" charset="-79"/>
              </a:rPr>
              <a:t>לסיכום, למידת מכונה מציעה פתרונות מתקדמים וחזקים לאבטחת מידע, אך דורשת המשך פיתוח והתאמות כדי לעמוד באתגרים המורכבים שמציבה הזירה המודרנית של אבטחת הסייבר.</a:t>
            </a:r>
            <a:endParaRPr lang="en-US" sz="14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2497389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9C2EF-4AAE-EC19-C6E3-4304962C19A5}"/>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FF0F1403-016E-B416-C72A-39C8107DAF38}"/>
              </a:ext>
            </a:extLst>
          </p:cNvPr>
          <p:cNvSpPr>
            <a:spLocks noGrp="1"/>
          </p:cNvSpPr>
          <p:nvPr>
            <p:ph type="title"/>
          </p:nvPr>
        </p:nvSpPr>
        <p:spPr>
          <a:xfrm>
            <a:off x="353568" y="64008"/>
            <a:ext cx="11484864" cy="1024128"/>
          </a:xfrm>
        </p:spPr>
        <p:txBody>
          <a:bodyPr/>
          <a:lstStyle/>
          <a:p>
            <a:pPr algn="ctr" rtl="1"/>
            <a:r>
              <a:rPr lang="he-IL" sz="4000" dirty="0">
                <a:effectLst/>
                <a:latin typeface="Aptos" panose="020B0004020202020204" pitchFamily="34" charset="0"/>
                <a:ea typeface="Aptos" panose="020B0004020202020204" pitchFamily="34" charset="0"/>
                <a:cs typeface="Arial" panose="020B0604020202020204" pitchFamily="34" charset="0"/>
              </a:rPr>
              <a:t>מקורות מידע</a:t>
            </a:r>
            <a:endParaRPr lang="he-IL" sz="4000" dirty="0"/>
          </a:p>
        </p:txBody>
      </p:sp>
      <p:sp>
        <p:nvSpPr>
          <p:cNvPr id="13" name="מציין מיקום תוכן 2">
            <a:extLst>
              <a:ext uri="{FF2B5EF4-FFF2-40B4-BE49-F238E27FC236}">
                <a16:creationId xmlns:a16="http://schemas.microsoft.com/office/drawing/2014/main" id="{57F6AC08-3C08-1276-6A01-9B90123A542F}"/>
              </a:ext>
            </a:extLst>
          </p:cNvPr>
          <p:cNvSpPr>
            <a:spLocks noGrp="1"/>
          </p:cNvSpPr>
          <p:nvPr>
            <p:ph idx="1"/>
          </p:nvPr>
        </p:nvSpPr>
        <p:spPr>
          <a:xfrm>
            <a:off x="1625727" y="763524"/>
            <a:ext cx="8940546" cy="4965192"/>
          </a:xfrm>
        </p:spPr>
        <p:txBody>
          <a:bodyPr/>
          <a:lstStyle/>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[1] </a:t>
            </a:r>
            <a:r>
              <a:rPr lang="en-US" sz="1100" kern="100" dirty="0" err="1">
                <a:effectLst/>
                <a:latin typeface="David" panose="020E0502060401010101" pitchFamily="34" charset="-79"/>
                <a:ea typeface="Aptos" panose="020B0004020202020204" pitchFamily="34" charset="0"/>
                <a:cs typeface="David" panose="020E0502060401010101" pitchFamily="34" charset="-79"/>
              </a:rPr>
              <a:t>Abaimov</a:t>
            </a:r>
            <a:r>
              <a:rPr lang="en-US" sz="1100" kern="100" dirty="0">
                <a:effectLst/>
                <a:latin typeface="David" panose="020E0502060401010101" pitchFamily="34" charset="-79"/>
                <a:ea typeface="Aptos" panose="020B0004020202020204" pitchFamily="34" charset="0"/>
                <a:cs typeface="David" panose="020E0502060401010101" pitchFamily="34" charset="-79"/>
              </a:rPr>
              <a:t>, S., &amp; Bianchi, G. (2021). A survey on the application of deep learning for code injection detection. </a:t>
            </a:r>
            <a:r>
              <a:rPr lang="en-US" sz="1100" i="1" kern="100" dirty="0">
                <a:effectLst/>
                <a:latin typeface="David" panose="020E0502060401010101" pitchFamily="34" charset="-79"/>
                <a:ea typeface="Aptos" panose="020B0004020202020204" pitchFamily="34" charset="0"/>
                <a:cs typeface="David" panose="020E0502060401010101" pitchFamily="34" charset="-79"/>
              </a:rPr>
              <a:t>Array</a:t>
            </a:r>
            <a:r>
              <a:rPr lang="en-US" sz="1100" kern="100" dirty="0">
                <a:effectLst/>
                <a:latin typeface="David" panose="020E0502060401010101" pitchFamily="34" charset="-79"/>
                <a:ea typeface="Aptos" panose="020B0004020202020204" pitchFamily="34" charset="0"/>
                <a:cs typeface="David" panose="020E0502060401010101" pitchFamily="34" charset="-79"/>
              </a:rPr>
              <a:t>.</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[2] Shalev-Shwartz, S., &amp; Ben-David, S. (2014). </a:t>
            </a:r>
            <a:r>
              <a:rPr lang="en-US" sz="1100" i="1" kern="100" dirty="0">
                <a:effectLst/>
                <a:latin typeface="David" panose="020E0502060401010101" pitchFamily="34" charset="-79"/>
                <a:ea typeface="Aptos" panose="020B0004020202020204" pitchFamily="34" charset="0"/>
                <a:cs typeface="David" panose="020E0502060401010101" pitchFamily="34" charset="-79"/>
              </a:rPr>
              <a:t>Understanding machine learning: From theory to algorithms</a:t>
            </a:r>
            <a:r>
              <a:rPr lang="en-US" sz="1100" kern="100" dirty="0">
                <a:effectLst/>
                <a:latin typeface="David" panose="020E0502060401010101" pitchFamily="34" charset="-79"/>
                <a:ea typeface="Aptos" panose="020B0004020202020204" pitchFamily="34" charset="0"/>
                <a:cs typeface="David" panose="020E0502060401010101" pitchFamily="34" charset="-79"/>
              </a:rPr>
              <a:t>. Cambridge University Press</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[3] </a:t>
            </a:r>
            <a:r>
              <a:rPr lang="en-US" sz="1100" kern="100" dirty="0" err="1">
                <a:effectLst/>
                <a:latin typeface="David" panose="020E0502060401010101" pitchFamily="34" charset="-79"/>
                <a:ea typeface="Aptos" panose="020B0004020202020204" pitchFamily="34" charset="0"/>
                <a:cs typeface="David" panose="020E0502060401010101" pitchFamily="34" charset="-79"/>
              </a:rPr>
              <a:t>Abaimov</a:t>
            </a:r>
            <a:r>
              <a:rPr lang="en-US" sz="1100" kern="100" dirty="0">
                <a:effectLst/>
                <a:latin typeface="David" panose="020E0502060401010101" pitchFamily="34" charset="-79"/>
                <a:ea typeface="Aptos" panose="020B0004020202020204" pitchFamily="34" charset="0"/>
                <a:cs typeface="David" panose="020E0502060401010101" pitchFamily="34" charset="-79"/>
              </a:rPr>
              <a:t>, S., &amp; Bianchi, G. (2019). CODDLE: Code-injection detection with deep learning. </a:t>
            </a:r>
            <a:r>
              <a:rPr lang="en-US" sz="1100" i="1" kern="100" dirty="0">
                <a:effectLst/>
                <a:latin typeface="David" panose="020E0502060401010101" pitchFamily="34" charset="-79"/>
                <a:ea typeface="Aptos" panose="020B0004020202020204" pitchFamily="34" charset="0"/>
                <a:cs typeface="David" panose="020E0502060401010101" pitchFamily="34" charset="-79"/>
              </a:rPr>
              <a:t>IEEE Access</a:t>
            </a:r>
            <a:r>
              <a:rPr lang="en-US" sz="1100" kern="100" dirty="0">
                <a:effectLst/>
                <a:latin typeface="David" panose="020E0502060401010101" pitchFamily="34" charset="-79"/>
                <a:ea typeface="Aptos" panose="020B0004020202020204" pitchFamily="34" charset="0"/>
                <a:cs typeface="David" panose="020E0502060401010101" pitchFamily="34" charset="-79"/>
              </a:rPr>
              <a:t>, </a:t>
            </a:r>
            <a:r>
              <a:rPr lang="en-US" sz="1100" i="1" kern="100" dirty="0">
                <a:effectLst/>
                <a:latin typeface="David" panose="020E0502060401010101" pitchFamily="34" charset="-79"/>
                <a:ea typeface="Aptos" panose="020B0004020202020204" pitchFamily="34" charset="0"/>
                <a:cs typeface="David" panose="020E0502060401010101" pitchFamily="34" charset="-79"/>
              </a:rPr>
              <a:t>7</a:t>
            </a:r>
            <a:r>
              <a:rPr lang="en-US" sz="1100" kern="100" dirty="0">
                <a:effectLst/>
                <a:latin typeface="David" panose="020E0502060401010101" pitchFamily="34" charset="-79"/>
                <a:ea typeface="Aptos" panose="020B0004020202020204" pitchFamily="34" charset="0"/>
                <a:cs typeface="David" panose="020E0502060401010101" pitchFamily="34" charset="-79"/>
              </a:rPr>
              <a:t>, 128617–128627.</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[4] Singhal, S., &amp; Yadav, P. (2022). Machine learning techniques for intrusion detection system: A survey. In S. Sharma, S.-L. Peng, J. Agrawal, R. K. Shukla, &amp; D. N. Le (Eds.), </a:t>
            </a:r>
            <a:r>
              <a:rPr lang="en-US" sz="1100" i="1" kern="100" dirty="0">
                <a:effectLst/>
                <a:latin typeface="David" panose="020E0502060401010101" pitchFamily="34" charset="-79"/>
                <a:ea typeface="Aptos" panose="020B0004020202020204" pitchFamily="34" charset="0"/>
                <a:cs typeface="David" panose="020E0502060401010101" pitchFamily="34" charset="-79"/>
              </a:rPr>
              <a:t>Data, engineering and applications</a:t>
            </a:r>
            <a:r>
              <a:rPr lang="en-US" sz="1100" kern="100" dirty="0">
                <a:effectLst/>
                <a:latin typeface="David" panose="020E0502060401010101" pitchFamily="34" charset="-79"/>
                <a:ea typeface="Aptos" panose="020B0004020202020204" pitchFamily="34" charset="0"/>
                <a:cs typeface="David" panose="020E0502060401010101" pitchFamily="34" charset="-79"/>
              </a:rPr>
              <a:t> (Vol. 907, pp. 1-14). Springer.</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[5] Kuppa, K., Dayal, A., Gupta, S., Dua, A., Chaudhary, P., &amp; Rathore, S. (2022). </a:t>
            </a:r>
            <a:r>
              <a:rPr lang="en-US" sz="1100" kern="100" dirty="0" err="1">
                <a:effectLst/>
                <a:latin typeface="David" panose="020E0502060401010101" pitchFamily="34" charset="-79"/>
                <a:ea typeface="Aptos" panose="020B0004020202020204" pitchFamily="34" charset="0"/>
                <a:cs typeface="David" panose="020E0502060401010101" pitchFamily="34" charset="-79"/>
              </a:rPr>
              <a:t>ConvXSS</a:t>
            </a:r>
            <a:r>
              <a:rPr lang="en-US" sz="1100" kern="100" dirty="0">
                <a:effectLst/>
                <a:latin typeface="David" panose="020E0502060401010101" pitchFamily="34" charset="-79"/>
                <a:ea typeface="Aptos" panose="020B0004020202020204" pitchFamily="34" charset="0"/>
                <a:cs typeface="David" panose="020E0502060401010101" pitchFamily="34" charset="-79"/>
              </a:rPr>
              <a:t>: A deep learning-based smart ICT framework against code injection attacks for HTML5 web applications in sustainable smart city infrastructure. </a:t>
            </a:r>
            <a:r>
              <a:rPr lang="en-US" sz="1100" i="1" kern="100" dirty="0">
                <a:effectLst/>
                <a:latin typeface="David" panose="020E0502060401010101" pitchFamily="34" charset="-79"/>
                <a:ea typeface="Aptos" panose="020B0004020202020204" pitchFamily="34" charset="0"/>
                <a:cs typeface="David" panose="020E0502060401010101" pitchFamily="34" charset="-79"/>
              </a:rPr>
              <a:t>Sustainable Cities and Society</a:t>
            </a:r>
            <a:r>
              <a:rPr lang="en-US" sz="1100" kern="100" dirty="0">
                <a:effectLst/>
                <a:latin typeface="David" panose="020E0502060401010101" pitchFamily="34" charset="-79"/>
                <a:ea typeface="Aptos" panose="020B0004020202020204" pitchFamily="34" charset="0"/>
                <a:cs typeface="David" panose="020E0502060401010101" pitchFamily="34" charset="-79"/>
              </a:rPr>
              <a:t>, </a:t>
            </a:r>
            <a:r>
              <a:rPr lang="en-US" sz="1100" i="1" kern="100" dirty="0">
                <a:effectLst/>
                <a:latin typeface="David" panose="020E0502060401010101" pitchFamily="34" charset="-79"/>
                <a:ea typeface="Aptos" panose="020B0004020202020204" pitchFamily="34" charset="0"/>
                <a:cs typeface="David" panose="020E0502060401010101" pitchFamily="34" charset="-79"/>
              </a:rPr>
              <a:t>80</a:t>
            </a:r>
            <a:r>
              <a:rPr lang="en-US" sz="1100" kern="100" dirty="0">
                <a:effectLst/>
                <a:latin typeface="David" panose="020E0502060401010101" pitchFamily="34" charset="-79"/>
                <a:ea typeface="Aptos" panose="020B0004020202020204" pitchFamily="34" charset="0"/>
                <a:cs typeface="David" panose="020E0502060401010101" pitchFamily="34" charset="-79"/>
              </a:rPr>
              <a:t>, Article 103601.</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[6] O’Shea, K., &amp; Nash, R. (2015). An Introduction to Convolutional Neural Networks. </a:t>
            </a:r>
            <a:r>
              <a:rPr lang="en-US" sz="1100" i="1" kern="100" dirty="0" err="1">
                <a:effectLst/>
                <a:latin typeface="David" panose="020E0502060401010101" pitchFamily="34" charset="-79"/>
                <a:ea typeface="Aptos" panose="020B0004020202020204" pitchFamily="34" charset="0"/>
                <a:cs typeface="David" panose="020E0502060401010101" pitchFamily="34" charset="-79"/>
              </a:rPr>
              <a:t>arXiv</a:t>
            </a:r>
            <a:r>
              <a:rPr lang="en-US" sz="1100" i="1" kern="100" dirty="0">
                <a:effectLst/>
                <a:latin typeface="David" panose="020E0502060401010101" pitchFamily="34" charset="-79"/>
                <a:ea typeface="Aptos" panose="020B0004020202020204" pitchFamily="34" charset="0"/>
                <a:cs typeface="David" panose="020E0502060401010101" pitchFamily="34" charset="-79"/>
              </a:rPr>
              <a:t> preprint arXiv:1511.08458</a:t>
            </a:r>
            <a:r>
              <a:rPr lang="en-US" sz="1100" kern="100" dirty="0">
                <a:effectLst/>
                <a:latin typeface="David" panose="020E0502060401010101" pitchFamily="34" charset="-79"/>
                <a:ea typeface="Aptos" panose="020B0004020202020204" pitchFamily="34" charset="0"/>
                <a:cs typeface="David" panose="020E0502060401010101" pitchFamily="34" charset="-79"/>
              </a:rPr>
              <a:t>.</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[7] </a:t>
            </a:r>
            <a:r>
              <a:rPr lang="en-US" sz="1100" kern="100" dirty="0" err="1">
                <a:effectLst/>
                <a:latin typeface="David" panose="020E0502060401010101" pitchFamily="34" charset="-79"/>
                <a:ea typeface="Aptos" panose="020B0004020202020204" pitchFamily="34" charset="0"/>
                <a:cs typeface="David" panose="020E0502060401010101" pitchFamily="34" charset="-79"/>
              </a:rPr>
              <a:t>Haykin</a:t>
            </a:r>
            <a:r>
              <a:rPr lang="en-US" sz="1100" kern="100" dirty="0">
                <a:effectLst/>
                <a:latin typeface="David" panose="020E0502060401010101" pitchFamily="34" charset="-79"/>
                <a:ea typeface="Aptos" panose="020B0004020202020204" pitchFamily="34" charset="0"/>
                <a:cs typeface="David" panose="020E0502060401010101" pitchFamily="34" charset="-79"/>
              </a:rPr>
              <a:t> S. (1998). Neural Networks: A Comprehensive Foundation. Prentice Hall New Jersey, NY.</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[8] </a:t>
            </a:r>
            <a:r>
              <a:rPr lang="en-US" sz="1100" kern="100" dirty="0" err="1">
                <a:effectLst/>
                <a:latin typeface="David" panose="020E0502060401010101" pitchFamily="34" charset="-79"/>
                <a:ea typeface="Aptos" panose="020B0004020202020204" pitchFamily="34" charset="0"/>
                <a:cs typeface="David" panose="020E0502060401010101" pitchFamily="34" charset="-79"/>
              </a:rPr>
              <a:t>Kakisim</a:t>
            </a:r>
            <a:r>
              <a:rPr lang="en-US" sz="1100" kern="100" dirty="0">
                <a:effectLst/>
                <a:latin typeface="David" panose="020E0502060401010101" pitchFamily="34" charset="-79"/>
                <a:ea typeface="Aptos" panose="020B0004020202020204" pitchFamily="34" charset="0"/>
                <a:cs typeface="David" panose="020E0502060401010101" pitchFamily="34" charset="-79"/>
              </a:rPr>
              <a:t>, A. G., Kaur, P., &amp; Jain, R. (2023). A deep learning approach based on multi-view consensus for SQL injection detection. </a:t>
            </a:r>
            <a:r>
              <a:rPr lang="en-US" sz="1100" i="1" kern="100" dirty="0">
                <a:effectLst/>
                <a:latin typeface="David" panose="020E0502060401010101" pitchFamily="34" charset="-79"/>
                <a:ea typeface="Aptos" panose="020B0004020202020204" pitchFamily="34" charset="0"/>
                <a:cs typeface="David" panose="020E0502060401010101" pitchFamily="34" charset="-79"/>
              </a:rPr>
              <a:t>International Journal of Information Security</a:t>
            </a:r>
            <a:r>
              <a:rPr lang="en-US" sz="1100" kern="100" dirty="0">
                <a:effectLst/>
                <a:latin typeface="David" panose="020E0502060401010101" pitchFamily="34" charset="-79"/>
                <a:ea typeface="Aptos" panose="020B0004020202020204" pitchFamily="34" charset="0"/>
                <a:cs typeface="David" panose="020E0502060401010101" pitchFamily="34" charset="-79"/>
              </a:rPr>
              <a:t>, </a:t>
            </a:r>
            <a:r>
              <a:rPr lang="en-US" sz="1100" i="1" kern="100" dirty="0">
                <a:effectLst/>
                <a:latin typeface="David" panose="020E0502060401010101" pitchFamily="34" charset="-79"/>
                <a:ea typeface="Aptos" panose="020B0004020202020204" pitchFamily="34" charset="0"/>
                <a:cs typeface="David" panose="020E0502060401010101" pitchFamily="34" charset="-79"/>
              </a:rPr>
              <a:t>23</a:t>
            </a:r>
            <a:r>
              <a:rPr lang="en-US" sz="1100" kern="100" dirty="0">
                <a:effectLst/>
                <a:latin typeface="David" panose="020E0502060401010101" pitchFamily="34" charset="-79"/>
                <a:ea typeface="Aptos" panose="020B0004020202020204" pitchFamily="34" charset="0"/>
                <a:cs typeface="David" panose="020E0502060401010101" pitchFamily="34" charset="-79"/>
              </a:rPr>
              <a:t>(2), 1541-1556.</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[9] Liu, H., &amp; Lang, B. (2019). Machine learning and deep learning methods for intrusion detection systems: A survey. </a:t>
            </a:r>
            <a:r>
              <a:rPr lang="en-US" sz="1100" i="1" kern="100" dirty="0">
                <a:effectLst/>
                <a:latin typeface="David" panose="020E0502060401010101" pitchFamily="34" charset="-79"/>
                <a:ea typeface="Aptos" panose="020B0004020202020204" pitchFamily="34" charset="0"/>
                <a:cs typeface="David" panose="020E0502060401010101" pitchFamily="34" charset="-79"/>
              </a:rPr>
              <a:t>Applied Sciences</a:t>
            </a:r>
            <a:r>
              <a:rPr lang="en-US" sz="1100" kern="100" dirty="0">
                <a:effectLst/>
                <a:latin typeface="David" panose="020E0502060401010101" pitchFamily="34" charset="-79"/>
                <a:ea typeface="Aptos" panose="020B0004020202020204" pitchFamily="34" charset="0"/>
                <a:cs typeface="David" panose="020E0502060401010101" pitchFamily="34" charset="-79"/>
              </a:rPr>
              <a:t>, </a:t>
            </a:r>
            <a:r>
              <a:rPr lang="en-US" sz="1100" i="1" kern="100" dirty="0">
                <a:effectLst/>
                <a:latin typeface="David" panose="020E0502060401010101" pitchFamily="34" charset="-79"/>
                <a:ea typeface="Aptos" panose="020B0004020202020204" pitchFamily="34" charset="0"/>
                <a:cs typeface="David" panose="020E0502060401010101" pitchFamily="34" charset="-79"/>
              </a:rPr>
              <a:t>9</a:t>
            </a:r>
            <a:r>
              <a:rPr lang="en-US" sz="1100" kern="100" dirty="0">
                <a:effectLst/>
                <a:latin typeface="David" panose="020E0502060401010101" pitchFamily="34" charset="-79"/>
                <a:ea typeface="Aptos" panose="020B0004020202020204" pitchFamily="34" charset="0"/>
                <a:cs typeface="David" panose="020E0502060401010101" pitchFamily="34" charset="-79"/>
              </a:rPr>
              <a:t>(20), 4396.</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[10] Kim, H., Kim, Y., &amp; Park, H. (2021). AI-IDS: Application of deep learning to real-time web intrusion detection. </a:t>
            </a:r>
            <a:r>
              <a:rPr lang="en-US" sz="1100" i="1" kern="100" dirty="0">
                <a:effectLst/>
                <a:latin typeface="David" panose="020E0502060401010101" pitchFamily="34" charset="-79"/>
                <a:ea typeface="Aptos" panose="020B0004020202020204" pitchFamily="34" charset="0"/>
                <a:cs typeface="David" panose="020E0502060401010101" pitchFamily="34" charset="-79"/>
              </a:rPr>
              <a:t>IEEE Access</a:t>
            </a:r>
            <a:r>
              <a:rPr lang="en-US" sz="1100" kern="100" dirty="0">
                <a:effectLst/>
                <a:latin typeface="David" panose="020E0502060401010101" pitchFamily="34" charset="-79"/>
                <a:ea typeface="Aptos" panose="020B0004020202020204" pitchFamily="34" charset="0"/>
                <a:cs typeface="David" panose="020E0502060401010101" pitchFamily="34" charset="-79"/>
              </a:rPr>
              <a:t>, </a:t>
            </a:r>
            <a:r>
              <a:rPr lang="en-US" sz="1100" i="1" kern="100" dirty="0">
                <a:effectLst/>
                <a:latin typeface="David" panose="020E0502060401010101" pitchFamily="34" charset="-79"/>
                <a:ea typeface="Aptos" panose="020B0004020202020204" pitchFamily="34" charset="0"/>
                <a:cs typeface="David" panose="020E0502060401010101" pitchFamily="34" charset="-79"/>
              </a:rPr>
              <a:t>10</a:t>
            </a:r>
            <a:r>
              <a:rPr lang="en-US" sz="1100" kern="100" dirty="0">
                <a:effectLst/>
                <a:latin typeface="David" panose="020E0502060401010101" pitchFamily="34" charset="-79"/>
                <a:ea typeface="Aptos" panose="020B0004020202020204" pitchFamily="34" charset="0"/>
                <a:cs typeface="David" panose="020E0502060401010101" pitchFamily="34" charset="-79"/>
              </a:rPr>
              <a:t>, 10935-10951.</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[11] Russell, R., Kim, L., Hamilton, L., </a:t>
            </a:r>
            <a:r>
              <a:rPr lang="en-US" sz="1100" kern="100" dirty="0" err="1">
                <a:effectLst/>
                <a:latin typeface="David" panose="020E0502060401010101" pitchFamily="34" charset="-79"/>
                <a:ea typeface="Aptos" panose="020B0004020202020204" pitchFamily="34" charset="0"/>
                <a:cs typeface="David" panose="020E0502060401010101" pitchFamily="34" charset="-79"/>
              </a:rPr>
              <a:t>Lazovich</a:t>
            </a:r>
            <a:r>
              <a:rPr lang="en-US" sz="1100" kern="100" dirty="0">
                <a:effectLst/>
                <a:latin typeface="David" panose="020E0502060401010101" pitchFamily="34" charset="-79"/>
                <a:ea typeface="Aptos" panose="020B0004020202020204" pitchFamily="34" charset="0"/>
                <a:cs typeface="David" panose="020E0502060401010101" pitchFamily="34" charset="-79"/>
              </a:rPr>
              <a:t>, T., Harer, J., Ozdemir, O., Ellingwood, P., &amp; </a:t>
            </a:r>
            <a:r>
              <a:rPr lang="en-US" sz="1100" kern="100" dirty="0" err="1">
                <a:effectLst/>
                <a:latin typeface="David" panose="020E0502060401010101" pitchFamily="34" charset="-79"/>
                <a:ea typeface="Aptos" panose="020B0004020202020204" pitchFamily="34" charset="0"/>
                <a:cs typeface="David" panose="020E0502060401010101" pitchFamily="34" charset="-79"/>
              </a:rPr>
              <a:t>McConley</a:t>
            </a:r>
            <a:r>
              <a:rPr lang="en-US" sz="1100" kern="100" dirty="0">
                <a:effectLst/>
                <a:latin typeface="David" panose="020E0502060401010101" pitchFamily="34" charset="-79"/>
                <a:ea typeface="Aptos" panose="020B0004020202020204" pitchFamily="34" charset="0"/>
                <a:cs typeface="David" panose="020E0502060401010101" pitchFamily="34" charset="-79"/>
              </a:rPr>
              <a:t>, M. (2018). Automated vulnerability detection in source code using deep representation learning. In </a:t>
            </a:r>
            <a:r>
              <a:rPr lang="en-US" sz="1100" i="1" kern="100" dirty="0">
                <a:effectLst/>
                <a:latin typeface="David" panose="020E0502060401010101" pitchFamily="34" charset="-79"/>
                <a:ea typeface="Aptos" panose="020B0004020202020204" pitchFamily="34" charset="0"/>
                <a:cs typeface="David" panose="020E0502060401010101" pitchFamily="34" charset="-79"/>
              </a:rPr>
              <a:t>2018 17th IEEE International Conference on Machine Learning and Applications (ICMLA)</a:t>
            </a:r>
            <a:r>
              <a:rPr lang="en-US" sz="1100" kern="100" dirty="0">
                <a:effectLst/>
                <a:latin typeface="David" panose="020E0502060401010101" pitchFamily="34" charset="-79"/>
                <a:ea typeface="Aptos" panose="020B0004020202020204" pitchFamily="34" charset="0"/>
                <a:cs typeface="David" panose="020E0502060401010101" pitchFamily="34" charset="-79"/>
              </a:rPr>
              <a:t> (pp. 757–762). IEEE.</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[12] Gogoi, B., Ahmed, T., &amp; </a:t>
            </a:r>
            <a:r>
              <a:rPr lang="en-US" sz="1100" kern="100" dirty="0" err="1">
                <a:effectLst/>
                <a:latin typeface="David" panose="020E0502060401010101" pitchFamily="34" charset="-79"/>
                <a:ea typeface="Aptos" panose="020B0004020202020204" pitchFamily="34" charset="0"/>
                <a:cs typeface="David" panose="020E0502060401010101" pitchFamily="34" charset="-79"/>
              </a:rPr>
              <a:t>Saikia</a:t>
            </a:r>
            <a:r>
              <a:rPr lang="en-US" sz="1100" kern="100" dirty="0">
                <a:effectLst/>
                <a:latin typeface="David" panose="020E0502060401010101" pitchFamily="34" charset="-79"/>
                <a:ea typeface="Aptos" panose="020B0004020202020204" pitchFamily="34" charset="0"/>
                <a:cs typeface="David" panose="020E0502060401010101" pitchFamily="34" charset="-79"/>
              </a:rPr>
              <a:t>, H. K. (2021). Detection of XSS attacks in web applications: A machine learning approach. </a:t>
            </a:r>
            <a:r>
              <a:rPr lang="en-US" sz="1100" i="1" kern="100" dirty="0">
                <a:effectLst/>
                <a:latin typeface="David" panose="020E0502060401010101" pitchFamily="34" charset="-79"/>
                <a:ea typeface="Aptos" panose="020B0004020202020204" pitchFamily="34" charset="0"/>
                <a:cs typeface="David" panose="020E0502060401010101" pitchFamily="34" charset="-79"/>
              </a:rPr>
              <a:t>International Journal of Innovative Research in Computer Science and Technology</a:t>
            </a:r>
            <a:r>
              <a:rPr lang="en-US" sz="1100" kern="100" dirty="0">
                <a:effectLst/>
                <a:latin typeface="David" panose="020E0502060401010101" pitchFamily="34" charset="-79"/>
                <a:ea typeface="Aptos" panose="020B0004020202020204" pitchFamily="34" charset="0"/>
                <a:cs typeface="David" panose="020E0502060401010101" pitchFamily="34" charset="-79"/>
              </a:rPr>
              <a:t>, </a:t>
            </a:r>
            <a:r>
              <a:rPr lang="en-US" sz="1100" i="1" kern="100" dirty="0">
                <a:effectLst/>
                <a:latin typeface="David" panose="020E0502060401010101" pitchFamily="34" charset="-79"/>
                <a:ea typeface="Aptos" panose="020B0004020202020204" pitchFamily="34" charset="0"/>
                <a:cs typeface="David" panose="020E0502060401010101" pitchFamily="34" charset="-79"/>
              </a:rPr>
              <a:t>9</a:t>
            </a:r>
            <a:r>
              <a:rPr lang="en-US" sz="1100" kern="100" dirty="0">
                <a:effectLst/>
                <a:latin typeface="David" panose="020E0502060401010101" pitchFamily="34" charset="-79"/>
                <a:ea typeface="Aptos" panose="020B0004020202020204" pitchFamily="34" charset="0"/>
                <a:cs typeface="David" panose="020E0502060401010101" pitchFamily="34" charset="-79"/>
              </a:rPr>
              <a:t>(1), 1–10.</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[13] Stallings, W., &amp; Brown, L. (2018). </a:t>
            </a:r>
            <a:r>
              <a:rPr lang="en-US" sz="1100" i="1" kern="100" dirty="0">
                <a:effectLst/>
                <a:latin typeface="David" panose="020E0502060401010101" pitchFamily="34" charset="-79"/>
                <a:ea typeface="Aptos" panose="020B0004020202020204" pitchFamily="34" charset="0"/>
                <a:cs typeface="David" panose="020E0502060401010101" pitchFamily="34" charset="-79"/>
              </a:rPr>
              <a:t>Computer security: Principles and practice</a:t>
            </a:r>
            <a:r>
              <a:rPr lang="en-US" sz="1100" kern="100" dirty="0">
                <a:effectLst/>
                <a:latin typeface="David" panose="020E0502060401010101" pitchFamily="34" charset="-79"/>
                <a:ea typeface="Aptos" panose="020B0004020202020204" pitchFamily="34" charset="0"/>
                <a:cs typeface="David" panose="020E0502060401010101" pitchFamily="34" charset="-79"/>
              </a:rPr>
              <a:t> (4th ed.). Pearson.</a:t>
            </a:r>
          </a:p>
          <a:p>
            <a:pPr marL="0" indent="0" algn="l" rtl="0">
              <a:lnSpc>
                <a:spcPct val="107000"/>
              </a:lnSpc>
              <a:spcAft>
                <a:spcPts val="800"/>
              </a:spcAft>
              <a:buNone/>
            </a:pPr>
            <a:r>
              <a:rPr lang="en-US" sz="1100" kern="100" dirty="0">
                <a:effectLst/>
                <a:latin typeface="David" panose="020E0502060401010101" pitchFamily="34" charset="-79"/>
                <a:ea typeface="Aptos" panose="020B0004020202020204" pitchFamily="34" charset="0"/>
                <a:cs typeface="David" panose="020E0502060401010101" pitchFamily="34" charset="-79"/>
              </a:rPr>
              <a:t>[14] Wikipedia, The free encyclopedia. </a:t>
            </a:r>
            <a:r>
              <a:rPr lang="en-US" sz="1100" u="sng" kern="100" dirty="0">
                <a:solidFill>
                  <a:srgbClr val="467886"/>
                </a:solidFill>
                <a:effectLst/>
                <a:latin typeface="David" panose="020E0502060401010101" pitchFamily="34" charset="-79"/>
                <a:ea typeface="Aptos" panose="020B0004020202020204" pitchFamily="34" charset="0"/>
                <a:cs typeface="David" panose="020E0502060401010101" pitchFamily="34" charset="-79"/>
                <a:hlinkClick r:id="rId3"/>
              </a:rPr>
              <a:t>http://en.wikipedia.org/wiki/Main_Page</a:t>
            </a:r>
            <a:endParaRPr lang="en-US" sz="1100" kern="100" dirty="0">
              <a:effectLst/>
              <a:latin typeface="David" panose="020E0502060401010101" pitchFamily="34" charset="-79"/>
              <a:ea typeface="Aptos" panose="020B0004020202020204" pitchFamily="34" charset="0"/>
              <a:cs typeface="David" panose="020E0502060401010101" pitchFamily="34" charset="-79"/>
            </a:endParaRPr>
          </a:p>
        </p:txBody>
      </p:sp>
    </p:spTree>
    <p:extLst>
      <p:ext uri="{BB962C8B-B14F-4D97-AF65-F5344CB8AC3E}">
        <p14:creationId xmlns:p14="http://schemas.microsoft.com/office/powerpoint/2010/main" val="3351177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153BB-1046-64EC-EBD5-11F612226198}"/>
            </a:ext>
          </a:extLst>
        </p:cNvPr>
        <p:cNvGrpSpPr/>
        <p:nvPr/>
      </p:nvGrpSpPr>
      <p:grpSpPr>
        <a:xfrm>
          <a:off x="0" y="0"/>
          <a:ext cx="0" cy="0"/>
          <a:chOff x="0" y="0"/>
          <a:chExt cx="0" cy="0"/>
        </a:xfrm>
      </p:grpSpPr>
      <p:sp>
        <p:nvSpPr>
          <p:cNvPr id="12" name="כותרת 1">
            <a:extLst>
              <a:ext uri="{FF2B5EF4-FFF2-40B4-BE49-F238E27FC236}">
                <a16:creationId xmlns:a16="http://schemas.microsoft.com/office/drawing/2014/main" id="{045F51EC-3A6A-29C4-68D9-3E730D481839}"/>
              </a:ext>
            </a:extLst>
          </p:cNvPr>
          <p:cNvSpPr>
            <a:spLocks noGrp="1"/>
          </p:cNvSpPr>
          <p:nvPr>
            <p:ph type="title"/>
          </p:nvPr>
        </p:nvSpPr>
        <p:spPr>
          <a:xfrm>
            <a:off x="353568" y="2916936"/>
            <a:ext cx="11484864" cy="1024128"/>
          </a:xfrm>
        </p:spPr>
        <p:txBody>
          <a:bodyPr/>
          <a:lstStyle/>
          <a:p>
            <a:pPr algn="ctr" rtl="1"/>
            <a:r>
              <a:rPr lang="he-IL" sz="4800" dirty="0">
                <a:solidFill>
                  <a:srgbClr val="0070C0"/>
                </a:solidFill>
                <a:effectLst/>
                <a:latin typeface="Aptos" panose="020B0004020202020204" pitchFamily="34" charset="0"/>
                <a:ea typeface="Aptos" panose="020B0004020202020204" pitchFamily="34" charset="0"/>
                <a:cs typeface="Arial" panose="020B0604020202020204" pitchFamily="34" charset="0"/>
              </a:rPr>
              <a:t>תודה על ההקשבה!</a:t>
            </a:r>
            <a:endParaRPr lang="he-IL" sz="4800" dirty="0">
              <a:solidFill>
                <a:srgbClr val="0070C0"/>
              </a:solidFill>
            </a:endParaRPr>
          </a:p>
        </p:txBody>
      </p:sp>
    </p:spTree>
    <p:extLst>
      <p:ext uri="{BB962C8B-B14F-4D97-AF65-F5344CB8AC3E}">
        <p14:creationId xmlns:p14="http://schemas.microsoft.com/office/powerpoint/2010/main" val="209668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0EE43D95-56FF-EECC-6C24-3F9C2AD45434}"/>
              </a:ext>
            </a:extLst>
          </p:cNvPr>
          <p:cNvSpPr>
            <a:spLocks noGrp="1"/>
          </p:cNvSpPr>
          <p:nvPr>
            <p:ph type="title"/>
          </p:nvPr>
        </p:nvSpPr>
        <p:spPr>
          <a:xfrm>
            <a:off x="3109722" y="283464"/>
            <a:ext cx="5972556" cy="1024128"/>
          </a:xfrm>
        </p:spPr>
        <p:txBody>
          <a:bodyPr/>
          <a:lstStyle/>
          <a:p>
            <a:pPr algn="ctr"/>
            <a:r>
              <a:rPr lang="he-IL" sz="4800" dirty="0"/>
              <a:t>דוגמאות להזרקת קוד</a:t>
            </a:r>
          </a:p>
        </p:txBody>
      </p:sp>
      <p:sp>
        <p:nvSpPr>
          <p:cNvPr id="5" name="מציין מיקום תוכן 2">
            <a:extLst>
              <a:ext uri="{FF2B5EF4-FFF2-40B4-BE49-F238E27FC236}">
                <a16:creationId xmlns:a16="http://schemas.microsoft.com/office/drawing/2014/main" id="{A0D3125B-C8BB-3F3E-630E-47221367FF74}"/>
              </a:ext>
            </a:extLst>
          </p:cNvPr>
          <p:cNvSpPr>
            <a:spLocks noGrp="1"/>
          </p:cNvSpPr>
          <p:nvPr>
            <p:ph idx="1"/>
          </p:nvPr>
        </p:nvSpPr>
        <p:spPr>
          <a:xfrm>
            <a:off x="1625727" y="130759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Aptos" panose="020B0004020202020204" pitchFamily="34" charset="0"/>
                <a:ea typeface="Aptos" panose="020B0004020202020204" pitchFamily="34" charset="0"/>
                <a:cs typeface="David" panose="020E0502060401010101" pitchFamily="34" charset="-79"/>
              </a:rPr>
              <a:t>התקפת</a:t>
            </a:r>
            <a:r>
              <a:rPr lang="en-US" sz="1800" kern="100" dirty="0">
                <a:effectLst/>
                <a:latin typeface="David" panose="020E0502060401010101" pitchFamily="34" charset="-79"/>
                <a:ea typeface="Aptos" panose="020B0004020202020204" pitchFamily="34" charset="0"/>
                <a:cs typeface="Arial" panose="020B0604020202020204" pitchFamily="34" charset="0"/>
              </a:rPr>
              <a:t> SQL Injection </a:t>
            </a:r>
            <a:r>
              <a:rPr lang="he-IL" sz="1800" kern="100" dirty="0">
                <a:effectLst/>
                <a:latin typeface="Aptos" panose="020B0004020202020204" pitchFamily="34" charset="0"/>
                <a:ea typeface="Aptos" panose="020B0004020202020204" pitchFamily="34" charset="0"/>
                <a:cs typeface="David" panose="020E0502060401010101" pitchFamily="34" charset="-79"/>
              </a:rPr>
              <a:t>(</a:t>
            </a:r>
            <a:r>
              <a:rPr lang="en-US" sz="1800" kern="100" dirty="0">
                <a:effectLst/>
                <a:latin typeface="David" panose="020E0502060401010101" pitchFamily="34" charset="-79"/>
                <a:ea typeface="Aptos" panose="020B0004020202020204" pitchFamily="34" charset="0"/>
                <a:cs typeface="Arial" panose="020B0604020202020204" pitchFamily="34" charset="0"/>
              </a:rPr>
              <a:t>SQLi</a:t>
            </a:r>
            <a:r>
              <a:rPr lang="he-IL" sz="1800" kern="100" dirty="0">
                <a:effectLst/>
                <a:latin typeface="Aptos" panose="020B0004020202020204" pitchFamily="34" charset="0"/>
                <a:ea typeface="Aptos" panose="020B0004020202020204" pitchFamily="34" charset="0"/>
                <a:cs typeface="David" panose="020E0502060401010101" pitchFamily="34" charset="-79"/>
              </a:rPr>
              <a:t>) [13] היא אחת מאיומי האבטחה הנפוצים והמסוכנים ביותר ברשת. היא מנצלת את האופי הדינמי של אתרי אינטרנט המתקשרים עם מסדי נתונים כדי לשלוף או לתפעל מידע. מתקפת</a:t>
            </a:r>
            <a:r>
              <a:rPr lang="en-US" sz="1800" kern="100" dirty="0">
                <a:effectLst/>
                <a:latin typeface="David" panose="020E0502060401010101" pitchFamily="34" charset="-79"/>
                <a:ea typeface="Aptos" panose="020B0004020202020204" pitchFamily="34" charset="0"/>
                <a:cs typeface="Arial" panose="020B0604020202020204" pitchFamily="34" charset="0"/>
              </a:rPr>
              <a:t> SQLi </a:t>
            </a:r>
            <a:r>
              <a:rPr lang="he-IL" sz="1800" kern="100" dirty="0">
                <a:effectLst/>
                <a:latin typeface="Aptos" panose="020B0004020202020204" pitchFamily="34" charset="0"/>
                <a:ea typeface="Aptos" panose="020B0004020202020204" pitchFamily="34" charset="0"/>
                <a:cs typeface="David" panose="020E0502060401010101" pitchFamily="34" charset="-79"/>
              </a:rPr>
              <a:t>שולחת פקודות</a:t>
            </a:r>
            <a:r>
              <a:rPr lang="en-US" sz="1800" kern="100" dirty="0">
                <a:effectLst/>
                <a:latin typeface="David" panose="020E0502060401010101" pitchFamily="34" charset="-79"/>
                <a:ea typeface="Aptos" panose="020B0004020202020204" pitchFamily="34" charset="0"/>
                <a:cs typeface="Arial" panose="020B0604020202020204" pitchFamily="34" charset="0"/>
              </a:rPr>
              <a:t> SQL </a:t>
            </a:r>
            <a:r>
              <a:rPr lang="he-IL" sz="1800" kern="100" dirty="0">
                <a:effectLst/>
                <a:latin typeface="Aptos" panose="020B0004020202020204" pitchFamily="34" charset="0"/>
                <a:ea typeface="Aptos" panose="020B0004020202020204" pitchFamily="34" charset="0"/>
                <a:cs typeface="David" panose="020E0502060401010101" pitchFamily="34" charset="-79"/>
              </a:rPr>
              <a:t>זדוניות לשרת מסד הנתונים במטרה לחלץ נתונים רגישים, לשנות או למחוק נתונים, לבצע פקודות מערכת, או להפעיל התקפות </a:t>
            </a:r>
            <a:r>
              <a:rPr lang="en-US" sz="1800" kern="100" dirty="0">
                <a:effectLst/>
                <a:latin typeface="David" panose="020E0502060401010101" pitchFamily="34" charset="-79"/>
                <a:ea typeface="Aptos" panose="020B0004020202020204" pitchFamily="34" charset="0"/>
                <a:cs typeface="Arial" panose="020B0604020202020204" pitchFamily="34" charset="0"/>
              </a:rPr>
              <a:t>DoS</a:t>
            </a:r>
            <a:r>
              <a:rPr lang="he-IL" sz="1800" kern="100" dirty="0">
                <a:effectLst/>
                <a:latin typeface="Aptos" panose="020B0004020202020204" pitchFamily="34" charset="0"/>
                <a:ea typeface="Aptos" panose="020B0004020202020204" pitchFamily="34" charset="0"/>
                <a:cs typeface="David" panose="020E0502060401010101" pitchFamily="34" charset="-79"/>
              </a:rPr>
              <a:t>. מתקפה זו מתרחשת כאשר קלט המשתמש מסונן בצורה שגויה, מה שמאפשר לתוקף להזריק פקודות</a:t>
            </a:r>
            <a:r>
              <a:rPr lang="en-US" sz="1800" kern="100" dirty="0">
                <a:effectLst/>
                <a:latin typeface="David" panose="020E0502060401010101" pitchFamily="34" charset="-79"/>
                <a:ea typeface="Aptos" panose="020B0004020202020204" pitchFamily="34" charset="0"/>
                <a:cs typeface="Arial" panose="020B0604020202020204" pitchFamily="34" charset="0"/>
              </a:rPr>
              <a:t> SQL </a:t>
            </a:r>
            <a:r>
              <a:rPr lang="he-IL" sz="1800" kern="100" dirty="0">
                <a:effectLst/>
                <a:latin typeface="Aptos" panose="020B0004020202020204" pitchFamily="34" charset="0"/>
                <a:ea typeface="Aptos" panose="020B0004020202020204" pitchFamily="34" charset="0"/>
                <a:cs typeface="David" panose="020E0502060401010101" pitchFamily="34" charset="-79"/>
              </a:rPr>
              <a:t>לא בטוחות</a:t>
            </a:r>
            <a:r>
              <a:rPr lang="en-US" sz="1800" kern="100" dirty="0">
                <a:effectLst/>
                <a:latin typeface="David" panose="020E0502060401010101" pitchFamily="34" charset="-79"/>
                <a:ea typeface="Aptos" panose="020B0004020202020204" pitchFamily="34" charset="0"/>
                <a:cs typeface="Arial" panose="020B0604020202020204" pitchFamily="34" charset="0"/>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gn="r" rtl="1">
              <a:lnSpc>
                <a:spcPct val="107000"/>
              </a:lnSpc>
              <a:spcAft>
                <a:spcPts val="800"/>
              </a:spcAft>
              <a:buSzPts val="1000"/>
              <a:buFont typeface="Symbol" panose="05050102010706020507" pitchFamily="18" charset="2"/>
              <a:buChar char=""/>
              <a:tabLst>
                <a:tab pos="457200" algn="l"/>
              </a:tabLst>
            </a:pPr>
            <a:r>
              <a:rPr lang="en-US" sz="1800" kern="100" dirty="0">
                <a:latin typeface="Aptos" panose="020B0004020202020204" pitchFamily="34" charset="0"/>
                <a:cs typeface="David" panose="020E0502060401010101" pitchFamily="34" charset="-79"/>
              </a:rPr>
              <a:t>Cross Site Scripting</a:t>
            </a:r>
            <a:r>
              <a:rPr lang="he-IL" sz="1800" kern="100" dirty="0">
                <a:latin typeface="Aptos" panose="020B0004020202020204" pitchFamily="34" charset="0"/>
                <a:cs typeface="David" panose="020E0502060401010101" pitchFamily="34" charset="-79"/>
              </a:rPr>
              <a:t> (</a:t>
            </a:r>
            <a:r>
              <a:rPr lang="en-US" sz="1800" kern="100" dirty="0">
                <a:latin typeface="Aptos" panose="020B0004020202020204" pitchFamily="34" charset="0"/>
                <a:cs typeface="David" panose="020E0502060401010101" pitchFamily="34" charset="-79"/>
              </a:rPr>
              <a:t>XSS</a:t>
            </a:r>
            <a:r>
              <a:rPr lang="he-IL" sz="1800" kern="100" dirty="0">
                <a:latin typeface="Aptos" panose="020B0004020202020204" pitchFamily="34" charset="0"/>
                <a:cs typeface="David" panose="020E0502060401010101" pitchFamily="34" charset="-79"/>
              </a:rPr>
              <a:t>)- פגיעות זו כוללת הכללת קוד סקריפט בתוכן</a:t>
            </a:r>
            <a:r>
              <a:rPr lang="en-US" sz="1800" kern="100" dirty="0">
                <a:latin typeface="Aptos" panose="020B0004020202020204" pitchFamily="34" charset="0"/>
                <a:cs typeface="David" panose="020E0502060401010101" pitchFamily="34" charset="-79"/>
              </a:rPr>
              <a:t> HTML </a:t>
            </a:r>
            <a:r>
              <a:rPr lang="he-IL" sz="1800" kern="100" dirty="0">
                <a:latin typeface="Aptos" panose="020B0004020202020204" pitchFamily="34" charset="0"/>
                <a:cs typeface="David" panose="020E0502060401010101" pitchFamily="34" charset="-79"/>
              </a:rPr>
              <a:t>של דף אינטרנט המוצג בדפדפן המשתמש. למרות שדפדפנים מגבילים גישה לנתונים בין דפים שונים מאותו אתר, התקפות</a:t>
            </a:r>
            <a:r>
              <a:rPr lang="en-US" sz="1800" kern="100" dirty="0">
                <a:latin typeface="Aptos" panose="020B0004020202020204" pitchFamily="34" charset="0"/>
                <a:cs typeface="David" panose="020E0502060401010101" pitchFamily="34" charset="-79"/>
              </a:rPr>
              <a:t> XSS </a:t>
            </a:r>
            <a:r>
              <a:rPr lang="he-IL" sz="1800" kern="100" dirty="0">
                <a:latin typeface="Aptos" panose="020B0004020202020204" pitchFamily="34" charset="0"/>
                <a:cs typeface="David" panose="020E0502060401010101" pitchFamily="34" charset="-79"/>
              </a:rPr>
              <a:t>מנצלות הנחות אלו כדי לעקוף את הבדיקות ולהשיג גישה לנתונים רגישים, כמו תוכן עמוד וקבצי </a:t>
            </a:r>
            <a:r>
              <a:rPr lang="en-US" sz="1800" kern="100" dirty="0">
                <a:latin typeface="Aptos" panose="020B0004020202020204" pitchFamily="34" charset="0"/>
                <a:cs typeface="David" panose="020E0502060401010101" pitchFamily="34" charset="-79"/>
              </a:rPr>
              <a:t>Cookie</a:t>
            </a:r>
            <a:r>
              <a:rPr lang="he-IL" sz="1800" kern="100" dirty="0">
                <a:latin typeface="Aptos" panose="020B0004020202020204" pitchFamily="34" charset="0"/>
                <a:cs typeface="David" panose="020E0502060401010101" pitchFamily="34" charset="-79"/>
              </a:rPr>
              <a:t>. הגרסה הנפוצה ביותר היא </a:t>
            </a:r>
            <a:r>
              <a:rPr lang="en-US" sz="1800" kern="100" dirty="0">
                <a:latin typeface="Aptos" panose="020B0004020202020204" pitchFamily="34" charset="0"/>
                <a:cs typeface="David" panose="020E0502060401010101" pitchFamily="34" charset="-79"/>
              </a:rPr>
              <a:t>reflected XSS</a:t>
            </a:r>
            <a:r>
              <a:rPr lang="he-IL" sz="1800" kern="100" dirty="0">
                <a:latin typeface="Aptos" panose="020B0004020202020204" pitchFamily="34" charset="0"/>
                <a:cs typeface="David" panose="020E0502060401010101" pitchFamily="34" charset="-79"/>
              </a:rPr>
              <a:t>, שבה התוקף מוסיף סקריפט זדוני בנתונים המסופקים לאתר, ואם תוכן זה מוצג למשתמשים אחרים ללא בדיקה, הם יפעילו את הסקריפט בהנחה שהנתונים מהימנים. </a:t>
            </a:r>
            <a:endParaRPr lang="en-US" sz="1800" kern="100" dirty="0">
              <a:latin typeface="Aptos" panose="020B0004020202020204" pitchFamily="34" charset="0"/>
              <a:cs typeface="David" panose="020E0502060401010101" pitchFamily="34" charset="-79"/>
            </a:endParaRPr>
          </a:p>
          <a:p>
            <a:pPr marL="342900" lvl="0" indent="-342900" algn="r" rtl="1">
              <a:lnSpc>
                <a:spcPct val="107000"/>
              </a:lnSpc>
              <a:spcAft>
                <a:spcPts val="800"/>
              </a:spcAft>
              <a:buSzPts val="1000"/>
              <a:buFont typeface="Symbol" panose="05050102010706020507" pitchFamily="18" charset="2"/>
              <a:buChar char=""/>
              <a:tabLst>
                <a:tab pos="457200" algn="l"/>
              </a:tabLst>
            </a:pPr>
            <a:endParaRPr lang="en-US" sz="1800" kern="100" dirty="0">
              <a:latin typeface="David" panose="020E0502060401010101" pitchFamily="34" charset="-79"/>
              <a:cs typeface="David" panose="020E0502060401010101" pitchFamily="34" charset="-79"/>
            </a:endParaRPr>
          </a:p>
          <a:p>
            <a:pPr marL="342900" lvl="0" indent="-342900" algn="r" rtl="1">
              <a:lnSpc>
                <a:spcPct val="107000"/>
              </a:lnSpc>
              <a:spcAft>
                <a:spcPts val="800"/>
              </a:spcAft>
              <a:buSzPts val="1000"/>
              <a:buFont typeface="Symbol" panose="05050102010706020507" pitchFamily="18" charset="2"/>
              <a:buChar char=""/>
              <a:tabLst>
                <a:tab pos="457200" algn="l"/>
              </a:tabLst>
            </a:pPr>
            <a:endParaRPr lang="en-US" sz="1800" dirty="0">
              <a:latin typeface="David" panose="020E0502060401010101" pitchFamily="34" charset="-79"/>
              <a:cs typeface="David" panose="020E0502060401010101" pitchFamily="34" charset="-79"/>
            </a:endParaRPr>
          </a:p>
          <a:p>
            <a:endParaRPr lang="he-IL" sz="1800" dirty="0">
              <a:latin typeface="David" panose="020E0502060401010101" pitchFamily="34" charset="-79"/>
              <a:cs typeface="David" panose="020E0502060401010101" pitchFamily="34" charset="-79"/>
            </a:endParaRPr>
          </a:p>
        </p:txBody>
      </p:sp>
      <p:pic>
        <p:nvPicPr>
          <p:cNvPr id="6" name="תמונה 5" descr="תמונה שמכילה טקסט, תרשים, גופן, צילום מסך&#10;&#10;התיאור נוצר באופן אוטומטי">
            <a:extLst>
              <a:ext uri="{FF2B5EF4-FFF2-40B4-BE49-F238E27FC236}">
                <a16:creationId xmlns:a16="http://schemas.microsoft.com/office/drawing/2014/main" id="{D83FABF1-A4D4-1C5F-E9AB-55A371DA2C72}"/>
              </a:ext>
            </a:extLst>
          </p:cNvPr>
          <p:cNvPicPr>
            <a:picLocks noChangeAspect="1"/>
          </p:cNvPicPr>
          <p:nvPr/>
        </p:nvPicPr>
        <p:blipFill>
          <a:blip r:embed="rId3"/>
          <a:stretch>
            <a:fillRect/>
          </a:stretch>
        </p:blipFill>
        <p:spPr>
          <a:xfrm>
            <a:off x="722376" y="4797223"/>
            <a:ext cx="4348417" cy="1777313"/>
          </a:xfrm>
          <a:prstGeom prst="rect">
            <a:avLst/>
          </a:prstGeom>
        </p:spPr>
      </p:pic>
    </p:spTree>
    <p:extLst>
      <p:ext uri="{BB962C8B-B14F-4D97-AF65-F5344CB8AC3E}">
        <p14:creationId xmlns:p14="http://schemas.microsoft.com/office/powerpoint/2010/main" val="1220765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BA8BBABA-E32B-A612-F490-6CBC4FBFB174}"/>
              </a:ext>
            </a:extLst>
          </p:cNvPr>
          <p:cNvSpPr>
            <a:spLocks noGrp="1"/>
          </p:cNvSpPr>
          <p:nvPr>
            <p:ph type="title"/>
          </p:nvPr>
        </p:nvSpPr>
        <p:spPr>
          <a:xfrm>
            <a:off x="1625727" y="283464"/>
            <a:ext cx="8940546" cy="1024128"/>
          </a:xfrm>
        </p:spPr>
        <p:txBody>
          <a:bodyPr/>
          <a:lstStyle/>
          <a:p>
            <a:pPr algn="ctr"/>
            <a:r>
              <a:rPr lang="he-IL" sz="4800" dirty="0"/>
              <a:t>למידת מכונה</a:t>
            </a:r>
          </a:p>
        </p:txBody>
      </p:sp>
      <p:sp>
        <p:nvSpPr>
          <p:cNvPr id="7" name="מציין מיקום תוכן 2">
            <a:extLst>
              <a:ext uri="{FF2B5EF4-FFF2-40B4-BE49-F238E27FC236}">
                <a16:creationId xmlns:a16="http://schemas.microsoft.com/office/drawing/2014/main" id="{6F636C34-7B61-EB98-9A3F-50AB84BBB156}"/>
              </a:ext>
            </a:extLst>
          </p:cNvPr>
          <p:cNvSpPr>
            <a:spLocks noGrp="1"/>
          </p:cNvSpPr>
          <p:nvPr>
            <p:ph idx="1"/>
          </p:nvPr>
        </p:nvSpPr>
        <p:spPr>
          <a:xfrm>
            <a:off x="1625727" y="130759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latin typeface="David" panose="020E0502060401010101" pitchFamily="34" charset="-79"/>
                <a:cs typeface="David" panose="020E0502060401010101" pitchFamily="34" charset="-79"/>
              </a:rPr>
              <a:t>למידת מכונה</a:t>
            </a:r>
            <a:r>
              <a:rPr lang="en-US" sz="1800" kern="100" dirty="0">
                <a:latin typeface="David" panose="020E0502060401010101" pitchFamily="34" charset="-79"/>
                <a:cs typeface="David" panose="020E0502060401010101" pitchFamily="34" charset="-79"/>
              </a:rPr>
              <a:t> (Machine Learning) </a:t>
            </a:r>
            <a:r>
              <a:rPr lang="he-IL" sz="1800" kern="100" dirty="0">
                <a:latin typeface="David" panose="020E0502060401010101" pitchFamily="34" charset="-79"/>
                <a:cs typeface="David" panose="020E0502060401010101" pitchFamily="34" charset="-79"/>
              </a:rPr>
              <a:t>היא תחום מרכזי במדעי המחשב ובאינטליגנציה המלאכותית </a:t>
            </a:r>
            <a:r>
              <a:rPr lang="en-US" sz="1800" kern="100" dirty="0">
                <a:latin typeface="David" panose="020E0502060401010101" pitchFamily="34" charset="-79"/>
                <a:cs typeface="David" panose="020E0502060401010101" pitchFamily="34" charset="-79"/>
              </a:rPr>
              <a:t>(AI)</a:t>
            </a:r>
            <a:r>
              <a:rPr lang="he-IL" sz="1800" kern="100" dirty="0">
                <a:latin typeface="David" panose="020E0502060401010101" pitchFamily="34" charset="-79"/>
                <a:cs typeface="David" panose="020E0502060401010101" pitchFamily="34" charset="-79"/>
              </a:rPr>
              <a:t>, שמטרתו לאפשר למחשבים "ללמוד" מתוך הקלט שניתן להם [2] ולהפוך ניסיון לידע ולמומחיות. </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dirty="0">
                <a:latin typeface="David" panose="020E0502060401010101" pitchFamily="34" charset="-79"/>
                <a:cs typeface="David" panose="020E0502060401010101" pitchFamily="34" charset="-79"/>
              </a:rPr>
              <a:t>תהליך הלמידה של אלגוריתם למידת מכונה מתחלק לשני שלבים עיקריים: </a:t>
            </a:r>
            <a:r>
              <a:rPr lang="he-IL" sz="1800" kern="100" dirty="0">
                <a:effectLst/>
                <a:latin typeface="David" panose="020E0502060401010101" pitchFamily="34" charset="-79"/>
                <a:ea typeface="Aptos" panose="020B0004020202020204" pitchFamily="34" charset="0"/>
                <a:cs typeface="David" panose="020E0502060401010101" pitchFamily="34" charset="-79"/>
              </a:rPr>
              <a:t>שלב האימון</a:t>
            </a:r>
            <a:r>
              <a:rPr lang="he-IL" sz="1800" kern="100" dirty="0">
                <a:latin typeface="David" panose="020E0502060401010101" pitchFamily="34" charset="-79"/>
                <a:ea typeface="Aptos" panose="020B0004020202020204" pitchFamily="34" charset="0"/>
                <a:cs typeface="David" panose="020E0502060401010101" pitchFamily="34" charset="-79"/>
              </a:rPr>
              <a:t> ו</a:t>
            </a:r>
            <a:r>
              <a:rPr lang="he-IL" sz="1800" kern="100" dirty="0">
                <a:effectLst/>
                <a:latin typeface="David" panose="020E0502060401010101" pitchFamily="34" charset="-79"/>
                <a:ea typeface="Aptos" panose="020B0004020202020204" pitchFamily="34" charset="0"/>
                <a:cs typeface="David" panose="020E0502060401010101" pitchFamily="34" charset="-79"/>
              </a:rPr>
              <a:t>שלב הבחינה.</a:t>
            </a:r>
            <a:endParaRPr lang="en-US" sz="1800" dirty="0">
              <a:latin typeface="David" panose="020E0502060401010101" pitchFamily="34" charset="-79"/>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latin typeface="David" panose="020E0502060401010101" pitchFamily="34" charset="-79"/>
                <a:cs typeface="David" panose="020E0502060401010101" pitchFamily="34" charset="-79"/>
              </a:rPr>
              <a:t>בניגוד לאלגוריתמים מסורתיים, הפועלים על בסיס חוקים מוגדרים מראש, אלגוריתמים של למידת מכונה מציעים גישה גמישה ודינמית, המבוססת על למידה מניסיון</a:t>
            </a:r>
            <a:r>
              <a:rPr lang="en-US" sz="1800" kern="100" dirty="0">
                <a:latin typeface="David" panose="020E0502060401010101" pitchFamily="34" charset="-79"/>
                <a:cs typeface="David" panose="020E0502060401010101" pitchFamily="34" charset="-79"/>
              </a:rPr>
              <a:t>.</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כלל האצבע בלמידת מכונה קובע שככל שההנחות המוקדמות שמכניס האדם לתהליך </a:t>
            </a:r>
            <a:r>
              <a:rPr lang="he-IL" sz="1800" kern="100" dirty="0" err="1">
                <a:effectLst/>
                <a:latin typeface="David" panose="020E0502060401010101" pitchFamily="34" charset="-79"/>
                <a:ea typeface="Aptos" panose="020B0004020202020204" pitchFamily="34" charset="0"/>
                <a:cs typeface="David" panose="020E0502060401010101" pitchFamily="34" charset="-79"/>
              </a:rPr>
              <a:t>מדוייקות</a:t>
            </a:r>
            <a:r>
              <a:rPr lang="he-IL" sz="1800" kern="100" dirty="0">
                <a:effectLst/>
                <a:latin typeface="David" panose="020E0502060401010101" pitchFamily="34" charset="-79"/>
                <a:ea typeface="Aptos" panose="020B0004020202020204" pitchFamily="34" charset="0"/>
                <a:cs typeface="David" panose="020E0502060401010101" pitchFamily="34" charset="-79"/>
              </a:rPr>
              <a:t> יותר, הלמידה תהיה יותר יעילה. עם זאת, ההסתמכות על הנחות מוקדמות מגבילה את גמישותה של המכונה בהתמודדות עם נתונים חדשים או חריגים</a:t>
            </a:r>
            <a:r>
              <a:rPr lang="he-IL" sz="1800" kern="100" dirty="0">
                <a:latin typeface="David" panose="020E0502060401010101" pitchFamily="34" charset="-79"/>
                <a:ea typeface="Aptos" panose="020B0004020202020204" pitchFamily="34" charset="0"/>
                <a:cs typeface="David" panose="020E0502060401010101" pitchFamily="34" charset="-79"/>
              </a:rPr>
              <a:t> </a:t>
            </a:r>
            <a:r>
              <a:rPr lang="he-IL" sz="1800" kern="100" dirty="0">
                <a:effectLst/>
                <a:latin typeface="David" panose="020E0502060401010101" pitchFamily="34" charset="-79"/>
                <a:ea typeface="Aptos" panose="020B0004020202020204" pitchFamily="34" charset="0"/>
                <a:cs typeface="David" panose="020E0502060401010101" pitchFamily="34" charset="-79"/>
              </a:rPr>
              <a:t>[2]</a:t>
            </a:r>
            <a:r>
              <a:rPr lang="he-IL" sz="1800" kern="100" dirty="0">
                <a:latin typeface="David" panose="020E0502060401010101" pitchFamily="34" charset="-79"/>
                <a:ea typeface="Aptos" panose="020B0004020202020204" pitchFamily="34" charset="0"/>
                <a:cs typeface="David" panose="020E0502060401010101" pitchFamily="34" charset="-79"/>
              </a:rPr>
              <a:t> (השונים מההנחות).</a:t>
            </a:r>
            <a:endParaRPr lang="en-US" sz="1800" kern="100" dirty="0">
              <a:effectLst/>
              <a:latin typeface="David" panose="020E0502060401010101" pitchFamily="34" charset="-79"/>
              <a:ea typeface="Aptos" panose="020B0004020202020204" pitchFamily="34" charset="0"/>
              <a:cs typeface="David" panose="020E0502060401010101" pitchFamily="34" charset="-79"/>
            </a:endParaRPr>
          </a:p>
          <a:p>
            <a:endParaRPr lang="he-IL" dirty="0">
              <a:latin typeface="David" panose="020E0502060401010101" pitchFamily="34" charset="-79"/>
              <a:cs typeface="David" panose="020E0502060401010101" pitchFamily="34" charset="-79"/>
            </a:endParaRPr>
          </a:p>
        </p:txBody>
      </p:sp>
      <p:pic>
        <p:nvPicPr>
          <p:cNvPr id="10" name="תמונה 9" descr="תמונה שמכילה טקסט, צילום מסך, גופן, תרשים&#10;&#10;התיאור נוצר באופן אוטומטי">
            <a:extLst>
              <a:ext uri="{FF2B5EF4-FFF2-40B4-BE49-F238E27FC236}">
                <a16:creationId xmlns:a16="http://schemas.microsoft.com/office/drawing/2014/main" id="{4FA1A431-29DF-6815-FE16-1F0A2C7A9E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472" y="5129064"/>
            <a:ext cx="1832832" cy="1637497"/>
          </a:xfrm>
          <a:prstGeom prst="rect">
            <a:avLst/>
          </a:prstGeom>
        </p:spPr>
      </p:pic>
      <p:pic>
        <p:nvPicPr>
          <p:cNvPr id="11" name="תמונה 10" descr="תמונה שמכילה טקסט, צילום מסך, תרשים, גופן&#10;&#10;התיאור נוצר באופן אוטומטי">
            <a:extLst>
              <a:ext uri="{FF2B5EF4-FFF2-40B4-BE49-F238E27FC236}">
                <a16:creationId xmlns:a16="http://schemas.microsoft.com/office/drawing/2014/main" id="{E326A895-EE17-75A4-818B-AE838AFDD3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37560" y="5129064"/>
            <a:ext cx="1499616" cy="1689190"/>
          </a:xfrm>
          <a:prstGeom prst="rect">
            <a:avLst/>
          </a:prstGeom>
        </p:spPr>
      </p:pic>
    </p:spTree>
    <p:extLst>
      <p:ext uri="{BB962C8B-B14F-4D97-AF65-F5344CB8AC3E}">
        <p14:creationId xmlns:p14="http://schemas.microsoft.com/office/powerpoint/2010/main" val="366504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AF561071-2C52-D6A7-E2AA-39D8DFF83000}"/>
              </a:ext>
            </a:extLst>
          </p:cNvPr>
          <p:cNvSpPr>
            <a:spLocks noGrp="1"/>
          </p:cNvSpPr>
          <p:nvPr>
            <p:ph type="title"/>
          </p:nvPr>
        </p:nvSpPr>
        <p:spPr>
          <a:xfrm>
            <a:off x="1625727" y="283464"/>
            <a:ext cx="8940546" cy="1024128"/>
          </a:xfrm>
        </p:spPr>
        <p:txBody>
          <a:bodyPr/>
          <a:lstStyle/>
          <a:p>
            <a:pPr algn="ctr"/>
            <a:r>
              <a:rPr lang="he-IL" sz="4800" dirty="0"/>
              <a:t>סקירה של טכניקות למידת מכונה</a:t>
            </a:r>
          </a:p>
        </p:txBody>
      </p:sp>
      <p:sp>
        <p:nvSpPr>
          <p:cNvPr id="5" name="מציין מיקום תוכן 2">
            <a:extLst>
              <a:ext uri="{FF2B5EF4-FFF2-40B4-BE49-F238E27FC236}">
                <a16:creationId xmlns:a16="http://schemas.microsoft.com/office/drawing/2014/main" id="{9060C44C-827E-DFE6-C337-D6EA9FDB197D}"/>
              </a:ext>
            </a:extLst>
          </p:cNvPr>
          <p:cNvSpPr>
            <a:spLocks noGrp="1"/>
          </p:cNvSpPr>
          <p:nvPr>
            <p:ph idx="1"/>
          </p:nvPr>
        </p:nvSpPr>
        <p:spPr>
          <a:xfrm>
            <a:off x="1625727" y="130759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David" panose="020E0502060401010101" pitchFamily="34" charset="-79"/>
                <a:ea typeface="Aptos" panose="020B0004020202020204" pitchFamily="34" charset="0"/>
                <a:cs typeface="David" panose="020E0502060401010101" pitchFamily="34" charset="-79"/>
              </a:rPr>
              <a:t>למידה מפוקחת</a:t>
            </a:r>
            <a:r>
              <a:rPr lang="en-US" sz="1800" u="sng" kern="100" dirty="0">
                <a:effectLst/>
                <a:latin typeface="David" panose="020E0502060401010101" pitchFamily="34" charset="-79"/>
                <a:ea typeface="Aptos" panose="020B0004020202020204" pitchFamily="34" charset="0"/>
                <a:cs typeface="David" panose="020E0502060401010101" pitchFamily="34" charset="-79"/>
              </a:rPr>
              <a:t> (Supervised Learning)</a:t>
            </a:r>
            <a:r>
              <a:rPr lang="en-US" sz="1800" b="1" kern="100" dirty="0">
                <a:effectLst/>
                <a:latin typeface="David" panose="020E0502060401010101" pitchFamily="34" charset="-79"/>
                <a:ea typeface="Aptos" panose="020B0004020202020204" pitchFamily="34" charset="0"/>
                <a:cs typeface="David" panose="020E0502060401010101" pitchFamily="34" charset="-79"/>
              </a:rPr>
              <a:t> </a:t>
            </a:r>
            <a:r>
              <a:rPr lang="he-IL" sz="1800" kern="100" dirty="0">
                <a:effectLst/>
                <a:latin typeface="David" panose="020E0502060401010101" pitchFamily="34" charset="-79"/>
                <a:ea typeface="Aptos" panose="020B0004020202020204" pitchFamily="34" charset="0"/>
                <a:cs typeface="David" panose="020E0502060401010101" pitchFamily="34" charset="-79"/>
              </a:rPr>
              <a:t>: סוג זה של למידה מבוסס על נתונים מתויגים. לכל דוגמה בסט האימון יש קלט וגם פלט ידוע מראש. האלגוריתם לומד לזהות את הקשר בין הקלט לפלט, כך שבהמשך הוא יוכל לחזות את הפלט עבור נתונים חדשים.</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latin typeface="David" panose="020E0502060401010101" pitchFamily="34" charset="-79"/>
                <a:ea typeface="Aptos" panose="020B0004020202020204" pitchFamily="34" charset="0"/>
                <a:cs typeface="David" panose="020E0502060401010101" pitchFamily="34" charset="-79"/>
              </a:rPr>
              <a:t>מאפשר </a:t>
            </a:r>
            <a:r>
              <a:rPr lang="he-IL" sz="1800" dirty="0">
                <a:latin typeface="David" panose="020E0502060401010101" pitchFamily="34" charset="-79"/>
                <a:cs typeface="David" panose="020E0502060401010101" pitchFamily="34" charset="-79"/>
              </a:rPr>
              <a:t>זיהוי מתקפות ידועות על ידי ניתוח דפוסים מהנתונים המתויגים. </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יתרונות: דיוק גבוה כאשר הנתונים איכותיים ומתויגים כראוי. יכולת ליישם את המודל על נתונים חדשים עם תחזיות מדויקות.</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חסרונות: דרישה לנתונים מתויגים ומסודרים. עלול להיתקל בבעיה של התאמת יתר (</a:t>
            </a:r>
            <a:r>
              <a:rPr lang="en-US" sz="1800" kern="100" dirty="0">
                <a:effectLst/>
                <a:latin typeface="David" panose="020E0502060401010101" pitchFamily="34" charset="-79"/>
                <a:ea typeface="Aptos" panose="020B0004020202020204" pitchFamily="34" charset="0"/>
                <a:cs typeface="David" panose="020E0502060401010101" pitchFamily="34" charset="-79"/>
              </a:rPr>
              <a:t>Overfitting</a:t>
            </a:r>
            <a:r>
              <a:rPr lang="he-IL" sz="1800" kern="100" dirty="0">
                <a:effectLst/>
                <a:latin typeface="David" panose="020E0502060401010101" pitchFamily="34" charset="-79"/>
                <a:ea typeface="Aptos" panose="020B0004020202020204" pitchFamily="34" charset="0"/>
                <a:cs typeface="David" panose="020E0502060401010101" pitchFamily="34" charset="-79"/>
              </a:rPr>
              <a:t>) אם לא משתמשים בטכניקות תיקון מתאימות.</a:t>
            </a:r>
            <a:endParaRPr lang="en-US" sz="1800" kern="100" dirty="0">
              <a:effectLst/>
              <a:latin typeface="David" panose="020E0502060401010101" pitchFamily="34" charset="-79"/>
              <a:ea typeface="Aptos" panose="020B0004020202020204" pitchFamily="34" charset="0"/>
              <a:cs typeface="David" panose="020E0502060401010101" pitchFamily="34" charset="-79"/>
            </a:endParaRP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800" dirty="0">
              <a:latin typeface="David" panose="020E0502060401010101" pitchFamily="34" charset="-79"/>
              <a:cs typeface="David" panose="020E0502060401010101" pitchFamily="34" charset="-79"/>
            </a:endParaRPr>
          </a:p>
          <a:p>
            <a:endParaRPr lang="he-IL" sz="18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73360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2">
            <a:extLst>
              <a:ext uri="{FF2B5EF4-FFF2-40B4-BE49-F238E27FC236}">
                <a16:creationId xmlns:a16="http://schemas.microsoft.com/office/drawing/2014/main" id="{2D54627D-42BA-AC9A-C79C-8D26D0C1C74B}"/>
              </a:ext>
            </a:extLst>
          </p:cNvPr>
          <p:cNvSpPr>
            <a:spLocks noGrp="1"/>
          </p:cNvSpPr>
          <p:nvPr>
            <p:ph idx="1"/>
          </p:nvPr>
        </p:nvSpPr>
        <p:spPr>
          <a:xfrm>
            <a:off x="1625727" y="130759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David" panose="020E0502060401010101" pitchFamily="34" charset="-79"/>
                <a:ea typeface="Aptos" panose="020B0004020202020204" pitchFamily="34" charset="0"/>
                <a:cs typeface="David" panose="020E0502060401010101" pitchFamily="34" charset="-79"/>
              </a:rPr>
              <a:t>למידה לא מפוקחת</a:t>
            </a:r>
            <a:r>
              <a:rPr lang="en-US" sz="1800" u="sng" kern="100" dirty="0">
                <a:effectLst/>
                <a:latin typeface="David" panose="020E0502060401010101" pitchFamily="34" charset="-79"/>
                <a:ea typeface="Aptos" panose="020B0004020202020204" pitchFamily="34" charset="0"/>
                <a:cs typeface="David" panose="020E0502060401010101" pitchFamily="34" charset="-79"/>
              </a:rPr>
              <a:t> (Unsupervised Learning)</a:t>
            </a:r>
            <a:r>
              <a:rPr lang="en-US" sz="1800" kern="100" dirty="0">
                <a:effectLst/>
                <a:latin typeface="David" panose="020E0502060401010101" pitchFamily="34" charset="-79"/>
                <a:ea typeface="Aptos" panose="020B0004020202020204" pitchFamily="34" charset="0"/>
                <a:cs typeface="David" panose="020E0502060401010101" pitchFamily="34" charset="-79"/>
              </a:rPr>
              <a:t> </a:t>
            </a:r>
            <a:r>
              <a:rPr lang="he-IL" sz="1800" kern="100" dirty="0">
                <a:effectLst/>
                <a:latin typeface="David" panose="020E0502060401010101" pitchFamily="34" charset="-79"/>
                <a:ea typeface="Aptos" panose="020B0004020202020204" pitchFamily="34" charset="0"/>
                <a:cs typeface="David" panose="020E0502060401010101" pitchFamily="34" charset="-79"/>
              </a:rPr>
              <a:t>: בסוג זה של למידה, האלגוריתם עובד עם נתונים לא מתויגים, כלומר, אין פלט ידוע מראש. </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effectLst/>
                <a:latin typeface="David" panose="020E0502060401010101" pitchFamily="34" charset="-79"/>
                <a:ea typeface="Aptos" panose="020B0004020202020204" pitchFamily="34" charset="0"/>
                <a:cs typeface="David" panose="020E0502060401010101" pitchFamily="34" charset="-79"/>
              </a:rPr>
              <a:t>מטרת האלגוריתם היא לזהות תבניות בתוך הנתונים, כמו חלוקה לקבוצות דומות או זיהוי חריגות. </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dirty="0">
                <a:latin typeface="David" panose="020E0502060401010101" pitchFamily="34" charset="-79"/>
                <a:cs typeface="David" panose="020E0502060401010101" pitchFamily="34" charset="-79"/>
              </a:rPr>
              <a:t>מאפשר זיהוי אנומליות.</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dirty="0">
                <a:latin typeface="David" panose="020E0502060401010101" pitchFamily="34" charset="-79"/>
                <a:cs typeface="David" panose="020E0502060401010101" pitchFamily="34" charset="-79"/>
              </a:rPr>
              <a:t>יתרונות: לא דרושים נתונים מתויגים ויכול להניב תובנות חדשות על מבנה הנתונים.</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dirty="0">
                <a:latin typeface="David" panose="020E0502060401010101" pitchFamily="34" charset="-79"/>
                <a:cs typeface="David" panose="020E0502060401010101" pitchFamily="34" charset="-79"/>
              </a:rPr>
              <a:t>חסרונות: קשה יותר להעריך את איכות המודל. כמו כן, עלול להיתקל בקושי בהבנת התוצאות ובפרשנות המודל.</a:t>
            </a:r>
            <a:endParaRPr lang="en-US" sz="1800" dirty="0">
              <a:latin typeface="David" panose="020E0502060401010101" pitchFamily="34" charset="-79"/>
              <a:cs typeface="David" panose="020E0502060401010101" pitchFamily="34" charset="-79"/>
            </a:endParaRPr>
          </a:p>
          <a:p>
            <a:endParaRPr lang="he-IL" sz="1800" dirty="0">
              <a:latin typeface="David" panose="020E0502060401010101" pitchFamily="34" charset="-79"/>
              <a:cs typeface="David" panose="020E0502060401010101" pitchFamily="34" charset="-79"/>
            </a:endParaRPr>
          </a:p>
        </p:txBody>
      </p:sp>
      <p:sp>
        <p:nvSpPr>
          <p:cNvPr id="9" name="כותרת 1">
            <a:extLst>
              <a:ext uri="{FF2B5EF4-FFF2-40B4-BE49-F238E27FC236}">
                <a16:creationId xmlns:a16="http://schemas.microsoft.com/office/drawing/2014/main" id="{3D285E6B-ED9F-80A0-269F-3F029B9A5B7F}"/>
              </a:ext>
            </a:extLst>
          </p:cNvPr>
          <p:cNvSpPr txBox="1">
            <a:spLocks/>
          </p:cNvSpPr>
          <p:nvPr/>
        </p:nvSpPr>
        <p:spPr>
          <a:xfrm>
            <a:off x="1625727" y="283464"/>
            <a:ext cx="8940546" cy="1024128"/>
          </a:xfrm>
          <a:prstGeom prst="rect">
            <a:avLst/>
          </a:prstGeom>
        </p:spPr>
        <p:txBody>
          <a:bodyPr lIns="91440" tIns="45720" rIns="91440" bIns="45720" anchor="t"/>
          <a:lstStyle>
            <a:lvl1pPr algn="l" defTabSz="914400" rtl="0" eaLnBrk="1" latinLnBrk="0" hangingPunct="1">
              <a:lnSpc>
                <a:spcPct val="112000"/>
              </a:lnSpc>
              <a:spcBef>
                <a:spcPct val="0"/>
              </a:spcBef>
              <a:buNone/>
              <a:defRPr sz="6000" i="0" kern="1200" spc="0" baseline="0">
                <a:solidFill>
                  <a:schemeClr val="tx1">
                    <a:lumMod val="85000"/>
                    <a:lumOff val="15000"/>
                  </a:schemeClr>
                </a:solidFill>
                <a:latin typeface="+mj-lt"/>
                <a:ea typeface="+mj-ea"/>
                <a:cs typeface="+mj-cs"/>
              </a:defRPr>
            </a:lvl1pPr>
          </a:lstStyle>
          <a:p>
            <a:pPr algn="ctr"/>
            <a:r>
              <a:rPr lang="he-IL" sz="4800" dirty="0"/>
              <a:t>סקירה -המשך</a:t>
            </a:r>
          </a:p>
        </p:txBody>
      </p:sp>
    </p:spTree>
    <p:extLst>
      <p:ext uri="{BB962C8B-B14F-4D97-AF65-F5344CB8AC3E}">
        <p14:creationId xmlns:p14="http://schemas.microsoft.com/office/powerpoint/2010/main" val="1605826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2">
            <a:extLst>
              <a:ext uri="{FF2B5EF4-FFF2-40B4-BE49-F238E27FC236}">
                <a16:creationId xmlns:a16="http://schemas.microsoft.com/office/drawing/2014/main" id="{E53EA334-2C47-8F11-05B1-CA42FE4D7934}"/>
              </a:ext>
            </a:extLst>
          </p:cNvPr>
          <p:cNvSpPr>
            <a:spLocks noGrp="1"/>
          </p:cNvSpPr>
          <p:nvPr>
            <p:ph idx="1"/>
          </p:nvPr>
        </p:nvSpPr>
        <p:spPr>
          <a:xfrm>
            <a:off x="1625727" y="1307592"/>
            <a:ext cx="8940546" cy="4965192"/>
          </a:xfrm>
        </p:spPr>
        <p:txBody>
          <a:bodyPr/>
          <a:lstStyle/>
          <a:p>
            <a:pPr marL="342900" indent="-342900" algn="r" rtl="1">
              <a:lnSpc>
                <a:spcPct val="107000"/>
              </a:lnSpc>
              <a:spcAft>
                <a:spcPts val="800"/>
              </a:spcAft>
              <a:buSzPts val="1000"/>
              <a:buFont typeface="Symbol" panose="05050102010706020507" pitchFamily="18" charset="2"/>
              <a:buChar char=""/>
              <a:tabLst>
                <a:tab pos="457200" algn="l"/>
              </a:tabLst>
            </a:pPr>
            <a:r>
              <a:rPr lang="he-IL" sz="1800" u="sng" kern="100" dirty="0">
                <a:effectLst/>
                <a:latin typeface="David" panose="020E0502060401010101" pitchFamily="34" charset="-79"/>
                <a:ea typeface="Aptos" panose="020B0004020202020204" pitchFamily="34" charset="0"/>
                <a:cs typeface="David" panose="020E0502060401010101" pitchFamily="34" charset="-79"/>
              </a:rPr>
              <a:t>למידת חיזוק</a:t>
            </a:r>
            <a:r>
              <a:rPr lang="en-US" sz="1800" u="sng" kern="100" dirty="0">
                <a:effectLst/>
                <a:latin typeface="David" panose="020E0502060401010101" pitchFamily="34" charset="-79"/>
                <a:ea typeface="Aptos" panose="020B0004020202020204" pitchFamily="34" charset="0"/>
                <a:cs typeface="David" panose="020E0502060401010101" pitchFamily="34" charset="-79"/>
              </a:rPr>
              <a:t> (Reinforcement Learning)</a:t>
            </a:r>
            <a:r>
              <a:rPr lang="en-US" sz="1800" b="1" kern="100" dirty="0">
                <a:effectLst/>
                <a:latin typeface="David" panose="020E0502060401010101" pitchFamily="34" charset="-79"/>
                <a:ea typeface="Aptos" panose="020B0004020202020204" pitchFamily="34" charset="0"/>
                <a:cs typeface="David" panose="020E0502060401010101" pitchFamily="34" charset="-79"/>
              </a:rPr>
              <a:t> </a:t>
            </a:r>
            <a:r>
              <a:rPr lang="he-IL" sz="1800" kern="100" dirty="0">
                <a:effectLst/>
                <a:latin typeface="David" panose="020E0502060401010101" pitchFamily="34" charset="-79"/>
                <a:ea typeface="Aptos" panose="020B0004020202020204" pitchFamily="34" charset="0"/>
                <a:cs typeface="David" panose="020E0502060401010101" pitchFamily="34" charset="-79"/>
              </a:rPr>
              <a:t>: </a:t>
            </a:r>
            <a:r>
              <a:rPr lang="he-IL" sz="1800" dirty="0">
                <a:latin typeface="David" panose="020E0502060401010101" pitchFamily="34" charset="-79"/>
                <a:cs typeface="David" panose="020E0502060401010101" pitchFamily="34" charset="-79"/>
              </a:rPr>
              <a:t>למידת חיזוק היא גישה שבה המודל לומד על ידי ניסוי וטעיה. המודל מקבל חיזוקים חיוביים או שליליים בהתבסס על פעולות שהוא נוקט בהן בסביבה מסוימת, ומטרתו ללמוד כיצד לפעול כדי להשיג את התוצאה הרצויה.</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latin typeface="David" panose="020E0502060401010101" pitchFamily="34" charset="-79"/>
                <a:cs typeface="David" panose="020E0502060401010101" pitchFamily="34" charset="-79"/>
              </a:rPr>
              <a:t>יתרונות: מאפשר פתרונות דינמיים וגמישים בשאיפה להשגת מטרות. בעלת יכולת להתמודד עם סביבות בהן התשובות אינן תמיד ברורות מראש.</a:t>
            </a:r>
          </a:p>
          <a:p>
            <a:pPr marL="342900" indent="-342900" algn="r" rtl="1">
              <a:lnSpc>
                <a:spcPct val="107000"/>
              </a:lnSpc>
              <a:spcAft>
                <a:spcPts val="800"/>
              </a:spcAft>
              <a:buSzPts val="1000"/>
              <a:buFont typeface="Symbol" panose="05050102010706020507" pitchFamily="18" charset="2"/>
              <a:buChar char=""/>
              <a:tabLst>
                <a:tab pos="457200" algn="l"/>
              </a:tabLst>
            </a:pPr>
            <a:r>
              <a:rPr lang="he-IL" sz="1800" kern="100" dirty="0">
                <a:latin typeface="David" panose="020E0502060401010101" pitchFamily="34" charset="-79"/>
                <a:cs typeface="David" panose="020E0502060401010101" pitchFamily="34" charset="-79"/>
              </a:rPr>
              <a:t>חסרונות: עלול לקחת הרבה זמן ללמוד תוצאות טובות, כי כל פעולה דורשת חיזוק. דורש סביבת עבודה שיכולה לספק חיזוקים מדויקים.</a:t>
            </a:r>
          </a:p>
        </p:txBody>
      </p:sp>
      <p:sp>
        <p:nvSpPr>
          <p:cNvPr id="9" name="כותרת 1">
            <a:extLst>
              <a:ext uri="{FF2B5EF4-FFF2-40B4-BE49-F238E27FC236}">
                <a16:creationId xmlns:a16="http://schemas.microsoft.com/office/drawing/2014/main" id="{307CE61C-BBB5-4BCA-DE38-B65872270B18}"/>
              </a:ext>
            </a:extLst>
          </p:cNvPr>
          <p:cNvSpPr txBox="1">
            <a:spLocks/>
          </p:cNvSpPr>
          <p:nvPr/>
        </p:nvSpPr>
        <p:spPr>
          <a:xfrm>
            <a:off x="1625727" y="283464"/>
            <a:ext cx="8940546" cy="1024128"/>
          </a:xfrm>
          <a:prstGeom prst="rect">
            <a:avLst/>
          </a:prstGeom>
        </p:spPr>
        <p:txBody>
          <a:bodyPr lIns="91440" tIns="45720" rIns="91440" bIns="45720" anchor="t"/>
          <a:lstStyle>
            <a:lvl1pPr algn="l" defTabSz="914400" rtl="0" eaLnBrk="1" latinLnBrk="0" hangingPunct="1">
              <a:lnSpc>
                <a:spcPct val="112000"/>
              </a:lnSpc>
              <a:spcBef>
                <a:spcPct val="0"/>
              </a:spcBef>
              <a:buNone/>
              <a:defRPr sz="6000" i="0" kern="1200" spc="0" baseline="0">
                <a:solidFill>
                  <a:schemeClr val="tx1">
                    <a:lumMod val="85000"/>
                    <a:lumOff val="15000"/>
                  </a:schemeClr>
                </a:solidFill>
                <a:latin typeface="+mj-lt"/>
                <a:ea typeface="+mj-ea"/>
                <a:cs typeface="+mj-cs"/>
              </a:defRPr>
            </a:lvl1pPr>
          </a:lstStyle>
          <a:p>
            <a:pPr algn="ctr"/>
            <a:r>
              <a:rPr lang="he-IL" sz="4800" dirty="0"/>
              <a:t>סקירה -המשך</a:t>
            </a:r>
          </a:p>
        </p:txBody>
      </p:sp>
    </p:spTree>
    <p:extLst>
      <p:ext uri="{BB962C8B-B14F-4D97-AF65-F5344CB8AC3E}">
        <p14:creationId xmlns:p14="http://schemas.microsoft.com/office/powerpoint/2010/main" val="434621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כותרת 1">
            <a:extLst>
              <a:ext uri="{FF2B5EF4-FFF2-40B4-BE49-F238E27FC236}">
                <a16:creationId xmlns:a16="http://schemas.microsoft.com/office/drawing/2014/main" id="{CCA89288-9D67-F4A7-64C0-C085FD7442D5}"/>
              </a:ext>
            </a:extLst>
          </p:cNvPr>
          <p:cNvSpPr>
            <a:spLocks noGrp="1"/>
          </p:cNvSpPr>
          <p:nvPr>
            <p:ph type="title"/>
          </p:nvPr>
        </p:nvSpPr>
        <p:spPr>
          <a:xfrm>
            <a:off x="353568" y="283464"/>
            <a:ext cx="11484864" cy="1024128"/>
          </a:xfrm>
        </p:spPr>
        <p:txBody>
          <a:bodyPr/>
          <a:lstStyle/>
          <a:p>
            <a:pPr algn="ctr"/>
            <a:r>
              <a:rPr lang="he-IL" sz="4400" dirty="0"/>
              <a:t>שימוש בטכניקות למידת מכונה לזיהוי הזרקת קוד</a:t>
            </a:r>
          </a:p>
        </p:txBody>
      </p:sp>
      <p:sp>
        <p:nvSpPr>
          <p:cNvPr id="7" name="מציין מיקום תוכן 2">
            <a:extLst>
              <a:ext uri="{FF2B5EF4-FFF2-40B4-BE49-F238E27FC236}">
                <a16:creationId xmlns:a16="http://schemas.microsoft.com/office/drawing/2014/main" id="{990EA031-8681-5A93-0FE2-32B7A9145734}"/>
              </a:ext>
            </a:extLst>
          </p:cNvPr>
          <p:cNvSpPr>
            <a:spLocks noGrp="1"/>
          </p:cNvSpPr>
          <p:nvPr>
            <p:ph idx="1"/>
          </p:nvPr>
        </p:nvSpPr>
        <p:spPr>
          <a:xfrm>
            <a:off x="1625727" y="1307592"/>
            <a:ext cx="8940546" cy="4965192"/>
          </a:xfrm>
        </p:spPr>
        <p:txBody>
          <a:bodyPr/>
          <a:lstStyle/>
          <a:p>
            <a:pPr algn="r" rtl="1">
              <a:buFont typeface="Arial" panose="020B0604020202020204" pitchFamily="34" charset="0"/>
              <a:buChar char="•"/>
            </a:pPr>
            <a:r>
              <a:rPr lang="he-IL" sz="1600" b="1" dirty="0">
                <a:latin typeface="David" panose="020E0502060401010101" pitchFamily="34" charset="-79"/>
                <a:cs typeface="David" panose="020E0502060401010101" pitchFamily="34" charset="-79"/>
              </a:rPr>
              <a:t>ניתוח דפוסי קלט והתנהגות חשודה</a:t>
            </a:r>
            <a:endParaRPr lang="he-IL" sz="1600" dirty="0">
              <a:latin typeface="David" panose="020E0502060401010101" pitchFamily="34" charset="-79"/>
              <a:cs typeface="David" panose="020E0502060401010101" pitchFamily="34" charset="-79"/>
            </a:endParaRP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שימוש בלמידה מפוקחת לזיהוי מתקפות ידועות באמצעות דאטה מתויג.</a:t>
            </a: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שימוש בלמידה לא מפוקחת לזיהוי אנומליות בתעבורת רשת על בסיס דפוסים חריגים.</a:t>
            </a: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למידה חצי מפוקחת להתמודדות עם כמויות גדולות של נתונים לא מסומנים.</a:t>
            </a:r>
          </a:p>
          <a:p>
            <a:pPr algn="r" rtl="1">
              <a:buFont typeface="Arial" panose="020B0604020202020204" pitchFamily="34" charset="0"/>
              <a:buChar char="•"/>
            </a:pPr>
            <a:r>
              <a:rPr lang="he-IL" sz="1600" b="1" dirty="0">
                <a:latin typeface="David" panose="020E0502060401010101" pitchFamily="34" charset="-79"/>
                <a:cs typeface="David" panose="020E0502060401010101" pitchFamily="34" charset="-79"/>
              </a:rPr>
              <a:t>אימון מודלים על נתונים היסטוריים</a:t>
            </a:r>
            <a:endParaRPr lang="he-IL" sz="1600" dirty="0">
              <a:latin typeface="David" panose="020E0502060401010101" pitchFamily="34" charset="-79"/>
              <a:cs typeface="David" panose="020E0502060401010101" pitchFamily="34" charset="-79"/>
            </a:endParaRP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איסוף נתונים ממאגרי אבטחה ותיוגים.</a:t>
            </a: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שימוש בטכניקות קדם-עיבוד (</a:t>
            </a:r>
            <a:r>
              <a:rPr lang="en-US" sz="1600" dirty="0">
                <a:latin typeface="David" panose="020E0502060401010101" pitchFamily="34" charset="-79"/>
                <a:cs typeface="David" panose="020E0502060401010101" pitchFamily="34" charset="-79"/>
              </a:rPr>
              <a:t>Pre-processing</a:t>
            </a:r>
            <a:r>
              <a:rPr lang="he-IL" sz="1600" dirty="0">
                <a:latin typeface="David" panose="020E0502060401010101" pitchFamily="34" charset="-79"/>
                <a:cs typeface="David" panose="020E0502060401010101" pitchFamily="34" charset="-79"/>
              </a:rPr>
              <a:t>), כמו הסרת רעשים וטיוב נתונים.</a:t>
            </a: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התאמת מודלים ובדיקת ביצועי אלגוריתמים שונים.</a:t>
            </a:r>
          </a:p>
          <a:p>
            <a:pPr algn="r" rtl="1">
              <a:buFont typeface="Arial" panose="020B0604020202020204" pitchFamily="34" charset="0"/>
              <a:buChar char="•"/>
            </a:pPr>
            <a:r>
              <a:rPr lang="he-IL" sz="1600" b="1" dirty="0">
                <a:latin typeface="David" panose="020E0502060401010101" pitchFamily="34" charset="-79"/>
                <a:cs typeface="David" panose="020E0502060401010101" pitchFamily="34" charset="-79"/>
              </a:rPr>
              <a:t>יכולת לזהות מתקפות חדשות שאינן מוכרות</a:t>
            </a:r>
            <a:endParaRPr lang="he-IL" sz="1600" dirty="0">
              <a:latin typeface="David" panose="020E0502060401010101" pitchFamily="34" charset="-79"/>
              <a:cs typeface="David" panose="020E0502060401010101" pitchFamily="34" charset="-79"/>
            </a:endParaRP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שימוש במודלים גנרליים לניתוח דפוסים ולגילוי מתקפות חדשות.</a:t>
            </a: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זיהוי בזמן אמת באמצעות חיזוי סטטיסטי ולמידה עמוקה.</a:t>
            </a:r>
          </a:p>
          <a:p>
            <a:pPr marL="742950" lvl="1" indent="-285750" algn="r" rtl="1">
              <a:buFont typeface="Arial" panose="020B0604020202020204" pitchFamily="34" charset="0"/>
              <a:buChar char="•"/>
            </a:pPr>
            <a:r>
              <a:rPr lang="he-IL" sz="1600" dirty="0">
                <a:latin typeface="David" panose="020E0502060401010101" pitchFamily="34" charset="-79"/>
                <a:cs typeface="David" panose="020E0502060401010101" pitchFamily="34" charset="-79"/>
              </a:rPr>
              <a:t>כיוון רמת הרגישות של המודל להפחתת אזעקות שווא ושיפור דיוק.</a:t>
            </a:r>
          </a:p>
          <a:p>
            <a:pPr marL="342900" indent="-342900" algn="r" rtl="1">
              <a:lnSpc>
                <a:spcPct val="107000"/>
              </a:lnSpc>
              <a:spcAft>
                <a:spcPts val="800"/>
              </a:spcAft>
              <a:buSzPts val="1000"/>
              <a:buFont typeface="Symbol" panose="05050102010706020507" pitchFamily="18" charset="2"/>
              <a:buChar char=""/>
              <a:tabLst>
                <a:tab pos="457200" algn="l"/>
              </a:tabLst>
            </a:pPr>
            <a:endParaRPr lang="en-US" sz="1600" dirty="0">
              <a:latin typeface="David" panose="020E0502060401010101" pitchFamily="34" charset="-79"/>
              <a:cs typeface="David" panose="020E0502060401010101" pitchFamily="34" charset="-79"/>
            </a:endParaRPr>
          </a:p>
          <a:p>
            <a:pPr algn="r" rtl="1"/>
            <a:endParaRPr lang="he-IL" sz="1600"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1786307016"/>
      </p:ext>
    </p:extLst>
  </p:cSld>
  <p:clrMapOvr>
    <a:masterClrMapping/>
  </p:clrMapOvr>
</p:sld>
</file>

<file path=ppt/theme/theme1.xml><?xml version="1.0" encoding="utf-8"?>
<a:theme xmlns:a="http://schemas.openxmlformats.org/drawingml/2006/main" name="HeadlinesVTI">
  <a:themeElements>
    <a:clrScheme name="AnalogousFromDarkSeedRightStep">
      <a:dk1>
        <a:srgbClr val="000000"/>
      </a:dk1>
      <a:lt1>
        <a:srgbClr val="FFFFFF"/>
      </a:lt1>
      <a:dk2>
        <a:srgbClr val="1B3023"/>
      </a:dk2>
      <a:lt2>
        <a:srgbClr val="F3F0F2"/>
      </a:lt2>
      <a:accent1>
        <a:srgbClr val="47B56E"/>
      </a:accent1>
      <a:accent2>
        <a:srgbClr val="3BB196"/>
      </a:accent2>
      <a:accent3>
        <a:srgbClr val="4DADC3"/>
      </a:accent3>
      <a:accent4>
        <a:srgbClr val="3B6AB1"/>
      </a:accent4>
      <a:accent5>
        <a:srgbClr val="4F4DC3"/>
      </a:accent5>
      <a:accent6>
        <a:srgbClr val="713EB3"/>
      </a:accent6>
      <a:hlink>
        <a:srgbClr val="998A33"/>
      </a:hlink>
      <a:folHlink>
        <a:srgbClr val="7F7F7F"/>
      </a:folHlink>
    </a:clrScheme>
    <a:fontScheme name="Custom 211">
      <a:majorFont>
        <a:latin typeface="FrankRueh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2510</TotalTime>
  <Words>10192</Words>
  <Application>Microsoft Office PowerPoint</Application>
  <PresentationFormat>מסך רחב</PresentationFormat>
  <Paragraphs>454</Paragraphs>
  <Slides>35</Slides>
  <Notes>28</Notes>
  <HiddenSlides>2</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35</vt:i4>
      </vt:variant>
    </vt:vector>
  </HeadingPairs>
  <TitlesOfParts>
    <vt:vector size="42" baseType="lpstr">
      <vt:lpstr>Aptos</vt:lpstr>
      <vt:lpstr>Arial</vt:lpstr>
      <vt:lpstr>Courier New</vt:lpstr>
      <vt:lpstr>David</vt:lpstr>
      <vt:lpstr>FrankRuehl</vt:lpstr>
      <vt:lpstr>Symbol</vt:lpstr>
      <vt:lpstr>HeadlinesVTI</vt:lpstr>
      <vt:lpstr>טכניקות למידת מכונה לזיהוי הזרקות קוד</vt:lpstr>
      <vt:lpstr>מבוא ורקע</vt:lpstr>
      <vt:lpstr>מוטיבציה</vt:lpstr>
      <vt:lpstr>דוגמאות להזרקת קוד</vt:lpstr>
      <vt:lpstr>למידת מכונה</vt:lpstr>
      <vt:lpstr>סקירה של טכניקות למידת מכונה</vt:lpstr>
      <vt:lpstr>מצגת של PowerPoint‏</vt:lpstr>
      <vt:lpstr>מצגת של PowerPoint‏</vt:lpstr>
      <vt:lpstr>שימוש בטכניקות למידת מכונה לזיהוי הזרקת קוד</vt:lpstr>
      <vt:lpstr>אלגוריתמים נפוצים לזיהוי איומים- עץ החלטה</vt:lpstr>
      <vt:lpstr>עץ החלטה- דוגמא</vt:lpstr>
      <vt:lpstr>אלגוריתמים נפוצים לזיהוי איומים- SVM</vt:lpstr>
      <vt:lpstr>SVM- דוגמא</vt:lpstr>
      <vt:lpstr>אלגוריתמים נפוצים לזיהוי איומים- ANN</vt:lpstr>
      <vt:lpstr>ANN- דוגמא</vt:lpstr>
      <vt:lpstr>רשתות נוירונים עמוקות לזיהוי איומים-CNN</vt:lpstr>
      <vt:lpstr>רשתות נוירונים עמוקות לזיהוי איומים-RNN</vt:lpstr>
      <vt:lpstr>השוואה בין האלגוריתמים</vt:lpstr>
      <vt:lpstr>דוגמאות יישומיות- שימוש בSVM לזיהוי XSS</vt:lpstr>
      <vt:lpstr>שימוש בSVM לזיהוי XSS-המשך</vt:lpstr>
      <vt:lpstr>דוגמאות יישומיות- שימוש בCNN לקוד מקור</vt:lpstr>
      <vt:lpstr>שימוש בCNN לקוד מקור-המשך</vt:lpstr>
      <vt:lpstr>אתגרים קיימים בזיהוי הזרקות קוד באמצעות למידת מכונה</vt:lpstr>
      <vt:lpstr>אתגרים קיימים-המשך</vt:lpstr>
      <vt:lpstr>אתגרים קיימים-המשך</vt:lpstr>
      <vt:lpstr>תכנון מערכת לזיהוי הזרקות קוד באמצעות למידת מכונה</vt:lpstr>
      <vt:lpstr>תכנון מערכת- המשך</vt:lpstr>
      <vt:lpstr>תכנון מערכת- המשך</vt:lpstr>
      <vt:lpstr>מגמות עתידיות- טרנדים חדשים</vt:lpstr>
      <vt:lpstr>מגמות עתידיות - יישומים מתקדמים</vt:lpstr>
      <vt:lpstr>אתגרים עתידיים</vt:lpstr>
      <vt:lpstr>אתגרים עתידיים-המשך</vt:lpstr>
      <vt:lpstr>מסקנות</vt:lpstr>
      <vt:lpstr>מקורות מידע</vt:lpstr>
      <vt:lpstr>תודה על ההקשבה!</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Guy Evan</dc:creator>
  <cp:lastModifiedBy>Guy Evan</cp:lastModifiedBy>
  <cp:revision>795</cp:revision>
  <dcterms:created xsi:type="dcterms:W3CDTF">2025-02-02T10:31:02Z</dcterms:created>
  <dcterms:modified xsi:type="dcterms:W3CDTF">2025-02-11T08:14:53Z</dcterms:modified>
</cp:coreProperties>
</file>