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533DD-9A9D-4896-956A-50497A3CDEB7}" v="941" dt="2021-08-05T08:59:05.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310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072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457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7735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8826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9739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2547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2840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009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432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205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160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709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14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53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6501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674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8/5/2021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63920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3204372"/>
            <a:ext cx="10210862" cy="564121"/>
          </a:xfrm>
        </p:spPr>
        <p:txBody>
          <a:bodyPr>
            <a:noAutofit/>
          </a:bodyPr>
          <a:lstStyle/>
          <a:p>
            <a:pPr algn="ctr"/>
            <a:r>
              <a:rPr lang="en-US" sz="4400" b="1" i="1" u="sng" dirty="0">
                <a:solidFill>
                  <a:schemeClr val="tx1">
                    <a:lumMod val="95000"/>
                    <a:lumOff val="5000"/>
                  </a:schemeClr>
                </a:solidFill>
              </a:rPr>
              <a:t>The big three RDMBS</a:t>
            </a:r>
          </a:p>
        </p:txBody>
      </p:sp>
      <p:pic>
        <p:nvPicPr>
          <p:cNvPr id="15" name="Picture 19" descr="Logo, company name&#10;&#10;Description automatically generated">
            <a:extLst>
              <a:ext uri="{FF2B5EF4-FFF2-40B4-BE49-F238E27FC236}">
                <a16:creationId xmlns:a16="http://schemas.microsoft.com/office/drawing/2014/main" id="{8ECF09D9-3882-4510-9DF4-4730ECD4162A}"/>
              </a:ext>
            </a:extLst>
          </p:cNvPr>
          <p:cNvPicPr>
            <a:picLocks noChangeAspect="1"/>
          </p:cNvPicPr>
          <p:nvPr/>
        </p:nvPicPr>
        <p:blipFill>
          <a:blip r:embed="rId2"/>
          <a:stretch>
            <a:fillRect/>
          </a:stretch>
        </p:blipFill>
        <p:spPr>
          <a:xfrm>
            <a:off x="4626085" y="1494196"/>
            <a:ext cx="2945175" cy="1662399"/>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C5D9-DEF1-4BBE-A51F-164A30DC4687}"/>
              </a:ext>
            </a:extLst>
          </p:cNvPr>
          <p:cNvSpPr>
            <a:spLocks noGrp="1"/>
          </p:cNvSpPr>
          <p:nvPr>
            <p:ph type="title"/>
          </p:nvPr>
        </p:nvSpPr>
        <p:spPr>
          <a:xfrm>
            <a:off x="1484311" y="975167"/>
            <a:ext cx="10018713" cy="788043"/>
          </a:xfrm>
        </p:spPr>
        <p:txBody>
          <a:bodyPr>
            <a:normAutofit/>
          </a:bodyPr>
          <a:lstStyle/>
          <a:p>
            <a:pPr algn="l"/>
            <a:r>
              <a:rPr lang="en-US" sz="2000" dirty="0">
                <a:solidFill>
                  <a:srgbClr val="00B050"/>
                </a:solidFill>
              </a:rPr>
              <a:t>• </a:t>
            </a:r>
            <a:r>
              <a:rPr lang="en-US" sz="2000" b="1" i="1" u="sng" dirty="0">
                <a:solidFill>
                  <a:srgbClr val="00B050"/>
                </a:solidFill>
              </a:rPr>
              <a:t>Introduction:</a:t>
            </a:r>
          </a:p>
        </p:txBody>
      </p:sp>
      <p:sp>
        <p:nvSpPr>
          <p:cNvPr id="3" name="Content Placeholder 2">
            <a:extLst>
              <a:ext uri="{FF2B5EF4-FFF2-40B4-BE49-F238E27FC236}">
                <a16:creationId xmlns:a16="http://schemas.microsoft.com/office/drawing/2014/main" id="{40A0313D-B370-4829-B8AF-9FA884DAE744}"/>
              </a:ext>
            </a:extLst>
          </p:cNvPr>
          <p:cNvSpPr>
            <a:spLocks noGrp="1"/>
          </p:cNvSpPr>
          <p:nvPr>
            <p:ph idx="1"/>
          </p:nvPr>
        </p:nvSpPr>
        <p:spPr>
          <a:xfrm>
            <a:off x="1484310" y="2126847"/>
            <a:ext cx="10018713" cy="3056683"/>
          </a:xfrm>
        </p:spPr>
        <p:txBody>
          <a:bodyPr>
            <a:normAutofit fontScale="92500"/>
          </a:bodyPr>
          <a:lstStyle/>
          <a:p>
            <a:pPr marL="0" indent="0">
              <a:buNone/>
            </a:pPr>
            <a:r>
              <a:rPr lang="en-US" sz="1400" dirty="0">
                <a:ea typeface="+mn-lt"/>
                <a:cs typeface="+mn-lt"/>
              </a:rPr>
              <a:t>PostgreSQL is an advanced object-relational database management system that uses Structured Query Language (SQL) in addition to its own procedural language, PL/</a:t>
            </a:r>
            <a:r>
              <a:rPr lang="en-US" sz="1400" dirty="0" err="1">
                <a:ea typeface="+mn-lt"/>
                <a:cs typeface="+mn-lt"/>
              </a:rPr>
              <a:t>pgSQL</a:t>
            </a:r>
            <a:r>
              <a:rPr lang="en-US" sz="1400" dirty="0">
                <a:ea typeface="+mn-lt"/>
                <a:cs typeface="+mn-lt"/>
              </a:rPr>
              <a:t>. ... SQL Server is a Relational Database Management System (RDBM) developed and operated by Microsoft. </a:t>
            </a:r>
            <a:br>
              <a:rPr lang="en-US" dirty="0"/>
            </a:br>
            <a:r>
              <a:rPr lang="en-US" sz="1400" dirty="0">
                <a:ea typeface="+mn-lt"/>
                <a:cs typeface="+mn-lt"/>
              </a:rPr>
              <a:t>PostgreSQL has a lot of capability. Built using an object-relational model, it supports complex structures and a breadth of built-in and user-defined data types. It </a:t>
            </a:r>
            <a:r>
              <a:rPr lang="en-US" sz="1400" b="1" dirty="0">
                <a:ea typeface="+mn-lt"/>
                <a:cs typeface="+mn-lt"/>
              </a:rPr>
              <a:t>provides extensive data capacity</a:t>
            </a:r>
            <a:r>
              <a:rPr lang="en-US" sz="1400" dirty="0">
                <a:ea typeface="+mn-lt"/>
                <a:cs typeface="+mn-lt"/>
              </a:rPr>
              <a:t> and is trusted for its data integrity</a:t>
            </a:r>
            <a:endParaRPr lang="en-US" dirty="0"/>
          </a:p>
          <a:p>
            <a:pPr marL="0" indent="0">
              <a:buNone/>
            </a:pPr>
            <a:r>
              <a:rPr lang="en-US" sz="1400" dirty="0">
                <a:ea typeface="+mn-lt"/>
                <a:cs typeface="+mn-lt"/>
              </a:rPr>
              <a:t>Microsoft SQL Server is a relational database management system developed by Microsoft. As a database server, it is a software product with the primary function of storing and retrieving data as requested by other software applications, which may run either on the same computer or on another computer across a network.</a:t>
            </a:r>
          </a:p>
          <a:p>
            <a:pPr marL="0" indent="0">
              <a:buNone/>
            </a:pPr>
            <a:r>
              <a:rPr lang="en-US" sz="1400" dirty="0">
                <a:ea typeface="+mn-lt"/>
                <a:cs typeface="+mn-lt"/>
              </a:rPr>
              <a:t>MySQL is a relational database management system based on SQL – Structured Query Language. The application is used for a wide range of purposes, including data warehousing, e-commerce, and logging applications. The most common use for </a:t>
            </a:r>
            <a:r>
              <a:rPr lang="en-US" sz="1400" dirty="0" err="1">
                <a:ea typeface="+mn-lt"/>
                <a:cs typeface="+mn-lt"/>
              </a:rPr>
              <a:t>mySQL</a:t>
            </a:r>
            <a:r>
              <a:rPr lang="en-US" sz="1400" dirty="0">
                <a:ea typeface="+mn-lt"/>
                <a:cs typeface="+mn-lt"/>
              </a:rPr>
              <a:t> however, is for the </a:t>
            </a:r>
            <a:r>
              <a:rPr lang="en-US" sz="1400" b="1" dirty="0">
                <a:ea typeface="+mn-lt"/>
                <a:cs typeface="+mn-lt"/>
              </a:rPr>
              <a:t>purpose of a web database</a:t>
            </a:r>
            <a:r>
              <a:rPr lang="en-US" sz="1400" dirty="0">
                <a:ea typeface="+mn-lt"/>
                <a:cs typeface="+mn-lt"/>
              </a:rPr>
              <a:t>.</a:t>
            </a:r>
            <a:endParaRPr lang="en-US" dirty="0"/>
          </a:p>
          <a:p>
            <a:pPr marL="0" indent="0">
              <a:buNone/>
            </a:pPr>
            <a:r>
              <a:rPr lang="en-US" sz="1400" dirty="0"/>
              <a:t>Both PostgreSQL and </a:t>
            </a:r>
            <a:r>
              <a:rPr lang="en-US" sz="1400" b="1" dirty="0"/>
              <a:t>MySQL</a:t>
            </a:r>
            <a:r>
              <a:rPr lang="en-US" sz="1400" dirty="0"/>
              <a:t> are time-proven solutions that can compete with enterprise solutions such as Oracle and SQL Server. MySQL has been famous for its ease of use and speed, while PostgreSQL has many more advanced features, which is the reason that PostgreSQL is often described as an open-source version of Oracle. </a:t>
            </a:r>
            <a:endParaRPr lang="en-US" dirty="0"/>
          </a:p>
        </p:txBody>
      </p:sp>
    </p:spTree>
    <p:extLst>
      <p:ext uri="{BB962C8B-B14F-4D97-AF65-F5344CB8AC3E}">
        <p14:creationId xmlns:p14="http://schemas.microsoft.com/office/powerpoint/2010/main" val="240043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7978-0745-40FD-A066-DB48EBBAF4BB}"/>
              </a:ext>
            </a:extLst>
          </p:cNvPr>
          <p:cNvSpPr>
            <a:spLocks noGrp="1"/>
          </p:cNvSpPr>
          <p:nvPr>
            <p:ph type="title"/>
          </p:nvPr>
        </p:nvSpPr>
        <p:spPr/>
        <p:txBody>
          <a:bodyPr/>
          <a:lstStyle/>
          <a:p>
            <a:r>
              <a:rPr lang="en-US" b="1" dirty="0">
                <a:latin typeface="Comic Sans MS"/>
              </a:rPr>
              <a:t>MySQL</a:t>
            </a:r>
          </a:p>
        </p:txBody>
      </p:sp>
      <p:sp>
        <p:nvSpPr>
          <p:cNvPr id="3" name="Content Placeholder 2">
            <a:extLst>
              <a:ext uri="{FF2B5EF4-FFF2-40B4-BE49-F238E27FC236}">
                <a16:creationId xmlns:a16="http://schemas.microsoft.com/office/drawing/2014/main" id="{7BEE180D-3B12-4EEA-9FB6-0F5D6DFFD60B}"/>
              </a:ext>
            </a:extLst>
          </p:cNvPr>
          <p:cNvSpPr>
            <a:spLocks noGrp="1"/>
          </p:cNvSpPr>
          <p:nvPr>
            <p:ph idx="1"/>
          </p:nvPr>
        </p:nvSpPr>
        <p:spPr>
          <a:xfrm>
            <a:off x="1484310" y="2204012"/>
            <a:ext cx="10018713" cy="3915137"/>
          </a:xfrm>
        </p:spPr>
        <p:txBody>
          <a:bodyPr vert="horz" lIns="91440" tIns="45720" rIns="91440" bIns="45720" rtlCol="0" anchor="ctr">
            <a:noAutofit/>
          </a:bodyPr>
          <a:lstStyle/>
          <a:p>
            <a:pPr marL="0" indent="0">
              <a:buNone/>
            </a:pPr>
            <a:r>
              <a:rPr lang="en-US" sz="1600" dirty="0">
                <a:solidFill>
                  <a:srgbClr val="00B050"/>
                </a:solidFill>
              </a:rPr>
              <a:t>• </a:t>
            </a:r>
            <a:r>
              <a:rPr lang="en-US" sz="1600" b="1" i="1" u="sng" dirty="0">
                <a:solidFill>
                  <a:srgbClr val="00B050"/>
                </a:solidFill>
              </a:rPr>
              <a:t>Key features:</a:t>
            </a:r>
            <a:endParaRPr lang="en-US" i="1" dirty="0"/>
          </a:p>
          <a:p>
            <a:pPr marL="0" indent="0">
              <a:buClr>
                <a:srgbClr val="1287C3"/>
              </a:buClr>
              <a:buNone/>
            </a:pPr>
            <a:endParaRPr lang="en-US" sz="1400" dirty="0">
              <a:ea typeface="+mn-lt"/>
              <a:cs typeface="+mn-lt"/>
            </a:endParaRPr>
          </a:p>
          <a:p>
            <a:pPr marL="0" indent="0">
              <a:buNone/>
            </a:pPr>
            <a:r>
              <a:rPr lang="en-US" sz="1400" dirty="0">
                <a:ea typeface="+mn-lt"/>
                <a:cs typeface="+mn-lt"/>
              </a:rPr>
              <a:t>- Relational Database Management System (RDBMS) MySQL is a relational database management system. </a:t>
            </a:r>
            <a:endParaRPr lang="en-US" sz="1400" dirty="0"/>
          </a:p>
          <a:p>
            <a:pPr marL="0" indent="0">
              <a:buClr>
                <a:srgbClr val="1287C3"/>
              </a:buClr>
              <a:buNone/>
            </a:pPr>
            <a:r>
              <a:rPr lang="en-US" sz="1400" dirty="0">
                <a:ea typeface="+mn-lt"/>
                <a:cs typeface="+mn-lt"/>
              </a:rPr>
              <a:t>- Easy to use. MySQL is easy to use. </a:t>
            </a:r>
          </a:p>
          <a:p>
            <a:pPr marL="0" indent="0">
              <a:buClr>
                <a:srgbClr val="1287C3"/>
              </a:buClr>
              <a:buNone/>
            </a:pPr>
            <a:r>
              <a:rPr lang="en-US" sz="1400" dirty="0">
                <a:ea typeface="+mn-lt"/>
                <a:cs typeface="+mn-lt"/>
              </a:rPr>
              <a:t>- It is secure.</a:t>
            </a:r>
            <a:endParaRPr lang="en-US" sz="1400" dirty="0"/>
          </a:p>
          <a:p>
            <a:pPr marL="0" indent="0">
              <a:buClr>
                <a:srgbClr val="1287C3"/>
              </a:buClr>
              <a:buNone/>
            </a:pPr>
            <a:r>
              <a:rPr lang="en-US" sz="1400" dirty="0">
                <a:ea typeface="+mn-lt"/>
                <a:cs typeface="+mn-lt"/>
              </a:rPr>
              <a:t>- Client/ Server Architecture. </a:t>
            </a:r>
            <a:endParaRPr lang="en-US" sz="1400" dirty="0"/>
          </a:p>
          <a:p>
            <a:pPr marL="0" indent="0">
              <a:buClr>
                <a:srgbClr val="1287C3"/>
              </a:buClr>
              <a:buNone/>
            </a:pPr>
            <a:r>
              <a:rPr lang="en-US" sz="1400" dirty="0">
                <a:ea typeface="+mn-lt"/>
                <a:cs typeface="+mn-lt"/>
              </a:rPr>
              <a:t>- Free to download. </a:t>
            </a:r>
            <a:endParaRPr lang="en-US" sz="1400" dirty="0"/>
          </a:p>
          <a:p>
            <a:pPr marL="0" indent="0">
              <a:buClr>
                <a:srgbClr val="1287C3"/>
              </a:buClr>
              <a:buNone/>
            </a:pPr>
            <a:r>
              <a:rPr lang="en-US" sz="1400" dirty="0">
                <a:ea typeface="+mn-lt"/>
                <a:cs typeface="+mn-lt"/>
              </a:rPr>
              <a:t>- It is scalable. </a:t>
            </a:r>
            <a:endParaRPr lang="en-US" sz="1400" dirty="0"/>
          </a:p>
          <a:p>
            <a:pPr marL="0" indent="0">
              <a:buClr>
                <a:srgbClr val="1287C3"/>
              </a:buClr>
              <a:buNone/>
            </a:pPr>
            <a:r>
              <a:rPr lang="en-US" sz="1400" dirty="0">
                <a:ea typeface="+mn-lt"/>
                <a:cs typeface="+mn-lt"/>
              </a:rPr>
              <a:t>- Speed. </a:t>
            </a:r>
            <a:endParaRPr lang="en-US" sz="1400" dirty="0"/>
          </a:p>
          <a:p>
            <a:pPr marL="0" indent="0">
              <a:buClr>
                <a:srgbClr val="1287C3"/>
              </a:buClr>
              <a:buNone/>
            </a:pPr>
            <a:r>
              <a:rPr lang="en-US" sz="1400" dirty="0">
                <a:ea typeface="+mn-lt"/>
                <a:cs typeface="+mn-lt"/>
              </a:rPr>
              <a:t>- High Flexibility.</a:t>
            </a:r>
            <a:endParaRPr lang="en-US" sz="1400" dirty="0"/>
          </a:p>
          <a:p>
            <a:pPr>
              <a:buClr>
                <a:srgbClr val="1287C3"/>
              </a:buClr>
            </a:pPr>
            <a:endParaRPr lang="en-US" dirty="0"/>
          </a:p>
        </p:txBody>
      </p:sp>
    </p:spTree>
    <p:extLst>
      <p:ext uri="{BB962C8B-B14F-4D97-AF65-F5344CB8AC3E}">
        <p14:creationId xmlns:p14="http://schemas.microsoft.com/office/powerpoint/2010/main" val="8565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AA1-5CC9-4C6A-95D0-6492FE72FE5C}"/>
              </a:ext>
            </a:extLst>
          </p:cNvPr>
          <p:cNvSpPr>
            <a:spLocks noGrp="1"/>
          </p:cNvSpPr>
          <p:nvPr>
            <p:ph type="title"/>
          </p:nvPr>
        </p:nvSpPr>
        <p:spPr/>
        <p:txBody>
          <a:bodyPr/>
          <a:lstStyle/>
          <a:p>
            <a:r>
              <a:rPr lang="en-US" b="1" dirty="0">
                <a:latin typeface="Comic Sans MS"/>
              </a:rPr>
              <a:t>PostgreSQL</a:t>
            </a:r>
          </a:p>
        </p:txBody>
      </p:sp>
      <p:sp>
        <p:nvSpPr>
          <p:cNvPr id="3" name="Content Placeholder 2">
            <a:extLst>
              <a:ext uri="{FF2B5EF4-FFF2-40B4-BE49-F238E27FC236}">
                <a16:creationId xmlns:a16="http://schemas.microsoft.com/office/drawing/2014/main" id="{0620BA9D-429C-418B-A5C3-784DD86C6035}"/>
              </a:ext>
            </a:extLst>
          </p:cNvPr>
          <p:cNvSpPr>
            <a:spLocks noGrp="1"/>
          </p:cNvSpPr>
          <p:nvPr>
            <p:ph idx="1"/>
          </p:nvPr>
        </p:nvSpPr>
        <p:spPr>
          <a:xfrm>
            <a:off x="1484310" y="2271531"/>
            <a:ext cx="10018713" cy="3895846"/>
          </a:xfrm>
        </p:spPr>
        <p:txBody>
          <a:bodyPr>
            <a:normAutofit/>
          </a:bodyPr>
          <a:lstStyle/>
          <a:p>
            <a:pPr marL="0" indent="0">
              <a:buNone/>
            </a:pPr>
            <a:r>
              <a:rPr lang="en-US" sz="1600" dirty="0">
                <a:solidFill>
                  <a:srgbClr val="00B050"/>
                </a:solidFill>
              </a:rPr>
              <a:t>• </a:t>
            </a:r>
            <a:r>
              <a:rPr lang="en-US" sz="1600" b="1" i="1" u="sng" dirty="0">
                <a:solidFill>
                  <a:srgbClr val="00B050"/>
                </a:solidFill>
              </a:rPr>
              <a:t>Key features:</a:t>
            </a:r>
          </a:p>
          <a:p>
            <a:pPr marL="0" indent="0">
              <a:buNone/>
            </a:pPr>
            <a:endParaRPr lang="en-US" sz="1600" dirty="0"/>
          </a:p>
          <a:p>
            <a:pPr marL="0" indent="0">
              <a:buClr>
                <a:srgbClr val="1287C3"/>
              </a:buClr>
              <a:buNone/>
            </a:pPr>
            <a:r>
              <a:rPr lang="en-US" sz="1400" dirty="0">
                <a:ea typeface="+mn-lt"/>
                <a:cs typeface="+mn-lt"/>
              </a:rPr>
              <a:t>- Sophisticated locking.</a:t>
            </a:r>
          </a:p>
          <a:p>
            <a:pPr marL="0" indent="0">
              <a:buClr>
                <a:srgbClr val="1287C3"/>
              </a:buClr>
              <a:buNone/>
            </a:pPr>
            <a:r>
              <a:rPr lang="en-US" sz="1400" dirty="0">
                <a:ea typeface="+mn-lt"/>
                <a:cs typeface="+mn-lt"/>
              </a:rPr>
              <a:t>- View.</a:t>
            </a:r>
          </a:p>
          <a:p>
            <a:pPr marL="0" indent="0">
              <a:buClr>
                <a:srgbClr val="1287C3"/>
              </a:buClr>
              <a:buNone/>
            </a:pPr>
            <a:r>
              <a:rPr lang="en-US" sz="1400" dirty="0">
                <a:ea typeface="+mn-lt"/>
                <a:cs typeface="+mn-lt"/>
              </a:rPr>
              <a:t>- Foreign key referential integrity.</a:t>
            </a:r>
          </a:p>
          <a:p>
            <a:pPr marL="0" indent="0">
              <a:buClr>
                <a:srgbClr val="1287C3"/>
              </a:buClr>
              <a:buNone/>
            </a:pPr>
            <a:r>
              <a:rPr lang="en-US" sz="1400" dirty="0">
                <a:ea typeface="+mn-lt"/>
                <a:cs typeface="+mn-lt"/>
              </a:rPr>
              <a:t>- Rules.</a:t>
            </a:r>
          </a:p>
          <a:p>
            <a:pPr marL="0" indent="0">
              <a:buClr>
                <a:srgbClr val="1287C3"/>
              </a:buClr>
              <a:buNone/>
            </a:pPr>
            <a:r>
              <a:rPr lang="en-US" sz="1400" dirty="0">
                <a:ea typeface="+mn-lt"/>
                <a:cs typeface="+mn-lt"/>
              </a:rPr>
              <a:t>- Inheritance.</a:t>
            </a:r>
          </a:p>
          <a:p>
            <a:pPr marL="0" indent="0">
              <a:buClr>
                <a:srgbClr val="1287C3"/>
              </a:buClr>
              <a:buNone/>
            </a:pPr>
            <a:r>
              <a:rPr lang="en-US" sz="1400" dirty="0">
                <a:ea typeface="+mn-lt"/>
                <a:cs typeface="+mn-lt"/>
              </a:rPr>
              <a:t>- MVCC (Multiple version concurrency control).</a:t>
            </a:r>
          </a:p>
          <a:p>
            <a:pPr marL="0" indent="0">
              <a:buClr>
                <a:srgbClr val="1287C3"/>
              </a:buClr>
              <a:buNone/>
            </a:pPr>
            <a:r>
              <a:rPr lang="en-US" sz="1400" dirty="0">
                <a:ea typeface="+mn-lt"/>
                <a:cs typeface="+mn-lt"/>
              </a:rPr>
              <a:t>- Subselects.</a:t>
            </a:r>
          </a:p>
          <a:p>
            <a:pPr marL="0" indent="0">
              <a:buClr>
                <a:srgbClr val="1287C3"/>
              </a:buClr>
              <a:buNone/>
            </a:pPr>
            <a:r>
              <a:rPr lang="en-US" sz="1400" dirty="0">
                <a:ea typeface="+mn-lt"/>
                <a:cs typeface="+mn-lt"/>
              </a:rPr>
              <a:t>- Transactions.</a:t>
            </a:r>
          </a:p>
          <a:p>
            <a:pPr marL="0" indent="0">
              <a:buNone/>
            </a:pPr>
            <a:endParaRPr lang="en-US" sz="1600" dirty="0"/>
          </a:p>
        </p:txBody>
      </p:sp>
    </p:spTree>
    <p:extLst>
      <p:ext uri="{BB962C8B-B14F-4D97-AF65-F5344CB8AC3E}">
        <p14:creationId xmlns:p14="http://schemas.microsoft.com/office/powerpoint/2010/main" val="340735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C65F-6A2A-4B3F-9EAA-F90833E56820}"/>
              </a:ext>
            </a:extLst>
          </p:cNvPr>
          <p:cNvSpPr>
            <a:spLocks noGrp="1"/>
          </p:cNvSpPr>
          <p:nvPr>
            <p:ph type="title"/>
          </p:nvPr>
        </p:nvSpPr>
        <p:spPr/>
        <p:txBody>
          <a:bodyPr/>
          <a:lstStyle/>
          <a:p>
            <a:r>
              <a:rPr lang="en-US" b="1" dirty="0">
                <a:latin typeface="Comic Sans MS"/>
              </a:rPr>
              <a:t>Microsoft SQL server</a:t>
            </a:r>
          </a:p>
        </p:txBody>
      </p:sp>
      <p:sp>
        <p:nvSpPr>
          <p:cNvPr id="3" name="Content Placeholder 2">
            <a:extLst>
              <a:ext uri="{FF2B5EF4-FFF2-40B4-BE49-F238E27FC236}">
                <a16:creationId xmlns:a16="http://schemas.microsoft.com/office/drawing/2014/main" id="{9D2F7311-D754-47C3-B94A-4030EA4FE052}"/>
              </a:ext>
            </a:extLst>
          </p:cNvPr>
          <p:cNvSpPr>
            <a:spLocks noGrp="1"/>
          </p:cNvSpPr>
          <p:nvPr>
            <p:ph idx="1"/>
          </p:nvPr>
        </p:nvSpPr>
        <p:spPr>
          <a:xfrm>
            <a:off x="1484310" y="2227728"/>
            <a:ext cx="10018713" cy="3905492"/>
          </a:xfrm>
        </p:spPr>
        <p:txBody>
          <a:bodyPr>
            <a:normAutofit/>
          </a:bodyPr>
          <a:lstStyle/>
          <a:p>
            <a:pPr marL="0" indent="0">
              <a:buNone/>
            </a:pPr>
            <a:r>
              <a:rPr lang="en-US" sz="1600" b="1" i="1" dirty="0">
                <a:solidFill>
                  <a:srgbClr val="00B050"/>
                </a:solidFill>
              </a:rPr>
              <a:t>• </a:t>
            </a:r>
            <a:r>
              <a:rPr lang="en-US" sz="1600" b="1" i="1" u="sng" dirty="0">
                <a:solidFill>
                  <a:srgbClr val="00B050"/>
                </a:solidFill>
              </a:rPr>
              <a:t>Key features:</a:t>
            </a:r>
          </a:p>
          <a:p>
            <a:pPr marL="0" indent="0">
              <a:buNone/>
            </a:pPr>
            <a:endParaRPr lang="en-US" sz="1600" b="1" i="1" u="sng" dirty="0">
              <a:solidFill>
                <a:srgbClr val="00B050"/>
              </a:solidFill>
            </a:endParaRPr>
          </a:p>
          <a:p>
            <a:pPr marL="0" indent="0">
              <a:buClr>
                <a:srgbClr val="1287C3"/>
              </a:buClr>
              <a:buNone/>
            </a:pPr>
            <a:r>
              <a:rPr lang="en-US" sz="1400" dirty="0">
                <a:ea typeface="+mn-lt"/>
                <a:cs typeface="+mn-lt"/>
              </a:rPr>
              <a:t>- Intelligence across all your data with Big Data Clusters. Break down data silos. </a:t>
            </a:r>
            <a:endParaRPr lang="en-US" sz="1400"/>
          </a:p>
          <a:p>
            <a:pPr marL="0" indent="0">
              <a:buClr>
                <a:srgbClr val="1287C3"/>
              </a:buClr>
              <a:buNone/>
            </a:pPr>
            <a:r>
              <a:rPr lang="en-US" sz="1400" dirty="0">
                <a:ea typeface="+mn-lt"/>
                <a:cs typeface="+mn-lt"/>
              </a:rPr>
              <a:t>- Choice of language and platform. Run SQL Server anywhere. </a:t>
            </a:r>
          </a:p>
          <a:p>
            <a:pPr marL="0" indent="0">
              <a:buClr>
                <a:srgbClr val="1287C3"/>
              </a:buClr>
              <a:buNone/>
            </a:pPr>
            <a:r>
              <a:rPr lang="en-US" sz="1400" dirty="0">
                <a:ea typeface="+mn-lt"/>
                <a:cs typeface="+mn-lt"/>
              </a:rPr>
              <a:t>- Industry-leading performance. #1 in performance. </a:t>
            </a:r>
            <a:endParaRPr lang="en-US" sz="1400"/>
          </a:p>
          <a:p>
            <a:pPr marL="0" indent="0">
              <a:buClr>
                <a:srgbClr val="1287C3"/>
              </a:buClr>
              <a:buNone/>
            </a:pPr>
            <a:r>
              <a:rPr lang="en-US" sz="1400" dirty="0">
                <a:ea typeface="+mn-lt"/>
                <a:cs typeface="+mn-lt"/>
              </a:rPr>
              <a:t>- Most secured data platform. </a:t>
            </a:r>
            <a:endParaRPr lang="en-US" sz="1400"/>
          </a:p>
          <a:p>
            <a:pPr marL="0" indent="0">
              <a:buClr>
                <a:srgbClr val="1287C3"/>
              </a:buClr>
              <a:buNone/>
            </a:pPr>
            <a:r>
              <a:rPr lang="en-US" sz="1400" dirty="0">
                <a:ea typeface="+mn-lt"/>
                <a:cs typeface="+mn-lt"/>
              </a:rPr>
              <a:t>- Unparalleled high availability. </a:t>
            </a:r>
            <a:endParaRPr lang="en-US" sz="1400"/>
          </a:p>
          <a:p>
            <a:pPr marL="0" indent="0">
              <a:buClr>
                <a:srgbClr val="1287C3"/>
              </a:buClr>
              <a:buNone/>
            </a:pPr>
            <a:r>
              <a:rPr lang="en-US" sz="1400" dirty="0">
                <a:ea typeface="+mn-lt"/>
                <a:cs typeface="+mn-lt"/>
              </a:rPr>
              <a:t>- End-to-end mobile BI.</a:t>
            </a:r>
            <a:endParaRPr lang="en-US" sz="1400"/>
          </a:p>
          <a:p>
            <a:pPr marL="0" indent="0">
              <a:buClr>
                <a:srgbClr val="1287C3"/>
              </a:buClr>
              <a:buNone/>
            </a:pPr>
            <a:r>
              <a:rPr lang="en-US" sz="1400" dirty="0">
                <a:ea typeface="+mn-lt"/>
                <a:cs typeface="+mn-lt"/>
              </a:rPr>
              <a:t>- SQL Server on Azure.</a:t>
            </a:r>
            <a:endParaRPr lang="en-US" sz="1400" dirty="0"/>
          </a:p>
          <a:p>
            <a:pPr marL="0" indent="0">
              <a:buNone/>
            </a:pPr>
            <a:endParaRPr lang="en-US" sz="1600" b="1" i="1" u="sng" dirty="0">
              <a:solidFill>
                <a:srgbClr val="00B050"/>
              </a:solidFill>
            </a:endParaRPr>
          </a:p>
        </p:txBody>
      </p:sp>
    </p:spTree>
    <p:extLst>
      <p:ext uri="{BB962C8B-B14F-4D97-AF65-F5344CB8AC3E}">
        <p14:creationId xmlns:p14="http://schemas.microsoft.com/office/powerpoint/2010/main" val="373939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12C5-C678-4334-9DF4-C7FAEC163CEB}"/>
              </a:ext>
            </a:extLst>
          </p:cNvPr>
          <p:cNvSpPr>
            <a:spLocks noGrp="1"/>
          </p:cNvSpPr>
          <p:nvPr>
            <p:ph type="title"/>
          </p:nvPr>
        </p:nvSpPr>
        <p:spPr/>
        <p:txBody>
          <a:bodyPr/>
          <a:lstStyle/>
          <a:p>
            <a:r>
              <a:rPr lang="en-US" b="1" dirty="0">
                <a:latin typeface="Comic Sans MS"/>
              </a:rPr>
              <a:t>Comparing "the big three"</a:t>
            </a:r>
          </a:p>
        </p:txBody>
      </p:sp>
      <p:pic>
        <p:nvPicPr>
          <p:cNvPr id="4" name="Picture 4" descr="Chart, bar chart, waterfall chart&#10;&#10;Description automatically generated">
            <a:extLst>
              <a:ext uri="{FF2B5EF4-FFF2-40B4-BE49-F238E27FC236}">
                <a16:creationId xmlns:a16="http://schemas.microsoft.com/office/drawing/2014/main" id="{F46CD5D8-9C5B-4DCB-B5F1-D3E383A500CC}"/>
              </a:ext>
            </a:extLst>
          </p:cNvPr>
          <p:cNvPicPr>
            <a:picLocks noGrp="1" noChangeAspect="1"/>
          </p:cNvPicPr>
          <p:nvPr>
            <p:ph idx="1"/>
          </p:nvPr>
        </p:nvPicPr>
        <p:blipFill>
          <a:blip r:embed="rId2"/>
          <a:stretch>
            <a:fillRect/>
          </a:stretch>
        </p:blipFill>
        <p:spPr>
          <a:xfrm>
            <a:off x="1260161" y="2365456"/>
            <a:ext cx="3570428" cy="3312529"/>
          </a:xfrm>
        </p:spPr>
      </p:pic>
      <p:pic>
        <p:nvPicPr>
          <p:cNvPr id="5" name="Picture 5" descr="Chart, bar chart, waterfall chart&#10;&#10;Description automatically generated">
            <a:extLst>
              <a:ext uri="{FF2B5EF4-FFF2-40B4-BE49-F238E27FC236}">
                <a16:creationId xmlns:a16="http://schemas.microsoft.com/office/drawing/2014/main" id="{5074AC9F-E4EE-44DC-8C9E-5D7906D5C74A}"/>
              </a:ext>
            </a:extLst>
          </p:cNvPr>
          <p:cNvPicPr>
            <a:picLocks noChangeAspect="1"/>
          </p:cNvPicPr>
          <p:nvPr/>
        </p:nvPicPr>
        <p:blipFill>
          <a:blip r:embed="rId3"/>
          <a:stretch>
            <a:fillRect/>
          </a:stretch>
        </p:blipFill>
        <p:spPr>
          <a:xfrm>
            <a:off x="5013767" y="3122270"/>
            <a:ext cx="2666036" cy="1761282"/>
          </a:xfrm>
          <a:prstGeom prst="rect">
            <a:avLst/>
          </a:prstGeom>
        </p:spPr>
      </p:pic>
      <p:pic>
        <p:nvPicPr>
          <p:cNvPr id="6" name="Picture 6" descr="Chart, bar chart&#10;&#10;Description automatically generated">
            <a:extLst>
              <a:ext uri="{FF2B5EF4-FFF2-40B4-BE49-F238E27FC236}">
                <a16:creationId xmlns:a16="http://schemas.microsoft.com/office/drawing/2014/main" id="{8F5D0421-BFA5-450C-93D7-EEC9A498E14F}"/>
              </a:ext>
            </a:extLst>
          </p:cNvPr>
          <p:cNvPicPr>
            <a:picLocks noChangeAspect="1"/>
          </p:cNvPicPr>
          <p:nvPr/>
        </p:nvPicPr>
        <p:blipFill>
          <a:blip r:embed="rId4"/>
          <a:stretch>
            <a:fillRect/>
          </a:stretch>
        </p:blipFill>
        <p:spPr>
          <a:xfrm>
            <a:off x="7859210" y="2368027"/>
            <a:ext cx="3148313" cy="3327641"/>
          </a:xfrm>
          <a:prstGeom prst="rect">
            <a:avLst/>
          </a:prstGeom>
        </p:spPr>
      </p:pic>
    </p:spTree>
    <p:extLst>
      <p:ext uri="{BB962C8B-B14F-4D97-AF65-F5344CB8AC3E}">
        <p14:creationId xmlns:p14="http://schemas.microsoft.com/office/powerpoint/2010/main" val="221166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in)">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AC49B21C-5F00-4F9A-8CE6-EEE7F98D016E}"/>
              </a:ext>
            </a:extLst>
          </p:cNvPr>
          <p:cNvPicPr>
            <a:picLocks noChangeAspect="1"/>
          </p:cNvPicPr>
          <p:nvPr/>
        </p:nvPicPr>
        <p:blipFill>
          <a:blip r:embed="rId2"/>
          <a:stretch>
            <a:fillRect/>
          </a:stretch>
        </p:blipFill>
        <p:spPr>
          <a:xfrm>
            <a:off x="1830728" y="606761"/>
            <a:ext cx="9466161" cy="5364757"/>
          </a:xfrm>
          <a:prstGeom prst="rect">
            <a:avLst/>
          </a:prstGeom>
        </p:spPr>
      </p:pic>
    </p:spTree>
    <p:extLst>
      <p:ext uri="{BB962C8B-B14F-4D97-AF65-F5344CB8AC3E}">
        <p14:creationId xmlns:p14="http://schemas.microsoft.com/office/powerpoint/2010/main" val="206873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635919-87A7-480A-914A-A7C5DDFF2A46}"/>
              </a:ext>
            </a:extLst>
          </p:cNvPr>
          <p:cNvSpPr txBox="1"/>
          <p:nvPr/>
        </p:nvSpPr>
        <p:spPr>
          <a:xfrm>
            <a:off x="1261642" y="1280930"/>
            <a:ext cx="793251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i="1" dirty="0">
                <a:latin typeface="SimSun-ExtB"/>
                <a:ea typeface="MS Gothic"/>
                <a:cs typeface="Courier New"/>
              </a:rPr>
              <a:t>Thank you </a:t>
            </a:r>
          </a:p>
          <a:p>
            <a:r>
              <a:rPr lang="en-US" sz="4800" b="1" i="1" dirty="0">
                <a:latin typeface="SimSun-ExtB"/>
                <a:ea typeface="MS Gothic"/>
                <a:cs typeface="Courier New"/>
              </a:rPr>
              <a:t>for your attention</a:t>
            </a:r>
          </a:p>
        </p:txBody>
      </p:sp>
      <p:sp>
        <p:nvSpPr>
          <p:cNvPr id="4" name="TextBox 3">
            <a:extLst>
              <a:ext uri="{FF2B5EF4-FFF2-40B4-BE49-F238E27FC236}">
                <a16:creationId xmlns:a16="http://schemas.microsoft.com/office/drawing/2014/main" id="{88610AD9-4F5D-44F3-A930-3BFE1C1F9D28}"/>
              </a:ext>
            </a:extLst>
          </p:cNvPr>
          <p:cNvSpPr txBox="1"/>
          <p:nvPr/>
        </p:nvSpPr>
        <p:spPr>
          <a:xfrm>
            <a:off x="10886110" y="6613122"/>
            <a:ext cx="130601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Made by Mahdi Krimi</a:t>
            </a:r>
          </a:p>
        </p:txBody>
      </p:sp>
    </p:spTree>
    <p:extLst>
      <p:ext uri="{BB962C8B-B14F-4D97-AF65-F5344CB8AC3E}">
        <p14:creationId xmlns:p14="http://schemas.microsoft.com/office/powerpoint/2010/main" val="16356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Parallax</vt:lpstr>
      <vt:lpstr>The big three RDMBS</vt:lpstr>
      <vt:lpstr>• Introduction:</vt:lpstr>
      <vt:lpstr>MySQL</vt:lpstr>
      <vt:lpstr>PostgreSQL</vt:lpstr>
      <vt:lpstr>Microsoft SQL server</vt:lpstr>
      <vt:lpstr>Comparing "the big three"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191</cp:revision>
  <dcterms:created xsi:type="dcterms:W3CDTF">2021-08-05T08:05:28Z</dcterms:created>
  <dcterms:modified xsi:type="dcterms:W3CDTF">2021-08-05T09:00:14Z</dcterms:modified>
</cp:coreProperties>
</file>