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2" r:id="rId1"/>
  </p:sldMasterIdLst>
  <p:notesMasterIdLst>
    <p:notesMasterId r:id="rId36"/>
  </p:notesMasterIdLst>
  <p:sldIdLst>
    <p:sldId id="256" r:id="rId2"/>
    <p:sldId id="257" r:id="rId3"/>
    <p:sldId id="258" r:id="rId4"/>
    <p:sldId id="261" r:id="rId5"/>
    <p:sldId id="268" r:id="rId6"/>
    <p:sldId id="269" r:id="rId7"/>
    <p:sldId id="270" r:id="rId8"/>
    <p:sldId id="271" r:id="rId9"/>
    <p:sldId id="302" r:id="rId10"/>
    <p:sldId id="273" r:id="rId11"/>
    <p:sldId id="274" r:id="rId12"/>
    <p:sldId id="275" r:id="rId13"/>
    <p:sldId id="290" r:id="rId14"/>
    <p:sldId id="291" r:id="rId15"/>
    <p:sldId id="292" r:id="rId16"/>
    <p:sldId id="294" r:id="rId17"/>
    <p:sldId id="295" r:id="rId18"/>
    <p:sldId id="296" r:id="rId19"/>
    <p:sldId id="297" r:id="rId20"/>
    <p:sldId id="298" r:id="rId21"/>
    <p:sldId id="299" r:id="rId22"/>
    <p:sldId id="300" r:id="rId23"/>
    <p:sldId id="301" r:id="rId24"/>
    <p:sldId id="277" r:id="rId25"/>
    <p:sldId id="328" r:id="rId26"/>
    <p:sldId id="279" r:id="rId27"/>
    <p:sldId id="280" r:id="rId28"/>
    <p:sldId id="281" r:id="rId29"/>
    <p:sldId id="282" r:id="rId30"/>
    <p:sldId id="283" r:id="rId31"/>
    <p:sldId id="284" r:id="rId32"/>
    <p:sldId id="285" r:id="rId33"/>
    <p:sldId id="286" r:id="rId34"/>
    <p:sldId id="267" r:id="rId35"/>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128" userDrawn="1">
          <p15:clr>
            <a:srgbClr val="A4A3A4"/>
          </p15:clr>
        </p15:guide>
        <p15:guide id="2"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10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5394A9-3C96-433D-A917-CC34FCAAA706}" styleName="Table_0">
    <a:wholeTbl>
      <a:tcTxStyle>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C852ABB5-C5C8-4BE3-ADED-40B2BC0C61B4}"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703"/>
  </p:normalViewPr>
  <p:slideViewPr>
    <p:cSldViewPr snapToGrid="0" showGuides="1">
      <p:cViewPr>
        <p:scale>
          <a:sx n="125" d="100"/>
          <a:sy n="125" d="100"/>
        </p:scale>
        <p:origin x="888" y="-3912"/>
      </p:cViewPr>
      <p:guideLst>
        <p:guide orient="horz" pos="3128"/>
        <p:guide pos="21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dirty="0"/>
          </a:p>
        </p:txBody>
      </p:sp>
      <p:sp>
        <p:nvSpPr>
          <p:cNvPr id="388" name="Google Shape;3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10</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11</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12</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13</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14</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15</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16</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17</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18</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19</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2</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20</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21</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22</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23</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12: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533" name="Google Shape;53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34</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3</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4</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5</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6</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7</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8</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endParaRPr/>
          </a:p>
        </p:txBody>
      </p:sp>
      <p:sp>
        <p:nvSpPr>
          <p:cNvPr id="444" name="Google Shape;4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000000"/>
                </a:solidFill>
                <a:latin typeface="Calibri" panose="020F0502020204030204"/>
                <a:ea typeface="Calibri" panose="020F0502020204030204"/>
                <a:cs typeface="Calibri" panose="020F0502020204030204"/>
                <a:sym typeface="Calibri" panose="020F0502020204030204"/>
              </a:rPr>
              <a:t>9</a:t>
            </a:fld>
            <a:endParaRPr>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8" name="Google Shape;118;p1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01" name="Google Shape;101;p1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375"/>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375"/>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4325" algn="l" rtl="0">
              <a:lnSpc>
                <a:spcPct val="90000"/>
              </a:lnSpc>
              <a:spcBef>
                <a:spcPts val="375"/>
              </a:spcBef>
              <a:spcAft>
                <a:spcPts val="0"/>
              </a:spcAft>
              <a:buClr>
                <a:schemeClr val="dk1"/>
              </a:buClr>
              <a:buSzPts val="135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2" name="Google Shape;102;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L"/>
          </a:p>
        </p:txBody>
      </p:sp>
      <p:sp>
        <p:nvSpPr>
          <p:cNvPr id="103" name="Google Shape;103;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L"/>
          </a:p>
        </p:txBody>
      </p:sp>
      <p:sp>
        <p:nvSpPr>
          <p:cNvPr id="104" name="Google Shape;104;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Calibri" panose="020F0502020204030204"/>
              </a:defRPr>
            </a:lvl1pPr>
            <a:lvl2pPr marL="0" marR="0" lvl="1"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88888"/>
              </a:buClr>
              <a:buSzPts val="900"/>
              <a:buFont typeface="Arial" panose="020B0604020202020204"/>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63" r:id="rId1"/>
    <p:sldLayoutId id="214748366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www.vayomar-online.co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4.xml"/><Relationship Id="rId7"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8.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10" name="Rectangles 9"/>
          <p:cNvSpPr/>
          <p:nvPr/>
        </p:nvSpPr>
        <p:spPr>
          <a:xfrm>
            <a:off x="189230" y="7610475"/>
            <a:ext cx="6479540" cy="2152650"/>
          </a:xfrm>
          <a:prstGeom prst="rect">
            <a:avLst/>
          </a:prstGeom>
          <a:solidFill>
            <a:srgbClr val="101F2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3"/>
          <a:stretch>
            <a:fillRect/>
          </a:stretch>
        </p:blipFill>
        <p:spPr>
          <a:xfrm>
            <a:off x="285750" y="7713980"/>
            <a:ext cx="2965450" cy="389890"/>
          </a:xfrm>
          <a:prstGeom prst="rect">
            <a:avLst/>
          </a:prstGeom>
        </p:spPr>
      </p:pic>
      <p:sp>
        <p:nvSpPr>
          <p:cNvPr id="4" name="Google Shape;393;p45"/>
          <p:cNvSpPr txBox="1">
            <a:spLocks noGrp="1"/>
          </p:cNvSpPr>
          <p:nvPr/>
        </p:nvSpPr>
        <p:spPr>
          <a:xfrm>
            <a:off x="228987" y="8326609"/>
            <a:ext cx="3780742" cy="268605"/>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95250" lvl="0" indent="0" algn="l" rtl="0">
              <a:lnSpc>
                <a:spcPct val="110000"/>
              </a:lnSpc>
              <a:spcBef>
                <a:spcPts val="0"/>
              </a:spcBef>
              <a:spcAft>
                <a:spcPts val="0"/>
              </a:spcAft>
              <a:buSzPts val="1400"/>
              <a:buNone/>
            </a:pPr>
            <a:r>
              <a:rPr lang="en-US" sz="1200" dirty="0">
                <a:latin typeface="Calibri" panose="020F0502020204030204" pitchFamily="34" charset="0"/>
                <a:cs typeface="Calibri" panose="020F0502020204030204" pitchFamily="34" charset="0"/>
                <a:sym typeface="Arial" panose="020B0604020202020204"/>
              </a:rPr>
              <a:t>&lt;CUSTOMER_LINE_2&gt;</a:t>
            </a:r>
            <a:endParaRPr lang="en-US" sz="1200" i="0"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5" name="Google Shape;393;p45"/>
          <p:cNvSpPr txBox="1">
            <a:spLocks noGrp="1"/>
          </p:cNvSpPr>
          <p:nvPr/>
        </p:nvSpPr>
        <p:spPr>
          <a:xfrm>
            <a:off x="228986" y="8551309"/>
            <a:ext cx="3820500" cy="279862"/>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95250" lvl="0" indent="0" algn="l" rtl="0">
              <a:lnSpc>
                <a:spcPct val="110000"/>
              </a:lnSpc>
              <a:spcBef>
                <a:spcPts val="0"/>
              </a:spcBef>
              <a:spcAft>
                <a:spcPts val="0"/>
              </a:spcAft>
              <a:buSzPts val="1400"/>
              <a:buNone/>
            </a:pPr>
            <a:r>
              <a:rPr lang="en-US" sz="1200" dirty="0">
                <a:latin typeface="Calibri" panose="020F0502020204030204" pitchFamily="34" charset="0"/>
                <a:cs typeface="Calibri" panose="020F0502020204030204" pitchFamily="34" charset="0"/>
                <a:sym typeface="Arial" panose="020B0604020202020204"/>
              </a:rPr>
              <a:t>&lt;CUSTOMER_LINE_3&gt;</a:t>
            </a:r>
            <a:endParaRPr lang="en-US" sz="1200" i="0"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6" name="Google Shape;393;p45"/>
          <p:cNvSpPr txBox="1">
            <a:spLocks noGrp="1"/>
          </p:cNvSpPr>
          <p:nvPr/>
        </p:nvSpPr>
        <p:spPr>
          <a:xfrm>
            <a:off x="228986" y="9010505"/>
            <a:ext cx="3820500" cy="310686"/>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95250" lvl="0" indent="0" algn="l" rtl="0">
              <a:lnSpc>
                <a:spcPct val="110000"/>
              </a:lnSpc>
              <a:spcBef>
                <a:spcPts val="0"/>
              </a:spcBef>
              <a:spcAft>
                <a:spcPts val="0"/>
              </a:spcAft>
              <a:buSzPts val="1400"/>
              <a:buNone/>
            </a:pPr>
            <a:r>
              <a:rPr lang="en-US" sz="1200" dirty="0">
                <a:solidFill>
                  <a:srgbClr val="0563C1"/>
                </a:solidFill>
                <a:latin typeface="Calibri" panose="020F0502020204030204" pitchFamily="34" charset="0"/>
                <a:cs typeface="Calibri" panose="020F0502020204030204" pitchFamily="34" charset="0"/>
                <a:sym typeface="Arial" panose="020B0604020202020204"/>
              </a:rPr>
              <a:t>&lt;CUSTOMER_EMAIL_1&gt;</a:t>
            </a:r>
          </a:p>
        </p:txBody>
      </p:sp>
      <p:sp>
        <p:nvSpPr>
          <p:cNvPr id="9" name="Google Shape;393;p45"/>
          <p:cNvSpPr txBox="1">
            <a:spLocks noGrp="1"/>
          </p:cNvSpPr>
          <p:nvPr/>
        </p:nvSpPr>
        <p:spPr>
          <a:xfrm>
            <a:off x="228986" y="9237750"/>
            <a:ext cx="3820500" cy="283783"/>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95250" lvl="0" indent="0" algn="l" rtl="0">
              <a:lnSpc>
                <a:spcPct val="110000"/>
              </a:lnSpc>
              <a:spcBef>
                <a:spcPts val="0"/>
              </a:spcBef>
              <a:spcAft>
                <a:spcPts val="0"/>
              </a:spcAft>
              <a:buSzPts val="1400"/>
              <a:buNone/>
            </a:pPr>
            <a:r>
              <a:rPr lang="en-US" sz="1200" dirty="0">
                <a:solidFill>
                  <a:srgbClr val="0563C1"/>
                </a:solidFill>
                <a:latin typeface="Calibri" panose="020F0502020204030204" pitchFamily="34" charset="0"/>
                <a:cs typeface="Calibri" panose="020F0502020204030204" pitchFamily="34" charset="0"/>
                <a:sym typeface="Arial" panose="020B0604020202020204"/>
              </a:rPr>
              <a:t>&lt;CUSTOMER_EMAIL_2&gt;</a:t>
            </a:r>
          </a:p>
        </p:txBody>
      </p:sp>
      <p:sp>
        <p:nvSpPr>
          <p:cNvPr id="12" name="Google Shape;393;p45"/>
          <p:cNvSpPr txBox="1">
            <a:spLocks noGrp="1"/>
          </p:cNvSpPr>
          <p:nvPr/>
        </p:nvSpPr>
        <p:spPr>
          <a:xfrm>
            <a:off x="228986" y="9460085"/>
            <a:ext cx="3820500" cy="303040"/>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95250" lvl="0" indent="0" algn="l" rtl="0">
              <a:lnSpc>
                <a:spcPct val="110000"/>
              </a:lnSpc>
              <a:spcBef>
                <a:spcPts val="0"/>
              </a:spcBef>
              <a:spcAft>
                <a:spcPts val="0"/>
              </a:spcAft>
              <a:buSzPts val="1400"/>
              <a:buNone/>
            </a:pPr>
            <a:r>
              <a:rPr lang="en-US" sz="1200" dirty="0">
                <a:solidFill>
                  <a:srgbClr val="0563C1"/>
                </a:solidFill>
                <a:latin typeface="Calibri" panose="020F0502020204030204" pitchFamily="34" charset="0"/>
                <a:cs typeface="Calibri" panose="020F0502020204030204" pitchFamily="34" charset="0"/>
                <a:sym typeface="Arial" panose="020B0604020202020204"/>
              </a:rPr>
              <a:t>&lt;CUSTOMER_EMAIL_3&gt;</a:t>
            </a:r>
            <a:endParaRPr lang="en-US" sz="1200" i="0" dirty="0">
              <a:solidFill>
                <a:srgbClr val="0563C1"/>
              </a:solidFill>
              <a:latin typeface="Calibri" panose="020F0502020204030204" pitchFamily="34" charset="0"/>
              <a:cs typeface="Calibri" panose="020F0502020204030204" pitchFamily="34" charset="0"/>
              <a:sym typeface="Arial" panose="020B0604020202020204"/>
            </a:endParaRPr>
          </a:p>
        </p:txBody>
      </p:sp>
      <p:sp>
        <p:nvSpPr>
          <p:cNvPr id="2" name="Google Shape;393;p45"/>
          <p:cNvSpPr txBox="1">
            <a:spLocks noGrp="1"/>
          </p:cNvSpPr>
          <p:nvPr/>
        </p:nvSpPr>
        <p:spPr>
          <a:xfrm>
            <a:off x="228986" y="8789062"/>
            <a:ext cx="3820500" cy="279862"/>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400" b="1"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375"/>
              </a:spcBef>
              <a:spcAft>
                <a:spcPts val="0"/>
              </a:spcAft>
              <a:buClr>
                <a:schemeClr val="dk1"/>
              </a:buClr>
              <a:buSzPts val="1800"/>
              <a:buFont typeface="Arial" panose="020B0604020202020204"/>
              <a:buChar char="•"/>
              <a:defRPr sz="135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95250" lvl="0" indent="0" algn="l" rtl="0">
              <a:lnSpc>
                <a:spcPct val="110000"/>
              </a:lnSpc>
              <a:spcBef>
                <a:spcPts val="0"/>
              </a:spcBef>
              <a:spcAft>
                <a:spcPts val="0"/>
              </a:spcAft>
              <a:buSzPts val="1400"/>
              <a:buNone/>
            </a:pPr>
            <a:r>
              <a:rPr lang="en-US" sz="1200" dirty="0">
                <a:latin typeface="Calibri" panose="020F0502020204030204" pitchFamily="34" charset="0"/>
                <a:cs typeface="Calibri" panose="020F0502020204030204" pitchFamily="34" charset="0"/>
                <a:sym typeface="Arial" panose="020B0604020202020204"/>
              </a:rPr>
              <a:t>&lt;CUSTOMER_LINE_4&gt;</a:t>
            </a:r>
            <a:endParaRPr lang="en-US" sz="1200" i="0"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393" name="Google Shape;393;p45"/>
          <p:cNvSpPr txBox="1">
            <a:spLocks noGrp="1"/>
          </p:cNvSpPr>
          <p:nvPr>
            <p:ph type="body" idx="4294967295"/>
          </p:nvPr>
        </p:nvSpPr>
        <p:spPr>
          <a:xfrm>
            <a:off x="228986" y="8090707"/>
            <a:ext cx="3780743" cy="268605"/>
          </a:xfrm>
          <a:prstGeom prst="rect">
            <a:avLst/>
          </a:prstGeom>
          <a:noFill/>
          <a:ln>
            <a:noFill/>
          </a:ln>
        </p:spPr>
        <p:txBody>
          <a:bodyPr spcFirstLastPara="1" wrap="square" lIns="91425" tIns="45700" rIns="91425" bIns="45700" anchor="ctr" anchorCtr="0">
            <a:noAutofit/>
          </a:bodyPr>
          <a:lstStyle/>
          <a:p>
            <a:pPr marL="95250" lvl="0" indent="0" algn="l" rtl="0">
              <a:lnSpc>
                <a:spcPct val="110000"/>
              </a:lnSpc>
              <a:spcBef>
                <a:spcPts val="0"/>
              </a:spcBef>
              <a:spcAft>
                <a:spcPts val="0"/>
              </a:spcAft>
              <a:buSzPts val="1400"/>
              <a:buNone/>
            </a:pPr>
            <a:r>
              <a:rPr lang="en-US" sz="1200" b="1" dirty="0">
                <a:solidFill>
                  <a:schemeClr val="lt1"/>
                </a:solidFill>
                <a:latin typeface="Calibri" panose="020F0502020204030204" pitchFamily="34" charset="0"/>
                <a:cs typeface="Calibri" panose="020F0502020204030204" pitchFamily="34" charset="0"/>
                <a:sym typeface="Arial" panose="020B0604020202020204"/>
              </a:rPr>
              <a:t>&lt;CUSTOMER_LINE_1&gt;</a:t>
            </a:r>
          </a:p>
        </p:txBody>
      </p:sp>
      <p:pic>
        <p:nvPicPr>
          <p:cNvPr id="7" name="Picture 6">
            <a:extLst>
              <a:ext uri="{FF2B5EF4-FFF2-40B4-BE49-F238E27FC236}">
                <a16:creationId xmlns:a16="http://schemas.microsoft.com/office/drawing/2014/main" id="{AE354D4B-FFD4-2515-6672-B362DFE8B45A}"/>
              </a:ext>
            </a:extLst>
          </p:cNvPr>
          <p:cNvPicPr>
            <a:picLocks noChangeAspect="1"/>
          </p:cNvPicPr>
          <p:nvPr/>
        </p:nvPicPr>
        <p:blipFill>
          <a:blip r:embed="rId4"/>
          <a:stretch>
            <a:fillRect/>
          </a:stretch>
        </p:blipFill>
        <p:spPr>
          <a:xfrm>
            <a:off x="189229" y="142875"/>
            <a:ext cx="6479540" cy="3424039"/>
          </a:xfrm>
          <a:prstGeom prst="rect">
            <a:avLst/>
          </a:prstGeom>
        </p:spPr>
      </p:pic>
      <p:sp>
        <p:nvSpPr>
          <p:cNvPr id="392" name="Google Shape;392;p45"/>
          <p:cNvSpPr txBox="1">
            <a:spLocks noGrp="1"/>
          </p:cNvSpPr>
          <p:nvPr>
            <p:ph type="body" idx="4294967295"/>
          </p:nvPr>
        </p:nvSpPr>
        <p:spPr>
          <a:xfrm>
            <a:off x="750092" y="2386131"/>
            <a:ext cx="5357813" cy="1023938"/>
          </a:xfrm>
          <a:prstGeom prst="rect">
            <a:avLst/>
          </a:prstGeom>
          <a:noFill/>
          <a:ln>
            <a:noFill/>
          </a:ln>
        </p:spPr>
        <p:txBody>
          <a:bodyPr spcFirstLastPara="1" wrap="square" lIns="91425" tIns="45700" rIns="91425" bIns="45700" anchor="t" anchorCtr="0">
            <a:normAutofit/>
          </a:bodyPr>
          <a:lstStyle/>
          <a:p>
            <a:pPr marL="95250" marR="0" lvl="0" indent="0" algn="ctr" rtl="0">
              <a:lnSpc>
                <a:spcPct val="90000"/>
              </a:lnSpc>
              <a:spcBef>
                <a:spcPts val="0"/>
              </a:spcBef>
              <a:spcAft>
                <a:spcPts val="0"/>
              </a:spcAft>
              <a:buClr>
                <a:schemeClr val="lt1"/>
              </a:buClr>
              <a:buSzPts val="2400"/>
              <a:buFont typeface="Arial" panose="020B0604020202020204"/>
              <a:buNone/>
            </a:pPr>
            <a:r>
              <a:rPr lang="en-US" sz="2400" b="1" dirty="0">
                <a:solidFill>
                  <a:schemeClr val="bg1"/>
                </a:solidFill>
                <a:latin typeface="Calibri" panose="020F0502020204030204" pitchFamily="34" charset="0"/>
                <a:cs typeface="Calibri" panose="020F0502020204030204" pitchFamily="34" charset="0"/>
              </a:rPr>
              <a:t>&lt;TITLE&gt;</a:t>
            </a:r>
          </a:p>
        </p:txBody>
      </p:sp>
      <p:pic>
        <p:nvPicPr>
          <p:cNvPr id="13" name="Picture 12">
            <a:extLst>
              <a:ext uri="{FF2B5EF4-FFF2-40B4-BE49-F238E27FC236}">
                <a16:creationId xmlns:a16="http://schemas.microsoft.com/office/drawing/2014/main" id="{433E7B83-68E8-114D-36CD-F3DA4D6ACFC9}"/>
              </a:ext>
            </a:extLst>
          </p:cNvPr>
          <p:cNvPicPr>
            <a:picLocks noChangeAspect="1"/>
          </p:cNvPicPr>
          <p:nvPr/>
        </p:nvPicPr>
        <p:blipFill>
          <a:blip r:embed="rId5"/>
          <a:stretch>
            <a:fillRect/>
          </a:stretch>
        </p:blipFill>
        <p:spPr>
          <a:xfrm>
            <a:off x="189228" y="3593266"/>
            <a:ext cx="6479540" cy="3987924"/>
          </a:xfrm>
          <a:prstGeom prst="rect">
            <a:avLst/>
          </a:prstGeom>
        </p:spPr>
      </p:pic>
      <p:pic>
        <p:nvPicPr>
          <p:cNvPr id="14" name="Picture 13" descr="companyImagePlaceholder">
            <a:extLst>
              <a:ext uri="{FF2B5EF4-FFF2-40B4-BE49-F238E27FC236}">
                <a16:creationId xmlns:a16="http://schemas.microsoft.com/office/drawing/2014/main" id="{779531C7-9399-5999-DE1A-1D323B18A48F}"/>
              </a:ext>
            </a:extLst>
          </p:cNvPr>
          <p:cNvPicPr>
            <a:picLocks noChangeAspect="1"/>
          </p:cNvPicPr>
          <p:nvPr/>
        </p:nvPicPr>
        <p:blipFill>
          <a:blip r:embed="rId6"/>
          <a:stretch>
            <a:fillRect/>
          </a:stretch>
        </p:blipFill>
        <p:spPr>
          <a:xfrm>
            <a:off x="4267200" y="7994426"/>
            <a:ext cx="2144100" cy="13847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824560" cy="3691255"/>
          </a:xfrm>
          <a:prstGeom prst="rect">
            <a:avLst/>
          </a:prstGeom>
          <a:noFill/>
          <a:ln>
            <a:noFill/>
          </a:ln>
        </p:spPr>
        <p:txBody>
          <a:bodyPr spcFirstLastPara="1" wrap="square" lIns="91425" tIns="45700" rIns="91425" bIns="45700" anchor="t" anchorCtr="0">
            <a:spAutoFit/>
          </a:bodyPr>
          <a:lstStyle/>
          <a:p>
            <a:pPr rtl="0">
              <a:lnSpc>
                <a:spcPct val="150000"/>
              </a:lnSpc>
              <a:spcBef>
                <a:spcPts val="0"/>
              </a:spcBef>
              <a:spcAft>
                <a:spcPts val="0"/>
              </a:spcAft>
            </a:pPr>
            <a:r>
              <a:rPr lang="en-US" sz="1200" b="1" i="0" u="none" strike="noStrike" dirty="0">
                <a:solidFill>
                  <a:srgbClr val="000000"/>
                </a:solidFill>
                <a:effectLst/>
                <a:latin typeface="Calibri" panose="020F0502020204030204" pitchFamily="34" charset="0"/>
                <a:cs typeface="Calibri" panose="020F0502020204030204" pitchFamily="34" charset="0"/>
              </a:rPr>
              <a:t>Scoping and design: </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A series of meetings with your team and key stakeholders, during which specific desired outcomes for the program will be determined, as well as define the specific content that will be introduced in the program. During this phase we will harvest relevant use cases and scenarios that will be introduced in the program’s Academy component as “your world” examples to apply to the theoretical tools. In case you elect to include the practicum element of the program we will also define with you the practicum’s projects constraints (program’s intensity, executive sponsorship involvement etc.). </a:t>
            </a:r>
          </a:p>
          <a:p>
            <a:pPr rtl="0">
              <a:lnSpc>
                <a:spcPct val="150000"/>
              </a:lnSpc>
              <a:spcBef>
                <a:spcPts val="0"/>
              </a:spcBef>
              <a:spcAft>
                <a:spcPts val="0"/>
              </a:spcAft>
            </a:pPr>
            <a:endParaRPr lang="en-US" sz="1200" dirty="0">
              <a:latin typeface="Calibri" panose="020F0502020204030204" pitchFamily="34" charset="0"/>
              <a:cs typeface="Calibri" panose="020F0502020204030204" pitchFamily="34" charset="0"/>
            </a:endParaRP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824560" cy="2305685"/>
          </a:xfrm>
          <a:prstGeom prst="rect">
            <a:avLst/>
          </a:prstGeom>
          <a:noFill/>
          <a:ln>
            <a:noFill/>
          </a:ln>
        </p:spPr>
        <p:txBody>
          <a:bodyPr spcFirstLastPara="1" wrap="square" lIns="91425" tIns="45700" rIns="91425" bIns="45700" anchor="t" anchorCtr="0">
            <a:spAutoFit/>
          </a:bodyPr>
          <a:lstStyle/>
          <a:p>
            <a:pPr rtl="0">
              <a:lnSpc>
                <a:spcPct val="150000"/>
              </a:lnSpc>
              <a:spcBef>
                <a:spcPts val="0"/>
              </a:spcBef>
              <a:spcAft>
                <a:spcPts val="0"/>
              </a:spcAft>
            </a:pPr>
            <a:r>
              <a:rPr lang="en-US" sz="1200" b="1" i="0" u="none" strike="noStrike" dirty="0">
                <a:solidFill>
                  <a:srgbClr val="000000"/>
                </a:solidFill>
                <a:effectLst/>
                <a:latin typeface="Calibri" panose="020F0502020204030204" pitchFamily="34" charset="0"/>
                <a:cs typeface="Calibri" panose="020F0502020204030204" pitchFamily="34" charset="0"/>
              </a:rPr>
              <a:t>Scoping and design: </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A series of meetings with your team and key stakeholders, during which specific desired outcomes for the program will be determined, as well as define the specific content that will be introduced in the program. During this phase we will harvest relevant use cases and scenarios that will be introduced in the program  as “your world” examples to apply to the theoretical tools</a:t>
            </a:r>
            <a:r>
              <a:rPr lang="en-US" sz="1200" i="0" u="none" strike="noStrike">
                <a:solidFill>
                  <a:srgbClr val="000000"/>
                </a:solidFill>
                <a:effectLst/>
                <a:latin typeface="Calibri" panose="020F0502020204030204" pitchFamily="34" charset="0"/>
                <a:cs typeface="Calibri" panose="020F0502020204030204" pitchFamily="34" charset="0"/>
              </a:rPr>
              <a:t>. </a:t>
            </a: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a:ea typeface="Calibri" panose="020F0502020204030204"/>
                <a:cs typeface="Calibri" panose="020F0502020204030204"/>
                <a:sym typeface="Calibri" panose="020F0502020204030204"/>
              </a:rPr>
              <a:t>VAYOMAR GLOBAL</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Arial" panose="020B0604020202020204"/>
                <a:ea typeface="Arial" panose="020B0604020202020204"/>
                <a:cs typeface="Arial" panose="020B0604020202020204"/>
                <a:sym typeface="Arial" panose="020B0604020202020204"/>
              </a:rPr>
              <a:t>DESIRED OUTCOMES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chemeClr val="lt1"/>
                </a:solidFill>
                <a:latin typeface="Arial" panose="020B0604020202020204"/>
                <a:ea typeface="Arial" panose="020B0604020202020204"/>
                <a:cs typeface="Arial" panose="020B0604020202020204"/>
                <a:sym typeface="Arial" panose="020B0604020202020204"/>
              </a:rPr>
              <a:t>PROGRAM SESSION STRUCTURE</a:t>
            </a:r>
            <a:endParaRPr sz="1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50"/>
          <p:cNvSpPr txBox="1"/>
          <p:nvPr/>
        </p:nvSpPr>
        <p:spPr>
          <a:xfrm>
            <a:off x="1893111" y="739330"/>
            <a:ext cx="4710508" cy="3013710"/>
          </a:xfrm>
          <a:prstGeom prst="rect">
            <a:avLst/>
          </a:prstGeom>
          <a:noFill/>
          <a:ln>
            <a:noFill/>
          </a:ln>
        </p:spPr>
        <p:txBody>
          <a:bodyPr spcFirstLastPara="1" wrap="square" lIns="91425" tIns="45700" rIns="91425" bIns="45700" anchor="t" anchorCtr="0">
            <a:spAutoFit/>
          </a:bodyPr>
          <a:lstStyle/>
          <a:p>
            <a:pPr rtl="0">
              <a:lnSpc>
                <a:spcPct val="150000"/>
              </a:lnSpc>
              <a:spcBef>
                <a:spcPts val="0"/>
              </a:spcBef>
              <a:spcAft>
                <a:spcPts val="0"/>
              </a:spcAft>
            </a:pPr>
            <a:r>
              <a:rPr lang="en-US" sz="1200" b="1" i="0" u="none" strike="noStrike" dirty="0">
                <a:solidFill>
                  <a:srgbClr val="000000"/>
                </a:solidFill>
                <a:effectLst/>
                <a:latin typeface="Arial" panose="020B0604020202020204" pitchFamily="34" charset="0"/>
              </a:rPr>
              <a:t>Steering Committee:</a:t>
            </a:r>
            <a:endParaRPr lang="en-US" sz="1200" b="1" dirty="0">
              <a:effectLst/>
            </a:endParaRPr>
          </a:p>
          <a:p>
            <a:pPr rtl="0">
              <a:lnSpc>
                <a:spcPct val="150000"/>
              </a:lnSpc>
              <a:spcBef>
                <a:spcPts val="0"/>
              </a:spcBef>
              <a:spcAft>
                <a:spcPts val="0"/>
              </a:spcAft>
            </a:pPr>
            <a:r>
              <a:rPr lang="en-US" sz="1200" i="0" u="none" strike="noStrike" dirty="0">
                <a:solidFill>
                  <a:srgbClr val="000000"/>
                </a:solidFill>
                <a:effectLst/>
                <a:latin typeface="Arial" panose="020B0604020202020204" pitchFamily="34" charset="0"/>
              </a:rPr>
              <a:t>To ensure the program achieves its intended outcomes, the committee will oversee continuous monitoring of the program's progress throughout its duration. The committee will be able to suggest real-time adjustments when necessary, guided by insights gained from sessions and feedback provided by participants and </a:t>
            </a:r>
            <a:r>
              <a:rPr lang="en-US" sz="1200" i="0" u="none" strike="noStrike" dirty="0" err="1">
                <a:solidFill>
                  <a:srgbClr val="000000"/>
                </a:solidFill>
                <a:effectLst/>
                <a:latin typeface="Arial" panose="020B0604020202020204" pitchFamily="34" charset="0"/>
              </a:rPr>
              <a:t>Vayomar’s</a:t>
            </a:r>
            <a:r>
              <a:rPr lang="en-US" sz="1200" i="0" u="none" strike="noStrike" dirty="0">
                <a:solidFill>
                  <a:srgbClr val="000000"/>
                </a:solidFill>
                <a:effectLst/>
                <a:latin typeface="Arial" panose="020B0604020202020204" pitchFamily="34" charset="0"/>
              </a:rPr>
              <a:t> trainers. Committee members, selected by you, may include members of your team, representatives from the participant pool, or their respective managers.</a:t>
            </a:r>
            <a:endParaRPr lang="en-US" sz="1200" dirty="0">
              <a:effectLst/>
            </a:endParaRPr>
          </a:p>
          <a:p>
            <a:br>
              <a:rPr lang="en-US" sz="1600" dirty="0"/>
            </a:b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4893607"/>
          </a:xfrm>
          <a:prstGeom prst="rect">
            <a:avLst/>
          </a:prstGeom>
          <a:noFill/>
          <a:ln>
            <a:noFill/>
          </a:ln>
        </p:spPr>
        <p:txBody>
          <a:bodyPr spcFirstLastPara="1" wrap="square" lIns="91425" tIns="45700" rIns="91425" bIns="45700" anchor="t" anchorCtr="0">
            <a:spAutoFit/>
          </a:bodyPr>
          <a:lstStyle/>
          <a:p>
            <a:pPr lvl="0">
              <a:buSzPts val="1000"/>
              <a:tabLst>
                <a:tab pos="457200" algn="l"/>
              </a:tabLst>
            </a:pPr>
            <a:r>
              <a:rPr lang="en-US" sz="1200" b="1" dirty="0">
                <a:latin typeface="Calibri" panose="020F0502020204030204" pitchFamily="34" charset="0"/>
                <a:cs typeface="Calibri" panose="020F0502020204030204" pitchFamily="34" charset="0"/>
              </a:rPr>
              <a:t>Scoping &amp; Design Sessions</a:t>
            </a:r>
            <a:endParaRPr lang="he-IL" sz="1200" b="1" dirty="0">
              <a:latin typeface="Calibri" panose="020F0502020204030204" pitchFamily="34" charset="0"/>
              <a:cs typeface="Calibri" panose="020F0502020204030204" pitchFamily="34" charset="0"/>
            </a:endParaRPr>
          </a:p>
          <a:p>
            <a:pPr lvl="0">
              <a:buSzPts val="1000"/>
              <a:tabLst>
                <a:tab pos="457200" algn="l"/>
              </a:tabLst>
            </a:pPr>
            <a:endParaRPr lang="he-IL" sz="1200" b="1" dirty="0">
              <a:latin typeface="Calibri" panose="020F0502020204030204" pitchFamily="34" charset="0"/>
              <a:cs typeface="Calibri" panose="020F0502020204030204" pitchFamily="34" charset="0"/>
            </a:endParaRPr>
          </a:p>
          <a:p>
            <a:pPr lvl="0">
              <a:lnSpc>
                <a:spcPct val="150000"/>
              </a:lnSpc>
              <a:buSzPts val="1000"/>
              <a:tabLst>
                <a:tab pos="457200" algn="l"/>
              </a:tabLst>
            </a:pPr>
            <a:r>
              <a:rPr lang="en-US" sz="1200" dirty="0">
                <a:latin typeface="Calibri" panose="020F0502020204030204" pitchFamily="34" charset="0"/>
                <a:cs typeface="Calibri" panose="020F0502020204030204" pitchFamily="34" charset="0"/>
              </a:rPr>
              <a:t>During these series of calls/meetings, we will work with you to define clear and measurable desired outcomes that this engagement is intended to service. Some of these outcomes may be strategic in nature, looking at the broader business and operational objectives currently driving the company and others will relate more tactically to the project’s short terms KPIs. We will further work with you to explore possible or expected obstacles that we will need to wisely mitigate in order to ensure that the above-mentioned desired outcomes and KPIs are successfully driven by this engagement.</a:t>
            </a:r>
            <a:endParaRPr lang="he-IL" sz="1200" dirty="0">
              <a:latin typeface="Calibri" panose="020F0502020204030204" pitchFamily="34" charset="0"/>
              <a:cs typeface="Calibri" panose="020F0502020204030204" pitchFamily="34" charset="0"/>
            </a:endParaRPr>
          </a:p>
          <a:p>
            <a:pPr lvl="0">
              <a:lnSpc>
                <a:spcPct val="150000"/>
              </a:lnSpc>
              <a:buSzPts val="1000"/>
              <a:tabLst>
                <a:tab pos="457200" algn="l"/>
              </a:tabLst>
            </a:pPr>
            <a:endParaRPr lang="he-IL" sz="1200" dirty="0">
              <a:latin typeface="Calibri" panose="020F0502020204030204" pitchFamily="34" charset="0"/>
              <a:cs typeface="Calibri" panose="020F0502020204030204" pitchFamily="34" charset="0"/>
            </a:endParaRPr>
          </a:p>
          <a:p>
            <a:pPr lvl="0">
              <a:lnSpc>
                <a:spcPct val="150000"/>
              </a:lnSpc>
              <a:buSzPts val="1000"/>
              <a:tabLst>
                <a:tab pos="457200" algn="l"/>
              </a:tabLst>
            </a:pPr>
            <a:r>
              <a:rPr lang="en-US" sz="1200" dirty="0">
                <a:latin typeface="Calibri" panose="020F0502020204030204" pitchFamily="34" charset="0"/>
                <a:cs typeface="Calibri" panose="020F0502020204030204" pitchFamily="34" charset="0"/>
              </a:rPr>
              <a:t>In addition, we will work with you to gain knowledge about this program’s participants as well as their current mental and emotional states of mind alongside the more objective circumstances of their operational environments. This is meant to help us use language and examples in our sessions with them, that are less generic and more relatable to them.</a:t>
            </a: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273613" cy="5447605"/>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1-on-1 Interviews</a:t>
            </a:r>
            <a:endParaRPr lang="he-IL" sz="1200" b="1" dirty="0">
              <a:latin typeface="Calibri" panose="020F0502020204030204" pitchFamily="34" charset="0"/>
              <a:ea typeface="Times New Roman" panose="02020603050405020304" pitchFamily="18" charset="0"/>
              <a:cs typeface="Calibri" panose="020F0502020204030204" pitchFamily="34" charset="0"/>
            </a:endParaRPr>
          </a:p>
          <a:p>
            <a:endPar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interviews can be an extension to the Scoping &amp; Design process and are often used in preparation for executive level offsites or more lengthy training programs. In such cases, we like to meet with several individuals that are expected to be participants in our program and ask them the following questions:</a:t>
            </a:r>
            <a:endParaRPr lang="he-IL"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would you consider to be a successful outcome from this program?</a:t>
            </a:r>
            <a:endParaRPr lang="he-IL"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are some potential forces that may work against our ability to secure this successful outcome?</a:t>
            </a:r>
            <a:endParaRPr lang="he-IL"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“theme” would you select for this program,</a:t>
            </a:r>
            <a:b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that you feel best encapsulates its essence?</a:t>
            </a:r>
            <a:endParaRPr lang="he-IL"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advice do you have for “me” </a:t>
            </a:r>
            <a:b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 =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Trainer/Facilitator)?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2400617"/>
          </a:xfrm>
          <a:prstGeom prst="rect">
            <a:avLst/>
          </a:prstGeom>
          <a:noFill/>
          <a:ln>
            <a:noFill/>
          </a:ln>
        </p:spPr>
        <p:txBody>
          <a:bodyPr spcFirstLastPara="1" wrap="square" lIns="91425" tIns="45700" rIns="91425" bIns="45700" anchor="t" anchorCtr="0">
            <a:spAutoFit/>
          </a:bodyPr>
          <a:lstStyle/>
          <a:p>
            <a:r>
              <a:rPr lang="en-US" sz="1200" b="1" dirty="0">
                <a:latin typeface="Calibri" panose="020F0502020204030204" pitchFamily="34" charset="0"/>
                <a:cs typeface="Calibri" panose="020F0502020204030204" pitchFamily="34" charset="0"/>
              </a:rPr>
              <a:t>1-on-1 Coaching Sessions</a:t>
            </a:r>
          </a:p>
          <a:p>
            <a:pPr lvl="0">
              <a:buSzPts val="1000"/>
              <a:tabLst>
                <a:tab pos="457200" algn="l"/>
              </a:tabLst>
            </a:pPr>
            <a:endParaRPr lang="he-IL" sz="1200" b="1" dirty="0">
              <a:latin typeface="Calibri" panose="020F0502020204030204" pitchFamily="34" charset="0"/>
              <a:cs typeface="Calibri" panose="020F0502020204030204" pitchFamily="34" charset="0"/>
            </a:endParaRPr>
          </a:p>
          <a:p>
            <a:pPr lvl="0">
              <a:lnSpc>
                <a:spcPct val="150000"/>
              </a:lnSpc>
              <a:buSzPts val="1000"/>
              <a:tabLst>
                <a:tab pos="457200" algn="l"/>
              </a:tabLst>
            </a:pPr>
            <a:r>
              <a:rPr lang="en-US" sz="1200" dirty="0">
                <a:latin typeface="Calibri" panose="020F0502020204030204" pitchFamily="34" charset="0"/>
                <a:cs typeface="Calibri" panose="020F0502020204030204" pitchFamily="34" charset="0"/>
              </a:rPr>
              <a:t>During these sessions, we place a high focus on personalization to the individual we are coaching. Based on the initial Scoping &amp; Design of this engagement, we begin by aligning expectations with the </a:t>
            </a:r>
            <a:r>
              <a:rPr lang="en-US" sz="1200" dirty="0" err="1">
                <a:latin typeface="Calibri" panose="020F0502020204030204" pitchFamily="34" charset="0"/>
                <a:cs typeface="Calibri" panose="020F0502020204030204" pitchFamily="34" charset="0"/>
              </a:rPr>
              <a:t>coachee</a:t>
            </a:r>
            <a:r>
              <a:rPr lang="en-US" sz="1200" dirty="0">
                <a:latin typeface="Calibri" panose="020F0502020204030204" pitchFamily="34" charset="0"/>
                <a:cs typeface="Calibri" panose="020F0502020204030204" pitchFamily="34" charset="0"/>
              </a:rPr>
              <a:t> around the process and methodological components that we will be bringing into the coaching process. Sometimes, these components will have been defined ahead of time (during the Scoping &amp; Design phase) and in other times, they are decided upon with the </a:t>
            </a:r>
            <a:r>
              <a:rPr lang="en-US" sz="1200" dirty="0" err="1">
                <a:latin typeface="Calibri" panose="020F0502020204030204" pitchFamily="34" charset="0"/>
                <a:cs typeface="Calibri" panose="020F0502020204030204" pitchFamily="34" charset="0"/>
              </a:rPr>
              <a:t>coachee</a:t>
            </a:r>
            <a:r>
              <a:rPr lang="en-US" sz="1200" dirty="0">
                <a:latin typeface="Calibri" panose="020F0502020204030204" pitchFamily="34" charset="0"/>
                <a:cs typeface="Calibri" panose="020F0502020204030204" pitchFamily="34" charset="0"/>
              </a:rPr>
              <a:t>.</a:t>
            </a: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7663596"/>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Role-playing Kits</a:t>
            </a:r>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True upskilling often required practice. That’s why, in addition to our highly interactive workshops and training sessions (which often include break-out sessions in which participants can grapple with practical exercises), we offer a more robust role-playing component that is based on more advanced case-studies that are created ahead of the workshops.</a:t>
            </a: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Working with selected individuals of your choice, we collect information about key stakeholders (internal and/or external) which whom the program participants must learn to interact more effectively with. We also collect information about the internal processes within which these interactions take place (i.e. – customer facing sale cycles, internal project life-cycles,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ect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When we are done creating these kits, they are shared with the program participants and they are expected to have read through them thoroughly ahead of their next role-playing session with us.</a:t>
            </a: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During the role-playing sessions, participants can either participate in the role-playing as themselves or as the persona around which a specific kit was built around. As they roleplay, other participants are asked to apply “active listening” by answering specific questions in a form that is given to them. When the role-playing part is complete (15-30 minutes on average), a discussion is conducted, in which the role play is reflected upon and feedback is given to the individuals who were in it. This feedback is given by the fellow participants as well as by our trainer/facilitator.</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273613" cy="3877944"/>
          </a:xfrm>
          <a:prstGeom prst="rect">
            <a:avLst/>
          </a:prstGeom>
          <a:noFill/>
          <a:ln>
            <a:noFill/>
          </a:ln>
        </p:spPr>
        <p:txBody>
          <a:bodyPr spcFirstLastPara="1" wrap="square" lIns="91425" tIns="45700" rIns="91425" bIns="45700" anchor="t" anchorCtr="0">
            <a:spAutoFit/>
          </a:bodyPr>
          <a:lstStyle/>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the end of each feedback round, the person playing themselves in the role-play received a scorecard which contains the feedback from their fellow participants as well as from our trainer/facilitator. In cases where programs are long enough to allow a single participant to participate in several role-playing rounds, meaningful insights can be derived from their accumulated feedback forms. </a:t>
            </a:r>
          </a:p>
          <a:p>
            <a:pPr>
              <a:lnSpc>
                <a:spcPct val="150000"/>
              </a:lnSpc>
            </a:pP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These insights pertain to their learning graph, strengths and ongoing weaknesses and can prove valuable to their ongoing individual development plan (IDP).</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4472C4"/>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sz="1200" b="1" dirty="0">
              <a:solidFill>
                <a:srgbClr val="4472C4"/>
              </a:solidFill>
              <a:latin typeface="Calibri" panose="020F0502020204030204" pitchFamily="34" charset="0"/>
              <a:ea typeface="Times New Roman" panose="02020603050405020304" pitchFamily="18" charset="0"/>
              <a:cs typeface="Calibri" panose="020F0502020204030204" pitchFamily="34" charset="0"/>
            </a:endParaRPr>
          </a:p>
          <a:p>
            <a:r>
              <a:rPr lang="en-US" sz="1200" b="1" dirty="0">
                <a:solidFill>
                  <a:srgbClr val="4472C4"/>
                </a:solidFill>
                <a:effectLst/>
                <a:latin typeface="Calibri" panose="020F0502020204030204" pitchFamily="34" charset="0"/>
                <a:ea typeface="Times New Roman" panose="02020603050405020304" pitchFamily="18" charset="0"/>
                <a:cs typeface="Calibri" panose="020F0502020204030204" pitchFamily="34" charset="0"/>
              </a:rPr>
              <a:t>[We will need a couple of images/visuals that show parts of the simulation kit]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3508612"/>
          </a:xfrm>
          <a:prstGeom prst="rect">
            <a:avLst/>
          </a:prstGeom>
          <a:noFill/>
          <a:ln>
            <a:noFill/>
          </a:ln>
        </p:spPr>
        <p:txBody>
          <a:bodyPr spcFirstLastPara="1" wrap="square" lIns="91425" tIns="45700" rIns="91425" bIns="45700" anchor="t" anchorCtr="0">
            <a:spAutoFit/>
          </a:bodyPr>
          <a:lstStyle/>
          <a:p>
            <a:pPr>
              <a:tabLst>
                <a:tab pos="365125" algn="l"/>
              </a:tabLs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Kickoff Sessions</a:t>
            </a:r>
            <a:endParaRPr lang="en-US" sz="1200" b="1" dirty="0">
              <a:latin typeface="Calibri" panose="020F0502020204030204" pitchFamily="34" charset="0"/>
              <a:ea typeface="Calibri" panose="020F0502020204030204" pitchFamily="34" charset="0"/>
              <a:cs typeface="Calibri" panose="020F0502020204030204" pitchFamily="34" charset="0"/>
            </a:endParaRPr>
          </a:p>
          <a:p>
            <a:pPr>
              <a:tabLst>
                <a:tab pos="365125" algn="l"/>
              </a:tabLst>
            </a:pPr>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tabLst>
                <a:tab pos="365125" algn="l"/>
              </a:tabLs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session, participants will be introduced to the context of the program as well as its intended desired outcomes and the program sponsor’s overall expectations of them. This session may also include:</a:t>
            </a:r>
          </a:p>
          <a:p>
            <a:pPr marL="228600">
              <a:lnSpc>
                <a:spcPct val="150000"/>
              </a:lnSpc>
              <a:tabLst>
                <a:tab pos="365125" algn="l"/>
              </a:tabLst>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365125" indent="-182880">
              <a:lnSpc>
                <a:spcPct val="150000"/>
              </a:lnSpc>
              <a:buFont typeface="Arial" panose="020B0604020202020204" pitchFamily="34" charset="0"/>
              <a:buChar char="•"/>
              <a:tabLst>
                <a:tab pos="633095" algn="l"/>
              </a:tabLst>
            </a:pPr>
            <a:r>
              <a:rPr lang="en-US" sz="1200" dirty="0">
                <a:latin typeface="Calibri" panose="020F0502020204030204" pitchFamily="34" charset="0"/>
                <a:cs typeface="Calibri" panose="020F0502020204030204" pitchFamily="34" charset="0"/>
              </a:rPr>
              <a:t>Logistical information about the program’s length, schedule and contents </a:t>
            </a:r>
          </a:p>
          <a:p>
            <a:pPr marL="365125" indent="-182880">
              <a:lnSpc>
                <a:spcPct val="150000"/>
              </a:lnSpc>
              <a:buFont typeface="Arial" panose="020B0604020202020204" pitchFamily="34" charset="0"/>
              <a:buChar char="•"/>
              <a:tabLst>
                <a:tab pos="633095" algn="l"/>
              </a:tabLs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estimated overall time and effort that each participant </a:t>
            </a:r>
            <a:b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b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will be required to put in</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182880">
              <a:lnSpc>
                <a:spcPct val="150000"/>
              </a:lnSpc>
              <a:buFont typeface="Arial" panose="020B0604020202020204" pitchFamily="34" charset="0"/>
              <a:buChar char="•"/>
              <a:tabLst>
                <a:tab pos="633095" algn="l"/>
              </a:tabLst>
            </a:pPr>
            <a:r>
              <a:rPr lang="en-US" sz="1200" dirty="0">
                <a:latin typeface="Calibri" panose="020F0502020204030204" pitchFamily="34" charset="0"/>
                <a:cs typeface="Calibri" panose="020F0502020204030204" pitchFamily="34" charset="0"/>
              </a:rPr>
              <a:t>   Q&amp;A</a:t>
            </a:r>
          </a:p>
          <a:p>
            <a:pPr marL="182880">
              <a:lnSpc>
                <a:spcPct val="150000"/>
              </a:lnSpc>
              <a:buFont typeface="Arial" panose="020B0604020202020204" pitchFamily="34" charset="0"/>
              <a:buChar char="•"/>
              <a:tabLst>
                <a:tab pos="633095" algn="l"/>
              </a:tabLs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Inspirational content from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182880" lvl="0">
              <a:lnSpc>
                <a:spcPct val="150000"/>
              </a:lnSpc>
              <a:buSzPts val="1000"/>
              <a:tabLst>
                <a:tab pos="83820" algn="l"/>
              </a:tabLst>
            </a:pPr>
            <a:r>
              <a:rPr lang="en-US" sz="1200" dirty="0">
                <a:latin typeface="Calibri" panose="020F0502020204030204" pitchFamily="34" charset="0"/>
                <a:cs typeface="Calibri" panose="020F0502020204030204" pitchFamily="34" charset="0"/>
              </a:rPr>
              <a:t>.</a:t>
            </a: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2677616"/>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Steering Committee Calls</a:t>
            </a:r>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ensure the program achieves its intended outcomes, the committee will oversee continuous monitoring of the program's progress throughout its duration. The committee will be able to suggest real-time adjustments, when necessary, guided by insights gained from sessions and feedback provided by participants and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Vayomar’s</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trainers. Committee members, selected by you, may include members of your team, representatives from the participant pool, or their respective managers.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6"/>
          <p:cNvSpPr/>
          <p:nvPr/>
        </p:nvSpPr>
        <p:spPr>
          <a:xfrm>
            <a:off x="164465" y="2276475"/>
            <a:ext cx="1619885" cy="7198995"/>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chemeClr val="lt1"/>
                </a:solidFill>
                <a:latin typeface="Calibri" panose="020F0502020204030204" pitchFamily="34" charset="0"/>
                <a:cs typeface="Calibri" panose="020F0502020204030204" pitchFamily="34" charset="0"/>
                <a:sym typeface="Arial" panose="020B0604020202020204"/>
              </a:rPr>
              <a:t>BACKGROUND</a:t>
            </a:r>
            <a:endParaRPr sz="1200"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pic>
        <p:nvPicPr>
          <p:cNvPr id="401" name="Google Shape;401;p46"/>
          <p:cNvPicPr preferRelativeResize="0"/>
          <p:nvPr/>
        </p:nvPicPr>
        <p:blipFill rotWithShape="1">
          <a:blip r:embed="rId3" cstate="email"/>
          <a:srcRect/>
          <a:stretch>
            <a:fillRect/>
          </a:stretch>
        </p:blipFill>
        <p:spPr>
          <a:xfrm>
            <a:off x="4803105" y="92461"/>
            <a:ext cx="2054895" cy="646869"/>
          </a:xfrm>
          <a:prstGeom prst="rect">
            <a:avLst/>
          </a:prstGeom>
          <a:noFill/>
          <a:ln>
            <a:noFill/>
          </a:ln>
        </p:spPr>
      </p:pic>
      <p:grpSp>
        <p:nvGrpSpPr>
          <p:cNvPr id="402" name="Google Shape;402;p46"/>
          <p:cNvGrpSpPr/>
          <p:nvPr/>
        </p:nvGrpSpPr>
        <p:grpSpPr>
          <a:xfrm>
            <a:off x="452710" y="5163682"/>
            <a:ext cx="1044000" cy="1044000"/>
            <a:chOff x="448811" y="6696439"/>
            <a:chExt cx="1044000" cy="1044000"/>
          </a:xfrm>
        </p:grpSpPr>
        <p:sp>
          <p:nvSpPr>
            <p:cNvPr id="403" name="Google Shape;403;p46"/>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pitchFamily="34" charset="0"/>
                <a:ea typeface="Calibri" panose="020F0502020204030204"/>
                <a:cs typeface="Calibri" panose="020F0502020204030204" pitchFamily="34" charset="0"/>
                <a:sym typeface="Calibri" panose="020F0502020204030204"/>
              </a:endParaRPr>
            </a:p>
          </p:txBody>
        </p:sp>
        <p:pic>
          <p:nvPicPr>
            <p:cNvPr id="404" name="Google Shape;404;p46"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
        <p:nvSpPr>
          <p:cNvPr id="405" name="Google Shape;405;p46"/>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06" name="Google Shape;406;p46"/>
          <p:cNvSpPr txBox="1"/>
          <p:nvPr/>
        </p:nvSpPr>
        <p:spPr>
          <a:xfrm>
            <a:off x="1815465" y="2277110"/>
            <a:ext cx="4860290" cy="7197725"/>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07" name="Google Shape;407;p46"/>
          <p:cNvSpPr/>
          <p:nvPr/>
        </p:nvSpPr>
        <p:spPr>
          <a:xfrm>
            <a:off x="179070" y="307325"/>
            <a:ext cx="6364605" cy="1703705"/>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&lt;INTRO&gt;</a:t>
            </a:r>
          </a:p>
        </p:txBody>
      </p:sp>
      <p:sp>
        <p:nvSpPr>
          <p:cNvPr id="408" name="Google Shape;408;p46"/>
          <p:cNvSpPr txBox="1"/>
          <p:nvPr/>
        </p:nvSpPr>
        <p:spPr>
          <a:xfrm>
            <a:off x="1833245" y="2321560"/>
            <a:ext cx="4710430" cy="7124700"/>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None/>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&lt;BACKGROUND&gt;</a:t>
            </a:r>
            <a:endParaRPr lang="en-US"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4062610"/>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Pod Coaching Sessions</a:t>
            </a:r>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ensure the program achieves its intended outcomes, and that its participants are able to practically apply the tools and methodologies taught to them in their daily routines, this MBA-like program component will require them to work in smaller groups on a selected case study (longer programs may include multiple case studies). The types of case studies from which each Pod will be able to select can be determined in advance, during the Scoping &amp; Design phase of this engagement.</a:t>
            </a:r>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Pod will be expected to convene several times between their training sessions with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order to develop their selected case study and be ready to share their progress in the next group session with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assist them, each Pod will receive a 30-minute virtual coaching session with a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trainer.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2215951"/>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Program Debrief Sessions</a:t>
            </a:r>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Following the completion of this engagement, we will conduct several virtual calls with you, during which we will conduct a structured debriefing process about every phase of this program. The goal of this phase is to harvest meaningful learning and actionable insights that may inform the design of potential extensions of this program or pre-defined next phases as well as potential future programs of a similar nature.</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4062610"/>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Teaser Campaign</a:t>
            </a:r>
            <a:endParaRPr lang="en-US" sz="1200" b="1" dirty="0">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Given the limited amount of time we will have with the participants of this program, we’d like to ensure that no time is waisted in the earlier parts, but helping the participants “hit the ground running”. This can be done by building up their curiosity and excitement about their upcoming sessions with us, using short and catchy teasers that are designed in context of the program’s desired outcomes, structure and selected content. These teasers are normally shared in the weeks leading up to the program, often on a cadence of once or twice a week. They often include a very short (and intriguing) texts, alongside a stimulation and curious visual.</a:t>
            </a: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4472C4"/>
                </a:solidFill>
                <a:effectLst/>
                <a:latin typeface="Calibri" panose="020F0502020204030204" pitchFamily="34" charset="0"/>
                <a:ea typeface="Times New Roman" panose="02020603050405020304" pitchFamily="18" charset="0"/>
                <a:cs typeface="Calibri" panose="020F0502020204030204" pitchFamily="34" charset="0"/>
              </a:rPr>
              <a:t>[We will need a couple of images/visuals that show parts of the simulation kit]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8863925"/>
          </a:xfrm>
          <a:prstGeom prst="rect">
            <a:avLst/>
          </a:prstGeom>
          <a:noFill/>
          <a:ln>
            <a:noFill/>
          </a:ln>
        </p:spPr>
        <p:txBody>
          <a:bodyPr spcFirstLastPara="1" wrap="square" lIns="91425" tIns="45700" rIns="91425" bIns="45700" anchor="t" anchorCtr="0">
            <a:spAutoFit/>
          </a:bodyPr>
          <a:lstStyle/>
          <a:p>
            <a:r>
              <a:rPr lang="en-US"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Vayomar</a:t>
            </a: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Online Users</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participant will be granted three months of access to </a:t>
            </a:r>
            <a:r>
              <a:rPr lang="en-US" sz="1200" u="sng" dirty="0" err="1">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4"/>
              </a:rPr>
              <a:t>Vayomar</a:t>
            </a:r>
            <a:r>
              <a:rPr lang="en-US" sz="12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4"/>
              </a:rPr>
              <a:t> Online</a:t>
            </a:r>
            <a:r>
              <a:rPr lang="en-US" sz="12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online learning platform, which contains a rich library of short training videos.</a:t>
            </a: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participants will be able to access this platform</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order to refresh or deepen their understanding of the various methodologies that will be included</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program. </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endParaRPr lang="en-US"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5" cstate="email"/>
            <a:srcRect/>
            <a:stretch>
              <a:fillRect/>
            </a:stretch>
          </p:blipFill>
          <p:spPr>
            <a:xfrm>
              <a:off x="626979" y="6870887"/>
              <a:ext cx="720000" cy="720000"/>
            </a:xfrm>
            <a:prstGeom prst="rect">
              <a:avLst/>
            </a:prstGeom>
            <a:noFill/>
            <a:ln>
              <a:noFill/>
            </a:ln>
          </p:spPr>
        </p:pic>
      </p:grpSp>
      <p:pic>
        <p:nvPicPr>
          <p:cNvPr id="5" name="Picture 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96880" y="2086480"/>
            <a:ext cx="3021330" cy="1552575"/>
          </a:xfrm>
          <a:prstGeom prst="rect">
            <a:avLst/>
          </a:prstGeom>
          <a:noFill/>
          <a:ln>
            <a:noFill/>
          </a:ln>
        </p:spPr>
      </p:pic>
      <p:pic>
        <p:nvPicPr>
          <p:cNvPr id="6" name="Picture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6881" y="3883097"/>
            <a:ext cx="3030604" cy="35927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173629" y="970927"/>
            <a:ext cx="1550270" cy="861903"/>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BUILDING RESILIENCE WITH COGNITIVE DICIPLINE   </a:t>
            </a:r>
          </a:p>
        </p:txBody>
      </p:sp>
      <p:sp>
        <p:nvSpPr>
          <p:cNvPr id="3" name="object 3"/>
          <p:cNvSpPr/>
          <p:nvPr/>
        </p:nvSpPr>
        <p:spPr>
          <a:xfrm>
            <a:off x="1803729" y="727963"/>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889772" y="727963"/>
            <a:ext cx="4688205" cy="4259179"/>
          </a:xfrm>
          <a:prstGeom prst="rect">
            <a:avLst/>
          </a:prstGeom>
        </p:spPr>
        <p:txBody>
          <a:bodyPr vert="horz" wrap="square" lIns="0" tIns="109855" rIns="0" bIns="0" rtlCol="0">
            <a:spAutoFit/>
          </a:bodyPr>
          <a:lstStyle/>
          <a:p>
            <a:pPr marL="12700" marR="5080" algn="just">
              <a:lnSpc>
                <a:spcPct val="151000"/>
              </a:lnSpc>
              <a:spcBef>
                <a:spcPts val="40"/>
              </a:spcBef>
              <a:buClrTx/>
            </a:pPr>
            <a:r>
              <a:rPr lang="en-US" sz="1200" kern="1200" spc="-5" dirty="0">
                <a:solidFill>
                  <a:prstClr val="black"/>
                </a:solidFill>
                <a:latin typeface="Calibri" panose="020F0502020204030204" pitchFamily="34" charset="0"/>
                <a:ea typeface="+mn-ea"/>
                <a:cs typeface="Calibri" panose="020F0502020204030204" pitchFamily="34" charset="0"/>
              </a:rPr>
              <a:t>Although the Homo Sapiens-Sapiens have proven to be a super-resilient species over the past hundreds of thousands of years, it seems that our even greater ability to innovate has led to a dangerous imbalance between our ability to innovate and our ability to adapt.</a:t>
            </a:r>
          </a:p>
          <a:p>
            <a:pPr marL="12700" marR="5080" algn="just">
              <a:lnSpc>
                <a:spcPct val="151000"/>
              </a:lnSpc>
              <a:spcBef>
                <a:spcPts val="40"/>
              </a:spcBef>
              <a:buClrTx/>
              <a:buFontTx/>
              <a:buNone/>
            </a:pPr>
            <a:endParaRPr lang="en-US" sz="1200" kern="1200" spc="-5" dirty="0">
              <a:solidFill>
                <a:prstClr val="black"/>
              </a:solidFill>
              <a:latin typeface="Calibri" panose="020F0502020204030204" pitchFamily="34" charset="0"/>
              <a:ea typeface="+mn-ea"/>
              <a:cs typeface="Calibri" panose="020F0502020204030204" pitchFamily="34" charset="0"/>
            </a:endParaRP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rPr>
              <a:t>Emotional and psychological resilience was already a serious issue as a result of the unprecedented impact of the Digital Revolution. But with the arrival of Covid-19, it seems humanity’s ability to “bounce back” is now truly being put to the test.</a:t>
            </a:r>
          </a:p>
          <a:p>
            <a:pPr marL="12700" marR="5080" algn="just">
              <a:lnSpc>
                <a:spcPct val="151000"/>
              </a:lnSpc>
              <a:spcBef>
                <a:spcPts val="40"/>
              </a:spcBef>
              <a:buClrTx/>
              <a:buFontTx/>
              <a:buNone/>
            </a:pPr>
            <a:endParaRPr lang="en-US" sz="1200" kern="1200" spc="-5" dirty="0">
              <a:solidFill>
                <a:prstClr val="black"/>
              </a:solidFill>
              <a:latin typeface="Calibri" panose="020F0502020204030204" pitchFamily="34" charset="0"/>
              <a:ea typeface="+mn-ea"/>
              <a:cs typeface="Calibri" panose="020F0502020204030204" pitchFamily="34" charset="0"/>
            </a:endParaRP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rPr>
              <a:t>In this inspirational and practical session, we will review several ways in which each one of us can boost our individual resilience (and that of people around us) on a day-to-day bases. We will look at tried and proven methodologies that can do more than help us bounce back. That can help up bounce forward!</a:t>
            </a:r>
          </a:p>
        </p:txBody>
      </p:sp>
      <p:pic>
        <p:nvPicPr>
          <p:cNvPr id="6" name="Picture 5"/>
          <p:cNvPicPr>
            <a:picLocks noChangeAspect="1"/>
          </p:cNvPicPr>
          <p:nvPr/>
        </p:nvPicPr>
        <p:blipFill>
          <a:blip r:embed="rId2" cstate="email"/>
          <a:stretch>
            <a:fillRect/>
          </a:stretch>
        </p:blipFill>
        <p:spPr>
          <a:xfrm>
            <a:off x="1875745" y="5508577"/>
            <a:ext cx="2986380" cy="1676691"/>
          </a:xfrm>
          <a:prstGeom prst="rect">
            <a:avLst/>
          </a:prstGeom>
        </p:spPr>
      </p:pic>
      <p:pic>
        <p:nvPicPr>
          <p:cNvPr id="7" name="Picture 6"/>
          <p:cNvPicPr>
            <a:picLocks noChangeAspect="1"/>
          </p:cNvPicPr>
          <p:nvPr/>
        </p:nvPicPr>
        <p:blipFill>
          <a:blip r:embed="rId3" cstate="email"/>
          <a:stretch>
            <a:fillRect/>
          </a:stretch>
        </p:blipFill>
        <p:spPr>
          <a:xfrm>
            <a:off x="2794222" y="6287806"/>
            <a:ext cx="3175633" cy="1794923"/>
          </a:xfrm>
          <a:prstGeom prst="rect">
            <a:avLst/>
          </a:prstGeom>
        </p:spPr>
      </p:pic>
      <p:pic>
        <p:nvPicPr>
          <p:cNvPr id="8" name="Picture 7"/>
          <p:cNvPicPr>
            <a:picLocks noChangeAspect="1"/>
          </p:cNvPicPr>
          <p:nvPr/>
        </p:nvPicPr>
        <p:blipFill>
          <a:blip r:embed="rId4" cstate="email"/>
          <a:stretch>
            <a:fillRect/>
          </a:stretch>
        </p:blipFill>
        <p:spPr>
          <a:xfrm>
            <a:off x="3674186" y="7336445"/>
            <a:ext cx="3071558" cy="1734482"/>
          </a:xfrm>
          <a:prstGeom prst="rect">
            <a:avLst/>
          </a:prstGeom>
        </p:spPr>
      </p:pic>
      <p:pic>
        <p:nvPicPr>
          <p:cNvPr id="9" name="object 6"/>
          <p:cNvPicPr/>
          <p:nvPr/>
        </p:nvPicPr>
        <p:blipFill>
          <a:blip r:embed="rId5" cstate="print"/>
          <a:stretch>
            <a:fillRect/>
          </a:stretch>
        </p:blipFill>
        <p:spPr>
          <a:xfrm>
            <a:off x="667049" y="4607970"/>
            <a:ext cx="563431" cy="704625"/>
          </a:xfrm>
          <a:prstGeom prst="rect">
            <a:avLst/>
          </a:prstGeom>
        </p:spPr>
      </p:pic>
      <p:sp>
        <p:nvSpPr>
          <p:cNvPr id="10"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11" name="Google Shape;447;p50">
            <a:extLst>
              <a:ext uri="{FF2B5EF4-FFF2-40B4-BE49-F238E27FC236}">
                <a16:creationId xmlns:a16="http://schemas.microsoft.com/office/drawing/2014/main" id="{F89ED4CA-66BB-96E9-BF5D-5BCB76D70354}"/>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173629" y="970927"/>
            <a:ext cx="1550270" cy="439608"/>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sym typeface="+mn-ea"/>
              </a:rPr>
              <a:t>FROM STAR PLAYER TO STAR COACH</a:t>
            </a:r>
            <a:endParaRPr lang="en-US" b="1" kern="1200" spc="-5" dirty="0">
              <a:solidFill>
                <a:srgbClr val="FFFFFF"/>
              </a:solidFill>
              <a:latin typeface="Calibri" panose="020F0502020204030204" pitchFamily="34" charset="0"/>
              <a:ea typeface="+mn-ea"/>
              <a:cs typeface="Calibri" panose="020F0502020204030204" pitchFamily="34" charset="0"/>
            </a:endParaRPr>
          </a:p>
        </p:txBody>
      </p:sp>
      <p:sp>
        <p:nvSpPr>
          <p:cNvPr id="3" name="object 3"/>
          <p:cNvSpPr/>
          <p:nvPr/>
        </p:nvSpPr>
        <p:spPr>
          <a:xfrm>
            <a:off x="1803729" y="727963"/>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889772" y="727963"/>
            <a:ext cx="4688205" cy="5380127"/>
          </a:xfrm>
          <a:prstGeom prst="rect">
            <a:avLst/>
          </a:prstGeom>
        </p:spPr>
        <p:txBody>
          <a:bodyPr vert="horz" wrap="square" lIns="0" tIns="109855" rIns="0" bIns="0" rtlCol="0">
            <a:spAutoFit/>
          </a:bodyPr>
          <a:lstStyle/>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sym typeface="+mn-ea"/>
              </a:rPr>
              <a:t>Many top-talents get promoted based on their skills, achievements and performance history… but often, once promoted, these all-stars seem to hit an invisible wall in their new managerial role. They are now expected to lead teams and exhibit managerial traits that they had never learned or been taught and which were not required in their previous roles.</a:t>
            </a:r>
            <a:endParaRPr lang="en-US" sz="1200" kern="1200" spc="-5" dirty="0">
              <a:solidFill>
                <a:prstClr val="black"/>
              </a:solidFill>
              <a:latin typeface="Calibri" panose="020F0502020204030204" pitchFamily="34" charset="0"/>
              <a:ea typeface="+mn-ea"/>
              <a:cs typeface="Calibri" panose="020F0502020204030204" pitchFamily="34" charset="0"/>
            </a:endParaRP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sym typeface="+mn-ea"/>
              </a:rPr>
              <a:t>They now need to shift gears and become stars in an entirely different way. It’s no longer about how fast they run, or their ability to score the winning shot. Rather, it's up to them to be the motivating coach who inspires others to run fast and score.</a:t>
            </a:r>
            <a:endParaRPr lang="en-US" sz="1200" kern="1200" spc="-5" dirty="0">
              <a:solidFill>
                <a:prstClr val="black"/>
              </a:solidFill>
              <a:latin typeface="Calibri" panose="020F0502020204030204" pitchFamily="34" charset="0"/>
              <a:ea typeface="+mn-ea"/>
              <a:cs typeface="Calibri" panose="020F0502020204030204" pitchFamily="34" charset="0"/>
            </a:endParaRP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sym typeface="+mn-ea"/>
              </a:rPr>
              <a:t>Simply put: for these top talents, what got them “here” won't take them “there". In fact, some of the very things that made them shine as top players, may very well now serve as significant blockers to their success as managers. Successful transition from being a star player to being a star coach is the result of following a set of methodic guidelines, techniques and mindset shifts that can and should be discussed, learned, practiced, and monitored.</a:t>
            </a:r>
            <a:endParaRPr lang="en-US" sz="1200" kern="1200" spc="-5" dirty="0">
              <a:solidFill>
                <a:prstClr val="black"/>
              </a:solidFill>
              <a:latin typeface="Calibri" panose="020F0502020204030204" pitchFamily="34" charset="0"/>
              <a:ea typeface="+mn-ea"/>
              <a:cs typeface="Calibri" panose="020F0502020204030204" pitchFamily="34" charset="0"/>
            </a:endParaRP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sym typeface="+mn-ea"/>
              </a:rPr>
              <a:t>At VAYOMAR, we have put together a program that maps out 10 such guidelines which are discussed and analyzed with your managers, after which customized actionable insights are harvested:</a:t>
            </a:r>
            <a:endParaRPr lang="en-US" sz="1200" kern="1200" spc="-5" dirty="0">
              <a:solidFill>
                <a:prstClr val="black"/>
              </a:solidFill>
              <a:latin typeface="Calibri" panose="020F0502020204030204" pitchFamily="34" charset="0"/>
              <a:ea typeface="+mn-ea"/>
              <a:cs typeface="Calibri" panose="020F0502020204030204" pitchFamily="34" charset="0"/>
            </a:endParaRPr>
          </a:p>
        </p:txBody>
      </p:sp>
      <p:pic>
        <p:nvPicPr>
          <p:cNvPr id="9" name="object 6"/>
          <p:cNvPicPr/>
          <p:nvPr/>
        </p:nvPicPr>
        <p:blipFill>
          <a:blip r:embed="rId2" cstate="print"/>
          <a:stretch>
            <a:fillRect/>
          </a:stretch>
        </p:blipFill>
        <p:spPr>
          <a:xfrm>
            <a:off x="667049" y="4607970"/>
            <a:ext cx="563431" cy="704625"/>
          </a:xfrm>
          <a:prstGeom prst="rect">
            <a:avLst/>
          </a:prstGeom>
        </p:spPr>
      </p:pic>
      <p:sp>
        <p:nvSpPr>
          <p:cNvPr id="10"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pic>
        <p:nvPicPr>
          <p:cNvPr id="11" name="Picture 10"/>
          <p:cNvPicPr>
            <a:picLocks noChangeAspect="1"/>
          </p:cNvPicPr>
          <p:nvPr/>
        </p:nvPicPr>
        <p:blipFill>
          <a:blip r:embed="rId3"/>
          <a:stretch>
            <a:fillRect/>
          </a:stretch>
        </p:blipFill>
        <p:spPr>
          <a:xfrm>
            <a:off x="1804035" y="6530340"/>
            <a:ext cx="4893310" cy="2424430"/>
          </a:xfrm>
          <a:prstGeom prst="rect">
            <a:avLst/>
          </a:prstGeom>
        </p:spPr>
      </p:pic>
      <p:sp>
        <p:nvSpPr>
          <p:cNvPr id="6" name="Google Shape;447;p50">
            <a:extLst>
              <a:ext uri="{FF2B5EF4-FFF2-40B4-BE49-F238E27FC236}">
                <a16:creationId xmlns:a16="http://schemas.microsoft.com/office/drawing/2014/main" id="{1D660DF3-3850-9A70-6F29-B5D599CA249F}"/>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85428" y="970927"/>
            <a:ext cx="1179195" cy="650756"/>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Managing Our Cognitive Biases </a:t>
            </a:r>
          </a:p>
        </p:txBody>
      </p:sp>
      <p:sp>
        <p:nvSpPr>
          <p:cNvPr id="3" name="object 3"/>
          <p:cNvSpPr/>
          <p:nvPr/>
        </p:nvSpPr>
        <p:spPr>
          <a:xfrm>
            <a:off x="1796440" y="742950"/>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484752" y="721264"/>
            <a:ext cx="5013354" cy="4508735"/>
          </a:xfrm>
          <a:prstGeom prst="rect">
            <a:avLst/>
          </a:prstGeom>
        </p:spPr>
        <p:txBody>
          <a:bodyPr vert="horz" wrap="square" lIns="0" tIns="109855" rIns="0" bIns="0" rtlCol="0">
            <a:spAutoFit/>
          </a:bodyPr>
          <a:lstStyle/>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One person. Two operating systems. This is perhaps one of the most meaningful findings in the past 50 years pertaining to how we all make decisions in our daily lives.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endParaRPr>
          </a:p>
          <a:p>
            <a:pPr marL="457200" lvl="0" algn="just">
              <a:lnSpc>
                <a:spcPct val="150000"/>
              </a:lnSpc>
              <a:buSzPts val="1200"/>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Based on the research </a:t>
            </a: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of Nobel laureate Daniel Kahneman (and his life long academic college Professor Amos Tversky, this session will introduce a select number of Cognitive Biases that have a continuous and meaningful impact on how we engage with people around us and with the information and arguments brought to our attention and explore methods to use and/or mitigate their effects:</a:t>
            </a:r>
          </a:p>
          <a:p>
            <a:pPr marL="457200" lvl="0" algn="just">
              <a:lnSpc>
                <a:spcPct val="150000"/>
              </a:lnSpc>
              <a:buSzPts val="1200"/>
              <a:defRPr/>
            </a:pPr>
            <a:endPar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endParaRPr>
          </a:p>
          <a:p>
            <a:pPr marL="742950" lvl="0" indent="-285750" algn="just">
              <a:lnSpc>
                <a:spcPct val="150000"/>
              </a:lnSpc>
              <a:buSzPts val="1200"/>
              <a:buFont typeface="Arial" panose="020B0604020202020204" pitchFamily="34" charset="0"/>
              <a:buChar char="•"/>
              <a:defRPr/>
            </a:pP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The Endowment Affect</a:t>
            </a:r>
          </a:p>
          <a:p>
            <a:pPr marL="742950" lvl="0" indent="-285750" algn="just">
              <a:lnSpc>
                <a:spcPct val="150000"/>
              </a:lnSpc>
              <a:buSzPts val="1200"/>
              <a:buFont typeface="Arial" panose="020B0604020202020204" pitchFamily="34" charset="0"/>
              <a:buChar char="•"/>
              <a:defRPr/>
            </a:pP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Confirmation Bias</a:t>
            </a:r>
          </a:p>
          <a:p>
            <a:pPr marL="742950" lvl="0" indent="-285750" algn="just">
              <a:lnSpc>
                <a:spcPct val="150000"/>
              </a:lnSpc>
              <a:buSzPts val="1200"/>
              <a:buFont typeface="Arial" panose="020B0604020202020204" pitchFamily="34" charset="0"/>
              <a:buChar char="•"/>
              <a:defRPr/>
            </a:pP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Outcome Bias / Resulting</a:t>
            </a:r>
          </a:p>
          <a:p>
            <a:pPr marL="742950" lvl="0" indent="-285750" algn="just">
              <a:lnSpc>
                <a:spcPct val="150000"/>
              </a:lnSpc>
              <a:buSzPts val="1200"/>
              <a:buFont typeface="Arial" panose="020B0604020202020204" pitchFamily="34" charset="0"/>
              <a:buChar char="•"/>
              <a:defRPr/>
            </a:pP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The Availability Heuristic</a:t>
            </a:r>
          </a:p>
          <a:p>
            <a:pPr marL="742950" lvl="0" indent="-285750" algn="just">
              <a:lnSpc>
                <a:spcPct val="150000"/>
              </a:lnSpc>
              <a:buSzPts val="1200"/>
              <a:buFont typeface="Arial" panose="020B0604020202020204" pitchFamily="34" charset="0"/>
              <a:buChar char="•"/>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The Expert &amp; Scientific Heuristic</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cstate="email"/>
          <a:stretch>
            <a:fillRect/>
          </a:stretch>
        </p:blipFill>
        <p:spPr>
          <a:xfrm>
            <a:off x="2018527" y="5495453"/>
            <a:ext cx="4479579" cy="3572241"/>
          </a:xfrm>
          <a:prstGeom prst="rect">
            <a:avLst/>
          </a:prstGeom>
        </p:spPr>
      </p:pic>
      <p:pic>
        <p:nvPicPr>
          <p:cNvPr id="7" name="object 6"/>
          <p:cNvPicPr/>
          <p:nvPr/>
        </p:nvPicPr>
        <p:blipFill>
          <a:blip r:embed="rId3" cstate="print"/>
          <a:stretch>
            <a:fillRect/>
          </a:stretch>
        </p:blipFill>
        <p:spPr>
          <a:xfrm>
            <a:off x="667049" y="4607970"/>
            <a:ext cx="563431" cy="704625"/>
          </a:xfrm>
          <a:prstGeom prst="rect">
            <a:avLst/>
          </a:prstGeom>
        </p:spPr>
      </p:pic>
      <p:sp>
        <p:nvSpPr>
          <p:cNvPr id="8"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9" name="Google Shape;447;p50">
            <a:extLst>
              <a:ext uri="{FF2B5EF4-FFF2-40B4-BE49-F238E27FC236}">
                <a16:creationId xmlns:a16="http://schemas.microsoft.com/office/drawing/2014/main" id="{4703C3EA-38E3-D2A3-969C-DF66280900CB}"/>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29230" y="970927"/>
            <a:ext cx="1291591" cy="439608"/>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VALUE ORIENTATION</a:t>
            </a:r>
          </a:p>
        </p:txBody>
      </p:sp>
      <p:sp>
        <p:nvSpPr>
          <p:cNvPr id="3" name="object 3"/>
          <p:cNvSpPr/>
          <p:nvPr/>
        </p:nvSpPr>
        <p:spPr>
          <a:xfrm>
            <a:off x="1889772" y="772668"/>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533185" y="190194"/>
            <a:ext cx="4995585" cy="5345246"/>
          </a:xfrm>
          <a:prstGeom prst="rect">
            <a:avLst/>
          </a:prstGeom>
        </p:spPr>
        <p:txBody>
          <a:bodyPr vert="horz" wrap="square" lIns="0" tIns="109855" rIns="0" bIns="0" rtlCol="0">
            <a:spAutoFit/>
          </a:bodyPr>
          <a:lstStyle/>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The key-stakeholder management and influence without authority tools within this methodology are aimed at leading to clearer, more productive (and even friendlier!) interactions with customers, in turn, drive higher levels of efficiency and enhanced customer satisfaction down the line.</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When applied within the enterprise, this model can help improve interface management, promoting better flow and cross-organizational collaboration, thereby increasing efficiency and productivity.</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At the heart of this methodology are six (6) relationship key performance indicators that make it possible to adhere to the following four foundational guidelines: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1. Focus on giving value before getting it from others.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2. Great working relationships are win-win.</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3. Professional relationships can and should be measured.</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4. These relationships should be proactively managed.</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p:cNvPicPr>
            <a:picLocks noChangeAspect="1"/>
          </p:cNvPicPr>
          <p:nvPr/>
        </p:nvPicPr>
        <p:blipFill rotWithShape="1">
          <a:blip r:embed="rId2" cstate="email"/>
          <a:srcRect/>
          <a:stretch>
            <a:fillRect/>
          </a:stretch>
        </p:blipFill>
        <p:spPr>
          <a:xfrm>
            <a:off x="1889772" y="6219731"/>
            <a:ext cx="4728695" cy="3026978"/>
          </a:xfrm>
          <a:prstGeom prst="rect">
            <a:avLst/>
          </a:prstGeom>
        </p:spPr>
      </p:pic>
      <p:pic>
        <p:nvPicPr>
          <p:cNvPr id="6" name="Picture 5"/>
          <p:cNvPicPr>
            <a:picLocks noChangeAspect="1"/>
          </p:cNvPicPr>
          <p:nvPr/>
        </p:nvPicPr>
        <p:blipFill>
          <a:blip r:embed="rId3"/>
          <a:stretch>
            <a:fillRect/>
          </a:stretch>
        </p:blipFill>
        <p:spPr>
          <a:xfrm>
            <a:off x="418465" y="4375785"/>
            <a:ext cx="1084580" cy="1042670"/>
          </a:xfrm>
          <a:prstGeom prst="rect">
            <a:avLst/>
          </a:prstGeom>
        </p:spPr>
      </p:pic>
      <p:sp>
        <p:nvSpPr>
          <p:cNvPr id="7" name="Google Shape;447;p50">
            <a:extLst>
              <a:ext uri="{FF2B5EF4-FFF2-40B4-BE49-F238E27FC236}">
                <a16:creationId xmlns:a16="http://schemas.microsoft.com/office/drawing/2014/main" id="{E57A8A55-1FE2-B4A4-BA67-3BF47F9838DF}"/>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pic>
        <p:nvPicPr>
          <p:cNvPr id="6" name="Picture 5"/>
          <p:cNvPicPr>
            <a:picLocks noChangeAspect="1"/>
          </p:cNvPicPr>
          <p:nvPr/>
        </p:nvPicPr>
        <p:blipFill>
          <a:blip r:embed="rId2"/>
          <a:stretch>
            <a:fillRect/>
          </a:stretch>
        </p:blipFill>
        <p:spPr>
          <a:xfrm>
            <a:off x="418465" y="4375785"/>
            <a:ext cx="1084580" cy="1042670"/>
          </a:xfrm>
          <a:prstGeom prst="rect">
            <a:avLst/>
          </a:prstGeom>
        </p:spPr>
      </p:pic>
      <p:sp>
        <p:nvSpPr>
          <p:cNvPr id="2" name="object 2"/>
          <p:cNvSpPr txBox="1"/>
          <p:nvPr/>
        </p:nvSpPr>
        <p:spPr>
          <a:xfrm>
            <a:off x="385428" y="970927"/>
            <a:ext cx="1179195" cy="650756"/>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SIMULATION  BASED LEARNING</a:t>
            </a:r>
          </a:p>
        </p:txBody>
      </p:sp>
      <p:sp>
        <p:nvSpPr>
          <p:cNvPr id="3" name="object 3"/>
          <p:cNvSpPr/>
          <p:nvPr/>
        </p:nvSpPr>
        <p:spPr>
          <a:xfrm>
            <a:off x="1889772" y="772668"/>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589381" y="772668"/>
            <a:ext cx="4995585" cy="4514249"/>
          </a:xfrm>
          <a:prstGeom prst="rect">
            <a:avLst/>
          </a:prstGeom>
        </p:spPr>
        <p:txBody>
          <a:bodyPr vert="horz" wrap="square" lIns="0" tIns="109855" rIns="0" bIns="0" rtlCol="0">
            <a:spAutoFit/>
          </a:bodyPr>
          <a:lstStyle/>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Our professional simulation-based learning program ensures that all enablement activities are practical and relevant to each of your salespeople and their most specific needs to meet their quota targets.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lvl="0" algn="just">
              <a:lnSpc>
                <a:spcPct val="150000"/>
              </a:lnSpc>
              <a:buSzPts val="1200"/>
              <a:defRPr/>
            </a:pP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Our team will build robust scenarios for the Simulations that  are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tailored specifically to your company, designed to represent the participants' day to day </a:t>
            </a:r>
            <a:r>
              <a:rPr lang="en-US" sz="1200" dirty="0">
                <a:solidFill>
                  <a:prstClr val="black"/>
                </a:solidFill>
                <a:latin typeface="Calibri" panose="020F0502020204030204" pitchFamily="34" charset="0"/>
                <a:ea typeface="Calibri" panose="020F0502020204030204"/>
                <a:cs typeface="Calibri" panose="020F0502020204030204" pitchFamily="34" charset="0"/>
                <a:sym typeface="Calibri" panose="020F0502020204030204"/>
              </a:rPr>
              <a:t>reality and </a:t>
            </a: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challenges. </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lang="en-US" sz="1200" dirty="0">
                <a:latin typeface="Calibri" panose="020F0502020204030204" pitchFamily="34" charset="0"/>
                <a:ea typeface="Calibri" panose="020F0502020204030204" pitchFamily="34" charset="0"/>
                <a:cs typeface="Calibri" panose="020F0502020204030204" pitchFamily="34" charset="0"/>
              </a:rPr>
              <a:t>Each simulation incorporates specific goals that emphasize either challenge or the company strategy in of itself.</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lang="en-US" sz="1200" dirty="0">
                <a:latin typeface="Calibri" panose="020F0502020204030204" pitchFamily="34" charset="0"/>
                <a:ea typeface="Calibri" panose="020F0502020204030204" pitchFamily="34" charset="0"/>
                <a:cs typeface="Calibri" panose="020F0502020204030204" pitchFamily="34" charset="0"/>
              </a:rPr>
              <a:t>Simulations are built as an OpenWorld playground to allow participants to practice and deepen their knowledge and application of the </a:t>
            </a:r>
            <a:r>
              <a:rPr lang="en-US" sz="1200" dirty="0" err="1">
                <a:latin typeface="Calibri" panose="020F0502020204030204" pitchFamily="34" charset="0"/>
                <a:ea typeface="Calibri" panose="020F0502020204030204" pitchFamily="34" charset="0"/>
                <a:cs typeface="Calibri" panose="020F0502020204030204" pitchFamily="34" charset="0"/>
              </a:rPr>
              <a:t>Vayomar</a:t>
            </a:r>
            <a:r>
              <a:rPr lang="en-US" sz="1200" dirty="0">
                <a:latin typeface="Calibri" panose="020F0502020204030204" pitchFamily="34" charset="0"/>
                <a:ea typeface="Calibri" panose="020F0502020204030204" pitchFamily="34" charset="0"/>
                <a:cs typeface="Calibri" panose="020F0502020204030204" pitchFamily="34" charset="0"/>
              </a:rPr>
              <a:t> methodologies they first learned in the general training sessions, and then implemented by the participants in simulation.</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1889772" y="6299458"/>
            <a:ext cx="4722056" cy="2649598"/>
          </a:xfrm>
          <a:prstGeom prst="rect">
            <a:avLst/>
          </a:prstGeom>
        </p:spPr>
      </p:pic>
      <p:sp>
        <p:nvSpPr>
          <p:cNvPr id="8" name="Google Shape;447;p50">
            <a:extLst>
              <a:ext uri="{FF2B5EF4-FFF2-40B4-BE49-F238E27FC236}">
                <a16:creationId xmlns:a16="http://schemas.microsoft.com/office/drawing/2014/main" id="{365645BA-E635-96C7-B66A-34EB9A3962BC}"/>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29230" y="970927"/>
            <a:ext cx="1291591" cy="650756"/>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SPEAKING THE LANGUAGE OF MANAGMENT</a:t>
            </a:r>
          </a:p>
        </p:txBody>
      </p:sp>
      <p:sp>
        <p:nvSpPr>
          <p:cNvPr id="3" name="object 3"/>
          <p:cNvSpPr/>
          <p:nvPr/>
        </p:nvSpPr>
        <p:spPr>
          <a:xfrm>
            <a:off x="1796440" y="742950"/>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889772" y="727963"/>
            <a:ext cx="4688205" cy="5101268"/>
          </a:xfrm>
          <a:prstGeom prst="rect">
            <a:avLst/>
          </a:prstGeom>
        </p:spPr>
        <p:txBody>
          <a:bodyPr vert="horz" wrap="square" lIns="0" tIns="109855" rIns="0" bIns="0" rtlCol="0">
            <a:spAutoFit/>
          </a:bodyPr>
          <a:lstStyle/>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rPr>
              <a:t>"Management" is a language. Much like English, Spanish and Chinese, the language of management is a way of thinking and communicating which has evolved to address the very distinctive realities and challenges faced by senior executives responsible for carrying the burden of decision making in states of great uncertainty.</a:t>
            </a: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rPr>
              <a:t>Therefore, when we are called to communicate with, and present to, senior executives, we must understand that, the measurement of success, or the ROI on these encounters, comes down to a simple question: did they see you as an ASSET or a BURDEN at the end of your presentation? This in turn will be predominately determined by a single factor: the degree of uncertainty that you removed from their "shoulders".</a:t>
            </a:r>
          </a:p>
          <a:p>
            <a:pPr marL="12700" marR="5080" algn="just">
              <a:lnSpc>
                <a:spcPct val="151000"/>
              </a:lnSpc>
              <a:spcBef>
                <a:spcPts val="40"/>
              </a:spcBef>
              <a:buClrTx/>
              <a:buFontTx/>
              <a:buNone/>
            </a:pPr>
            <a:r>
              <a:rPr lang="en-US" sz="1200" kern="1200" spc="-5" dirty="0">
                <a:solidFill>
                  <a:prstClr val="black"/>
                </a:solidFill>
                <a:latin typeface="Calibri" panose="020F0502020204030204" pitchFamily="34" charset="0"/>
                <a:ea typeface="+mn-ea"/>
                <a:cs typeface="Calibri" panose="020F0502020204030204" pitchFamily="34" charset="0"/>
              </a:rPr>
              <a:t>To this end, we must learn how to think and present like executives who wish to improve strategic decision making, rather than like someone who has come to further drain the organization from its already limited resources. With this in mind, we have developed a recommended five-part structure with which to analyze initiatives we are responsible for and with which to present our recommendations (to internal managers as well as customer buying personas).</a:t>
            </a:r>
          </a:p>
        </p:txBody>
      </p:sp>
      <p:pic>
        <p:nvPicPr>
          <p:cNvPr id="6" name="Picture 5"/>
          <p:cNvPicPr>
            <a:picLocks noChangeAspect="1"/>
          </p:cNvPicPr>
          <p:nvPr/>
        </p:nvPicPr>
        <p:blipFill rotWithShape="1">
          <a:blip r:embed="rId2" cstate="email"/>
          <a:srcRect/>
          <a:stretch>
            <a:fillRect/>
          </a:stretch>
        </p:blipFill>
        <p:spPr>
          <a:xfrm>
            <a:off x="1824658" y="6275881"/>
            <a:ext cx="4818431" cy="2934208"/>
          </a:xfrm>
          <a:prstGeom prst="rect">
            <a:avLst/>
          </a:prstGeom>
        </p:spPr>
      </p:pic>
      <p:pic>
        <p:nvPicPr>
          <p:cNvPr id="7" name="object 6"/>
          <p:cNvPicPr/>
          <p:nvPr/>
        </p:nvPicPr>
        <p:blipFill>
          <a:blip r:embed="rId3" cstate="print"/>
          <a:stretch>
            <a:fillRect/>
          </a:stretch>
        </p:blipFill>
        <p:spPr>
          <a:xfrm>
            <a:off x="667049" y="4607970"/>
            <a:ext cx="563431" cy="704625"/>
          </a:xfrm>
          <a:prstGeom prst="rect">
            <a:avLst/>
          </a:prstGeom>
        </p:spPr>
      </p:pic>
      <p:sp>
        <p:nvSpPr>
          <p:cNvPr id="8"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9" name="Google Shape;447;p50">
            <a:extLst>
              <a:ext uri="{FF2B5EF4-FFF2-40B4-BE49-F238E27FC236}">
                <a16:creationId xmlns:a16="http://schemas.microsoft.com/office/drawing/2014/main" id="{3493C783-7461-BDCB-3502-572523FFCDF7}"/>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47"/>
          <p:cNvPicPr preferRelativeResize="0"/>
          <p:nvPr/>
        </p:nvPicPr>
        <p:blipFill rotWithShape="1">
          <a:blip r:embed="rId3" cstate="email"/>
          <a:srcRect/>
          <a:stretch>
            <a:fillRect/>
          </a:stretch>
        </p:blipFill>
        <p:spPr>
          <a:xfrm>
            <a:off x="4803105" y="92461"/>
            <a:ext cx="2054895" cy="646869"/>
          </a:xfrm>
          <a:prstGeom prst="rect">
            <a:avLst/>
          </a:prstGeom>
          <a:noFill/>
          <a:ln>
            <a:noFill/>
          </a:ln>
        </p:spPr>
      </p:pic>
      <p:sp>
        <p:nvSpPr>
          <p:cNvPr id="415" name="Google Shape;415;p47"/>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16" name="Google Shape;416;p47"/>
          <p:cNvSpPr/>
          <p:nvPr/>
        </p:nvSpPr>
        <p:spPr>
          <a:xfrm>
            <a:off x="164710" y="898634"/>
            <a:ext cx="1620000" cy="8399331"/>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none" dirty="0">
                <a:solidFill>
                  <a:schemeClr val="lt1"/>
                </a:solidFill>
                <a:latin typeface="Calibri" panose="020F0502020204030204" pitchFamily="34" charset="0"/>
                <a:cs typeface="Calibri" panose="020F0502020204030204" pitchFamily="34" charset="0"/>
                <a:sym typeface="Arial" panose="020B0604020202020204"/>
              </a:rPr>
              <a:t>DESIRED OUTCOMES</a:t>
            </a:r>
          </a:p>
        </p:txBody>
      </p:sp>
      <p:sp>
        <p:nvSpPr>
          <p:cNvPr id="417" name="Google Shape;417;p47"/>
          <p:cNvSpPr txBox="1"/>
          <p:nvPr/>
        </p:nvSpPr>
        <p:spPr>
          <a:xfrm>
            <a:off x="1815542" y="898634"/>
            <a:ext cx="4860000" cy="8399331"/>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18" name="Google Shape;418;p47"/>
          <p:cNvSpPr txBox="1"/>
          <p:nvPr/>
        </p:nvSpPr>
        <p:spPr>
          <a:xfrm>
            <a:off x="1815465" y="934085"/>
            <a:ext cx="4710430" cy="8193405"/>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None/>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&lt;DESIRED_OUTCOMES&gt;</a:t>
            </a:r>
          </a:p>
        </p:txBody>
      </p:sp>
      <p:grpSp>
        <p:nvGrpSpPr>
          <p:cNvPr id="419" name="Google Shape;419;p47"/>
          <p:cNvGrpSpPr/>
          <p:nvPr/>
        </p:nvGrpSpPr>
        <p:grpSpPr>
          <a:xfrm>
            <a:off x="452710" y="4448679"/>
            <a:ext cx="1044000" cy="1044000"/>
            <a:chOff x="449137" y="6031429"/>
            <a:chExt cx="1044000" cy="1044000"/>
          </a:xfrm>
        </p:grpSpPr>
        <p:pic>
          <p:nvPicPr>
            <p:cNvPr id="420" name="Google Shape;420;p47" descr="pie chart icon"/>
            <p:cNvPicPr preferRelativeResize="0"/>
            <p:nvPr/>
          </p:nvPicPr>
          <p:blipFill rotWithShape="1">
            <a:blip r:embed="rId4" cstate="email"/>
            <a:srcRect/>
            <a:stretch>
              <a:fillRect/>
            </a:stretch>
          </p:blipFill>
          <p:spPr>
            <a:xfrm>
              <a:off x="611137" y="6176177"/>
              <a:ext cx="720000" cy="720000"/>
            </a:xfrm>
            <a:prstGeom prst="rect">
              <a:avLst/>
            </a:prstGeom>
            <a:noFill/>
            <a:ln>
              <a:noFill/>
            </a:ln>
          </p:spPr>
        </p:pic>
        <p:sp>
          <p:nvSpPr>
            <p:cNvPr id="421" name="Google Shape;421;p47"/>
            <p:cNvSpPr/>
            <p:nvPr/>
          </p:nvSpPr>
          <p:spPr>
            <a:xfrm>
              <a:off x="449137" y="6031429"/>
              <a:ext cx="1044000" cy="1044000"/>
            </a:xfrm>
            <a:prstGeom prst="ellipse">
              <a:avLst/>
            </a:prstGeom>
            <a:noFill/>
            <a:ln w="38100" cap="flat" cmpd="sng">
              <a:solidFill>
                <a:srgbClr val="FAC7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54759" y="1105788"/>
            <a:ext cx="1179195" cy="656590"/>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b="1" kern="1200" spc="-5" dirty="0">
                <a:solidFill>
                  <a:srgbClr val="FFFFFF"/>
                </a:solidFill>
                <a:latin typeface="Calibri" panose="020F0502020204030204" pitchFamily="34" charset="0"/>
                <a:ea typeface="+mn-ea"/>
                <a:cs typeface="Calibri" panose="020F0502020204030204" pitchFamily="34" charset="0"/>
              </a:rPr>
              <a:t>THE  </a:t>
            </a:r>
            <a:r>
              <a:rPr b="1" kern="1200" dirty="0">
                <a:solidFill>
                  <a:srgbClr val="FFFFFF"/>
                </a:solidFill>
                <a:latin typeface="Calibri" panose="020F0502020204030204" pitchFamily="34" charset="0"/>
                <a:ea typeface="+mn-ea"/>
                <a:cs typeface="Calibri" panose="020F0502020204030204" pitchFamily="34" charset="0"/>
              </a:rPr>
              <a:t>PERSU</a:t>
            </a:r>
            <a:r>
              <a:rPr b="1" kern="1200" spc="-105" dirty="0">
                <a:solidFill>
                  <a:srgbClr val="FFFFFF"/>
                </a:solidFill>
                <a:latin typeface="Calibri" panose="020F0502020204030204" pitchFamily="34" charset="0"/>
                <a:ea typeface="+mn-ea"/>
                <a:cs typeface="Calibri" panose="020F0502020204030204" pitchFamily="34" charset="0"/>
              </a:rPr>
              <a:t>A</a:t>
            </a:r>
            <a:r>
              <a:rPr b="1" kern="1200" spc="-10" dirty="0">
                <a:solidFill>
                  <a:srgbClr val="FFFFFF"/>
                </a:solidFill>
                <a:latin typeface="Calibri" panose="020F0502020204030204" pitchFamily="34" charset="0"/>
                <a:ea typeface="+mn-ea"/>
                <a:cs typeface="Calibri" panose="020F0502020204030204" pitchFamily="34" charset="0"/>
              </a:rPr>
              <a:t>T</a:t>
            </a:r>
            <a:r>
              <a:rPr b="1" kern="1200" spc="-5" dirty="0">
                <a:solidFill>
                  <a:srgbClr val="FFFFFF"/>
                </a:solidFill>
                <a:latin typeface="Calibri" panose="020F0502020204030204" pitchFamily="34" charset="0"/>
                <a:ea typeface="+mn-ea"/>
                <a:cs typeface="Calibri" panose="020F0502020204030204" pitchFamily="34" charset="0"/>
              </a:rPr>
              <a:t>IO</a:t>
            </a:r>
            <a:r>
              <a:rPr b="1" kern="1200" dirty="0">
                <a:solidFill>
                  <a:srgbClr val="FFFFFF"/>
                </a:solidFill>
                <a:latin typeface="Calibri" panose="020F0502020204030204" pitchFamily="34" charset="0"/>
                <a:ea typeface="+mn-ea"/>
                <a:cs typeface="Calibri" panose="020F0502020204030204" pitchFamily="34" charset="0"/>
              </a:rPr>
              <a:t>N  </a:t>
            </a:r>
            <a:r>
              <a:rPr b="1" kern="1200" spc="-25" dirty="0">
                <a:solidFill>
                  <a:srgbClr val="FFFFFF"/>
                </a:solidFill>
                <a:latin typeface="Calibri" panose="020F0502020204030204" pitchFamily="34" charset="0"/>
                <a:ea typeface="+mn-ea"/>
                <a:cs typeface="Calibri" panose="020F0502020204030204" pitchFamily="34" charset="0"/>
              </a:rPr>
              <a:t>TABLE</a:t>
            </a:r>
            <a:endParaRPr kern="1200" dirty="0">
              <a:solidFill>
                <a:prstClr val="black"/>
              </a:solidFill>
              <a:latin typeface="Calibri" panose="020F0502020204030204" pitchFamily="34" charset="0"/>
              <a:ea typeface="+mn-ea"/>
              <a:cs typeface="Calibri" panose="020F0502020204030204" pitchFamily="34" charset="0"/>
            </a:endParaRPr>
          </a:p>
        </p:txBody>
      </p:sp>
      <p:sp>
        <p:nvSpPr>
          <p:cNvPr id="3" name="object 3"/>
          <p:cNvSpPr/>
          <p:nvPr/>
        </p:nvSpPr>
        <p:spPr>
          <a:xfrm>
            <a:off x="1796440" y="742950"/>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889772" y="727963"/>
            <a:ext cx="4688205" cy="1191736"/>
          </a:xfrm>
          <a:prstGeom prst="rect">
            <a:avLst/>
          </a:prstGeom>
        </p:spPr>
        <p:txBody>
          <a:bodyPr vert="horz" wrap="square" lIns="0" tIns="109855" rIns="0" bIns="0" rtlCol="0">
            <a:spAutoFit/>
          </a:bodyPr>
          <a:lstStyle/>
          <a:p>
            <a:pPr marL="12700" marR="5080" algn="just">
              <a:lnSpc>
                <a:spcPct val="151000"/>
              </a:lnSpc>
              <a:spcBef>
                <a:spcPts val="40"/>
              </a:spcBef>
              <a:buClrTx/>
              <a:buFontTx/>
              <a:buNone/>
            </a:pPr>
            <a:r>
              <a:rPr sz="1200" kern="1200" spc="-5" dirty="0">
                <a:solidFill>
                  <a:prstClr val="black"/>
                </a:solidFill>
                <a:latin typeface="Calibri" panose="020F0502020204030204" pitchFamily="34" charset="0"/>
                <a:ea typeface="+mn-ea"/>
                <a:cs typeface="Calibri" panose="020F0502020204030204" pitchFamily="34" charset="0"/>
              </a:rPr>
              <a:t>When people interact with each </a:t>
            </a:r>
            <a:r>
              <a:rPr sz="1200" kern="1200" spc="-15" dirty="0">
                <a:solidFill>
                  <a:prstClr val="black"/>
                </a:solidFill>
                <a:latin typeface="Calibri" panose="020F0502020204030204" pitchFamily="34" charset="0"/>
                <a:ea typeface="+mn-ea"/>
                <a:cs typeface="Calibri" panose="020F0502020204030204" pitchFamily="34" charset="0"/>
              </a:rPr>
              <a:t>other, </a:t>
            </a:r>
            <a:r>
              <a:rPr sz="1200" kern="1200" spc="-5" dirty="0">
                <a:solidFill>
                  <a:prstClr val="black"/>
                </a:solidFill>
                <a:latin typeface="Calibri" panose="020F0502020204030204" pitchFamily="34" charset="0"/>
                <a:ea typeface="+mn-ea"/>
                <a:cs typeface="Calibri" panose="020F0502020204030204" pitchFamily="34" charset="0"/>
              </a:rPr>
              <a:t>there are countless intervening  variables impacting the stimuli-response dynamic between them.  Nearly all of these variables are circumstantial and only </a:t>
            </a:r>
            <a:r>
              <a:rPr sz="1200" kern="1200" dirty="0">
                <a:solidFill>
                  <a:prstClr val="black"/>
                </a:solidFill>
                <a:latin typeface="Calibri" panose="020F0502020204030204" pitchFamily="34" charset="0"/>
                <a:ea typeface="+mn-ea"/>
                <a:cs typeface="Calibri" panose="020F0502020204030204" pitchFamily="34" charset="0"/>
              </a:rPr>
              <a:t>a </a:t>
            </a:r>
            <a:r>
              <a:rPr sz="1200" kern="1200" spc="-5" dirty="0">
                <a:solidFill>
                  <a:prstClr val="black"/>
                </a:solidFill>
                <a:latin typeface="Calibri" panose="020F0502020204030204" pitchFamily="34" charset="0"/>
                <a:ea typeface="+mn-ea"/>
                <a:cs typeface="Calibri" panose="020F0502020204030204" pitchFamily="34" charset="0"/>
              </a:rPr>
              <a:t>few of  them can be anticipated and prepared</a:t>
            </a:r>
            <a:r>
              <a:rPr sz="1200" kern="1200" dirty="0">
                <a:solidFill>
                  <a:prstClr val="black"/>
                </a:solidFill>
                <a:latin typeface="Calibri" panose="020F0502020204030204" pitchFamily="34" charset="0"/>
                <a:ea typeface="+mn-ea"/>
                <a:cs typeface="Calibri" panose="020F0502020204030204" pitchFamily="34" charset="0"/>
              </a:rPr>
              <a:t> </a:t>
            </a:r>
            <a:r>
              <a:rPr sz="1200" kern="1200" spc="-20" dirty="0">
                <a:solidFill>
                  <a:prstClr val="black"/>
                </a:solidFill>
                <a:latin typeface="Calibri" panose="020F0502020204030204" pitchFamily="34" charset="0"/>
                <a:ea typeface="+mn-ea"/>
                <a:cs typeface="Calibri" panose="020F0502020204030204" pitchFamily="34" charset="0"/>
              </a:rPr>
              <a:t>for.</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6" name="object 6"/>
          <p:cNvSpPr txBox="1"/>
          <p:nvPr/>
        </p:nvSpPr>
        <p:spPr>
          <a:xfrm>
            <a:off x="1889772" y="2280093"/>
            <a:ext cx="4688840" cy="861060"/>
          </a:xfrm>
          <a:prstGeom prst="rect">
            <a:avLst/>
          </a:prstGeom>
        </p:spPr>
        <p:txBody>
          <a:bodyPr vert="horz" wrap="square" lIns="0" tIns="10795" rIns="0" bIns="0" rtlCol="0">
            <a:spAutoFit/>
          </a:bodyPr>
          <a:lstStyle/>
          <a:p>
            <a:pPr marL="12700" marR="5080" algn="just">
              <a:lnSpc>
                <a:spcPct val="153000"/>
              </a:lnSpc>
              <a:spcBef>
                <a:spcPts val="85"/>
              </a:spcBef>
              <a:buClrTx/>
              <a:buFontTx/>
              <a:buNone/>
            </a:pPr>
            <a:r>
              <a:rPr sz="1200" kern="1200" spc="-15" dirty="0">
                <a:solidFill>
                  <a:prstClr val="black"/>
                </a:solidFill>
                <a:latin typeface="Calibri" panose="020F0502020204030204" pitchFamily="34" charset="0"/>
                <a:ea typeface="+mn-ea"/>
                <a:cs typeface="Calibri" panose="020F0502020204030204" pitchFamily="34" charset="0"/>
              </a:rPr>
              <a:t>However, </a:t>
            </a:r>
            <a:r>
              <a:rPr sz="1200" kern="1200" spc="-5" dirty="0">
                <a:solidFill>
                  <a:prstClr val="black"/>
                </a:solidFill>
                <a:latin typeface="Calibri" panose="020F0502020204030204" pitchFamily="34" charset="0"/>
                <a:ea typeface="+mn-ea"/>
                <a:cs typeface="Calibri" panose="020F0502020204030204" pitchFamily="34" charset="0"/>
              </a:rPr>
              <a:t>there are 10 core variables that are always present in any  human interaction and which outweigh the cumulative impact of the  circumstantial</a:t>
            </a:r>
            <a:r>
              <a:rPr sz="1200" kern="1200" spc="-10" dirty="0">
                <a:solidFill>
                  <a:prstClr val="black"/>
                </a:solidFill>
                <a:latin typeface="Calibri" panose="020F0502020204030204" pitchFamily="34" charset="0"/>
                <a:ea typeface="+mn-ea"/>
                <a:cs typeface="Calibri" panose="020F0502020204030204" pitchFamily="34" charset="0"/>
              </a:rPr>
              <a:t> </a:t>
            </a:r>
            <a:r>
              <a:rPr sz="1200" kern="1200" spc="-5" dirty="0">
                <a:solidFill>
                  <a:prstClr val="black"/>
                </a:solidFill>
                <a:latin typeface="Calibri" panose="020F0502020204030204" pitchFamily="34" charset="0"/>
                <a:ea typeface="+mn-ea"/>
                <a:cs typeface="Calibri" panose="020F0502020204030204" pitchFamily="34" charset="0"/>
              </a:rPr>
              <a:t>variables.</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7" name="object 7"/>
          <p:cNvSpPr txBox="1"/>
          <p:nvPr/>
        </p:nvSpPr>
        <p:spPr>
          <a:xfrm>
            <a:off x="1913595" y="3281043"/>
            <a:ext cx="4643119" cy="822854"/>
          </a:xfrm>
          <a:prstGeom prst="rect">
            <a:avLst/>
          </a:prstGeom>
        </p:spPr>
        <p:txBody>
          <a:bodyPr vert="horz" wrap="square" lIns="0" tIns="10795" rIns="0" bIns="0" rtlCol="0">
            <a:spAutoFit/>
          </a:bodyPr>
          <a:lstStyle/>
          <a:p>
            <a:pPr marL="12700" marR="5080" algn="just">
              <a:lnSpc>
                <a:spcPct val="153000"/>
              </a:lnSpc>
              <a:spcBef>
                <a:spcPts val="85"/>
              </a:spcBef>
              <a:buClrTx/>
              <a:buFontTx/>
              <a:buNone/>
            </a:pPr>
            <a:r>
              <a:rPr sz="1200" kern="1200" spc="-5" dirty="0">
                <a:solidFill>
                  <a:prstClr val="black"/>
                </a:solidFill>
                <a:latin typeface="Calibri" panose="020F0502020204030204" pitchFamily="34" charset="0"/>
                <a:ea typeface="+mn-ea"/>
                <a:cs typeface="Calibri" panose="020F0502020204030204" pitchFamily="34" charset="0"/>
              </a:rPr>
              <a:t>By </a:t>
            </a:r>
            <a:r>
              <a:rPr sz="1200" kern="1200" spc="-10" dirty="0">
                <a:solidFill>
                  <a:prstClr val="black"/>
                </a:solidFill>
                <a:latin typeface="Calibri" panose="020F0502020204030204" pitchFamily="34" charset="0"/>
                <a:ea typeface="+mn-ea"/>
                <a:cs typeface="Calibri" panose="020F0502020204030204" pitchFamily="34" charset="0"/>
              </a:rPr>
              <a:t>learning </a:t>
            </a:r>
            <a:r>
              <a:rPr sz="1200" kern="1200" spc="-5" dirty="0">
                <a:solidFill>
                  <a:prstClr val="black"/>
                </a:solidFill>
                <a:latin typeface="Calibri" panose="020F0502020204030204" pitchFamily="34" charset="0"/>
                <a:ea typeface="+mn-ea"/>
                <a:cs typeface="Calibri" panose="020F0502020204030204" pitchFamily="34" charset="0"/>
              </a:rPr>
              <a:t>about each of these variables, we can identify and  manage them in </a:t>
            </a:r>
            <a:r>
              <a:rPr sz="1200" kern="1200" dirty="0">
                <a:solidFill>
                  <a:prstClr val="black"/>
                </a:solidFill>
                <a:latin typeface="Calibri" panose="020F0502020204030204" pitchFamily="34" charset="0"/>
                <a:ea typeface="+mn-ea"/>
                <a:cs typeface="Calibri" panose="020F0502020204030204" pitchFamily="34" charset="0"/>
              </a:rPr>
              <a:t>a </a:t>
            </a:r>
            <a:r>
              <a:rPr sz="1200" kern="1200" spc="-5" dirty="0">
                <a:solidFill>
                  <a:prstClr val="black"/>
                </a:solidFill>
                <a:latin typeface="Calibri" panose="020F0502020204030204" pitchFamily="34" charset="0"/>
                <a:ea typeface="+mn-ea"/>
                <a:cs typeface="Calibri" panose="020F0502020204030204" pitchFamily="34" charset="0"/>
              </a:rPr>
              <a:t>wide range of scenarios and improve our ability </a:t>
            </a:r>
            <a:r>
              <a:rPr sz="1200" kern="1200" dirty="0">
                <a:solidFill>
                  <a:prstClr val="black"/>
                </a:solidFill>
                <a:latin typeface="Calibri" panose="020F0502020204030204" pitchFamily="34" charset="0"/>
                <a:ea typeface="+mn-ea"/>
                <a:cs typeface="Calibri" panose="020F0502020204030204" pitchFamily="34" charset="0"/>
              </a:rPr>
              <a:t>to  </a:t>
            </a:r>
            <a:r>
              <a:rPr sz="1200" kern="1200" spc="-5" dirty="0">
                <a:solidFill>
                  <a:prstClr val="black"/>
                </a:solidFill>
                <a:latin typeface="Calibri" panose="020F0502020204030204" pitchFamily="34" charset="0"/>
                <a:ea typeface="+mn-ea"/>
                <a:cs typeface="Calibri" panose="020F0502020204030204" pitchFamily="34" charset="0"/>
              </a:rPr>
              <a:t>shape their </a:t>
            </a:r>
            <a:r>
              <a:rPr sz="1200" kern="1200" spc="-5">
                <a:solidFill>
                  <a:prstClr val="black"/>
                </a:solidFill>
                <a:latin typeface="Calibri" panose="020F0502020204030204" pitchFamily="34" charset="0"/>
                <a:ea typeface="+mn-ea"/>
                <a:cs typeface="Calibri" panose="020F0502020204030204" pitchFamily="34" charset="0"/>
              </a:rPr>
              <a:t>outcomes.</a:t>
            </a:r>
            <a:r>
              <a:rPr lang="en-US" sz="1200" kern="1200" spc="-5">
                <a:solidFill>
                  <a:prstClr val="black"/>
                </a:solid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pic>
        <p:nvPicPr>
          <p:cNvPr id="16" name="Picture 15"/>
          <p:cNvPicPr>
            <a:picLocks noChangeAspect="1"/>
          </p:cNvPicPr>
          <p:nvPr/>
        </p:nvPicPr>
        <p:blipFill rotWithShape="1">
          <a:blip r:embed="rId2"/>
          <a:srcRect l="8542" t="7111" r="8333" b="5222"/>
          <a:stretch>
            <a:fillRect/>
          </a:stretch>
        </p:blipFill>
        <p:spPr>
          <a:xfrm>
            <a:off x="1889772" y="5127184"/>
            <a:ext cx="4643119" cy="3060503"/>
          </a:xfrm>
          <a:prstGeom prst="rect">
            <a:avLst/>
          </a:prstGeom>
        </p:spPr>
      </p:pic>
      <p:pic>
        <p:nvPicPr>
          <p:cNvPr id="8" name="object 6"/>
          <p:cNvPicPr/>
          <p:nvPr/>
        </p:nvPicPr>
        <p:blipFill>
          <a:blip r:embed="rId3" cstate="print"/>
          <a:stretch>
            <a:fillRect/>
          </a:stretch>
        </p:blipFill>
        <p:spPr>
          <a:xfrm>
            <a:off x="667049" y="4607970"/>
            <a:ext cx="563431" cy="704625"/>
          </a:xfrm>
          <a:prstGeom prst="rect">
            <a:avLst/>
          </a:prstGeom>
        </p:spPr>
      </p:pic>
      <p:sp>
        <p:nvSpPr>
          <p:cNvPr id="9"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4" name="Google Shape;447;p50">
            <a:extLst>
              <a:ext uri="{FF2B5EF4-FFF2-40B4-BE49-F238E27FC236}">
                <a16:creationId xmlns:a16="http://schemas.microsoft.com/office/drawing/2014/main" id="{97DB6F59-5B95-9812-F076-E455526F7373}"/>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29230" y="970927"/>
            <a:ext cx="1291591" cy="439608"/>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VALUE ORIENTATION</a:t>
            </a:r>
          </a:p>
        </p:txBody>
      </p:sp>
      <p:sp>
        <p:nvSpPr>
          <p:cNvPr id="3" name="object 3"/>
          <p:cNvSpPr/>
          <p:nvPr/>
        </p:nvSpPr>
        <p:spPr>
          <a:xfrm>
            <a:off x="1889772" y="772668"/>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533185" y="492887"/>
            <a:ext cx="4995585" cy="8115235"/>
          </a:xfrm>
          <a:prstGeom prst="rect">
            <a:avLst/>
          </a:prstGeom>
        </p:spPr>
        <p:txBody>
          <a:bodyPr vert="horz" wrap="square" lIns="0" tIns="109855" rIns="0" bIns="0" rtlCol="0">
            <a:spAutoFit/>
          </a:bodyPr>
          <a:lstStyle/>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This model provides the participants with the practical tools to get a better understanding of their clients and to discover the desired outcomes they are trying to achieve allowing them to position us as the right partner in achieving them.</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This structured and disciplined way of thinking allows us to see our client through 4 key variables: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Resources that are required to execute a course of action usually budget and manpower.</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Solutions Any course of action that can eliminate or bypass one or more of the obstacles standing in your way and lead to the desired outcomes (i.e. product or service)</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Obstacles Any course of action that can eliminate or bypass one or more of the obstacles standing in your way and lead to the desired outcomes. (i.e. compliance, competitors, cyber attacks)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Desired outcomes A specific desired outcome which justifies the investment (risk) taken to get there (i.e. market share, new market and such).</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As clients share information with us they are usually focused on the specific solution or recourse (i.e. we want service X and/or we need to decrease costs), it is up to us to elevate the conversation by discovering the real obstacles the client is facing and the desired outcomes they are trying to achieve and than to frames every question, communication or action in context of the desired outcomes.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Understanding and using this model allows us to become proactive and It is the basis for the shift from transactional (technology centric) conversation/selling to a consultative dialogue (customer/impact</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centric).</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object 6"/>
          <p:cNvPicPr/>
          <p:nvPr/>
        </p:nvPicPr>
        <p:blipFill>
          <a:blip r:embed="rId2" cstate="print"/>
          <a:stretch>
            <a:fillRect/>
          </a:stretch>
        </p:blipFill>
        <p:spPr>
          <a:xfrm>
            <a:off x="667049" y="4607970"/>
            <a:ext cx="563431" cy="704625"/>
          </a:xfrm>
          <a:prstGeom prst="rect">
            <a:avLst/>
          </a:prstGeom>
        </p:spPr>
      </p:pic>
      <p:sp>
        <p:nvSpPr>
          <p:cNvPr id="9"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7" name="Google Shape;447;p50">
            <a:extLst>
              <a:ext uri="{FF2B5EF4-FFF2-40B4-BE49-F238E27FC236}">
                <a16:creationId xmlns:a16="http://schemas.microsoft.com/office/drawing/2014/main" id="{349542D5-7E0A-9810-F786-23B6CAB9D253}"/>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29230" y="970927"/>
            <a:ext cx="1291591" cy="439608"/>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VALUE ORIENTATION</a:t>
            </a:r>
          </a:p>
        </p:txBody>
      </p:sp>
      <p:sp>
        <p:nvSpPr>
          <p:cNvPr id="3" name="object 3"/>
          <p:cNvSpPr/>
          <p:nvPr/>
        </p:nvSpPr>
        <p:spPr>
          <a:xfrm>
            <a:off x="1889772" y="772668"/>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589381" y="772668"/>
            <a:ext cx="4995585" cy="3960251"/>
          </a:xfrm>
          <a:prstGeom prst="rect">
            <a:avLst/>
          </a:prstGeom>
        </p:spPr>
        <p:txBody>
          <a:bodyPr vert="horz" wrap="square" lIns="0" tIns="109855" rIns="0" bIns="0" rtlCol="0">
            <a:spAutoFit/>
          </a:bodyPr>
          <a:lstStyle/>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Value Orientation is both a mindset and a skillset. It's about proactively maintaining a strategic (rational) outlook, in spite of the endless stimulations and interruptions that relentlessly bombard our senses. The more complex the reality – the more valuable this structured and disciplined way of thinking is.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endParaRP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Fit for internal strategic processes as well as for external key stakeholder management (sales!), this highly counter-intuitive approach actually increases our chances of influencing key stakeholders and achieving ours, as well as their business and operational goals.</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 </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r>
              <a:rPr kumimoji="0" lang="en-US" sz="12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a:cs typeface="Calibri" panose="020F0502020204030204" pitchFamily="34" charset="0"/>
                <a:sym typeface="Calibri" panose="020F0502020204030204"/>
              </a:rPr>
              <a:t>The practical manifestation of this methodology is the Value Dashboard: a single-slide display of our customer’s strategic reality. </a:t>
            </a:r>
          </a:p>
          <a:p>
            <a:pPr marL="457200" marR="0" lvl="0" indent="0" algn="just" defTabSz="914400" rtl="0" eaLnBrk="1" fontAlgn="auto" latinLnBrk="0" hangingPunct="1">
              <a:lnSpc>
                <a:spcPct val="150000"/>
              </a:lnSpc>
              <a:spcBef>
                <a:spcPts val="0"/>
              </a:spcBef>
              <a:spcAft>
                <a:spcPts val="0"/>
              </a:spcAft>
              <a:buClr>
                <a:srgbClr val="000000"/>
              </a:buClr>
              <a:buSzPts val="1200"/>
              <a:buFontTx/>
              <a:buNone/>
              <a:defRPr/>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p:cNvPicPr>
            <a:picLocks noChangeAspect="1"/>
          </p:cNvPicPr>
          <p:nvPr/>
        </p:nvPicPr>
        <p:blipFill rotWithShape="1">
          <a:blip r:embed="rId2" cstate="email"/>
          <a:srcRect/>
          <a:stretch>
            <a:fillRect/>
          </a:stretch>
        </p:blipFill>
        <p:spPr>
          <a:xfrm>
            <a:off x="1889772" y="5522613"/>
            <a:ext cx="4860290" cy="2908355"/>
          </a:xfrm>
          <a:prstGeom prst="rect">
            <a:avLst/>
          </a:prstGeom>
        </p:spPr>
      </p:pic>
      <p:pic>
        <p:nvPicPr>
          <p:cNvPr id="6" name="object 6"/>
          <p:cNvPicPr/>
          <p:nvPr/>
        </p:nvPicPr>
        <p:blipFill>
          <a:blip r:embed="rId3" cstate="print"/>
          <a:stretch>
            <a:fillRect/>
          </a:stretch>
        </p:blipFill>
        <p:spPr>
          <a:xfrm>
            <a:off x="667049" y="4607970"/>
            <a:ext cx="563431" cy="704625"/>
          </a:xfrm>
          <a:prstGeom prst="rect">
            <a:avLst/>
          </a:prstGeom>
        </p:spPr>
      </p:pic>
      <p:sp>
        <p:nvSpPr>
          <p:cNvPr id="9"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7" name="Google Shape;447;p50">
            <a:extLst>
              <a:ext uri="{FF2B5EF4-FFF2-40B4-BE49-F238E27FC236}">
                <a16:creationId xmlns:a16="http://schemas.microsoft.com/office/drawing/2014/main" id="{B6EF951E-9DDF-B31F-04AF-812C22D9875F}"/>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Google Shape;449;p50"/>
          <p:cNvSpPr/>
          <p:nvPr/>
        </p:nvSpPr>
        <p:spPr>
          <a:xfrm>
            <a:off x="162870"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b="1" i="0" u="none" strike="noStrike" cap="none">
              <a:solidFill>
                <a:schemeClr val="lt1"/>
              </a:solidFill>
              <a:latin typeface="Calibri" panose="020F0502020204030204" pitchFamily="34" charset="0"/>
              <a:cs typeface="Calibri" panose="020F0502020204030204" pitchFamily="34" charset="0"/>
              <a:sym typeface="Arial" panose="020B0604020202020204"/>
            </a:endParaRPr>
          </a:p>
        </p:txBody>
      </p:sp>
      <p:sp>
        <p:nvSpPr>
          <p:cNvPr id="2" name="object 2"/>
          <p:cNvSpPr txBox="1"/>
          <p:nvPr/>
        </p:nvSpPr>
        <p:spPr>
          <a:xfrm>
            <a:off x="385428" y="970927"/>
            <a:ext cx="1179195" cy="650756"/>
          </a:xfrm>
          <a:prstGeom prst="rect">
            <a:avLst/>
          </a:prstGeom>
        </p:spPr>
        <p:txBody>
          <a:bodyPr vert="horz" wrap="square" lIns="0" tIns="17145" rIns="0" bIns="0" rtlCol="0">
            <a:spAutoFit/>
          </a:bodyPr>
          <a:lstStyle/>
          <a:p>
            <a:pPr marL="12065" marR="5080" indent="-635" algn="ctr">
              <a:lnSpc>
                <a:spcPct val="98000"/>
              </a:lnSpc>
              <a:spcBef>
                <a:spcPts val="135"/>
              </a:spcBef>
              <a:buClrTx/>
              <a:buFontTx/>
              <a:buNone/>
            </a:pPr>
            <a:r>
              <a:rPr lang="en-US" b="1" kern="1200" spc="-5" dirty="0">
                <a:solidFill>
                  <a:srgbClr val="FFFFFF"/>
                </a:solidFill>
                <a:latin typeface="Calibri" panose="020F0502020204030204" pitchFamily="34" charset="0"/>
                <a:ea typeface="+mn-ea"/>
                <a:cs typeface="Calibri" panose="020F0502020204030204" pitchFamily="34" charset="0"/>
              </a:rPr>
              <a:t>YOU’RE NOT MOVING SLOW ENOUGH</a:t>
            </a:r>
          </a:p>
        </p:txBody>
      </p:sp>
      <p:sp>
        <p:nvSpPr>
          <p:cNvPr id="3" name="object 3"/>
          <p:cNvSpPr/>
          <p:nvPr/>
        </p:nvSpPr>
        <p:spPr>
          <a:xfrm>
            <a:off x="1796440" y="742950"/>
            <a:ext cx="4860290" cy="8640445"/>
          </a:xfrm>
          <a:custGeom>
            <a:avLst/>
            <a:gdLst/>
            <a:ahLst/>
            <a:cxnLst/>
            <a:rect l="l" t="t" r="r" b="b"/>
            <a:pathLst>
              <a:path w="4860290" h="8640445">
                <a:moveTo>
                  <a:pt x="4859997" y="0"/>
                </a:moveTo>
                <a:lnTo>
                  <a:pt x="0" y="0"/>
                </a:lnTo>
                <a:lnTo>
                  <a:pt x="0" y="8639999"/>
                </a:lnTo>
                <a:lnTo>
                  <a:pt x="4859997" y="8639999"/>
                </a:lnTo>
                <a:lnTo>
                  <a:pt x="4859997" y="0"/>
                </a:lnTo>
                <a:close/>
              </a:path>
            </a:pathLst>
          </a:custGeom>
          <a:solidFill>
            <a:srgbClr val="BFBFBF">
              <a:alpha val="9799"/>
            </a:srgbClr>
          </a:solidFill>
        </p:spPr>
        <p:txBody>
          <a:bodyPr wrap="square" lIns="0" tIns="0" rIns="0" bIns="0" rtlCol="0"/>
          <a:lstStyle/>
          <a:p>
            <a:pPr marR="0" algn="r" rtl="1">
              <a:lnSpc>
                <a:spcPct val="100000"/>
              </a:lnSpc>
              <a:spcBef>
                <a:spcPts val="0"/>
              </a:spcBef>
              <a:spcAft>
                <a:spcPts val="0"/>
              </a:spcAft>
              <a:buClrTx/>
              <a:buFontTx/>
              <a:buNone/>
            </a:pPr>
            <a:endParaRPr sz="1800" kern="1200">
              <a:solidFill>
                <a:prstClr val="black"/>
              </a:solidFill>
              <a:latin typeface="Calibri" panose="020F0502020204030204" pitchFamily="34" charset="0"/>
              <a:ea typeface="+mn-ea"/>
              <a:cs typeface="Calibri" panose="020F0502020204030204" pitchFamily="34" charset="0"/>
            </a:endParaRPr>
          </a:p>
        </p:txBody>
      </p:sp>
      <p:sp>
        <p:nvSpPr>
          <p:cNvPr id="4" name="object 4"/>
          <p:cNvSpPr txBox="1"/>
          <p:nvPr/>
        </p:nvSpPr>
        <p:spPr>
          <a:xfrm>
            <a:off x="273034" y="772668"/>
            <a:ext cx="1403985" cy="198259"/>
          </a:xfrm>
          <a:prstGeom prst="rect">
            <a:avLst/>
          </a:prstGeom>
        </p:spPr>
        <p:txBody>
          <a:bodyPr vert="horz" wrap="square" lIns="0" tIns="17145" rIns="0" bIns="0" rtlCol="0">
            <a:spAutoFit/>
          </a:bodyPr>
          <a:lstStyle/>
          <a:p>
            <a:pPr marL="182880" marR="175895" indent="-635" algn="ctr">
              <a:lnSpc>
                <a:spcPct val="98000"/>
              </a:lnSpc>
              <a:spcBef>
                <a:spcPts val="135"/>
              </a:spcBef>
              <a:buClrTx/>
              <a:buFontTx/>
              <a:buNone/>
            </a:pPr>
            <a:r>
              <a:rPr sz="1200" u="heavy" kern="1200" dirty="0">
                <a:solidFill>
                  <a:prstClr val="black"/>
                </a:solidFill>
                <a:uFill>
                  <a:solidFill>
                    <a:srgbClr val="FEFEFE"/>
                  </a:solidFill>
                </a:uFill>
                <a:latin typeface="Calibri" panose="020F0502020204030204" pitchFamily="34" charset="0"/>
                <a:ea typeface="+mn-ea"/>
                <a:cs typeface="Calibri" panose="020F0502020204030204" pitchFamily="34" charset="0"/>
              </a:rPr>
              <a:t>	</a:t>
            </a:r>
            <a:endParaRPr sz="1200" kern="1200" dirty="0">
              <a:solidFill>
                <a:prstClr val="black"/>
              </a:solidFill>
              <a:latin typeface="Calibri" panose="020F0502020204030204" pitchFamily="34" charset="0"/>
              <a:ea typeface="+mn-ea"/>
              <a:cs typeface="Calibri" panose="020F0502020204030204" pitchFamily="34" charset="0"/>
            </a:endParaRPr>
          </a:p>
        </p:txBody>
      </p:sp>
      <p:sp>
        <p:nvSpPr>
          <p:cNvPr id="5" name="object 5"/>
          <p:cNvSpPr txBox="1"/>
          <p:nvPr/>
        </p:nvSpPr>
        <p:spPr>
          <a:xfrm>
            <a:off x="1889772" y="727963"/>
            <a:ext cx="4688205" cy="3954737"/>
          </a:xfrm>
          <a:prstGeom prst="rect">
            <a:avLst/>
          </a:prstGeom>
        </p:spPr>
        <p:txBody>
          <a:bodyPr vert="horz" wrap="square" lIns="0" tIns="109855" rIns="0" bIns="0" rtlCol="0">
            <a:spAutoFit/>
          </a:bodyPr>
          <a:lstStyle/>
          <a:p>
            <a:pPr marL="14605" lvl="0" algn="just">
              <a:lnSpc>
                <a:spcPct val="150000"/>
              </a:lnSpc>
            </a:pPr>
            <a:r>
              <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Today’s world can be ultra high-paced, but what if moving </a:t>
            </a:r>
            <a:r>
              <a:rPr lang="en-US" sz="1200" b="1"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slower</a:t>
            </a:r>
            <a:r>
              <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 actually increased your chances of getting what you want?  </a:t>
            </a:r>
          </a:p>
          <a:p>
            <a:pPr marL="14605" lvl="0" algn="just">
              <a:lnSpc>
                <a:spcPct val="150000"/>
              </a:lnSpc>
            </a:pPr>
            <a:r>
              <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The delaying of gratification is perhaps the most important variable in your ability to successfully influence people. It engenders trust and openness to collaboration, creating more opportunities for you to make a lasting  impact on others and enhance your persuasion skills. </a:t>
            </a:r>
            <a:endParaRPr lang="en-US" sz="1200" dirty="0">
              <a:latin typeface="Calibri" panose="020F0502020204030204" pitchFamily="34" charset="0"/>
              <a:cs typeface="Calibri" panose="020F0502020204030204" pitchFamily="34" charset="0"/>
            </a:endParaRPr>
          </a:p>
          <a:p>
            <a:pPr marL="14605" lvl="0" algn="just">
              <a:lnSpc>
                <a:spcPct val="150000"/>
              </a:lnSpc>
            </a:pPr>
            <a:endPar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14605" lvl="0" algn="just">
              <a:lnSpc>
                <a:spcPct val="150000"/>
              </a:lnSpc>
            </a:pPr>
            <a:r>
              <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This interpersonal communication model is based on principles that can vastly improve your ability to influence people’s behavior with little to no dependency on formal authority. </a:t>
            </a:r>
            <a:endParaRPr lang="en-US" sz="1200" dirty="0">
              <a:latin typeface="Calibri" panose="020F0502020204030204" pitchFamily="34" charset="0"/>
              <a:cs typeface="Calibri" panose="020F0502020204030204" pitchFamily="34" charset="0"/>
            </a:endParaRPr>
          </a:p>
          <a:p>
            <a:pPr marL="14605" lvl="0" algn="just">
              <a:lnSpc>
                <a:spcPct val="150000"/>
              </a:lnSpc>
            </a:pPr>
            <a:endPar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14605" lvl="0" algn="just">
              <a:lnSpc>
                <a:spcPct val="150000"/>
              </a:lnSpc>
            </a:pPr>
            <a:r>
              <a:rPr lang="en-US" sz="1200"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rPr>
              <a:t>The key is knowing how to identify and avoid the “Gratification Traps” that are frequently present in multi-participant discussions, and in dealing with volatile topics or high-intensity environments.</a:t>
            </a:r>
          </a:p>
        </p:txBody>
      </p:sp>
      <p:pic>
        <p:nvPicPr>
          <p:cNvPr id="9" name="Picture 8"/>
          <p:cNvPicPr>
            <a:picLocks noChangeAspect="1"/>
          </p:cNvPicPr>
          <p:nvPr/>
        </p:nvPicPr>
        <p:blipFill>
          <a:blip r:embed="rId2" cstate="email"/>
          <a:stretch>
            <a:fillRect/>
          </a:stretch>
        </p:blipFill>
        <p:spPr>
          <a:xfrm>
            <a:off x="1884799" y="5223301"/>
            <a:ext cx="2989638" cy="1675442"/>
          </a:xfrm>
          <a:prstGeom prst="rect">
            <a:avLst/>
          </a:prstGeom>
        </p:spPr>
      </p:pic>
      <p:pic>
        <p:nvPicPr>
          <p:cNvPr id="10" name="Picture 9"/>
          <p:cNvPicPr>
            <a:picLocks noChangeAspect="1"/>
          </p:cNvPicPr>
          <p:nvPr/>
        </p:nvPicPr>
        <p:blipFill>
          <a:blip r:embed="rId3" cstate="email"/>
          <a:stretch>
            <a:fillRect/>
          </a:stretch>
        </p:blipFill>
        <p:spPr>
          <a:xfrm>
            <a:off x="2906709" y="6061022"/>
            <a:ext cx="2981665" cy="1675441"/>
          </a:xfrm>
          <a:prstGeom prst="rect">
            <a:avLst/>
          </a:prstGeom>
        </p:spPr>
      </p:pic>
      <p:pic>
        <p:nvPicPr>
          <p:cNvPr id="11" name="Picture 10"/>
          <p:cNvPicPr>
            <a:picLocks noChangeAspect="1"/>
          </p:cNvPicPr>
          <p:nvPr/>
        </p:nvPicPr>
        <p:blipFill>
          <a:blip r:embed="rId4" cstate="email"/>
          <a:stretch>
            <a:fillRect/>
          </a:stretch>
        </p:blipFill>
        <p:spPr>
          <a:xfrm>
            <a:off x="3566807" y="7084344"/>
            <a:ext cx="3209344" cy="1811941"/>
          </a:xfrm>
          <a:prstGeom prst="rect">
            <a:avLst/>
          </a:prstGeom>
        </p:spPr>
      </p:pic>
      <p:pic>
        <p:nvPicPr>
          <p:cNvPr id="6" name="object 6"/>
          <p:cNvPicPr/>
          <p:nvPr/>
        </p:nvPicPr>
        <p:blipFill>
          <a:blip r:embed="rId5" cstate="print"/>
          <a:stretch>
            <a:fillRect/>
          </a:stretch>
        </p:blipFill>
        <p:spPr>
          <a:xfrm>
            <a:off x="667049" y="4607970"/>
            <a:ext cx="563431" cy="704625"/>
          </a:xfrm>
          <a:prstGeom prst="rect">
            <a:avLst/>
          </a:prstGeom>
        </p:spPr>
      </p:pic>
      <p:sp>
        <p:nvSpPr>
          <p:cNvPr id="7" name="object 7"/>
          <p:cNvSpPr/>
          <p:nvPr/>
        </p:nvSpPr>
        <p:spPr>
          <a:xfrm>
            <a:off x="472067" y="4476189"/>
            <a:ext cx="954741" cy="953621"/>
          </a:xfrm>
          <a:custGeom>
            <a:avLst/>
            <a:gdLst/>
            <a:ahLst/>
            <a:cxnLst/>
            <a:rect l="l" t="t" r="r" b="b"/>
            <a:pathLst>
              <a:path w="1082039" h="1080770">
                <a:moveTo>
                  <a:pt x="568452" y="1080770"/>
                </a:moveTo>
                <a:lnTo>
                  <a:pt x="513588" y="1080770"/>
                </a:lnTo>
                <a:lnTo>
                  <a:pt x="458723" y="1075690"/>
                </a:lnTo>
                <a:lnTo>
                  <a:pt x="405384" y="1064260"/>
                </a:lnTo>
                <a:lnTo>
                  <a:pt x="355092" y="1049020"/>
                </a:lnTo>
                <a:lnTo>
                  <a:pt x="306324" y="1027430"/>
                </a:lnTo>
                <a:lnTo>
                  <a:pt x="260604" y="1003300"/>
                </a:lnTo>
                <a:lnTo>
                  <a:pt x="216408" y="975360"/>
                </a:lnTo>
                <a:lnTo>
                  <a:pt x="176784" y="941070"/>
                </a:lnTo>
                <a:lnTo>
                  <a:pt x="140208" y="904240"/>
                </a:lnTo>
                <a:lnTo>
                  <a:pt x="106680" y="864870"/>
                </a:lnTo>
                <a:lnTo>
                  <a:pt x="77724" y="820420"/>
                </a:lnTo>
                <a:lnTo>
                  <a:pt x="53339" y="774700"/>
                </a:lnTo>
                <a:lnTo>
                  <a:pt x="32004" y="726440"/>
                </a:lnTo>
                <a:lnTo>
                  <a:pt x="16764" y="675640"/>
                </a:lnTo>
                <a:lnTo>
                  <a:pt x="6096" y="622300"/>
                </a:lnTo>
                <a:lnTo>
                  <a:pt x="0" y="567690"/>
                </a:lnTo>
                <a:lnTo>
                  <a:pt x="0" y="513080"/>
                </a:lnTo>
                <a:lnTo>
                  <a:pt x="6096" y="458470"/>
                </a:lnTo>
                <a:lnTo>
                  <a:pt x="10668" y="431800"/>
                </a:lnTo>
                <a:lnTo>
                  <a:pt x="16764" y="405130"/>
                </a:lnTo>
                <a:lnTo>
                  <a:pt x="24384" y="381000"/>
                </a:lnTo>
                <a:lnTo>
                  <a:pt x="32004" y="354330"/>
                </a:lnTo>
                <a:lnTo>
                  <a:pt x="53339" y="306070"/>
                </a:lnTo>
                <a:lnTo>
                  <a:pt x="77724" y="260350"/>
                </a:lnTo>
                <a:lnTo>
                  <a:pt x="106680" y="217170"/>
                </a:lnTo>
                <a:lnTo>
                  <a:pt x="140208" y="176530"/>
                </a:lnTo>
                <a:lnTo>
                  <a:pt x="176784" y="139700"/>
                </a:lnTo>
                <a:lnTo>
                  <a:pt x="216408" y="107950"/>
                </a:lnTo>
                <a:lnTo>
                  <a:pt x="260604" y="77470"/>
                </a:lnTo>
                <a:lnTo>
                  <a:pt x="306324" y="53340"/>
                </a:lnTo>
                <a:lnTo>
                  <a:pt x="379476" y="24130"/>
                </a:lnTo>
                <a:lnTo>
                  <a:pt x="431292" y="10160"/>
                </a:lnTo>
                <a:lnTo>
                  <a:pt x="486156" y="2540"/>
                </a:lnTo>
                <a:lnTo>
                  <a:pt x="541019" y="0"/>
                </a:lnTo>
                <a:lnTo>
                  <a:pt x="595884" y="2540"/>
                </a:lnTo>
                <a:lnTo>
                  <a:pt x="649223" y="10160"/>
                </a:lnTo>
                <a:lnTo>
                  <a:pt x="701040" y="24130"/>
                </a:lnTo>
                <a:lnTo>
                  <a:pt x="740881" y="38100"/>
                </a:lnTo>
                <a:lnTo>
                  <a:pt x="515111" y="38100"/>
                </a:lnTo>
                <a:lnTo>
                  <a:pt x="463296" y="43180"/>
                </a:lnTo>
                <a:lnTo>
                  <a:pt x="464819" y="43180"/>
                </a:lnTo>
                <a:lnTo>
                  <a:pt x="438911" y="48260"/>
                </a:lnTo>
                <a:lnTo>
                  <a:pt x="440435" y="48260"/>
                </a:lnTo>
                <a:lnTo>
                  <a:pt x="419709" y="53340"/>
                </a:lnTo>
                <a:lnTo>
                  <a:pt x="416052" y="53340"/>
                </a:lnTo>
                <a:lnTo>
                  <a:pt x="390144" y="59690"/>
                </a:lnTo>
                <a:lnTo>
                  <a:pt x="391668" y="59690"/>
                </a:lnTo>
                <a:lnTo>
                  <a:pt x="367284" y="68580"/>
                </a:lnTo>
                <a:lnTo>
                  <a:pt x="368808" y="68580"/>
                </a:lnTo>
                <a:lnTo>
                  <a:pt x="344423" y="77470"/>
                </a:lnTo>
                <a:lnTo>
                  <a:pt x="345948" y="77470"/>
                </a:lnTo>
                <a:lnTo>
                  <a:pt x="324612" y="86360"/>
                </a:lnTo>
                <a:lnTo>
                  <a:pt x="323088" y="86360"/>
                </a:lnTo>
                <a:lnTo>
                  <a:pt x="300228" y="97790"/>
                </a:lnTo>
                <a:lnTo>
                  <a:pt x="301752" y="97790"/>
                </a:lnTo>
                <a:lnTo>
                  <a:pt x="278891" y="110490"/>
                </a:lnTo>
                <a:lnTo>
                  <a:pt x="280416" y="110490"/>
                </a:lnTo>
                <a:lnTo>
                  <a:pt x="261019" y="123190"/>
                </a:lnTo>
                <a:lnTo>
                  <a:pt x="260604" y="123190"/>
                </a:lnTo>
                <a:lnTo>
                  <a:pt x="242824" y="135890"/>
                </a:lnTo>
                <a:lnTo>
                  <a:pt x="240791" y="135890"/>
                </a:lnTo>
                <a:lnTo>
                  <a:pt x="222395" y="152400"/>
                </a:lnTo>
                <a:lnTo>
                  <a:pt x="220980" y="152400"/>
                </a:lnTo>
                <a:lnTo>
                  <a:pt x="184404" y="185420"/>
                </a:lnTo>
                <a:lnTo>
                  <a:pt x="185928" y="185420"/>
                </a:lnTo>
                <a:lnTo>
                  <a:pt x="167639" y="201930"/>
                </a:lnTo>
                <a:lnTo>
                  <a:pt x="169164" y="201930"/>
                </a:lnTo>
                <a:lnTo>
                  <a:pt x="152400" y="220980"/>
                </a:lnTo>
                <a:lnTo>
                  <a:pt x="137160" y="240030"/>
                </a:lnTo>
                <a:lnTo>
                  <a:pt x="137787" y="240030"/>
                </a:lnTo>
                <a:lnTo>
                  <a:pt x="124340" y="259080"/>
                </a:lnTo>
                <a:lnTo>
                  <a:pt x="123444" y="259080"/>
                </a:lnTo>
                <a:lnTo>
                  <a:pt x="109728" y="279400"/>
                </a:lnTo>
                <a:lnTo>
                  <a:pt x="111252" y="279400"/>
                </a:lnTo>
                <a:lnTo>
                  <a:pt x="97535" y="300990"/>
                </a:lnTo>
                <a:lnTo>
                  <a:pt x="99060" y="300990"/>
                </a:lnTo>
                <a:lnTo>
                  <a:pt x="86868" y="322580"/>
                </a:lnTo>
                <a:lnTo>
                  <a:pt x="78232" y="344170"/>
                </a:lnTo>
                <a:lnTo>
                  <a:pt x="77724" y="344170"/>
                </a:lnTo>
                <a:lnTo>
                  <a:pt x="69061" y="367030"/>
                </a:lnTo>
                <a:lnTo>
                  <a:pt x="68580" y="367030"/>
                </a:lnTo>
                <a:lnTo>
                  <a:pt x="53741" y="414020"/>
                </a:lnTo>
                <a:lnTo>
                  <a:pt x="53339" y="414020"/>
                </a:lnTo>
                <a:lnTo>
                  <a:pt x="47244" y="439420"/>
                </a:lnTo>
                <a:lnTo>
                  <a:pt x="48545" y="439420"/>
                </a:lnTo>
                <a:lnTo>
                  <a:pt x="39624" y="490220"/>
                </a:lnTo>
                <a:lnTo>
                  <a:pt x="40995" y="490220"/>
                </a:lnTo>
                <a:lnTo>
                  <a:pt x="38100" y="514350"/>
                </a:lnTo>
                <a:lnTo>
                  <a:pt x="38100" y="566420"/>
                </a:lnTo>
                <a:lnTo>
                  <a:pt x="41148" y="591820"/>
                </a:lnTo>
                <a:lnTo>
                  <a:pt x="39624" y="591820"/>
                </a:lnTo>
                <a:lnTo>
                  <a:pt x="44196" y="618490"/>
                </a:lnTo>
                <a:lnTo>
                  <a:pt x="44631" y="618490"/>
                </a:lnTo>
                <a:lnTo>
                  <a:pt x="48550" y="641350"/>
                </a:lnTo>
                <a:lnTo>
                  <a:pt x="47244" y="641350"/>
                </a:lnTo>
                <a:lnTo>
                  <a:pt x="53339" y="666750"/>
                </a:lnTo>
                <a:lnTo>
                  <a:pt x="53720" y="666750"/>
                </a:lnTo>
                <a:lnTo>
                  <a:pt x="60960" y="690880"/>
                </a:lnTo>
                <a:lnTo>
                  <a:pt x="61361" y="690880"/>
                </a:lnTo>
                <a:lnTo>
                  <a:pt x="68580" y="713740"/>
                </a:lnTo>
                <a:lnTo>
                  <a:pt x="69061" y="713740"/>
                </a:lnTo>
                <a:lnTo>
                  <a:pt x="77724" y="736600"/>
                </a:lnTo>
                <a:lnTo>
                  <a:pt x="78232" y="736600"/>
                </a:lnTo>
                <a:lnTo>
                  <a:pt x="86868" y="758190"/>
                </a:lnTo>
                <a:lnTo>
                  <a:pt x="98382" y="779780"/>
                </a:lnTo>
                <a:lnTo>
                  <a:pt x="97535" y="779780"/>
                </a:lnTo>
                <a:lnTo>
                  <a:pt x="111252" y="801370"/>
                </a:lnTo>
                <a:lnTo>
                  <a:pt x="109728" y="801370"/>
                </a:lnTo>
                <a:lnTo>
                  <a:pt x="123444" y="822960"/>
                </a:lnTo>
                <a:lnTo>
                  <a:pt x="125236" y="822960"/>
                </a:lnTo>
                <a:lnTo>
                  <a:pt x="137787" y="840740"/>
                </a:lnTo>
                <a:lnTo>
                  <a:pt x="137160" y="840740"/>
                </a:lnTo>
                <a:lnTo>
                  <a:pt x="152400" y="861060"/>
                </a:lnTo>
                <a:lnTo>
                  <a:pt x="169164" y="878840"/>
                </a:lnTo>
                <a:lnTo>
                  <a:pt x="167639" y="878840"/>
                </a:lnTo>
                <a:lnTo>
                  <a:pt x="184621" y="895350"/>
                </a:lnTo>
                <a:lnTo>
                  <a:pt x="184404" y="895350"/>
                </a:lnTo>
                <a:lnTo>
                  <a:pt x="202691" y="913130"/>
                </a:lnTo>
                <a:lnTo>
                  <a:pt x="204098" y="913130"/>
                </a:lnTo>
                <a:lnTo>
                  <a:pt x="220980" y="928370"/>
                </a:lnTo>
                <a:lnTo>
                  <a:pt x="240791" y="944880"/>
                </a:lnTo>
                <a:lnTo>
                  <a:pt x="242824" y="944880"/>
                </a:lnTo>
                <a:lnTo>
                  <a:pt x="260604" y="957580"/>
                </a:lnTo>
                <a:lnTo>
                  <a:pt x="259080" y="957580"/>
                </a:lnTo>
                <a:lnTo>
                  <a:pt x="280416" y="971550"/>
                </a:lnTo>
                <a:lnTo>
                  <a:pt x="281178" y="971550"/>
                </a:lnTo>
                <a:lnTo>
                  <a:pt x="301752" y="982980"/>
                </a:lnTo>
                <a:lnTo>
                  <a:pt x="300228" y="982980"/>
                </a:lnTo>
                <a:lnTo>
                  <a:pt x="323088" y="994410"/>
                </a:lnTo>
                <a:lnTo>
                  <a:pt x="324612" y="994410"/>
                </a:lnTo>
                <a:lnTo>
                  <a:pt x="345948" y="1003300"/>
                </a:lnTo>
                <a:lnTo>
                  <a:pt x="344423" y="1003300"/>
                </a:lnTo>
                <a:lnTo>
                  <a:pt x="368808" y="1013460"/>
                </a:lnTo>
                <a:lnTo>
                  <a:pt x="367284" y="1013460"/>
                </a:lnTo>
                <a:lnTo>
                  <a:pt x="391668" y="1021080"/>
                </a:lnTo>
                <a:lnTo>
                  <a:pt x="390144" y="1021080"/>
                </a:lnTo>
                <a:lnTo>
                  <a:pt x="416052" y="1027430"/>
                </a:lnTo>
                <a:lnTo>
                  <a:pt x="414527" y="1027430"/>
                </a:lnTo>
                <a:lnTo>
                  <a:pt x="440435" y="1033780"/>
                </a:lnTo>
                <a:lnTo>
                  <a:pt x="445388" y="1033780"/>
                </a:lnTo>
                <a:lnTo>
                  <a:pt x="464819" y="1037590"/>
                </a:lnTo>
                <a:lnTo>
                  <a:pt x="463296" y="1037590"/>
                </a:lnTo>
                <a:lnTo>
                  <a:pt x="489204" y="1041400"/>
                </a:lnTo>
                <a:lnTo>
                  <a:pt x="502158" y="1041400"/>
                </a:lnTo>
                <a:lnTo>
                  <a:pt x="515111" y="1042670"/>
                </a:lnTo>
                <a:lnTo>
                  <a:pt x="741291" y="1042670"/>
                </a:lnTo>
                <a:lnTo>
                  <a:pt x="726948" y="1049020"/>
                </a:lnTo>
                <a:lnTo>
                  <a:pt x="701040" y="1056640"/>
                </a:lnTo>
                <a:lnTo>
                  <a:pt x="676656" y="1064260"/>
                </a:lnTo>
                <a:lnTo>
                  <a:pt x="649223" y="1070610"/>
                </a:lnTo>
                <a:lnTo>
                  <a:pt x="623315" y="1075690"/>
                </a:lnTo>
                <a:lnTo>
                  <a:pt x="568452" y="1080770"/>
                </a:lnTo>
                <a:close/>
              </a:path>
              <a:path w="1082039" h="1080770">
                <a:moveTo>
                  <a:pt x="515111" y="39370"/>
                </a:moveTo>
                <a:lnTo>
                  <a:pt x="515111" y="38100"/>
                </a:lnTo>
                <a:lnTo>
                  <a:pt x="541019" y="38100"/>
                </a:lnTo>
                <a:lnTo>
                  <a:pt x="515111" y="39370"/>
                </a:lnTo>
                <a:close/>
              </a:path>
              <a:path w="1082039" h="1080770">
                <a:moveTo>
                  <a:pt x="566927" y="39370"/>
                </a:moveTo>
                <a:lnTo>
                  <a:pt x="541019" y="38100"/>
                </a:lnTo>
                <a:lnTo>
                  <a:pt x="566927" y="38100"/>
                </a:lnTo>
                <a:lnTo>
                  <a:pt x="566927" y="39370"/>
                </a:lnTo>
                <a:close/>
              </a:path>
              <a:path w="1082039" h="1080770">
                <a:moveTo>
                  <a:pt x="667511" y="54610"/>
                </a:moveTo>
                <a:lnTo>
                  <a:pt x="641604" y="48260"/>
                </a:lnTo>
                <a:lnTo>
                  <a:pt x="643127" y="48260"/>
                </a:lnTo>
                <a:lnTo>
                  <a:pt x="617219" y="43180"/>
                </a:lnTo>
                <a:lnTo>
                  <a:pt x="591311" y="40640"/>
                </a:lnTo>
                <a:lnTo>
                  <a:pt x="592835" y="40640"/>
                </a:lnTo>
                <a:lnTo>
                  <a:pt x="566927" y="38100"/>
                </a:lnTo>
                <a:lnTo>
                  <a:pt x="740881" y="38100"/>
                </a:lnTo>
                <a:lnTo>
                  <a:pt x="751332" y="41910"/>
                </a:lnTo>
                <a:lnTo>
                  <a:pt x="775715" y="53340"/>
                </a:lnTo>
                <a:lnTo>
                  <a:pt x="665988" y="53340"/>
                </a:lnTo>
                <a:lnTo>
                  <a:pt x="667511" y="54610"/>
                </a:lnTo>
                <a:close/>
              </a:path>
              <a:path w="1082039" h="1080770">
                <a:moveTo>
                  <a:pt x="414527" y="54610"/>
                </a:moveTo>
                <a:lnTo>
                  <a:pt x="416052" y="53340"/>
                </a:lnTo>
                <a:lnTo>
                  <a:pt x="419709" y="53340"/>
                </a:lnTo>
                <a:lnTo>
                  <a:pt x="414527" y="54610"/>
                </a:lnTo>
                <a:close/>
              </a:path>
              <a:path w="1082039" h="1080770">
                <a:moveTo>
                  <a:pt x="758952" y="87630"/>
                </a:moveTo>
                <a:lnTo>
                  <a:pt x="736092" y="77470"/>
                </a:lnTo>
                <a:lnTo>
                  <a:pt x="737615" y="77470"/>
                </a:lnTo>
                <a:lnTo>
                  <a:pt x="713232" y="68580"/>
                </a:lnTo>
                <a:lnTo>
                  <a:pt x="714756" y="68580"/>
                </a:lnTo>
                <a:lnTo>
                  <a:pt x="665988" y="53340"/>
                </a:lnTo>
                <a:lnTo>
                  <a:pt x="775715" y="53340"/>
                </a:lnTo>
                <a:lnTo>
                  <a:pt x="798576" y="64770"/>
                </a:lnTo>
                <a:lnTo>
                  <a:pt x="821436" y="78740"/>
                </a:lnTo>
                <a:lnTo>
                  <a:pt x="833073" y="86360"/>
                </a:lnTo>
                <a:lnTo>
                  <a:pt x="758952" y="86360"/>
                </a:lnTo>
                <a:lnTo>
                  <a:pt x="758952" y="87630"/>
                </a:lnTo>
                <a:close/>
              </a:path>
              <a:path w="1082039" h="1080770">
                <a:moveTo>
                  <a:pt x="321564" y="87630"/>
                </a:moveTo>
                <a:lnTo>
                  <a:pt x="323088" y="86360"/>
                </a:lnTo>
                <a:lnTo>
                  <a:pt x="324612" y="86360"/>
                </a:lnTo>
                <a:lnTo>
                  <a:pt x="321564" y="87630"/>
                </a:lnTo>
                <a:close/>
              </a:path>
              <a:path w="1082039" h="1080770">
                <a:moveTo>
                  <a:pt x="822960" y="124460"/>
                </a:moveTo>
                <a:lnTo>
                  <a:pt x="801623" y="110490"/>
                </a:lnTo>
                <a:lnTo>
                  <a:pt x="758952" y="86360"/>
                </a:lnTo>
                <a:lnTo>
                  <a:pt x="833073" y="86360"/>
                </a:lnTo>
                <a:lnTo>
                  <a:pt x="842772" y="92710"/>
                </a:lnTo>
                <a:lnTo>
                  <a:pt x="885444" y="123190"/>
                </a:lnTo>
                <a:lnTo>
                  <a:pt x="821436" y="123190"/>
                </a:lnTo>
                <a:lnTo>
                  <a:pt x="822960" y="124460"/>
                </a:lnTo>
                <a:close/>
              </a:path>
              <a:path w="1082039" h="1080770">
                <a:moveTo>
                  <a:pt x="259080" y="124460"/>
                </a:moveTo>
                <a:lnTo>
                  <a:pt x="260604" y="123190"/>
                </a:lnTo>
                <a:lnTo>
                  <a:pt x="261019" y="123190"/>
                </a:lnTo>
                <a:lnTo>
                  <a:pt x="259080" y="124460"/>
                </a:lnTo>
                <a:close/>
              </a:path>
              <a:path w="1082039" h="1080770">
                <a:moveTo>
                  <a:pt x="842772" y="138430"/>
                </a:moveTo>
                <a:lnTo>
                  <a:pt x="821436" y="123190"/>
                </a:lnTo>
                <a:lnTo>
                  <a:pt x="885444" y="123190"/>
                </a:lnTo>
                <a:lnTo>
                  <a:pt x="900684" y="135890"/>
                </a:lnTo>
                <a:lnTo>
                  <a:pt x="841248" y="135890"/>
                </a:lnTo>
                <a:lnTo>
                  <a:pt x="842772" y="138430"/>
                </a:lnTo>
                <a:close/>
              </a:path>
              <a:path w="1082039" h="1080770">
                <a:moveTo>
                  <a:pt x="239268" y="138430"/>
                </a:moveTo>
                <a:lnTo>
                  <a:pt x="240791" y="135890"/>
                </a:lnTo>
                <a:lnTo>
                  <a:pt x="242824" y="135890"/>
                </a:lnTo>
                <a:lnTo>
                  <a:pt x="239268" y="138430"/>
                </a:lnTo>
                <a:close/>
              </a:path>
              <a:path w="1082039" h="1080770">
                <a:moveTo>
                  <a:pt x="861060" y="153670"/>
                </a:moveTo>
                <a:lnTo>
                  <a:pt x="841248" y="135890"/>
                </a:lnTo>
                <a:lnTo>
                  <a:pt x="900684" y="135890"/>
                </a:lnTo>
                <a:lnTo>
                  <a:pt x="905256" y="139700"/>
                </a:lnTo>
                <a:lnTo>
                  <a:pt x="917868" y="152400"/>
                </a:lnTo>
                <a:lnTo>
                  <a:pt x="861060" y="152400"/>
                </a:lnTo>
                <a:lnTo>
                  <a:pt x="861060" y="153670"/>
                </a:lnTo>
                <a:close/>
              </a:path>
              <a:path w="1082039" h="1080770">
                <a:moveTo>
                  <a:pt x="220980" y="153670"/>
                </a:moveTo>
                <a:lnTo>
                  <a:pt x="220980" y="152400"/>
                </a:lnTo>
                <a:lnTo>
                  <a:pt x="222395" y="152400"/>
                </a:lnTo>
                <a:lnTo>
                  <a:pt x="220980" y="153670"/>
                </a:lnTo>
                <a:close/>
              </a:path>
              <a:path w="1082039" h="1080770">
                <a:moveTo>
                  <a:pt x="943356" y="240030"/>
                </a:moveTo>
                <a:lnTo>
                  <a:pt x="928115" y="220980"/>
                </a:lnTo>
                <a:lnTo>
                  <a:pt x="929640" y="220980"/>
                </a:lnTo>
                <a:lnTo>
                  <a:pt x="912876" y="201930"/>
                </a:lnTo>
                <a:lnTo>
                  <a:pt x="879348" y="168910"/>
                </a:lnTo>
                <a:lnTo>
                  <a:pt x="861060" y="152400"/>
                </a:lnTo>
                <a:lnTo>
                  <a:pt x="917868" y="152400"/>
                </a:lnTo>
                <a:lnTo>
                  <a:pt x="941832" y="176530"/>
                </a:lnTo>
                <a:lnTo>
                  <a:pt x="958596" y="195580"/>
                </a:lnTo>
                <a:lnTo>
                  <a:pt x="989076" y="238760"/>
                </a:lnTo>
                <a:lnTo>
                  <a:pt x="943356" y="238760"/>
                </a:lnTo>
                <a:lnTo>
                  <a:pt x="943356" y="240030"/>
                </a:lnTo>
                <a:close/>
              </a:path>
              <a:path w="1082039" h="1080770">
                <a:moveTo>
                  <a:pt x="137787" y="240030"/>
                </a:moveTo>
                <a:lnTo>
                  <a:pt x="137160" y="240030"/>
                </a:lnTo>
                <a:lnTo>
                  <a:pt x="138684" y="238760"/>
                </a:lnTo>
                <a:lnTo>
                  <a:pt x="137787" y="240030"/>
                </a:lnTo>
                <a:close/>
              </a:path>
              <a:path w="1082039" h="1080770">
                <a:moveTo>
                  <a:pt x="1002792" y="260350"/>
                </a:moveTo>
                <a:lnTo>
                  <a:pt x="958596" y="260350"/>
                </a:lnTo>
                <a:lnTo>
                  <a:pt x="943356" y="238760"/>
                </a:lnTo>
                <a:lnTo>
                  <a:pt x="989076" y="238760"/>
                </a:lnTo>
                <a:lnTo>
                  <a:pt x="1002792" y="260350"/>
                </a:lnTo>
                <a:close/>
              </a:path>
              <a:path w="1082039" h="1080770">
                <a:moveTo>
                  <a:pt x="123444" y="260350"/>
                </a:moveTo>
                <a:lnTo>
                  <a:pt x="123444" y="259080"/>
                </a:lnTo>
                <a:lnTo>
                  <a:pt x="124340" y="259080"/>
                </a:lnTo>
                <a:lnTo>
                  <a:pt x="123444" y="260350"/>
                </a:lnTo>
                <a:close/>
              </a:path>
              <a:path w="1082039" h="1080770">
                <a:moveTo>
                  <a:pt x="1004315" y="345440"/>
                </a:moveTo>
                <a:lnTo>
                  <a:pt x="993648" y="322580"/>
                </a:lnTo>
                <a:lnTo>
                  <a:pt x="982980" y="300990"/>
                </a:lnTo>
                <a:lnTo>
                  <a:pt x="970788" y="279400"/>
                </a:lnTo>
                <a:lnTo>
                  <a:pt x="957072" y="259080"/>
                </a:lnTo>
                <a:lnTo>
                  <a:pt x="958596" y="260350"/>
                </a:lnTo>
                <a:lnTo>
                  <a:pt x="1002792" y="260350"/>
                </a:lnTo>
                <a:lnTo>
                  <a:pt x="1016508" y="283210"/>
                </a:lnTo>
                <a:lnTo>
                  <a:pt x="1028700" y="306070"/>
                </a:lnTo>
                <a:lnTo>
                  <a:pt x="1039368" y="330200"/>
                </a:lnTo>
                <a:lnTo>
                  <a:pt x="1044661" y="344170"/>
                </a:lnTo>
                <a:lnTo>
                  <a:pt x="1004315" y="344170"/>
                </a:lnTo>
                <a:lnTo>
                  <a:pt x="1004315" y="345440"/>
                </a:lnTo>
                <a:close/>
              </a:path>
              <a:path w="1082039" h="1080770">
                <a:moveTo>
                  <a:pt x="77724" y="345440"/>
                </a:moveTo>
                <a:lnTo>
                  <a:pt x="77724" y="344170"/>
                </a:lnTo>
                <a:lnTo>
                  <a:pt x="78232" y="344170"/>
                </a:lnTo>
                <a:lnTo>
                  <a:pt x="77724" y="345440"/>
                </a:lnTo>
                <a:close/>
              </a:path>
              <a:path w="1082039" h="1080770">
                <a:moveTo>
                  <a:pt x="1013460" y="368300"/>
                </a:moveTo>
                <a:lnTo>
                  <a:pt x="1004315" y="344170"/>
                </a:lnTo>
                <a:lnTo>
                  <a:pt x="1044661" y="344170"/>
                </a:lnTo>
                <a:lnTo>
                  <a:pt x="1048511" y="354330"/>
                </a:lnTo>
                <a:lnTo>
                  <a:pt x="1052866" y="367030"/>
                </a:lnTo>
                <a:lnTo>
                  <a:pt x="1013460" y="367030"/>
                </a:lnTo>
                <a:lnTo>
                  <a:pt x="1013460" y="368300"/>
                </a:lnTo>
                <a:close/>
              </a:path>
              <a:path w="1082039" h="1080770">
                <a:moveTo>
                  <a:pt x="68580" y="368300"/>
                </a:moveTo>
                <a:lnTo>
                  <a:pt x="68580" y="367030"/>
                </a:lnTo>
                <a:lnTo>
                  <a:pt x="69061" y="367030"/>
                </a:lnTo>
                <a:lnTo>
                  <a:pt x="68580" y="368300"/>
                </a:lnTo>
                <a:close/>
              </a:path>
              <a:path w="1082039" h="1080770">
                <a:moveTo>
                  <a:pt x="1067598" y="415290"/>
                </a:moveTo>
                <a:lnTo>
                  <a:pt x="1028700" y="415290"/>
                </a:lnTo>
                <a:lnTo>
                  <a:pt x="1013460" y="367030"/>
                </a:lnTo>
                <a:lnTo>
                  <a:pt x="1052866" y="367030"/>
                </a:lnTo>
                <a:lnTo>
                  <a:pt x="1057656" y="381000"/>
                </a:lnTo>
                <a:lnTo>
                  <a:pt x="1065276" y="405130"/>
                </a:lnTo>
                <a:lnTo>
                  <a:pt x="1067598" y="415290"/>
                </a:lnTo>
                <a:close/>
              </a:path>
              <a:path w="1082039" h="1080770">
                <a:moveTo>
                  <a:pt x="53339" y="415290"/>
                </a:moveTo>
                <a:lnTo>
                  <a:pt x="53339" y="414020"/>
                </a:lnTo>
                <a:lnTo>
                  <a:pt x="53741" y="414020"/>
                </a:lnTo>
                <a:lnTo>
                  <a:pt x="53339" y="415290"/>
                </a:lnTo>
                <a:close/>
              </a:path>
              <a:path w="1082039" h="1080770">
                <a:moveTo>
                  <a:pt x="1033272" y="439420"/>
                </a:moveTo>
                <a:lnTo>
                  <a:pt x="1027176" y="414020"/>
                </a:lnTo>
                <a:lnTo>
                  <a:pt x="1028700" y="415290"/>
                </a:lnTo>
                <a:lnTo>
                  <a:pt x="1067598" y="415290"/>
                </a:lnTo>
                <a:lnTo>
                  <a:pt x="1071372" y="431800"/>
                </a:lnTo>
                <a:lnTo>
                  <a:pt x="1072460" y="438150"/>
                </a:lnTo>
                <a:lnTo>
                  <a:pt x="1033272" y="438150"/>
                </a:lnTo>
                <a:lnTo>
                  <a:pt x="1033272" y="439420"/>
                </a:lnTo>
                <a:close/>
              </a:path>
              <a:path w="1082039" h="1080770">
                <a:moveTo>
                  <a:pt x="48545" y="439420"/>
                </a:moveTo>
                <a:lnTo>
                  <a:pt x="47244" y="439420"/>
                </a:lnTo>
                <a:lnTo>
                  <a:pt x="48768" y="438150"/>
                </a:lnTo>
                <a:lnTo>
                  <a:pt x="48545" y="439420"/>
                </a:lnTo>
                <a:close/>
              </a:path>
              <a:path w="1082039" h="1080770">
                <a:moveTo>
                  <a:pt x="1040892" y="490220"/>
                </a:moveTo>
                <a:lnTo>
                  <a:pt x="1037844" y="463550"/>
                </a:lnTo>
                <a:lnTo>
                  <a:pt x="1033272" y="438150"/>
                </a:lnTo>
                <a:lnTo>
                  <a:pt x="1072460" y="438150"/>
                </a:lnTo>
                <a:lnTo>
                  <a:pt x="1075944" y="458470"/>
                </a:lnTo>
                <a:lnTo>
                  <a:pt x="1078992" y="485140"/>
                </a:lnTo>
                <a:lnTo>
                  <a:pt x="1079204" y="488950"/>
                </a:lnTo>
                <a:lnTo>
                  <a:pt x="1040892" y="488950"/>
                </a:lnTo>
                <a:lnTo>
                  <a:pt x="1040892" y="490220"/>
                </a:lnTo>
                <a:close/>
              </a:path>
              <a:path w="1082039" h="1080770">
                <a:moveTo>
                  <a:pt x="40995" y="490220"/>
                </a:moveTo>
                <a:lnTo>
                  <a:pt x="39624" y="490220"/>
                </a:lnTo>
                <a:lnTo>
                  <a:pt x="41148" y="488950"/>
                </a:lnTo>
                <a:lnTo>
                  <a:pt x="40995" y="490220"/>
                </a:lnTo>
                <a:close/>
              </a:path>
              <a:path w="1082039" h="1080770">
                <a:moveTo>
                  <a:pt x="1076379" y="618490"/>
                </a:moveTo>
                <a:lnTo>
                  <a:pt x="1037844" y="618490"/>
                </a:lnTo>
                <a:lnTo>
                  <a:pt x="1040892" y="591820"/>
                </a:lnTo>
                <a:lnTo>
                  <a:pt x="1043940" y="539750"/>
                </a:lnTo>
                <a:lnTo>
                  <a:pt x="1042415" y="514350"/>
                </a:lnTo>
                <a:lnTo>
                  <a:pt x="1040892" y="488950"/>
                </a:lnTo>
                <a:lnTo>
                  <a:pt x="1079204" y="488950"/>
                </a:lnTo>
                <a:lnTo>
                  <a:pt x="1082040" y="539750"/>
                </a:lnTo>
                <a:lnTo>
                  <a:pt x="1078992" y="595630"/>
                </a:lnTo>
                <a:lnTo>
                  <a:pt x="1076379" y="618490"/>
                </a:lnTo>
                <a:close/>
              </a:path>
              <a:path w="1082039" h="1080770">
                <a:moveTo>
                  <a:pt x="1042415" y="515620"/>
                </a:moveTo>
                <a:lnTo>
                  <a:pt x="1042343" y="514350"/>
                </a:lnTo>
                <a:lnTo>
                  <a:pt x="1042415" y="515620"/>
                </a:lnTo>
                <a:close/>
              </a:path>
              <a:path w="1082039" h="1080770">
                <a:moveTo>
                  <a:pt x="44631" y="618490"/>
                </a:moveTo>
                <a:lnTo>
                  <a:pt x="44196" y="618490"/>
                </a:lnTo>
                <a:lnTo>
                  <a:pt x="44196" y="615950"/>
                </a:lnTo>
                <a:lnTo>
                  <a:pt x="44631" y="618490"/>
                </a:lnTo>
                <a:close/>
              </a:path>
              <a:path w="1082039" h="1080770">
                <a:moveTo>
                  <a:pt x="1072618" y="642620"/>
                </a:moveTo>
                <a:lnTo>
                  <a:pt x="1033272" y="642620"/>
                </a:lnTo>
                <a:lnTo>
                  <a:pt x="1037844" y="615950"/>
                </a:lnTo>
                <a:lnTo>
                  <a:pt x="1037844" y="618490"/>
                </a:lnTo>
                <a:lnTo>
                  <a:pt x="1076379" y="618490"/>
                </a:lnTo>
                <a:lnTo>
                  <a:pt x="1075944" y="622300"/>
                </a:lnTo>
                <a:lnTo>
                  <a:pt x="1072618" y="642620"/>
                </a:lnTo>
                <a:close/>
              </a:path>
              <a:path w="1082039" h="1080770">
                <a:moveTo>
                  <a:pt x="48768" y="642620"/>
                </a:moveTo>
                <a:lnTo>
                  <a:pt x="47244" y="641350"/>
                </a:lnTo>
                <a:lnTo>
                  <a:pt x="48550" y="641350"/>
                </a:lnTo>
                <a:lnTo>
                  <a:pt x="48768" y="642620"/>
                </a:lnTo>
                <a:close/>
              </a:path>
              <a:path w="1082039" h="1080770">
                <a:moveTo>
                  <a:pt x="1027176" y="666750"/>
                </a:moveTo>
                <a:lnTo>
                  <a:pt x="1033272" y="641350"/>
                </a:lnTo>
                <a:lnTo>
                  <a:pt x="1033272" y="642620"/>
                </a:lnTo>
                <a:lnTo>
                  <a:pt x="1072618" y="642620"/>
                </a:lnTo>
                <a:lnTo>
                  <a:pt x="1071372" y="650240"/>
                </a:lnTo>
                <a:lnTo>
                  <a:pt x="1067714" y="665480"/>
                </a:lnTo>
                <a:lnTo>
                  <a:pt x="1028700" y="665480"/>
                </a:lnTo>
                <a:lnTo>
                  <a:pt x="1027176" y="666750"/>
                </a:lnTo>
                <a:close/>
              </a:path>
              <a:path w="1082039" h="1080770">
                <a:moveTo>
                  <a:pt x="53720" y="666750"/>
                </a:moveTo>
                <a:lnTo>
                  <a:pt x="53339" y="666750"/>
                </a:lnTo>
                <a:lnTo>
                  <a:pt x="53339" y="665480"/>
                </a:lnTo>
                <a:lnTo>
                  <a:pt x="53720" y="666750"/>
                </a:lnTo>
                <a:close/>
              </a:path>
              <a:path w="1082039" h="1080770">
                <a:moveTo>
                  <a:pt x="1060921" y="690880"/>
                </a:moveTo>
                <a:lnTo>
                  <a:pt x="1021080" y="690880"/>
                </a:lnTo>
                <a:lnTo>
                  <a:pt x="1028700" y="665480"/>
                </a:lnTo>
                <a:lnTo>
                  <a:pt x="1067714" y="665480"/>
                </a:lnTo>
                <a:lnTo>
                  <a:pt x="1065276" y="675640"/>
                </a:lnTo>
                <a:lnTo>
                  <a:pt x="1060921" y="690880"/>
                </a:lnTo>
                <a:close/>
              </a:path>
              <a:path w="1082039" h="1080770">
                <a:moveTo>
                  <a:pt x="61361" y="690880"/>
                </a:moveTo>
                <a:lnTo>
                  <a:pt x="60960" y="690880"/>
                </a:lnTo>
                <a:lnTo>
                  <a:pt x="60960" y="689610"/>
                </a:lnTo>
                <a:lnTo>
                  <a:pt x="61361" y="690880"/>
                </a:lnTo>
                <a:close/>
              </a:path>
              <a:path w="1082039" h="1080770">
                <a:moveTo>
                  <a:pt x="1053324" y="713740"/>
                </a:moveTo>
                <a:lnTo>
                  <a:pt x="1013460" y="713740"/>
                </a:lnTo>
                <a:lnTo>
                  <a:pt x="1021080" y="689610"/>
                </a:lnTo>
                <a:lnTo>
                  <a:pt x="1021080" y="690880"/>
                </a:lnTo>
                <a:lnTo>
                  <a:pt x="1060921" y="690880"/>
                </a:lnTo>
                <a:lnTo>
                  <a:pt x="1057656" y="702310"/>
                </a:lnTo>
                <a:lnTo>
                  <a:pt x="1053324" y="713740"/>
                </a:lnTo>
                <a:close/>
              </a:path>
              <a:path w="1082039" h="1080770">
                <a:moveTo>
                  <a:pt x="69061" y="713740"/>
                </a:moveTo>
                <a:lnTo>
                  <a:pt x="68580" y="713740"/>
                </a:lnTo>
                <a:lnTo>
                  <a:pt x="68580" y="712470"/>
                </a:lnTo>
                <a:lnTo>
                  <a:pt x="69061" y="713740"/>
                </a:lnTo>
                <a:close/>
              </a:path>
              <a:path w="1082039" h="1080770">
                <a:moveTo>
                  <a:pt x="1044661" y="736600"/>
                </a:moveTo>
                <a:lnTo>
                  <a:pt x="1004315" y="736600"/>
                </a:lnTo>
                <a:lnTo>
                  <a:pt x="1013460" y="712470"/>
                </a:lnTo>
                <a:lnTo>
                  <a:pt x="1013460" y="713740"/>
                </a:lnTo>
                <a:lnTo>
                  <a:pt x="1053324" y="713740"/>
                </a:lnTo>
                <a:lnTo>
                  <a:pt x="1044661" y="736600"/>
                </a:lnTo>
                <a:close/>
              </a:path>
              <a:path w="1082039" h="1080770">
                <a:moveTo>
                  <a:pt x="78232" y="736600"/>
                </a:moveTo>
                <a:lnTo>
                  <a:pt x="77724" y="736600"/>
                </a:lnTo>
                <a:lnTo>
                  <a:pt x="77724" y="735330"/>
                </a:lnTo>
                <a:lnTo>
                  <a:pt x="78232" y="736600"/>
                </a:lnTo>
                <a:close/>
              </a:path>
              <a:path w="1082039" h="1080770">
                <a:moveTo>
                  <a:pt x="1035437" y="759460"/>
                </a:moveTo>
                <a:lnTo>
                  <a:pt x="993648" y="759460"/>
                </a:lnTo>
                <a:lnTo>
                  <a:pt x="1004315" y="735330"/>
                </a:lnTo>
                <a:lnTo>
                  <a:pt x="1004315" y="736600"/>
                </a:lnTo>
                <a:lnTo>
                  <a:pt x="1044661" y="736600"/>
                </a:lnTo>
                <a:lnTo>
                  <a:pt x="1039368" y="750570"/>
                </a:lnTo>
                <a:lnTo>
                  <a:pt x="1035437" y="759460"/>
                </a:lnTo>
                <a:close/>
              </a:path>
              <a:path w="1082039" h="1080770">
                <a:moveTo>
                  <a:pt x="1025313" y="781050"/>
                </a:moveTo>
                <a:lnTo>
                  <a:pt x="982980" y="781050"/>
                </a:lnTo>
                <a:lnTo>
                  <a:pt x="993648" y="758190"/>
                </a:lnTo>
                <a:lnTo>
                  <a:pt x="993648" y="759460"/>
                </a:lnTo>
                <a:lnTo>
                  <a:pt x="1035437" y="759460"/>
                </a:lnTo>
                <a:lnTo>
                  <a:pt x="1028700" y="774700"/>
                </a:lnTo>
                <a:lnTo>
                  <a:pt x="1025313" y="781050"/>
                </a:lnTo>
                <a:close/>
              </a:path>
              <a:path w="1082039" h="1080770">
                <a:moveTo>
                  <a:pt x="99060" y="781050"/>
                </a:moveTo>
                <a:lnTo>
                  <a:pt x="97535" y="779780"/>
                </a:lnTo>
                <a:lnTo>
                  <a:pt x="98382" y="779780"/>
                </a:lnTo>
                <a:lnTo>
                  <a:pt x="99060" y="781050"/>
                </a:lnTo>
                <a:close/>
              </a:path>
              <a:path w="1082039" h="1080770">
                <a:moveTo>
                  <a:pt x="1001268" y="822960"/>
                </a:moveTo>
                <a:lnTo>
                  <a:pt x="957072" y="822960"/>
                </a:lnTo>
                <a:lnTo>
                  <a:pt x="970788" y="801370"/>
                </a:lnTo>
                <a:lnTo>
                  <a:pt x="982980" y="779780"/>
                </a:lnTo>
                <a:lnTo>
                  <a:pt x="982980" y="781050"/>
                </a:lnTo>
                <a:lnTo>
                  <a:pt x="1025313" y="781050"/>
                </a:lnTo>
                <a:lnTo>
                  <a:pt x="1016508" y="797560"/>
                </a:lnTo>
                <a:lnTo>
                  <a:pt x="1001268" y="822960"/>
                </a:lnTo>
                <a:close/>
              </a:path>
              <a:path w="1082039" h="1080770">
                <a:moveTo>
                  <a:pt x="125236" y="822960"/>
                </a:moveTo>
                <a:lnTo>
                  <a:pt x="123444" y="822960"/>
                </a:lnTo>
                <a:lnTo>
                  <a:pt x="123444" y="820420"/>
                </a:lnTo>
                <a:lnTo>
                  <a:pt x="125236" y="822960"/>
                </a:lnTo>
                <a:close/>
              </a:path>
              <a:path w="1082039" h="1080770">
                <a:moveTo>
                  <a:pt x="989838" y="842010"/>
                </a:moveTo>
                <a:lnTo>
                  <a:pt x="943356" y="842010"/>
                </a:lnTo>
                <a:lnTo>
                  <a:pt x="958596" y="820420"/>
                </a:lnTo>
                <a:lnTo>
                  <a:pt x="957072" y="822960"/>
                </a:lnTo>
                <a:lnTo>
                  <a:pt x="1001268" y="822960"/>
                </a:lnTo>
                <a:lnTo>
                  <a:pt x="989838" y="842010"/>
                </a:lnTo>
                <a:close/>
              </a:path>
              <a:path w="1082039" h="1080770">
                <a:moveTo>
                  <a:pt x="138684" y="842010"/>
                </a:moveTo>
                <a:lnTo>
                  <a:pt x="137160" y="840740"/>
                </a:lnTo>
                <a:lnTo>
                  <a:pt x="137787" y="840740"/>
                </a:lnTo>
                <a:lnTo>
                  <a:pt x="138684" y="842010"/>
                </a:lnTo>
                <a:close/>
              </a:path>
              <a:path w="1082039" h="1080770">
                <a:moveTo>
                  <a:pt x="948537" y="896620"/>
                </a:moveTo>
                <a:lnTo>
                  <a:pt x="896111" y="896620"/>
                </a:lnTo>
                <a:lnTo>
                  <a:pt x="929640" y="861060"/>
                </a:lnTo>
                <a:lnTo>
                  <a:pt x="928115" y="861060"/>
                </a:lnTo>
                <a:lnTo>
                  <a:pt x="943356" y="840740"/>
                </a:lnTo>
                <a:lnTo>
                  <a:pt x="943356" y="842010"/>
                </a:lnTo>
                <a:lnTo>
                  <a:pt x="989838" y="842010"/>
                </a:lnTo>
                <a:lnTo>
                  <a:pt x="989076" y="843280"/>
                </a:lnTo>
                <a:lnTo>
                  <a:pt x="973836" y="864870"/>
                </a:lnTo>
                <a:lnTo>
                  <a:pt x="958596" y="885190"/>
                </a:lnTo>
                <a:lnTo>
                  <a:pt x="948537" y="896620"/>
                </a:lnTo>
                <a:close/>
              </a:path>
              <a:path w="1082039" h="1080770">
                <a:moveTo>
                  <a:pt x="185928" y="896620"/>
                </a:moveTo>
                <a:lnTo>
                  <a:pt x="184404" y="895350"/>
                </a:lnTo>
                <a:lnTo>
                  <a:pt x="184621" y="895350"/>
                </a:lnTo>
                <a:lnTo>
                  <a:pt x="185928" y="896620"/>
                </a:lnTo>
                <a:close/>
              </a:path>
              <a:path w="1082039" h="1080770">
                <a:moveTo>
                  <a:pt x="933003" y="913130"/>
                </a:moveTo>
                <a:lnTo>
                  <a:pt x="879348" y="913130"/>
                </a:lnTo>
                <a:lnTo>
                  <a:pt x="896111" y="895350"/>
                </a:lnTo>
                <a:lnTo>
                  <a:pt x="896111" y="896620"/>
                </a:lnTo>
                <a:lnTo>
                  <a:pt x="948537" y="896620"/>
                </a:lnTo>
                <a:lnTo>
                  <a:pt x="941832" y="904240"/>
                </a:lnTo>
                <a:lnTo>
                  <a:pt x="933003" y="913130"/>
                </a:lnTo>
                <a:close/>
              </a:path>
              <a:path w="1082039" h="1080770">
                <a:moveTo>
                  <a:pt x="204098" y="913130"/>
                </a:moveTo>
                <a:lnTo>
                  <a:pt x="202691" y="913130"/>
                </a:lnTo>
                <a:lnTo>
                  <a:pt x="202691" y="911860"/>
                </a:lnTo>
                <a:lnTo>
                  <a:pt x="204098" y="913130"/>
                </a:lnTo>
                <a:close/>
              </a:path>
              <a:path w="1082039" h="1080770">
                <a:moveTo>
                  <a:pt x="900684" y="944880"/>
                </a:moveTo>
                <a:lnTo>
                  <a:pt x="841248" y="944880"/>
                </a:lnTo>
                <a:lnTo>
                  <a:pt x="861060" y="928370"/>
                </a:lnTo>
                <a:lnTo>
                  <a:pt x="879348" y="911860"/>
                </a:lnTo>
                <a:lnTo>
                  <a:pt x="879348" y="913130"/>
                </a:lnTo>
                <a:lnTo>
                  <a:pt x="933003" y="913130"/>
                </a:lnTo>
                <a:lnTo>
                  <a:pt x="905256" y="941070"/>
                </a:lnTo>
                <a:lnTo>
                  <a:pt x="900684" y="944880"/>
                </a:lnTo>
                <a:close/>
              </a:path>
              <a:path w="1082039" h="1080770">
                <a:moveTo>
                  <a:pt x="242824" y="944880"/>
                </a:moveTo>
                <a:lnTo>
                  <a:pt x="240791" y="944880"/>
                </a:lnTo>
                <a:lnTo>
                  <a:pt x="239268" y="942340"/>
                </a:lnTo>
                <a:lnTo>
                  <a:pt x="242824" y="944880"/>
                </a:lnTo>
                <a:close/>
              </a:path>
              <a:path w="1082039" h="1080770">
                <a:moveTo>
                  <a:pt x="868680" y="971550"/>
                </a:moveTo>
                <a:lnTo>
                  <a:pt x="801623" y="971550"/>
                </a:lnTo>
                <a:lnTo>
                  <a:pt x="822960" y="957580"/>
                </a:lnTo>
                <a:lnTo>
                  <a:pt x="821436" y="957580"/>
                </a:lnTo>
                <a:lnTo>
                  <a:pt x="842772" y="942340"/>
                </a:lnTo>
                <a:lnTo>
                  <a:pt x="841248" y="944880"/>
                </a:lnTo>
                <a:lnTo>
                  <a:pt x="900684" y="944880"/>
                </a:lnTo>
                <a:lnTo>
                  <a:pt x="868680" y="971550"/>
                </a:lnTo>
                <a:close/>
              </a:path>
              <a:path w="1082039" h="1080770">
                <a:moveTo>
                  <a:pt x="281178" y="971550"/>
                </a:moveTo>
                <a:lnTo>
                  <a:pt x="280416" y="971550"/>
                </a:lnTo>
                <a:lnTo>
                  <a:pt x="278891" y="970280"/>
                </a:lnTo>
                <a:lnTo>
                  <a:pt x="281178" y="971550"/>
                </a:lnTo>
                <a:close/>
              </a:path>
              <a:path w="1082039" h="1080770">
                <a:moveTo>
                  <a:pt x="835013" y="994410"/>
                </a:moveTo>
                <a:lnTo>
                  <a:pt x="758952" y="994410"/>
                </a:lnTo>
                <a:lnTo>
                  <a:pt x="801623" y="970280"/>
                </a:lnTo>
                <a:lnTo>
                  <a:pt x="801623" y="971550"/>
                </a:lnTo>
                <a:lnTo>
                  <a:pt x="868680" y="971550"/>
                </a:lnTo>
                <a:lnTo>
                  <a:pt x="864108" y="975360"/>
                </a:lnTo>
                <a:lnTo>
                  <a:pt x="835013" y="994410"/>
                </a:lnTo>
                <a:close/>
              </a:path>
              <a:path w="1082039" h="1080770">
                <a:moveTo>
                  <a:pt x="324612" y="994410"/>
                </a:moveTo>
                <a:lnTo>
                  <a:pt x="323088" y="994410"/>
                </a:lnTo>
                <a:lnTo>
                  <a:pt x="321564" y="993140"/>
                </a:lnTo>
                <a:lnTo>
                  <a:pt x="324612" y="994410"/>
                </a:lnTo>
                <a:close/>
              </a:path>
              <a:path w="1082039" h="1080770">
                <a:moveTo>
                  <a:pt x="761372" y="1033780"/>
                </a:moveTo>
                <a:lnTo>
                  <a:pt x="641604" y="1033780"/>
                </a:lnTo>
                <a:lnTo>
                  <a:pt x="667511" y="1027430"/>
                </a:lnTo>
                <a:lnTo>
                  <a:pt x="665988" y="1027430"/>
                </a:lnTo>
                <a:lnTo>
                  <a:pt x="714756" y="1013460"/>
                </a:lnTo>
                <a:lnTo>
                  <a:pt x="713232" y="1013460"/>
                </a:lnTo>
                <a:lnTo>
                  <a:pt x="737615" y="1003300"/>
                </a:lnTo>
                <a:lnTo>
                  <a:pt x="736092" y="1003300"/>
                </a:lnTo>
                <a:lnTo>
                  <a:pt x="758952" y="993140"/>
                </a:lnTo>
                <a:lnTo>
                  <a:pt x="758952" y="994410"/>
                </a:lnTo>
                <a:lnTo>
                  <a:pt x="835013" y="994410"/>
                </a:lnTo>
                <a:lnTo>
                  <a:pt x="821436" y="1003300"/>
                </a:lnTo>
                <a:lnTo>
                  <a:pt x="775715" y="1027430"/>
                </a:lnTo>
                <a:lnTo>
                  <a:pt x="761372" y="1033780"/>
                </a:lnTo>
                <a:close/>
              </a:path>
              <a:path w="1082039" h="1080770">
                <a:moveTo>
                  <a:pt x="445388" y="1033780"/>
                </a:moveTo>
                <a:lnTo>
                  <a:pt x="440435" y="1033780"/>
                </a:lnTo>
                <a:lnTo>
                  <a:pt x="438911" y="1032510"/>
                </a:lnTo>
                <a:lnTo>
                  <a:pt x="445388" y="1033780"/>
                </a:lnTo>
                <a:close/>
              </a:path>
              <a:path w="1082039" h="1080770">
                <a:moveTo>
                  <a:pt x="744160" y="1041400"/>
                </a:moveTo>
                <a:lnTo>
                  <a:pt x="591311" y="1041400"/>
                </a:lnTo>
                <a:lnTo>
                  <a:pt x="643127" y="1032510"/>
                </a:lnTo>
                <a:lnTo>
                  <a:pt x="641604" y="1033780"/>
                </a:lnTo>
                <a:lnTo>
                  <a:pt x="761372" y="1033780"/>
                </a:lnTo>
                <a:lnTo>
                  <a:pt x="744160" y="1041400"/>
                </a:lnTo>
                <a:close/>
              </a:path>
              <a:path w="1082039" h="1080770">
                <a:moveTo>
                  <a:pt x="502158" y="1041400"/>
                </a:moveTo>
                <a:lnTo>
                  <a:pt x="489204" y="1041400"/>
                </a:lnTo>
                <a:lnTo>
                  <a:pt x="489204" y="1040130"/>
                </a:lnTo>
                <a:lnTo>
                  <a:pt x="502158" y="1041400"/>
                </a:lnTo>
                <a:close/>
              </a:path>
              <a:path w="1082039" h="1080770">
                <a:moveTo>
                  <a:pt x="741291" y="1042670"/>
                </a:moveTo>
                <a:lnTo>
                  <a:pt x="566927" y="1042670"/>
                </a:lnTo>
                <a:lnTo>
                  <a:pt x="592835" y="1040130"/>
                </a:lnTo>
                <a:lnTo>
                  <a:pt x="591311" y="1041400"/>
                </a:lnTo>
                <a:lnTo>
                  <a:pt x="744160" y="1041400"/>
                </a:lnTo>
                <a:lnTo>
                  <a:pt x="741291" y="1042670"/>
                </a:lnTo>
                <a:close/>
              </a:path>
            </a:pathLst>
          </a:custGeom>
          <a:solidFill>
            <a:srgbClr val="F9C623"/>
          </a:solidFill>
        </p:spPr>
        <p:txBody>
          <a:bodyPr wrap="square" lIns="0" tIns="0" rIns="0" bIns="0" rtlCol="0"/>
          <a:lstStyle/>
          <a:p>
            <a:pPr algn="just" defTabSz="807085">
              <a:buClrTx/>
            </a:pPr>
            <a:endParaRPr sz="1590" kern="1200">
              <a:solidFill>
                <a:prstClr val="black"/>
              </a:solidFill>
              <a:latin typeface="Calibri" panose="020F0502020204030204" pitchFamily="34" charset="0"/>
              <a:ea typeface="+mn-ea"/>
              <a:cs typeface="Calibri" panose="020F0502020204030204" pitchFamily="34" charset="0"/>
            </a:endParaRPr>
          </a:p>
        </p:txBody>
      </p:sp>
      <p:sp>
        <p:nvSpPr>
          <p:cNvPr id="8" name="Google Shape;447;p50">
            <a:extLst>
              <a:ext uri="{FF2B5EF4-FFF2-40B4-BE49-F238E27FC236}">
                <a16:creationId xmlns:a16="http://schemas.microsoft.com/office/drawing/2014/main" id="{60C5AD7C-3D62-88A2-F788-86AC9DD6916B}"/>
              </a:ext>
            </a:extLst>
          </p:cNvPr>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56"/>
          <p:cNvPicPr preferRelativeResize="0"/>
          <p:nvPr/>
        </p:nvPicPr>
        <p:blipFill rotWithShape="1">
          <a:blip r:embed="rId4"/>
          <a:srcRect/>
          <a:stretch>
            <a:fillRect/>
          </a:stretch>
        </p:blipFill>
        <p:spPr>
          <a:xfrm>
            <a:off x="4803105" y="92461"/>
            <a:ext cx="2054895" cy="646869"/>
          </a:xfrm>
          <a:prstGeom prst="rect">
            <a:avLst/>
          </a:prstGeom>
          <a:noFill/>
          <a:ln>
            <a:noFill/>
          </a:ln>
        </p:spPr>
      </p:pic>
      <p:sp>
        <p:nvSpPr>
          <p:cNvPr id="536" name="Google Shape;536;p56"/>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537" name="Google Shape;537;p56"/>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538" name="Google Shape;538;p56"/>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a:t>
            </a:r>
            <a:endParaRPr sz="16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PRICING</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539" name="Google Shape;539;p56"/>
          <p:cNvSpPr txBox="1"/>
          <p:nvPr/>
        </p:nvSpPr>
        <p:spPr>
          <a:xfrm>
            <a:off x="1876567" y="739330"/>
            <a:ext cx="4768072"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grpSp>
        <p:nvGrpSpPr>
          <p:cNvPr id="540" name="Google Shape;540;p56"/>
          <p:cNvGrpSpPr/>
          <p:nvPr/>
        </p:nvGrpSpPr>
        <p:grpSpPr>
          <a:xfrm>
            <a:off x="513723" y="4426845"/>
            <a:ext cx="1044575" cy="1044575"/>
            <a:chOff x="450663" y="4426845"/>
            <a:chExt cx="1044575" cy="1044575"/>
          </a:xfrm>
        </p:grpSpPr>
        <p:pic>
          <p:nvPicPr>
            <p:cNvPr id="541" name="Google Shape;541;p56"/>
            <p:cNvPicPr preferRelativeResize="0"/>
            <p:nvPr/>
          </p:nvPicPr>
          <p:blipFill rotWithShape="1">
            <a:blip r:embed="rId5" cstate="email"/>
            <a:srcRect/>
            <a:stretch>
              <a:fillRect/>
            </a:stretch>
          </p:blipFill>
          <p:spPr>
            <a:xfrm>
              <a:off x="527303" y="4501895"/>
              <a:ext cx="902207" cy="902208"/>
            </a:xfrm>
            <a:prstGeom prst="rect">
              <a:avLst/>
            </a:prstGeom>
            <a:noFill/>
            <a:ln>
              <a:noFill/>
            </a:ln>
          </p:spPr>
        </p:pic>
        <p:sp>
          <p:nvSpPr>
            <p:cNvPr id="542" name="Google Shape;542;p56"/>
            <p:cNvSpPr/>
            <p:nvPr/>
          </p:nvSpPr>
          <p:spPr>
            <a:xfrm>
              <a:off x="450663" y="4426845"/>
              <a:ext cx="1044575" cy="1044575"/>
            </a:xfrm>
            <a:custGeom>
              <a:avLst/>
              <a:gdLst/>
              <a:ahLst/>
              <a:cxnLst/>
              <a:rect l="l" t="t" r="r" b="b"/>
              <a:pathLst>
                <a:path w="1044575" h="1044575" extrusionOk="0">
                  <a:moveTo>
                    <a:pt x="0" y="522000"/>
                  </a:moveTo>
                  <a:lnTo>
                    <a:pt x="2133" y="474487"/>
                  </a:lnTo>
                  <a:lnTo>
                    <a:pt x="8410" y="428169"/>
                  </a:lnTo>
                  <a:lnTo>
                    <a:pt x="18646" y="383231"/>
                  </a:lnTo>
                  <a:lnTo>
                    <a:pt x="32657" y="339857"/>
                  </a:lnTo>
                  <a:lnTo>
                    <a:pt x="50259" y="298230"/>
                  </a:lnTo>
                  <a:lnTo>
                    <a:pt x="71268" y="258536"/>
                  </a:lnTo>
                  <a:lnTo>
                    <a:pt x="95499" y="220958"/>
                  </a:lnTo>
                  <a:lnTo>
                    <a:pt x="122767" y="185682"/>
                  </a:lnTo>
                  <a:lnTo>
                    <a:pt x="152890" y="152890"/>
                  </a:lnTo>
                  <a:lnTo>
                    <a:pt x="185682" y="122767"/>
                  </a:lnTo>
                  <a:lnTo>
                    <a:pt x="220958" y="95499"/>
                  </a:lnTo>
                  <a:lnTo>
                    <a:pt x="258536" y="71268"/>
                  </a:lnTo>
                  <a:lnTo>
                    <a:pt x="298230" y="50259"/>
                  </a:lnTo>
                  <a:lnTo>
                    <a:pt x="339857" y="32657"/>
                  </a:lnTo>
                  <a:lnTo>
                    <a:pt x="383231" y="18646"/>
                  </a:lnTo>
                  <a:lnTo>
                    <a:pt x="428169" y="8410"/>
                  </a:lnTo>
                  <a:lnTo>
                    <a:pt x="474487" y="2133"/>
                  </a:lnTo>
                  <a:lnTo>
                    <a:pt x="522000" y="0"/>
                  </a:lnTo>
                  <a:lnTo>
                    <a:pt x="569512" y="2133"/>
                  </a:lnTo>
                  <a:lnTo>
                    <a:pt x="615830" y="8410"/>
                  </a:lnTo>
                  <a:lnTo>
                    <a:pt x="660768" y="18646"/>
                  </a:lnTo>
                  <a:lnTo>
                    <a:pt x="704142" y="32657"/>
                  </a:lnTo>
                  <a:lnTo>
                    <a:pt x="745769" y="50259"/>
                  </a:lnTo>
                  <a:lnTo>
                    <a:pt x="785463" y="71268"/>
                  </a:lnTo>
                  <a:lnTo>
                    <a:pt x="823041" y="95499"/>
                  </a:lnTo>
                  <a:lnTo>
                    <a:pt x="858317" y="122767"/>
                  </a:lnTo>
                  <a:lnTo>
                    <a:pt x="891109" y="152890"/>
                  </a:lnTo>
                  <a:lnTo>
                    <a:pt x="921232" y="185682"/>
                  </a:lnTo>
                  <a:lnTo>
                    <a:pt x="948500" y="220958"/>
                  </a:lnTo>
                  <a:lnTo>
                    <a:pt x="972731" y="258536"/>
                  </a:lnTo>
                  <a:lnTo>
                    <a:pt x="993740" y="298230"/>
                  </a:lnTo>
                  <a:lnTo>
                    <a:pt x="1011342" y="339857"/>
                  </a:lnTo>
                  <a:lnTo>
                    <a:pt x="1025353" y="383231"/>
                  </a:lnTo>
                  <a:lnTo>
                    <a:pt x="1035589" y="428169"/>
                  </a:lnTo>
                  <a:lnTo>
                    <a:pt x="1041866" y="474487"/>
                  </a:lnTo>
                  <a:lnTo>
                    <a:pt x="1044000" y="522000"/>
                  </a:lnTo>
                  <a:lnTo>
                    <a:pt x="1041866" y="569512"/>
                  </a:lnTo>
                  <a:lnTo>
                    <a:pt x="1035589" y="615830"/>
                  </a:lnTo>
                  <a:lnTo>
                    <a:pt x="1025353" y="660768"/>
                  </a:lnTo>
                  <a:lnTo>
                    <a:pt x="1011342" y="704142"/>
                  </a:lnTo>
                  <a:lnTo>
                    <a:pt x="993740" y="745769"/>
                  </a:lnTo>
                  <a:lnTo>
                    <a:pt x="972731" y="785463"/>
                  </a:lnTo>
                  <a:lnTo>
                    <a:pt x="948500" y="823041"/>
                  </a:lnTo>
                  <a:lnTo>
                    <a:pt x="921232" y="858317"/>
                  </a:lnTo>
                  <a:lnTo>
                    <a:pt x="891109" y="891109"/>
                  </a:lnTo>
                  <a:lnTo>
                    <a:pt x="858317" y="921232"/>
                  </a:lnTo>
                  <a:lnTo>
                    <a:pt x="823041" y="948500"/>
                  </a:lnTo>
                  <a:lnTo>
                    <a:pt x="785463" y="972731"/>
                  </a:lnTo>
                  <a:lnTo>
                    <a:pt x="745769" y="993740"/>
                  </a:lnTo>
                  <a:lnTo>
                    <a:pt x="704142" y="1011342"/>
                  </a:lnTo>
                  <a:lnTo>
                    <a:pt x="660768" y="1025353"/>
                  </a:lnTo>
                  <a:lnTo>
                    <a:pt x="615830" y="1035589"/>
                  </a:lnTo>
                  <a:lnTo>
                    <a:pt x="569512" y="1041866"/>
                  </a:lnTo>
                  <a:lnTo>
                    <a:pt x="522000" y="1044000"/>
                  </a:lnTo>
                  <a:lnTo>
                    <a:pt x="474487" y="1041866"/>
                  </a:lnTo>
                  <a:lnTo>
                    <a:pt x="428169" y="1035589"/>
                  </a:lnTo>
                  <a:lnTo>
                    <a:pt x="383231" y="1025353"/>
                  </a:lnTo>
                  <a:lnTo>
                    <a:pt x="339857" y="1011342"/>
                  </a:lnTo>
                  <a:lnTo>
                    <a:pt x="298230" y="993740"/>
                  </a:lnTo>
                  <a:lnTo>
                    <a:pt x="258536" y="972731"/>
                  </a:lnTo>
                  <a:lnTo>
                    <a:pt x="220958" y="948500"/>
                  </a:lnTo>
                  <a:lnTo>
                    <a:pt x="185682" y="921232"/>
                  </a:lnTo>
                  <a:lnTo>
                    <a:pt x="152890" y="891109"/>
                  </a:lnTo>
                  <a:lnTo>
                    <a:pt x="122767" y="858317"/>
                  </a:lnTo>
                  <a:lnTo>
                    <a:pt x="95499" y="823041"/>
                  </a:lnTo>
                  <a:lnTo>
                    <a:pt x="71268" y="785463"/>
                  </a:lnTo>
                  <a:lnTo>
                    <a:pt x="50259" y="745769"/>
                  </a:lnTo>
                  <a:lnTo>
                    <a:pt x="32657" y="704142"/>
                  </a:lnTo>
                  <a:lnTo>
                    <a:pt x="18646" y="660768"/>
                  </a:lnTo>
                  <a:lnTo>
                    <a:pt x="8410" y="615830"/>
                  </a:lnTo>
                  <a:lnTo>
                    <a:pt x="2133" y="569512"/>
                  </a:lnTo>
                  <a:lnTo>
                    <a:pt x="0" y="522000"/>
                  </a:lnTo>
                  <a:close/>
                </a:path>
              </a:pathLst>
            </a:custGeom>
            <a:noFill/>
            <a:ln w="38100" cap="flat" cmpd="sng">
              <a:solidFill>
                <a:srgbClr val="FAC72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grpSp>
      <p:sp>
        <p:nvSpPr>
          <p:cNvPr id="543" name="Google Shape;543;p56"/>
          <p:cNvSpPr txBox="1"/>
          <p:nvPr/>
        </p:nvSpPr>
        <p:spPr>
          <a:xfrm>
            <a:off x="1847603" y="5997412"/>
            <a:ext cx="4826000" cy="261610"/>
          </a:xfrm>
          <a:prstGeom prst="rect">
            <a:avLst/>
          </a:prstGeom>
          <a:noFill/>
          <a:ln>
            <a:noFill/>
          </a:ln>
        </p:spPr>
        <p:txBody>
          <a:bodyPr spcFirstLastPara="1" wrap="square" lIns="0" tIns="12700" rIns="0" bIns="0" anchor="t" anchorCtr="0">
            <a:spAutoFit/>
          </a:bodyPr>
          <a:lstStyle/>
          <a:p>
            <a:pPr marL="302895" marR="0" lvl="0" indent="0" algn="l" rtl="0">
              <a:lnSpc>
                <a:spcPct val="100000"/>
              </a:lnSpc>
              <a:spcBef>
                <a:spcPts val="545"/>
              </a:spcBef>
              <a:spcAft>
                <a:spcPts val="0"/>
              </a:spcAft>
              <a:buClr>
                <a:srgbClr val="000000"/>
              </a:buClr>
              <a:buSzPts val="1200"/>
              <a:buFont typeface="Arial" panose="020B0604020202020204"/>
              <a:buNone/>
            </a:pPr>
            <a:r>
              <a:rPr lang="en-US" sz="1200" b="0" i="0" u="sng"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Proposed By:</a:t>
            </a: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		</a:t>
            </a:r>
            <a:r>
              <a:rPr lang="en-US" sz="1200" b="0" i="0" u="sng"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Approved By:</a:t>
            </a:r>
            <a:endParaRPr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grpSp>
        <p:nvGrpSpPr>
          <p:cNvPr id="548" name="Google Shape;548;p56"/>
          <p:cNvGrpSpPr/>
          <p:nvPr/>
        </p:nvGrpSpPr>
        <p:grpSpPr>
          <a:xfrm>
            <a:off x="4566235" y="6347498"/>
            <a:ext cx="2078404" cy="364197"/>
            <a:chOff x="4566235" y="6347498"/>
            <a:chExt cx="2078404" cy="364197"/>
          </a:xfrm>
        </p:grpSpPr>
        <p:pic>
          <p:nvPicPr>
            <p:cNvPr id="549" name="Google Shape;549;p56"/>
            <p:cNvPicPr preferRelativeResize="0"/>
            <p:nvPr/>
          </p:nvPicPr>
          <p:blipFill rotWithShape="1">
            <a:blip r:embed="rId6" cstate="email"/>
            <a:srcRect/>
            <a:stretch>
              <a:fillRect/>
            </a:stretch>
          </p:blipFill>
          <p:spPr>
            <a:xfrm>
              <a:off x="6297168" y="6348984"/>
              <a:ext cx="347471" cy="362711"/>
            </a:xfrm>
            <a:prstGeom prst="rect">
              <a:avLst/>
            </a:prstGeom>
            <a:noFill/>
            <a:ln>
              <a:noFill/>
            </a:ln>
          </p:spPr>
        </p:pic>
        <p:sp>
          <p:nvSpPr>
            <p:cNvPr id="550" name="Google Shape;550;p56"/>
            <p:cNvSpPr/>
            <p:nvPr/>
          </p:nvSpPr>
          <p:spPr>
            <a:xfrm>
              <a:off x="4566235" y="6347498"/>
              <a:ext cx="1800225" cy="360045"/>
            </a:xfrm>
            <a:custGeom>
              <a:avLst/>
              <a:gdLst/>
              <a:ahLst/>
              <a:cxnLst/>
              <a:rect l="l" t="t" r="r" b="b"/>
              <a:pathLst>
                <a:path w="1800225" h="360045" extrusionOk="0">
                  <a:moveTo>
                    <a:pt x="1739999" y="0"/>
                  </a:moveTo>
                  <a:lnTo>
                    <a:pt x="59999" y="0"/>
                  </a:lnTo>
                  <a:lnTo>
                    <a:pt x="36645" y="4715"/>
                  </a:lnTo>
                  <a:lnTo>
                    <a:pt x="17573" y="17573"/>
                  </a:lnTo>
                  <a:lnTo>
                    <a:pt x="4715" y="36645"/>
                  </a:lnTo>
                  <a:lnTo>
                    <a:pt x="0" y="59999"/>
                  </a:lnTo>
                  <a:lnTo>
                    <a:pt x="0" y="299998"/>
                  </a:lnTo>
                  <a:lnTo>
                    <a:pt x="4715" y="323352"/>
                  </a:lnTo>
                  <a:lnTo>
                    <a:pt x="17573" y="342424"/>
                  </a:lnTo>
                  <a:lnTo>
                    <a:pt x="36645" y="355282"/>
                  </a:lnTo>
                  <a:lnTo>
                    <a:pt x="59999" y="359998"/>
                  </a:lnTo>
                  <a:lnTo>
                    <a:pt x="1739999" y="359998"/>
                  </a:lnTo>
                  <a:lnTo>
                    <a:pt x="1763354" y="355282"/>
                  </a:lnTo>
                  <a:lnTo>
                    <a:pt x="1782425" y="342424"/>
                  </a:lnTo>
                  <a:lnTo>
                    <a:pt x="1795284" y="323352"/>
                  </a:lnTo>
                  <a:lnTo>
                    <a:pt x="1799998" y="299998"/>
                  </a:lnTo>
                  <a:lnTo>
                    <a:pt x="1799998" y="59999"/>
                  </a:lnTo>
                  <a:lnTo>
                    <a:pt x="1795284" y="36645"/>
                  </a:lnTo>
                  <a:lnTo>
                    <a:pt x="1782425" y="17573"/>
                  </a:lnTo>
                  <a:lnTo>
                    <a:pt x="1763354" y="4715"/>
                  </a:lnTo>
                  <a:lnTo>
                    <a:pt x="1739999"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grpSp>
      <p:grpSp>
        <p:nvGrpSpPr>
          <p:cNvPr id="551" name="Google Shape;551;p56"/>
          <p:cNvGrpSpPr/>
          <p:nvPr/>
        </p:nvGrpSpPr>
        <p:grpSpPr>
          <a:xfrm>
            <a:off x="4566235" y="6900671"/>
            <a:ext cx="2078404" cy="371143"/>
            <a:chOff x="4566235" y="6900671"/>
            <a:chExt cx="2078404" cy="371143"/>
          </a:xfrm>
        </p:grpSpPr>
        <p:sp>
          <p:nvSpPr>
            <p:cNvPr id="552" name="Google Shape;552;p56"/>
            <p:cNvSpPr/>
            <p:nvPr/>
          </p:nvSpPr>
          <p:spPr>
            <a:xfrm>
              <a:off x="4566235" y="6911769"/>
              <a:ext cx="1800225" cy="360045"/>
            </a:xfrm>
            <a:custGeom>
              <a:avLst/>
              <a:gdLst/>
              <a:ahLst/>
              <a:cxnLst/>
              <a:rect l="l" t="t" r="r" b="b"/>
              <a:pathLst>
                <a:path w="1800225" h="360045" extrusionOk="0">
                  <a:moveTo>
                    <a:pt x="1739999" y="0"/>
                  </a:moveTo>
                  <a:lnTo>
                    <a:pt x="59999" y="0"/>
                  </a:lnTo>
                  <a:lnTo>
                    <a:pt x="36645" y="4715"/>
                  </a:lnTo>
                  <a:lnTo>
                    <a:pt x="17573" y="17573"/>
                  </a:lnTo>
                  <a:lnTo>
                    <a:pt x="4715" y="36645"/>
                  </a:lnTo>
                  <a:lnTo>
                    <a:pt x="0" y="59999"/>
                  </a:lnTo>
                  <a:lnTo>
                    <a:pt x="0" y="299998"/>
                  </a:lnTo>
                  <a:lnTo>
                    <a:pt x="4715" y="323352"/>
                  </a:lnTo>
                  <a:lnTo>
                    <a:pt x="17573" y="342424"/>
                  </a:lnTo>
                  <a:lnTo>
                    <a:pt x="36645" y="355282"/>
                  </a:lnTo>
                  <a:lnTo>
                    <a:pt x="59999" y="359998"/>
                  </a:lnTo>
                  <a:lnTo>
                    <a:pt x="1739999" y="359998"/>
                  </a:lnTo>
                  <a:lnTo>
                    <a:pt x="1763354" y="355282"/>
                  </a:lnTo>
                  <a:lnTo>
                    <a:pt x="1782425" y="342424"/>
                  </a:lnTo>
                  <a:lnTo>
                    <a:pt x="1795284" y="323352"/>
                  </a:lnTo>
                  <a:lnTo>
                    <a:pt x="1799998" y="299998"/>
                  </a:lnTo>
                  <a:lnTo>
                    <a:pt x="1799998" y="59999"/>
                  </a:lnTo>
                  <a:lnTo>
                    <a:pt x="1795284" y="36645"/>
                  </a:lnTo>
                  <a:lnTo>
                    <a:pt x="1782425" y="17573"/>
                  </a:lnTo>
                  <a:lnTo>
                    <a:pt x="1763354" y="4715"/>
                  </a:lnTo>
                  <a:lnTo>
                    <a:pt x="1739999"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pic>
          <p:nvPicPr>
            <p:cNvPr id="553" name="Google Shape;553;p56"/>
            <p:cNvPicPr preferRelativeResize="0"/>
            <p:nvPr/>
          </p:nvPicPr>
          <p:blipFill rotWithShape="1">
            <a:blip r:embed="rId7" cstate="email"/>
            <a:srcRect/>
            <a:stretch>
              <a:fillRect/>
            </a:stretch>
          </p:blipFill>
          <p:spPr>
            <a:xfrm>
              <a:off x="6297168" y="6900671"/>
              <a:ext cx="347471" cy="362712"/>
            </a:xfrm>
            <a:prstGeom prst="rect">
              <a:avLst/>
            </a:prstGeom>
            <a:noFill/>
            <a:ln>
              <a:noFill/>
            </a:ln>
          </p:spPr>
        </p:pic>
      </p:grpSp>
      <p:grpSp>
        <p:nvGrpSpPr>
          <p:cNvPr id="554" name="Google Shape;554;p56"/>
          <p:cNvGrpSpPr/>
          <p:nvPr/>
        </p:nvGrpSpPr>
        <p:grpSpPr>
          <a:xfrm>
            <a:off x="4566235" y="7427976"/>
            <a:ext cx="2078404" cy="376080"/>
            <a:chOff x="4566235" y="7427976"/>
            <a:chExt cx="2078404" cy="376080"/>
          </a:xfrm>
        </p:grpSpPr>
        <p:sp>
          <p:nvSpPr>
            <p:cNvPr id="555" name="Google Shape;555;p56"/>
            <p:cNvSpPr/>
            <p:nvPr/>
          </p:nvSpPr>
          <p:spPr>
            <a:xfrm>
              <a:off x="4566235" y="7444011"/>
              <a:ext cx="1800225" cy="360045"/>
            </a:xfrm>
            <a:custGeom>
              <a:avLst/>
              <a:gdLst/>
              <a:ahLst/>
              <a:cxnLst/>
              <a:rect l="l" t="t" r="r" b="b"/>
              <a:pathLst>
                <a:path w="1800225" h="360045" extrusionOk="0">
                  <a:moveTo>
                    <a:pt x="1739999" y="0"/>
                  </a:moveTo>
                  <a:lnTo>
                    <a:pt x="59999" y="0"/>
                  </a:lnTo>
                  <a:lnTo>
                    <a:pt x="36645" y="4715"/>
                  </a:lnTo>
                  <a:lnTo>
                    <a:pt x="17573" y="17573"/>
                  </a:lnTo>
                  <a:lnTo>
                    <a:pt x="4715" y="36645"/>
                  </a:lnTo>
                  <a:lnTo>
                    <a:pt x="0" y="59999"/>
                  </a:lnTo>
                  <a:lnTo>
                    <a:pt x="0" y="299998"/>
                  </a:lnTo>
                  <a:lnTo>
                    <a:pt x="4715" y="323352"/>
                  </a:lnTo>
                  <a:lnTo>
                    <a:pt x="17573" y="342424"/>
                  </a:lnTo>
                  <a:lnTo>
                    <a:pt x="36645" y="355282"/>
                  </a:lnTo>
                  <a:lnTo>
                    <a:pt x="59999" y="359998"/>
                  </a:lnTo>
                  <a:lnTo>
                    <a:pt x="1739999" y="359998"/>
                  </a:lnTo>
                  <a:lnTo>
                    <a:pt x="1763354" y="355282"/>
                  </a:lnTo>
                  <a:lnTo>
                    <a:pt x="1782425" y="342424"/>
                  </a:lnTo>
                  <a:lnTo>
                    <a:pt x="1795284" y="323352"/>
                  </a:lnTo>
                  <a:lnTo>
                    <a:pt x="1799998" y="299998"/>
                  </a:lnTo>
                  <a:lnTo>
                    <a:pt x="1799998" y="59999"/>
                  </a:lnTo>
                  <a:lnTo>
                    <a:pt x="1795284" y="36645"/>
                  </a:lnTo>
                  <a:lnTo>
                    <a:pt x="1782425" y="17573"/>
                  </a:lnTo>
                  <a:lnTo>
                    <a:pt x="1763354" y="4715"/>
                  </a:lnTo>
                  <a:lnTo>
                    <a:pt x="1739999"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pic>
          <p:nvPicPr>
            <p:cNvPr id="556" name="Google Shape;556;p56"/>
            <p:cNvPicPr preferRelativeResize="0"/>
            <p:nvPr/>
          </p:nvPicPr>
          <p:blipFill rotWithShape="1">
            <a:blip r:embed="rId8" cstate="email"/>
            <a:srcRect/>
            <a:stretch>
              <a:fillRect/>
            </a:stretch>
          </p:blipFill>
          <p:spPr>
            <a:xfrm>
              <a:off x="6297168" y="7427976"/>
              <a:ext cx="347471" cy="362712"/>
            </a:xfrm>
            <a:prstGeom prst="rect">
              <a:avLst/>
            </a:prstGeom>
            <a:noFill/>
            <a:ln>
              <a:noFill/>
            </a:ln>
          </p:spPr>
        </p:pic>
      </p:grpSp>
      <p:grpSp>
        <p:nvGrpSpPr>
          <p:cNvPr id="557" name="Google Shape;557;p56"/>
          <p:cNvGrpSpPr/>
          <p:nvPr/>
        </p:nvGrpSpPr>
        <p:grpSpPr>
          <a:xfrm>
            <a:off x="4566235" y="8031443"/>
            <a:ext cx="2078404" cy="720090"/>
            <a:chOff x="4566235" y="8031443"/>
            <a:chExt cx="2078404" cy="720090"/>
          </a:xfrm>
        </p:grpSpPr>
        <p:sp>
          <p:nvSpPr>
            <p:cNvPr id="558" name="Google Shape;558;p56"/>
            <p:cNvSpPr/>
            <p:nvPr/>
          </p:nvSpPr>
          <p:spPr>
            <a:xfrm>
              <a:off x="4566235" y="8031443"/>
              <a:ext cx="1800225" cy="720090"/>
            </a:xfrm>
            <a:custGeom>
              <a:avLst/>
              <a:gdLst/>
              <a:ahLst/>
              <a:cxnLst/>
              <a:rect l="l" t="t" r="r" b="b"/>
              <a:pathLst>
                <a:path w="1800225" h="720090" extrusionOk="0">
                  <a:moveTo>
                    <a:pt x="1679997" y="0"/>
                  </a:moveTo>
                  <a:lnTo>
                    <a:pt x="120001" y="0"/>
                  </a:lnTo>
                  <a:lnTo>
                    <a:pt x="73291" y="9430"/>
                  </a:lnTo>
                  <a:lnTo>
                    <a:pt x="35147" y="35147"/>
                  </a:lnTo>
                  <a:lnTo>
                    <a:pt x="9430" y="73291"/>
                  </a:lnTo>
                  <a:lnTo>
                    <a:pt x="0" y="120001"/>
                  </a:lnTo>
                  <a:lnTo>
                    <a:pt x="0" y="599997"/>
                  </a:lnTo>
                  <a:lnTo>
                    <a:pt x="9430" y="646707"/>
                  </a:lnTo>
                  <a:lnTo>
                    <a:pt x="35147" y="684851"/>
                  </a:lnTo>
                  <a:lnTo>
                    <a:pt x="73291" y="710569"/>
                  </a:lnTo>
                  <a:lnTo>
                    <a:pt x="120001" y="719999"/>
                  </a:lnTo>
                  <a:lnTo>
                    <a:pt x="1679997" y="719999"/>
                  </a:lnTo>
                  <a:lnTo>
                    <a:pt x="1726707" y="710569"/>
                  </a:lnTo>
                  <a:lnTo>
                    <a:pt x="1764851" y="684851"/>
                  </a:lnTo>
                  <a:lnTo>
                    <a:pt x="1790568" y="646707"/>
                  </a:lnTo>
                  <a:lnTo>
                    <a:pt x="1799998" y="599997"/>
                  </a:lnTo>
                  <a:lnTo>
                    <a:pt x="1799998" y="120001"/>
                  </a:lnTo>
                  <a:lnTo>
                    <a:pt x="1790568" y="73291"/>
                  </a:lnTo>
                  <a:lnTo>
                    <a:pt x="1764851" y="35147"/>
                  </a:lnTo>
                  <a:lnTo>
                    <a:pt x="1726707" y="9430"/>
                  </a:lnTo>
                  <a:lnTo>
                    <a:pt x="1679997"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pic>
          <p:nvPicPr>
            <p:cNvPr id="559" name="Google Shape;559;p56"/>
            <p:cNvPicPr preferRelativeResize="0"/>
            <p:nvPr/>
          </p:nvPicPr>
          <p:blipFill rotWithShape="1">
            <a:blip r:embed="rId9" cstate="email"/>
            <a:srcRect/>
            <a:stretch>
              <a:fillRect/>
            </a:stretch>
          </p:blipFill>
          <p:spPr>
            <a:xfrm>
              <a:off x="6297168" y="8375903"/>
              <a:ext cx="347471" cy="362712"/>
            </a:xfrm>
            <a:prstGeom prst="rect">
              <a:avLst/>
            </a:prstGeom>
            <a:noFill/>
            <a:ln>
              <a:noFill/>
            </a:ln>
          </p:spPr>
        </p:pic>
      </p:grpSp>
      <p:sp>
        <p:nvSpPr>
          <p:cNvPr id="561" name="Google Shape;561;p56"/>
          <p:cNvSpPr/>
          <p:nvPr/>
        </p:nvSpPr>
        <p:spPr>
          <a:xfrm>
            <a:off x="2104717" y="6347498"/>
            <a:ext cx="1800225" cy="360045"/>
          </a:xfrm>
          <a:custGeom>
            <a:avLst/>
            <a:gdLst/>
            <a:ahLst/>
            <a:cxnLst/>
            <a:rect l="l" t="t" r="r" b="b"/>
            <a:pathLst>
              <a:path w="1800225" h="360045" extrusionOk="0">
                <a:moveTo>
                  <a:pt x="1740000" y="0"/>
                </a:moveTo>
                <a:lnTo>
                  <a:pt x="59999" y="0"/>
                </a:lnTo>
                <a:lnTo>
                  <a:pt x="36645" y="4715"/>
                </a:lnTo>
                <a:lnTo>
                  <a:pt x="17573" y="17573"/>
                </a:lnTo>
                <a:lnTo>
                  <a:pt x="4715" y="36645"/>
                </a:lnTo>
                <a:lnTo>
                  <a:pt x="0" y="59999"/>
                </a:lnTo>
                <a:lnTo>
                  <a:pt x="0" y="299998"/>
                </a:lnTo>
                <a:lnTo>
                  <a:pt x="4715" y="323352"/>
                </a:lnTo>
                <a:lnTo>
                  <a:pt x="17573" y="342424"/>
                </a:lnTo>
                <a:lnTo>
                  <a:pt x="36645" y="355282"/>
                </a:lnTo>
                <a:lnTo>
                  <a:pt x="59999" y="359998"/>
                </a:lnTo>
                <a:lnTo>
                  <a:pt x="1740000" y="359998"/>
                </a:lnTo>
                <a:lnTo>
                  <a:pt x="1763354" y="355282"/>
                </a:lnTo>
                <a:lnTo>
                  <a:pt x="1782426" y="342424"/>
                </a:lnTo>
                <a:lnTo>
                  <a:pt x="1795285" y="323352"/>
                </a:lnTo>
                <a:lnTo>
                  <a:pt x="1800000" y="299998"/>
                </a:lnTo>
                <a:lnTo>
                  <a:pt x="1800000" y="59999"/>
                </a:lnTo>
                <a:lnTo>
                  <a:pt x="1795285" y="36645"/>
                </a:lnTo>
                <a:lnTo>
                  <a:pt x="1782426" y="17573"/>
                </a:lnTo>
                <a:lnTo>
                  <a:pt x="1763354" y="4715"/>
                </a:lnTo>
                <a:lnTo>
                  <a:pt x="1740000"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62" name="Google Shape;562;p56"/>
          <p:cNvSpPr/>
          <p:nvPr/>
        </p:nvSpPr>
        <p:spPr>
          <a:xfrm>
            <a:off x="2104717" y="6911769"/>
            <a:ext cx="1800225" cy="360045"/>
          </a:xfrm>
          <a:custGeom>
            <a:avLst/>
            <a:gdLst/>
            <a:ahLst/>
            <a:cxnLst/>
            <a:rect l="l" t="t" r="r" b="b"/>
            <a:pathLst>
              <a:path w="1800225" h="360045" extrusionOk="0">
                <a:moveTo>
                  <a:pt x="1740000" y="0"/>
                </a:moveTo>
                <a:lnTo>
                  <a:pt x="59999" y="0"/>
                </a:lnTo>
                <a:lnTo>
                  <a:pt x="36645" y="4715"/>
                </a:lnTo>
                <a:lnTo>
                  <a:pt x="17573" y="17573"/>
                </a:lnTo>
                <a:lnTo>
                  <a:pt x="4715" y="36645"/>
                </a:lnTo>
                <a:lnTo>
                  <a:pt x="0" y="59999"/>
                </a:lnTo>
                <a:lnTo>
                  <a:pt x="0" y="299998"/>
                </a:lnTo>
                <a:lnTo>
                  <a:pt x="4715" y="323352"/>
                </a:lnTo>
                <a:lnTo>
                  <a:pt x="17573" y="342424"/>
                </a:lnTo>
                <a:lnTo>
                  <a:pt x="36645" y="355282"/>
                </a:lnTo>
                <a:lnTo>
                  <a:pt x="59999" y="359998"/>
                </a:lnTo>
                <a:lnTo>
                  <a:pt x="1740000" y="359998"/>
                </a:lnTo>
                <a:lnTo>
                  <a:pt x="1763354" y="355282"/>
                </a:lnTo>
                <a:lnTo>
                  <a:pt x="1782426" y="342424"/>
                </a:lnTo>
                <a:lnTo>
                  <a:pt x="1795285" y="323352"/>
                </a:lnTo>
                <a:lnTo>
                  <a:pt x="1800000" y="299998"/>
                </a:lnTo>
                <a:lnTo>
                  <a:pt x="1800000" y="59999"/>
                </a:lnTo>
                <a:lnTo>
                  <a:pt x="1795285" y="36645"/>
                </a:lnTo>
                <a:lnTo>
                  <a:pt x="1782426" y="17573"/>
                </a:lnTo>
                <a:lnTo>
                  <a:pt x="1763354" y="4715"/>
                </a:lnTo>
                <a:lnTo>
                  <a:pt x="1740000"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lang="en-US"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63" name="Google Shape;563;p56"/>
          <p:cNvSpPr/>
          <p:nvPr/>
        </p:nvSpPr>
        <p:spPr>
          <a:xfrm>
            <a:off x="2104717" y="7441555"/>
            <a:ext cx="1800225" cy="360045"/>
          </a:xfrm>
          <a:custGeom>
            <a:avLst/>
            <a:gdLst/>
            <a:ahLst/>
            <a:cxnLst/>
            <a:rect l="l" t="t" r="r" b="b"/>
            <a:pathLst>
              <a:path w="1800225" h="360045" extrusionOk="0">
                <a:moveTo>
                  <a:pt x="1740000" y="0"/>
                </a:moveTo>
                <a:lnTo>
                  <a:pt x="59999" y="0"/>
                </a:lnTo>
                <a:lnTo>
                  <a:pt x="36645" y="4715"/>
                </a:lnTo>
                <a:lnTo>
                  <a:pt x="17573" y="17573"/>
                </a:lnTo>
                <a:lnTo>
                  <a:pt x="4715" y="36645"/>
                </a:lnTo>
                <a:lnTo>
                  <a:pt x="0" y="59999"/>
                </a:lnTo>
                <a:lnTo>
                  <a:pt x="0" y="299998"/>
                </a:lnTo>
                <a:lnTo>
                  <a:pt x="4715" y="323352"/>
                </a:lnTo>
                <a:lnTo>
                  <a:pt x="17573" y="342424"/>
                </a:lnTo>
                <a:lnTo>
                  <a:pt x="36645" y="355282"/>
                </a:lnTo>
                <a:lnTo>
                  <a:pt x="59999" y="359998"/>
                </a:lnTo>
                <a:lnTo>
                  <a:pt x="1740000" y="359998"/>
                </a:lnTo>
                <a:lnTo>
                  <a:pt x="1763354" y="355282"/>
                </a:lnTo>
                <a:lnTo>
                  <a:pt x="1782426" y="342424"/>
                </a:lnTo>
                <a:lnTo>
                  <a:pt x="1795285" y="323352"/>
                </a:lnTo>
                <a:lnTo>
                  <a:pt x="1800000" y="299998"/>
                </a:lnTo>
                <a:lnTo>
                  <a:pt x="1800000" y="59999"/>
                </a:lnTo>
                <a:lnTo>
                  <a:pt x="1795285" y="36645"/>
                </a:lnTo>
                <a:lnTo>
                  <a:pt x="1782426" y="17573"/>
                </a:lnTo>
                <a:lnTo>
                  <a:pt x="1763354" y="4715"/>
                </a:lnTo>
                <a:lnTo>
                  <a:pt x="1740000"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64" name="Google Shape;564;p56"/>
          <p:cNvSpPr txBox="1"/>
          <p:nvPr/>
        </p:nvSpPr>
        <p:spPr>
          <a:xfrm>
            <a:off x="2103755" y="6361430"/>
            <a:ext cx="1536065" cy="328295"/>
          </a:xfrm>
          <a:prstGeom prst="rect">
            <a:avLst/>
          </a:prstGeom>
          <a:noFill/>
          <a:ln>
            <a:noFill/>
          </a:ln>
        </p:spPr>
        <p:txBody>
          <a:bodyPr spcFirstLastPara="1" wrap="square" lIns="0" tIns="12700" rIns="0" bIns="0" anchor="t" anchorCtr="0">
            <a:noAutofit/>
          </a:bodyPr>
          <a:lstStyle/>
          <a:p>
            <a:pPr marL="12700" marR="5080" lvl="0" indent="111125" algn="l" rtl="0">
              <a:lnSpc>
                <a:spcPct val="153000"/>
              </a:lnSpc>
              <a:spcBef>
                <a:spcPts val="0"/>
              </a:spcBef>
              <a:spcAft>
                <a:spcPts val="0"/>
              </a:spcAft>
              <a:buClr>
                <a:srgbClr val="000000"/>
              </a:buClr>
              <a:buSzPts val="1200"/>
              <a:buFont typeface="Arial" panose="020B0604020202020204"/>
              <a:buNone/>
            </a:pPr>
            <a:r>
              <a:rPr lang="en-US" sz="1200" dirty="0">
                <a:latin typeface="Calibri" panose="020F0502020204030204" pitchFamily="34" charset="0"/>
                <a:ea typeface="Calibri" panose="020F0502020204030204"/>
                <a:cs typeface="Calibri" panose="020F0502020204030204" pitchFamily="34" charset="0"/>
                <a:sym typeface="Calibri" panose="020F0502020204030204"/>
              </a:rPr>
              <a:t>Ariel Halevi</a:t>
            </a:r>
            <a:endParaRPr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65" name="Google Shape;565;p56"/>
          <p:cNvSpPr/>
          <p:nvPr/>
        </p:nvSpPr>
        <p:spPr>
          <a:xfrm>
            <a:off x="2104717" y="8028985"/>
            <a:ext cx="1800225" cy="720090"/>
          </a:xfrm>
          <a:custGeom>
            <a:avLst/>
            <a:gdLst/>
            <a:ahLst/>
            <a:cxnLst/>
            <a:rect l="l" t="t" r="r" b="b"/>
            <a:pathLst>
              <a:path w="1800225" h="720090" extrusionOk="0">
                <a:moveTo>
                  <a:pt x="1679997" y="0"/>
                </a:moveTo>
                <a:lnTo>
                  <a:pt x="120002" y="0"/>
                </a:lnTo>
                <a:lnTo>
                  <a:pt x="73292" y="9430"/>
                </a:lnTo>
                <a:lnTo>
                  <a:pt x="35148" y="35147"/>
                </a:lnTo>
                <a:lnTo>
                  <a:pt x="9430" y="73291"/>
                </a:lnTo>
                <a:lnTo>
                  <a:pt x="0" y="120002"/>
                </a:lnTo>
                <a:lnTo>
                  <a:pt x="0" y="599997"/>
                </a:lnTo>
                <a:lnTo>
                  <a:pt x="9430" y="646707"/>
                </a:lnTo>
                <a:lnTo>
                  <a:pt x="35148" y="684851"/>
                </a:lnTo>
                <a:lnTo>
                  <a:pt x="73292" y="710569"/>
                </a:lnTo>
                <a:lnTo>
                  <a:pt x="120002" y="719999"/>
                </a:lnTo>
                <a:lnTo>
                  <a:pt x="1679997" y="719999"/>
                </a:lnTo>
                <a:lnTo>
                  <a:pt x="1726708" y="710569"/>
                </a:lnTo>
                <a:lnTo>
                  <a:pt x="1764852" y="684851"/>
                </a:lnTo>
                <a:lnTo>
                  <a:pt x="1790569" y="646707"/>
                </a:lnTo>
                <a:lnTo>
                  <a:pt x="1800000" y="599997"/>
                </a:lnTo>
                <a:lnTo>
                  <a:pt x="1800000" y="120002"/>
                </a:lnTo>
                <a:lnTo>
                  <a:pt x="1790569" y="73291"/>
                </a:lnTo>
                <a:lnTo>
                  <a:pt x="1764852" y="35147"/>
                </a:lnTo>
                <a:lnTo>
                  <a:pt x="1726708" y="9430"/>
                </a:lnTo>
                <a:lnTo>
                  <a:pt x="1679997" y="0"/>
                </a:lnTo>
                <a:close/>
              </a:path>
            </a:pathLst>
          </a:cu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67" name="Google Shape;567;p56"/>
          <p:cNvSpPr txBox="1"/>
          <p:nvPr/>
        </p:nvSpPr>
        <p:spPr>
          <a:xfrm>
            <a:off x="1962955" y="724916"/>
            <a:ext cx="4603115" cy="292432"/>
          </a:xfrm>
          <a:prstGeom prst="rect">
            <a:avLst/>
          </a:prstGeom>
          <a:noFill/>
          <a:ln>
            <a:noFill/>
          </a:ln>
        </p:spPr>
        <p:txBody>
          <a:bodyPr spcFirstLastPara="1" wrap="square" lIns="0" tIns="17125" rIns="0" bIns="0" anchor="t" anchorCtr="0">
            <a:spAutoFit/>
          </a:bodyPr>
          <a:lstStyle/>
          <a:p>
            <a:pPr marL="12700" marR="5080" lvl="0" indent="0" algn="just" rtl="0">
              <a:lnSpc>
                <a:spcPct val="149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Calibri" panose="020F0502020204030204" pitchFamily="34" charset="0"/>
                <a:cs typeface="Calibri" panose="020F0502020204030204" pitchFamily="34" charset="0"/>
                <a:sym typeface="Arial" panose="020B0604020202020204"/>
              </a:rPr>
              <a:t>As discussed, below please find the proposed project pricing:</a:t>
            </a: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graphicFrame>
        <p:nvGraphicFramePr>
          <p:cNvPr id="566" name="Google Shape;566;p56"/>
          <p:cNvGraphicFramePr/>
          <p:nvPr>
            <p:extLst>
              <p:ext uri="{D42A27DB-BD31-4B8C-83A1-F6EECF244321}">
                <p14:modId xmlns:p14="http://schemas.microsoft.com/office/powerpoint/2010/main" val="3124542535"/>
              </p:ext>
            </p:extLst>
          </p:nvPr>
        </p:nvGraphicFramePr>
        <p:xfrm>
          <a:off x="1917309" y="1104680"/>
          <a:ext cx="4660900" cy="1112550"/>
        </p:xfrm>
        <a:graphic>
          <a:graphicData uri="http://schemas.openxmlformats.org/drawingml/2006/table">
            <a:tbl>
              <a:tblPr>
                <a:noFill/>
                <a:tableStyleId>{C852ABB5-C5C8-4BE3-ADED-40B2BC0C61B4}</a:tableStyleId>
              </a:tblPr>
              <a:tblGrid>
                <a:gridCol w="2716568">
                  <a:extLst>
                    <a:ext uri="{9D8B030D-6E8A-4147-A177-3AD203B41FA5}">
                      <a16:colId xmlns:a16="http://schemas.microsoft.com/office/drawing/2014/main" val="20000"/>
                    </a:ext>
                  </a:extLst>
                </a:gridCol>
                <a:gridCol w="577515">
                  <a:extLst>
                    <a:ext uri="{9D8B030D-6E8A-4147-A177-3AD203B41FA5}">
                      <a16:colId xmlns:a16="http://schemas.microsoft.com/office/drawing/2014/main" val="20001"/>
                    </a:ext>
                  </a:extLst>
                </a:gridCol>
                <a:gridCol w="1366817">
                  <a:extLst>
                    <a:ext uri="{9D8B030D-6E8A-4147-A177-3AD203B41FA5}">
                      <a16:colId xmlns:a16="http://schemas.microsoft.com/office/drawing/2014/main" val="20002"/>
                    </a:ext>
                  </a:extLst>
                </a:gridCol>
              </a:tblGrid>
              <a:tr h="370850">
                <a:tc>
                  <a:txBody>
                    <a:bodyPr/>
                    <a:lstStyle/>
                    <a:p>
                      <a:pPr marL="91440" marR="0" lvl="0" indent="0" algn="ctr" rtl="0">
                        <a:lnSpc>
                          <a:spcPct val="100000"/>
                        </a:lnSpc>
                        <a:spcBef>
                          <a:spcPts val="0"/>
                        </a:spcBef>
                        <a:spcAft>
                          <a:spcPts val="0"/>
                        </a:spcAft>
                        <a:buClr>
                          <a:srgbClr val="000000"/>
                        </a:buClr>
                        <a:buSzPts val="1200"/>
                        <a:buFont typeface="Arial" panose="020B0604020202020204"/>
                        <a:buNone/>
                      </a:pPr>
                      <a:r>
                        <a:rPr lang="en-US" sz="1200" b="1" u="none" strike="noStrike" cap="none" dirty="0">
                          <a:latin typeface="Calibri" panose="020F0502020204030204"/>
                          <a:ea typeface="Calibri" panose="020F0502020204030204"/>
                          <a:cs typeface="Calibri" panose="020F0502020204030204"/>
                          <a:sym typeface="Calibri" panose="020F0502020204030204"/>
                        </a:rPr>
                        <a:t>Phase</a:t>
                      </a:r>
                      <a:endParaRPr sz="1400" u="none" strike="noStrike" cap="none" dirty="0"/>
                    </a:p>
                  </a:txBody>
                  <a:tcPr marL="0" marR="0" marT="80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u="none" strike="noStrike" cap="none" dirty="0">
                          <a:latin typeface="Calibri" panose="020F0502020204030204"/>
                          <a:ea typeface="Calibri" panose="020F0502020204030204"/>
                          <a:cs typeface="Calibri" panose="020F0502020204030204"/>
                          <a:sym typeface="Calibri" panose="020F0502020204030204"/>
                        </a:rPr>
                        <a:t>Units</a:t>
                      </a:r>
                      <a:endParaRPr sz="1200" b="1" u="none" strike="noStrike" cap="none" dirty="0">
                        <a:latin typeface="Calibri" panose="020F0502020204030204"/>
                        <a:ea typeface="Calibri" panose="020F0502020204030204"/>
                        <a:cs typeface="Calibri" panose="020F0502020204030204"/>
                        <a:sym typeface="Calibri" panose="020F0502020204030204"/>
                      </a:endParaRPr>
                    </a:p>
                  </a:txBody>
                  <a:tcPr marL="0" marR="0" marT="80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u="none" strike="noStrike" cap="none" dirty="0">
                          <a:latin typeface="Calibri" panose="020F0502020204030204"/>
                          <a:ea typeface="Calibri" panose="020F0502020204030204"/>
                          <a:cs typeface="Calibri" panose="020F0502020204030204"/>
                          <a:sym typeface="Calibri" panose="020F0502020204030204"/>
                        </a:rPr>
                        <a:t>Price (USD)</a:t>
                      </a:r>
                      <a:endParaRPr sz="1200" b="1" u="none" strike="noStrike" cap="none" dirty="0">
                        <a:latin typeface="Calibri" panose="020F0502020204030204"/>
                        <a:ea typeface="Calibri" panose="020F0502020204030204"/>
                        <a:cs typeface="Calibri" panose="020F0502020204030204"/>
                        <a:sym typeface="Calibri" panose="020F0502020204030204"/>
                      </a:endParaRPr>
                    </a:p>
                  </a:txBody>
                  <a:tcPr marL="0" marR="0" marT="800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50">
                <a:tc>
                  <a:txBody>
                    <a:bodyPr/>
                    <a:lstStyle/>
                    <a:p>
                      <a:pPr marL="91440" marR="0" lvl="0" indent="0" algn="l" rtl="0">
                        <a:lnSpc>
                          <a:spcPct val="100000"/>
                        </a:lnSpc>
                        <a:spcBef>
                          <a:spcPts val="0"/>
                        </a:spcBef>
                        <a:spcAft>
                          <a:spcPts val="0"/>
                        </a:spcAft>
                        <a:buClr>
                          <a:srgbClr val="000000"/>
                        </a:buClr>
                        <a:buSzPts val="1200"/>
                        <a:buFont typeface="Arial" panose="020B0604020202020204"/>
                        <a:buNone/>
                      </a:pPr>
                      <a:endParaRPr sz="1200" u="none" strike="noStrike" cap="none" dirty="0">
                        <a:latin typeface="Calibri" panose="020F0502020204030204"/>
                        <a:ea typeface="Calibri" panose="020F0502020204030204"/>
                        <a:cs typeface="Calibri" panose="020F0502020204030204"/>
                        <a:sym typeface="Calibri" panose="020F0502020204030204"/>
                      </a:endParaRPr>
                    </a:p>
                  </a:txBody>
                  <a:tcPr marL="0" marR="0" marT="806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35" marR="0" lvl="0" indent="0" algn="ctr" rtl="0">
                        <a:lnSpc>
                          <a:spcPct val="100000"/>
                        </a:lnSpc>
                        <a:spcBef>
                          <a:spcPts val="0"/>
                        </a:spcBef>
                        <a:spcAft>
                          <a:spcPts val="0"/>
                        </a:spcAft>
                        <a:buClr>
                          <a:srgbClr val="000000"/>
                        </a:buClr>
                        <a:buSzPts val="1200"/>
                        <a:buFont typeface="Arial" panose="020B0604020202020204"/>
                        <a:buNone/>
                      </a:pPr>
                      <a:endParaRPr sz="1200" u="none" strike="noStrike" cap="none" dirty="0">
                        <a:latin typeface="Calibri" panose="020F0502020204030204"/>
                        <a:ea typeface="Calibri" panose="020F0502020204030204"/>
                        <a:cs typeface="Calibri" panose="020F0502020204030204"/>
                        <a:sym typeface="Calibri" panose="020F0502020204030204"/>
                      </a:endParaRPr>
                    </a:p>
                  </a:txBody>
                  <a:tcPr marL="0" marR="0" marT="806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endParaRPr sz="1200" u="none" strike="noStrike" cap="none"/>
                    </a:p>
                  </a:txBody>
                  <a:tcPr marL="0" marR="0" marT="806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50">
                <a:tc gridSpan="2">
                  <a:txBody>
                    <a:bodyPr/>
                    <a:lstStyle/>
                    <a:p>
                      <a:pPr marL="91440" marR="0" lvl="0" indent="0" algn="l" rtl="0">
                        <a:lnSpc>
                          <a:spcPct val="100000"/>
                        </a:lnSpc>
                        <a:spcBef>
                          <a:spcPts val="0"/>
                        </a:spcBef>
                        <a:spcAft>
                          <a:spcPts val="0"/>
                        </a:spcAft>
                        <a:buClr>
                          <a:srgbClr val="000000"/>
                        </a:buClr>
                        <a:buSzPts val="1200"/>
                        <a:buFont typeface="Arial" panose="020B0604020202020204"/>
                        <a:buNone/>
                      </a:pPr>
                      <a:r>
                        <a:rPr lang="en-US" sz="1200" b="1" u="none" strike="noStrike" cap="none" dirty="0">
                          <a:latin typeface="Calibri" panose="020F0502020204030204"/>
                          <a:ea typeface="Calibri" panose="020F0502020204030204"/>
                          <a:cs typeface="Calibri" panose="020F0502020204030204"/>
                          <a:sym typeface="Calibri" panose="020F0502020204030204"/>
                        </a:rPr>
                        <a:t>Total proposed pricing</a:t>
                      </a:r>
                      <a:endParaRPr sz="1200" u="none" strike="noStrike" cap="none" dirty="0">
                        <a:latin typeface="Calibri" panose="020F0502020204030204"/>
                        <a:ea typeface="Calibri" panose="020F0502020204030204"/>
                        <a:cs typeface="Calibri" panose="020F0502020204030204"/>
                        <a:sym typeface="Calibri" panose="020F0502020204030204"/>
                      </a:endParaRPr>
                    </a:p>
                  </a:txBody>
                  <a:tcPr marL="0" marR="0" marT="81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en-IL"/>
                    </a:p>
                  </a:txBody>
                  <a:tcPr/>
                </a:tc>
                <a:tc>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u="none" strike="noStrike" cap="none" dirty="0">
                          <a:latin typeface="Calibri" panose="020F0502020204030204"/>
                          <a:ea typeface="Calibri" panose="020F0502020204030204"/>
                          <a:cs typeface="Calibri" panose="020F0502020204030204"/>
                          <a:sym typeface="Calibri" panose="020F0502020204030204"/>
                        </a:rPr>
                        <a:t>$40,000</a:t>
                      </a:r>
                      <a:endParaRPr sz="1200" u="none" strike="noStrike" cap="none" dirty="0">
                        <a:latin typeface="Calibri" panose="020F0502020204030204"/>
                        <a:ea typeface="Calibri" panose="020F0502020204030204"/>
                        <a:cs typeface="Calibri" panose="020F0502020204030204"/>
                        <a:sym typeface="Calibri" panose="020F0502020204030204"/>
                      </a:endParaRPr>
                    </a:p>
                  </a:txBody>
                  <a:tcPr marL="0" marR="0" marT="819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bl>
          </a:graphicData>
        </a:graphic>
      </p:graphicFrame>
      <p:sp>
        <p:nvSpPr>
          <p:cNvPr id="568" name="Google Shape;568;p56"/>
          <p:cNvSpPr txBox="1"/>
          <p:nvPr/>
        </p:nvSpPr>
        <p:spPr>
          <a:xfrm>
            <a:off x="2003430" y="2417304"/>
            <a:ext cx="4592328" cy="10107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a:p>
            <a:pPr marL="349250" marR="0" lvl="0" indent="-336550" algn="l" rtl="0">
              <a:lnSpc>
                <a:spcPct val="100000"/>
              </a:lnSpc>
              <a:spcBef>
                <a:spcPts val="0"/>
              </a:spcBef>
              <a:spcAft>
                <a:spcPts val="0"/>
              </a:spcAft>
              <a:buClr>
                <a:srgbClr val="000000"/>
              </a:buClr>
              <a:buSzPts val="2160"/>
              <a:buFont typeface="Arial" panose="020B0604020202020204"/>
              <a:buChar char="•"/>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Prices do not include VAT. as may be required by law.</a:t>
            </a: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a:p>
            <a:pPr marL="349250" marR="5080" lvl="0" indent="-336550" algn="l" rtl="0">
              <a:lnSpc>
                <a:spcPct val="82000"/>
              </a:lnSpc>
              <a:spcBef>
                <a:spcPts val="515"/>
              </a:spcBef>
              <a:spcAft>
                <a:spcPts val="0"/>
              </a:spcAft>
              <a:buClr>
                <a:srgbClr val="000000"/>
              </a:buClr>
              <a:buSzPts val="2160"/>
              <a:buFont typeface="Arial" panose="020B0604020202020204"/>
              <a:buChar char="•"/>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Payment schedule: On monthly basis, for work completed.</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a:p>
            <a:pPr marL="349250" marR="5080" lvl="0" indent="-336550" algn="l" rtl="0">
              <a:lnSpc>
                <a:spcPct val="82000"/>
              </a:lnSpc>
              <a:spcBef>
                <a:spcPts val="515"/>
              </a:spcBef>
              <a:spcAft>
                <a:spcPts val="0"/>
              </a:spcAft>
              <a:buClr>
                <a:srgbClr val="000000"/>
              </a:buClr>
              <a:buSzPts val="2160"/>
              <a:buFont typeface="Arial" panose="020B0604020202020204"/>
              <a:buChar char="•"/>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This proposal is valid for 30 days.</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a:p>
            <a:pPr marL="184150" marR="0" lvl="0" indent="-34290" algn="l" rtl="0">
              <a:lnSpc>
                <a:spcPct val="100000"/>
              </a:lnSpc>
              <a:spcBef>
                <a:spcPts val="100"/>
              </a:spcBef>
              <a:spcAft>
                <a:spcPts val="0"/>
              </a:spcAft>
              <a:buClr>
                <a:srgbClr val="000000"/>
              </a:buClr>
              <a:buSzPts val="2160"/>
              <a:buFont typeface="Arial" panose="020B0604020202020204"/>
              <a:buNone/>
            </a:pPr>
            <a:endParaRPr sz="1200" b="1"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3" name="Google Shape;564;p56"/>
          <p:cNvSpPr txBox="1"/>
          <p:nvPr>
            <p:custDataLst>
              <p:tags r:id="rId1"/>
            </p:custDataLst>
          </p:nvPr>
        </p:nvSpPr>
        <p:spPr>
          <a:xfrm>
            <a:off x="2133485" y="7412397"/>
            <a:ext cx="1743710" cy="262890"/>
          </a:xfrm>
          <a:prstGeom prst="rect">
            <a:avLst/>
          </a:prstGeom>
          <a:noFill/>
          <a:ln>
            <a:noFill/>
          </a:ln>
        </p:spPr>
        <p:txBody>
          <a:bodyPr spcFirstLastPara="1" wrap="square" lIns="0" tIns="12700" rIns="0" bIns="0" anchor="t" anchorCtr="0">
            <a:noAutofit/>
          </a:bodyPr>
          <a:lstStyle/>
          <a:p>
            <a:pPr marL="107950" marR="0" lvl="0" indent="0" algn="l" rtl="0">
              <a:lnSpc>
                <a:spcPct val="100000"/>
              </a:lnSpc>
              <a:spcBef>
                <a:spcPts val="62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&lt;DATE&gt;</a:t>
            </a:r>
          </a:p>
        </p:txBody>
      </p:sp>
      <p:sp>
        <p:nvSpPr>
          <p:cNvPr id="8" name="Google Shape;546;p56"/>
          <p:cNvSpPr txBox="1"/>
          <p:nvPr/>
        </p:nvSpPr>
        <p:spPr>
          <a:xfrm>
            <a:off x="2211714" y="6967215"/>
            <a:ext cx="1586230" cy="1968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Co-founder &amp; CEO</a:t>
            </a:r>
          </a:p>
        </p:txBody>
      </p:sp>
      <p:sp>
        <p:nvSpPr>
          <p:cNvPr id="544" name="Google Shape;544;p56"/>
          <p:cNvSpPr txBox="1"/>
          <p:nvPr/>
        </p:nvSpPr>
        <p:spPr>
          <a:xfrm>
            <a:off x="2141550" y="8676386"/>
            <a:ext cx="1217930" cy="397510"/>
          </a:xfrm>
          <a:prstGeom prst="rect">
            <a:avLst/>
          </a:prstGeom>
          <a:noFill/>
          <a:ln>
            <a:noFill/>
          </a:ln>
        </p:spPr>
        <p:txBody>
          <a:bodyPr spcFirstLastPara="1" wrap="square" lIns="0" tIns="6350" rIns="0" bIns="0" anchor="t" anchorCtr="0">
            <a:spAutoFit/>
          </a:bodyPr>
          <a:lstStyle/>
          <a:p>
            <a:pPr marL="12700" marR="5080" lvl="0" indent="0" algn="l" rtl="0">
              <a:lnSpc>
                <a:spcPct val="103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Signed on behalf of  VAYOMAR</a:t>
            </a:r>
            <a:endParaRPr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45" name="Google Shape;545;p56"/>
          <p:cNvSpPr txBox="1"/>
          <p:nvPr/>
        </p:nvSpPr>
        <p:spPr>
          <a:xfrm>
            <a:off x="4644960" y="6637274"/>
            <a:ext cx="72644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Print Name</a:t>
            </a:r>
            <a:endParaRPr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46" name="Google Shape;546;p56"/>
          <p:cNvSpPr txBox="1"/>
          <p:nvPr/>
        </p:nvSpPr>
        <p:spPr>
          <a:xfrm>
            <a:off x="4644960" y="7188962"/>
            <a:ext cx="29718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Title</a:t>
            </a:r>
            <a:endParaRPr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47" name="Google Shape;547;p56"/>
          <p:cNvSpPr txBox="1"/>
          <p:nvPr/>
        </p:nvSpPr>
        <p:spPr>
          <a:xfrm>
            <a:off x="4644960" y="7725410"/>
            <a:ext cx="31940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Date</a:t>
            </a:r>
            <a:endParaRPr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4" name="Google Shape;544;p56"/>
          <p:cNvSpPr txBox="1"/>
          <p:nvPr/>
        </p:nvSpPr>
        <p:spPr>
          <a:xfrm>
            <a:off x="4565979" y="8676386"/>
            <a:ext cx="2012229" cy="385445"/>
          </a:xfrm>
          <a:prstGeom prst="rect">
            <a:avLst/>
          </a:prstGeom>
          <a:noFill/>
          <a:ln>
            <a:noFill/>
          </a:ln>
        </p:spPr>
        <p:txBody>
          <a:bodyPr spcFirstLastPara="1" wrap="square" lIns="0" tIns="6350" rIns="0" bIns="0" anchor="t" anchorCtr="0">
            <a:spAutoFit/>
          </a:bodyPr>
          <a:lstStyle/>
          <a:p>
            <a:pPr marL="12700" marR="5080" lvl="0" indent="0" algn="l" rtl="0">
              <a:lnSpc>
                <a:spcPct val="103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Signed on behalf of &lt;COMPANY&gt;</a:t>
            </a:r>
            <a:endParaRPr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5" name="Google Shape;545;p56"/>
          <p:cNvSpPr txBox="1"/>
          <p:nvPr/>
        </p:nvSpPr>
        <p:spPr>
          <a:xfrm>
            <a:off x="2200210" y="6637274"/>
            <a:ext cx="72644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Print Name</a:t>
            </a:r>
            <a:endParaRPr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6" name="Google Shape;546;p56"/>
          <p:cNvSpPr txBox="1"/>
          <p:nvPr/>
        </p:nvSpPr>
        <p:spPr>
          <a:xfrm>
            <a:off x="2200210" y="7188962"/>
            <a:ext cx="297180"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Title</a:t>
            </a:r>
            <a:endParaRPr sz="1200" b="0" i="0" u="none" strike="noStrike" cap="none">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
        <p:nvSpPr>
          <p:cNvPr id="7" name="Google Shape;547;p56"/>
          <p:cNvSpPr txBox="1"/>
          <p:nvPr/>
        </p:nvSpPr>
        <p:spPr>
          <a:xfrm>
            <a:off x="2200210" y="7725410"/>
            <a:ext cx="31940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rPr>
              <a:t>Date</a:t>
            </a:r>
            <a:endParaRPr sz="1200" b="0" i="0" u="none" strike="noStrike" cap="none" dirty="0">
              <a:solidFill>
                <a:srgbClr val="000000"/>
              </a:solidFill>
              <a:latin typeface="Calibri" panose="020F0502020204030204" pitchFamily="34" charset="0"/>
              <a:ea typeface="Calibri" panose="020F0502020204030204"/>
              <a:cs typeface="Calibri" panose="020F0502020204030204" pitchFamily="34" charset="0"/>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dirty="0">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2935" y="808990"/>
            <a:ext cx="4710430" cy="8420735"/>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Clr>
                <a:srgbClr val="000000"/>
              </a:buClr>
              <a:buSzPts val="1200"/>
              <a:buFont typeface="Arial" panose="020B0604020202020204"/>
              <a:buNone/>
            </a:pPr>
            <a:r>
              <a:rPr lang="en-US"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rPr>
              <a:t>&lt;PROGRAM_STRUCTURE&gt;</a:t>
            </a: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824560" cy="7294264"/>
          </a:xfrm>
          <a:prstGeom prst="rect">
            <a:avLst/>
          </a:prstGeom>
          <a:noFill/>
          <a:ln>
            <a:noFill/>
          </a:ln>
        </p:spPr>
        <p:txBody>
          <a:bodyPr spcFirstLastPara="1" wrap="square" lIns="91425" tIns="45700" rIns="91425" bIns="45700" anchor="t" anchorCtr="0">
            <a:spAutoFit/>
          </a:bodyPr>
          <a:lstStyle/>
          <a:p>
            <a:pPr>
              <a:lnSpc>
                <a:spcPct val="150000"/>
              </a:lnSpc>
            </a:pPr>
            <a:r>
              <a:rPr lang="en-US" sz="1200" b="1" dirty="0">
                <a:latin typeface="Calibri" panose="020F0502020204030204" pitchFamily="34" charset="0"/>
                <a:cs typeface="Calibri" panose="020F0502020204030204" pitchFamily="34" charset="0"/>
              </a:rPr>
              <a:t>Academy (MBA style learning): </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The Academy component serves as the foundational stage for equipping participants with the essential mindset, theoretical tools, methodological best practices and knowledge, necessary for their respective roles. The Academy can be taken as a stand alone component of the program with the other components added in a later time should the company wish to embrace this program in a multiphase approach. </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As part of the Academy, participants will engage in a dynamic learning format that combines interactive lectures, case studies, breakout sessions and group discussions. We will guide participants through a range of relevant topics which will be curated in the first phase of this engagement.</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To enhance the learning experience and promote practical application, we will incorporate specific use-cases and scenarios into the program. These real-life examples will be carefully selected and developed in collaboration with your team and select stakeholders of your choice, to ensure their relevance and alignment with the participants' roles and challenges. Overall, the Academy component offers a robust foundation for participants to build upon throughout their careers. </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We provide an immersive and transformative learning experience that equips mid-level managers with the necessary skills and knowledge to excel in their roles and contribute to the overall success of their organizations.</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824560" cy="7848262"/>
          </a:xfrm>
          <a:prstGeom prst="rect">
            <a:avLst/>
          </a:prstGeom>
          <a:noFill/>
          <a:ln>
            <a:noFill/>
          </a:ln>
        </p:spPr>
        <p:txBody>
          <a:bodyPr spcFirstLastPara="1" wrap="square" lIns="91425" tIns="45700" rIns="91425" bIns="45700" anchor="t" anchorCtr="0">
            <a:spAutoFit/>
          </a:bodyPr>
          <a:lstStyle/>
          <a:p>
            <a:pPr>
              <a:lnSpc>
                <a:spcPct val="150000"/>
              </a:lnSpc>
            </a:pPr>
            <a:r>
              <a:rPr lang="en-US" sz="1200" b="1" dirty="0">
                <a:latin typeface="Calibri" panose="020F0502020204030204" pitchFamily="34" charset="0"/>
                <a:cs typeface="Calibri" panose="020F0502020204030204" pitchFamily="34" charset="0"/>
              </a:rPr>
              <a:t>Individual Development Plan (IDP):</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Designed to help individuals identify their development needs and career objectives an IDP typically include:</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marL="171450" indent="-171450" rtl="0">
              <a:lnSpc>
                <a:spcPct val="150000"/>
              </a:lnSpc>
              <a:spcBef>
                <a:spcPts val="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cs typeface="Calibri" panose="020F0502020204030204" pitchFamily="34" charset="0"/>
              </a:rPr>
              <a:t>Career objectives: </a:t>
            </a:r>
            <a:r>
              <a:rPr lang="en-US" sz="1200" i="0" u="none" strike="noStrike" dirty="0">
                <a:solidFill>
                  <a:srgbClr val="000000"/>
                </a:solidFill>
                <a:effectLst/>
                <a:latin typeface="Calibri" panose="020F0502020204030204" pitchFamily="34" charset="0"/>
                <a:cs typeface="Calibri" panose="020F0502020204030204" pitchFamily="34" charset="0"/>
              </a:rPr>
              <a:t>The individual identifies their long-term career goals. These could be things like becoming a manager, mastering a specific skill, transitioning to a different role or industry, or achieving a particular certification or qualification.</a:t>
            </a:r>
          </a:p>
          <a:p>
            <a:pPr marL="171450" indent="-171450" rtl="0">
              <a:lnSpc>
                <a:spcPct val="150000"/>
              </a:lnSpc>
              <a:spcBef>
                <a:spcPts val="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cs typeface="Calibri" panose="020F0502020204030204" pitchFamily="34" charset="0"/>
              </a:rPr>
              <a:t>Skills assessment: </a:t>
            </a:r>
            <a:r>
              <a:rPr lang="en-US" sz="1200" i="0" u="none" strike="noStrike" dirty="0">
                <a:solidFill>
                  <a:srgbClr val="000000"/>
                </a:solidFill>
                <a:effectLst/>
                <a:latin typeface="Calibri" panose="020F0502020204030204" pitchFamily="34" charset="0"/>
                <a:cs typeface="Calibri" panose="020F0502020204030204" pitchFamily="34" charset="0"/>
              </a:rPr>
              <a:t>The individual, often in consultation with their manager, identifies their current skills and knowledge, and how these align with their career objectives. This can involve identifying both strengths and areas for improvement.</a:t>
            </a:r>
          </a:p>
          <a:p>
            <a:pPr marL="171450" indent="-171450" rtl="0">
              <a:lnSpc>
                <a:spcPct val="150000"/>
              </a:lnSpc>
              <a:spcBef>
                <a:spcPts val="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cs typeface="Calibri" panose="020F0502020204030204" pitchFamily="34" charset="0"/>
              </a:rPr>
              <a:t>Development activities: </a:t>
            </a:r>
            <a:r>
              <a:rPr lang="en-US" sz="1200" i="0" u="none" strike="noStrike" dirty="0">
                <a:solidFill>
                  <a:srgbClr val="000000"/>
                </a:solidFill>
                <a:effectLst/>
                <a:latin typeface="Calibri" panose="020F0502020204030204" pitchFamily="34" charset="0"/>
                <a:cs typeface="Calibri" panose="020F0502020204030204" pitchFamily="34" charset="0"/>
              </a:rPr>
              <a:t>Based on the career objectives and skills assessment, the individual identifies specific activities to undertake to achieve their goals. This could involve things like training courses, reading books, on-the-job learning, mentoring, or attending conferences.</a:t>
            </a:r>
          </a:p>
          <a:p>
            <a:pPr marL="171450" indent="-171450" rtl="0">
              <a:lnSpc>
                <a:spcPct val="150000"/>
              </a:lnSpc>
              <a:spcBef>
                <a:spcPts val="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cs typeface="Calibri" panose="020F0502020204030204" pitchFamily="34" charset="0"/>
              </a:rPr>
              <a:t>Timeline: </a:t>
            </a:r>
            <a:r>
              <a:rPr lang="en-US" sz="1200" i="0" u="none" strike="noStrike" dirty="0">
                <a:solidFill>
                  <a:srgbClr val="000000"/>
                </a:solidFill>
                <a:effectLst/>
                <a:latin typeface="Calibri" panose="020F0502020204030204" pitchFamily="34" charset="0"/>
                <a:cs typeface="Calibri" panose="020F0502020204030204" pitchFamily="34" charset="0"/>
              </a:rPr>
              <a:t>The individual establishes a timeline for completing their development activities. This helps to provide structure and motivation.</a:t>
            </a:r>
          </a:p>
          <a:p>
            <a:pPr marL="171450" indent="-171450" rtl="0">
              <a:lnSpc>
                <a:spcPct val="150000"/>
              </a:lnSpc>
              <a:spcBef>
                <a:spcPts val="0"/>
              </a:spcBef>
              <a:spcAft>
                <a:spcPts val="0"/>
              </a:spcAft>
              <a:buFont typeface="Arial" panose="020B0604020202020204" pitchFamily="34" charset="0"/>
              <a:buChar char="•"/>
            </a:pPr>
            <a:r>
              <a:rPr lang="en-US" sz="1200" b="1" i="0" u="none" strike="noStrike" dirty="0">
                <a:solidFill>
                  <a:srgbClr val="000000"/>
                </a:solidFill>
                <a:effectLst/>
                <a:latin typeface="Calibri" panose="020F0502020204030204" pitchFamily="34" charset="0"/>
                <a:cs typeface="Calibri" panose="020F0502020204030204" pitchFamily="34" charset="0"/>
              </a:rPr>
              <a:t>Review and update: </a:t>
            </a:r>
            <a:r>
              <a:rPr lang="en-US" sz="1200" i="0" u="none" strike="noStrike" dirty="0">
                <a:solidFill>
                  <a:srgbClr val="000000"/>
                </a:solidFill>
                <a:effectLst/>
                <a:latin typeface="Calibri" panose="020F0502020204030204" pitchFamily="34" charset="0"/>
                <a:cs typeface="Calibri" panose="020F0502020204030204" pitchFamily="34" charset="0"/>
              </a:rPr>
              <a:t>The IDP is not a static document. It should be reviewed and updated regularly (typically annually, but this can vary depending on the individual and the company) to ensure it remains relevant as the individual's skills, knowledge, and career objectives evolve. The benefits of an IDP for the individual include increased self-awareness, motivation, and career satisfaction. For the company, benefits can include increased employee engagement and retention, as well as improved performance and productivity.</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824560" cy="4524275"/>
          </a:xfrm>
          <a:prstGeom prst="rect">
            <a:avLst/>
          </a:prstGeom>
          <a:noFill/>
          <a:ln>
            <a:noFill/>
          </a:ln>
        </p:spPr>
        <p:txBody>
          <a:bodyPr spcFirstLastPara="1" wrap="square" lIns="91425" tIns="45700" rIns="91425" bIns="45700" anchor="t" anchorCtr="0">
            <a:spAutoFit/>
          </a:bodyPr>
          <a:lstStyle/>
          <a:p>
            <a:pPr>
              <a:lnSpc>
                <a:spcPct val="150000"/>
              </a:lnSpc>
            </a:pPr>
            <a:r>
              <a:rPr lang="en-US" sz="1200" b="1" dirty="0">
                <a:latin typeface="Calibri" panose="020F0502020204030204" pitchFamily="34" charset="0"/>
                <a:cs typeface="Calibri" panose="020F0502020204030204" pitchFamily="34" charset="0"/>
              </a:rPr>
              <a:t>PODS: </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he main objective of the PODs (is to provide participants with real-world learning experiences that allow them to implement theoretical tools and best practices from the sessions.</a:t>
            </a:r>
          </a:p>
          <a:p>
            <a:pPr rtl="0">
              <a:lnSpc>
                <a:spcPct val="150000"/>
              </a:lnSpc>
              <a:spcBef>
                <a:spcPts val="0"/>
              </a:spcBef>
              <a:spcAft>
                <a:spcPts val="0"/>
              </a:spcAft>
            </a:pPr>
            <a:endParaRPr lang="en-US" sz="1200" dirty="0">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Participants will be divided into smaller PODs, each focusing on a specific stakeholder or business unit they work with and a current use case. These PODs will meet between sessions to collaborate, think critically, and apply the tools and methodologies to their unique case scenarios.</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To ensure effective incorporation of the methodologies, each POD will receive a coaching session from </a:t>
            </a:r>
            <a:r>
              <a:rPr lang="en-US" sz="1200" i="0" u="none" strike="noStrike" dirty="0" err="1">
                <a:solidFill>
                  <a:srgbClr val="000000"/>
                </a:solidFill>
                <a:effectLst/>
                <a:latin typeface="Calibri" panose="020F0502020204030204" pitchFamily="34" charset="0"/>
                <a:cs typeface="Calibri" panose="020F0502020204030204" pitchFamily="34" charset="0"/>
              </a:rPr>
              <a:t>Vayomar</a:t>
            </a:r>
            <a:r>
              <a:rPr lang="en-US" sz="1200" i="0" u="none" strike="noStrike" dirty="0">
                <a:solidFill>
                  <a:srgbClr val="000000"/>
                </a:solidFill>
                <a:effectLst/>
                <a:latin typeface="Calibri" panose="020F0502020204030204" pitchFamily="34" charset="0"/>
                <a:cs typeface="Calibri" panose="020F0502020204030204" pitchFamily="34" charset="0"/>
              </a:rPr>
              <a:t>. This will help guide their application of the concepts and ensure they are effectively integrated into their daily practices. Additionally, every session will include time for PODs to present their work and progress. This approach not only reinforces learning and foster accountability but also creates actual usable work product .</a:t>
            </a: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dirty="0">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824560" cy="8400415"/>
          </a:xfrm>
          <a:prstGeom prst="rect">
            <a:avLst/>
          </a:prstGeom>
          <a:noFill/>
          <a:ln>
            <a:noFill/>
          </a:ln>
        </p:spPr>
        <p:txBody>
          <a:bodyPr spcFirstLastPara="1" wrap="square" lIns="91425" tIns="45700" rIns="91425" bIns="45700" anchor="t" anchorCtr="0">
            <a:spAutoFit/>
          </a:bodyPr>
          <a:lstStyle/>
          <a:p>
            <a:pPr>
              <a:lnSpc>
                <a:spcPct val="150000"/>
              </a:lnSpc>
            </a:pPr>
            <a:r>
              <a:rPr lang="en-US" sz="1200" b="1" dirty="0">
                <a:latin typeface="Calibri" panose="020F0502020204030204" pitchFamily="34" charset="0"/>
                <a:cs typeface="Calibri" panose="020F0502020204030204" pitchFamily="34" charset="0"/>
              </a:rPr>
              <a:t>Project Based Learning (Practicum): </a:t>
            </a: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The main objective of the Practicum is to provide participants with a real-world learning experience that allows them to implement the theoretical tools and best practices learned in the Academy. </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By engaging in project-based learning, participants will have the chance to apply their knowledge to practical situations that will be curated around current needs and challenges most relevant to the company’s current road map, thus fostering a deeper understanding of the concepts and enhancing their problem-solving and decision-making skills. These activities will be facilitated in a way that is closely linked to your company’s cultural and operational realty.</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The projects undertaken during the Practicum will focus on cross-organizational focus areas that do not have a specific owner within the company. This approach encourages collaboration and interdepartmental cooperation, allowing participants to gain insights into different aspects of the organization and develop a broader perspective. We advise that each project be assigned an executive sponsor from within the company. These sponsors will provide guidance, resources and will help the work-groups navigate potential challenges and ensure the successful execution of their projects.  Importantly, the projects developed during the Practicum will adhere to a “return on investment (ROI) within the first year” guideline. </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a:p>
            <a:pPr rtl="0">
              <a:lnSpc>
                <a:spcPct val="150000"/>
              </a:lnSpc>
              <a:spcBef>
                <a:spcPts val="0"/>
              </a:spcBef>
              <a:spcAft>
                <a:spcPts val="0"/>
              </a:spcAft>
            </a:pPr>
            <a:r>
              <a:rPr lang="en-US" sz="1200" i="0" u="none" strike="noStrike" dirty="0">
                <a:solidFill>
                  <a:srgbClr val="000000"/>
                </a:solidFill>
                <a:effectLst/>
                <a:latin typeface="Calibri" panose="020F0502020204030204" pitchFamily="34" charset="0"/>
                <a:cs typeface="Calibri" panose="020F0502020204030204" pitchFamily="34" charset="0"/>
              </a:rPr>
              <a:t>This focus on tangible outcomes ensures that the projects are not only valuable learning experiences but also contribute to the organization's overall success in a way that justifies the significant investment in this program.</a:t>
            </a:r>
          </a:p>
          <a:p>
            <a:pPr rtl="0">
              <a:lnSpc>
                <a:spcPct val="150000"/>
              </a:lnSpc>
              <a:spcBef>
                <a:spcPts val="0"/>
              </a:spcBef>
              <a:spcAft>
                <a:spcPts val="0"/>
              </a:spcAft>
            </a:pPr>
            <a:endParaRPr lang="en-US" sz="1200" i="0" u="none" strike="noStrike" dirty="0">
              <a:solidFill>
                <a:srgbClr val="000000"/>
              </a:solidFill>
              <a:effectLst/>
              <a:latin typeface="Calibri" panose="020F0502020204030204" pitchFamily="34" charset="0"/>
              <a:cs typeface="Calibri" panose="020F0502020204030204" pitchFamily="34" charset="0"/>
            </a:endParaRP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50"/>
          <p:cNvPicPr preferRelativeResize="0"/>
          <p:nvPr/>
        </p:nvPicPr>
        <p:blipFill rotWithShape="1">
          <a:blip r:embed="rId3"/>
          <a:srcRect/>
          <a:stretch>
            <a:fillRect/>
          </a:stretch>
        </p:blipFill>
        <p:spPr>
          <a:xfrm>
            <a:off x="4803105" y="92461"/>
            <a:ext cx="2054895" cy="646869"/>
          </a:xfrm>
          <a:prstGeom prst="rect">
            <a:avLst/>
          </a:prstGeom>
          <a:noFill/>
          <a:ln>
            <a:noFill/>
          </a:ln>
        </p:spPr>
      </p:pic>
      <p:sp>
        <p:nvSpPr>
          <p:cNvPr id="447" name="Google Shape;447;p50"/>
          <p:cNvSpPr txBox="1"/>
          <p:nvPr/>
        </p:nvSpPr>
        <p:spPr>
          <a:xfrm>
            <a:off x="2596881" y="9475304"/>
            <a:ext cx="166423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11E25"/>
              </a:buClr>
              <a:buSzPts val="1200"/>
              <a:buFont typeface="Arial" panose="020B0604020202020204"/>
              <a:buNone/>
            </a:pPr>
            <a:r>
              <a:rPr lang="en-US" sz="1200" b="1" i="0" u="none" strike="noStrike" cap="none">
                <a:solidFill>
                  <a:srgbClr val="111E25"/>
                </a:solidFill>
                <a:latin typeface="Calibri" panose="020F0502020204030204" pitchFamily="34" charset="0"/>
                <a:ea typeface="Calibri" panose="020F0502020204030204"/>
                <a:cs typeface="Calibri" panose="020F0502020204030204" pitchFamily="34" charset="0"/>
                <a:sym typeface="Calibri" panose="020F0502020204030204"/>
              </a:rPr>
              <a:t>VAYOMAR GLOBAL</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8" name="Google Shape;448;p50"/>
          <p:cNvSpPr txBox="1"/>
          <p:nvPr/>
        </p:nvSpPr>
        <p:spPr>
          <a:xfrm>
            <a:off x="225735" y="1178347"/>
            <a:ext cx="1618746"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1" i="0" u="none" strike="noStrike" cap="small">
                <a:solidFill>
                  <a:schemeClr val="lt1"/>
                </a:solidFill>
                <a:latin typeface="Calibri" panose="020F0502020204030204" pitchFamily="34" charset="0"/>
                <a:cs typeface="Calibri" panose="020F0502020204030204" pitchFamily="34" charset="0"/>
                <a:sym typeface="Arial" panose="020B0604020202020204"/>
              </a:rPr>
              <a:t>DESIRED OUTCOMES</a:t>
            </a:r>
            <a:endParaRPr sz="14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49" name="Google Shape;449;p50"/>
          <p:cNvSpPr/>
          <p:nvPr/>
        </p:nvSpPr>
        <p:spPr>
          <a:xfrm>
            <a:off x="225735" y="739330"/>
            <a:ext cx="1620000" cy="8590408"/>
          </a:xfrm>
          <a:prstGeom prst="rect">
            <a:avLst/>
          </a:prstGeom>
          <a:solidFill>
            <a:srgbClr val="111E25"/>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b="1" i="0" u="none" strike="noStrike" cap="none" dirty="0">
                <a:solidFill>
                  <a:schemeClr val="lt1"/>
                </a:solidFill>
                <a:latin typeface="Calibri" panose="020F0502020204030204" pitchFamily="34" charset="0"/>
                <a:cs typeface="Calibri" panose="020F0502020204030204" pitchFamily="34" charset="0"/>
                <a:sym typeface="Arial" panose="020B0604020202020204"/>
              </a:rPr>
              <a:t>PROGRAM SESSION STRUCTURE</a:t>
            </a:r>
            <a:endParaRPr b="1" i="0" u="none" strike="noStrike" cap="none" dirty="0">
              <a:solidFill>
                <a:schemeClr val="lt1"/>
              </a:solidFill>
              <a:latin typeface="Calibri" panose="020F0502020204030204" pitchFamily="34" charset="0"/>
              <a:cs typeface="Calibri" panose="020F0502020204030204" pitchFamily="34" charset="0"/>
              <a:sym typeface="Arial" panose="020B0604020202020204"/>
            </a:endParaRPr>
          </a:p>
        </p:txBody>
      </p:sp>
      <p:sp>
        <p:nvSpPr>
          <p:cNvPr id="450" name="Google Shape;450;p50"/>
          <p:cNvSpPr txBox="1"/>
          <p:nvPr/>
        </p:nvSpPr>
        <p:spPr>
          <a:xfrm>
            <a:off x="1876567" y="739330"/>
            <a:ext cx="4710508" cy="8590408"/>
          </a:xfrm>
          <a:prstGeom prst="rect">
            <a:avLst/>
          </a:prstGeom>
          <a:solidFill>
            <a:srgbClr val="F2F2F2">
              <a:alpha val="48627"/>
            </a:srgbClr>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200"/>
              <a:buFont typeface="Arial" panose="020B0604020202020204"/>
              <a:buNone/>
            </a:pPr>
            <a:endParaRPr sz="1200" b="0" i="0" u="none" strike="noStrike" cap="none">
              <a:solidFill>
                <a:srgbClr val="000000"/>
              </a:solidFill>
              <a:latin typeface="Calibri" panose="020F0502020204030204" pitchFamily="34" charset="0"/>
              <a:cs typeface="Calibri" panose="020F0502020204030204" pitchFamily="34" charset="0"/>
              <a:sym typeface="Arial" panose="020B0604020202020204"/>
            </a:endParaRPr>
          </a:p>
        </p:txBody>
      </p:sp>
      <p:sp>
        <p:nvSpPr>
          <p:cNvPr id="451" name="Google Shape;451;p50"/>
          <p:cNvSpPr txBox="1"/>
          <p:nvPr/>
        </p:nvSpPr>
        <p:spPr>
          <a:xfrm>
            <a:off x="1893111" y="739330"/>
            <a:ext cx="4710508" cy="5724604"/>
          </a:xfrm>
          <a:prstGeom prst="rect">
            <a:avLst/>
          </a:prstGeom>
          <a:noFill/>
          <a:ln>
            <a:noFill/>
          </a:ln>
        </p:spPr>
        <p:txBody>
          <a:bodyPr spcFirstLastPara="1" wrap="square" lIns="91425" tIns="45700" rIns="91425" bIns="45700" anchor="t" anchorCtr="0">
            <a:spAutoFit/>
          </a:bodyPr>
          <a:lstStyle/>
          <a:p>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Scenario Harvesting</a:t>
            </a:r>
            <a:endParaRPr lang="he-IL" sz="1200" b="1" dirty="0">
              <a:latin typeface="Calibri" panose="020F0502020204030204" pitchFamily="34" charset="0"/>
              <a:ea typeface="Calibri" panose="020F0502020204030204" pitchFamily="34" charset="0"/>
              <a:cs typeface="Calibri" panose="020F0502020204030204" pitchFamily="34" charset="0"/>
            </a:endParaRPr>
          </a:p>
          <a:p>
            <a:endParaRPr lang="he-IL"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200" dirty="0">
                <a:latin typeface="Calibri" panose="020F0502020204030204" pitchFamily="34" charset="0"/>
                <a:cs typeface="Calibri" panose="020F0502020204030204" pitchFamily="34" charset="0"/>
              </a:rPr>
              <a:t>At </a:t>
            </a:r>
            <a:r>
              <a:rPr lang="en-US" sz="1200" dirty="0" err="1">
                <a:latin typeface="Calibri" panose="020F0502020204030204" pitchFamily="34" charset="0"/>
                <a:cs typeface="Calibri" panose="020F0502020204030204" pitchFamily="34" charset="0"/>
              </a:rPr>
              <a:t>Vayomar</a:t>
            </a:r>
            <a:r>
              <a:rPr lang="en-US" sz="1200" dirty="0">
                <a:latin typeface="Calibri" panose="020F0502020204030204" pitchFamily="34" charset="0"/>
                <a:cs typeface="Calibri" panose="020F0502020204030204" pitchFamily="34" charset="0"/>
              </a:rPr>
              <a:t>, we have learned that “One Size” does not fit all. In spite of the vast and comprehensive list of insights that we have gathered in over two decades of our work with countless organizations across the globe, and which do have a universal truth at their base, we have learned that in order for our programs to be well-received and our methodologies truly internalized by the people we train/consult, they must be anchored in examples and delivered using language and terminology that is “native” to them.</a:t>
            </a:r>
            <a:endParaRPr lang="he-IL" sz="1200" dirty="0">
              <a:latin typeface="Calibri" panose="020F0502020204030204" pitchFamily="34" charset="0"/>
              <a:cs typeface="Calibri" panose="020F0502020204030204" pitchFamily="34" charset="0"/>
            </a:endParaRPr>
          </a:p>
          <a:p>
            <a:pPr>
              <a:lnSpc>
                <a:spcPct val="150000"/>
              </a:lnSpc>
            </a:pPr>
            <a:endParaRPr lang="he-IL" sz="1200" dirty="0">
              <a:latin typeface="Calibri" panose="020F0502020204030204" pitchFamily="34" charset="0"/>
              <a:cs typeface="Calibri" panose="020F0502020204030204" pitchFamily="34" charset="0"/>
            </a:endParaRPr>
          </a:p>
          <a:p>
            <a:pPr>
              <a:lnSpc>
                <a:spcPct val="150000"/>
              </a:lnSpc>
            </a:pPr>
            <a:r>
              <a:rPr lang="en-US" sz="1200" dirty="0">
                <a:latin typeface="Calibri" panose="020F0502020204030204" pitchFamily="34" charset="0"/>
                <a:cs typeface="Calibri" panose="020F0502020204030204" pitchFamily="34" charset="0"/>
              </a:rPr>
              <a:t>Therefore, during this phase of the engagement we work with you (and specific individuals of your choice from within the company) to collect real-life examples of daily situations that the program’s participants encounter and find challenging. We then incorporate these examples into our workshops and into the examples we provide on how to most practically use the tools and methodologies we are sharing with the program participants. By using “their world” scenarios, we avoid coming across as “ivory tower” or “generically” academics and are perceived as “one of them” in terms of our real understanding of their difficulties and needs.</a:t>
            </a:r>
          </a:p>
        </p:txBody>
      </p:sp>
      <p:grpSp>
        <p:nvGrpSpPr>
          <p:cNvPr id="452" name="Google Shape;452;p50"/>
          <p:cNvGrpSpPr/>
          <p:nvPr/>
        </p:nvGrpSpPr>
        <p:grpSpPr>
          <a:xfrm>
            <a:off x="513108" y="4348542"/>
            <a:ext cx="1044000" cy="1044000"/>
            <a:chOff x="448811" y="6696439"/>
            <a:chExt cx="1044000" cy="1044000"/>
          </a:xfrm>
        </p:grpSpPr>
        <p:sp>
          <p:nvSpPr>
            <p:cNvPr id="453" name="Google Shape;453;p50"/>
            <p:cNvSpPr/>
            <p:nvPr/>
          </p:nvSpPr>
          <p:spPr>
            <a:xfrm>
              <a:off x="448811" y="6696439"/>
              <a:ext cx="1044000" cy="1044000"/>
            </a:xfrm>
            <a:prstGeom prst="ellipse">
              <a:avLst/>
            </a:prstGeom>
            <a:noFill/>
            <a:ln w="38100" cap="flat" cmpd="sng">
              <a:solidFill>
                <a:srgbClr val="FAC7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Calibri" panose="020F0502020204030204" pitchFamily="34" charset="0"/>
                <a:cs typeface="Calibri" panose="020F0502020204030204" pitchFamily="34" charset="0"/>
                <a:sym typeface="Arial" panose="020B0604020202020204"/>
              </a:endParaRPr>
            </a:p>
          </p:txBody>
        </p:sp>
        <p:pic>
          <p:nvPicPr>
            <p:cNvPr id="454" name="Google Shape;454;p50" descr="chart icon"/>
            <p:cNvPicPr preferRelativeResize="0"/>
            <p:nvPr/>
          </p:nvPicPr>
          <p:blipFill rotWithShape="1">
            <a:blip r:embed="rId4" cstate="email"/>
            <a:srcRect/>
            <a:stretch>
              <a:fillRect/>
            </a:stretch>
          </p:blipFill>
          <p:spPr>
            <a:xfrm>
              <a:off x="626979" y="6870887"/>
              <a:ext cx="720000" cy="720000"/>
            </a:xfrm>
            <a:prstGeom prst="rect">
              <a:avLst/>
            </a:prstGeom>
            <a:noFill/>
            <a:ln>
              <a:noFill/>
            </a:ln>
          </p:spPr>
        </p:pic>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3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4711</Words>
  <Application>Microsoft Office PowerPoint</Application>
  <PresentationFormat>A4 Paper (210x297 mm)</PresentationFormat>
  <Paragraphs>344</Paragraphs>
  <Slides>34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Guy Asherov</cp:lastModifiedBy>
  <cp:revision>64</cp:revision>
  <dcterms:created xsi:type="dcterms:W3CDTF">2024-07-17T09:39:00Z</dcterms:created>
  <dcterms:modified xsi:type="dcterms:W3CDTF">2024-09-24T16:22:31Z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608AD9481BBE4BED88DC5128B92A6ADD_12</vt:lpwstr>
  </property>
  <property fmtid="{D5CDD505-2E9C-101B-9397-08002B2CF9AE}" pid="3" name="KSOProductBuildVer">
    <vt:lpwstr>1033-12.2.0.18165</vt:lpwstr>
  </property>
</Properties>
</file>