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iro" panose="020B0604020202020204" charset="-78"/>
      <p:regular r:id="rId19"/>
      <p:bold r:id="rId20"/>
    </p:embeddedFont>
    <p:embeddedFont>
      <p:font typeface="Open Sans" panose="020B0606030504020204" pitchFamily="34" charset="0"/>
      <p:regular r:id="rId21"/>
    </p:embeddedFont>
    <p:embeddedFont>
      <p:font typeface="PT Sans" panose="020B0604020202020204" charset="0"/>
      <p:regular r:id="rId22"/>
      <p:bold r:id="rId23"/>
      <p:italic r:id="rId24"/>
      <p:boldItalic r:id="rId25"/>
    </p:embeddedFont>
    <p:embeddedFont>
      <p:font typeface="Space Grotesk" panose="020B0604020202020204" charset="0"/>
      <p:regular r:id="rId26"/>
      <p:bold r:id="rId27"/>
    </p:embeddedFont>
    <p:embeddedFont>
      <p:font typeface="Raleway" panose="020B0604020202020204" charset="0"/>
      <p:regular r:id="rId28"/>
      <p:bold r:id="rId29"/>
      <p:italic r:id="rId30"/>
      <p:boldItalic r:id="rId31"/>
    </p:embeddedFont>
    <p:embeddedFont>
      <p:font typeface="Space Grotesk Medium"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c5ce5eb6d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c5ce5eb6d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c5ce5eb6d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c5ce5eb6d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c5ce5eb6d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c5ce5eb6d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c5d881ce99_4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c5d881ce99_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c5d881ce99_4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c5d881ce99_4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c5ce5eb6d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c5ce5eb6d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c5ce5eb6d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c5ce5eb6d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c5ce5eb6d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c5ce5eb6d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c5ce5eb6d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c5ce5eb6d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5ce5eb6d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5ce5eb6d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c5ce5eb6d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c5ce5eb6d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c5ce5eb6d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c5ce5eb6d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c5ce5eb6d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c5ce5eb6d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c5ce5eb6d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c5ce5eb6d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c5ce5eb6d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c5ce5eb6d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sp>
        <p:nvSpPr>
          <p:cNvPr id="86" name="Google Shape;86;p11"/>
          <p:cNvSpPr txBox="1">
            <a:spLocks noGrp="1"/>
          </p:cNvSpPr>
          <p:nvPr>
            <p:ph type="title" hasCustomPrompt="1"/>
          </p:nvPr>
        </p:nvSpPr>
        <p:spPr>
          <a:xfrm>
            <a:off x="4076350" y="2296400"/>
            <a:ext cx="3843300" cy="10851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a:spLocks noGrp="1"/>
          </p:cNvSpPr>
          <p:nvPr>
            <p:ph type="subTitle" idx="1"/>
          </p:nvPr>
        </p:nvSpPr>
        <p:spPr>
          <a:xfrm>
            <a:off x="4076350" y="3426700"/>
            <a:ext cx="38433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rot="-10539848" flipH="1">
            <a:off x="6108563" y="4049075"/>
            <a:ext cx="4573901" cy="3479217"/>
            <a:chOff x="1522650" y="1117750"/>
            <a:chExt cx="4574075" cy="3479350"/>
          </a:xfrm>
        </p:grpSpPr>
        <p:sp>
          <p:nvSpPr>
            <p:cNvPr id="123" name="Google Shape;123;p1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title"/>
          </p:nvPr>
        </p:nvSpPr>
        <p:spPr>
          <a:xfrm>
            <a:off x="3889175" y="1000050"/>
            <a:ext cx="3205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15"/>
          <p:cNvSpPr txBox="1">
            <a:spLocks noGrp="1"/>
          </p:cNvSpPr>
          <p:nvPr>
            <p:ph type="subTitle" idx="1"/>
          </p:nvPr>
        </p:nvSpPr>
        <p:spPr>
          <a:xfrm>
            <a:off x="3889175" y="2131950"/>
            <a:ext cx="4185300" cy="201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27"/>
        <p:cNvGrpSpPr/>
        <p:nvPr/>
      </p:nvGrpSpPr>
      <p:grpSpPr>
        <a:xfrm>
          <a:off x="0" y="0"/>
          <a:ext cx="0" cy="0"/>
          <a:chOff x="0" y="0"/>
          <a:chExt cx="0" cy="0"/>
        </a:xfrm>
      </p:grpSpPr>
      <p:grpSp>
        <p:nvGrpSpPr>
          <p:cNvPr id="128" name="Google Shape;128;p16"/>
          <p:cNvGrpSpPr/>
          <p:nvPr/>
        </p:nvGrpSpPr>
        <p:grpSpPr>
          <a:xfrm>
            <a:off x="0" y="0"/>
            <a:ext cx="9144001" cy="5143500"/>
            <a:chOff x="0" y="0"/>
            <a:chExt cx="9144001" cy="5143500"/>
          </a:xfrm>
        </p:grpSpPr>
        <p:pic>
          <p:nvPicPr>
            <p:cNvPr id="129" name="Google Shape;129;p16"/>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30" name="Google Shape;130;p16"/>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31" name="Google Shape;131;p16"/>
          <p:cNvGrpSpPr/>
          <p:nvPr/>
        </p:nvGrpSpPr>
        <p:grpSpPr>
          <a:xfrm rot="10800000">
            <a:off x="6704226" y="3811697"/>
            <a:ext cx="4574075" cy="3479350"/>
            <a:chOff x="1522650" y="1117750"/>
            <a:chExt cx="4574075" cy="3479350"/>
          </a:xfrm>
        </p:grpSpPr>
        <p:sp>
          <p:nvSpPr>
            <p:cNvPr id="132" name="Google Shape;132;p1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6"/>
          <p:cNvSpPr txBox="1">
            <a:spLocks noGrp="1"/>
          </p:cNvSpPr>
          <p:nvPr>
            <p:ph type="title"/>
          </p:nvPr>
        </p:nvSpPr>
        <p:spPr>
          <a:xfrm>
            <a:off x="713225" y="707075"/>
            <a:ext cx="2345400" cy="97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6"/>
          <p:cNvSpPr txBox="1">
            <a:spLocks noGrp="1"/>
          </p:cNvSpPr>
          <p:nvPr>
            <p:ph type="subTitle" idx="1"/>
          </p:nvPr>
        </p:nvSpPr>
        <p:spPr>
          <a:xfrm>
            <a:off x="713225" y="1606775"/>
            <a:ext cx="2345400" cy="112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6"/>
          <p:cNvSpPr>
            <a:spLocks noGrp="1"/>
          </p:cNvSpPr>
          <p:nvPr>
            <p:ph type="pic" idx="2"/>
          </p:nvPr>
        </p:nvSpPr>
        <p:spPr>
          <a:xfrm>
            <a:off x="5588500" y="539500"/>
            <a:ext cx="2801100" cy="4064700"/>
          </a:xfrm>
          <a:prstGeom prst="roundRect">
            <a:avLst>
              <a:gd name="adj" fmla="val 16667"/>
            </a:avLst>
          </a:prstGeom>
          <a:noFill/>
          <a:ln>
            <a:noFill/>
          </a:ln>
        </p:spPr>
      </p:sp>
      <p:sp>
        <p:nvSpPr>
          <p:cNvPr id="137" name="Google Shape;137;p16"/>
          <p:cNvSpPr>
            <a:spLocks noGrp="1"/>
          </p:cNvSpPr>
          <p:nvPr>
            <p:ph type="pic" idx="3"/>
          </p:nvPr>
        </p:nvSpPr>
        <p:spPr>
          <a:xfrm>
            <a:off x="3171450" y="539500"/>
            <a:ext cx="2304300" cy="2285700"/>
          </a:xfrm>
          <a:prstGeom prst="roundRect">
            <a:avLst>
              <a:gd name="adj" fmla="val 16667"/>
            </a:avLst>
          </a:prstGeom>
          <a:noFill/>
          <a:ln>
            <a:noFill/>
          </a:ln>
        </p:spPr>
      </p:sp>
      <p:sp>
        <p:nvSpPr>
          <p:cNvPr id="138" name="Google Shape;138;p16"/>
          <p:cNvSpPr>
            <a:spLocks noGrp="1"/>
          </p:cNvSpPr>
          <p:nvPr>
            <p:ph type="pic" idx="4"/>
          </p:nvPr>
        </p:nvSpPr>
        <p:spPr>
          <a:xfrm>
            <a:off x="3171450" y="2953775"/>
            <a:ext cx="2304300" cy="1650300"/>
          </a:xfrm>
          <a:prstGeom prst="roundRect">
            <a:avLst>
              <a:gd name="adj" fmla="val 16667"/>
            </a:avLst>
          </a:prstGeom>
          <a:noFill/>
          <a:ln>
            <a:noFill/>
          </a:ln>
        </p:spPr>
      </p:sp>
      <p:sp>
        <p:nvSpPr>
          <p:cNvPr id="139" name="Google Shape;139;p16"/>
          <p:cNvSpPr>
            <a:spLocks noGrp="1"/>
          </p:cNvSpPr>
          <p:nvPr>
            <p:ph type="pic" idx="5"/>
          </p:nvPr>
        </p:nvSpPr>
        <p:spPr>
          <a:xfrm>
            <a:off x="754400" y="2953775"/>
            <a:ext cx="2304300" cy="1650300"/>
          </a:xfrm>
          <a:prstGeom prst="roundRect">
            <a:avLst>
              <a:gd name="adj" fmla="val 16667"/>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rot="-10539848" flipH="1">
            <a:off x="6108563" y="4049075"/>
            <a:ext cx="4573901" cy="3479217"/>
            <a:chOff x="1522650" y="1117750"/>
            <a:chExt cx="4574075" cy="3479350"/>
          </a:xfrm>
        </p:grpSpPr>
        <p:sp>
          <p:nvSpPr>
            <p:cNvPr id="145" name="Google Shape;145;p1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7"/>
          <p:cNvSpPr txBox="1">
            <a:spLocks noGrp="1"/>
          </p:cNvSpPr>
          <p:nvPr>
            <p:ph type="subTitle" idx="1"/>
          </p:nvPr>
        </p:nvSpPr>
        <p:spPr>
          <a:xfrm>
            <a:off x="719975" y="1164450"/>
            <a:ext cx="3748800" cy="1188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3">
    <p:spTree>
      <p:nvGrpSpPr>
        <p:cNvPr id="1" name="Shape 149"/>
        <p:cNvGrpSpPr/>
        <p:nvPr/>
      </p:nvGrpSpPr>
      <p:grpSpPr>
        <a:xfrm>
          <a:off x="0" y="0"/>
          <a:ext cx="0" cy="0"/>
          <a:chOff x="0" y="0"/>
          <a:chExt cx="0" cy="0"/>
        </a:xfrm>
      </p:grpSpPr>
      <p:grpSp>
        <p:nvGrpSpPr>
          <p:cNvPr id="150" name="Google Shape;150;p18"/>
          <p:cNvGrpSpPr/>
          <p:nvPr/>
        </p:nvGrpSpPr>
        <p:grpSpPr>
          <a:xfrm>
            <a:off x="0" y="0"/>
            <a:ext cx="9144001" cy="5143500"/>
            <a:chOff x="0" y="0"/>
            <a:chExt cx="9144001" cy="5143500"/>
          </a:xfrm>
        </p:grpSpPr>
        <p:pic>
          <p:nvPicPr>
            <p:cNvPr id="151" name="Google Shape;151;p18"/>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52" name="Google Shape;152;p18"/>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53" name="Google Shape;153;p18"/>
          <p:cNvGrpSpPr/>
          <p:nvPr/>
        </p:nvGrpSpPr>
        <p:grpSpPr>
          <a:xfrm rot="10800000">
            <a:off x="6704226" y="3811697"/>
            <a:ext cx="4574075" cy="3479350"/>
            <a:chOff x="1522650" y="1117750"/>
            <a:chExt cx="4574075" cy="3479350"/>
          </a:xfrm>
        </p:grpSpPr>
        <p:sp>
          <p:nvSpPr>
            <p:cNvPr id="154" name="Google Shape;154;p1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8"/>
          <p:cNvSpPr txBox="1">
            <a:spLocks noGrp="1"/>
          </p:cNvSpPr>
          <p:nvPr>
            <p:ph type="subTitle" idx="1"/>
          </p:nvPr>
        </p:nvSpPr>
        <p:spPr>
          <a:xfrm>
            <a:off x="719975" y="1393800"/>
            <a:ext cx="5015400" cy="220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157" name="Google Shape;15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7175" y="1438750"/>
            <a:ext cx="1230300" cy="881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8"/>
        <p:cNvGrpSpPr/>
        <p:nvPr/>
      </p:nvGrpSpPr>
      <p:grpSpPr>
        <a:xfrm>
          <a:off x="0" y="0"/>
          <a:ext cx="0" cy="0"/>
          <a:chOff x="0" y="0"/>
          <a:chExt cx="0" cy="0"/>
        </a:xfrm>
      </p:grpSpPr>
      <p:sp>
        <p:nvSpPr>
          <p:cNvPr id="209" name="Google Shape;209;p22"/>
          <p:cNvSpPr txBox="1">
            <a:spLocks noGrp="1"/>
          </p:cNvSpPr>
          <p:nvPr>
            <p:ph type="title" hasCustomPrompt="1"/>
          </p:nvPr>
        </p:nvSpPr>
        <p:spPr>
          <a:xfrm>
            <a:off x="1200575" y="2266166"/>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a:spLocks noGrp="1"/>
          </p:cNvSpPr>
          <p:nvPr>
            <p:ph type="subTitle" idx="1"/>
          </p:nvPr>
        </p:nvSpPr>
        <p:spPr>
          <a:xfrm>
            <a:off x="1200575" y="2948884"/>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1" name="Google Shape;211;p22"/>
          <p:cNvSpPr txBox="1">
            <a:spLocks noGrp="1"/>
          </p:cNvSpPr>
          <p:nvPr>
            <p:ph type="title" idx="2" hasCustomPrompt="1"/>
          </p:nvPr>
        </p:nvSpPr>
        <p:spPr>
          <a:xfrm>
            <a:off x="1200575" y="977950"/>
            <a:ext cx="2739300" cy="666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a:spLocks noGrp="1"/>
          </p:cNvSpPr>
          <p:nvPr>
            <p:ph type="subTitle" idx="3"/>
          </p:nvPr>
        </p:nvSpPr>
        <p:spPr>
          <a:xfrm>
            <a:off x="1200575" y="1669422"/>
            <a:ext cx="27393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3" name="Google Shape;213;p22"/>
          <p:cNvSpPr txBox="1">
            <a:spLocks noGrp="1"/>
          </p:cNvSpPr>
          <p:nvPr>
            <p:ph type="title" idx="4" hasCustomPrompt="1"/>
          </p:nvPr>
        </p:nvSpPr>
        <p:spPr>
          <a:xfrm>
            <a:off x="1200575" y="3555582"/>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a:spLocks noGrp="1"/>
          </p:cNvSpPr>
          <p:nvPr>
            <p:ph type="subTitle" idx="5"/>
          </p:nvPr>
        </p:nvSpPr>
        <p:spPr>
          <a:xfrm>
            <a:off x="1200575" y="4238300"/>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pic>
        <p:nvPicPr>
          <p:cNvPr id="215" name="Google Shape;215;p2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713225" y="747263"/>
            <a:ext cx="3281700" cy="953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23"/>
          <p:cNvSpPr txBox="1">
            <a:spLocks noGrp="1"/>
          </p:cNvSpPr>
          <p:nvPr>
            <p:ph type="subTitle" idx="1"/>
          </p:nvPr>
        </p:nvSpPr>
        <p:spPr>
          <a:xfrm>
            <a:off x="713225" y="1584449"/>
            <a:ext cx="3281700" cy="89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219" name="Google Shape;219;p23"/>
          <p:cNvPicPr preferRelativeResize="0"/>
          <p:nvPr/>
        </p:nvPicPr>
        <p:blipFill>
          <a:blip r:embed="rId2">
            <a:alphaModFix/>
          </a:blip>
          <a:stretch>
            <a:fillRect/>
          </a:stretch>
        </p:blipFill>
        <p:spPr>
          <a:xfrm rot="10800000" flipH="1">
            <a:off x="0" y="0"/>
            <a:ext cx="4727801" cy="2256875"/>
          </a:xfrm>
          <a:prstGeom prst="rect">
            <a:avLst/>
          </a:prstGeom>
          <a:noFill/>
          <a:ln>
            <a:noFill/>
          </a:ln>
        </p:spPr>
      </p:pic>
      <p:sp>
        <p:nvSpPr>
          <p:cNvPr id="220" name="Google Shape;220;p23"/>
          <p:cNvSpPr txBox="1"/>
          <p:nvPr/>
        </p:nvSpPr>
        <p:spPr>
          <a:xfrm>
            <a:off x="713225" y="3410538"/>
            <a:ext cx="3278700" cy="725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Cairo"/>
                <a:ea typeface="Cairo"/>
                <a:cs typeface="Cairo"/>
                <a:sym typeface="Cairo"/>
              </a:rPr>
              <a:t>CREDITS:</a:t>
            </a:r>
            <a:r>
              <a:rPr lang="en" sz="1000">
                <a:solidFill>
                  <a:schemeClr val="dk1"/>
                </a:solidFill>
                <a:latin typeface="Cairo"/>
                <a:ea typeface="Cairo"/>
                <a:cs typeface="Cairo"/>
                <a:sym typeface="Cairo"/>
              </a:rPr>
              <a:t> This presentation template was created by </a:t>
            </a:r>
            <a:r>
              <a:rPr lang="en" sz="1000" b="1" u="sng">
                <a:solidFill>
                  <a:schemeClr val="dk1"/>
                </a:solidFill>
                <a:latin typeface="Cairo"/>
                <a:ea typeface="Cairo"/>
                <a:cs typeface="Cairo"/>
                <a:sym typeface="Cair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dk1"/>
                </a:solidFill>
                <a:latin typeface="Cairo"/>
                <a:ea typeface="Cairo"/>
                <a:cs typeface="Cairo"/>
                <a:sym typeface="Cairo"/>
              </a:rPr>
              <a:t>, and includes icons by </a:t>
            </a:r>
            <a:r>
              <a:rPr lang="en" sz="1000" b="1" u="sng">
                <a:solidFill>
                  <a:schemeClr val="dk1"/>
                </a:solidFill>
                <a:latin typeface="Cairo"/>
                <a:ea typeface="Cairo"/>
                <a:cs typeface="Cairo"/>
                <a:sym typeface="Cair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dk1"/>
                </a:solidFill>
                <a:latin typeface="Cairo"/>
                <a:ea typeface="Cairo"/>
                <a:cs typeface="Cairo"/>
                <a:sym typeface="Cairo"/>
              </a:rPr>
              <a:t>, and infographics &amp; images by </a:t>
            </a:r>
            <a:r>
              <a:rPr lang="en" sz="1000" b="1" u="sng">
                <a:solidFill>
                  <a:schemeClr val="dk1"/>
                </a:solidFill>
                <a:latin typeface="Cairo"/>
                <a:ea typeface="Cairo"/>
                <a:cs typeface="Cairo"/>
                <a:sym typeface="Cairo"/>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b="1" u="sng">
                <a:solidFill>
                  <a:schemeClr val="dk1"/>
                </a:solidFill>
                <a:latin typeface="Cairo"/>
                <a:ea typeface="Cairo"/>
                <a:cs typeface="Cairo"/>
                <a:sym typeface="Cairo"/>
              </a:rPr>
              <a:t> </a:t>
            </a:r>
            <a:endParaRPr sz="1000" b="1" u="sng">
              <a:solidFill>
                <a:schemeClr val="dk1"/>
              </a:solidFill>
              <a:latin typeface="Cairo"/>
              <a:ea typeface="Cairo"/>
              <a:cs typeface="Cairo"/>
              <a:sym typeface="Cai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90229"/>
            <a:ext cx="7704000" cy="348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 name="Google Shape;39;p6"/>
          <p:cNvGrpSpPr/>
          <p:nvPr/>
        </p:nvGrpSpPr>
        <p:grpSpPr>
          <a:xfrm>
            <a:off x="0" y="4"/>
            <a:ext cx="9144004" cy="5143496"/>
            <a:chOff x="0" y="4"/>
            <a:chExt cx="9144004" cy="5143496"/>
          </a:xfrm>
        </p:grpSpPr>
        <p:pic>
          <p:nvPicPr>
            <p:cNvPr id="40" name="Google Shape;40;p6"/>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 name="Google Shape;41;p6"/>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2" name="Google Shape;42;p6"/>
          <p:cNvGrpSpPr/>
          <p:nvPr/>
        </p:nvGrpSpPr>
        <p:grpSpPr>
          <a:xfrm rot="-10539848" flipH="1">
            <a:off x="6108563" y="4049075"/>
            <a:ext cx="4573901" cy="3479217"/>
            <a:chOff x="1522650" y="1117750"/>
            <a:chExt cx="4574075" cy="3479350"/>
          </a:xfrm>
        </p:grpSpPr>
        <p:sp>
          <p:nvSpPr>
            <p:cNvPr id="43" name="Google Shape;43;p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olab.research.google.com/drive/1rQEMVxe5N4duTzX5ytdx3IB8gXDpujyn?usp=sharing"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hyperlink" Target="http://drive.google.com/file/d/1AvTMF7zibBejeZnavbIn4uJH-J41jyqw/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26"/>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pic>
        <p:nvPicPr>
          <p:cNvPr id="244" name="Google Shape;244;p26"/>
          <p:cNvPicPr preferRelativeResize="0"/>
          <p:nvPr/>
        </p:nvPicPr>
        <p:blipFill>
          <a:blip r:embed="rId4">
            <a:alphaModFix/>
          </a:blip>
          <a:stretch>
            <a:fillRect/>
          </a:stretch>
        </p:blipFill>
        <p:spPr>
          <a:xfrm>
            <a:off x="713225" y="2621300"/>
            <a:ext cx="3248025" cy="1162050"/>
          </a:xfrm>
          <a:prstGeom prst="rect">
            <a:avLst/>
          </a:prstGeom>
          <a:noFill/>
          <a:ln>
            <a:noFill/>
          </a:ln>
        </p:spPr>
      </p:pic>
      <p:pic>
        <p:nvPicPr>
          <p:cNvPr id="245" name="Google Shape;245;p26"/>
          <p:cNvPicPr preferRelativeResize="0"/>
          <p:nvPr/>
        </p:nvPicPr>
        <p:blipFill>
          <a:blip r:embed="rId5">
            <a:alphaModFix/>
          </a:blip>
          <a:stretch>
            <a:fillRect/>
          </a:stretch>
        </p:blipFill>
        <p:spPr>
          <a:xfrm>
            <a:off x="6120997" y="168100"/>
            <a:ext cx="2660426" cy="335150"/>
          </a:xfrm>
          <a:prstGeom prst="rect">
            <a:avLst/>
          </a:prstGeom>
          <a:noFill/>
          <a:ln>
            <a:noFill/>
          </a:ln>
        </p:spPr>
      </p:pic>
      <p:sp>
        <p:nvSpPr>
          <p:cNvPr id="246" name="Google Shape;246;p26"/>
          <p:cNvSpPr txBox="1"/>
          <p:nvPr/>
        </p:nvSpPr>
        <p:spPr>
          <a:xfrm>
            <a:off x="4981850" y="1379400"/>
            <a:ext cx="2490000" cy="17361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b="1" u="sng">
                <a:solidFill>
                  <a:schemeClr val="dk1"/>
                </a:solidFill>
              </a:rPr>
              <a:t>מציגים: צוות Tiger</a:t>
            </a:r>
            <a:r>
              <a:rPr lang="en">
                <a:solidFill>
                  <a:schemeClr val="dk1"/>
                </a:solidFill>
              </a:rPr>
              <a:t/>
            </a:r>
            <a:br>
              <a:rPr lang="en">
                <a:solidFill>
                  <a:schemeClr val="dk1"/>
                </a:solidFill>
              </a:rPr>
            </a:br>
            <a:r>
              <a:rPr lang="en">
                <a:solidFill>
                  <a:schemeClr val="dk1"/>
                </a:solidFill>
              </a:rPr>
              <a:t>אליאור מליק 204361505</a:t>
            </a:r>
            <a:br>
              <a:rPr lang="en">
                <a:solidFill>
                  <a:schemeClr val="dk1"/>
                </a:solidFill>
              </a:rPr>
            </a:br>
            <a:r>
              <a:rPr lang="en">
                <a:solidFill>
                  <a:schemeClr val="dk1"/>
                </a:solidFill>
              </a:rPr>
              <a:t>אופיר שחף 314764283</a:t>
            </a:r>
            <a:br>
              <a:rPr lang="en">
                <a:solidFill>
                  <a:schemeClr val="dk1"/>
                </a:solidFill>
              </a:rPr>
            </a:br>
            <a:r>
              <a:rPr lang="en">
                <a:solidFill>
                  <a:schemeClr val="dk1"/>
                </a:solidFill>
              </a:rPr>
              <a:t>גיא בנבו 316139310</a:t>
            </a:r>
            <a:br>
              <a:rPr lang="en">
                <a:solidFill>
                  <a:schemeClr val="dk1"/>
                </a:solidFill>
              </a:rPr>
            </a:br>
            <a:r>
              <a:rPr lang="en">
                <a:solidFill>
                  <a:schemeClr val="dk1"/>
                </a:solidFill>
              </a:rPr>
              <a:t>ג'וליה שבאט 322240151</a:t>
            </a:r>
            <a:br>
              <a:rPr lang="en">
                <a:solidFill>
                  <a:schemeClr val="dk1"/>
                </a:solidFill>
              </a:rPr>
            </a:br>
            <a:r>
              <a:rPr lang="en">
                <a:solidFill>
                  <a:schemeClr val="dk1"/>
                </a:solidFill>
              </a:rPr>
              <a:t>מתן נחמוכה 318185956</a:t>
            </a:r>
            <a:endParaRPr>
              <a:solidFill>
                <a:schemeClr val="dk1"/>
              </a:solidFill>
            </a:endParaRPr>
          </a:p>
          <a:p>
            <a:pPr marL="0" lvl="0" indent="0" algn="r" rtl="1">
              <a:spcBef>
                <a:spcPts val="0"/>
              </a:spcBef>
              <a:spcAft>
                <a:spcPts val="0"/>
              </a:spcAft>
              <a:buNone/>
            </a:pPr>
            <a:r>
              <a:rPr lang="en">
                <a:solidFill>
                  <a:schemeClr val="dk1"/>
                </a:solidFill>
              </a:rPr>
              <a:t>יובל הילאי 318609237</a:t>
            </a:r>
            <a:r>
              <a:rPr lang="en" sz="1200">
                <a:solidFill>
                  <a:schemeClr val="dk1"/>
                </a:solidFill>
              </a:rPr>
              <a:t/>
            </a:r>
            <a:br>
              <a:rPr lang="en" sz="1200">
                <a:solidFill>
                  <a:schemeClr val="dk1"/>
                </a:solidFill>
              </a:rPr>
            </a:br>
            <a:r>
              <a:rPr lang="en" sz="1200">
                <a:solidFill>
                  <a:schemeClr val="dk1"/>
                </a:solidFill>
              </a:rPr>
              <a:t>.</a:t>
            </a:r>
            <a:br>
              <a:rPr lang="en" sz="1200">
                <a:solidFill>
                  <a:schemeClr val="dk1"/>
                </a:solidFill>
              </a:rPr>
            </a:br>
            <a:endParaRPr sz="1200">
              <a:solidFill>
                <a:schemeClr val="dk1"/>
              </a:solidFill>
            </a:endParaRPr>
          </a:p>
        </p:txBody>
      </p:sp>
      <p:sp>
        <p:nvSpPr>
          <p:cNvPr id="247" name="Google Shape;247;p26"/>
          <p:cNvSpPr txBox="1"/>
          <p:nvPr/>
        </p:nvSpPr>
        <p:spPr>
          <a:xfrm>
            <a:off x="6345275" y="4159075"/>
            <a:ext cx="1692000" cy="3351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1600" u="sng" dirty="0">
                <a:solidFill>
                  <a:schemeClr val="hlink"/>
                </a:solidFill>
                <a:hlinkClick r:id="rId6"/>
              </a:rPr>
              <a:t>מחברת קולאב</a:t>
            </a:r>
            <a:endParaRPr sz="1600"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5"/>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313" name="Google Shape;313;p35"/>
          <p:cNvSpPr txBox="1">
            <a:spLocks noGrp="1"/>
          </p:cNvSpPr>
          <p:nvPr>
            <p:ph type="ctrTitle"/>
          </p:nvPr>
        </p:nvSpPr>
        <p:spPr>
          <a:xfrm>
            <a:off x="1975950" y="345675"/>
            <a:ext cx="5192100" cy="7935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מסך תוצאות החיפוש</a:t>
            </a:r>
            <a:endParaRPr>
              <a:solidFill>
                <a:schemeClr val="dk1"/>
              </a:solidFill>
              <a:latin typeface="Arial"/>
              <a:ea typeface="Arial"/>
              <a:cs typeface="Arial"/>
              <a:sym typeface="Arial"/>
            </a:endParaRPr>
          </a:p>
        </p:txBody>
      </p:sp>
      <p:pic>
        <p:nvPicPr>
          <p:cNvPr id="314" name="Google Shape;314;p35"/>
          <p:cNvPicPr preferRelativeResize="0"/>
          <p:nvPr/>
        </p:nvPicPr>
        <p:blipFill>
          <a:blip r:embed="rId4">
            <a:alphaModFix/>
          </a:blip>
          <a:stretch>
            <a:fillRect/>
          </a:stretch>
        </p:blipFill>
        <p:spPr>
          <a:xfrm>
            <a:off x="791125" y="1308400"/>
            <a:ext cx="7840651" cy="347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6"/>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320" name="Google Shape;320;p36"/>
          <p:cNvSpPr txBox="1">
            <a:spLocks noGrp="1"/>
          </p:cNvSpPr>
          <p:nvPr>
            <p:ph type="ctrTitle"/>
          </p:nvPr>
        </p:nvSpPr>
        <p:spPr>
          <a:xfrm>
            <a:off x="1997875" y="253200"/>
            <a:ext cx="5257800" cy="8472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מסך הסטטיסטיקות</a:t>
            </a:r>
            <a:endParaRPr>
              <a:solidFill>
                <a:schemeClr val="dk1"/>
              </a:solidFill>
              <a:latin typeface="Arial"/>
              <a:ea typeface="Arial"/>
              <a:cs typeface="Arial"/>
              <a:sym typeface="Arial"/>
            </a:endParaRPr>
          </a:p>
        </p:txBody>
      </p:sp>
      <p:pic>
        <p:nvPicPr>
          <p:cNvPr id="321" name="Google Shape;321;p36"/>
          <p:cNvPicPr preferRelativeResize="0"/>
          <p:nvPr/>
        </p:nvPicPr>
        <p:blipFill>
          <a:blip r:embed="rId4">
            <a:alphaModFix/>
          </a:blip>
          <a:stretch>
            <a:fillRect/>
          </a:stretch>
        </p:blipFill>
        <p:spPr>
          <a:xfrm>
            <a:off x="1424888" y="1201250"/>
            <a:ext cx="6294223" cy="373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37"/>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327" name="Google Shape;327;p37"/>
          <p:cNvSpPr txBox="1">
            <a:spLocks noGrp="1"/>
          </p:cNvSpPr>
          <p:nvPr>
            <p:ph type="ctrTitle"/>
          </p:nvPr>
        </p:nvSpPr>
        <p:spPr>
          <a:xfrm>
            <a:off x="1895750" y="0"/>
            <a:ext cx="4795500" cy="11463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מסך עריכת אינדקס</a:t>
            </a:r>
            <a:endParaRPr>
              <a:solidFill>
                <a:schemeClr val="dk1"/>
              </a:solidFill>
              <a:latin typeface="Arial"/>
              <a:ea typeface="Arial"/>
              <a:cs typeface="Arial"/>
              <a:sym typeface="Arial"/>
            </a:endParaRPr>
          </a:p>
        </p:txBody>
      </p:sp>
      <p:pic>
        <p:nvPicPr>
          <p:cNvPr id="328" name="Google Shape;328;p37"/>
          <p:cNvPicPr preferRelativeResize="0"/>
          <p:nvPr/>
        </p:nvPicPr>
        <p:blipFill>
          <a:blip r:embed="rId4">
            <a:alphaModFix/>
          </a:blip>
          <a:stretch>
            <a:fillRect/>
          </a:stretch>
        </p:blipFill>
        <p:spPr>
          <a:xfrm>
            <a:off x="294288" y="1424775"/>
            <a:ext cx="8555424" cy="3055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8"/>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334" name="Google Shape;334;p38"/>
          <p:cNvSpPr txBox="1">
            <a:spLocks noGrp="1"/>
          </p:cNvSpPr>
          <p:nvPr>
            <p:ph type="ctrTitle"/>
          </p:nvPr>
        </p:nvSpPr>
        <p:spPr>
          <a:xfrm>
            <a:off x="1895750" y="0"/>
            <a:ext cx="4795500" cy="11463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אתגרים</a:t>
            </a:r>
            <a:endParaRPr>
              <a:solidFill>
                <a:schemeClr val="dk1"/>
              </a:solidFill>
              <a:latin typeface="Arial"/>
              <a:ea typeface="Arial"/>
              <a:cs typeface="Arial"/>
              <a:sym typeface="Arial"/>
            </a:endParaRPr>
          </a:p>
        </p:txBody>
      </p:sp>
      <p:sp>
        <p:nvSpPr>
          <p:cNvPr id="335" name="Google Shape;335;p38"/>
          <p:cNvSpPr txBox="1"/>
          <p:nvPr/>
        </p:nvSpPr>
        <p:spPr>
          <a:xfrm>
            <a:off x="1000575" y="1533525"/>
            <a:ext cx="6752700" cy="2466900"/>
          </a:xfrm>
          <a:prstGeom prst="rect">
            <a:avLst/>
          </a:prstGeom>
          <a:noFill/>
          <a:ln>
            <a:noFill/>
          </a:ln>
        </p:spPr>
        <p:txBody>
          <a:bodyPr spcFirstLastPara="1" wrap="square" lIns="91425" tIns="91425" rIns="91425" bIns="91425" anchor="t" anchorCtr="0">
            <a:noAutofit/>
          </a:bodyPr>
          <a:lstStyle/>
          <a:p>
            <a:pPr marL="457200" lvl="0" indent="-323850" algn="r" rtl="1">
              <a:spcBef>
                <a:spcPts val="0"/>
              </a:spcBef>
              <a:spcAft>
                <a:spcPts val="0"/>
              </a:spcAft>
              <a:buClr>
                <a:schemeClr val="dk1"/>
              </a:buClr>
              <a:buSzPts val="1500"/>
              <a:buChar char="●"/>
            </a:pPr>
            <a:r>
              <a:rPr lang="en" sz="1500" dirty="0">
                <a:solidFill>
                  <a:schemeClr val="dk1"/>
                </a:solidFill>
              </a:rPr>
              <a:t>עבודה בסביבת Google Colab</a:t>
            </a:r>
            <a:br>
              <a:rPr lang="en" sz="1500" dirty="0">
                <a:solidFill>
                  <a:schemeClr val="dk1"/>
                </a:solidFill>
              </a:rPr>
            </a:br>
            <a:endParaRPr sz="1500" dirty="0">
              <a:solidFill>
                <a:schemeClr val="dk1"/>
              </a:solidFill>
            </a:endParaRPr>
          </a:p>
          <a:p>
            <a:pPr marL="457200" lvl="0" indent="-323850" algn="r" rtl="1">
              <a:spcBef>
                <a:spcPts val="0"/>
              </a:spcBef>
              <a:spcAft>
                <a:spcPts val="0"/>
              </a:spcAft>
              <a:buClr>
                <a:schemeClr val="dk1"/>
              </a:buClr>
              <a:buSzPts val="1500"/>
              <a:buChar char="●"/>
            </a:pPr>
            <a:r>
              <a:rPr lang="en-US" sz="1500" dirty="0">
                <a:solidFill>
                  <a:schemeClr val="dk1"/>
                </a:solidFill>
              </a:rPr>
              <a:t>-</a:t>
            </a:r>
            <a:r>
              <a:rPr lang="en" sz="1500" dirty="0" smtClean="0">
                <a:solidFill>
                  <a:schemeClr val="dk1"/>
                </a:solidFill>
              </a:rPr>
              <a:t>Design Thinking חשיבה </a:t>
            </a:r>
            <a:r>
              <a:rPr lang="en" sz="1500" dirty="0">
                <a:solidFill>
                  <a:schemeClr val="dk1"/>
                </a:solidFill>
              </a:rPr>
              <a:t>על רעיונות למוצר, מה יתאים למשתמשים?</a:t>
            </a:r>
            <a:br>
              <a:rPr lang="en" sz="1500" dirty="0">
                <a:solidFill>
                  <a:schemeClr val="dk1"/>
                </a:solidFill>
              </a:rPr>
            </a:br>
            <a:endParaRPr sz="1500" dirty="0">
              <a:solidFill>
                <a:schemeClr val="dk1"/>
              </a:solidFill>
            </a:endParaRPr>
          </a:p>
          <a:p>
            <a:pPr marL="457200" lvl="0" indent="-323850" algn="r" rtl="1">
              <a:spcBef>
                <a:spcPts val="0"/>
              </a:spcBef>
              <a:spcAft>
                <a:spcPts val="0"/>
              </a:spcAft>
              <a:buClr>
                <a:schemeClr val="dk1"/>
              </a:buClr>
              <a:buSzPts val="1500"/>
              <a:buChar char="●"/>
            </a:pPr>
            <a:r>
              <a:rPr lang="en" sz="1500" dirty="0">
                <a:solidFill>
                  <a:schemeClr val="dk1"/>
                </a:solidFill>
              </a:rPr>
              <a:t>חוסר ידע בצורת העבודה של מנועי חיפוש</a:t>
            </a:r>
            <a:br>
              <a:rPr lang="en" sz="1500" dirty="0">
                <a:solidFill>
                  <a:schemeClr val="dk1"/>
                </a:solidFill>
              </a:rPr>
            </a:br>
            <a:endParaRPr sz="1500" dirty="0">
              <a:solidFill>
                <a:schemeClr val="dk1"/>
              </a:solidFill>
            </a:endParaRPr>
          </a:p>
          <a:p>
            <a:pPr marL="457200" lvl="0" indent="-323850" algn="r" rtl="1">
              <a:spcBef>
                <a:spcPts val="0"/>
              </a:spcBef>
              <a:spcAft>
                <a:spcPts val="0"/>
              </a:spcAft>
              <a:buClr>
                <a:schemeClr val="dk1"/>
              </a:buClr>
              <a:buSzPts val="1500"/>
              <a:buChar char="●"/>
            </a:pPr>
            <a:r>
              <a:rPr lang="en" sz="1500" dirty="0">
                <a:solidFill>
                  <a:schemeClr val="dk1"/>
                </a:solidFill>
              </a:rPr>
              <a:t>זמן ההרצה של חיפוש- כיצד ניתן לייעל</a:t>
            </a:r>
            <a:endParaRPr sz="15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39"/>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341" name="Google Shape;341;p39"/>
          <p:cNvSpPr txBox="1">
            <a:spLocks noGrp="1"/>
          </p:cNvSpPr>
          <p:nvPr>
            <p:ph type="ctrTitle"/>
          </p:nvPr>
        </p:nvSpPr>
        <p:spPr>
          <a:xfrm>
            <a:off x="1828800" y="142875"/>
            <a:ext cx="5281500" cy="11463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שקיפות אלגוריתמית</a:t>
            </a:r>
            <a:endParaRPr>
              <a:solidFill>
                <a:schemeClr val="dk1"/>
              </a:solidFill>
              <a:latin typeface="Arial"/>
              <a:ea typeface="Arial"/>
              <a:cs typeface="Arial"/>
              <a:sym typeface="Arial"/>
            </a:endParaRPr>
          </a:p>
        </p:txBody>
      </p:sp>
      <p:sp>
        <p:nvSpPr>
          <p:cNvPr id="342" name="Google Shape;342;p39"/>
          <p:cNvSpPr txBox="1"/>
          <p:nvPr/>
        </p:nvSpPr>
        <p:spPr>
          <a:xfrm>
            <a:off x="1958675" y="1533525"/>
            <a:ext cx="5794500" cy="2466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endParaRPr sz="1500">
              <a:solidFill>
                <a:schemeClr val="dk1"/>
              </a:solidFill>
            </a:endParaRPr>
          </a:p>
          <a:p>
            <a:pPr marL="457200" lvl="0" indent="-323850" algn="r" rtl="1">
              <a:lnSpc>
                <a:spcPct val="115000"/>
              </a:lnSpc>
              <a:spcBef>
                <a:spcPts val="1200"/>
              </a:spcBef>
              <a:spcAft>
                <a:spcPts val="0"/>
              </a:spcAft>
              <a:buClr>
                <a:schemeClr val="dk1"/>
              </a:buClr>
              <a:buSzPts val="1500"/>
              <a:buChar char="●"/>
            </a:pPr>
            <a:r>
              <a:rPr lang="en" sz="1200"/>
              <a:t>שקיפות של אלגוריתם החיפוש – מעל תצוגת תוצאות החיפוש מופיעה פסקה המסבירה למשתמש את סדר התוצאות ולפי מה הוא נקבע.</a:t>
            </a:r>
            <a:br>
              <a:rPr lang="en" sz="1200"/>
            </a:br>
            <a:endParaRPr sz="1200"/>
          </a:p>
          <a:p>
            <a:pPr marL="457200" lvl="0" indent="-323850" algn="r" rtl="1">
              <a:spcBef>
                <a:spcPts val="0"/>
              </a:spcBef>
              <a:spcAft>
                <a:spcPts val="0"/>
              </a:spcAft>
              <a:buClr>
                <a:schemeClr val="dk1"/>
              </a:buClr>
              <a:buSzPts val="1500"/>
              <a:buChar char="●"/>
            </a:pPr>
            <a:r>
              <a:rPr lang="en" sz="1200"/>
              <a:t>שקיפות הנתונים – את השקיפות בנתונים יכול המשתמש לראות בעזרת הגרפים השונים שמציגים סטטיסטיקות עבור נתוני החיפוש. הסטטיסטיקה פתוחה לכולם.</a:t>
            </a:r>
            <a:endParaRPr sz="1500">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40"/>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348" name="Google Shape;348;p40"/>
          <p:cNvSpPr txBox="1">
            <a:spLocks noGrp="1"/>
          </p:cNvSpPr>
          <p:nvPr>
            <p:ph type="ctrTitle"/>
          </p:nvPr>
        </p:nvSpPr>
        <p:spPr>
          <a:xfrm>
            <a:off x="2853450" y="134475"/>
            <a:ext cx="3437100" cy="11463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סרטון הדגמה</a:t>
            </a:r>
            <a:endParaRPr>
              <a:solidFill>
                <a:schemeClr val="dk1"/>
              </a:solidFill>
              <a:latin typeface="Arial"/>
              <a:ea typeface="Arial"/>
              <a:cs typeface="Arial"/>
              <a:sym typeface="Arial"/>
            </a:endParaRPr>
          </a:p>
        </p:txBody>
      </p:sp>
      <p:pic>
        <p:nvPicPr>
          <p:cNvPr id="349" name="Google Shape;349;p40" title="scloud.mp4">
            <a:hlinkClick r:id="rId4"/>
          </p:cNvPr>
          <p:cNvPicPr preferRelativeResize="0"/>
          <p:nvPr/>
        </p:nvPicPr>
        <p:blipFill>
          <a:blip r:embed="rId5">
            <a:alphaModFix/>
          </a:blip>
          <a:stretch>
            <a:fillRect/>
          </a:stretch>
        </p:blipFill>
        <p:spPr>
          <a:xfrm>
            <a:off x="2345300" y="1433725"/>
            <a:ext cx="4512700" cy="3384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1"/>
          <p:cNvSpPr txBox="1">
            <a:spLocks noGrp="1"/>
          </p:cNvSpPr>
          <p:nvPr>
            <p:ph type="ctrTitle"/>
          </p:nvPr>
        </p:nvSpPr>
        <p:spPr>
          <a:xfrm>
            <a:off x="2654650" y="1138000"/>
            <a:ext cx="5257800" cy="16140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latin typeface="Arial"/>
                <a:ea typeface="Arial"/>
                <a:cs typeface="Arial"/>
                <a:sym typeface="Arial"/>
              </a:rPr>
              <a:t>תודה על ההקשבה!</a:t>
            </a:r>
            <a:endParaRPr>
              <a:latin typeface="Arial"/>
              <a:ea typeface="Arial"/>
              <a:cs typeface="Arial"/>
              <a:sym typeface="Arial"/>
            </a:endParaRPr>
          </a:p>
        </p:txBody>
      </p:sp>
      <p:pic>
        <p:nvPicPr>
          <p:cNvPr id="355" name="Google Shape;355;p41"/>
          <p:cNvPicPr preferRelativeResize="0"/>
          <p:nvPr/>
        </p:nvPicPr>
        <p:blipFill>
          <a:blip r:embed="rId3">
            <a:alphaModFix/>
          </a:blip>
          <a:stretch>
            <a:fillRect/>
          </a:stretch>
        </p:blipFill>
        <p:spPr>
          <a:xfrm>
            <a:off x="208975" y="3881975"/>
            <a:ext cx="3248025" cy="1162050"/>
          </a:xfrm>
          <a:prstGeom prst="rect">
            <a:avLst/>
          </a:prstGeom>
          <a:noFill/>
          <a:ln>
            <a:noFill/>
          </a:ln>
        </p:spPr>
      </p:pic>
      <p:pic>
        <p:nvPicPr>
          <p:cNvPr id="356" name="Google Shape;356;p41"/>
          <p:cNvPicPr preferRelativeResize="0"/>
          <p:nvPr/>
        </p:nvPicPr>
        <p:blipFill>
          <a:blip r:embed="rId4">
            <a:alphaModFix/>
          </a:blip>
          <a:stretch>
            <a:fillRect/>
          </a:stretch>
        </p:blipFill>
        <p:spPr>
          <a:xfrm>
            <a:off x="6280672" y="167525"/>
            <a:ext cx="2660426" cy="3351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27"/>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253" name="Google Shape;253;p27"/>
          <p:cNvSpPr txBox="1">
            <a:spLocks noGrp="1"/>
          </p:cNvSpPr>
          <p:nvPr>
            <p:ph type="ctrTitle"/>
          </p:nvPr>
        </p:nvSpPr>
        <p:spPr>
          <a:xfrm>
            <a:off x="1943100" y="73475"/>
            <a:ext cx="5257800" cy="11610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מהות המוצר ומרכיביו</a:t>
            </a:r>
            <a:endParaRPr>
              <a:solidFill>
                <a:schemeClr val="dk1"/>
              </a:solidFill>
              <a:latin typeface="Arial"/>
              <a:ea typeface="Arial"/>
              <a:cs typeface="Arial"/>
              <a:sym typeface="Arial"/>
            </a:endParaRPr>
          </a:p>
        </p:txBody>
      </p:sp>
      <p:sp>
        <p:nvSpPr>
          <p:cNvPr id="254" name="Google Shape;254;p27"/>
          <p:cNvSpPr txBox="1"/>
          <p:nvPr/>
        </p:nvSpPr>
        <p:spPr>
          <a:xfrm>
            <a:off x="1792875" y="1263825"/>
            <a:ext cx="5981100" cy="27333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1300" dirty="0"/>
              <a:t>מהות המוצר היא מנוע חיפוש עבור מונחי ושירותי ענן מתוך דפי האתר </a:t>
            </a:r>
            <a:r>
              <a:rPr lang="en-US" sz="1300" dirty="0"/>
              <a:t>.</a:t>
            </a:r>
            <a:r>
              <a:rPr lang="en" sz="1300" dirty="0" smtClean="0"/>
              <a:t>Alibaba cloud</a:t>
            </a:r>
            <a:endParaRPr sz="1300" dirty="0"/>
          </a:p>
          <a:p>
            <a:pPr marL="0" lvl="0" indent="0" algn="r" rtl="1">
              <a:spcBef>
                <a:spcPts val="0"/>
              </a:spcBef>
              <a:spcAft>
                <a:spcPts val="0"/>
              </a:spcAft>
              <a:buNone/>
            </a:pPr>
            <a:r>
              <a:rPr lang="en" dirty="0"/>
              <a:t>מודולים ורכיבי המערכת:</a:t>
            </a:r>
            <a:br>
              <a:rPr lang="en" dirty="0"/>
            </a:br>
            <a:endParaRPr dirty="0"/>
          </a:p>
          <a:p>
            <a:pPr marL="457200" lvl="0" indent="-311150" algn="r" rtl="1">
              <a:spcBef>
                <a:spcPts val="0"/>
              </a:spcBef>
              <a:spcAft>
                <a:spcPts val="0"/>
              </a:spcAft>
              <a:buSzPts val="1300"/>
              <a:buChar char="●"/>
            </a:pPr>
            <a:r>
              <a:rPr lang="en" sz="1200" dirty="0"/>
              <a:t>מודול הcrawler</a:t>
            </a:r>
            <a:endParaRPr sz="1200" dirty="0"/>
          </a:p>
          <a:p>
            <a:pPr marL="457200" lvl="0" indent="-304800" algn="r" rtl="1">
              <a:spcBef>
                <a:spcPts val="0"/>
              </a:spcBef>
              <a:spcAft>
                <a:spcPts val="0"/>
              </a:spcAft>
              <a:buSzPts val="1200"/>
              <a:buChar char="●"/>
            </a:pPr>
            <a:r>
              <a:rPr lang="en" sz="1200" dirty="0"/>
              <a:t>מסד נתונים בפיירבייס</a:t>
            </a:r>
            <a:endParaRPr sz="1200" dirty="0"/>
          </a:p>
          <a:p>
            <a:pPr marL="457200" lvl="0" indent="-304800" algn="r" rtl="1">
              <a:spcBef>
                <a:spcPts val="0"/>
              </a:spcBef>
              <a:spcAft>
                <a:spcPts val="0"/>
              </a:spcAft>
              <a:buSzPts val="1200"/>
              <a:buChar char="●"/>
            </a:pPr>
            <a:r>
              <a:rPr lang="en" sz="1200" dirty="0"/>
              <a:t>מנוע החיפוש Scloud</a:t>
            </a:r>
            <a:endParaRPr sz="1200" dirty="0"/>
          </a:p>
          <a:p>
            <a:pPr marL="457200" lvl="0" indent="-304800" algn="r" rtl="1">
              <a:spcBef>
                <a:spcPts val="0"/>
              </a:spcBef>
              <a:spcAft>
                <a:spcPts val="0"/>
              </a:spcAft>
              <a:buSzPts val="1200"/>
              <a:buChar char="●"/>
            </a:pPr>
            <a:r>
              <a:rPr lang="en" sz="1200" dirty="0"/>
              <a:t>מודול הצ'טבוט</a:t>
            </a:r>
            <a:endParaRPr sz="1200" dirty="0"/>
          </a:p>
          <a:p>
            <a:pPr marL="457200" lvl="0" indent="0" algn="r" rtl="1">
              <a:spcBef>
                <a:spcPts val="0"/>
              </a:spcBef>
              <a:spcAft>
                <a:spcPts val="0"/>
              </a:spcAft>
              <a:buNone/>
            </a:pPr>
            <a:endParaRPr sz="1200" dirty="0"/>
          </a:p>
          <a:p>
            <a:pPr marL="0" lvl="0" indent="0" algn="r" rtl="1">
              <a:spcBef>
                <a:spcPts val="0"/>
              </a:spcBef>
              <a:spcAft>
                <a:spcPts val="0"/>
              </a:spcAft>
              <a:buNone/>
            </a:pPr>
            <a:r>
              <a:rPr lang="en" sz="1300" dirty="0"/>
              <a:t>פיצ'רים מעניינים:</a:t>
            </a:r>
            <a:endParaRPr sz="1300" dirty="0"/>
          </a:p>
          <a:p>
            <a:pPr marL="0" lvl="0" indent="0" algn="r" rtl="1">
              <a:spcBef>
                <a:spcPts val="0"/>
              </a:spcBef>
              <a:spcAft>
                <a:spcPts val="0"/>
              </a:spcAft>
              <a:buNone/>
            </a:pPr>
            <a:endParaRPr sz="1200" dirty="0"/>
          </a:p>
          <a:p>
            <a:pPr marL="457200" lvl="0" indent="-304800" algn="r" rtl="1">
              <a:spcBef>
                <a:spcPts val="0"/>
              </a:spcBef>
              <a:spcAft>
                <a:spcPts val="0"/>
              </a:spcAft>
              <a:buSzPts val="1200"/>
              <a:buChar char="●"/>
            </a:pPr>
            <a:r>
              <a:rPr lang="en" sz="1200" dirty="0"/>
              <a:t>גישה מהירה לחיפוש מונחים חשובים</a:t>
            </a:r>
            <a:endParaRPr sz="1200" dirty="0"/>
          </a:p>
          <a:p>
            <a:pPr marL="457200" lvl="0" indent="-304800" algn="r" rtl="1">
              <a:spcBef>
                <a:spcPts val="0"/>
              </a:spcBef>
              <a:spcAft>
                <a:spcPts val="0"/>
              </a:spcAft>
              <a:buSzPts val="1200"/>
              <a:buChar char="●"/>
            </a:pPr>
            <a:r>
              <a:rPr lang="en" sz="1200" dirty="0"/>
              <a:t>שמירת חיפושים אחרונים</a:t>
            </a:r>
            <a:endParaRPr sz="1200" dirty="0"/>
          </a:p>
          <a:p>
            <a:pPr marL="457200" lvl="0" indent="-304800" algn="r" rtl="1">
              <a:spcBef>
                <a:spcPts val="0"/>
              </a:spcBef>
              <a:spcAft>
                <a:spcPts val="0"/>
              </a:spcAft>
              <a:buSzPts val="1200"/>
              <a:buChar char="●"/>
            </a:pPr>
            <a:r>
              <a:rPr lang="en" sz="1200" dirty="0"/>
              <a:t>צ'טבוט המאפשר לקבל מידע על מונחי ענן שונים</a:t>
            </a:r>
            <a:endParaRPr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28"/>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260" name="Google Shape;260;p28"/>
          <p:cNvSpPr txBox="1">
            <a:spLocks noGrp="1"/>
          </p:cNvSpPr>
          <p:nvPr>
            <p:ph type="ctrTitle"/>
          </p:nvPr>
        </p:nvSpPr>
        <p:spPr>
          <a:xfrm>
            <a:off x="1198175" y="0"/>
            <a:ext cx="6326100" cy="12198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ארכיטקטורת המערכת</a:t>
            </a:r>
            <a:endParaRPr>
              <a:solidFill>
                <a:schemeClr val="dk1"/>
              </a:solidFill>
              <a:latin typeface="Arial"/>
              <a:ea typeface="Arial"/>
              <a:cs typeface="Arial"/>
              <a:sym typeface="Arial"/>
            </a:endParaRPr>
          </a:p>
        </p:txBody>
      </p:sp>
      <p:pic>
        <p:nvPicPr>
          <p:cNvPr id="261" name="Google Shape;261;p28"/>
          <p:cNvPicPr preferRelativeResize="0"/>
          <p:nvPr/>
        </p:nvPicPr>
        <p:blipFill>
          <a:blip r:embed="rId4">
            <a:alphaModFix/>
          </a:blip>
          <a:stretch>
            <a:fillRect/>
          </a:stretch>
        </p:blipFill>
        <p:spPr>
          <a:xfrm>
            <a:off x="2111750" y="1412850"/>
            <a:ext cx="5219225" cy="3344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9"/>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267" name="Google Shape;267;p29"/>
          <p:cNvSpPr txBox="1">
            <a:spLocks noGrp="1"/>
          </p:cNvSpPr>
          <p:nvPr>
            <p:ph type="ctrTitle"/>
          </p:nvPr>
        </p:nvSpPr>
        <p:spPr>
          <a:xfrm>
            <a:off x="1697825" y="280250"/>
            <a:ext cx="5257800" cy="10863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מאפייני SOA</a:t>
            </a:r>
            <a:endParaRPr>
              <a:solidFill>
                <a:schemeClr val="dk1"/>
              </a:solidFill>
              <a:latin typeface="Arial"/>
              <a:ea typeface="Arial"/>
              <a:cs typeface="Arial"/>
              <a:sym typeface="Arial"/>
            </a:endParaRPr>
          </a:p>
        </p:txBody>
      </p:sp>
      <p:sp>
        <p:nvSpPr>
          <p:cNvPr id="268" name="Google Shape;268;p29"/>
          <p:cNvSpPr txBox="1"/>
          <p:nvPr/>
        </p:nvSpPr>
        <p:spPr>
          <a:xfrm>
            <a:off x="1484275" y="1763475"/>
            <a:ext cx="6333900" cy="3306600"/>
          </a:xfrm>
          <a:prstGeom prst="rect">
            <a:avLst/>
          </a:prstGeom>
          <a:noFill/>
          <a:ln>
            <a:noFill/>
          </a:ln>
        </p:spPr>
        <p:txBody>
          <a:bodyPr spcFirstLastPara="1" wrap="square" lIns="91425" tIns="91425" rIns="91425" bIns="91425" anchor="t" anchorCtr="0">
            <a:noAutofit/>
          </a:bodyPr>
          <a:lstStyle/>
          <a:p>
            <a:pPr marL="457200" lvl="0" indent="-304800" algn="r" rtl="1">
              <a:lnSpc>
                <a:spcPct val="115000"/>
              </a:lnSpc>
              <a:spcBef>
                <a:spcPts val="1200"/>
              </a:spcBef>
              <a:spcAft>
                <a:spcPts val="0"/>
              </a:spcAft>
              <a:buSzPts val="1200"/>
              <a:buChar char="●"/>
            </a:pPr>
            <a:r>
              <a:rPr lang="en" sz="1200" b="1" dirty="0"/>
              <a:t>Reusability</a:t>
            </a:r>
            <a:r>
              <a:rPr lang="en" sz="1200" dirty="0"/>
              <a:t> </a:t>
            </a:r>
            <a:r>
              <a:rPr lang="he-IL" sz="1200" dirty="0"/>
              <a:t>-</a:t>
            </a:r>
            <a:r>
              <a:rPr lang="en" sz="1200" dirty="0" smtClean="0"/>
              <a:t>שימוש </a:t>
            </a:r>
            <a:r>
              <a:rPr lang="en" sz="1200" dirty="0"/>
              <a:t>באותו קטע קוד במקומות שונים למטרות שונות. בפרויקט שלנו אנחנו משתמשים בפונקציות לשליפת דפים המכילים מונח מסויים במסכים שונים בקוד ועבור מטרות- עבור מסך עריכת האינדקס, החיפוש והצ'טבוט. </a:t>
            </a:r>
            <a:endParaRPr sz="1200" dirty="0"/>
          </a:p>
          <a:p>
            <a:pPr marL="457200" lvl="0" indent="-304800" algn="r" rtl="1">
              <a:lnSpc>
                <a:spcPct val="115000"/>
              </a:lnSpc>
              <a:spcBef>
                <a:spcPts val="0"/>
              </a:spcBef>
              <a:spcAft>
                <a:spcPts val="0"/>
              </a:spcAft>
              <a:buSzPts val="1200"/>
              <a:buChar char="●"/>
            </a:pPr>
            <a:r>
              <a:rPr lang="en" sz="1200" b="1" dirty="0" smtClean="0"/>
              <a:t>Interoperability</a:t>
            </a:r>
            <a:r>
              <a:rPr lang="he-IL" sz="1200" b="1" dirty="0" smtClean="0"/>
              <a:t>-</a:t>
            </a:r>
            <a:r>
              <a:rPr lang="en" sz="1200" b="1" dirty="0" smtClean="0"/>
              <a:t> </a:t>
            </a:r>
            <a:r>
              <a:rPr lang="en" sz="1200" dirty="0"/>
              <a:t>שירותים שונים המעורבים בפעולת החיפוש צריכים להיות ניתנים להפעלה הדדית, ולאפשר תקשורת וחילופי נתונים חלקים. בזמן ביצוע פעולת החיפוש יש תקשורת וחילופי נתונים בין שירותי מנוע החיפוש לבין שירותי מסד הנתונים.</a:t>
            </a:r>
            <a:endParaRPr sz="1200" dirty="0"/>
          </a:p>
          <a:p>
            <a:pPr marL="457200" lvl="0" indent="-304800" algn="r" rtl="1">
              <a:lnSpc>
                <a:spcPct val="115000"/>
              </a:lnSpc>
              <a:spcBef>
                <a:spcPts val="0"/>
              </a:spcBef>
              <a:spcAft>
                <a:spcPts val="0"/>
              </a:spcAft>
              <a:buSzPts val="1200"/>
              <a:buChar char="●"/>
            </a:pPr>
            <a:r>
              <a:rPr lang="en" sz="1200" b="1" dirty="0" smtClean="0"/>
              <a:t>Composability </a:t>
            </a:r>
            <a:r>
              <a:rPr lang="he-IL" sz="1200" b="1" dirty="0" smtClean="0"/>
              <a:t>-</a:t>
            </a:r>
            <a:r>
              <a:rPr lang="en" sz="1200" dirty="0" smtClean="0"/>
              <a:t>שירותים </a:t>
            </a:r>
            <a:r>
              <a:rPr lang="en" sz="1200" dirty="0"/>
              <a:t>מפרקים בעיה גדולה לבעיה קטנה. בקוד שלנו שירות החיפוש מחולק למספר שירותים קטנים יותר- שירותים שעושים עיבוד למחרוזת השאילתא, שירות שאחראי על משיכת הדפים הרלוונטים לשאילתא, שירות שממיין את התוצאות ושירות שמעדכן את תצוגת התוצאות.</a:t>
            </a:r>
            <a:endParaRPr sz="1200" dirty="0"/>
          </a:p>
          <a:p>
            <a:pPr marL="457200" lvl="0" indent="0" algn="r" rtl="1">
              <a:lnSpc>
                <a:spcPct val="115000"/>
              </a:lnSpc>
              <a:spcBef>
                <a:spcPts val="1200"/>
              </a:spcBef>
              <a:spcAft>
                <a:spcPts val="0"/>
              </a:spcAft>
              <a:buNone/>
            </a:pPr>
            <a:endParaRPr sz="1200" b="1" dirty="0"/>
          </a:p>
          <a:p>
            <a:pPr marL="457200" lvl="0" indent="0" algn="r" rtl="1">
              <a:spcBef>
                <a:spcPts val="0"/>
              </a:spcBef>
              <a:spcAft>
                <a:spcPts val="0"/>
              </a:spcAft>
              <a:buNone/>
            </a:pPr>
            <a:endParaRPr sz="1200" dirty="0">
              <a:solidFill>
                <a:schemeClr val="dk1"/>
              </a:solidFill>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0"/>
          <p:cNvPicPr preferRelativeResize="0"/>
          <p:nvPr/>
        </p:nvPicPr>
        <p:blipFill rotWithShape="1">
          <a:blip r:embed="rId3">
            <a:alphaModFix/>
          </a:blip>
          <a:srcRect r="64142"/>
          <a:stretch/>
        </p:blipFill>
        <p:spPr>
          <a:xfrm rot="10800000" flipH="1">
            <a:off x="7864126" y="0"/>
            <a:ext cx="1221050" cy="5143500"/>
          </a:xfrm>
          <a:prstGeom prst="rect">
            <a:avLst/>
          </a:prstGeom>
          <a:noFill/>
          <a:ln>
            <a:noFill/>
          </a:ln>
        </p:spPr>
      </p:pic>
      <p:sp>
        <p:nvSpPr>
          <p:cNvPr id="274" name="Google Shape;274;p30"/>
          <p:cNvSpPr txBox="1">
            <a:spLocks noGrp="1"/>
          </p:cNvSpPr>
          <p:nvPr>
            <p:ph type="ctrTitle"/>
          </p:nvPr>
        </p:nvSpPr>
        <p:spPr>
          <a:xfrm>
            <a:off x="1058100" y="221475"/>
            <a:ext cx="6044400" cy="11157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דרישות לא פונקציונליות</a:t>
            </a:r>
            <a:endParaRPr>
              <a:solidFill>
                <a:schemeClr val="dk1"/>
              </a:solidFill>
              <a:latin typeface="Arial"/>
              <a:ea typeface="Arial"/>
              <a:cs typeface="Arial"/>
              <a:sym typeface="Arial"/>
            </a:endParaRPr>
          </a:p>
        </p:txBody>
      </p:sp>
      <p:sp>
        <p:nvSpPr>
          <p:cNvPr id="275" name="Google Shape;275;p30"/>
          <p:cNvSpPr txBox="1"/>
          <p:nvPr/>
        </p:nvSpPr>
        <p:spPr>
          <a:xfrm>
            <a:off x="420675" y="1454849"/>
            <a:ext cx="7642800" cy="2327441"/>
          </a:xfrm>
          <a:prstGeom prst="rect">
            <a:avLst/>
          </a:prstGeom>
          <a:noFill/>
          <a:ln>
            <a:noFill/>
          </a:ln>
        </p:spPr>
        <p:txBody>
          <a:bodyPr spcFirstLastPara="1" wrap="square" lIns="91425" tIns="91425" rIns="91425" bIns="91425" anchor="t" anchorCtr="0">
            <a:noAutofit/>
          </a:bodyPr>
          <a:lstStyle/>
          <a:p>
            <a:pPr marL="457200" lvl="0" indent="-311150" algn="r" rtl="1">
              <a:lnSpc>
                <a:spcPct val="115000"/>
              </a:lnSpc>
              <a:spcBef>
                <a:spcPts val="1200"/>
              </a:spcBef>
              <a:spcAft>
                <a:spcPts val="0"/>
              </a:spcAft>
              <a:buSzPts val="1300"/>
              <a:buChar char="●"/>
            </a:pPr>
            <a:r>
              <a:rPr lang="en" sz="1300" dirty="0"/>
              <a:t>תוצאות החיפוש יוחזרו מהר למשתמש </a:t>
            </a:r>
            <a:r>
              <a:rPr lang="he-IL" sz="1300" dirty="0" smtClean="0"/>
              <a:t>-</a:t>
            </a:r>
            <a:r>
              <a:rPr lang="en" sz="1300" dirty="0" smtClean="0"/>
              <a:t>Response time</a:t>
            </a:r>
            <a:r>
              <a:rPr lang="he-IL" sz="1300" dirty="0" smtClean="0"/>
              <a:t>.</a:t>
            </a:r>
            <a:r>
              <a:rPr lang="en" sz="1300" dirty="0"/>
              <a:t/>
            </a:r>
            <a:br>
              <a:rPr lang="en" sz="1300" dirty="0"/>
            </a:br>
            <a:endParaRPr sz="1300" dirty="0"/>
          </a:p>
          <a:p>
            <a:pPr marL="457200" lvl="0" indent="-311150" algn="r" rtl="1">
              <a:lnSpc>
                <a:spcPct val="115000"/>
              </a:lnSpc>
              <a:spcBef>
                <a:spcPts val="0"/>
              </a:spcBef>
              <a:spcAft>
                <a:spcPts val="0"/>
              </a:spcAft>
              <a:buSzPts val="1300"/>
              <a:buChar char="●"/>
            </a:pPr>
            <a:r>
              <a:rPr lang="en" sz="1300" dirty="0"/>
              <a:t>סדר התוצאות שיוצגו ייקבע לפי קטגוריה, כותרת, </a:t>
            </a:r>
            <a:r>
              <a:rPr lang="en" sz="1300" dirty="0" smtClean="0"/>
              <a:t>תיאור</a:t>
            </a:r>
            <a:r>
              <a:rPr lang="he-IL" sz="1300" dirty="0" smtClean="0"/>
              <a:t>-</a:t>
            </a:r>
            <a:r>
              <a:rPr lang="en" sz="1300" dirty="0" smtClean="0"/>
              <a:t> </a:t>
            </a:r>
            <a:r>
              <a:rPr lang="en-US" sz="1300" dirty="0"/>
              <a:t>.</a:t>
            </a:r>
            <a:r>
              <a:rPr lang="en" sz="1300" dirty="0" smtClean="0"/>
              <a:t>usability</a:t>
            </a:r>
            <a:r>
              <a:rPr lang="en" sz="1300" dirty="0"/>
              <a:t/>
            </a:r>
            <a:br>
              <a:rPr lang="en" sz="1300" dirty="0"/>
            </a:br>
            <a:endParaRPr sz="1300" dirty="0"/>
          </a:p>
          <a:p>
            <a:pPr marL="457200" lvl="0" indent="-311150" algn="r" rtl="1">
              <a:lnSpc>
                <a:spcPct val="115000"/>
              </a:lnSpc>
              <a:spcBef>
                <a:spcPts val="0"/>
              </a:spcBef>
              <a:spcAft>
                <a:spcPts val="0"/>
              </a:spcAft>
              <a:buSzPts val="1300"/>
              <a:buChar char="●"/>
            </a:pPr>
            <a:r>
              <a:rPr lang="en" sz="1300" dirty="0"/>
              <a:t>החיפוש יתבצע לפי מלל חופשי, בחירה מתוך חיפושים חשובים או מתוך חיפושים אחרונים </a:t>
            </a:r>
            <a:r>
              <a:rPr lang="en" sz="1300" dirty="0" smtClean="0"/>
              <a:t>.usability -</a:t>
            </a:r>
            <a:r>
              <a:rPr lang="en" sz="1300" dirty="0"/>
              <a:t/>
            </a:r>
            <a:br>
              <a:rPr lang="en" sz="1300" dirty="0"/>
            </a:br>
            <a:endParaRPr sz="1300" dirty="0"/>
          </a:p>
          <a:p>
            <a:pPr marL="457200" lvl="0" indent="-311150" algn="r" rtl="1">
              <a:lnSpc>
                <a:spcPct val="115000"/>
              </a:lnSpc>
              <a:spcBef>
                <a:spcPts val="0"/>
              </a:spcBef>
              <a:spcAft>
                <a:spcPts val="0"/>
              </a:spcAft>
              <a:buSzPts val="1300"/>
              <a:buChar char="●"/>
            </a:pPr>
            <a:r>
              <a:rPr lang="en" sz="1300" dirty="0"/>
              <a:t>עריכת האינדקס מתבצעת על ידי המנהל ומשתמשים לא יכולים לעשות </a:t>
            </a:r>
            <a:r>
              <a:rPr lang="en" sz="1300" dirty="0" smtClean="0"/>
              <a:t>זאת</a:t>
            </a:r>
            <a:r>
              <a:rPr lang="he-IL" sz="1300" dirty="0" smtClean="0"/>
              <a:t>-</a:t>
            </a:r>
            <a:r>
              <a:rPr lang="en" sz="1300" dirty="0" smtClean="0"/>
              <a:t> </a:t>
            </a:r>
            <a:r>
              <a:rPr lang="en-US" sz="1300" dirty="0" smtClean="0"/>
              <a:t>.</a:t>
            </a:r>
            <a:r>
              <a:rPr lang="en" sz="1300" dirty="0" smtClean="0"/>
              <a:t>security</a:t>
            </a:r>
            <a:r>
              <a:rPr lang="en" sz="1300" dirty="0"/>
              <a:t/>
            </a:r>
            <a:br>
              <a:rPr lang="en" sz="1300" dirty="0"/>
            </a:br>
            <a:endParaRPr sz="1300" dirty="0"/>
          </a:p>
          <a:p>
            <a:pPr marL="457200" lvl="0" indent="-311150" algn="r" rtl="1">
              <a:lnSpc>
                <a:spcPct val="115000"/>
              </a:lnSpc>
              <a:spcBef>
                <a:spcPts val="0"/>
              </a:spcBef>
              <a:spcAft>
                <a:spcPts val="0"/>
              </a:spcAft>
              <a:buSzPts val="1300"/>
              <a:buChar char="●"/>
            </a:pPr>
            <a:r>
              <a:rPr lang="en" sz="1300" dirty="0"/>
              <a:t>החיפוש של הצ'אטבוט יתבצע באותה צורה שמתבצע החיפוש בשורת החיפוש </a:t>
            </a:r>
            <a:r>
              <a:rPr lang="en" sz="1300" dirty="0" smtClean="0"/>
              <a:t>הראשית</a:t>
            </a:r>
            <a:r>
              <a:rPr lang="he-IL" sz="1300" dirty="0"/>
              <a:t>-</a:t>
            </a:r>
            <a:r>
              <a:rPr lang="en" sz="1300" dirty="0" smtClean="0"/>
              <a:t> </a:t>
            </a:r>
            <a:r>
              <a:rPr lang="en-US" sz="1300" dirty="0"/>
              <a:t>.</a:t>
            </a:r>
            <a:r>
              <a:rPr lang="en" sz="1300" dirty="0" smtClean="0"/>
              <a:t>Reusability</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281" name="Google Shape;281;p31"/>
          <p:cNvSpPr txBox="1">
            <a:spLocks noGrp="1"/>
          </p:cNvSpPr>
          <p:nvPr>
            <p:ph type="ctrTitle"/>
          </p:nvPr>
        </p:nvSpPr>
        <p:spPr>
          <a:xfrm>
            <a:off x="1536175" y="-72450"/>
            <a:ext cx="5257800" cy="10095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קטעי קוד מרכזיים(1)</a:t>
            </a:r>
            <a:endParaRPr>
              <a:solidFill>
                <a:schemeClr val="dk1"/>
              </a:solidFill>
              <a:latin typeface="Arial"/>
              <a:ea typeface="Arial"/>
              <a:cs typeface="Arial"/>
              <a:sym typeface="Arial"/>
            </a:endParaRPr>
          </a:p>
        </p:txBody>
      </p:sp>
      <p:pic>
        <p:nvPicPr>
          <p:cNvPr id="282" name="Google Shape;282;p31"/>
          <p:cNvPicPr preferRelativeResize="0"/>
          <p:nvPr/>
        </p:nvPicPr>
        <p:blipFill>
          <a:blip r:embed="rId4">
            <a:alphaModFix/>
          </a:blip>
          <a:stretch>
            <a:fillRect/>
          </a:stretch>
        </p:blipFill>
        <p:spPr>
          <a:xfrm>
            <a:off x="652075" y="1495650"/>
            <a:ext cx="2933700" cy="3257550"/>
          </a:xfrm>
          <a:prstGeom prst="rect">
            <a:avLst/>
          </a:prstGeom>
          <a:noFill/>
          <a:ln>
            <a:noFill/>
          </a:ln>
        </p:spPr>
      </p:pic>
      <p:pic>
        <p:nvPicPr>
          <p:cNvPr id="283" name="Google Shape;283;p31"/>
          <p:cNvPicPr preferRelativeResize="0"/>
          <p:nvPr/>
        </p:nvPicPr>
        <p:blipFill>
          <a:blip r:embed="rId5">
            <a:alphaModFix/>
          </a:blip>
          <a:stretch>
            <a:fillRect/>
          </a:stretch>
        </p:blipFill>
        <p:spPr>
          <a:xfrm>
            <a:off x="3699525" y="1495650"/>
            <a:ext cx="5257800" cy="1230302"/>
          </a:xfrm>
          <a:prstGeom prst="rect">
            <a:avLst/>
          </a:prstGeom>
          <a:noFill/>
          <a:ln>
            <a:noFill/>
          </a:ln>
        </p:spPr>
      </p:pic>
      <p:sp>
        <p:nvSpPr>
          <p:cNvPr id="284" name="Google Shape;284;p31"/>
          <p:cNvSpPr txBox="1"/>
          <p:nvPr/>
        </p:nvSpPr>
        <p:spPr>
          <a:xfrm>
            <a:off x="3277125" y="937050"/>
            <a:ext cx="1327800" cy="5586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1700" b="1">
                <a:solidFill>
                  <a:schemeClr val="dk1"/>
                </a:solidFill>
              </a:rPr>
              <a:t>הקרולר:</a:t>
            </a:r>
            <a:endParaRPr sz="1700"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2"/>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290" name="Google Shape;290;p32"/>
          <p:cNvSpPr txBox="1">
            <a:spLocks noGrp="1"/>
          </p:cNvSpPr>
          <p:nvPr>
            <p:ph type="ctrTitle"/>
          </p:nvPr>
        </p:nvSpPr>
        <p:spPr>
          <a:xfrm>
            <a:off x="1536175" y="-72450"/>
            <a:ext cx="5257800" cy="10095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קטעי קוד מרכזיים(2)</a:t>
            </a:r>
            <a:endParaRPr>
              <a:solidFill>
                <a:schemeClr val="dk1"/>
              </a:solidFill>
              <a:latin typeface="Arial"/>
              <a:ea typeface="Arial"/>
              <a:cs typeface="Arial"/>
              <a:sym typeface="Arial"/>
            </a:endParaRPr>
          </a:p>
        </p:txBody>
      </p:sp>
      <p:pic>
        <p:nvPicPr>
          <p:cNvPr id="291" name="Google Shape;291;p32"/>
          <p:cNvPicPr preferRelativeResize="0"/>
          <p:nvPr/>
        </p:nvPicPr>
        <p:blipFill>
          <a:blip r:embed="rId4">
            <a:alphaModFix/>
          </a:blip>
          <a:stretch>
            <a:fillRect/>
          </a:stretch>
        </p:blipFill>
        <p:spPr>
          <a:xfrm>
            <a:off x="1842400" y="1468450"/>
            <a:ext cx="4718475" cy="3219475"/>
          </a:xfrm>
          <a:prstGeom prst="rect">
            <a:avLst/>
          </a:prstGeom>
          <a:noFill/>
          <a:ln>
            <a:noFill/>
          </a:ln>
        </p:spPr>
      </p:pic>
      <p:sp>
        <p:nvSpPr>
          <p:cNvPr id="292" name="Google Shape;292;p32"/>
          <p:cNvSpPr txBox="1"/>
          <p:nvPr/>
        </p:nvSpPr>
        <p:spPr>
          <a:xfrm>
            <a:off x="3305425" y="967100"/>
            <a:ext cx="1719300" cy="4713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1600" b="1">
                <a:solidFill>
                  <a:schemeClr val="dk1"/>
                </a:solidFill>
              </a:rPr>
              <a:t>החיפוש:</a:t>
            </a:r>
            <a:endParaRPr sz="16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3"/>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298" name="Google Shape;298;p33"/>
          <p:cNvSpPr txBox="1">
            <a:spLocks noGrp="1"/>
          </p:cNvSpPr>
          <p:nvPr>
            <p:ph type="ctrTitle"/>
          </p:nvPr>
        </p:nvSpPr>
        <p:spPr>
          <a:xfrm>
            <a:off x="3118525" y="129050"/>
            <a:ext cx="2696100" cy="7461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דף הבית</a:t>
            </a:r>
            <a:endParaRPr>
              <a:solidFill>
                <a:schemeClr val="dk1"/>
              </a:solidFill>
              <a:latin typeface="Arial"/>
              <a:ea typeface="Arial"/>
              <a:cs typeface="Arial"/>
              <a:sym typeface="Arial"/>
            </a:endParaRPr>
          </a:p>
        </p:txBody>
      </p:sp>
      <p:pic>
        <p:nvPicPr>
          <p:cNvPr id="299" name="Google Shape;299;p33"/>
          <p:cNvPicPr preferRelativeResize="0"/>
          <p:nvPr/>
        </p:nvPicPr>
        <p:blipFill>
          <a:blip r:embed="rId4">
            <a:alphaModFix/>
          </a:blip>
          <a:stretch>
            <a:fillRect/>
          </a:stretch>
        </p:blipFill>
        <p:spPr>
          <a:xfrm>
            <a:off x="791125" y="875150"/>
            <a:ext cx="7807025" cy="419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4"/>
          <p:cNvPicPr preferRelativeResize="0"/>
          <p:nvPr/>
        </p:nvPicPr>
        <p:blipFill rotWithShape="1">
          <a:blip r:embed="rId3">
            <a:alphaModFix/>
          </a:blip>
          <a:srcRect r="64142"/>
          <a:stretch/>
        </p:blipFill>
        <p:spPr>
          <a:xfrm rot="10800000" flipH="1">
            <a:off x="7922951" y="0"/>
            <a:ext cx="1221050" cy="5143500"/>
          </a:xfrm>
          <a:prstGeom prst="rect">
            <a:avLst/>
          </a:prstGeom>
          <a:noFill/>
          <a:ln>
            <a:noFill/>
          </a:ln>
        </p:spPr>
      </p:pic>
      <p:sp>
        <p:nvSpPr>
          <p:cNvPr id="305" name="Google Shape;305;p34"/>
          <p:cNvSpPr txBox="1">
            <a:spLocks noGrp="1"/>
          </p:cNvSpPr>
          <p:nvPr>
            <p:ph type="ctrTitle"/>
          </p:nvPr>
        </p:nvSpPr>
        <p:spPr>
          <a:xfrm>
            <a:off x="3471500" y="0"/>
            <a:ext cx="2301600" cy="10425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a:solidFill>
                  <a:schemeClr val="dk1"/>
                </a:solidFill>
                <a:latin typeface="Arial"/>
                <a:ea typeface="Arial"/>
                <a:cs typeface="Arial"/>
                <a:sym typeface="Arial"/>
              </a:rPr>
              <a:t>צ'אטבוט</a:t>
            </a:r>
            <a:endParaRPr>
              <a:solidFill>
                <a:schemeClr val="dk1"/>
              </a:solidFill>
              <a:latin typeface="Arial"/>
              <a:ea typeface="Arial"/>
              <a:cs typeface="Arial"/>
              <a:sym typeface="Arial"/>
            </a:endParaRPr>
          </a:p>
        </p:txBody>
      </p:sp>
      <p:pic>
        <p:nvPicPr>
          <p:cNvPr id="306" name="Google Shape;306;p34"/>
          <p:cNvPicPr preferRelativeResize="0"/>
          <p:nvPr/>
        </p:nvPicPr>
        <p:blipFill>
          <a:blip r:embed="rId4">
            <a:alphaModFix/>
          </a:blip>
          <a:stretch>
            <a:fillRect/>
          </a:stretch>
        </p:blipFill>
        <p:spPr>
          <a:xfrm>
            <a:off x="1564325" y="1299200"/>
            <a:ext cx="2417326" cy="3593901"/>
          </a:xfrm>
          <a:prstGeom prst="rect">
            <a:avLst/>
          </a:prstGeom>
          <a:noFill/>
          <a:ln>
            <a:noFill/>
          </a:ln>
        </p:spPr>
      </p:pic>
      <p:pic>
        <p:nvPicPr>
          <p:cNvPr id="307" name="Google Shape;307;p34"/>
          <p:cNvPicPr preferRelativeResize="0"/>
          <p:nvPr/>
        </p:nvPicPr>
        <p:blipFill>
          <a:blip r:embed="rId5">
            <a:alphaModFix/>
          </a:blip>
          <a:stretch>
            <a:fillRect/>
          </a:stretch>
        </p:blipFill>
        <p:spPr>
          <a:xfrm>
            <a:off x="4739201" y="1299200"/>
            <a:ext cx="2461277" cy="3593900"/>
          </a:xfrm>
          <a:prstGeom prst="rect">
            <a:avLst/>
          </a:prstGeom>
          <a:noFill/>
          <a:ln>
            <a:noFill/>
          </a:ln>
        </p:spPr>
      </p:pic>
    </p:spTree>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213</Words>
  <Application>Microsoft Office PowerPoint</Application>
  <PresentationFormat>‫הצגה על המסך (16:9)</PresentationFormat>
  <Paragraphs>47</Paragraphs>
  <Slides>16</Slides>
  <Notes>16</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16</vt:i4>
      </vt:variant>
    </vt:vector>
  </HeadingPairs>
  <TitlesOfParts>
    <vt:vector size="25" baseType="lpstr">
      <vt:lpstr>Cairo</vt:lpstr>
      <vt:lpstr>Open Sans</vt:lpstr>
      <vt:lpstr>Nunito Light</vt:lpstr>
      <vt:lpstr>PT Sans</vt:lpstr>
      <vt:lpstr>Space Grotesk</vt:lpstr>
      <vt:lpstr>Raleway</vt:lpstr>
      <vt:lpstr>Arial</vt:lpstr>
      <vt:lpstr>Space Grotesk Medium</vt:lpstr>
      <vt:lpstr>Data Migration Project Proposal by Slidesgo</vt:lpstr>
      <vt:lpstr>מצגת של PowerPoint‏</vt:lpstr>
      <vt:lpstr>מהות המוצר ומרכיביו</vt:lpstr>
      <vt:lpstr>ארכיטקטורת המערכת</vt:lpstr>
      <vt:lpstr>מאפייני SOA</vt:lpstr>
      <vt:lpstr>דרישות לא פונקציונליות</vt:lpstr>
      <vt:lpstr>קטעי קוד מרכזיים(1)</vt:lpstr>
      <vt:lpstr>קטעי קוד מרכזיים(2)</vt:lpstr>
      <vt:lpstr>דף הבית</vt:lpstr>
      <vt:lpstr>צ'אטבוט</vt:lpstr>
      <vt:lpstr>מסך תוצאות החיפוש</vt:lpstr>
      <vt:lpstr>מסך הסטטיסטיקות</vt:lpstr>
      <vt:lpstr>מסך עריכת אינדקס</vt:lpstr>
      <vt:lpstr>אתגרים</vt:lpstr>
      <vt:lpstr>שקיפות אלגוריתמית</vt:lpstr>
      <vt:lpstr>סרטון הדגמה</vt:lpstr>
      <vt:lpstr>תודה על ההקשבה!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cp:lastModifiedBy>גיא שלמה בנבו</cp:lastModifiedBy>
  <cp:revision>3</cp:revision>
  <dcterms:modified xsi:type="dcterms:W3CDTF">2024-03-26T11:31:40Z</dcterms:modified>
</cp:coreProperties>
</file>