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14D41A-3954-46BC-A3EB-27B3E3B79A6E}">
  <a:tblStyle styleId="{AE14D41A-3954-46BC-A3EB-27B3E3B79A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6dfddb41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6dfddb41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b2685b17bc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b2685b17b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b2685b17b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b2685b17b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b6dfddb41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b6dfddb41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b6dfddb41a_1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b6dfddb41a_1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b6dfddb41a_1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b6dfddb41a_1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b6dfddb4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b6dfddb4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b6dfddb41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b6dfddb41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b6dfddb41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b6dfddb41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b6dfddb41a_1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b6dfddb41a_1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i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349625"/>
            <a:ext cx="8520600" cy="2781600"/>
          </a:xfrm>
          <a:prstGeom prst="rect">
            <a:avLst/>
          </a:prstGeom>
        </p:spPr>
        <p:txBody>
          <a:bodyPr spcFirstLastPara="1" wrap="square" lIns="91425" tIns="91425" rIns="91425" bIns="91425" anchor="ctr" anchorCtr="0">
            <a:normAutofit fontScale="90000"/>
          </a:bodyPr>
          <a:lstStyle/>
          <a:p>
            <a:pPr marL="0" lvl="0" indent="0" algn="ctr" rtl="1">
              <a:spcBef>
                <a:spcPts val="0"/>
              </a:spcBef>
              <a:spcAft>
                <a:spcPts val="0"/>
              </a:spcAft>
              <a:buNone/>
            </a:pPr>
            <a:r>
              <a:rPr lang="iw" sz="6983" b="1">
                <a:solidFill>
                  <a:srgbClr val="F3F3F3"/>
                </a:solidFill>
              </a:rPr>
              <a:t>סמינר בלמידה חישובית</a:t>
            </a:r>
            <a:endParaRPr sz="6983" b="1">
              <a:solidFill>
                <a:srgbClr val="F3F3F3"/>
              </a:solidFill>
            </a:endParaRPr>
          </a:p>
          <a:p>
            <a:pPr marL="0" lvl="0" indent="0" algn="ctr" rtl="1">
              <a:spcBef>
                <a:spcPts val="0"/>
              </a:spcBef>
              <a:spcAft>
                <a:spcPts val="0"/>
              </a:spcAft>
              <a:buNone/>
            </a:pPr>
            <a:endParaRPr sz="972" b="1">
              <a:solidFill>
                <a:srgbClr val="F3F3F3"/>
              </a:solidFill>
            </a:endParaRPr>
          </a:p>
          <a:p>
            <a:pPr marL="0" lvl="0" indent="0" algn="ctr" rtl="0">
              <a:spcBef>
                <a:spcPts val="0"/>
              </a:spcBef>
              <a:spcAft>
                <a:spcPts val="0"/>
              </a:spcAft>
              <a:buNone/>
            </a:pPr>
            <a:r>
              <a:rPr lang="iw" sz="4966">
                <a:solidFill>
                  <a:srgbClr val="CCCCCC"/>
                </a:solidFill>
              </a:rPr>
              <a:t>הצגה של שאלות מחקר, סקירת ספרות ותוכנית עבודה</a:t>
            </a:r>
            <a:endParaRPr sz="4966">
              <a:solidFill>
                <a:srgbClr val="CCCCCC"/>
              </a:solidFill>
            </a:endParaRPr>
          </a:p>
        </p:txBody>
      </p:sp>
      <p:sp>
        <p:nvSpPr>
          <p:cNvPr id="55" name="Google Shape;55;p13"/>
          <p:cNvSpPr txBox="1">
            <a:spLocks noGrp="1"/>
          </p:cNvSpPr>
          <p:nvPr>
            <p:ph type="subTitle" idx="1"/>
          </p:nvPr>
        </p:nvSpPr>
        <p:spPr>
          <a:xfrm>
            <a:off x="311700" y="3308075"/>
            <a:ext cx="8520600" cy="1408200"/>
          </a:xfrm>
          <a:prstGeom prst="rect">
            <a:avLst/>
          </a:prstGeom>
        </p:spPr>
        <p:txBody>
          <a:bodyPr spcFirstLastPara="1" wrap="square" lIns="91425" tIns="91425" rIns="91425" bIns="91425" anchor="ctr" anchorCtr="0">
            <a:noAutofit/>
          </a:bodyPr>
          <a:lstStyle/>
          <a:p>
            <a:pPr marL="0" lvl="0" indent="0" algn="ctr" rtl="1">
              <a:lnSpc>
                <a:spcPct val="90000"/>
              </a:lnSpc>
              <a:spcBef>
                <a:spcPts val="1000"/>
              </a:spcBef>
              <a:spcAft>
                <a:spcPts val="0"/>
              </a:spcAft>
              <a:buNone/>
            </a:pPr>
            <a:r>
              <a:rPr lang="iw" sz="1800">
                <a:solidFill>
                  <a:srgbClr val="B7B7B7"/>
                </a:solidFill>
                <a:latin typeface="Calibri"/>
                <a:ea typeface="Calibri"/>
                <a:cs typeface="Calibri"/>
                <a:sym typeface="Calibri"/>
              </a:rPr>
              <a:t>06.02.2024</a:t>
            </a:r>
            <a:endParaRPr sz="1800">
              <a:solidFill>
                <a:srgbClr val="B7B7B7"/>
              </a:solidFill>
              <a:latin typeface="Calibri"/>
              <a:ea typeface="Calibri"/>
              <a:cs typeface="Calibri"/>
              <a:sym typeface="Calibri"/>
            </a:endParaRPr>
          </a:p>
          <a:p>
            <a:pPr marL="0" lvl="0" indent="0" algn="ctr" rtl="1">
              <a:lnSpc>
                <a:spcPct val="90000"/>
              </a:lnSpc>
              <a:spcBef>
                <a:spcPts val="1000"/>
              </a:spcBef>
              <a:spcAft>
                <a:spcPts val="0"/>
              </a:spcAft>
              <a:buNone/>
            </a:pPr>
            <a:r>
              <a:rPr lang="iw" sz="1800">
                <a:solidFill>
                  <a:srgbClr val="B7B7B7"/>
                </a:solidFill>
              </a:rPr>
              <a:t>גיא בן ארי – 209490473</a:t>
            </a:r>
            <a:endParaRPr sz="1800">
              <a:solidFill>
                <a:srgbClr val="B7B7B7"/>
              </a:solidFill>
            </a:endParaRPr>
          </a:p>
          <a:p>
            <a:pPr marL="0" lvl="0" indent="0" algn="ctr" rtl="1">
              <a:lnSpc>
                <a:spcPct val="90000"/>
              </a:lnSpc>
              <a:spcBef>
                <a:spcPts val="1000"/>
              </a:spcBef>
              <a:spcAft>
                <a:spcPts val="0"/>
              </a:spcAft>
              <a:buNone/>
            </a:pPr>
            <a:r>
              <a:rPr lang="iw" sz="1800">
                <a:solidFill>
                  <a:srgbClr val="B7B7B7"/>
                </a:solidFill>
              </a:rPr>
              <a:t>בן שירווי – 205478308 </a:t>
            </a:r>
            <a:endParaRPr sz="1800">
              <a:solidFill>
                <a:srgbClr val="B7B7B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217550"/>
            <a:ext cx="8520600" cy="7140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SzPts val="990"/>
              <a:buNone/>
            </a:pPr>
            <a:r>
              <a:rPr lang="iw" sz="3020"/>
              <a:t>תיאור תפוקות ותובנות המחקרים:</a:t>
            </a:r>
            <a:endParaRPr sz="3020"/>
          </a:p>
        </p:txBody>
      </p:sp>
      <p:sp>
        <p:nvSpPr>
          <p:cNvPr id="113" name="Google Shape;113;p22"/>
          <p:cNvSpPr txBox="1">
            <a:spLocks noGrp="1"/>
          </p:cNvSpPr>
          <p:nvPr>
            <p:ph type="body" idx="1"/>
          </p:nvPr>
        </p:nvSpPr>
        <p:spPr>
          <a:xfrm>
            <a:off x="311700" y="1038925"/>
            <a:ext cx="8520600" cy="3715500"/>
          </a:xfrm>
          <a:prstGeom prst="rect">
            <a:avLst/>
          </a:prstGeom>
        </p:spPr>
        <p:txBody>
          <a:bodyPr spcFirstLastPara="1" wrap="square" lIns="91425" tIns="91425" rIns="91425" bIns="91425" anchor="t" anchorCtr="0">
            <a:noAutofit/>
          </a:bodyPr>
          <a:lstStyle/>
          <a:p>
            <a:pPr marL="0" lvl="0" indent="0" algn="r" rtl="1">
              <a:lnSpc>
                <a:spcPct val="100000"/>
              </a:lnSpc>
              <a:spcBef>
                <a:spcPts val="0"/>
              </a:spcBef>
              <a:spcAft>
                <a:spcPts val="0"/>
              </a:spcAft>
              <a:buNone/>
            </a:pPr>
            <a:r>
              <a:rPr lang="iw" sz="2029"/>
              <a:t>תוצאות המאמרים מצביעות כי אלגוריתמי חיבור מסוג tree-based מתאימות יותר למשימות של חיזוי לחץ.</a:t>
            </a:r>
            <a:endParaRPr sz="2029"/>
          </a:p>
          <a:p>
            <a:pPr marL="0" lvl="0" indent="0" algn="r" rtl="1">
              <a:lnSpc>
                <a:spcPct val="100000"/>
              </a:lnSpc>
              <a:spcBef>
                <a:spcPts val="1200"/>
              </a:spcBef>
              <a:spcAft>
                <a:spcPts val="0"/>
              </a:spcAft>
              <a:buNone/>
            </a:pPr>
            <a:r>
              <a:rPr lang="iw" sz="2029"/>
              <a:t>בנוסף, ישנו רצון בעתיד ליצור מודל המבדיל בין לחץ רגעי (כמו סטודנטים) לבין לחץ מתמיד (כמו חרדות), ובכך לטפל בכל בעיה באופן הכי טוב עבורה.</a:t>
            </a:r>
            <a:endParaRPr sz="2029"/>
          </a:p>
          <a:p>
            <a:pPr marL="0" lvl="0" indent="0" algn="r" rtl="1">
              <a:lnSpc>
                <a:spcPct val="100000"/>
              </a:lnSpc>
              <a:spcBef>
                <a:spcPts val="1200"/>
              </a:spcBef>
              <a:spcAft>
                <a:spcPts val="1200"/>
              </a:spcAft>
              <a:buNone/>
            </a:pPr>
            <a:r>
              <a:rPr lang="iw" sz="2029"/>
              <a:t>ניחן כי שימוש באמצעים ויזואלים בנוסף לשימוש בML נותן חיזוי יותר גבוהה ומדויק למודל, וזאת על סמך ניתוח תמונות של האדם באמצעות CV.</a:t>
            </a:r>
            <a:endParaRPr sz="2029"/>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311700" y="883025"/>
            <a:ext cx="8520600" cy="2781600"/>
          </a:xfrm>
          <a:prstGeom prst="rect">
            <a:avLst/>
          </a:prstGeom>
        </p:spPr>
        <p:txBody>
          <a:bodyPr spcFirstLastPara="1" wrap="square" lIns="91425" tIns="91425" rIns="91425" bIns="91425" anchor="ctr" anchorCtr="0">
            <a:normAutofit/>
          </a:bodyPr>
          <a:lstStyle/>
          <a:p>
            <a:pPr marL="0" lvl="0" indent="0" algn="ctr" rtl="1">
              <a:spcBef>
                <a:spcPts val="0"/>
              </a:spcBef>
              <a:spcAft>
                <a:spcPts val="0"/>
              </a:spcAft>
              <a:buNone/>
            </a:pPr>
            <a:r>
              <a:rPr lang="iw" sz="6272" b="1">
                <a:solidFill>
                  <a:srgbClr val="F3F3F3"/>
                </a:solidFill>
              </a:rPr>
              <a:t>תודה על ההקשבה</a:t>
            </a:r>
            <a:endParaRPr sz="6272" b="1">
              <a:solidFill>
                <a:srgbClr val="F3F3F3"/>
              </a:solidFill>
            </a:endParaRPr>
          </a:p>
          <a:p>
            <a:pPr marL="0" lvl="0" indent="0" algn="ctr" rtl="1">
              <a:spcBef>
                <a:spcPts val="0"/>
              </a:spcBef>
              <a:spcAft>
                <a:spcPts val="0"/>
              </a:spcAft>
              <a:buNone/>
            </a:pPr>
            <a:endParaRPr sz="3072" b="1">
              <a:solidFill>
                <a:srgbClr val="F3F3F3"/>
              </a:solidFill>
            </a:endParaRPr>
          </a:p>
          <a:p>
            <a:pPr marL="0" lvl="0" indent="0" algn="ctr" rtl="1">
              <a:spcBef>
                <a:spcPts val="0"/>
              </a:spcBef>
              <a:spcAft>
                <a:spcPts val="0"/>
              </a:spcAft>
              <a:buNone/>
            </a:pPr>
            <a:r>
              <a:rPr lang="iw" sz="4466">
                <a:solidFill>
                  <a:srgbClr val="CCCCCC"/>
                </a:solidFill>
              </a:rPr>
              <a:t>שאלות?</a:t>
            </a:r>
            <a:endParaRPr sz="4466">
              <a:solidFill>
                <a:srgbClr val="CCCC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7550"/>
            <a:ext cx="8520600" cy="7140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SzPts val="990"/>
              <a:buNone/>
            </a:pPr>
            <a:r>
              <a:rPr lang="iw" sz="3020"/>
              <a:t>הסיבות למחקר</a:t>
            </a:r>
            <a:endParaRPr sz="3020"/>
          </a:p>
          <a:p>
            <a:pPr marL="0" lvl="0" indent="0" algn="r" rtl="1">
              <a:spcBef>
                <a:spcPts val="0"/>
              </a:spcBef>
              <a:spcAft>
                <a:spcPts val="0"/>
              </a:spcAft>
              <a:buSzPts val="990"/>
              <a:buNone/>
            </a:pPr>
            <a:endParaRPr sz="3020"/>
          </a:p>
        </p:txBody>
      </p:sp>
      <p:sp>
        <p:nvSpPr>
          <p:cNvPr id="61" name="Google Shape;61;p14"/>
          <p:cNvSpPr txBox="1">
            <a:spLocks noGrp="1"/>
          </p:cNvSpPr>
          <p:nvPr>
            <p:ph type="body" idx="1"/>
          </p:nvPr>
        </p:nvSpPr>
        <p:spPr>
          <a:xfrm>
            <a:off x="311700" y="1038925"/>
            <a:ext cx="8520600" cy="3715500"/>
          </a:xfrm>
          <a:prstGeom prst="rect">
            <a:avLst/>
          </a:prstGeom>
        </p:spPr>
        <p:txBody>
          <a:bodyPr spcFirstLastPara="1" wrap="square" lIns="91425" tIns="91425" rIns="91425" bIns="91425" anchor="t" anchorCtr="0">
            <a:noAutofit/>
          </a:bodyPr>
          <a:lstStyle/>
          <a:p>
            <a:pPr marL="0" lvl="0" indent="0" algn="r" rtl="1">
              <a:lnSpc>
                <a:spcPct val="100000"/>
              </a:lnSpc>
              <a:spcBef>
                <a:spcPts val="0"/>
              </a:spcBef>
              <a:spcAft>
                <a:spcPts val="0"/>
              </a:spcAft>
              <a:buNone/>
            </a:pPr>
            <a:r>
              <a:rPr lang="iw" sz="2029" dirty="0"/>
              <a:t>ללחץ נפשי יש השפעה רבה על אורח החיים שלנו, וכן על אורח החיים של הסובבים אותנו.</a:t>
            </a:r>
            <a:endParaRPr sz="2029" dirty="0"/>
          </a:p>
          <a:p>
            <a:pPr marL="0" lvl="0" indent="0" algn="r" rtl="1">
              <a:lnSpc>
                <a:spcPct val="100000"/>
              </a:lnSpc>
              <a:spcBef>
                <a:spcPts val="1200"/>
              </a:spcBef>
              <a:spcAft>
                <a:spcPts val="0"/>
              </a:spcAft>
              <a:buNone/>
            </a:pPr>
            <a:r>
              <a:rPr lang="iw" sz="2029" dirty="0"/>
              <a:t>לחץ מקושר למגוון בעיות בריאותיות, פיזיות ונפשיות. זיהוי מוקדם שלו יכול לסייע בפיתוח אמצעים למניעת או מזעור הלחץ ביום-יום.</a:t>
            </a:r>
            <a:endParaRPr sz="2029" dirty="0"/>
          </a:p>
          <a:p>
            <a:pPr marL="0" lvl="0" indent="0" algn="r" rtl="1">
              <a:lnSpc>
                <a:spcPct val="100000"/>
              </a:lnSpc>
              <a:spcBef>
                <a:spcPts val="1200"/>
              </a:spcBef>
              <a:spcAft>
                <a:spcPts val="0"/>
              </a:spcAft>
              <a:buNone/>
            </a:pPr>
            <a:r>
              <a:rPr lang="iw" sz="2029" dirty="0"/>
              <a:t>הלחץ קשור בין היתר לבעיות לב, מערכת עיכול וחיסון, ח</a:t>
            </a:r>
            <a:r>
              <a:rPr lang="he-IL" sz="2029" dirty="0"/>
              <a:t>רד</a:t>
            </a:r>
            <a:r>
              <a:rPr lang="iw" sz="2029" dirty="0"/>
              <a:t>ה ודיכוי, וכן גם להתנהגות אגרסיבית.</a:t>
            </a:r>
            <a:endParaRPr sz="2029" dirty="0"/>
          </a:p>
          <a:p>
            <a:pPr marL="0" lvl="0" indent="0" algn="r" rtl="1">
              <a:lnSpc>
                <a:spcPct val="100000"/>
              </a:lnSpc>
              <a:spcBef>
                <a:spcPts val="1200"/>
              </a:spcBef>
              <a:spcAft>
                <a:spcPts val="0"/>
              </a:spcAft>
              <a:buNone/>
            </a:pPr>
            <a:r>
              <a:rPr lang="iw" sz="2029" dirty="0"/>
              <a:t>בעיות אלו יכולות לגרום</a:t>
            </a:r>
            <a:r>
              <a:rPr lang="he-IL" sz="2029" dirty="0"/>
              <a:t> בין היתר</a:t>
            </a:r>
            <a:r>
              <a:rPr lang="iw" sz="2029" dirty="0"/>
              <a:t> להפרעות שינה אצל אנשים</a:t>
            </a:r>
            <a:r>
              <a:rPr lang="he-IL" sz="2029" dirty="0"/>
              <a:t> או מחלות שינה אחרות.</a:t>
            </a:r>
            <a:endParaRPr sz="2029" dirty="0"/>
          </a:p>
          <a:p>
            <a:pPr marL="0" lvl="0" indent="0" algn="r" rtl="1">
              <a:lnSpc>
                <a:spcPct val="100000"/>
              </a:lnSpc>
              <a:spcBef>
                <a:spcPts val="1200"/>
              </a:spcBef>
              <a:spcAft>
                <a:spcPts val="0"/>
              </a:spcAft>
              <a:buNone/>
            </a:pPr>
            <a:endParaRPr sz="2029" dirty="0"/>
          </a:p>
          <a:p>
            <a:pPr marL="0" lvl="0" indent="0" algn="r" rtl="1">
              <a:lnSpc>
                <a:spcPct val="100000"/>
              </a:lnSpc>
              <a:spcBef>
                <a:spcPts val="1200"/>
              </a:spcBef>
              <a:spcAft>
                <a:spcPts val="1200"/>
              </a:spcAft>
              <a:buNone/>
            </a:pPr>
            <a:endParaRPr sz="2029"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17550"/>
            <a:ext cx="8520600" cy="7140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SzPts val="990"/>
              <a:buNone/>
            </a:pPr>
            <a:r>
              <a:rPr lang="iw" sz="3020"/>
              <a:t>סקר ספרות</a:t>
            </a:r>
            <a:endParaRPr sz="3020"/>
          </a:p>
        </p:txBody>
      </p:sp>
      <p:sp>
        <p:nvSpPr>
          <p:cNvPr id="67" name="Google Shape;67;p15"/>
          <p:cNvSpPr txBox="1">
            <a:spLocks noGrp="1"/>
          </p:cNvSpPr>
          <p:nvPr>
            <p:ph type="body" idx="1"/>
          </p:nvPr>
        </p:nvSpPr>
        <p:spPr>
          <a:xfrm>
            <a:off x="311700" y="1038925"/>
            <a:ext cx="8520600" cy="3715500"/>
          </a:xfrm>
          <a:prstGeom prst="rect">
            <a:avLst/>
          </a:prstGeom>
        </p:spPr>
        <p:txBody>
          <a:bodyPr spcFirstLastPara="1" wrap="square" lIns="91425" tIns="91425" rIns="91425" bIns="91425" anchor="t" anchorCtr="0">
            <a:noAutofit/>
          </a:bodyPr>
          <a:lstStyle/>
          <a:p>
            <a:pPr marL="457200" lvl="0" indent="-357505" algn="l" rtl="0">
              <a:lnSpc>
                <a:spcPct val="100000"/>
              </a:lnSpc>
              <a:spcBef>
                <a:spcPts val="0"/>
              </a:spcBef>
              <a:spcAft>
                <a:spcPts val="0"/>
              </a:spcAft>
              <a:buSzPts val="2030"/>
              <a:buChar char="★"/>
            </a:pPr>
            <a:r>
              <a:rPr lang="iw" sz="2029" dirty="0"/>
              <a:t>Human Stress Detection Based on Sleeping Habits Using Machine Learning Algorithms</a:t>
            </a:r>
            <a:endParaRPr sz="2029" dirty="0"/>
          </a:p>
          <a:p>
            <a:pPr marL="457200" lvl="0" indent="0" algn="r" rtl="1">
              <a:lnSpc>
                <a:spcPct val="100000"/>
              </a:lnSpc>
              <a:spcBef>
                <a:spcPts val="1200"/>
              </a:spcBef>
              <a:spcAft>
                <a:spcPts val="0"/>
              </a:spcAft>
              <a:buNone/>
            </a:pPr>
            <a:r>
              <a:rPr lang="iw" sz="2029" dirty="0"/>
              <a:t>המחקר מתרכז בזיהוי רמות לחץ באמצעות אלגוריתמי למידת מכונה המתבססים על התנהגויות שינה. המחקר מדגיש את החשיבות של הבנת רמות הלחץ ואת היתרונות של שימוש בלמידת מכונה לניתוח</a:t>
            </a:r>
            <a:r>
              <a:rPr lang="he-IL" sz="2029" dirty="0"/>
              <a:t>.</a:t>
            </a:r>
          </a:p>
          <a:p>
            <a:pPr marL="457200" lvl="0" indent="-357505" algn="l" rtl="0">
              <a:lnSpc>
                <a:spcPct val="100000"/>
              </a:lnSpc>
              <a:spcBef>
                <a:spcPts val="1200"/>
              </a:spcBef>
              <a:spcAft>
                <a:spcPts val="0"/>
              </a:spcAft>
              <a:buSzPts val="2030"/>
              <a:buChar char="★"/>
            </a:pPr>
            <a:r>
              <a:rPr lang="en-US" sz="2029" dirty="0"/>
              <a:t>Stress Prediction Using Machine Learning and IoT</a:t>
            </a:r>
          </a:p>
          <a:p>
            <a:pPr marL="457200" lvl="0" indent="0" algn="r" rtl="1">
              <a:lnSpc>
                <a:spcPct val="100000"/>
              </a:lnSpc>
              <a:spcBef>
                <a:spcPts val="1200"/>
              </a:spcBef>
              <a:spcAft>
                <a:spcPts val="1200"/>
              </a:spcAft>
              <a:buNone/>
            </a:pPr>
            <a:r>
              <a:rPr lang="iw" sz="2029" dirty="0"/>
              <a:t>המאמר חוקר את האפשרות של זיהוי וחיזוי לחץ אצל אנשים באמצעות הזרמת מידע בזמן אמת של מדדי לב, ע"י שימוש ב ML, IoT, Cloud server.</a:t>
            </a:r>
            <a:r>
              <a:rPr lang="he-IL" sz="2029" dirty="0"/>
              <a:t> המחקר מדגיש את החשיבות של שינה איכותית על השפעת רמת הלחץ.</a:t>
            </a:r>
            <a:endParaRPr sz="202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17550"/>
            <a:ext cx="8520600" cy="7140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SzPts val="990"/>
              <a:buNone/>
            </a:pPr>
            <a:r>
              <a:rPr lang="iw" sz="3020"/>
              <a:t>חקר אלגוריתמים</a:t>
            </a:r>
            <a:endParaRPr sz="3020"/>
          </a:p>
        </p:txBody>
      </p:sp>
      <p:sp>
        <p:nvSpPr>
          <p:cNvPr id="73" name="Google Shape;73;p16"/>
          <p:cNvSpPr txBox="1">
            <a:spLocks noGrp="1"/>
          </p:cNvSpPr>
          <p:nvPr>
            <p:ph type="body" idx="1"/>
          </p:nvPr>
        </p:nvSpPr>
        <p:spPr>
          <a:xfrm>
            <a:off x="311700" y="1038925"/>
            <a:ext cx="8520600" cy="3715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w" sz="1430" dirty="0"/>
              <a:t>Multilayer Perception (MP): learn patterns by passing data through interconnected layers of nodes.</a:t>
            </a:r>
            <a:endParaRPr sz="1430" dirty="0"/>
          </a:p>
          <a:p>
            <a:pPr marL="0" lvl="0" indent="0" algn="l" rtl="0">
              <a:lnSpc>
                <a:spcPct val="100000"/>
              </a:lnSpc>
              <a:spcBef>
                <a:spcPts val="1200"/>
              </a:spcBef>
              <a:spcAft>
                <a:spcPts val="0"/>
              </a:spcAft>
              <a:buNone/>
            </a:pPr>
            <a:r>
              <a:rPr lang="iw" sz="1430" dirty="0"/>
              <a:t>Random Forest Classifier (RFC): combines multiple decision trees to make predictions (each tree uses a random subset</a:t>
            </a:r>
            <a:r>
              <a:rPr lang="en-US" sz="1430" dirty="0"/>
              <a:t>).</a:t>
            </a:r>
            <a:endParaRPr sz="1430" dirty="0"/>
          </a:p>
          <a:p>
            <a:pPr marL="0" lvl="0" indent="0" algn="l" rtl="0">
              <a:lnSpc>
                <a:spcPct val="100000"/>
              </a:lnSpc>
              <a:spcBef>
                <a:spcPts val="1200"/>
              </a:spcBef>
              <a:spcAft>
                <a:spcPts val="0"/>
              </a:spcAft>
              <a:buNone/>
            </a:pPr>
            <a:r>
              <a:rPr lang="iw" sz="1430" dirty="0"/>
              <a:t>Support Vector Machine (SVM): finds the best hyperplane to separate classes in high-dimensional space.</a:t>
            </a:r>
            <a:endParaRPr sz="1430" dirty="0"/>
          </a:p>
          <a:p>
            <a:pPr marL="0" lvl="0" indent="0" algn="l" rtl="0">
              <a:lnSpc>
                <a:spcPct val="100000"/>
              </a:lnSpc>
              <a:spcBef>
                <a:spcPts val="1200"/>
              </a:spcBef>
              <a:spcAft>
                <a:spcPts val="0"/>
              </a:spcAft>
              <a:buNone/>
            </a:pPr>
            <a:r>
              <a:rPr lang="iw" sz="1430" dirty="0"/>
              <a:t>Decision Trees (DT): splitting data based on features, forming a tree structure where each leaf node represents a class label.</a:t>
            </a:r>
            <a:endParaRPr sz="1430" dirty="0"/>
          </a:p>
          <a:p>
            <a:pPr marL="0" lvl="0" indent="0" algn="l" rtl="0">
              <a:lnSpc>
                <a:spcPct val="100000"/>
              </a:lnSpc>
              <a:spcBef>
                <a:spcPts val="1200"/>
              </a:spcBef>
              <a:spcAft>
                <a:spcPts val="0"/>
              </a:spcAft>
              <a:buNone/>
            </a:pPr>
            <a:r>
              <a:rPr lang="iw" sz="1430" dirty="0"/>
              <a:t>Naïve Bayes (NB): calculates the probability of classes given input features, assuming feature independence.</a:t>
            </a:r>
            <a:endParaRPr sz="1430" dirty="0"/>
          </a:p>
          <a:p>
            <a:pPr marL="0" lvl="0" indent="0" algn="l" rtl="0">
              <a:lnSpc>
                <a:spcPct val="100000"/>
              </a:lnSpc>
              <a:spcBef>
                <a:spcPts val="1200"/>
              </a:spcBef>
              <a:spcAft>
                <a:spcPts val="0"/>
              </a:spcAft>
              <a:buNone/>
            </a:pPr>
            <a:r>
              <a:rPr lang="iw" sz="1430" dirty="0"/>
              <a:t>Logistic Regression (LR): estimates the probability of an instance belonging to a class using a logistic function, making binary classifications.</a:t>
            </a:r>
            <a:endParaRPr sz="1430" dirty="0"/>
          </a:p>
          <a:p>
            <a:pPr marL="0" lvl="0" indent="0" algn="l" rtl="0">
              <a:lnSpc>
                <a:spcPct val="100000"/>
              </a:lnSpc>
              <a:spcBef>
                <a:spcPts val="1200"/>
              </a:spcBef>
              <a:spcAft>
                <a:spcPts val="1200"/>
              </a:spcAft>
              <a:buNone/>
            </a:pPr>
            <a:r>
              <a:rPr lang="iw" sz="1430" dirty="0"/>
              <a:t>K-nearest neighbors (KNN): classifies data points based on the majority class among their nearest neighbors in feature space.</a:t>
            </a:r>
            <a:endParaRPr sz="143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17550"/>
            <a:ext cx="8520600" cy="7140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SzPts val="990"/>
              <a:buNone/>
            </a:pPr>
            <a:r>
              <a:rPr lang="iw" sz="3020"/>
              <a:t>תיאור הכניסות (המידע X):</a:t>
            </a:r>
            <a:endParaRPr sz="3020"/>
          </a:p>
        </p:txBody>
      </p:sp>
      <p:sp>
        <p:nvSpPr>
          <p:cNvPr id="79" name="Google Shape;79;p17"/>
          <p:cNvSpPr txBox="1">
            <a:spLocks noGrp="1"/>
          </p:cNvSpPr>
          <p:nvPr>
            <p:ph type="body" idx="1"/>
          </p:nvPr>
        </p:nvSpPr>
        <p:spPr>
          <a:xfrm>
            <a:off x="311700" y="1038925"/>
            <a:ext cx="8520600" cy="3715500"/>
          </a:xfrm>
          <a:prstGeom prst="rect">
            <a:avLst/>
          </a:prstGeom>
        </p:spPr>
        <p:txBody>
          <a:bodyPr spcFirstLastPara="1" wrap="square" lIns="91425" tIns="91425" rIns="91425" bIns="91425" anchor="t" anchorCtr="0">
            <a:noAutofit/>
          </a:bodyPr>
          <a:lstStyle/>
          <a:p>
            <a:pPr marL="0" lvl="0" indent="0" algn="r" rtl="1">
              <a:lnSpc>
                <a:spcPct val="100000"/>
              </a:lnSpc>
              <a:spcBef>
                <a:spcPts val="0"/>
              </a:spcBef>
              <a:spcAft>
                <a:spcPts val="0"/>
              </a:spcAft>
              <a:buClr>
                <a:srgbClr val="000000"/>
              </a:buClr>
              <a:buSzPts val="935"/>
              <a:buFont typeface="Arial"/>
              <a:buNone/>
            </a:pPr>
            <a:r>
              <a:rPr lang="iw" sz="2029" dirty="0"/>
              <a:t>לצורך המחקר אנו מבצעים שימוש בשני מאגרי מידע הזמינים באתר "קאגל":</a:t>
            </a:r>
            <a:endParaRPr sz="1030" dirty="0"/>
          </a:p>
          <a:p>
            <a:pPr marL="914400" lvl="0" indent="-357505" algn="r" rtl="1">
              <a:lnSpc>
                <a:spcPct val="100000"/>
              </a:lnSpc>
              <a:spcBef>
                <a:spcPts val="1000"/>
              </a:spcBef>
              <a:spcAft>
                <a:spcPts val="0"/>
              </a:spcAft>
              <a:buSzPts val="2030"/>
              <a:buChar char="●"/>
            </a:pPr>
            <a:r>
              <a:rPr lang="iw" sz="2029" dirty="0"/>
              <a:t>Sleep Health and Lifestyle Dataset</a:t>
            </a:r>
            <a:br>
              <a:rPr lang="iw" sz="2029" dirty="0"/>
            </a:br>
            <a:r>
              <a:rPr lang="iw" sz="2029" dirty="0"/>
              <a:t>נבחר על סמך התאמה של הנתונים הקיימים בו.</a:t>
            </a:r>
            <a:endParaRPr sz="430" dirty="0"/>
          </a:p>
          <a:p>
            <a:pPr marL="914400" lvl="0" indent="-357505" algn="r" rtl="1">
              <a:lnSpc>
                <a:spcPct val="100000"/>
              </a:lnSpc>
              <a:spcBef>
                <a:spcPts val="1000"/>
              </a:spcBef>
              <a:spcAft>
                <a:spcPts val="0"/>
              </a:spcAft>
              <a:buSzPts val="2030"/>
              <a:buChar char="●"/>
            </a:pPr>
            <a:r>
              <a:rPr lang="iw" sz="2029" dirty="0"/>
              <a:t>Human Stress Detection in and through Sleep</a:t>
            </a:r>
            <a:br>
              <a:rPr lang="iw" sz="2029" dirty="0"/>
            </a:br>
            <a:r>
              <a:rPr lang="iw" sz="2029" dirty="0"/>
              <a:t>נבחר על סמך אחד המאמרים בו השתמשו במאגר הנ"ל (בוצע בירור מול כותבת המאמר).</a:t>
            </a:r>
            <a:endParaRPr sz="2029" dirty="0"/>
          </a:p>
          <a:p>
            <a:pPr marL="0" lvl="0" indent="0" algn="r" rtl="1">
              <a:lnSpc>
                <a:spcPct val="100000"/>
              </a:lnSpc>
              <a:spcBef>
                <a:spcPts val="1000"/>
              </a:spcBef>
              <a:spcAft>
                <a:spcPts val="1200"/>
              </a:spcAft>
              <a:buNone/>
            </a:pPr>
            <a:r>
              <a:rPr lang="iw" sz="2029" dirty="0"/>
              <a:t>הנתונים </a:t>
            </a:r>
            <a:r>
              <a:rPr lang="he-IL" sz="2029" dirty="0"/>
              <a:t>במאמרים </a:t>
            </a:r>
            <a:r>
              <a:rPr lang="iw" sz="2029" dirty="0"/>
              <a:t>נאספו על ידי </a:t>
            </a:r>
            <a:r>
              <a:rPr lang="he-IL" sz="2029" dirty="0"/>
              <a:t>הכותבים </a:t>
            </a:r>
            <a:r>
              <a:rPr lang="iw" sz="2029" dirty="0"/>
              <a:t>עצמם, </a:t>
            </a:r>
            <a:r>
              <a:rPr lang="he-IL" sz="2029" dirty="0"/>
              <a:t>ב</a:t>
            </a:r>
            <a:r>
              <a:rPr lang="iw" sz="2029" dirty="0"/>
              <a:t>כך שהם ביצעו סקר ולאחר מכן אספו את הנתונים על ידי</a:t>
            </a:r>
            <a:r>
              <a:rPr lang="he-IL" sz="2029" dirty="0"/>
              <a:t> כלים ומכשירי</a:t>
            </a:r>
            <a:r>
              <a:rPr lang="iw" sz="2029" dirty="0"/>
              <a:t> IOT (כלים למדידת פעילות הלב והמוח במהלך השינה</a:t>
            </a:r>
            <a:r>
              <a:rPr lang="he-IL" sz="2029" dirty="0"/>
              <a:t> והעברת הנתונים לשאר הכלים</a:t>
            </a:r>
            <a:r>
              <a:rPr lang="iw" sz="2029" dirty="0"/>
              <a:t>).</a:t>
            </a:r>
            <a:endParaRPr sz="202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17550"/>
            <a:ext cx="8520600" cy="7140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SzPts val="990"/>
              <a:buNone/>
            </a:pPr>
            <a:r>
              <a:rPr lang="iw" sz="3020"/>
              <a:t>תיאור היציאות (Y):</a:t>
            </a:r>
            <a:endParaRPr sz="3020"/>
          </a:p>
        </p:txBody>
      </p:sp>
      <p:sp>
        <p:nvSpPr>
          <p:cNvPr id="85" name="Google Shape;85;p18"/>
          <p:cNvSpPr txBox="1">
            <a:spLocks noGrp="1"/>
          </p:cNvSpPr>
          <p:nvPr>
            <p:ph type="body" idx="1"/>
          </p:nvPr>
        </p:nvSpPr>
        <p:spPr>
          <a:xfrm>
            <a:off x="311700" y="1038925"/>
            <a:ext cx="8520600" cy="3715500"/>
          </a:xfrm>
          <a:prstGeom prst="rect">
            <a:avLst/>
          </a:prstGeom>
        </p:spPr>
        <p:txBody>
          <a:bodyPr spcFirstLastPara="1" wrap="square" lIns="91425" tIns="91425" rIns="91425" bIns="91425" anchor="t" anchorCtr="0">
            <a:noAutofit/>
          </a:bodyPr>
          <a:lstStyle/>
          <a:p>
            <a:pPr marL="0" lvl="0" indent="0" algn="r" rtl="1">
              <a:lnSpc>
                <a:spcPct val="100000"/>
              </a:lnSpc>
              <a:spcBef>
                <a:spcPts val="0"/>
              </a:spcBef>
              <a:spcAft>
                <a:spcPts val="0"/>
              </a:spcAft>
              <a:buNone/>
            </a:pPr>
            <a:r>
              <a:rPr lang="iw" sz="2029" dirty="0"/>
              <a:t>במאמרים היציאות הינן חיזוי קלסיפיקציה, כלומר חיזוי האם האדם חווה או יחווה לחץ לאחר השינה (בינארי).</a:t>
            </a:r>
            <a:endParaRPr sz="2029" dirty="0"/>
          </a:p>
          <a:p>
            <a:pPr marL="0" lvl="0" indent="0" algn="r" rtl="1">
              <a:lnSpc>
                <a:spcPct val="100000"/>
              </a:lnSpc>
              <a:spcBef>
                <a:spcPts val="1200"/>
              </a:spcBef>
              <a:spcAft>
                <a:spcPts val="0"/>
              </a:spcAft>
              <a:buNone/>
            </a:pPr>
            <a:r>
              <a:rPr lang="iw" sz="2029" dirty="0"/>
              <a:t>היציאות הינן חיזוי של הלחץ אצל אנשים שונים על סמך המדדים שנדגמו במהלך השינה על ידי מכשירי הלב והמוח. </a:t>
            </a:r>
            <a:endParaRPr lang="en-US" sz="2029" dirty="0"/>
          </a:p>
          <a:p>
            <a:pPr marL="0" lvl="0" indent="0" algn="r" rtl="1">
              <a:lnSpc>
                <a:spcPct val="100000"/>
              </a:lnSpc>
              <a:spcBef>
                <a:spcPts val="1200"/>
              </a:spcBef>
              <a:spcAft>
                <a:spcPts val="0"/>
              </a:spcAft>
              <a:buNone/>
            </a:pPr>
            <a:r>
              <a:rPr lang="iw" sz="2029" dirty="0"/>
              <a:t>בחירות המודלים מתבססות על סמך ציוני המודל </a:t>
            </a:r>
            <a:endParaRPr lang="en-US" sz="2029" dirty="0"/>
          </a:p>
          <a:p>
            <a:pPr marL="0" lvl="0" indent="0" algn="l">
              <a:lnSpc>
                <a:spcPct val="100000"/>
              </a:lnSpc>
              <a:spcBef>
                <a:spcPts val="1200"/>
              </a:spcBef>
              <a:spcAft>
                <a:spcPts val="0"/>
              </a:spcAft>
              <a:buNone/>
            </a:pPr>
            <a:r>
              <a:rPr lang="en-US" sz="2029" dirty="0"/>
              <a:t>(F1, Accuracy, </a:t>
            </a:r>
            <a:r>
              <a:rPr lang="iw" sz="2029" dirty="0"/>
              <a:t>Accuracy, Precision</a:t>
            </a:r>
            <a:r>
              <a:rPr lang="en-US" sz="2029" dirty="0"/>
              <a:t>, MAE, RMSE)</a:t>
            </a:r>
            <a:endParaRPr sz="202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217550"/>
            <a:ext cx="8520600" cy="7140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SzPts val="990"/>
              <a:buNone/>
            </a:pPr>
            <a:r>
              <a:rPr lang="iw" sz="3020"/>
              <a:t>הנדסת מאפיינים:</a:t>
            </a:r>
            <a:endParaRPr sz="3020"/>
          </a:p>
        </p:txBody>
      </p:sp>
      <p:sp>
        <p:nvSpPr>
          <p:cNvPr id="91" name="Google Shape;91;p19"/>
          <p:cNvSpPr txBox="1">
            <a:spLocks noGrp="1"/>
          </p:cNvSpPr>
          <p:nvPr>
            <p:ph type="body" idx="1"/>
          </p:nvPr>
        </p:nvSpPr>
        <p:spPr>
          <a:xfrm>
            <a:off x="311700" y="1038925"/>
            <a:ext cx="8520600" cy="3715500"/>
          </a:xfrm>
          <a:prstGeom prst="rect">
            <a:avLst/>
          </a:prstGeom>
        </p:spPr>
        <p:txBody>
          <a:bodyPr spcFirstLastPara="1" wrap="square" lIns="91425" tIns="91425" rIns="91425" bIns="91425" anchor="t" anchorCtr="0">
            <a:noAutofit/>
          </a:bodyPr>
          <a:lstStyle/>
          <a:p>
            <a:pPr marL="0" lvl="0" indent="0" algn="r" rtl="1">
              <a:lnSpc>
                <a:spcPct val="100000"/>
              </a:lnSpc>
              <a:spcBef>
                <a:spcPts val="0"/>
              </a:spcBef>
              <a:spcAft>
                <a:spcPts val="0"/>
              </a:spcAft>
              <a:buNone/>
            </a:pPr>
            <a:r>
              <a:rPr lang="iw" sz="2029"/>
              <a:t>חשיבות הנדסת מאפיינים של תכונות מאפשרת היכרות מעמיקה עם הנתונים על מנת להבין ולהפיק תכונות חדשות או לשפר את התכונות הקיימות על מנת לשפר את ביצועי המודלים, ובכך המודל עשוי להפיק תוצאות טובות יותר. </a:t>
            </a:r>
            <a:endParaRPr sz="2029"/>
          </a:p>
          <a:p>
            <a:pPr marL="0" lvl="0" indent="0" algn="r" rtl="1">
              <a:lnSpc>
                <a:spcPct val="100000"/>
              </a:lnSpc>
              <a:spcBef>
                <a:spcPts val="1200"/>
              </a:spcBef>
              <a:spcAft>
                <a:spcPts val="0"/>
              </a:spcAft>
              <a:buNone/>
            </a:pPr>
            <a:r>
              <a:rPr lang="iw" sz="2029"/>
              <a:t>המאפיינים שנבחנו הם המדדים של הלב והמוח אשר נדגמו מאנשים וכן המדדים שהתקבלו ממודל רשת הנוירונים אשר בוצע בהם שימוש. </a:t>
            </a:r>
            <a:endParaRPr sz="2029"/>
          </a:p>
          <a:p>
            <a:pPr marL="0" lvl="0" indent="0" algn="r" rtl="1">
              <a:lnSpc>
                <a:spcPct val="100000"/>
              </a:lnSpc>
              <a:spcBef>
                <a:spcPts val="1200"/>
              </a:spcBef>
              <a:spcAft>
                <a:spcPts val="1200"/>
              </a:spcAft>
              <a:buNone/>
            </a:pPr>
            <a:r>
              <a:rPr lang="iw" sz="2029"/>
              <a:t>בין המאפיינים ניתן למצוא מדדים כמו: גיל, משך השינה, איכות השינה, רמת פעילות גופנית, רמת מתח, BMI, לחץ דם, דופק, הפרעת שינה (ללא, נדודי שינה, דום נשימה בשינה), טווח נחירות, קצב הנשימה, טמפרטורת הגוף, קצב תנועת הגפיים, רמות החמצן בדם, תנועת העיניים ורמות הלחץ.</a:t>
            </a:r>
            <a:endParaRPr sz="2029"/>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17550"/>
            <a:ext cx="8520600" cy="7140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SzPts val="990"/>
              <a:buNone/>
            </a:pPr>
            <a:r>
              <a:rPr lang="iw" sz="3020"/>
              <a:t>תיאור בלוקים ואלגוריתמים</a:t>
            </a:r>
            <a:endParaRPr sz="3020"/>
          </a:p>
        </p:txBody>
      </p:sp>
      <p:graphicFrame>
        <p:nvGraphicFramePr>
          <p:cNvPr id="97" name="Google Shape;97;p20"/>
          <p:cNvGraphicFramePr/>
          <p:nvPr/>
        </p:nvGraphicFramePr>
        <p:xfrm>
          <a:off x="4909938" y="905325"/>
          <a:ext cx="4029825" cy="3331755"/>
        </p:xfrm>
        <a:graphic>
          <a:graphicData uri="http://schemas.openxmlformats.org/drawingml/2006/table">
            <a:tbl>
              <a:tblPr>
                <a:noFill/>
                <a:tableStyleId>{AE14D41A-3954-46BC-A3EB-27B3E3B79A6E}</a:tableStyleId>
              </a:tblPr>
              <a:tblGrid>
                <a:gridCol w="2120700">
                  <a:extLst>
                    <a:ext uri="{9D8B030D-6E8A-4147-A177-3AD203B41FA5}">
                      <a16:colId xmlns:a16="http://schemas.microsoft.com/office/drawing/2014/main" val="20000"/>
                    </a:ext>
                  </a:extLst>
                </a:gridCol>
                <a:gridCol w="1909125">
                  <a:extLst>
                    <a:ext uri="{9D8B030D-6E8A-4147-A177-3AD203B41FA5}">
                      <a16:colId xmlns:a16="http://schemas.microsoft.com/office/drawing/2014/main" val="20001"/>
                    </a:ext>
                  </a:extLst>
                </a:gridCol>
              </a:tblGrid>
              <a:tr h="408800">
                <a:tc>
                  <a:txBody>
                    <a:bodyPr/>
                    <a:lstStyle/>
                    <a:p>
                      <a:pPr marL="0" marR="0" lvl="0" indent="0" algn="ctr" rtl="1">
                        <a:lnSpc>
                          <a:spcPct val="100000"/>
                        </a:lnSpc>
                        <a:spcBef>
                          <a:spcPts val="0"/>
                        </a:spcBef>
                        <a:spcAft>
                          <a:spcPts val="1000"/>
                        </a:spcAft>
                        <a:buNone/>
                      </a:pPr>
                      <a:r>
                        <a:rPr lang="iw" sz="2029">
                          <a:solidFill>
                            <a:srgbClr val="ADADAD"/>
                          </a:solidFill>
                        </a:rPr>
                        <a:t>RFC, SVM, KNN</a:t>
                      </a:r>
                      <a:endParaRPr sz="2029">
                        <a:solidFill>
                          <a:srgbClr val="ADADAD"/>
                        </a:solidFill>
                      </a:endParaRPr>
                    </a:p>
                  </a:txBody>
                  <a:tcPr marL="91425" marR="91425" marT="91425" marB="91425" anchor="ctr">
                    <a:lnL w="9525" cap="flat" cmpd="sng">
                      <a:solidFill>
                        <a:srgbClr val="ADADAD"/>
                      </a:solidFill>
                      <a:prstDash val="solid"/>
                      <a:round/>
                      <a:headEnd type="none" w="sm" len="sm"/>
                      <a:tailEnd type="none" w="sm" len="sm"/>
                    </a:lnL>
                    <a:lnR w="9525" cap="flat" cmpd="sng">
                      <a:solidFill>
                        <a:srgbClr val="ADADAD"/>
                      </a:solidFill>
                      <a:prstDash val="solid"/>
                      <a:round/>
                      <a:headEnd type="none" w="sm" len="sm"/>
                      <a:tailEnd type="none" w="sm" len="sm"/>
                    </a:lnR>
                    <a:lnT w="9525" cap="flat" cmpd="sng">
                      <a:solidFill>
                        <a:srgbClr val="ADADAD"/>
                      </a:solidFill>
                      <a:prstDash val="solid"/>
                      <a:round/>
                      <a:headEnd type="none" w="sm" len="sm"/>
                      <a:tailEnd type="none" w="sm" len="sm"/>
                    </a:lnT>
                    <a:lnB w="9525" cap="flat" cmpd="sng">
                      <a:solidFill>
                        <a:srgbClr val="ADADAD"/>
                      </a:solidFill>
                      <a:prstDash val="solid"/>
                      <a:round/>
                      <a:headEnd type="none" w="sm" len="sm"/>
                      <a:tailEnd type="none" w="sm" len="sm"/>
                    </a:lnB>
                  </a:tcPr>
                </a:tc>
                <a:tc>
                  <a:txBody>
                    <a:bodyPr/>
                    <a:lstStyle/>
                    <a:p>
                      <a:pPr marL="0" marR="0" lvl="0" indent="0" algn="ctr" rtl="1">
                        <a:lnSpc>
                          <a:spcPct val="100000"/>
                        </a:lnSpc>
                        <a:spcBef>
                          <a:spcPts val="0"/>
                        </a:spcBef>
                        <a:spcAft>
                          <a:spcPts val="1000"/>
                        </a:spcAft>
                        <a:buNone/>
                      </a:pPr>
                      <a:r>
                        <a:rPr lang="iw" sz="2029">
                          <a:solidFill>
                            <a:srgbClr val="ADADAD"/>
                          </a:solidFill>
                        </a:rPr>
                        <a:t>אלגוריתמים שנבחנו</a:t>
                      </a:r>
                      <a:endParaRPr sz="2029">
                        <a:solidFill>
                          <a:srgbClr val="ADADAD"/>
                        </a:solidFill>
                      </a:endParaRPr>
                    </a:p>
                  </a:txBody>
                  <a:tcPr marL="91425" marR="91425" marT="91425" marB="91425" anchor="ctr">
                    <a:lnL w="9525" cap="flat" cmpd="sng">
                      <a:solidFill>
                        <a:srgbClr val="ADADAD"/>
                      </a:solidFill>
                      <a:prstDash val="solid"/>
                      <a:round/>
                      <a:headEnd type="none" w="sm" len="sm"/>
                      <a:tailEnd type="none" w="sm" len="sm"/>
                    </a:lnL>
                    <a:lnR w="9525" cap="flat" cmpd="sng">
                      <a:solidFill>
                        <a:srgbClr val="ADADAD"/>
                      </a:solidFill>
                      <a:prstDash val="solid"/>
                      <a:round/>
                      <a:headEnd type="none" w="sm" len="sm"/>
                      <a:tailEnd type="none" w="sm" len="sm"/>
                    </a:lnR>
                    <a:lnT w="9525" cap="flat" cmpd="sng">
                      <a:solidFill>
                        <a:srgbClr val="ADADAD"/>
                      </a:solidFill>
                      <a:prstDash val="solid"/>
                      <a:round/>
                      <a:headEnd type="none" w="sm" len="sm"/>
                      <a:tailEnd type="none" w="sm" len="sm"/>
                    </a:lnT>
                    <a:lnB w="9525" cap="flat" cmpd="sng">
                      <a:solidFill>
                        <a:srgbClr val="ADADAD"/>
                      </a:solidFill>
                      <a:prstDash val="solid"/>
                      <a:round/>
                      <a:headEnd type="none" w="sm" len="sm"/>
                      <a:tailEnd type="none" w="sm" len="sm"/>
                    </a:lnB>
                  </a:tcPr>
                </a:tc>
                <a:extLst>
                  <a:ext uri="{0D108BD9-81ED-4DB2-BD59-A6C34878D82A}">
                    <a16:rowId xmlns:a16="http://schemas.microsoft.com/office/drawing/2014/main" val="10000"/>
                  </a:ext>
                </a:extLst>
              </a:tr>
              <a:tr h="665750">
                <a:tc>
                  <a:txBody>
                    <a:bodyPr/>
                    <a:lstStyle/>
                    <a:p>
                      <a:pPr marL="0" marR="0" lvl="0" indent="0" algn="ctr" rtl="1">
                        <a:lnSpc>
                          <a:spcPct val="100000"/>
                        </a:lnSpc>
                        <a:spcBef>
                          <a:spcPts val="0"/>
                        </a:spcBef>
                        <a:spcAft>
                          <a:spcPts val="1000"/>
                        </a:spcAft>
                        <a:buNone/>
                      </a:pPr>
                      <a:r>
                        <a:rPr lang="iw" sz="2029">
                          <a:solidFill>
                            <a:srgbClr val="ADADAD"/>
                          </a:solidFill>
                        </a:rPr>
                        <a:t>Random Forest Classifier</a:t>
                      </a:r>
                      <a:endParaRPr sz="2029">
                        <a:solidFill>
                          <a:srgbClr val="ADADAD"/>
                        </a:solidFill>
                      </a:endParaRPr>
                    </a:p>
                  </a:txBody>
                  <a:tcPr marL="91425" marR="91425" marT="91425" marB="91425" anchor="ctr">
                    <a:lnL w="9525" cap="flat" cmpd="sng">
                      <a:solidFill>
                        <a:srgbClr val="ADADAD"/>
                      </a:solidFill>
                      <a:prstDash val="solid"/>
                      <a:round/>
                      <a:headEnd type="none" w="sm" len="sm"/>
                      <a:tailEnd type="none" w="sm" len="sm"/>
                    </a:lnL>
                    <a:lnR w="9525" cap="flat" cmpd="sng">
                      <a:solidFill>
                        <a:srgbClr val="ADADAD"/>
                      </a:solidFill>
                      <a:prstDash val="solid"/>
                      <a:round/>
                      <a:headEnd type="none" w="sm" len="sm"/>
                      <a:tailEnd type="none" w="sm" len="sm"/>
                    </a:lnR>
                    <a:lnT w="9525" cap="flat" cmpd="sng">
                      <a:solidFill>
                        <a:srgbClr val="ADADAD"/>
                      </a:solidFill>
                      <a:prstDash val="solid"/>
                      <a:round/>
                      <a:headEnd type="none" w="sm" len="sm"/>
                      <a:tailEnd type="none" w="sm" len="sm"/>
                    </a:lnT>
                    <a:lnB w="9525" cap="flat" cmpd="sng">
                      <a:solidFill>
                        <a:srgbClr val="ADADAD"/>
                      </a:solidFill>
                      <a:prstDash val="solid"/>
                      <a:round/>
                      <a:headEnd type="none" w="sm" len="sm"/>
                      <a:tailEnd type="none" w="sm" len="sm"/>
                    </a:lnB>
                  </a:tcPr>
                </a:tc>
                <a:tc>
                  <a:txBody>
                    <a:bodyPr/>
                    <a:lstStyle/>
                    <a:p>
                      <a:pPr marL="0" marR="0" lvl="0" indent="0" algn="ctr" rtl="1">
                        <a:lnSpc>
                          <a:spcPct val="100000"/>
                        </a:lnSpc>
                        <a:spcBef>
                          <a:spcPts val="0"/>
                        </a:spcBef>
                        <a:spcAft>
                          <a:spcPts val="1000"/>
                        </a:spcAft>
                        <a:buNone/>
                      </a:pPr>
                      <a:r>
                        <a:rPr lang="iw" sz="2029">
                          <a:solidFill>
                            <a:srgbClr val="ADADAD"/>
                          </a:solidFill>
                        </a:rPr>
                        <a:t>המודל הנבחר</a:t>
                      </a:r>
                      <a:endParaRPr sz="2029">
                        <a:solidFill>
                          <a:srgbClr val="ADADAD"/>
                        </a:solidFill>
                      </a:endParaRPr>
                    </a:p>
                  </a:txBody>
                  <a:tcPr marL="91425" marR="91425" marT="91425" marB="91425" anchor="ctr">
                    <a:lnL w="9525" cap="flat" cmpd="sng">
                      <a:solidFill>
                        <a:srgbClr val="ADADAD"/>
                      </a:solidFill>
                      <a:prstDash val="solid"/>
                      <a:round/>
                      <a:headEnd type="none" w="sm" len="sm"/>
                      <a:tailEnd type="none" w="sm" len="sm"/>
                    </a:lnL>
                    <a:lnR w="9525" cap="flat" cmpd="sng">
                      <a:solidFill>
                        <a:srgbClr val="ADADAD"/>
                      </a:solidFill>
                      <a:prstDash val="solid"/>
                      <a:round/>
                      <a:headEnd type="none" w="sm" len="sm"/>
                      <a:tailEnd type="none" w="sm" len="sm"/>
                    </a:lnR>
                    <a:lnT w="9525" cap="flat" cmpd="sng">
                      <a:solidFill>
                        <a:srgbClr val="ADADAD"/>
                      </a:solidFill>
                      <a:prstDash val="solid"/>
                      <a:round/>
                      <a:headEnd type="none" w="sm" len="sm"/>
                      <a:tailEnd type="none" w="sm" len="sm"/>
                    </a:lnT>
                    <a:lnB w="9525" cap="flat" cmpd="sng">
                      <a:solidFill>
                        <a:srgbClr val="ADADAD"/>
                      </a:solidFill>
                      <a:prstDash val="solid"/>
                      <a:round/>
                      <a:headEnd type="none" w="sm" len="sm"/>
                      <a:tailEnd type="none" w="sm" len="sm"/>
                    </a:lnB>
                  </a:tcPr>
                </a:tc>
                <a:extLst>
                  <a:ext uri="{0D108BD9-81ED-4DB2-BD59-A6C34878D82A}">
                    <a16:rowId xmlns:a16="http://schemas.microsoft.com/office/drawing/2014/main" val="10001"/>
                  </a:ext>
                </a:extLst>
              </a:tr>
              <a:tr h="408800">
                <a:tc>
                  <a:txBody>
                    <a:bodyPr/>
                    <a:lstStyle/>
                    <a:p>
                      <a:pPr marL="0" marR="0" lvl="0" indent="0" algn="ctr" rtl="1">
                        <a:lnSpc>
                          <a:spcPct val="100000"/>
                        </a:lnSpc>
                        <a:spcBef>
                          <a:spcPts val="0"/>
                        </a:spcBef>
                        <a:spcAft>
                          <a:spcPts val="1000"/>
                        </a:spcAft>
                        <a:buNone/>
                      </a:pPr>
                      <a:r>
                        <a:rPr lang="iw" sz="2029">
                          <a:solidFill>
                            <a:srgbClr val="ADADAD"/>
                          </a:solidFill>
                        </a:rPr>
                        <a:t>Stress Prediction Using Machine Learning and IoT</a:t>
                      </a:r>
                      <a:endParaRPr sz="2029">
                        <a:solidFill>
                          <a:srgbClr val="ADADAD"/>
                        </a:solidFill>
                      </a:endParaRPr>
                    </a:p>
                  </a:txBody>
                  <a:tcPr marL="91425" marR="91425" marT="91425" marB="91425" anchor="ctr">
                    <a:lnL w="9525" cap="flat" cmpd="sng">
                      <a:solidFill>
                        <a:srgbClr val="ADADAD"/>
                      </a:solidFill>
                      <a:prstDash val="solid"/>
                      <a:round/>
                      <a:headEnd type="none" w="sm" len="sm"/>
                      <a:tailEnd type="none" w="sm" len="sm"/>
                    </a:lnL>
                    <a:lnR w="9525" cap="flat" cmpd="sng">
                      <a:solidFill>
                        <a:srgbClr val="ADADAD"/>
                      </a:solidFill>
                      <a:prstDash val="solid"/>
                      <a:round/>
                      <a:headEnd type="none" w="sm" len="sm"/>
                      <a:tailEnd type="none" w="sm" len="sm"/>
                    </a:lnR>
                    <a:lnT w="9525" cap="flat" cmpd="sng">
                      <a:solidFill>
                        <a:srgbClr val="ADADAD"/>
                      </a:solidFill>
                      <a:prstDash val="solid"/>
                      <a:round/>
                      <a:headEnd type="none" w="sm" len="sm"/>
                      <a:tailEnd type="none" w="sm" len="sm"/>
                    </a:lnT>
                    <a:lnB w="9525" cap="flat" cmpd="sng">
                      <a:solidFill>
                        <a:srgbClr val="ADADAD"/>
                      </a:solidFill>
                      <a:prstDash val="solid"/>
                      <a:round/>
                      <a:headEnd type="none" w="sm" len="sm"/>
                      <a:tailEnd type="none" w="sm" len="sm"/>
                    </a:lnB>
                  </a:tcPr>
                </a:tc>
                <a:tc>
                  <a:txBody>
                    <a:bodyPr/>
                    <a:lstStyle/>
                    <a:p>
                      <a:pPr marL="0" marR="0" lvl="0" indent="0" algn="ctr" rtl="1">
                        <a:lnSpc>
                          <a:spcPct val="100000"/>
                        </a:lnSpc>
                        <a:spcBef>
                          <a:spcPts val="0"/>
                        </a:spcBef>
                        <a:spcAft>
                          <a:spcPts val="1000"/>
                        </a:spcAft>
                        <a:buNone/>
                      </a:pPr>
                      <a:r>
                        <a:rPr lang="iw" sz="2029">
                          <a:solidFill>
                            <a:srgbClr val="ADADAD"/>
                          </a:solidFill>
                        </a:rPr>
                        <a:t>מאמר</a:t>
                      </a:r>
                      <a:endParaRPr sz="2029">
                        <a:solidFill>
                          <a:srgbClr val="ADADAD"/>
                        </a:solidFill>
                      </a:endParaRPr>
                    </a:p>
                  </a:txBody>
                  <a:tcPr marL="91425" marR="91425" marT="91425" marB="91425" anchor="ctr">
                    <a:lnL w="9525" cap="flat" cmpd="sng">
                      <a:solidFill>
                        <a:srgbClr val="ADADAD"/>
                      </a:solidFill>
                      <a:prstDash val="solid"/>
                      <a:round/>
                      <a:headEnd type="none" w="sm" len="sm"/>
                      <a:tailEnd type="none" w="sm" len="sm"/>
                    </a:lnL>
                    <a:lnR w="9525" cap="flat" cmpd="sng">
                      <a:solidFill>
                        <a:srgbClr val="ADADAD"/>
                      </a:solidFill>
                      <a:prstDash val="solid"/>
                      <a:round/>
                      <a:headEnd type="none" w="sm" len="sm"/>
                      <a:tailEnd type="none" w="sm" len="sm"/>
                    </a:lnR>
                    <a:lnT w="9525" cap="flat" cmpd="sng">
                      <a:solidFill>
                        <a:srgbClr val="ADADAD"/>
                      </a:solidFill>
                      <a:prstDash val="solid"/>
                      <a:round/>
                      <a:headEnd type="none" w="sm" len="sm"/>
                      <a:tailEnd type="none" w="sm" len="sm"/>
                    </a:lnT>
                    <a:lnB w="9525" cap="flat" cmpd="sng">
                      <a:solidFill>
                        <a:srgbClr val="ADADAD"/>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98" name="Google Shape;98;p20"/>
          <p:cNvPicPr preferRelativeResize="0"/>
          <p:nvPr/>
        </p:nvPicPr>
        <p:blipFill>
          <a:blip r:embed="rId3">
            <a:alphaModFix/>
          </a:blip>
          <a:stretch>
            <a:fillRect/>
          </a:stretch>
        </p:blipFill>
        <p:spPr>
          <a:xfrm>
            <a:off x="311700" y="533353"/>
            <a:ext cx="3480201" cy="2783324"/>
          </a:xfrm>
          <a:prstGeom prst="rect">
            <a:avLst/>
          </a:prstGeom>
          <a:noFill/>
          <a:ln>
            <a:noFill/>
          </a:ln>
        </p:spPr>
      </p:pic>
      <p:pic>
        <p:nvPicPr>
          <p:cNvPr id="99" name="Google Shape;99;p20"/>
          <p:cNvPicPr preferRelativeResize="0"/>
          <p:nvPr/>
        </p:nvPicPr>
        <p:blipFill rotWithShape="1">
          <a:blip r:embed="rId4">
            <a:alphaModFix/>
          </a:blip>
          <a:srcRect r="22444"/>
          <a:stretch/>
        </p:blipFill>
        <p:spPr>
          <a:xfrm>
            <a:off x="191625" y="3657975"/>
            <a:ext cx="3841300" cy="126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217550"/>
            <a:ext cx="8520600" cy="7140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SzPts val="990"/>
              <a:buNone/>
            </a:pPr>
            <a:r>
              <a:rPr lang="iw" sz="3020"/>
              <a:t>תיאור בלוקים ואלגוריתמים</a:t>
            </a:r>
            <a:endParaRPr sz="3020"/>
          </a:p>
        </p:txBody>
      </p:sp>
      <p:pic>
        <p:nvPicPr>
          <p:cNvPr id="105" name="Google Shape;105;p21"/>
          <p:cNvPicPr preferRelativeResize="0"/>
          <p:nvPr/>
        </p:nvPicPr>
        <p:blipFill rotWithShape="1">
          <a:blip r:embed="rId3">
            <a:alphaModFix/>
          </a:blip>
          <a:srcRect l="1951" t="4160" r="2855" b="3374"/>
          <a:stretch/>
        </p:blipFill>
        <p:spPr>
          <a:xfrm>
            <a:off x="86025" y="2712500"/>
            <a:ext cx="4854051" cy="2169950"/>
          </a:xfrm>
          <a:prstGeom prst="rect">
            <a:avLst/>
          </a:prstGeom>
          <a:noFill/>
          <a:ln>
            <a:noFill/>
          </a:ln>
        </p:spPr>
      </p:pic>
      <p:graphicFrame>
        <p:nvGraphicFramePr>
          <p:cNvPr id="106" name="Google Shape;106;p21"/>
          <p:cNvGraphicFramePr/>
          <p:nvPr/>
        </p:nvGraphicFramePr>
        <p:xfrm>
          <a:off x="86025" y="931538"/>
          <a:ext cx="6970800" cy="1488270"/>
        </p:xfrm>
        <a:graphic>
          <a:graphicData uri="http://schemas.openxmlformats.org/drawingml/2006/table">
            <a:tbl>
              <a:tblPr>
                <a:noFill/>
                <a:tableStyleId>{AE14D41A-3954-46BC-A3EB-27B3E3B79A6E}</a:tableStyleId>
              </a:tblPr>
              <a:tblGrid>
                <a:gridCol w="2323600">
                  <a:extLst>
                    <a:ext uri="{9D8B030D-6E8A-4147-A177-3AD203B41FA5}">
                      <a16:colId xmlns:a16="http://schemas.microsoft.com/office/drawing/2014/main" val="20000"/>
                    </a:ext>
                  </a:extLst>
                </a:gridCol>
                <a:gridCol w="2323600">
                  <a:extLst>
                    <a:ext uri="{9D8B030D-6E8A-4147-A177-3AD203B41FA5}">
                      <a16:colId xmlns:a16="http://schemas.microsoft.com/office/drawing/2014/main" val="20001"/>
                    </a:ext>
                  </a:extLst>
                </a:gridCol>
                <a:gridCol w="2323600">
                  <a:extLst>
                    <a:ext uri="{9D8B030D-6E8A-4147-A177-3AD203B41FA5}">
                      <a16:colId xmlns:a16="http://schemas.microsoft.com/office/drawing/2014/main" val="20002"/>
                    </a:ext>
                  </a:extLst>
                </a:gridCol>
              </a:tblGrid>
              <a:tr h="428325">
                <a:tc>
                  <a:txBody>
                    <a:bodyPr/>
                    <a:lstStyle/>
                    <a:p>
                      <a:pPr marL="0" lvl="0" indent="0" algn="ctr" rtl="1">
                        <a:spcBef>
                          <a:spcPts val="0"/>
                        </a:spcBef>
                        <a:spcAft>
                          <a:spcPts val="1000"/>
                        </a:spcAft>
                        <a:buNone/>
                      </a:pPr>
                      <a:r>
                        <a:rPr lang="iw" sz="2029">
                          <a:solidFill>
                            <a:schemeClr val="lt2"/>
                          </a:solidFill>
                        </a:rPr>
                        <a:t>מאמר</a:t>
                      </a:r>
                      <a:endParaRPr/>
                    </a:p>
                  </a:txBody>
                  <a:tcPr marL="91425" marR="91425" marT="91425" marB="91425"/>
                </a:tc>
                <a:tc>
                  <a:txBody>
                    <a:bodyPr/>
                    <a:lstStyle/>
                    <a:p>
                      <a:pPr marL="0" lvl="0" indent="0" algn="ctr" rtl="1">
                        <a:spcBef>
                          <a:spcPts val="0"/>
                        </a:spcBef>
                        <a:spcAft>
                          <a:spcPts val="1000"/>
                        </a:spcAft>
                        <a:buNone/>
                      </a:pPr>
                      <a:r>
                        <a:rPr lang="iw" sz="2029">
                          <a:solidFill>
                            <a:schemeClr val="lt2"/>
                          </a:solidFill>
                        </a:rPr>
                        <a:t>המודל הנבחר</a:t>
                      </a:r>
                      <a:endParaRPr sz="2029">
                        <a:solidFill>
                          <a:srgbClr val="ADADAD"/>
                        </a:solidFill>
                      </a:endParaRPr>
                    </a:p>
                  </a:txBody>
                  <a:tcPr marL="91425" marR="91425" marT="91425" marB="91425"/>
                </a:tc>
                <a:tc>
                  <a:txBody>
                    <a:bodyPr/>
                    <a:lstStyle/>
                    <a:p>
                      <a:pPr marL="0" lvl="0" indent="0" algn="ctr" rtl="1">
                        <a:spcBef>
                          <a:spcPts val="0"/>
                        </a:spcBef>
                        <a:spcAft>
                          <a:spcPts val="1000"/>
                        </a:spcAft>
                        <a:buNone/>
                      </a:pPr>
                      <a:r>
                        <a:rPr lang="iw" sz="2029">
                          <a:solidFill>
                            <a:schemeClr val="lt2"/>
                          </a:solidFill>
                        </a:rPr>
                        <a:t>אלגוריתמים שנבחנו</a:t>
                      </a:r>
                      <a:endParaRPr/>
                    </a:p>
                  </a:txBody>
                  <a:tcPr marL="91425" marR="91425" marT="91425" marB="91425"/>
                </a:tc>
                <a:extLst>
                  <a:ext uri="{0D108BD9-81ED-4DB2-BD59-A6C34878D82A}">
                    <a16:rowId xmlns:a16="http://schemas.microsoft.com/office/drawing/2014/main" val="10000"/>
                  </a:ext>
                </a:extLst>
              </a:tr>
              <a:tr h="996175">
                <a:tc>
                  <a:txBody>
                    <a:bodyPr/>
                    <a:lstStyle/>
                    <a:p>
                      <a:pPr marL="0" lvl="0" indent="0" algn="ctr" rtl="0">
                        <a:spcBef>
                          <a:spcPts val="0"/>
                        </a:spcBef>
                        <a:spcAft>
                          <a:spcPts val="1000"/>
                        </a:spcAft>
                        <a:buNone/>
                      </a:pPr>
                      <a:r>
                        <a:rPr lang="iw" sz="2029">
                          <a:solidFill>
                            <a:schemeClr val="lt2"/>
                          </a:solidFill>
                        </a:rPr>
                        <a:t>Human Stress Detection…</a:t>
                      </a:r>
                      <a:endParaRPr/>
                    </a:p>
                  </a:txBody>
                  <a:tcPr marL="91425" marR="91425" marT="91425" marB="91425"/>
                </a:tc>
                <a:tc>
                  <a:txBody>
                    <a:bodyPr/>
                    <a:lstStyle/>
                    <a:p>
                      <a:pPr marL="0" lvl="0" indent="0" algn="ctr" rtl="0">
                        <a:spcBef>
                          <a:spcPts val="0"/>
                        </a:spcBef>
                        <a:spcAft>
                          <a:spcPts val="1000"/>
                        </a:spcAft>
                        <a:buNone/>
                      </a:pPr>
                      <a:r>
                        <a:rPr lang="iw" sz="2029">
                          <a:solidFill>
                            <a:schemeClr val="lt2"/>
                          </a:solidFill>
                        </a:rPr>
                        <a:t>Naïve Bayes</a:t>
                      </a:r>
                      <a:endParaRPr/>
                    </a:p>
                  </a:txBody>
                  <a:tcPr marL="91425" marR="91425" marT="91425" marB="91425"/>
                </a:tc>
                <a:tc>
                  <a:txBody>
                    <a:bodyPr/>
                    <a:lstStyle/>
                    <a:p>
                      <a:pPr marL="0" lvl="0" indent="0" algn="ctr" rtl="1">
                        <a:spcBef>
                          <a:spcPts val="0"/>
                        </a:spcBef>
                        <a:spcAft>
                          <a:spcPts val="1000"/>
                        </a:spcAft>
                        <a:buNone/>
                      </a:pPr>
                      <a:r>
                        <a:rPr lang="iw" sz="2029">
                          <a:solidFill>
                            <a:schemeClr val="lt2"/>
                          </a:solidFill>
                        </a:rPr>
                        <a:t>MP, RFC, SVM, DT, NB, LR</a:t>
                      </a:r>
                      <a:endParaRPr/>
                    </a:p>
                  </a:txBody>
                  <a:tcPr marL="91425" marR="91425" marT="91425" marB="91425"/>
                </a:tc>
                <a:extLst>
                  <a:ext uri="{0D108BD9-81ED-4DB2-BD59-A6C34878D82A}">
                    <a16:rowId xmlns:a16="http://schemas.microsoft.com/office/drawing/2014/main" val="10001"/>
                  </a:ext>
                </a:extLst>
              </a:tr>
            </a:tbl>
          </a:graphicData>
        </a:graphic>
      </p:graphicFrame>
      <p:pic>
        <p:nvPicPr>
          <p:cNvPr id="107" name="Google Shape;107;p21"/>
          <p:cNvPicPr preferRelativeResize="0"/>
          <p:nvPr/>
        </p:nvPicPr>
        <p:blipFill>
          <a:blip r:embed="rId4">
            <a:alphaModFix/>
          </a:blip>
          <a:stretch>
            <a:fillRect/>
          </a:stretch>
        </p:blipFill>
        <p:spPr>
          <a:xfrm>
            <a:off x="5339050" y="2712500"/>
            <a:ext cx="3493251" cy="216995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744</Words>
  <Application>Microsoft Office PowerPoint</Application>
  <PresentationFormat>‫הצגה על המסך (16:9)</PresentationFormat>
  <Paragraphs>59</Paragraphs>
  <Slides>11</Slides>
  <Notes>11</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11</vt:i4>
      </vt:variant>
    </vt:vector>
  </HeadingPairs>
  <TitlesOfParts>
    <vt:vector size="14" baseType="lpstr">
      <vt:lpstr>Arial</vt:lpstr>
      <vt:lpstr>Calibri</vt:lpstr>
      <vt:lpstr>Simple Dark</vt:lpstr>
      <vt:lpstr>סמינר בלמידה חישובית  הצגה של שאלות מחקר, סקירת ספרות ותוכנית עבודה</vt:lpstr>
      <vt:lpstr>הסיבות למחקר </vt:lpstr>
      <vt:lpstr>סקר ספרות</vt:lpstr>
      <vt:lpstr>חקר אלגוריתמים</vt:lpstr>
      <vt:lpstr>תיאור הכניסות (המידע X):</vt:lpstr>
      <vt:lpstr>תיאור היציאות (Y):</vt:lpstr>
      <vt:lpstr>הנדסת מאפיינים:</vt:lpstr>
      <vt:lpstr>תיאור בלוקים ואלגוריתמים</vt:lpstr>
      <vt:lpstr>תיאור בלוקים ואלגוריתמים</vt:lpstr>
      <vt:lpstr>תיאור תפוקות ותובנות המחקרים:</vt:lpstr>
      <vt:lpstr>תודה על ההקשבה  שאלות?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סמינר בלמידה חישובית  הצגה של שאלות מחקר, סקירת ספרות ותוכנית עבודה</dc:title>
  <cp:lastModifiedBy>Guy Ben Ari</cp:lastModifiedBy>
  <cp:revision>1</cp:revision>
  <dcterms:modified xsi:type="dcterms:W3CDTF">2024-02-06T11:21:57Z</dcterms:modified>
</cp:coreProperties>
</file>