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2685b17b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2685b17b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1feafbf6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1feafbf6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1feafbf6a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1feafbf6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feafbf6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1feafbf6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1feafbf6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1feafbf6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1feafbf6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1feafbf6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feafbf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1feafbf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1feafbf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1feafbf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1feafbf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1feafbf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9625"/>
            <a:ext cx="8520600" cy="2781600"/>
          </a:xfrm>
          <a:prstGeom prst="rect">
            <a:avLst/>
          </a:prstGeom>
        </p:spPr>
        <p:txBody>
          <a:bodyPr anchorCtr="0" anchor="ctr" bIns="91425" lIns="91425" spcFirstLastPara="1" rIns="91425" wrap="square" tIns="91425">
            <a:normAutofit fontScale="90000"/>
          </a:bodyPr>
          <a:lstStyle/>
          <a:p>
            <a:pPr indent="0" lvl="0" marL="0" rtl="1" algn="ctr">
              <a:spcBef>
                <a:spcPts val="0"/>
              </a:spcBef>
              <a:spcAft>
                <a:spcPts val="0"/>
              </a:spcAft>
              <a:buNone/>
            </a:pPr>
            <a:r>
              <a:rPr b="1" lang="iw" sz="6983">
                <a:solidFill>
                  <a:srgbClr val="F3F3F3"/>
                </a:solidFill>
              </a:rPr>
              <a:t>סמינר בלמידה חישובית</a:t>
            </a:r>
            <a:endParaRPr b="1" sz="6983">
              <a:solidFill>
                <a:srgbClr val="F3F3F3"/>
              </a:solidFill>
            </a:endParaRPr>
          </a:p>
          <a:p>
            <a:pPr indent="0" lvl="0" marL="0" rtl="1" algn="ctr">
              <a:spcBef>
                <a:spcPts val="0"/>
              </a:spcBef>
              <a:spcAft>
                <a:spcPts val="0"/>
              </a:spcAft>
              <a:buNone/>
            </a:pPr>
            <a:r>
              <a:t/>
            </a:r>
            <a:endParaRPr b="1" sz="972">
              <a:solidFill>
                <a:srgbClr val="F3F3F3"/>
              </a:solidFill>
            </a:endParaRPr>
          </a:p>
          <a:p>
            <a:pPr indent="0" lvl="0" marL="0" rtl="1" algn="ctr">
              <a:spcBef>
                <a:spcPts val="0"/>
              </a:spcBef>
              <a:spcAft>
                <a:spcPts val="0"/>
              </a:spcAft>
              <a:buNone/>
            </a:pPr>
            <a:r>
              <a:rPr lang="iw" sz="4966">
                <a:solidFill>
                  <a:srgbClr val="CCCCCC"/>
                </a:solidFill>
              </a:rPr>
              <a:t>בחינת הקשר בין שינה </a:t>
            </a:r>
            <a:r>
              <a:rPr lang="iw" sz="4966">
                <a:solidFill>
                  <a:srgbClr val="CCCCCC"/>
                </a:solidFill>
              </a:rPr>
              <a:t>ולחץ</a:t>
            </a:r>
            <a:endParaRPr sz="4966">
              <a:solidFill>
                <a:srgbClr val="CCCCCC"/>
              </a:solidFill>
            </a:endParaRPr>
          </a:p>
        </p:txBody>
      </p:sp>
      <p:sp>
        <p:nvSpPr>
          <p:cNvPr id="55" name="Google Shape;55;p13"/>
          <p:cNvSpPr txBox="1"/>
          <p:nvPr>
            <p:ph idx="1" type="subTitle"/>
          </p:nvPr>
        </p:nvSpPr>
        <p:spPr>
          <a:xfrm>
            <a:off x="311700" y="3308075"/>
            <a:ext cx="8520600" cy="1408200"/>
          </a:xfrm>
          <a:prstGeom prst="rect">
            <a:avLst/>
          </a:prstGeom>
        </p:spPr>
        <p:txBody>
          <a:bodyPr anchorCtr="0" anchor="ctr" bIns="91425" lIns="91425" spcFirstLastPara="1" rIns="91425" wrap="square" tIns="91425">
            <a:noAutofit/>
          </a:bodyPr>
          <a:lstStyle/>
          <a:p>
            <a:pPr indent="0" lvl="0" marL="0" rtl="1" algn="ctr">
              <a:lnSpc>
                <a:spcPct val="90000"/>
              </a:lnSpc>
              <a:spcBef>
                <a:spcPts val="1000"/>
              </a:spcBef>
              <a:spcAft>
                <a:spcPts val="0"/>
              </a:spcAft>
              <a:buNone/>
            </a:pPr>
            <a:r>
              <a:rPr lang="iw" sz="1800">
                <a:solidFill>
                  <a:srgbClr val="B7B7B7"/>
                </a:solidFill>
                <a:latin typeface="Calibri"/>
                <a:ea typeface="Calibri"/>
                <a:cs typeface="Calibri"/>
                <a:sym typeface="Calibri"/>
              </a:rPr>
              <a:t>12.03.2024</a:t>
            </a:r>
            <a:endParaRPr sz="1800">
              <a:solidFill>
                <a:srgbClr val="B7B7B7"/>
              </a:solidFill>
              <a:latin typeface="Calibri"/>
              <a:ea typeface="Calibri"/>
              <a:cs typeface="Calibri"/>
              <a:sym typeface="Calibri"/>
            </a:endParaRPr>
          </a:p>
          <a:p>
            <a:pPr indent="0" lvl="0" marL="0" rtl="1" algn="ctr">
              <a:lnSpc>
                <a:spcPct val="90000"/>
              </a:lnSpc>
              <a:spcBef>
                <a:spcPts val="1000"/>
              </a:spcBef>
              <a:spcAft>
                <a:spcPts val="0"/>
              </a:spcAft>
              <a:buNone/>
            </a:pPr>
            <a:r>
              <a:rPr lang="iw" sz="1800">
                <a:solidFill>
                  <a:srgbClr val="B7B7B7"/>
                </a:solidFill>
              </a:rPr>
              <a:t>גיא בן ארי – 209490473</a:t>
            </a:r>
            <a:endParaRPr sz="1800">
              <a:solidFill>
                <a:srgbClr val="B7B7B7"/>
              </a:solidFill>
            </a:endParaRPr>
          </a:p>
          <a:p>
            <a:pPr indent="0" lvl="0" marL="0" rtl="1" algn="ctr">
              <a:lnSpc>
                <a:spcPct val="90000"/>
              </a:lnSpc>
              <a:spcBef>
                <a:spcPts val="1000"/>
              </a:spcBef>
              <a:spcAft>
                <a:spcPts val="0"/>
              </a:spcAft>
              <a:buNone/>
            </a:pPr>
            <a:r>
              <a:rPr lang="iw" sz="1800">
                <a:solidFill>
                  <a:srgbClr val="B7B7B7"/>
                </a:solidFill>
              </a:rPr>
              <a:t>בן שירווי – 205478308 </a:t>
            </a:r>
            <a:endParaRPr sz="18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311700" y="883025"/>
            <a:ext cx="8520600" cy="27816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b="1" lang="iw" sz="6272">
                <a:solidFill>
                  <a:srgbClr val="F3F3F3"/>
                </a:solidFill>
              </a:rPr>
              <a:t>תודה על ההקשבה</a:t>
            </a:r>
            <a:endParaRPr b="1" sz="6272">
              <a:solidFill>
                <a:srgbClr val="F3F3F3"/>
              </a:solidFill>
            </a:endParaRPr>
          </a:p>
          <a:p>
            <a:pPr indent="0" lvl="0" marL="0" rtl="1" algn="ctr">
              <a:spcBef>
                <a:spcPts val="0"/>
              </a:spcBef>
              <a:spcAft>
                <a:spcPts val="0"/>
              </a:spcAft>
              <a:buNone/>
            </a:pPr>
            <a:r>
              <a:t/>
            </a:r>
            <a:endParaRPr b="1" sz="3072">
              <a:solidFill>
                <a:srgbClr val="F3F3F3"/>
              </a:solidFill>
            </a:endParaRPr>
          </a:p>
          <a:p>
            <a:pPr indent="0" lvl="0" marL="0" rtl="1" algn="ctr">
              <a:spcBef>
                <a:spcPts val="0"/>
              </a:spcBef>
              <a:spcAft>
                <a:spcPts val="0"/>
              </a:spcAft>
              <a:buNone/>
            </a:pPr>
            <a:r>
              <a:rPr lang="iw" sz="4466">
                <a:solidFill>
                  <a:srgbClr val="CCCCCC"/>
                </a:solidFill>
              </a:rPr>
              <a:t>שאלות?</a:t>
            </a:r>
            <a:endParaRPr sz="4466">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109300" y="217550"/>
            <a:ext cx="38109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סקר ספרות</a:t>
            </a:r>
            <a:endParaRPr sz="3020"/>
          </a:p>
          <a:p>
            <a:pPr indent="0" lvl="0" marL="0" rtl="1" algn="r">
              <a:spcBef>
                <a:spcPts val="0"/>
              </a:spcBef>
              <a:spcAft>
                <a:spcPts val="0"/>
              </a:spcAft>
              <a:buSzPts val="990"/>
              <a:buNone/>
            </a:pPr>
            <a:r>
              <a:t/>
            </a:r>
            <a:endParaRPr sz="3020"/>
          </a:p>
        </p:txBody>
      </p:sp>
      <p:sp>
        <p:nvSpPr>
          <p:cNvPr id="61" name="Google Shape;61;p14"/>
          <p:cNvSpPr txBox="1"/>
          <p:nvPr>
            <p:ph idx="1" type="body"/>
          </p:nvPr>
        </p:nvSpPr>
        <p:spPr>
          <a:xfrm>
            <a:off x="202175" y="217550"/>
            <a:ext cx="6623700" cy="89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w" sz="2430"/>
              <a:t>Human Stress Detection Based on Sleeping Habits Using Machine Learning Algorithms</a:t>
            </a:r>
            <a:endParaRPr b="1" sz="2430"/>
          </a:p>
          <a:p>
            <a:pPr indent="0" lvl="0" marL="0" rtl="0" algn="l">
              <a:lnSpc>
                <a:spcPct val="100000"/>
              </a:lnSpc>
              <a:spcBef>
                <a:spcPts val="1200"/>
              </a:spcBef>
              <a:spcAft>
                <a:spcPts val="0"/>
              </a:spcAft>
              <a:buNone/>
            </a:pPr>
            <a:r>
              <a:t/>
            </a:r>
            <a:endParaRPr sz="2430"/>
          </a:p>
          <a:p>
            <a:pPr indent="0" lvl="0" marL="0" rtl="0" algn="l">
              <a:lnSpc>
                <a:spcPct val="100000"/>
              </a:lnSpc>
              <a:spcBef>
                <a:spcPts val="1200"/>
              </a:spcBef>
              <a:spcAft>
                <a:spcPts val="1200"/>
              </a:spcAft>
              <a:buNone/>
            </a:pPr>
            <a:r>
              <a:t/>
            </a:r>
            <a:endParaRPr b="1" sz="2430"/>
          </a:p>
        </p:txBody>
      </p:sp>
      <p:sp>
        <p:nvSpPr>
          <p:cNvPr id="62" name="Google Shape;62;p14"/>
          <p:cNvSpPr txBox="1"/>
          <p:nvPr>
            <p:ph idx="1" type="body"/>
          </p:nvPr>
        </p:nvSpPr>
        <p:spPr>
          <a:xfrm>
            <a:off x="202175" y="1113650"/>
            <a:ext cx="8718000" cy="14580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1200"/>
              </a:spcAft>
              <a:buNone/>
            </a:pPr>
            <a:r>
              <a:rPr lang="iw" sz="2029"/>
              <a:t>זיהוי רמות לחץ באמצעות אלגוריתמי למידת מכונה המתבססים על התנהגויות שינה.</a:t>
            </a:r>
            <a:br>
              <a:rPr lang="iw" sz="2029"/>
            </a:br>
            <a:br>
              <a:rPr lang="iw" sz="2029"/>
            </a:br>
            <a:r>
              <a:rPr lang="iw" sz="2029"/>
              <a:t>נמצא כי אלגוריתם Naïve Bayes חוזה ברמת דיוק של 91.6% באיזה רמה יחווה האדם לחץ ביום שלמחרת.</a:t>
            </a:r>
            <a:endParaRPr sz="2029"/>
          </a:p>
        </p:txBody>
      </p:sp>
      <p:pic>
        <p:nvPicPr>
          <p:cNvPr id="63" name="Google Shape;63;p14"/>
          <p:cNvPicPr preferRelativeResize="0"/>
          <p:nvPr/>
        </p:nvPicPr>
        <p:blipFill>
          <a:blip r:embed="rId3">
            <a:alphaModFix/>
          </a:blip>
          <a:stretch>
            <a:fillRect/>
          </a:stretch>
        </p:blipFill>
        <p:spPr>
          <a:xfrm>
            <a:off x="5420050" y="2715137"/>
            <a:ext cx="3500150" cy="2174219"/>
          </a:xfrm>
          <a:prstGeom prst="rect">
            <a:avLst/>
          </a:prstGeom>
          <a:noFill/>
          <a:ln>
            <a:noFill/>
          </a:ln>
        </p:spPr>
      </p:pic>
      <p:pic>
        <p:nvPicPr>
          <p:cNvPr id="64" name="Google Shape;64;p14"/>
          <p:cNvPicPr preferRelativeResize="0"/>
          <p:nvPr/>
        </p:nvPicPr>
        <p:blipFill rotWithShape="1">
          <a:blip r:embed="rId4">
            <a:alphaModFix/>
          </a:blip>
          <a:srcRect b="3374" l="1951" r="2855" t="4160"/>
          <a:stretch/>
        </p:blipFill>
        <p:spPr>
          <a:xfrm>
            <a:off x="202175" y="2645050"/>
            <a:ext cx="5020375" cy="224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109300" y="217550"/>
            <a:ext cx="38109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סקר ספרות</a:t>
            </a:r>
            <a:endParaRPr sz="3020"/>
          </a:p>
          <a:p>
            <a:pPr indent="0" lvl="0" marL="0" rtl="1" algn="r">
              <a:spcBef>
                <a:spcPts val="0"/>
              </a:spcBef>
              <a:spcAft>
                <a:spcPts val="0"/>
              </a:spcAft>
              <a:buSzPts val="990"/>
              <a:buNone/>
            </a:pPr>
            <a:r>
              <a:t/>
            </a:r>
            <a:endParaRPr sz="3020"/>
          </a:p>
        </p:txBody>
      </p:sp>
      <p:sp>
        <p:nvSpPr>
          <p:cNvPr id="70" name="Google Shape;70;p15"/>
          <p:cNvSpPr txBox="1"/>
          <p:nvPr>
            <p:ph idx="1" type="body"/>
          </p:nvPr>
        </p:nvSpPr>
        <p:spPr>
          <a:xfrm>
            <a:off x="202175" y="217550"/>
            <a:ext cx="4406700" cy="110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iw" sz="2430"/>
              <a:t>Stress Prediction Using Machine Learning and IoT</a:t>
            </a:r>
            <a:endParaRPr b="1" sz="2430"/>
          </a:p>
        </p:txBody>
      </p:sp>
      <p:sp>
        <p:nvSpPr>
          <p:cNvPr id="71" name="Google Shape;71;p15"/>
          <p:cNvSpPr txBox="1"/>
          <p:nvPr>
            <p:ph idx="1" type="body"/>
          </p:nvPr>
        </p:nvSpPr>
        <p:spPr>
          <a:xfrm>
            <a:off x="4866800" y="2491150"/>
            <a:ext cx="4053300" cy="23982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זיהוי וחיזוי לחץ אצל אנשים באמצעות הזרמת מידע בזמן אמת של מדדי לב</a:t>
            </a:r>
            <a:br>
              <a:rPr lang="iw" sz="2029"/>
            </a:br>
            <a:br>
              <a:rPr lang="iw" sz="2029"/>
            </a:br>
            <a:r>
              <a:rPr lang="iw" sz="2029"/>
              <a:t>נמצא כי אלגוריתם Random Forest חוזה ברמת דיוק של 73.48% באיזה רמה יחווה האדם לחץ ביום שלמחרת. </a:t>
            </a:r>
            <a:endParaRPr sz="2029"/>
          </a:p>
          <a:p>
            <a:pPr indent="0" lvl="0" marL="0" rtl="1" algn="r">
              <a:lnSpc>
                <a:spcPct val="100000"/>
              </a:lnSpc>
              <a:spcBef>
                <a:spcPts val="1200"/>
              </a:spcBef>
              <a:spcAft>
                <a:spcPts val="1200"/>
              </a:spcAft>
              <a:buNone/>
            </a:pPr>
            <a:r>
              <a:t/>
            </a:r>
            <a:endParaRPr sz="2029"/>
          </a:p>
        </p:txBody>
      </p:sp>
      <p:pic>
        <p:nvPicPr>
          <p:cNvPr id="72" name="Google Shape;72;p15"/>
          <p:cNvPicPr preferRelativeResize="0"/>
          <p:nvPr/>
        </p:nvPicPr>
        <p:blipFill>
          <a:blip r:embed="rId3">
            <a:alphaModFix/>
          </a:blip>
          <a:stretch>
            <a:fillRect/>
          </a:stretch>
        </p:blipFill>
        <p:spPr>
          <a:xfrm>
            <a:off x="202175" y="1365185"/>
            <a:ext cx="4406700" cy="3524290"/>
          </a:xfrm>
          <a:prstGeom prst="rect">
            <a:avLst/>
          </a:prstGeom>
          <a:noFill/>
          <a:ln>
            <a:noFill/>
          </a:ln>
        </p:spPr>
      </p:pic>
      <p:pic>
        <p:nvPicPr>
          <p:cNvPr id="73" name="Google Shape;73;p15"/>
          <p:cNvPicPr preferRelativeResize="0"/>
          <p:nvPr/>
        </p:nvPicPr>
        <p:blipFill rotWithShape="1">
          <a:blip r:embed="rId4">
            <a:alphaModFix/>
          </a:blip>
          <a:srcRect b="0" l="0" r="22444" t="0"/>
          <a:stretch/>
        </p:blipFill>
        <p:spPr>
          <a:xfrm>
            <a:off x="4969500" y="931550"/>
            <a:ext cx="3950700" cy="1302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7313500" y="217550"/>
            <a:ext cx="16068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המידע</a:t>
            </a:r>
            <a:endParaRPr sz="3020"/>
          </a:p>
          <a:p>
            <a:pPr indent="0" lvl="0" marL="0" rtl="1" algn="r">
              <a:spcBef>
                <a:spcPts val="0"/>
              </a:spcBef>
              <a:spcAft>
                <a:spcPts val="0"/>
              </a:spcAft>
              <a:buSzPts val="990"/>
              <a:buNone/>
            </a:pPr>
            <a:r>
              <a:t/>
            </a:r>
            <a:endParaRPr sz="3020"/>
          </a:p>
        </p:txBody>
      </p:sp>
      <p:sp>
        <p:nvSpPr>
          <p:cNvPr id="79" name="Google Shape;79;p16"/>
          <p:cNvSpPr txBox="1"/>
          <p:nvPr>
            <p:ph idx="1" type="body"/>
          </p:nvPr>
        </p:nvSpPr>
        <p:spPr>
          <a:xfrm>
            <a:off x="295600" y="217550"/>
            <a:ext cx="7017900" cy="714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rPr b="1" lang="iw" sz="2400"/>
              <a:t>Sleep Health and Lifestyle Dataset</a:t>
            </a:r>
            <a:endParaRPr b="1" sz="2400"/>
          </a:p>
        </p:txBody>
      </p:sp>
      <p:sp>
        <p:nvSpPr>
          <p:cNvPr id="80" name="Google Shape;80;p16"/>
          <p:cNvSpPr txBox="1"/>
          <p:nvPr>
            <p:ph idx="1" type="body"/>
          </p:nvPr>
        </p:nvSpPr>
        <p:spPr>
          <a:xfrm>
            <a:off x="4572000" y="931550"/>
            <a:ext cx="4348200" cy="3554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374 דגימות של המדדים הבאים: </a:t>
            </a:r>
            <a:br>
              <a:rPr lang="iw" sz="2029"/>
            </a:br>
            <a:r>
              <a:rPr lang="iw" sz="2029"/>
              <a:t>מין, גיל, מקצוע, משך זמן שינה, איכות שינה, רמת פעילות גופנית, רמת לחץ, קטגוריית משקל (BMI), לחץ דם, דופק, מספר צעדים ביום והפרעות שינה.</a:t>
            </a:r>
            <a:endParaRPr sz="2029"/>
          </a:p>
          <a:p>
            <a:pPr indent="0" lvl="0" marL="0" rtl="1" algn="r">
              <a:lnSpc>
                <a:spcPct val="100000"/>
              </a:lnSpc>
              <a:spcBef>
                <a:spcPts val="1000"/>
              </a:spcBef>
              <a:spcAft>
                <a:spcPts val="1000"/>
              </a:spcAft>
              <a:buNone/>
            </a:pPr>
            <a:r>
              <a:t/>
            </a:r>
            <a:endParaRPr sz="2029"/>
          </a:p>
        </p:txBody>
      </p:sp>
      <p:sp>
        <p:nvSpPr>
          <p:cNvPr id="81" name="Google Shape;81;p16"/>
          <p:cNvSpPr txBox="1"/>
          <p:nvPr>
            <p:ph idx="1" type="body"/>
          </p:nvPr>
        </p:nvSpPr>
        <p:spPr>
          <a:xfrm>
            <a:off x="153275" y="4485775"/>
            <a:ext cx="8766900" cy="55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rPr lang="iw" sz="1400"/>
              <a:t>https://www.kaggle.com/datasets/uom190346a/sleep-health-and-lifestyle-dataset</a:t>
            </a:r>
            <a:endParaRPr sz="2029"/>
          </a:p>
        </p:txBody>
      </p:sp>
      <p:pic>
        <p:nvPicPr>
          <p:cNvPr id="82" name="Google Shape;82;p16"/>
          <p:cNvPicPr preferRelativeResize="0"/>
          <p:nvPr/>
        </p:nvPicPr>
        <p:blipFill>
          <a:blip r:embed="rId3">
            <a:alphaModFix/>
          </a:blip>
          <a:stretch>
            <a:fillRect/>
          </a:stretch>
        </p:blipFill>
        <p:spPr>
          <a:xfrm>
            <a:off x="330375" y="942975"/>
            <a:ext cx="3644672" cy="351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7313500" y="217550"/>
            <a:ext cx="16068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המידע</a:t>
            </a:r>
            <a:endParaRPr sz="3020"/>
          </a:p>
          <a:p>
            <a:pPr indent="0" lvl="0" marL="0" rtl="1" algn="r">
              <a:spcBef>
                <a:spcPts val="0"/>
              </a:spcBef>
              <a:spcAft>
                <a:spcPts val="0"/>
              </a:spcAft>
              <a:buSzPts val="990"/>
              <a:buNone/>
            </a:pPr>
            <a:r>
              <a:t/>
            </a:r>
            <a:endParaRPr sz="3020"/>
          </a:p>
        </p:txBody>
      </p:sp>
      <p:sp>
        <p:nvSpPr>
          <p:cNvPr id="88" name="Google Shape;88;p17"/>
          <p:cNvSpPr txBox="1"/>
          <p:nvPr>
            <p:ph idx="1" type="body"/>
          </p:nvPr>
        </p:nvSpPr>
        <p:spPr>
          <a:xfrm>
            <a:off x="295600" y="217550"/>
            <a:ext cx="7017900" cy="714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rPr b="1" lang="iw" sz="2430"/>
              <a:t>Human Stress Detection in and through Sleep</a:t>
            </a:r>
            <a:endParaRPr sz="2430"/>
          </a:p>
        </p:txBody>
      </p:sp>
      <p:pic>
        <p:nvPicPr>
          <p:cNvPr id="89" name="Google Shape;89;p17"/>
          <p:cNvPicPr preferRelativeResize="0"/>
          <p:nvPr/>
        </p:nvPicPr>
        <p:blipFill>
          <a:blip r:embed="rId3">
            <a:alphaModFix/>
          </a:blip>
          <a:stretch>
            <a:fillRect/>
          </a:stretch>
        </p:blipFill>
        <p:spPr>
          <a:xfrm>
            <a:off x="295600" y="1083950"/>
            <a:ext cx="4160350" cy="2683375"/>
          </a:xfrm>
          <a:prstGeom prst="rect">
            <a:avLst/>
          </a:prstGeom>
          <a:noFill/>
          <a:ln>
            <a:noFill/>
          </a:ln>
        </p:spPr>
      </p:pic>
      <p:sp>
        <p:nvSpPr>
          <p:cNvPr id="90" name="Google Shape;90;p17"/>
          <p:cNvSpPr txBox="1"/>
          <p:nvPr>
            <p:ph idx="1" type="body"/>
          </p:nvPr>
        </p:nvSpPr>
        <p:spPr>
          <a:xfrm>
            <a:off x="4572000" y="931550"/>
            <a:ext cx="4348200" cy="3554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630 דגימות של המדדים הבאים: </a:t>
            </a:r>
            <a:br>
              <a:rPr lang="iw" sz="2029"/>
            </a:br>
            <a:r>
              <a:rPr lang="iw" sz="2029"/>
              <a:t>נחירות, קצב נשימה, טמפרטורת גוף, קצב תנועת גפיים, רמות חמצן בדם, תנועת עיניים, משך זמן שינה, דופק ורמת לחץ. </a:t>
            </a:r>
            <a:br>
              <a:rPr lang="iw" sz="2029"/>
            </a:br>
            <a:r>
              <a:rPr lang="iw" sz="2029"/>
              <a:t>נבחר על סמך אחד המאמרים בו השתמשו במאגר הנ"ל (בוצע בירור מול כותבת המאמר).</a:t>
            </a:r>
            <a:endParaRPr sz="2029"/>
          </a:p>
          <a:p>
            <a:pPr indent="0" lvl="0" marL="0" rtl="1" algn="r">
              <a:lnSpc>
                <a:spcPct val="100000"/>
              </a:lnSpc>
              <a:spcBef>
                <a:spcPts val="1000"/>
              </a:spcBef>
              <a:spcAft>
                <a:spcPts val="1000"/>
              </a:spcAft>
              <a:buNone/>
            </a:pPr>
            <a:r>
              <a:t/>
            </a:r>
            <a:endParaRPr sz="2029"/>
          </a:p>
        </p:txBody>
      </p:sp>
      <p:sp>
        <p:nvSpPr>
          <p:cNvPr id="91" name="Google Shape;91;p17"/>
          <p:cNvSpPr txBox="1"/>
          <p:nvPr>
            <p:ph idx="1" type="body"/>
          </p:nvPr>
        </p:nvSpPr>
        <p:spPr>
          <a:xfrm>
            <a:off x="153275" y="4485775"/>
            <a:ext cx="8766900" cy="55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rPr lang="iw" sz="1430"/>
              <a:t>https://www.kaggle.com/datasets/uom190346a/sleep-health-and-lifestyle-dataset</a:t>
            </a:r>
            <a:endParaRPr sz="20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6714400" y="217550"/>
            <a:ext cx="21942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ניתוח המידע</a:t>
            </a:r>
            <a:endParaRPr sz="3020"/>
          </a:p>
        </p:txBody>
      </p:sp>
      <p:pic>
        <p:nvPicPr>
          <p:cNvPr id="97" name="Google Shape;97;p18"/>
          <p:cNvPicPr preferRelativeResize="0"/>
          <p:nvPr/>
        </p:nvPicPr>
        <p:blipFill>
          <a:blip r:embed="rId3">
            <a:alphaModFix/>
          </a:blip>
          <a:stretch>
            <a:fillRect/>
          </a:stretch>
        </p:blipFill>
        <p:spPr>
          <a:xfrm>
            <a:off x="223863" y="931550"/>
            <a:ext cx="4008535" cy="3846050"/>
          </a:xfrm>
          <a:prstGeom prst="rect">
            <a:avLst/>
          </a:prstGeom>
          <a:noFill/>
          <a:ln>
            <a:noFill/>
          </a:ln>
        </p:spPr>
      </p:pic>
      <p:pic>
        <p:nvPicPr>
          <p:cNvPr id="98" name="Google Shape;98;p18"/>
          <p:cNvPicPr preferRelativeResize="0"/>
          <p:nvPr/>
        </p:nvPicPr>
        <p:blipFill rotWithShape="1">
          <a:blip r:embed="rId4">
            <a:alphaModFix/>
          </a:blip>
          <a:srcRect b="764" l="655" r="11877" t="3651"/>
          <a:stretch/>
        </p:blipFill>
        <p:spPr>
          <a:xfrm>
            <a:off x="4417070" y="948850"/>
            <a:ext cx="4491529" cy="381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217550"/>
            <a:ext cx="85206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שימוש ב - PCA</a:t>
            </a:r>
            <a:endParaRPr sz="3020"/>
          </a:p>
        </p:txBody>
      </p:sp>
      <p:sp>
        <p:nvSpPr>
          <p:cNvPr id="104" name="Google Shape;104;p19"/>
          <p:cNvSpPr txBox="1"/>
          <p:nvPr>
            <p:ph idx="1" type="body"/>
          </p:nvPr>
        </p:nvSpPr>
        <p:spPr>
          <a:xfrm>
            <a:off x="293075" y="931550"/>
            <a:ext cx="8615700" cy="38895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P</a:t>
            </a:r>
            <a:r>
              <a:rPr lang="iw" sz="2029"/>
              <a:t>rincipal Component Analysis היא טכניקה להפחתת כמות המימדים של התכונות, המשמשת למידת מכונה וניתוח נתונים.</a:t>
            </a:r>
            <a:br>
              <a:rPr lang="iw" sz="2029"/>
            </a:br>
            <a:r>
              <a:rPr lang="iw" sz="2029"/>
              <a:t>טכניקה זאת הופכת את התכונות המקוריות לקבוצה חדשה של משתנים בעלי שונות גבוהה.</a:t>
            </a:r>
            <a:endParaRPr sz="2029"/>
          </a:p>
          <a:p>
            <a:pPr indent="0" lvl="0" marL="0" rtl="1" algn="r">
              <a:lnSpc>
                <a:spcPct val="100000"/>
              </a:lnSpc>
              <a:spcBef>
                <a:spcPts val="1200"/>
              </a:spcBef>
              <a:spcAft>
                <a:spcPts val="0"/>
              </a:spcAft>
              <a:buNone/>
            </a:pPr>
            <a:r>
              <a:rPr lang="iw" sz="2029"/>
              <a:t>הטכניקה שואפת </a:t>
            </a:r>
            <a:r>
              <a:rPr lang="iw" sz="2029"/>
              <a:t>לפשט</a:t>
            </a:r>
            <a:r>
              <a:rPr lang="iw" sz="2029"/>
              <a:t> מערכי נתונים מורכבים תוך שמירה על כמה שיותר מהשונות המקורית, על ידי הפחתת מספר התכונות. המסייעת לנתח נתונים בצורה יעילה </a:t>
            </a:r>
            <a:r>
              <a:rPr lang="iw" sz="2029"/>
              <a:t>י</a:t>
            </a:r>
            <a:r>
              <a:rPr lang="iw" sz="2029"/>
              <a:t>ותר, והאצת תהליכי החישוב.</a:t>
            </a:r>
            <a:endParaRPr sz="2029"/>
          </a:p>
          <a:p>
            <a:pPr indent="0" lvl="0" marL="0" rtl="1" algn="r">
              <a:lnSpc>
                <a:spcPct val="100000"/>
              </a:lnSpc>
              <a:spcBef>
                <a:spcPts val="1200"/>
              </a:spcBef>
              <a:spcAft>
                <a:spcPts val="0"/>
              </a:spcAft>
              <a:buNone/>
            </a:pPr>
            <a:r>
              <a:rPr lang="iw" sz="2029"/>
              <a:t>עם זאת, למרות שמודלים המשתמשים ב-PCA עשויים להשיג ציונים טובים, הרלוונטיות שלהם עשויה להיות מוגבלת עבור מערכי נתונים עם מספר קטן של תכונות בהשוואה למערך הנתונים המקורי.</a:t>
            </a:r>
            <a:endParaRPr sz="2029"/>
          </a:p>
          <a:p>
            <a:pPr indent="0" lvl="0" marL="0" rtl="1" algn="r">
              <a:lnSpc>
                <a:spcPct val="100000"/>
              </a:lnSpc>
              <a:spcBef>
                <a:spcPts val="1200"/>
              </a:spcBef>
              <a:spcAft>
                <a:spcPts val="1200"/>
              </a:spcAft>
              <a:buNone/>
            </a:pPr>
            <a:r>
              <a:t/>
            </a:r>
            <a:endParaRPr sz="20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217550"/>
            <a:ext cx="85206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הסברים נוספים</a:t>
            </a:r>
            <a:endParaRPr sz="3020"/>
          </a:p>
        </p:txBody>
      </p:sp>
      <p:sp>
        <p:nvSpPr>
          <p:cNvPr id="110" name="Google Shape;110;p20"/>
          <p:cNvSpPr txBox="1"/>
          <p:nvPr>
            <p:ph idx="1" type="body"/>
          </p:nvPr>
        </p:nvSpPr>
        <p:spPr>
          <a:xfrm>
            <a:off x="387900" y="931550"/>
            <a:ext cx="8520600" cy="37155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למה בחרנו לא להשתמש במאגר המידע השני?</a:t>
            </a:r>
            <a:endParaRPr sz="2029"/>
          </a:p>
          <a:p>
            <a:pPr indent="-357505" lvl="0" marL="457200" rtl="1" algn="r">
              <a:lnSpc>
                <a:spcPct val="100000"/>
              </a:lnSpc>
              <a:spcBef>
                <a:spcPts val="1200"/>
              </a:spcBef>
              <a:spcAft>
                <a:spcPts val="0"/>
              </a:spcAft>
              <a:buSzPts val="2030"/>
              <a:buChar char="-"/>
            </a:pPr>
            <a:r>
              <a:rPr lang="iw" sz="2029"/>
              <a:t>מכיוון שהמאגר השני הינו כמעט 100% מידע ייחודי, וכן הוא נבחר על סמך השימוש בו במאמר בו בוצע גם שימוש בנתונים נוספים שאין לנו גישה אליהם, הוחלט שלא להמשיך ולהתמקד בו, מאחר והמודלים נתנו ציון מושלם (1.000)</a:t>
            </a:r>
            <a:endParaRPr sz="2029"/>
          </a:p>
          <a:p>
            <a:pPr indent="0" lvl="0" marL="0" rtl="1" algn="r">
              <a:lnSpc>
                <a:spcPct val="100000"/>
              </a:lnSpc>
              <a:spcBef>
                <a:spcPts val="1200"/>
              </a:spcBef>
              <a:spcAft>
                <a:spcPts val="0"/>
              </a:spcAft>
              <a:buNone/>
            </a:pPr>
            <a:r>
              <a:t/>
            </a:r>
            <a:endParaRPr sz="2029"/>
          </a:p>
          <a:p>
            <a:pPr indent="0" lvl="0" marL="0" rtl="1" algn="r">
              <a:lnSpc>
                <a:spcPct val="100000"/>
              </a:lnSpc>
              <a:spcBef>
                <a:spcPts val="1200"/>
              </a:spcBef>
              <a:spcAft>
                <a:spcPts val="0"/>
              </a:spcAft>
              <a:buNone/>
            </a:pPr>
            <a:r>
              <a:rPr lang="iw" sz="2029"/>
              <a:t>איך </a:t>
            </a:r>
            <a:r>
              <a:rPr lang="iw" sz="2029"/>
              <a:t>ניסינו</a:t>
            </a:r>
            <a:r>
              <a:rPr lang="iw" sz="2029"/>
              <a:t> להרחיב את כמות הנתונים?</a:t>
            </a:r>
            <a:endParaRPr sz="2029"/>
          </a:p>
          <a:p>
            <a:pPr indent="-357505" lvl="0" marL="457200" rtl="1" algn="r">
              <a:lnSpc>
                <a:spcPct val="100000"/>
              </a:lnSpc>
              <a:spcBef>
                <a:spcPts val="1200"/>
              </a:spcBef>
              <a:spcAft>
                <a:spcPts val="0"/>
              </a:spcAft>
              <a:buSzPts val="2030"/>
              <a:buChar char="-"/>
            </a:pPr>
            <a:r>
              <a:rPr lang="iw" sz="2029"/>
              <a:t>ניסינו </a:t>
            </a:r>
            <a:r>
              <a:rPr lang="iw" sz="2029"/>
              <a:t>ליצור</a:t>
            </a:r>
            <a:r>
              <a:rPr lang="iw" sz="2029"/>
              <a:t> מאגר מידע המכיל את הנתונים המשותפים של שני המאגרים, אך מכיוון שכמות הפיצרים בו הייתה קטנה מידי וכן רוב המידע בו הינו מידע ייחודי הוחלט שלא להשתמש בו לאימון המודלים. </a:t>
            </a:r>
            <a:endParaRPr sz="20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237900" y="217550"/>
            <a:ext cx="4670700" cy="714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3020"/>
              <a:t>התוצאות שלנו והמשך עבודה</a:t>
            </a:r>
            <a:endParaRPr sz="3020"/>
          </a:p>
        </p:txBody>
      </p:sp>
      <p:sp>
        <p:nvSpPr>
          <p:cNvPr id="116" name="Google Shape;116;p21"/>
          <p:cNvSpPr txBox="1"/>
          <p:nvPr>
            <p:ph idx="1" type="body"/>
          </p:nvPr>
        </p:nvSpPr>
        <p:spPr>
          <a:xfrm>
            <a:off x="4237900" y="931550"/>
            <a:ext cx="4670700" cy="39627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2029"/>
              <a:t>על פי התוצאות שלנו, המודל של RFC קיבל את הציונים הגבוהים ביותר, בדומה לתוצאות המאמר.</a:t>
            </a:r>
            <a:endParaRPr sz="2029"/>
          </a:p>
          <a:p>
            <a:pPr indent="0" lvl="0" marL="0" rtl="1" algn="r">
              <a:lnSpc>
                <a:spcPct val="100000"/>
              </a:lnSpc>
              <a:spcBef>
                <a:spcPts val="1200"/>
              </a:spcBef>
              <a:spcAft>
                <a:spcPts val="0"/>
              </a:spcAft>
              <a:buNone/>
            </a:pPr>
            <a:r>
              <a:rPr lang="iw" sz="2029"/>
              <a:t>המשך העבודה העתידי כולל חידוד נוסף של טכניקות הנדסת תכונות, כוונון היפר-פרמטרים כדי לשפר את דיוק החיזוי, חקר שיטות להגדלת נתונים כדי להגדיל את הגיוון והכמות של מערך הנתונים או מציאת מערכי נתונים חלופיים.</a:t>
            </a:r>
            <a:endParaRPr sz="2029"/>
          </a:p>
          <a:p>
            <a:pPr indent="0" lvl="0" marL="0" rtl="1" algn="r">
              <a:lnSpc>
                <a:spcPct val="100000"/>
              </a:lnSpc>
              <a:spcBef>
                <a:spcPts val="1200"/>
              </a:spcBef>
              <a:spcAft>
                <a:spcPts val="1200"/>
              </a:spcAft>
              <a:buNone/>
            </a:pPr>
            <a:r>
              <a:t/>
            </a:r>
            <a:endParaRPr sz="2029"/>
          </a:p>
        </p:txBody>
      </p:sp>
      <p:pic>
        <p:nvPicPr>
          <p:cNvPr id="117" name="Google Shape;117;p21"/>
          <p:cNvPicPr preferRelativeResize="0"/>
          <p:nvPr/>
        </p:nvPicPr>
        <p:blipFill>
          <a:blip r:embed="rId3">
            <a:alphaModFix/>
          </a:blip>
          <a:stretch>
            <a:fillRect/>
          </a:stretch>
        </p:blipFill>
        <p:spPr>
          <a:xfrm>
            <a:off x="281475" y="128075"/>
            <a:ext cx="3814800" cy="1735110"/>
          </a:xfrm>
          <a:prstGeom prst="rect">
            <a:avLst/>
          </a:prstGeom>
          <a:noFill/>
          <a:ln>
            <a:noFill/>
          </a:ln>
        </p:spPr>
      </p:pic>
      <p:pic>
        <p:nvPicPr>
          <p:cNvPr id="118" name="Google Shape;118;p21"/>
          <p:cNvPicPr preferRelativeResize="0"/>
          <p:nvPr/>
        </p:nvPicPr>
        <p:blipFill>
          <a:blip r:embed="rId4">
            <a:alphaModFix/>
          </a:blip>
          <a:stretch>
            <a:fillRect/>
          </a:stretch>
        </p:blipFill>
        <p:spPr>
          <a:xfrm>
            <a:off x="281475" y="1946588"/>
            <a:ext cx="3814800" cy="1356366"/>
          </a:xfrm>
          <a:prstGeom prst="rect">
            <a:avLst/>
          </a:prstGeom>
          <a:noFill/>
          <a:ln>
            <a:noFill/>
          </a:ln>
        </p:spPr>
      </p:pic>
      <p:pic>
        <p:nvPicPr>
          <p:cNvPr id="119" name="Google Shape;119;p21"/>
          <p:cNvPicPr preferRelativeResize="0"/>
          <p:nvPr/>
        </p:nvPicPr>
        <p:blipFill>
          <a:blip r:embed="rId5">
            <a:alphaModFix/>
          </a:blip>
          <a:stretch>
            <a:fillRect/>
          </a:stretch>
        </p:blipFill>
        <p:spPr>
          <a:xfrm>
            <a:off x="281475" y="3386379"/>
            <a:ext cx="3814801" cy="16607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