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62" r:id="rId3"/>
    <p:sldId id="259" r:id="rId4"/>
    <p:sldId id="257" r:id="rId5"/>
    <p:sldId id="287" r:id="rId6"/>
    <p:sldId id="288" r:id="rId7"/>
    <p:sldId id="289" r:id="rId8"/>
    <p:sldId id="291" r:id="rId9"/>
    <p:sldId id="285" r:id="rId10"/>
    <p:sldId id="292" r:id="rId11"/>
    <p:sldId id="293" r:id="rId12"/>
    <p:sldId id="294" r:id="rId13"/>
    <p:sldId id="295" r:id="rId14"/>
    <p:sldId id="296" r:id="rId15"/>
    <p:sldId id="297" r:id="rId16"/>
    <p:sldId id="301" r:id="rId17"/>
    <p:sldId id="304" r:id="rId18"/>
    <p:sldId id="305" r:id="rId19"/>
    <p:sldId id="302" r:id="rId20"/>
    <p:sldId id="299" r:id="rId21"/>
    <p:sldId id="300" r:id="rId22"/>
    <p:sldId id="260" r:id="rId23"/>
  </p:sldIdLst>
  <p:sldSz cx="9144000" cy="5143500" type="screen16x9"/>
  <p:notesSz cx="6858000" cy="9144000"/>
  <p:embeddedFontLst>
    <p:embeddedFont>
      <p:font typeface="Ekkamai Standard" panose="02000506000000020003" pitchFamily="2" charset="0"/>
      <p:regular r:id="rId25"/>
    </p:embeddedFont>
    <p:embeddedFont>
      <p:font typeface="Karla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9D"/>
    <a:srgbClr val="8BC642"/>
    <a:srgbClr val="93D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B818B-D500-41B9-8EF6-D76FE53429F3}">
  <a:tblStyle styleId="{4C3B818B-D500-41B9-8EF6-D76FE5342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79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3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10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9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30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3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3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79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3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3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47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255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2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00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33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8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6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4FC4BAF-DF2A-44C7-A8B0-D4F64AD16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55" r="34164" b="36978"/>
          <a:stretch/>
        </p:blipFill>
        <p:spPr>
          <a:xfrm>
            <a:off x="0" y="886022"/>
            <a:ext cx="2865300" cy="2893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สี่เหลี่ยมผืนผ้า 2"/>
          <p:cNvSpPr/>
          <p:nvPr/>
        </p:nvSpPr>
        <p:spPr>
          <a:xfrm>
            <a:off x="2474137" y="1946991"/>
            <a:ext cx="6044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Ekkamai Standard" panose="02000506000000020003" pitchFamily="2" charset="0"/>
                <a:ea typeface="Yu Gothic UI Light" panose="020B0300000000000000" pitchFamily="34" charset="-128"/>
                <a:cs typeface="Ekkamai Standard" panose="02000506000000020003" pitchFamily="2" charset="0"/>
              </a:rPr>
              <a:t>Elasticsearch</a:t>
            </a:r>
          </a:p>
        </p:txBody>
      </p:sp>
      <p:sp>
        <p:nvSpPr>
          <p:cNvPr id="7" name="สี่เหลี่ยมผืนผ้า 2">
            <a:extLst>
              <a:ext uri="{FF2B5EF4-FFF2-40B4-BE49-F238E27FC236}">
                <a16:creationId xmlns:a16="http://schemas.microsoft.com/office/drawing/2014/main" id="{CDA47D24-DE30-4E73-B133-8B5213EC037C}"/>
              </a:ext>
            </a:extLst>
          </p:cNvPr>
          <p:cNvSpPr/>
          <p:nvPr/>
        </p:nvSpPr>
        <p:spPr>
          <a:xfrm>
            <a:off x="5496605" y="2793377"/>
            <a:ext cx="6044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Ekkamai Standard" panose="02000506000000020003" pitchFamily="2" charset="0"/>
                <a:ea typeface="Yu Gothic UI Light" panose="020B0300000000000000" pitchFamily="34" charset="-128"/>
                <a:cs typeface="Ekkamai Standard" panose="02000506000000020003" pitchFamily="2" charset="0"/>
              </a:rPr>
              <a:t>By </a:t>
            </a:r>
            <a:r>
              <a:rPr lang="en-US" sz="1600" dirty="0" err="1">
                <a:solidFill>
                  <a:schemeClr val="tx1"/>
                </a:solidFill>
                <a:latin typeface="Ekkamai Standard" panose="02000506000000020003" pitchFamily="2" charset="0"/>
                <a:ea typeface="Yu Gothic UI Light" panose="020B0300000000000000" pitchFamily="34" charset="-128"/>
                <a:cs typeface="Ekkamai Standard" panose="02000506000000020003" pitchFamily="2" charset="0"/>
              </a:rPr>
              <a:t>Mr.Burin</a:t>
            </a:r>
            <a:r>
              <a:rPr lang="en-US" sz="1600" dirty="0">
                <a:solidFill>
                  <a:schemeClr val="tx1"/>
                </a:solidFill>
                <a:latin typeface="Ekkamai Standard" panose="02000506000000020003" pitchFamily="2" charset="0"/>
                <a:ea typeface="Yu Gothic UI Light" panose="020B0300000000000000" pitchFamily="34" charset="-128"/>
                <a:cs typeface="Ekkamai Standard" panose="02000506000000020003" pitchFamily="2" charset="0"/>
              </a:rPr>
              <a:t> Panchat Software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" name="Google Shape;298;p33">
            <a:extLst>
              <a:ext uri="{FF2B5EF4-FFF2-40B4-BE49-F238E27FC236}">
                <a16:creationId xmlns:a16="http://schemas.microsoft.com/office/drawing/2014/main" id="{5DC5AFDB-9C04-4E59-9858-C1B0E9BB9F12}"/>
              </a:ext>
            </a:extLst>
          </p:cNvPr>
          <p:cNvSpPr txBox="1">
            <a:spLocks/>
          </p:cNvSpPr>
          <p:nvPr/>
        </p:nvSpPr>
        <p:spPr>
          <a:xfrm>
            <a:off x="552621" y="2257182"/>
            <a:ext cx="3766500" cy="11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1. </a:t>
            </a:r>
            <a:r>
              <a:rPr lang="en-US" sz="1800" b="1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Install the latest Java Version</a:t>
            </a:r>
          </a:p>
          <a:p>
            <a:pPr marL="0" indent="0">
              <a:buFont typeface="Karla"/>
              <a:buNone/>
            </a:pPr>
            <a:r>
              <a:rPr lang="en-US" sz="1800" b="1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Or If already have Java Installed</a:t>
            </a:r>
          </a:p>
          <a:p>
            <a:pPr marL="0" indent="0">
              <a:buFont typeface="Karla"/>
              <a:buNone/>
            </a:pPr>
            <a:r>
              <a:rPr lang="en-US" sz="1800" b="1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Then check for its version</a:t>
            </a:r>
            <a:endParaRPr lang="th-TH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58258D-D807-4548-8C24-C7927D948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" t="2302" r="67853" b="71863"/>
          <a:stretch/>
        </p:blipFill>
        <p:spPr>
          <a:xfrm>
            <a:off x="4223700" y="1800885"/>
            <a:ext cx="4270773" cy="2040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B49AC8-8B7C-4145-93F3-4EA8B76FFAD4}"/>
              </a:ext>
            </a:extLst>
          </p:cNvPr>
          <p:cNvCxnSpPr/>
          <p:nvPr/>
        </p:nvCxnSpPr>
        <p:spPr>
          <a:xfrm flipV="1">
            <a:off x="3105013" y="3032650"/>
            <a:ext cx="2184034" cy="157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CD710D9-1256-432D-9EDC-4A2B2A18C94A}"/>
              </a:ext>
            </a:extLst>
          </p:cNvPr>
          <p:cNvSpPr/>
          <p:nvPr/>
        </p:nvSpPr>
        <p:spPr>
          <a:xfrm>
            <a:off x="5262727" y="2926244"/>
            <a:ext cx="888088" cy="21165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B73D6C-CCDA-407E-9F1A-39269266A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8"/>
          <a:stretch/>
        </p:blipFill>
        <p:spPr>
          <a:xfrm>
            <a:off x="3640256" y="1558263"/>
            <a:ext cx="5415245" cy="2941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" name="Google Shape;298;p33">
            <a:extLst>
              <a:ext uri="{FF2B5EF4-FFF2-40B4-BE49-F238E27FC236}">
                <a16:creationId xmlns:a16="http://schemas.microsoft.com/office/drawing/2014/main" id="{5DC5AFDB-9C04-4E59-9858-C1B0E9BB9F12}"/>
              </a:ext>
            </a:extLst>
          </p:cNvPr>
          <p:cNvSpPr txBox="1">
            <a:spLocks/>
          </p:cNvSpPr>
          <p:nvPr/>
        </p:nvSpPr>
        <p:spPr>
          <a:xfrm>
            <a:off x="180905" y="1255800"/>
            <a:ext cx="3766500" cy="11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2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Go to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https://www.elastic.co/</a:t>
            </a:r>
            <a:b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</a:b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downloads/elasticsearch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sp>
        <p:nvSpPr>
          <p:cNvPr id="8" name="Google Shape;298;p33">
            <a:extLst>
              <a:ext uri="{FF2B5EF4-FFF2-40B4-BE49-F238E27FC236}">
                <a16:creationId xmlns:a16="http://schemas.microsoft.com/office/drawing/2014/main" id="{ACC0E4B2-9FC4-44EC-B6EB-D118ADA5BF69}"/>
              </a:ext>
            </a:extLst>
          </p:cNvPr>
          <p:cNvSpPr txBox="1">
            <a:spLocks/>
          </p:cNvSpPr>
          <p:nvPr/>
        </p:nvSpPr>
        <p:spPr>
          <a:xfrm>
            <a:off x="180905" y="2760073"/>
            <a:ext cx="3766500" cy="5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3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Click download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FB858D-7A24-41B0-BE0B-2902441F320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091937" y="3052386"/>
            <a:ext cx="3363725" cy="240114"/>
          </a:xfrm>
          <a:prstGeom prst="straightConnector1">
            <a:avLst/>
          </a:prstGeom>
          <a:ln>
            <a:solidFill>
              <a:srgbClr val="00AE9D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BED405A-4317-4E3D-A83B-B9DBFE12A466}"/>
              </a:ext>
            </a:extLst>
          </p:cNvPr>
          <p:cNvSpPr/>
          <p:nvPr/>
        </p:nvSpPr>
        <p:spPr>
          <a:xfrm>
            <a:off x="5455662" y="3085280"/>
            <a:ext cx="1951094" cy="41444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" name="Google Shape;298;p33">
            <a:extLst>
              <a:ext uri="{FF2B5EF4-FFF2-40B4-BE49-F238E27FC236}">
                <a16:creationId xmlns:a16="http://schemas.microsoft.com/office/drawing/2014/main" id="{5DC5AFDB-9C04-4E59-9858-C1B0E9BB9F12}"/>
              </a:ext>
            </a:extLst>
          </p:cNvPr>
          <p:cNvSpPr txBox="1">
            <a:spLocks/>
          </p:cNvSpPr>
          <p:nvPr/>
        </p:nvSpPr>
        <p:spPr>
          <a:xfrm>
            <a:off x="180905" y="1255800"/>
            <a:ext cx="3766500" cy="11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4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Unzip file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sp>
        <p:nvSpPr>
          <p:cNvPr id="8" name="Google Shape;298;p33">
            <a:extLst>
              <a:ext uri="{FF2B5EF4-FFF2-40B4-BE49-F238E27FC236}">
                <a16:creationId xmlns:a16="http://schemas.microsoft.com/office/drawing/2014/main" id="{ACC0E4B2-9FC4-44EC-B6EB-D118ADA5BF69}"/>
              </a:ext>
            </a:extLst>
          </p:cNvPr>
          <p:cNvSpPr txBox="1">
            <a:spLocks/>
          </p:cNvSpPr>
          <p:nvPr/>
        </p:nvSpPr>
        <p:spPr>
          <a:xfrm>
            <a:off x="180905" y="2898216"/>
            <a:ext cx="3766500" cy="5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5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Go to bin folder in Elasticsearch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folder 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39C5E-C53F-47A5-990E-D226D2A39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12" b="52270"/>
          <a:stretch/>
        </p:blipFill>
        <p:spPr>
          <a:xfrm>
            <a:off x="3806627" y="1519614"/>
            <a:ext cx="5257683" cy="2455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424884-B03F-43D5-8A04-21E008B4BA67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594100" y="2571750"/>
            <a:ext cx="927955" cy="273050"/>
          </a:xfrm>
          <a:prstGeom prst="straightConnector1">
            <a:avLst/>
          </a:prstGeom>
          <a:ln>
            <a:solidFill>
              <a:srgbClr val="00AE9D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B71326B-AC5F-4AAB-9639-123AC4073063}"/>
              </a:ext>
            </a:extLst>
          </p:cNvPr>
          <p:cNvSpPr/>
          <p:nvPr/>
        </p:nvSpPr>
        <p:spPr>
          <a:xfrm>
            <a:off x="4522055" y="2490400"/>
            <a:ext cx="1951094" cy="16269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5284B6-BD77-4FD0-BE08-3B3E029FA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2469"/>
          <a:stretch/>
        </p:blipFill>
        <p:spPr>
          <a:xfrm>
            <a:off x="3947405" y="1587499"/>
            <a:ext cx="5123597" cy="2739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298;p33">
            <a:extLst>
              <a:ext uri="{FF2B5EF4-FFF2-40B4-BE49-F238E27FC236}">
                <a16:creationId xmlns:a16="http://schemas.microsoft.com/office/drawing/2014/main" id="{ACC0E4B2-9FC4-44EC-B6EB-D118ADA5BF69}"/>
              </a:ext>
            </a:extLst>
          </p:cNvPr>
          <p:cNvSpPr txBox="1">
            <a:spLocks/>
          </p:cNvSpPr>
          <p:nvPr/>
        </p:nvSpPr>
        <p:spPr>
          <a:xfrm>
            <a:off x="180905" y="2898216"/>
            <a:ext cx="3766500" cy="5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6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Double click on elasticsearch.bat file 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424884-B03F-43D5-8A04-21E008B4BA67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733800" y="2885516"/>
            <a:ext cx="1010505" cy="71833"/>
          </a:xfrm>
          <a:prstGeom prst="straightConnector1">
            <a:avLst/>
          </a:prstGeom>
          <a:ln>
            <a:solidFill>
              <a:srgbClr val="00AE9D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B71326B-AC5F-4AAB-9639-123AC4073063}"/>
              </a:ext>
            </a:extLst>
          </p:cNvPr>
          <p:cNvSpPr/>
          <p:nvPr/>
        </p:nvSpPr>
        <p:spPr>
          <a:xfrm>
            <a:off x="4744305" y="2804166"/>
            <a:ext cx="900845" cy="16269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298;p33">
            <a:extLst>
              <a:ext uri="{FF2B5EF4-FFF2-40B4-BE49-F238E27FC236}">
                <a16:creationId xmlns:a16="http://schemas.microsoft.com/office/drawing/2014/main" id="{ACC0E4B2-9FC4-44EC-B6EB-D118ADA5BF69}"/>
              </a:ext>
            </a:extLst>
          </p:cNvPr>
          <p:cNvSpPr txBox="1">
            <a:spLocks/>
          </p:cNvSpPr>
          <p:nvPr/>
        </p:nvSpPr>
        <p:spPr>
          <a:xfrm>
            <a:off x="444500" y="2580716"/>
            <a:ext cx="3766500" cy="5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7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Wait for Elasticsearch start 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A3993-1005-46DC-A1E3-D9EE23BE4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" t="4939" r="46042" b="48272"/>
          <a:stretch/>
        </p:blipFill>
        <p:spPr>
          <a:xfrm>
            <a:off x="4038600" y="1694891"/>
            <a:ext cx="4660900" cy="24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298;p33">
            <a:extLst>
              <a:ext uri="{FF2B5EF4-FFF2-40B4-BE49-F238E27FC236}">
                <a16:creationId xmlns:a16="http://schemas.microsoft.com/office/drawing/2014/main" id="{ACC0E4B2-9FC4-44EC-B6EB-D118ADA5BF69}"/>
              </a:ext>
            </a:extLst>
          </p:cNvPr>
          <p:cNvSpPr txBox="1">
            <a:spLocks/>
          </p:cNvSpPr>
          <p:nvPr/>
        </p:nvSpPr>
        <p:spPr>
          <a:xfrm>
            <a:off x="165100" y="2571750"/>
            <a:ext cx="4718050" cy="5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8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Open browser and Url: Localhost:9200 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56CCF-CF29-4BE1-AB62-FE1B81F21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86" b="61976"/>
          <a:stretch/>
        </p:blipFill>
        <p:spPr>
          <a:xfrm>
            <a:off x="4476750" y="1581709"/>
            <a:ext cx="4222750" cy="282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0F90AE-17C2-413D-8E99-CB95B1F35763}"/>
              </a:ext>
            </a:extLst>
          </p:cNvPr>
          <p:cNvSpPr/>
          <p:nvPr/>
        </p:nvSpPr>
        <p:spPr>
          <a:xfrm>
            <a:off x="4778802" y="2139950"/>
            <a:ext cx="3495248" cy="19558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AF6BB-F3F4-4F34-936D-4DA4BA7591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368800" y="1943240"/>
            <a:ext cx="820005" cy="900645"/>
          </a:xfrm>
          <a:prstGeom prst="straightConnector1">
            <a:avLst/>
          </a:prstGeom>
          <a:ln>
            <a:solidFill>
              <a:srgbClr val="00AE9D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4B9FF16-8CDC-449E-A6EE-AB400D313C25}"/>
              </a:ext>
            </a:extLst>
          </p:cNvPr>
          <p:cNvSpPr/>
          <p:nvPr/>
        </p:nvSpPr>
        <p:spPr>
          <a:xfrm>
            <a:off x="5188805" y="1809750"/>
            <a:ext cx="1256445" cy="26697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298;p33">
            <a:extLst>
              <a:ext uri="{FF2B5EF4-FFF2-40B4-BE49-F238E27FC236}">
                <a16:creationId xmlns:a16="http://schemas.microsoft.com/office/drawing/2014/main" id="{634EE4CF-05A0-4C0E-BCE5-B4CC75646DB7}"/>
              </a:ext>
            </a:extLst>
          </p:cNvPr>
          <p:cNvSpPr txBox="1">
            <a:spLocks/>
          </p:cNvSpPr>
          <p:nvPr/>
        </p:nvSpPr>
        <p:spPr>
          <a:xfrm>
            <a:off x="165100" y="3660800"/>
            <a:ext cx="3797300" cy="5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9</a:t>
            </a:r>
            <a:r>
              <a:rPr lang="en-US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.</a:t>
            </a:r>
            <a:r>
              <a:rPr lang="en-US" sz="1800" dirty="0">
                <a:solidFill>
                  <a:srgbClr val="93DB54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</a:t>
            </a:r>
            <a:r>
              <a:rPr lang="en-US" sz="180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If you can see this message on the browser that means your Elasticsearch is up and running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647A3-1DD5-49E2-A5AE-D3D2E6304C85}"/>
              </a:ext>
            </a:extLst>
          </p:cNvPr>
          <p:cNvCxnSpPr>
            <a:cxnSpLocks/>
          </p:cNvCxnSpPr>
          <p:nvPr/>
        </p:nvCxnSpPr>
        <p:spPr>
          <a:xfrm flipV="1">
            <a:off x="3940602" y="3296951"/>
            <a:ext cx="789721" cy="358788"/>
          </a:xfrm>
          <a:prstGeom prst="straightConnector1">
            <a:avLst/>
          </a:prstGeom>
          <a:ln>
            <a:solidFill>
              <a:srgbClr val="00AE9D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6BBBA-B6FF-48AD-B505-CD91322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50" y="2347651"/>
            <a:ext cx="2446009" cy="127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D3A89-D9E9-4891-9A46-892744869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852" y="2590170"/>
            <a:ext cx="1987782" cy="669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7F021A-A902-48B0-B085-B0FD871D7457}"/>
              </a:ext>
            </a:extLst>
          </p:cNvPr>
          <p:cNvSpPr txBox="1"/>
          <p:nvPr/>
        </p:nvSpPr>
        <p:spPr>
          <a:xfrm>
            <a:off x="3920159" y="2139950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655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C3A07-FC62-471F-A7AD-69F1FB12AD39}"/>
              </a:ext>
            </a:extLst>
          </p:cNvPr>
          <p:cNvSpPr txBox="1"/>
          <p:nvPr/>
        </p:nvSpPr>
        <p:spPr>
          <a:xfrm>
            <a:off x="412750" y="2263973"/>
            <a:ext cx="321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Use terminal and run commend </a:t>
            </a:r>
            <a:r>
              <a:rPr lang="en-US" dirty="0" err="1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kibana</a:t>
            </a:r>
            <a:r>
              <a:rPr lang="en-US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  <a:sym typeface="Raleway"/>
              </a:rPr>
              <a:t> in bin </a:t>
            </a:r>
            <a:endParaRPr lang="th-TH" dirty="0">
              <a:solidFill>
                <a:srgbClr val="00AE9D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5D0F6-4535-4E1B-A4FC-17D9BF98F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26790" r="10069" b="25679"/>
          <a:stretch/>
        </p:blipFill>
        <p:spPr>
          <a:xfrm>
            <a:off x="3956905" y="1744490"/>
            <a:ext cx="4667250" cy="2444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8D2ED-AB37-4E14-B688-85BD6D95C2D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3625850" y="2525583"/>
            <a:ext cx="1755775" cy="398033"/>
          </a:xfrm>
          <a:prstGeom prst="straightConnector1">
            <a:avLst/>
          </a:prstGeom>
          <a:ln>
            <a:solidFill>
              <a:srgbClr val="00AE9D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5289CC8-5BE8-4337-A9AC-941C40339A8D}"/>
              </a:ext>
            </a:extLst>
          </p:cNvPr>
          <p:cNvSpPr/>
          <p:nvPr/>
        </p:nvSpPr>
        <p:spPr>
          <a:xfrm>
            <a:off x="5381625" y="2842266"/>
            <a:ext cx="317500" cy="16269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DCA86-818E-4B1F-9CB3-680E4C02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26" y="1512794"/>
            <a:ext cx="5614147" cy="31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EX. Data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53E94-66D5-4E1D-A9C2-43F104464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6" t="17266" r="23381" b="30296"/>
          <a:stretch/>
        </p:blipFill>
        <p:spPr>
          <a:xfrm>
            <a:off x="4427274" y="1627861"/>
            <a:ext cx="4618049" cy="2384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8597C-FB7A-438C-A0CA-6D8275957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92" y="1677178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258836" y="919366"/>
            <a:ext cx="6824188" cy="1018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8BC642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Agenda</a:t>
            </a:r>
            <a:endParaRPr sz="3600" dirty="0">
              <a:solidFill>
                <a:srgbClr val="8BC642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44FC00-DE55-4EB5-A663-D671772EE6CA}"/>
              </a:ext>
            </a:extLst>
          </p:cNvPr>
          <p:cNvGrpSpPr/>
          <p:nvPr/>
        </p:nvGrpSpPr>
        <p:grpSpPr>
          <a:xfrm>
            <a:off x="-887106" y="1998151"/>
            <a:ext cx="5776888" cy="445566"/>
            <a:chOff x="-887106" y="1998151"/>
            <a:chExt cx="5776888" cy="445566"/>
          </a:xfrm>
        </p:grpSpPr>
        <p:sp>
          <p:nvSpPr>
            <p:cNvPr id="4" name="รูปหกเหลี่ยม 3"/>
            <p:cNvSpPr/>
            <p:nvPr/>
          </p:nvSpPr>
          <p:spPr>
            <a:xfrm>
              <a:off x="-887106" y="2029950"/>
              <a:ext cx="5776888" cy="413767"/>
            </a:xfrm>
            <a:prstGeom prst="hexagon">
              <a:avLst/>
            </a:prstGeom>
            <a:noFill/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" name="กล่องข้อความ 1"/>
            <p:cNvSpPr txBox="1"/>
            <p:nvPr/>
          </p:nvSpPr>
          <p:spPr>
            <a:xfrm>
              <a:off x="982407" y="2082922"/>
              <a:ext cx="2207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1. What Is Elasticsearch?</a:t>
              </a:r>
              <a:endParaRPr lang="th-TH" sz="1600" dirty="0">
                <a:latin typeface="Ekkamai Standard" panose="02000506000000020003" pitchFamily="2" charset="0"/>
                <a:cs typeface="Ekkamai Standard" panose="02000506000000020003" pitchFamily="2" charset="0"/>
              </a:endParaRPr>
            </a:p>
          </p:txBody>
        </p:sp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E4FC4BAF-DF2A-44C7-A8B0-D4F64AD16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4378195" y="1998151"/>
              <a:ext cx="421903" cy="426051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97A080-5B79-4407-8F94-D1BC43BBBCC8}"/>
              </a:ext>
            </a:extLst>
          </p:cNvPr>
          <p:cNvGrpSpPr/>
          <p:nvPr/>
        </p:nvGrpSpPr>
        <p:grpSpPr>
          <a:xfrm>
            <a:off x="-887106" y="2648286"/>
            <a:ext cx="5776888" cy="442159"/>
            <a:chOff x="-887106" y="2648286"/>
            <a:chExt cx="5776888" cy="442159"/>
          </a:xfrm>
        </p:grpSpPr>
        <p:sp>
          <p:nvSpPr>
            <p:cNvPr id="27" name="รูปหกเหลี่ยม 26"/>
            <p:cNvSpPr/>
            <p:nvPr/>
          </p:nvSpPr>
          <p:spPr>
            <a:xfrm>
              <a:off x="-887106" y="2676678"/>
              <a:ext cx="5776888" cy="413767"/>
            </a:xfrm>
            <a:prstGeom prst="hexagon">
              <a:avLst/>
            </a:prstGeom>
            <a:noFill/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" name="สี่เหลี่ยมผืนผ้า 2"/>
            <p:cNvSpPr/>
            <p:nvPr/>
          </p:nvSpPr>
          <p:spPr>
            <a:xfrm>
              <a:off x="57856" y="2719413"/>
              <a:ext cx="28935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th-TH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2.</a:t>
              </a:r>
              <a:r>
                <a:rPr lang="en-US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 Why Elasticsearch?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E4FC4BAF-DF2A-44C7-A8B0-D4F64AD16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4378196" y="2648286"/>
              <a:ext cx="421903" cy="426051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EC8CE4-1787-473B-8597-F93A698F3801}"/>
              </a:ext>
            </a:extLst>
          </p:cNvPr>
          <p:cNvGrpSpPr/>
          <p:nvPr/>
        </p:nvGrpSpPr>
        <p:grpSpPr>
          <a:xfrm>
            <a:off x="-887106" y="3315332"/>
            <a:ext cx="5776888" cy="426051"/>
            <a:chOff x="-887106" y="3315332"/>
            <a:chExt cx="5776888" cy="426051"/>
          </a:xfrm>
        </p:grpSpPr>
        <p:sp>
          <p:nvSpPr>
            <p:cNvPr id="28" name="รูปหกเหลี่ยม 27"/>
            <p:cNvSpPr/>
            <p:nvPr/>
          </p:nvSpPr>
          <p:spPr>
            <a:xfrm>
              <a:off x="-887106" y="3321107"/>
              <a:ext cx="5776888" cy="413767"/>
            </a:xfrm>
            <a:prstGeom prst="hexagon">
              <a:avLst/>
            </a:prstGeom>
            <a:noFill/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กล่องข้อความ 23"/>
            <p:cNvSpPr txBox="1"/>
            <p:nvPr/>
          </p:nvSpPr>
          <p:spPr>
            <a:xfrm>
              <a:off x="951165" y="3359081"/>
              <a:ext cx="2864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3.</a:t>
              </a:r>
              <a:r>
                <a:rPr lang="en-US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 Elasticsearch Advantages</a:t>
              </a:r>
              <a:endParaRPr lang="th-TH" sz="1600" dirty="0">
                <a:latin typeface="Ekkamai Standard" panose="02000506000000020003" pitchFamily="2" charset="0"/>
                <a:cs typeface="Ekkamai Standard" panose="02000506000000020003" pitchFamily="2" charset="0"/>
              </a:endParaRPr>
            </a:p>
          </p:txBody>
        </p: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4FC4BAF-DF2A-44C7-A8B0-D4F64AD16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4378195" y="3315332"/>
              <a:ext cx="421903" cy="426051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3E10CC-AF51-45F9-9165-E09408C22067}"/>
              </a:ext>
            </a:extLst>
          </p:cNvPr>
          <p:cNvGrpSpPr/>
          <p:nvPr/>
        </p:nvGrpSpPr>
        <p:grpSpPr>
          <a:xfrm>
            <a:off x="-887106" y="3964522"/>
            <a:ext cx="5776888" cy="426051"/>
            <a:chOff x="-887106" y="3964522"/>
            <a:chExt cx="5776888" cy="426051"/>
          </a:xfrm>
        </p:grpSpPr>
        <p:sp>
          <p:nvSpPr>
            <p:cNvPr id="29" name="รูปหกเหลี่ยม 28"/>
            <p:cNvSpPr/>
            <p:nvPr/>
          </p:nvSpPr>
          <p:spPr>
            <a:xfrm>
              <a:off x="-887106" y="3965536"/>
              <a:ext cx="5776888" cy="413767"/>
            </a:xfrm>
            <a:prstGeom prst="hexagon">
              <a:avLst/>
            </a:prstGeom>
            <a:noFill/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กล่องข้อความ 24"/>
            <p:cNvSpPr txBox="1"/>
            <p:nvPr/>
          </p:nvSpPr>
          <p:spPr>
            <a:xfrm>
              <a:off x="932114" y="4008271"/>
              <a:ext cx="2864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4.</a:t>
              </a:r>
              <a:r>
                <a:rPr lang="th-TH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 </a:t>
              </a:r>
              <a:r>
                <a:rPr lang="en-US" sz="1600" b="1" dirty="0">
                  <a:solidFill>
                    <a:srgbClr val="004C52"/>
                  </a:solidFill>
                  <a:latin typeface="Ekkamai Standard" panose="02000506000000020003" pitchFamily="2" charset="0"/>
                  <a:ea typeface="Karla"/>
                  <a:cs typeface="Ekkamai Standard" panose="02000506000000020003" pitchFamily="2" charset="0"/>
                  <a:sym typeface="Karla"/>
                </a:rPr>
                <a:t>Elasticsearch Installation</a:t>
              </a:r>
              <a:endParaRPr lang="th-TH" sz="1600" dirty="0">
                <a:latin typeface="Ekkamai Standard" panose="02000506000000020003" pitchFamily="2" charset="0"/>
                <a:cs typeface="Ekkamai Standard" panose="02000506000000020003" pitchFamily="2" charset="0"/>
              </a:endParaRP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E4FC4BAF-DF2A-44C7-A8B0-D4F64AD16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4378195" y="3964522"/>
              <a:ext cx="421903" cy="426051"/>
            </a:xfrm>
            <a:prstGeom prst="rect">
              <a:avLst/>
            </a:prstGeom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Reference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298;p33">
            <a:extLst>
              <a:ext uri="{FF2B5EF4-FFF2-40B4-BE49-F238E27FC236}">
                <a16:creationId xmlns:a16="http://schemas.microsoft.com/office/drawing/2014/main" id="{ACC0E4B2-9FC4-44EC-B6EB-D118ADA5BF69}"/>
              </a:ext>
            </a:extLst>
          </p:cNvPr>
          <p:cNvSpPr txBox="1">
            <a:spLocks/>
          </p:cNvSpPr>
          <p:nvPr/>
        </p:nvSpPr>
        <p:spPr>
          <a:xfrm>
            <a:off x="355010" y="2988578"/>
            <a:ext cx="7881168" cy="5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/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Edureka.(2019). ELK Stack Training &amp; Certification.</a:t>
            </a:r>
            <a:r>
              <a:rPr lang="th-TH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02/03/2020</a:t>
            </a:r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.</a:t>
            </a:r>
            <a:r>
              <a:rPr lang="th-TH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retrieved from https://www.edureka.co/</a:t>
            </a:r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Shay Banon.(2020)</a:t>
            </a:r>
            <a:r>
              <a:rPr lang="th-TH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.</a:t>
            </a:r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Elastic Training</a:t>
            </a:r>
            <a:r>
              <a:rPr lang="th-TH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.02/03/2020</a:t>
            </a:r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. retrieved from </a:t>
            </a:r>
            <a:r>
              <a:rPr lang="th-TH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https://www.elastic.co/</a:t>
            </a:r>
          </a:p>
        </p:txBody>
      </p:sp>
    </p:spTree>
    <p:extLst>
      <p:ext uri="{BB962C8B-B14F-4D97-AF65-F5344CB8AC3E}">
        <p14:creationId xmlns:p14="http://schemas.microsoft.com/office/powerpoint/2010/main" val="19416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Advisor of project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7AF7C-9138-4FBC-9977-297ACB0F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9" y="1832102"/>
            <a:ext cx="2433000" cy="2437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101;p12">
            <a:extLst>
              <a:ext uri="{FF2B5EF4-FFF2-40B4-BE49-F238E27FC236}">
                <a16:creationId xmlns:a16="http://schemas.microsoft.com/office/drawing/2014/main" id="{0B7A3C48-97D3-41A2-8535-A1238FE69317}"/>
              </a:ext>
            </a:extLst>
          </p:cNvPr>
          <p:cNvSpPr txBox="1">
            <a:spLocks/>
          </p:cNvSpPr>
          <p:nvPr/>
        </p:nvSpPr>
        <p:spPr>
          <a:xfrm>
            <a:off x="3239589" y="1832102"/>
            <a:ext cx="563009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0" dirty="0" err="1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Asst.Prof.Dr.Putthiporn</a:t>
            </a:r>
            <a:r>
              <a:rPr lang="en-US" b="0" dirty="0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 </a:t>
            </a:r>
            <a:r>
              <a:rPr lang="en-US" b="0" dirty="0" err="1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Thanathamathee</a:t>
            </a:r>
            <a:endParaRPr lang="en-US" b="0" dirty="0">
              <a:solidFill>
                <a:srgbClr val="00AE9D"/>
              </a:solidFill>
              <a:latin typeface="Ekkamai Standard" panose="02000506000000020003" pitchFamily="2" charset="0"/>
              <a:ea typeface="Karla"/>
              <a:cs typeface="Ekkamai Standard" panose="02000506000000020003" pitchFamily="2" charset="0"/>
              <a:sym typeface="Karla"/>
            </a:endParaRPr>
          </a:p>
          <a:p>
            <a:r>
              <a:rPr lang="en-US" b="0" dirty="0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Software </a:t>
            </a:r>
            <a:r>
              <a:rPr lang="en-US" b="0" dirty="0" err="1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Engineering,School</a:t>
            </a:r>
            <a:r>
              <a:rPr lang="en-US" b="0" dirty="0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 of Informatics, </a:t>
            </a:r>
            <a:br>
              <a:rPr lang="th-TH" b="0" dirty="0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</a:br>
            <a:r>
              <a:rPr lang="en-US" b="0" dirty="0" err="1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Walailak</a:t>
            </a:r>
            <a:r>
              <a:rPr lang="en-US" b="0" dirty="0">
                <a:solidFill>
                  <a:srgbClr val="00AE9D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 University</a:t>
            </a:r>
            <a:endParaRPr lang="th-TH" b="0" dirty="0">
              <a:solidFill>
                <a:srgbClr val="00AE9D"/>
              </a:solidFill>
              <a:latin typeface="Ekkamai Standard" panose="02000506000000020003" pitchFamily="2" charset="0"/>
              <a:ea typeface="Karla"/>
              <a:cs typeface="Ekkamai Standard" panose="02000506000000020003" pitchFamily="2" charset="0"/>
              <a:sym typeface="Karla"/>
            </a:endParaRPr>
          </a:p>
          <a:p>
            <a:r>
              <a:rPr lang="en-US" b="0" dirty="0">
                <a:solidFill>
                  <a:srgbClr val="00AE9D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E-mail: putthiporn.th@wu.ac.th</a:t>
            </a:r>
          </a:p>
          <a:p>
            <a:endParaRPr lang="en-US" b="0" dirty="0">
              <a:solidFill>
                <a:srgbClr val="00AE9D"/>
              </a:solidFill>
              <a:latin typeface="Ekkamai Standard" panose="02000506000000020003" pitchFamily="2" charset="0"/>
              <a:ea typeface="Karla"/>
              <a:cs typeface="Ekkamai Standard" panose="02000506000000020003" pitchFamily="2" charset="0"/>
              <a:sym typeface="Karla"/>
            </a:endParaRPr>
          </a:p>
          <a:p>
            <a:endParaRPr lang="en-US" b="0" dirty="0">
              <a:solidFill>
                <a:srgbClr val="00AE9D"/>
              </a:solidFill>
              <a:latin typeface="Ekkamai Standard" panose="02000506000000020003" pitchFamily="2" charset="0"/>
              <a:ea typeface="Karla"/>
              <a:cs typeface="Ekkamai Standard" panose="02000506000000020003" pitchFamily="2" charset="0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6584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1833775" y="234709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/>
              <a:t>Thank you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/>
              <a:t>Q&amp;A</a:t>
            </a:r>
            <a:endParaRPr sz="4800" dirty="0"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ABED1-F339-4732-BAED-FC411E8FA9F7}"/>
              </a:ext>
            </a:extLst>
          </p:cNvPr>
          <p:cNvSpPr/>
          <p:nvPr/>
        </p:nvSpPr>
        <p:spPr>
          <a:xfrm>
            <a:off x="4111512" y="1032812"/>
            <a:ext cx="1348575" cy="819900"/>
          </a:xfrm>
          <a:prstGeom prst="rect">
            <a:avLst/>
          </a:prstGeom>
          <a:solidFill>
            <a:srgbClr val="8BC642"/>
          </a:solidFill>
          <a:ln>
            <a:solidFill>
              <a:srgbClr val="8BC6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ABE33F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1.</a:t>
            </a:r>
            <a:endParaRPr sz="4000" dirty="0">
              <a:solidFill>
                <a:srgbClr val="ABE33F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lvl="0"/>
            <a:r>
              <a:rPr lang="en-US" sz="4000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What Is Elasticsearch?</a:t>
            </a:r>
            <a:endParaRPr lang="th-TH" sz="4000" dirty="0">
              <a:solidFill>
                <a:srgbClr val="004C52"/>
              </a:solidFill>
              <a:latin typeface="Ekkamai Standard" panose="02000506000000020003" pitchFamily="2" charset="0"/>
              <a:ea typeface="Karla"/>
              <a:cs typeface="Ekkamai Standard" panose="02000506000000020003" pitchFamily="2" charset="0"/>
              <a:sym typeface="Karla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What Is Elasticsearch?</a:t>
            </a:r>
            <a:endParaRPr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FFD9B0-894C-4C6A-BFAC-9B92AA064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55" r="34164" b="36978"/>
          <a:stretch/>
        </p:blipFill>
        <p:spPr>
          <a:xfrm>
            <a:off x="2982311" y="1428274"/>
            <a:ext cx="2865300" cy="2893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B979A5-7C58-4C65-8B28-207966E9F4CF}"/>
              </a:ext>
            </a:extLst>
          </p:cNvPr>
          <p:cNvSpPr/>
          <p:nvPr/>
        </p:nvSpPr>
        <p:spPr>
          <a:xfrm>
            <a:off x="1141140" y="3094154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kkamai Standard" panose="02000506000000020003" pitchFamily="2" charset="0"/>
                <a:cs typeface="Ekkamai Standard" panose="02000506000000020003" pitchFamily="2" charset="0"/>
              </a:rPr>
              <a:t>Real time distributed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531E7-1118-4AC8-B951-E42F120AF08F}"/>
              </a:ext>
            </a:extLst>
          </p:cNvPr>
          <p:cNvSpPr/>
          <p:nvPr/>
        </p:nvSpPr>
        <p:spPr>
          <a:xfrm>
            <a:off x="2225922" y="4135457"/>
            <a:ext cx="1593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kkamai Standard" panose="02000506000000020003" pitchFamily="2" charset="0"/>
                <a:cs typeface="Ekkamai Standard" panose="02000506000000020003" pitchFamily="2" charset="0"/>
              </a:rPr>
              <a:t>Real time analytics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FB681-9332-4C22-A3AC-B8BEC781BF3D}"/>
              </a:ext>
            </a:extLst>
          </p:cNvPr>
          <p:cNvSpPr/>
          <p:nvPr/>
        </p:nvSpPr>
        <p:spPr>
          <a:xfrm>
            <a:off x="2225922" y="1535202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kkamai Standard" panose="02000506000000020003" pitchFamily="2" charset="0"/>
                <a:cs typeface="Ekkamai Standard" panose="02000506000000020003" pitchFamily="2" charset="0"/>
              </a:rPr>
              <a:t>Open Source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488B3B-DD9D-4155-90C8-70CC2E855DFC}"/>
              </a:ext>
            </a:extLst>
          </p:cNvPr>
          <p:cNvSpPr/>
          <p:nvPr/>
        </p:nvSpPr>
        <p:spPr>
          <a:xfrm>
            <a:off x="1239915" y="2187407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en-US" dirty="0">
                <a:latin typeface="Ekkamai Standard" panose="02000506000000020003" pitchFamily="2" charset="0"/>
                <a:cs typeface="Ekkamai Standard" panose="02000506000000020003" pitchFamily="2" charset="0"/>
              </a:rPr>
              <a:t>Developed in Java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4B7B1-F9C9-4415-B542-476A62F1F5FE}"/>
              </a:ext>
            </a:extLst>
          </p:cNvPr>
          <p:cNvSpPr/>
          <p:nvPr/>
        </p:nvSpPr>
        <p:spPr>
          <a:xfrm>
            <a:off x="5725125" y="1535202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kkamai Standard" panose="02000506000000020003" pitchFamily="2" charset="0"/>
                <a:cs typeface="Ekkamai Standard" panose="02000506000000020003" pitchFamily="2" charset="0"/>
              </a:rPr>
              <a:t>Lucene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54207-1B55-4062-9BFE-83996D2712D4}"/>
              </a:ext>
            </a:extLst>
          </p:cNvPr>
          <p:cNvSpPr/>
          <p:nvPr/>
        </p:nvSpPr>
        <p:spPr>
          <a:xfrm>
            <a:off x="5846289" y="2186993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kkamai Standard" panose="02000506000000020003" pitchFamily="2" charset="0"/>
                <a:cs typeface="Ekkamai Standard" panose="02000506000000020003" pitchFamily="2" charset="0"/>
              </a:rPr>
              <a:t>Supports full-text search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01B8D-D41C-4043-ACD1-D53C57785BDD}"/>
              </a:ext>
            </a:extLst>
          </p:cNvPr>
          <p:cNvSpPr/>
          <p:nvPr/>
        </p:nvSpPr>
        <p:spPr>
          <a:xfrm>
            <a:off x="5846289" y="3094153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kkamai Standard" panose="02000506000000020003" pitchFamily="2" charset="0"/>
                <a:cs typeface="Ekkamai Standard" panose="02000506000000020003" pitchFamily="2" charset="0"/>
              </a:rPr>
              <a:t>Single Page Application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19C8E-378F-458F-A476-4AE695BC8E1D}"/>
              </a:ext>
            </a:extLst>
          </p:cNvPr>
          <p:cNvSpPr/>
          <p:nvPr/>
        </p:nvSpPr>
        <p:spPr>
          <a:xfrm>
            <a:off x="5488835" y="4120899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RESTful API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BE33F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2.</a:t>
            </a:r>
            <a:endParaRPr dirty="0">
              <a:solidFill>
                <a:srgbClr val="ABE33F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Why Elasticsearch?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3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Why Elasticsearch?</a:t>
            </a:r>
            <a:endParaRPr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FFD9B0-894C-4C6A-BFAC-9B92AA064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55" r="34164" b="36978"/>
          <a:stretch/>
        </p:blipFill>
        <p:spPr>
          <a:xfrm>
            <a:off x="2340338" y="1348680"/>
            <a:ext cx="2865300" cy="2893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57238-9461-43B5-98B9-AA648468FDCF}"/>
              </a:ext>
            </a:extLst>
          </p:cNvPr>
          <p:cNvSpPr txBox="1"/>
          <p:nvPr/>
        </p:nvSpPr>
        <p:spPr>
          <a:xfrm>
            <a:off x="4831977" y="220138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DBDA0-BBFE-4D2E-AA4E-C865325B260E}"/>
              </a:ext>
            </a:extLst>
          </p:cNvPr>
          <p:cNvSpPr txBox="1"/>
          <p:nvPr/>
        </p:nvSpPr>
        <p:spPr>
          <a:xfrm>
            <a:off x="4733393" y="33626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Ekkamai Standard" panose="02000506000000020003" pitchFamily="2" charset="0"/>
                <a:cs typeface="Ekkamai Standard" panose="02000506000000020003" pitchFamily="2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361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BE33F"/>
                </a:solidFill>
                <a:latin typeface="Ekkamai Standard" panose="02000506000000020003" pitchFamily="2" charset="0"/>
                <a:cs typeface="Ekkamai Standard" panose="02000506000000020003" pitchFamily="2" charset="0"/>
              </a:rPr>
              <a:t>3.</a:t>
            </a:r>
            <a:endParaRPr dirty="0">
              <a:solidFill>
                <a:srgbClr val="ABE33F"/>
              </a:solidFill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Advantages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594042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Advantages</a:t>
            </a: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5BBF5-3886-4405-9FCF-FF93B9BBE47B}"/>
              </a:ext>
            </a:extLst>
          </p:cNvPr>
          <p:cNvGrpSpPr/>
          <p:nvPr/>
        </p:nvGrpSpPr>
        <p:grpSpPr>
          <a:xfrm>
            <a:off x="894466" y="1790374"/>
            <a:ext cx="3677534" cy="2571595"/>
            <a:chOff x="717012" y="1921943"/>
            <a:chExt cx="3677534" cy="2571595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2CFFD9B0-894C-4C6A-BFAC-9B92AA064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734646" y="1921943"/>
              <a:ext cx="379835" cy="38357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057238-9461-43B5-98B9-AA648468FDCF}"/>
                </a:ext>
              </a:extLst>
            </p:cNvPr>
            <p:cNvSpPr txBox="1"/>
            <p:nvPr/>
          </p:nvSpPr>
          <p:spPr>
            <a:xfrm>
              <a:off x="1096848" y="1929062"/>
              <a:ext cx="125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Ekkamai Standard" panose="02000506000000020003" pitchFamily="2" charset="0"/>
                  <a:cs typeface="Ekkamai Standard" panose="02000506000000020003" pitchFamily="2" charset="0"/>
                </a:rPr>
                <a:t>Scalability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DBDA0-BBFE-4D2E-AA4E-C865325B260E}"/>
                </a:ext>
              </a:extLst>
            </p:cNvPr>
            <p:cNvSpPr txBox="1"/>
            <p:nvPr/>
          </p:nvSpPr>
          <p:spPr>
            <a:xfrm>
              <a:off x="1096848" y="236666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Ekkamai Standard" panose="02000506000000020003" pitchFamily="2" charset="0"/>
                  <a:cs typeface="Ekkamai Standard" panose="02000506000000020003" pitchFamily="2" charset="0"/>
                </a:rPr>
                <a:t>Fast performance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8BBF5-6607-4040-A0E5-D4C63EB0E4EF}"/>
                </a:ext>
              </a:extLst>
            </p:cNvPr>
            <p:cNvSpPr txBox="1"/>
            <p:nvPr/>
          </p:nvSpPr>
          <p:spPr>
            <a:xfrm>
              <a:off x="1114481" y="2804272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Ekkamai Standard" panose="02000506000000020003" pitchFamily="2" charset="0"/>
                  <a:cs typeface="Ekkamai Standard" panose="02000506000000020003" pitchFamily="2" charset="0"/>
                </a:rPr>
                <a:t>Multilingual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3FF933-1FF2-4D8A-98B2-27BF282C3BE7}"/>
                </a:ext>
              </a:extLst>
            </p:cNvPr>
            <p:cNvSpPr txBox="1"/>
            <p:nvPr/>
          </p:nvSpPr>
          <p:spPr>
            <a:xfrm>
              <a:off x="1114481" y="3241877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Ekkamai Standard" panose="02000506000000020003" pitchFamily="2" charset="0"/>
                  <a:cs typeface="Ekkamai Standard" panose="02000506000000020003" pitchFamily="2" charset="0"/>
                </a:rPr>
                <a:t>Document Oriented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D3F35C-DD8D-4D59-A341-307BCF0725C5}"/>
                </a:ext>
              </a:extLst>
            </p:cNvPr>
            <p:cNvSpPr txBox="1"/>
            <p:nvPr/>
          </p:nvSpPr>
          <p:spPr>
            <a:xfrm>
              <a:off x="1114481" y="3679482"/>
              <a:ext cx="3280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Ekkamai Standard" panose="02000506000000020003" pitchFamily="2" charset="0"/>
                  <a:cs typeface="Ekkamai Standard" panose="02000506000000020003" pitchFamily="2" charset="0"/>
                </a:rPr>
                <a:t>Autocompletion &amp; Instant Search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C446EE-EC41-4B31-9C49-83A646A62E04}"/>
                </a:ext>
              </a:extLst>
            </p:cNvPr>
            <p:cNvSpPr txBox="1"/>
            <p:nvPr/>
          </p:nvSpPr>
          <p:spPr>
            <a:xfrm>
              <a:off x="1114481" y="411708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Ekkamai Standard" panose="02000506000000020003" pitchFamily="2" charset="0"/>
                  <a:cs typeface="Ekkamai Standard" panose="02000506000000020003" pitchFamily="2" charset="0"/>
                </a:rPr>
                <a:t>Schema Free</a:t>
              </a:r>
            </a:p>
          </p:txBody>
        </p:sp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24C8156F-0CC5-49D7-879A-CA9BC5A0C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717013" y="2352429"/>
              <a:ext cx="379835" cy="3835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90C41F98-4F6E-47F7-AC8D-A61DC1F1A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717013" y="2797153"/>
              <a:ext cx="379835" cy="3835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58E33A77-815A-4BF7-963E-E12141F8F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717012" y="3234758"/>
              <a:ext cx="379835" cy="3835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AEDAC605-AB97-45A9-A4CE-F84993982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717012" y="3672363"/>
              <a:ext cx="379835" cy="3835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EBADCB5-FCB9-497F-8DE7-8A6CFFF53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5" r="34164" b="36978"/>
            <a:stretch/>
          </p:blipFill>
          <p:spPr>
            <a:xfrm>
              <a:off x="717012" y="4109968"/>
              <a:ext cx="379835" cy="383570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794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ABE33F"/>
                </a:solidFill>
              </a:rPr>
              <a:t>4.</a:t>
            </a:r>
            <a:endParaRPr dirty="0">
              <a:solidFill>
                <a:srgbClr val="ABE33F"/>
              </a:solidFill>
            </a:endParaRPr>
          </a:p>
          <a:p>
            <a:pPr lvl="0"/>
            <a:r>
              <a:rPr lang="en-US" dirty="0">
                <a:solidFill>
                  <a:srgbClr val="004C52"/>
                </a:solidFill>
                <a:latin typeface="Ekkamai Standard" panose="02000506000000020003" pitchFamily="2" charset="0"/>
                <a:ea typeface="Karla"/>
                <a:cs typeface="Ekkamai Standard" panose="02000506000000020003" pitchFamily="2" charset="0"/>
                <a:sym typeface="Karla"/>
              </a:rPr>
              <a:t>Elasticsearch Installation</a:t>
            </a:r>
            <a:endParaRPr lang="th-TH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317</Words>
  <Application>Microsoft Office PowerPoint</Application>
  <PresentationFormat>On-screen Show (16:9)</PresentationFormat>
  <Paragraphs>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Karla</vt:lpstr>
      <vt:lpstr>Ekkamai Standard</vt:lpstr>
      <vt:lpstr>Raleway</vt:lpstr>
      <vt:lpstr>Arial</vt:lpstr>
      <vt:lpstr>Escalus template</vt:lpstr>
      <vt:lpstr>PowerPoint Presentation</vt:lpstr>
      <vt:lpstr>Agenda</vt:lpstr>
      <vt:lpstr>1. What Is Elasticsearch?</vt:lpstr>
      <vt:lpstr>What Is Elasticsearch?</vt:lpstr>
      <vt:lpstr>2. Why Elasticsearch?</vt:lpstr>
      <vt:lpstr>Why Elasticsearch?</vt:lpstr>
      <vt:lpstr>3. Elasticsearch Advantages</vt:lpstr>
      <vt:lpstr>Elasticsearch Advantages</vt:lpstr>
      <vt:lpstr>4. Elasticsearch Installation</vt:lpstr>
      <vt:lpstr>Elasticsearch Installation</vt:lpstr>
      <vt:lpstr>Elasticsearch Installation</vt:lpstr>
      <vt:lpstr>Elasticsearch Installation</vt:lpstr>
      <vt:lpstr>Elasticsearch Installation</vt:lpstr>
      <vt:lpstr>Elasticsearch Installation</vt:lpstr>
      <vt:lpstr>Elasticsearch Installation</vt:lpstr>
      <vt:lpstr>Elasticsearch Installation</vt:lpstr>
      <vt:lpstr>Elasticsearch Installation</vt:lpstr>
      <vt:lpstr>Elasticsearch Installation</vt:lpstr>
      <vt:lpstr>EX. Data</vt:lpstr>
      <vt:lpstr>Reference</vt:lpstr>
      <vt:lpstr>Advisor of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GUY Burin</dc:creator>
  <cp:lastModifiedBy>GUY Burin</cp:lastModifiedBy>
  <cp:revision>41</cp:revision>
  <dcterms:modified xsi:type="dcterms:W3CDTF">2020-03-08T16:27:50Z</dcterms:modified>
</cp:coreProperties>
</file>