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64" r:id="rId6"/>
    <p:sldId id="260" r:id="rId7"/>
    <p:sldId id="259" r:id="rId8"/>
    <p:sldId id="261" r:id="rId9"/>
    <p:sldId id="262" r:id="rId10"/>
    <p:sldId id="278" r:id="rId11"/>
    <p:sldId id="263" r:id="rId12"/>
    <p:sldId id="266" r:id="rId13"/>
    <p:sldId id="270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A5D1"/>
    <a:srgbClr val="FFBDEE"/>
    <a:srgbClr val="CC6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82A9A-B0AA-714D-9581-D35A0653B09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1D03-D27A-C049-8C81-A1D203BD4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1D03-D27A-C049-8C81-A1D203BD4F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linear process. Once the steps are coded, it could be re-used on any number of different texts. Also the parameters could change –least used, top five,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1D03-D27A-C049-8C81-A1D203BD4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is rarely so linear. Usually code branches depending on conditions such as ‘yes/no’. If yes, do this, if no,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1D03-D27A-C049-8C81-A1D203BD4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an example of word counting pseudocode. We will look at three different books of the the Lord of the </a:t>
            </a:r>
            <a:r>
              <a:rPr lang="en-US"/>
              <a:t>Rings series and </a:t>
            </a:r>
            <a:r>
              <a:rPr lang="en-US" dirty="0"/>
              <a:t>count name frequency to see if the female character got less page time than the males. I then ran some shell scripts here to demonstrate that the only thing I need to change each time is the input file,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1D03-D27A-C049-8C81-A1D203BD4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loops work and how helpful they are for boring, repetitive tasks. Explain computer does not get bored or distracted and can execute these loops very fast.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1D03-D27A-C049-8C81-A1D203BD4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7D00-D928-0081-A23E-390946F49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8130A-3B84-C136-86CA-A66A4BEE8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2584-8575-342D-E367-2A88CD8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521B-AE16-A7D8-C2F7-9E438C5A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2CB6-2AF2-A267-982F-2B9FA7A3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D4C-709A-B182-0EF9-E588615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934E-045F-89D4-A9EA-980F55F0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5E1E-090F-2564-C019-13ACE267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F387-FA66-F2B1-CC07-2D0D3304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81ED-DFB3-1805-89CC-47702335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48ACE-B4A3-DCE7-339A-B83786CF2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9A6F8-FFA4-B73B-2D76-166B28A34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5FEA-58EF-FE1C-B799-CDD20879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1B4C-8AED-3A0D-AFB1-FC859B82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577C-0C72-EBC2-15DF-E28167E1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8E0C-FA10-066B-BFAE-AF8CD6BE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2820-6E51-44A4-EF55-182122B4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9E91-A335-FC83-849D-7B3BA9A8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B23B-F10D-DF2A-914D-2CFDDC94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463A-6FB1-34FD-51F7-591D62F2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E81D-D4EA-E437-ACBE-4E886C0A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E7EC-A5ED-F450-43DB-34A85AF7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6A7A-AA3B-3CDE-5BA6-D8C50CD3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6335-42C4-DF98-5497-3DB03A80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69DC-966B-89FE-1AC2-7DDE5679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CCA8-57CF-D14E-2190-861E2EAE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C677-92F7-647B-3EBC-9F6A7999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C77F0-AD3F-718F-3C27-30AC4836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32A7-F4D6-1A62-5668-C28345A9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A2F4-0D72-C3D9-8570-D71869D3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FB18-4D05-2B8C-20F8-36012468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2751-AE7B-7C3A-5E2C-C242C538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221B9-9D4F-4D7E-B720-9B84C3D1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AF88-F976-ED42-9236-4BB353E7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18E12-C3D5-E457-57A0-E3FB2ACE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7DD59-ED0B-CBA5-8F5D-B791BA5E3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C572E-1BB4-A0E5-B912-42AC6001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C3DA-EA42-7741-4700-DFCD2B83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FC68B-6D12-40CA-EDD8-94ED52D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850-2FEC-830F-B0F0-97CD3B5F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F024C-5D0A-E764-29BE-ABA4560E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9FA40-5DB3-5B19-934F-20ADA31C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8015A-D451-C764-9A9D-5E79952F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85776-3E47-BBD8-4AEC-B141E16E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8D324-2EFF-5383-A9F1-040FE6CC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38F0-F8A5-95A9-0FC2-16CCBED1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54F-423D-CE88-5245-6FB1ABD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B4C5-67E2-77DC-4D38-159BD6DC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F67E-7775-334B-BD4D-9ECC0ED21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E69E-964A-0B61-3962-84382B7D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AB62-AE9C-91FF-D6D9-144CB98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836C-316F-3E13-F59A-34124EA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097-2387-0B76-0A3A-92C150C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C8E5-C24C-7106-F746-D52FBA29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4EEA7-1629-6D16-D4E5-C792F549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851CB-33E6-48D5-C082-16476FF4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0BBC-9F48-CBF9-EE0D-1E195514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67EC-50EE-21D5-F0F9-1015167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D65F5-8476-C85C-B3B9-F4C81AA0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E190-7CDF-939B-DF34-3CD7BEB4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616F-0DBF-098B-A927-A85D2D30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C2E7-EBEB-FD49-BE77-9A53725D493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5F33-AA72-93C0-9AF9-A963F116B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4653-19EA-6761-B2B6-094E4F27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8FC6-DB40-0E41-B33A-E9B1F1E59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F9A0-A642-3E61-E2B1-5E6DC3374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77" y="11491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Introducing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computational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6C4CB-FCAE-1B3A-B3B7-32B6D486F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87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Belinda Weaver</a:t>
            </a:r>
          </a:p>
        </p:txBody>
      </p:sp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0233C392-8A09-6BFB-24A7-89A1D6C3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944" y="1143000"/>
            <a:ext cx="914400" cy="914400"/>
          </a:xfrm>
          <a:prstGeom prst="rect">
            <a:avLst/>
          </a:prstGeom>
        </p:spPr>
      </p:pic>
      <p:pic>
        <p:nvPicPr>
          <p:cNvPr id="6" name="Graphic 5" descr="Lightbulb and gear with solid fill">
            <a:extLst>
              <a:ext uri="{FF2B5EF4-FFF2-40B4-BE49-F238E27FC236}">
                <a16:creationId xmlns:a16="http://schemas.microsoft.com/office/drawing/2014/main" id="{8917995A-F8C7-4A15-0A3B-3C10A068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0572" y="1143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FF6C-4ED6-4BA9-0A64-1F206545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766"/>
            <a:ext cx="10515600" cy="5399197"/>
          </a:xfrm>
        </p:spPr>
        <p:txBody>
          <a:bodyPr anchor="ctr"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Decomposition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– add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first &amp; last number</a:t>
            </a:r>
            <a:r>
              <a:rPr lang="en-AU" sz="2400" b="0" i="0" dirty="0">
                <a:effectLst/>
                <a:latin typeface="system-ui"/>
              </a:rPr>
              <a:t>, add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second &amp; second last number 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…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Pattern recognition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–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all pairs </a:t>
            </a:r>
            <a:r>
              <a:rPr lang="en-AU" sz="2400" i="0" dirty="0">
                <a:effectLst/>
                <a:latin typeface="system-ui"/>
              </a:rPr>
              <a:t>add up to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201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!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Algorithm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calculate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 number of pairs by 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dividing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 the number to be added by 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two </a:t>
            </a:r>
            <a:r>
              <a:rPr lang="en-AU" b="0" i="0" dirty="0">
                <a:effectLst/>
                <a:latin typeface="system-ui"/>
              </a:rPr>
              <a:t>-&gt;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en-AU" b="0" i="0" dirty="0">
                <a:effectLst/>
                <a:latin typeface="system-ui"/>
              </a:rPr>
              <a:t>(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200/2 = 100</a:t>
            </a:r>
            <a:r>
              <a:rPr lang="en-AU" b="0" i="0" dirty="0">
                <a:effectLst/>
                <a:latin typeface="system-ui"/>
              </a:rPr>
              <a:t>)</a:t>
            </a:r>
          </a:p>
          <a:p>
            <a:pPr lvl="1">
              <a:buClr>
                <a:schemeClr val="accent4">
                  <a:lumMod val="75000"/>
                </a:schemeClr>
              </a:buClr>
            </a:pP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multiply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 sum of single pair (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201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) by number of pairs (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100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) -&gt; </a:t>
            </a:r>
            <a:r>
              <a:rPr lang="en-AU" b="0" i="0" dirty="0">
                <a:effectLst/>
                <a:latin typeface="system-ui"/>
              </a:rPr>
              <a:t>(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201 * 100 -&gt; 20,1000 </a:t>
            </a:r>
            <a:r>
              <a:rPr lang="en-AU" b="0" i="0" dirty="0">
                <a:effectLst/>
                <a:latin typeface="system-ui"/>
              </a:rPr>
              <a:t>(</a:t>
            </a:r>
            <a:r>
              <a:rPr lang="en-AU" b="0" i="0" dirty="0">
                <a:solidFill>
                  <a:srgbClr val="C00000"/>
                </a:solidFill>
                <a:effectLst/>
                <a:latin typeface="system-ui"/>
              </a:rPr>
              <a:t>the right answer</a:t>
            </a:r>
            <a:r>
              <a:rPr lang="en-AU" b="0" i="0" dirty="0">
                <a:effectLst/>
                <a:latin typeface="system-ui"/>
              </a:rPr>
              <a:t>)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Abstraction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</a:t>
            </a:r>
            <a:r>
              <a:rPr lang="en-AU" b="0" i="0" dirty="0">
                <a:solidFill>
                  <a:srgbClr val="111111"/>
                </a:solidFill>
                <a:effectLst/>
                <a:latin typeface="system-ui"/>
              </a:rPr>
              <a:t>– 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if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x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 is the original number, then reusable algorithm to get the sum of all the numbers between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1</a:t>
            </a:r>
            <a:r>
              <a:rPr lang="en-AU" sz="2400" b="0" i="0" dirty="0">
                <a:solidFill>
                  <a:srgbClr val="111111"/>
                </a:solidFill>
                <a:effectLst/>
                <a:latin typeface="system-ui"/>
              </a:rPr>
              <a:t> </a:t>
            </a:r>
            <a:r>
              <a:rPr lang="en-AU" sz="2400" b="0" i="0" dirty="0">
                <a:effectLst/>
                <a:latin typeface="system-ui"/>
              </a:rPr>
              <a:t>and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x</a:t>
            </a:r>
            <a:r>
              <a:rPr lang="en-AU" sz="2400" b="0" i="0" dirty="0">
                <a:effectLst/>
                <a:latin typeface="system-ui"/>
              </a:rPr>
              <a:t> is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x </a:t>
            </a:r>
            <a:r>
              <a:rPr lang="en-AU" sz="2400" b="1" i="0" dirty="0">
                <a:solidFill>
                  <a:srgbClr val="C00000"/>
                </a:solidFill>
                <a:effectLst/>
                <a:latin typeface="system-ui"/>
              </a:rPr>
              <a:t>divided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system-ui"/>
              </a:rPr>
              <a:t> by </a:t>
            </a:r>
            <a:r>
              <a:rPr lang="en-AU" sz="2400" dirty="0">
                <a:solidFill>
                  <a:srgbClr val="C00000"/>
                </a:solidFill>
                <a:latin typeface="system-ui"/>
              </a:rPr>
              <a:t>two </a:t>
            </a:r>
            <a:r>
              <a:rPr lang="en-AU" sz="2400" b="1" dirty="0">
                <a:solidFill>
                  <a:srgbClr val="C00000"/>
                </a:solidFill>
                <a:latin typeface="system-ui"/>
              </a:rPr>
              <a:t>multiplied by </a:t>
            </a:r>
            <a:r>
              <a:rPr lang="en-AU" sz="2400" dirty="0">
                <a:solidFill>
                  <a:srgbClr val="C00000"/>
                </a:solidFill>
                <a:latin typeface="system-ui"/>
              </a:rPr>
              <a:t>the sum of a single pair of numbers</a:t>
            </a:r>
            <a:r>
              <a:rPr lang="en-AU" sz="2000" dirty="0">
                <a:solidFill>
                  <a:srgbClr val="111111"/>
                </a:solidFill>
                <a:latin typeface="system-ui"/>
              </a:rPr>
              <a:t>, </a:t>
            </a:r>
            <a:r>
              <a:rPr lang="en-AU" sz="2400" dirty="0">
                <a:solidFill>
                  <a:srgbClr val="111111"/>
                </a:solidFill>
                <a:latin typeface="system-ui"/>
              </a:rPr>
              <a:t>i.e. (</a:t>
            </a:r>
            <a:r>
              <a:rPr lang="en-AU" sz="2400" i="1" dirty="0">
                <a:cs typeface="Courier New" panose="02070309020205020404" pitchFamily="49" charset="0"/>
              </a:rPr>
              <a:t>x / 2) * (x + 1)</a:t>
            </a:r>
            <a:endParaRPr lang="en-AU" sz="32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4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2353-13E9-8776-6177-6E30C330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800" dirty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54305-DDD6-FFD4-07F4-E3720329C5CA}"/>
              </a:ext>
            </a:extLst>
          </p:cNvPr>
          <p:cNvSpPr txBox="1"/>
          <p:nvPr/>
        </p:nvSpPr>
        <p:spPr>
          <a:xfrm>
            <a:off x="935421" y="2007476"/>
            <a:ext cx="82085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b="0" i="0" dirty="0">
                <a:solidFill>
                  <a:srgbClr val="111111"/>
                </a:solidFill>
                <a:effectLst/>
              </a:rPr>
              <a:t>Use the same steps to add up all the numbers between </a:t>
            </a:r>
          </a:p>
          <a:p>
            <a:pPr algn="l"/>
            <a:endParaRPr lang="en-AU" sz="3200" dirty="0">
              <a:solidFill>
                <a:srgbClr val="111111"/>
              </a:solidFill>
            </a:endParaRPr>
          </a:p>
          <a:p>
            <a:pPr marL="457200" indent="-457200" algn="l">
              <a:buClr>
                <a:schemeClr val="accent4">
                  <a:lumMod val="75000"/>
                </a:schemeClr>
              </a:buClr>
              <a:buSzPct val="70000"/>
              <a:buFont typeface="Wingdings" pitchFamily="2" charset="2"/>
              <a:buChar char="§"/>
            </a:pPr>
            <a:r>
              <a:rPr lang="en-AU" sz="3200" b="0" i="0" dirty="0">
                <a:solidFill>
                  <a:srgbClr val="111111"/>
                </a:solidFill>
                <a:effectLst/>
              </a:rPr>
              <a:t>1 and 24</a:t>
            </a:r>
            <a:endParaRPr lang="en-AU" sz="3200" dirty="0">
              <a:solidFill>
                <a:srgbClr val="111111"/>
              </a:solidFill>
            </a:endParaRPr>
          </a:p>
          <a:p>
            <a:pPr marL="457200" indent="-457200" algn="l">
              <a:buClr>
                <a:schemeClr val="accent4">
                  <a:lumMod val="75000"/>
                </a:schemeClr>
              </a:buClr>
              <a:buSzPct val="70000"/>
              <a:buFont typeface="Wingdings" pitchFamily="2" charset="2"/>
              <a:buChar char="§"/>
            </a:pPr>
            <a:r>
              <a:rPr lang="en-AU" sz="3200" b="0" i="0" dirty="0">
                <a:solidFill>
                  <a:srgbClr val="111111"/>
                </a:solidFill>
                <a:effectLst/>
              </a:rPr>
              <a:t>1 and 50</a:t>
            </a:r>
            <a:endParaRPr lang="en-AU" sz="3200" dirty="0">
              <a:solidFill>
                <a:srgbClr val="111111"/>
              </a:solidFill>
            </a:endParaRPr>
          </a:p>
          <a:p>
            <a:pPr marL="457200" indent="-457200" algn="l">
              <a:buClr>
                <a:schemeClr val="accent4">
                  <a:lumMod val="75000"/>
                </a:schemeClr>
              </a:buClr>
              <a:buSzPct val="70000"/>
              <a:buFont typeface="Wingdings" pitchFamily="2" charset="2"/>
              <a:buChar char="§"/>
            </a:pPr>
            <a:r>
              <a:rPr lang="en-AU" sz="3200" b="0" i="0" dirty="0">
                <a:solidFill>
                  <a:srgbClr val="111111"/>
                </a:solidFill>
                <a:effectLst/>
              </a:rPr>
              <a:t>1 and 800</a:t>
            </a:r>
          </a:p>
        </p:txBody>
      </p:sp>
    </p:spTree>
    <p:extLst>
      <p:ext uri="{BB962C8B-B14F-4D97-AF65-F5344CB8AC3E}">
        <p14:creationId xmlns:p14="http://schemas.microsoft.com/office/powerpoint/2010/main" val="3130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10528-2259-2557-4ADA-509A2DB4D295}"/>
              </a:ext>
            </a:extLst>
          </p:cNvPr>
          <p:cNvSpPr txBox="1"/>
          <p:nvPr/>
        </p:nvSpPr>
        <p:spPr>
          <a:xfrm>
            <a:off x="738316" y="1753279"/>
            <a:ext cx="60980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accent4">
                  <a:lumMod val="75000"/>
                </a:schemeClr>
              </a:buClr>
              <a:buSzPct val="75000"/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</a:rPr>
              <a:t>Help plan problem breakdown visually </a:t>
            </a:r>
          </a:p>
          <a:p>
            <a:pPr marL="285750" indent="-285750" algn="l">
              <a:buClr>
                <a:schemeClr val="accent4">
                  <a:lumMod val="75000"/>
                </a:schemeClr>
              </a:buClr>
              <a:buSzPct val="75000"/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</a:rPr>
              <a:t>Main ob</a:t>
            </a:r>
            <a:r>
              <a:rPr lang="en-AU" sz="3600" dirty="0">
                <a:solidFill>
                  <a:srgbClr val="111111"/>
                </a:solidFill>
              </a:rPr>
              <a:t>jective at </a:t>
            </a:r>
            <a:r>
              <a:rPr lang="en-AU" sz="3600" b="0" i="0" dirty="0">
                <a:solidFill>
                  <a:srgbClr val="111111"/>
                </a:solidFill>
                <a:effectLst/>
              </a:rPr>
              <a:t>the top </a:t>
            </a:r>
          </a:p>
          <a:p>
            <a:pPr marL="285750" indent="-285750" algn="l">
              <a:buClr>
                <a:schemeClr val="accent4">
                  <a:lumMod val="75000"/>
                </a:schemeClr>
              </a:buClr>
              <a:buSzPct val="75000"/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</a:rPr>
              <a:t>High level considerations go next</a:t>
            </a:r>
          </a:p>
          <a:p>
            <a:pPr marL="285750" indent="-285750" algn="l">
              <a:buClr>
                <a:schemeClr val="accent4">
                  <a:lumMod val="75000"/>
                </a:schemeClr>
              </a:buClr>
              <a:buSzPct val="75000"/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</a:rPr>
              <a:t>Break these down into smaller and smaller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665D3-BE96-70F2-D9D3-06EC475B257E}"/>
              </a:ext>
            </a:extLst>
          </p:cNvPr>
          <p:cNvSpPr txBox="1"/>
          <p:nvPr/>
        </p:nvSpPr>
        <p:spPr>
          <a:xfrm>
            <a:off x="738316" y="711199"/>
            <a:ext cx="9072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4800" b="0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Structure diagrams</a:t>
            </a:r>
          </a:p>
        </p:txBody>
      </p:sp>
      <p:pic>
        <p:nvPicPr>
          <p:cNvPr id="4098" name="Picture 2" descr="Sticky notes on a wall">
            <a:extLst>
              <a:ext uri="{FF2B5EF4-FFF2-40B4-BE49-F238E27FC236}">
                <a16:creationId xmlns:a16="http://schemas.microsoft.com/office/drawing/2014/main" id="{224AF256-FEDB-8376-484F-9A601F9A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03" y="2009003"/>
            <a:ext cx="4259989" cy="28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4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B2AF-AD24-D203-4E3D-8686A64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Shipwrecked!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2656-0320-B5DC-E3F3-641D8E8A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02949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4400" b="0" i="0" dirty="0">
                <a:solidFill>
                  <a:srgbClr val="111111"/>
                </a:solidFill>
                <a:effectLst/>
                <a:latin typeface="system-ui"/>
              </a:rPr>
              <a:t>What is the </a:t>
            </a:r>
            <a:r>
              <a:rPr lang="en-AU" sz="4400" b="0" i="0" dirty="0">
                <a:solidFill>
                  <a:srgbClr val="C00000"/>
                </a:solidFill>
                <a:effectLst/>
                <a:latin typeface="system-ui"/>
              </a:rPr>
              <a:t>top</a:t>
            </a:r>
            <a:r>
              <a:rPr lang="en-AU" sz="4400" b="0" i="0" dirty="0">
                <a:solidFill>
                  <a:srgbClr val="111111"/>
                </a:solidFill>
                <a:effectLst/>
                <a:latin typeface="system-ui"/>
              </a:rPr>
              <a:t> objective of our shipwrecked sailor?</a:t>
            </a:r>
          </a:p>
          <a:p>
            <a:pPr marL="0" indent="0">
              <a:buNone/>
            </a:pPr>
            <a:endParaRPr lang="en-AU" dirty="0">
              <a:solidFill>
                <a:srgbClr val="111111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4177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unting words in a text">
            <a:extLst>
              <a:ext uri="{FF2B5EF4-FFF2-40B4-BE49-F238E27FC236}">
                <a16:creationId xmlns:a16="http://schemas.microsoft.com/office/drawing/2014/main" id="{63C75953-40A4-DB96-995A-A512F2CBE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76" y="1234063"/>
            <a:ext cx="7969669" cy="54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E311B-BC30-C1A4-9D7E-1130B5D1B1C1}"/>
              </a:ext>
            </a:extLst>
          </p:cNvPr>
          <p:cNvSpPr txBox="1"/>
          <p:nvPr/>
        </p:nvSpPr>
        <p:spPr>
          <a:xfrm>
            <a:off x="246696" y="263920"/>
            <a:ext cx="6264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Decomposition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system-ui"/>
              </a:rPr>
              <a:t> 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25E16-379A-DE7D-8A37-E0AAEBF2DE65}"/>
              </a:ext>
            </a:extLst>
          </p:cNvPr>
          <p:cNvSpPr txBox="1"/>
          <p:nvPr/>
        </p:nvSpPr>
        <p:spPr>
          <a:xfrm>
            <a:off x="725213" y="1761287"/>
            <a:ext cx="20861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2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Finding the 10 most commonly used words in a text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ranching code">
            <a:extLst>
              <a:ext uri="{FF2B5EF4-FFF2-40B4-BE49-F238E27FC236}">
                <a16:creationId xmlns:a16="http://schemas.microsoft.com/office/drawing/2014/main" id="{56A252D1-846B-B7E4-98C4-9DC6DFD9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89" y="216046"/>
            <a:ext cx="7018638" cy="664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D51F0-2FF7-FAAA-7F4B-24D3B7E1B5DE}"/>
              </a:ext>
            </a:extLst>
          </p:cNvPr>
          <p:cNvSpPr txBox="1"/>
          <p:nvPr/>
        </p:nvSpPr>
        <p:spPr>
          <a:xfrm>
            <a:off x="403889" y="308918"/>
            <a:ext cx="267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212631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40C-EB1D-7FA5-1929-C8DA5E11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1" y="365124"/>
            <a:ext cx="2564027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Rescued!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E5CC-4194-B24A-BA1B-972C49D6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4" y="2330750"/>
            <a:ext cx="9047206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Create a structure diagram of the planning needed to mitigate another such disaster.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Graphic 4" descr="Life ring outline">
            <a:extLst>
              <a:ext uri="{FF2B5EF4-FFF2-40B4-BE49-F238E27FC236}">
                <a16:creationId xmlns:a16="http://schemas.microsoft.com/office/drawing/2014/main" id="{B17489E7-90B7-F5B7-9A8A-8318078C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2227" y="570706"/>
            <a:ext cx="914400" cy="914400"/>
          </a:xfrm>
          <a:prstGeom prst="rect">
            <a:avLst/>
          </a:prstGeom>
        </p:spPr>
      </p:pic>
      <p:pic>
        <p:nvPicPr>
          <p:cNvPr id="4" name="Graphic 3" descr="Life ring outline">
            <a:extLst>
              <a:ext uri="{FF2B5EF4-FFF2-40B4-BE49-F238E27FC236}">
                <a16:creationId xmlns:a16="http://schemas.microsoft.com/office/drawing/2014/main" id="{48B55996-EBB0-ABD8-949A-28BA63DC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816" y="570706"/>
            <a:ext cx="914400" cy="914400"/>
          </a:xfrm>
          <a:prstGeom prst="rect">
            <a:avLst/>
          </a:prstGeom>
        </p:spPr>
      </p:pic>
      <p:pic>
        <p:nvPicPr>
          <p:cNvPr id="6" name="Graphic 5" descr="Life ring outline">
            <a:extLst>
              <a:ext uri="{FF2B5EF4-FFF2-40B4-BE49-F238E27FC236}">
                <a16:creationId xmlns:a16="http://schemas.microsoft.com/office/drawing/2014/main" id="{1DA6B23C-E8C4-32CB-1EA0-D002134E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405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seudocode steps">
            <a:extLst>
              <a:ext uri="{FF2B5EF4-FFF2-40B4-BE49-F238E27FC236}">
                <a16:creationId xmlns:a16="http://schemas.microsoft.com/office/drawing/2014/main" id="{2840739A-7A9D-F891-88B2-3E925613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70" y="1519186"/>
            <a:ext cx="7990918" cy="533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0F6E4F-5612-AE75-F5F3-BF34E6BD47EB}"/>
              </a:ext>
            </a:extLst>
          </p:cNvPr>
          <p:cNvSpPr txBox="1"/>
          <p:nvPr/>
        </p:nvSpPr>
        <p:spPr>
          <a:xfrm>
            <a:off x="531340" y="506627"/>
            <a:ext cx="3275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421655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loops work">
            <a:extLst>
              <a:ext uri="{FF2B5EF4-FFF2-40B4-BE49-F238E27FC236}">
                <a16:creationId xmlns:a16="http://schemas.microsoft.com/office/drawing/2014/main" id="{B7C0C97D-F6DC-104D-4FA6-7C904115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6" y="922125"/>
            <a:ext cx="6352489" cy="55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739D2-8968-8610-BC40-18F4DD7E14B8}"/>
              </a:ext>
            </a:extLst>
          </p:cNvPr>
          <p:cNvSpPr txBox="1"/>
          <p:nvPr/>
        </p:nvSpPr>
        <p:spPr>
          <a:xfrm>
            <a:off x="531340" y="506627"/>
            <a:ext cx="164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9984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7491-D78A-F0A4-4462-994AB0A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CE94-85CA-C007-EEAE-5043A1E3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AU" sz="3600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In a folder, we have </a:t>
            </a:r>
            <a:r>
              <a:rPr lang="en-AU" sz="3600" b="0" i="0" dirty="0">
                <a:solidFill>
                  <a:srgbClr val="C00000"/>
                </a:solidFill>
                <a:effectLst/>
                <a:latin typeface="Mulish"/>
              </a:rPr>
              <a:t>250 image files </a:t>
            </a:r>
            <a:r>
              <a:rPr lang="en-AU" sz="3600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for which we want to create individual backup copies before we process the images for archiving. </a:t>
            </a:r>
          </a:p>
          <a:p>
            <a:pPr marL="0" indent="0" algn="l">
              <a:buNone/>
            </a:pPr>
            <a:r>
              <a:rPr lang="en-AU" sz="3600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Write some </a:t>
            </a:r>
            <a:r>
              <a:rPr lang="en-AU" sz="3600" b="0" i="0" dirty="0">
                <a:solidFill>
                  <a:srgbClr val="C00000"/>
                </a:solidFill>
                <a:effectLst/>
                <a:latin typeface="Mulish"/>
              </a:rPr>
              <a:t>pseudocode</a:t>
            </a:r>
            <a:r>
              <a:rPr lang="en-AU" sz="3600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 of how you might automate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EC2F-3F64-DA18-65EF-5A45C362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C403-4E46-5BCF-11FF-001A93A8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Identify the steps involved in computational thinking</a:t>
            </a:r>
          </a:p>
          <a:p>
            <a:pPr algn="l"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Break a problem down into more manageable parts</a:t>
            </a:r>
          </a:p>
          <a:p>
            <a:pPr algn="l"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Develop a series of steps to solve a problem</a:t>
            </a:r>
          </a:p>
          <a:p>
            <a:pPr algn="l">
              <a:buClr>
                <a:schemeClr val="accent5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ü"/>
            </a:pP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Generalise important detail to make steps re-usable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446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4D5D-756B-F8A6-BEB9-BBCCA58D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BB45-3F2F-2B05-6AEB-615B684A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You have a large folder of files from a project that is now finished. The files are all in one folder.</a:t>
            </a:r>
          </a:p>
          <a:p>
            <a:pPr marL="0" indent="0" algn="l">
              <a:buNone/>
            </a:pP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You want to </a:t>
            </a:r>
            <a:r>
              <a:rPr lang="en-AU" b="0" i="0" dirty="0">
                <a:solidFill>
                  <a:srgbClr val="C00000"/>
                </a:solidFill>
                <a:effectLst/>
                <a:latin typeface="Mulish"/>
              </a:rPr>
              <a:t>archive</a:t>
            </a: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 the project and its files, so you need to create folders by file type, e.g., </a:t>
            </a:r>
            <a:r>
              <a:rPr lang="en-AU" b="0" i="0" dirty="0">
                <a:solidFill>
                  <a:srgbClr val="C00000"/>
                </a:solidFill>
                <a:effectLst/>
                <a:latin typeface="Mulish"/>
              </a:rPr>
              <a:t>.pdf</a:t>
            </a: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, </a:t>
            </a:r>
            <a:r>
              <a:rPr lang="en-AU" b="0" i="0" dirty="0">
                <a:solidFill>
                  <a:srgbClr val="C00000"/>
                </a:solidFill>
                <a:effectLst/>
                <a:latin typeface="Mulish"/>
              </a:rPr>
              <a:t>.jpg</a:t>
            </a: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, </a:t>
            </a:r>
            <a:r>
              <a:rPr lang="en-AU" b="0" i="0" dirty="0">
                <a:solidFill>
                  <a:srgbClr val="C00000"/>
                </a:solidFill>
                <a:effectLst/>
                <a:latin typeface="Mulish"/>
              </a:rPr>
              <a:t>.docx</a:t>
            </a: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.</a:t>
            </a:r>
          </a:p>
          <a:p>
            <a:pPr marL="0" indent="0" algn="l">
              <a:buNone/>
            </a:pP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New folders need to be created and the different files moved into them </a:t>
            </a:r>
            <a:r>
              <a:rPr lang="en-AU" b="0" i="1" dirty="0" err="1">
                <a:solidFill>
                  <a:srgbClr val="C00000"/>
                </a:solidFill>
                <a:effectLst/>
                <a:latin typeface="Mulish"/>
              </a:rPr>
              <a:t>en</a:t>
            </a:r>
            <a:r>
              <a:rPr lang="en-AU" b="0" i="1" dirty="0">
                <a:solidFill>
                  <a:srgbClr val="C00000"/>
                </a:solidFill>
                <a:effectLst/>
                <a:latin typeface="Mulish"/>
              </a:rPr>
              <a:t> masse </a:t>
            </a: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by file type.</a:t>
            </a:r>
          </a:p>
          <a:p>
            <a:pPr marL="0" indent="0" algn="l">
              <a:buNone/>
            </a:pPr>
            <a:r>
              <a:rPr lang="en-AU" b="0" i="0" dirty="0">
                <a:solidFill>
                  <a:schemeClr val="bg2">
                    <a:lumMod val="50000"/>
                  </a:schemeClr>
                </a:solidFill>
                <a:effectLst/>
                <a:latin typeface="Mulish"/>
              </a:rPr>
              <a:t>Write some pseudocode of how you might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24876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our components of computational thinking">
            <a:extLst>
              <a:ext uri="{FF2B5EF4-FFF2-40B4-BE49-F238E27FC236}">
                <a16:creationId xmlns:a16="http://schemas.microsoft.com/office/drawing/2014/main" id="{83346686-8712-1503-BC0A-8EC95263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7079" y="643467"/>
            <a:ext cx="627784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>
            <a:extLst>
              <a:ext uri="{FF2B5EF4-FFF2-40B4-BE49-F238E27FC236}">
                <a16:creationId xmlns:a16="http://schemas.microsoft.com/office/drawing/2014/main" id="{AD537148-846D-3E35-2724-707F27DA170D}"/>
              </a:ext>
            </a:extLst>
          </p:cNvPr>
          <p:cNvSpPr/>
          <p:nvPr/>
        </p:nvSpPr>
        <p:spPr>
          <a:xfrm>
            <a:off x="2656704" y="617838"/>
            <a:ext cx="7356388" cy="5202763"/>
          </a:xfrm>
          <a:prstGeom prst="cloudCallout">
            <a:avLst/>
          </a:prstGeom>
          <a:solidFill>
            <a:srgbClr val="CC68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AU" sz="2800" b="1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“… the mental activity in formulating a problem to admit a computational solution. The solution can be carried out by a human or machine, or … by combinations of humans and machines.”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EAC2A-73E3-AFAD-2CB6-8DA92D22B02B}"/>
              </a:ext>
            </a:extLst>
          </p:cNvPr>
          <p:cNvSpPr txBox="1"/>
          <p:nvPr/>
        </p:nvSpPr>
        <p:spPr>
          <a:xfrm>
            <a:off x="424071" y="606198"/>
            <a:ext cx="2822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</a:rPr>
              <a:t>Computational thinking is …</a:t>
            </a:r>
          </a:p>
        </p:txBody>
      </p:sp>
    </p:spTree>
    <p:extLst>
      <p:ext uri="{BB962C8B-B14F-4D97-AF65-F5344CB8AC3E}">
        <p14:creationId xmlns:p14="http://schemas.microsoft.com/office/powerpoint/2010/main" val="384818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AC2A-73E3-AFAD-2CB6-8DA92D22B02B}"/>
              </a:ext>
            </a:extLst>
          </p:cNvPr>
          <p:cNvSpPr txBox="1"/>
          <p:nvPr/>
        </p:nvSpPr>
        <p:spPr>
          <a:xfrm>
            <a:off x="2816089" y="1229048"/>
            <a:ext cx="4101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Is computational thinking the same thing as programming or coding? </a:t>
            </a: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A4122C23-C939-5A9D-401E-3C982D72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939" y="0"/>
            <a:ext cx="8730894" cy="66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9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BB1391-DDE5-4C32-2DC3-6993ED850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86016"/>
              </p:ext>
            </p:extLst>
          </p:nvPr>
        </p:nvGraphicFramePr>
        <p:xfrm>
          <a:off x="1037967" y="1087394"/>
          <a:ext cx="9910120" cy="4300152"/>
        </p:xfrm>
        <a:graphic>
          <a:graphicData uri="http://schemas.openxmlformats.org/drawingml/2006/table">
            <a:tbl>
              <a:tblPr/>
              <a:tblGrid>
                <a:gridCol w="4584357">
                  <a:extLst>
                    <a:ext uri="{9D8B030D-6E8A-4147-A177-3AD203B41FA5}">
                      <a16:colId xmlns:a16="http://schemas.microsoft.com/office/drawing/2014/main" val="3181223920"/>
                    </a:ext>
                  </a:extLst>
                </a:gridCol>
                <a:gridCol w="5325763">
                  <a:extLst>
                    <a:ext uri="{9D8B030D-6E8A-4147-A177-3AD203B41FA5}">
                      <a16:colId xmlns:a16="http://schemas.microsoft.com/office/drawing/2014/main" val="3175876532"/>
                    </a:ext>
                  </a:extLst>
                </a:gridCol>
              </a:tblGrid>
              <a:tr h="2243634">
                <a:tc>
                  <a:txBody>
                    <a:bodyPr/>
                    <a:lstStyle/>
                    <a:p>
                      <a:pPr algn="ctr"/>
                      <a:r>
                        <a:rPr lang="en-AU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Programming</a:t>
                      </a:r>
                      <a:endParaRPr lang="en-AU" sz="36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04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49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7D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Computational thinking</a:t>
                      </a:r>
                      <a:endParaRPr lang="en-AU" sz="3600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7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48160"/>
                  </a:ext>
                </a:extLst>
              </a:tr>
              <a:tr h="2056518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effectLst/>
                        </a:rPr>
                        <a:t>instructs a computer to carry </a:t>
                      </a:r>
                    </a:p>
                    <a:p>
                      <a:pPr algn="ctr"/>
                      <a:r>
                        <a:rPr lang="en-AU" sz="2800" dirty="0">
                          <a:effectLst/>
                        </a:rPr>
                        <a:t>out a </a:t>
                      </a:r>
                      <a:r>
                        <a:rPr lang="en-AU" sz="2800" b="1" dirty="0">
                          <a:effectLst/>
                        </a:rPr>
                        <a:t>sequence of steps </a:t>
                      </a:r>
                      <a:r>
                        <a:rPr lang="en-AU" sz="2800" dirty="0">
                          <a:effectLst/>
                        </a:rPr>
                        <a:t>in </a:t>
                      </a:r>
                    </a:p>
                    <a:p>
                      <a:pPr algn="ctr"/>
                      <a:r>
                        <a:rPr lang="en-AU" sz="2800" dirty="0">
                          <a:effectLst/>
                        </a:rPr>
                        <a:t>a </a:t>
                      </a:r>
                      <a:r>
                        <a:rPr lang="en-AU" sz="2800" b="1" dirty="0">
                          <a:effectLst/>
                        </a:rPr>
                        <a:t>particular order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7D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D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7D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>
                          <a:effectLst/>
                        </a:rPr>
                        <a:t>is the process to help </a:t>
                      </a:r>
                      <a:r>
                        <a:rPr lang="en-AU" sz="2800" b="1" dirty="0">
                          <a:effectLst/>
                        </a:rPr>
                        <a:t>decide what those steps will be</a:t>
                      </a:r>
                      <a:r>
                        <a:rPr lang="en-AU" sz="2800" dirty="0">
                          <a:effectLst/>
                        </a:rPr>
                        <a:t>, i.e. what the computer will be told to do.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7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8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7411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DBAF5E0-A7EE-EC74-C8FA-F04D41EE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system-ui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5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CEF5-43D8-A3EF-3CFD-D6197EA2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A problem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DB11-4812-7504-AC4A-4DCEB6314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690"/>
            <a:ext cx="1071536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You are ocean sailing with friends when a huge storm blows up.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Your boat overturns.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You are cast up alone on a deserted island.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There is no sign of any of your friends.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There is no sign of the boat.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You have nothing but the clothes you are wearing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Siren with solid fill">
            <a:extLst>
              <a:ext uri="{FF2B5EF4-FFF2-40B4-BE49-F238E27FC236}">
                <a16:creationId xmlns:a16="http://schemas.microsoft.com/office/drawing/2014/main" id="{968440EB-A9F9-B941-06E3-6D360C11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238" y="174926"/>
            <a:ext cx="1515762" cy="15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four components of computational thinking">
            <a:extLst>
              <a:ext uri="{FF2B5EF4-FFF2-40B4-BE49-F238E27FC236}">
                <a16:creationId xmlns:a16="http://schemas.microsoft.com/office/drawing/2014/main" id="{83346686-8712-1503-BC0A-8EC95263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224" y="123568"/>
            <a:ext cx="7588798" cy="673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8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721-7B0E-C269-443B-EFD3D013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The four components of computational thinking</a:t>
            </a:r>
            <a:br>
              <a:rPr lang="en-AU" b="0" i="0" dirty="0">
                <a:solidFill>
                  <a:srgbClr val="111111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FF6C-4ED6-4BA9-0A64-1F206545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 algn="l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Decomposition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– breaking a problem down into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system-ui"/>
              </a:rPr>
              <a:t>manageable parts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. </a:t>
            </a:r>
          </a:p>
          <a:p>
            <a:pPr marL="514350" indent="-514350" algn="l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Pattern recognition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– looking for similarities </a:t>
            </a:r>
            <a:r>
              <a:rPr lang="en-AU" sz="3200" i="0" dirty="0">
                <a:solidFill>
                  <a:srgbClr val="C00000"/>
                </a:solidFill>
                <a:effectLst/>
                <a:latin typeface="system-ui"/>
              </a:rPr>
              <a:t>within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a problem or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system-ui"/>
              </a:rPr>
              <a:t>with</a:t>
            </a:r>
            <a:r>
              <a:rPr lang="en-AU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system-ui"/>
              </a:rPr>
              <a:t>other problems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.</a:t>
            </a:r>
          </a:p>
          <a:p>
            <a:pPr marL="514350" indent="-514350" algn="l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Algorithms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– developing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system-ui"/>
              </a:rPr>
              <a:t>step-by-step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solutions.</a:t>
            </a:r>
          </a:p>
          <a:p>
            <a:pPr marL="514350" indent="-514350" algn="l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AU" sz="3200" b="1" i="0" dirty="0">
                <a:solidFill>
                  <a:srgbClr val="111111"/>
                </a:solidFill>
                <a:effectLst/>
                <a:latin typeface="system-ui"/>
              </a:rPr>
              <a:t>Abstraction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 – </a:t>
            </a:r>
            <a:r>
              <a:rPr lang="en-AU" sz="3200" b="0" i="0" dirty="0">
                <a:solidFill>
                  <a:srgbClr val="C00000"/>
                </a:solidFill>
                <a:effectLst/>
                <a:latin typeface="system-ui"/>
              </a:rPr>
              <a:t>generalising</a:t>
            </a:r>
            <a:r>
              <a:rPr lang="en-AU" sz="3200" b="0" i="0" dirty="0">
                <a:solidFill>
                  <a:srgbClr val="111111"/>
                </a:solidFill>
                <a:effectLst/>
                <a:latin typeface="system-ui"/>
              </a:rPr>
              <a:t> detail to make a solution reusable.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03A8-CC0A-46A5-24D2-15DD4EB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D65E-AE09-83E1-F211-0A2054F6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0968" cy="4351338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  <a:latin typeface="system-ui"/>
              </a:rPr>
              <a:t>Let’s use computational thinking to </a:t>
            </a:r>
            <a:r>
              <a:rPr lang="en-AU" sz="3600" b="0" i="0" dirty="0">
                <a:solidFill>
                  <a:srgbClr val="C00000"/>
                </a:solidFill>
                <a:effectLst/>
                <a:latin typeface="system-ui"/>
              </a:rPr>
              <a:t>add up </a:t>
            </a:r>
            <a:r>
              <a:rPr lang="en-AU" sz="3600" b="0" i="1" dirty="0">
                <a:solidFill>
                  <a:srgbClr val="111111"/>
                </a:solidFill>
                <a:effectLst/>
                <a:latin typeface="system-ui"/>
              </a:rPr>
              <a:t>all</a:t>
            </a:r>
            <a:r>
              <a:rPr lang="en-AU" sz="3600" b="0" i="0" dirty="0">
                <a:solidFill>
                  <a:srgbClr val="111111"/>
                </a:solidFill>
                <a:effectLst/>
                <a:latin typeface="system-ui"/>
              </a:rPr>
              <a:t> the numbers between </a:t>
            </a:r>
            <a:r>
              <a:rPr lang="en-AU" sz="3600" b="0" i="0" dirty="0">
                <a:solidFill>
                  <a:srgbClr val="C00000"/>
                </a:solidFill>
                <a:effectLst/>
                <a:latin typeface="system-ui"/>
              </a:rPr>
              <a:t>1 </a:t>
            </a:r>
            <a:r>
              <a:rPr lang="en-AU" sz="3600" b="0" i="0" dirty="0">
                <a:solidFill>
                  <a:schemeClr val="bg2">
                    <a:lumMod val="25000"/>
                  </a:schemeClr>
                </a:solidFill>
                <a:effectLst/>
                <a:latin typeface="system-ui"/>
              </a:rPr>
              <a:t>and</a:t>
            </a:r>
            <a:r>
              <a:rPr lang="en-AU" sz="3600" b="0" i="0" dirty="0">
                <a:solidFill>
                  <a:srgbClr val="C00000"/>
                </a:solidFill>
                <a:effectLst/>
                <a:latin typeface="system-ui"/>
              </a:rPr>
              <a:t> 200 </a:t>
            </a:r>
            <a:r>
              <a:rPr lang="en-AU" sz="3600" b="0" i="0" dirty="0">
                <a:solidFill>
                  <a:srgbClr val="111111"/>
                </a:solidFill>
                <a:effectLst/>
                <a:latin typeface="system-ui"/>
              </a:rPr>
              <a:t>in our heads, i.e. </a:t>
            </a:r>
            <a:r>
              <a:rPr lang="en-AU" sz="3600" dirty="0"/>
              <a:t>1 + 2 + 3 + 4</a:t>
            </a:r>
            <a:r>
              <a:rPr lang="en-AU" sz="3600" b="0" i="0" dirty="0">
                <a:solidFill>
                  <a:srgbClr val="111111"/>
                </a:solidFill>
                <a:effectLst/>
                <a:latin typeface="system-ui"/>
              </a:rPr>
              <a:t> + 5 + 6 and so on.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AU" sz="3600" b="0" i="0" dirty="0">
                <a:solidFill>
                  <a:srgbClr val="111111"/>
                </a:solidFill>
                <a:effectLst/>
                <a:latin typeface="system-ui"/>
              </a:rPr>
              <a:t>We should be able to do this in less than a minute.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265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805</Words>
  <Application>Microsoft Office PowerPoint</Application>
  <PresentationFormat>Widescreen</PresentationFormat>
  <Paragraphs>75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Candara</vt:lpstr>
      <vt:lpstr>Courier New</vt:lpstr>
      <vt:lpstr>Mulish</vt:lpstr>
      <vt:lpstr>system-ui</vt:lpstr>
      <vt:lpstr>Wingdings</vt:lpstr>
      <vt:lpstr>Office Theme</vt:lpstr>
      <vt:lpstr>Introducing  computational  thinking</vt:lpstr>
      <vt:lpstr>Learning objectives</vt:lpstr>
      <vt:lpstr>PowerPoint Presentation</vt:lpstr>
      <vt:lpstr>PowerPoint Presentation</vt:lpstr>
      <vt:lpstr>PowerPoint Presentation</vt:lpstr>
      <vt:lpstr>A problem …</vt:lpstr>
      <vt:lpstr>PowerPoint Presentation</vt:lpstr>
      <vt:lpstr>The four components of computational thinking </vt:lpstr>
      <vt:lpstr>Exercise</vt:lpstr>
      <vt:lpstr>PowerPoint Presentation</vt:lpstr>
      <vt:lpstr>Practice</vt:lpstr>
      <vt:lpstr>PowerPoint Presentation</vt:lpstr>
      <vt:lpstr>Shipwrecked!</vt:lpstr>
      <vt:lpstr>PowerPoint Presentation</vt:lpstr>
      <vt:lpstr>PowerPoint Presentation</vt:lpstr>
      <vt:lpstr>Rescued!</vt:lpstr>
      <vt:lpstr>PowerPoint Presentation</vt:lpstr>
      <vt:lpstr>PowerPoint Presentation</vt:lpstr>
      <vt:lpstr>Practice 1</vt:lpstr>
      <vt:lpstr>Practice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computational thinking</dc:title>
  <dc:creator>Belinda Katherine Weaver</dc:creator>
  <cp:lastModifiedBy>Belinda Katherine Weaver</cp:lastModifiedBy>
  <cp:revision>20</cp:revision>
  <cp:lastPrinted>2023-11-19T22:58:42Z</cp:lastPrinted>
  <dcterms:created xsi:type="dcterms:W3CDTF">2023-11-15T00:37:28Z</dcterms:created>
  <dcterms:modified xsi:type="dcterms:W3CDTF">2024-05-20T03:25:08Z</dcterms:modified>
</cp:coreProperties>
</file>