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570"/>
    <p:restoredTop sz="94645"/>
  </p:normalViewPr>
  <p:slideViewPr>
    <p:cSldViewPr snapToObjects="1">
      <p:cViewPr>
        <p:scale>
          <a:sx n="90" d="100"/>
          <a:sy n="90" d="100"/>
        </p:scale>
        <p:origin x="144" y="-9192"/>
      </p:cViewPr>
      <p:guideLst>
        <p:guide orient="horz" pos="13481"/>
        <p:guide pos="9535"/>
      </p:guideLst>
    </p:cSldViewPr>
  </p:slideViewPr>
  <p:notesTextViewPr>
    <p:cViewPr>
      <p:scale>
        <a:sx n="1" d="1"/>
        <a:sy n="1" d="1"/>
      </p:scale>
      <p:origin x="0" y="0"/>
    </p:cViewPr>
  </p:notesTextViewPr>
  <p:notesViewPr>
    <p:cSldViewPr snapToObjects="1" showGuides="1">
      <p:cViewPr varScale="1">
        <p:scale>
          <a:sx n="77" d="100"/>
          <a:sy n="77" d="100"/>
        </p:scale>
        <p:origin x="3816"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AA1CF-1B56-3B46-B5CC-4514CC75D4B5}" type="datetimeFigureOut">
              <a:rPr lang="en-US" smtClean="0"/>
              <a:t>4/16/18</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5BDA7-A8BA-A946-A858-A5A375769D8A}" type="slidenum">
              <a:rPr lang="en-US" smtClean="0"/>
              <a:t>‹#›</a:t>
            </a:fld>
            <a:endParaRPr lang="en-US"/>
          </a:p>
        </p:txBody>
      </p:sp>
    </p:spTree>
    <p:extLst>
      <p:ext uri="{BB962C8B-B14F-4D97-AF65-F5344CB8AC3E}">
        <p14:creationId xmlns:p14="http://schemas.microsoft.com/office/powerpoint/2010/main" val="1572954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35BDA7-A8BA-A946-A858-A5A375769D8A}" type="slidenum">
              <a:rPr lang="en-US" smtClean="0"/>
              <a:t>1</a:t>
            </a:fld>
            <a:endParaRPr lang="en-US"/>
          </a:p>
        </p:txBody>
      </p:sp>
    </p:spTree>
    <p:extLst>
      <p:ext uri="{BB962C8B-B14F-4D97-AF65-F5344CB8AC3E}">
        <p14:creationId xmlns:p14="http://schemas.microsoft.com/office/powerpoint/2010/main" val="112051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FE4858-C08D-E64D-9716-8EF35F00664C}"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BDD33-4503-6E4D-AED2-C85229B16D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E4858-C08D-E64D-9716-8EF35F00664C}"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BDD33-4503-6E4D-AED2-C85229B16D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E4858-C08D-E64D-9716-8EF35F00664C}"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BDD33-4503-6E4D-AED2-C85229B16D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E4858-C08D-E64D-9716-8EF35F00664C}"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BDD33-4503-6E4D-AED2-C85229B16D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E4858-C08D-E64D-9716-8EF35F00664C}"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BDD33-4503-6E4D-AED2-C85229B16D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FE4858-C08D-E64D-9716-8EF35F00664C}"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BDD33-4503-6E4D-AED2-C85229B16D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FE4858-C08D-E64D-9716-8EF35F00664C}" type="datetimeFigureOut">
              <a:rPr lang="en-US" smtClean="0"/>
              <a:t>4/16/18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0BDD33-4503-6E4D-AED2-C85229B16D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FE4858-C08D-E64D-9716-8EF35F00664C}" type="datetimeFigureOut">
              <a:rPr lang="en-US" smtClean="0"/>
              <a:t>4/16/18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0BDD33-4503-6E4D-AED2-C85229B16D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E4858-C08D-E64D-9716-8EF35F00664C}" type="datetimeFigureOut">
              <a:rPr lang="en-US" smtClean="0"/>
              <a:t>4/16/18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0BDD33-4503-6E4D-AED2-C85229B16D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45FE4858-C08D-E64D-9716-8EF35F00664C}"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BDD33-4503-6E4D-AED2-C85229B16D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45FE4858-C08D-E64D-9716-8EF35F00664C}"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BDD33-4503-6E4D-AED2-C85229B16D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45FE4858-C08D-E64D-9716-8EF35F00664C}" type="datetimeFigureOut">
              <a:rPr lang="en-US" smtClean="0"/>
              <a:t>4/16/18</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AE0BDD33-4503-6E4D-AED2-C85229B16D2C}" type="slidenum">
              <a:rPr lang="en-US" smtClean="0"/>
              <a:t>‹#›</a:t>
            </a:fld>
            <a:endParaRPr lang="en-US"/>
          </a:p>
        </p:txBody>
      </p:sp>
    </p:spTree>
    <p:extLst>
      <p:ext uri="{BB962C8B-B14F-4D97-AF65-F5344CB8AC3E}">
        <p14:creationId xmlns:p14="http://schemas.microsoft.com/office/powerpoint/2010/main" val="1905463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NULL"/><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5AF3BF0-D456-3940-B23F-3884EB79B46C}"/>
              </a:ext>
            </a:extLst>
          </p:cNvPr>
          <p:cNvSpPr/>
          <p:nvPr/>
        </p:nvSpPr>
        <p:spPr>
          <a:xfrm>
            <a:off x="4285" y="-86519"/>
            <a:ext cx="30270927" cy="2146284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1785755" y="22136096"/>
            <a:ext cx="7310201" cy="3282341"/>
          </a:xfrm>
          <a:prstGeom prst="rect">
            <a:avLst/>
          </a:prstGeom>
        </p:spPr>
      </p:pic>
      <p:sp>
        <p:nvSpPr>
          <p:cNvPr id="6" name="TextBox 5"/>
          <p:cNvSpPr txBox="1"/>
          <p:nvPr/>
        </p:nvSpPr>
        <p:spPr>
          <a:xfrm>
            <a:off x="10946606" y="22132175"/>
            <a:ext cx="8229600" cy="1692771"/>
          </a:xfrm>
          <a:prstGeom prst="rect">
            <a:avLst/>
          </a:prstGeom>
          <a:noFill/>
        </p:spPr>
        <p:txBody>
          <a:bodyPr wrap="square" rtlCol="0">
            <a:spAutoFit/>
          </a:bodyPr>
          <a:lstStyle/>
          <a:p>
            <a:r>
              <a:rPr lang="en-US" sz="5200" b="1" dirty="0">
                <a:latin typeface="Helvetica Neue" charset="0"/>
                <a:ea typeface="Helvetica Neue" charset="0"/>
                <a:cs typeface="Helvetica Neue" charset="0"/>
              </a:rPr>
              <a:t>A Tensile Social Robot with a Handcrafted Shell</a:t>
            </a:r>
          </a:p>
        </p:txBody>
      </p:sp>
      <p:sp>
        <p:nvSpPr>
          <p:cNvPr id="9" name="TextBox 8"/>
          <p:cNvSpPr txBox="1"/>
          <p:nvPr/>
        </p:nvSpPr>
        <p:spPr>
          <a:xfrm>
            <a:off x="20116798" y="22091251"/>
            <a:ext cx="8229600" cy="18312705"/>
          </a:xfrm>
          <a:prstGeom prst="rect">
            <a:avLst/>
          </a:prstGeom>
          <a:noFill/>
        </p:spPr>
        <p:txBody>
          <a:bodyPr wrap="square" rtlCol="0">
            <a:spAutoFit/>
          </a:bodyPr>
          <a:lstStyle/>
          <a:p>
            <a:r>
              <a:rPr lang="en-US" sz="3200" dirty="0">
                <a:latin typeface="Palatino" charset="0"/>
                <a:ea typeface="Palatino" charset="0"/>
                <a:cs typeface="Palatino" charset="0"/>
              </a:rPr>
              <a:t>A majority of social robots conform to rigid uniform mechanical and aesthetic designs, and display similarly rigid movement. Blossom challenges both aspects of rigidity by presenting a robot that is flexible inside and out. We wanted to create a robot that is </a:t>
            </a:r>
            <a:r>
              <a:rPr lang="en-US" sz="3200" b="1" dirty="0">
                <a:latin typeface="Palatino" charset="0"/>
                <a:ea typeface="Palatino" charset="0"/>
                <a:cs typeface="Palatino" charset="0"/>
              </a:rPr>
              <a:t>customizable</a:t>
            </a:r>
            <a:r>
              <a:rPr lang="en-US" sz="3200" dirty="0">
                <a:latin typeface="Palatino" charset="0"/>
                <a:ea typeface="Palatino" charset="0"/>
                <a:cs typeface="Palatino" charset="0"/>
              </a:rPr>
              <a:t>,</a:t>
            </a:r>
            <a:r>
              <a:rPr lang="en-US" sz="3200" b="1" dirty="0">
                <a:latin typeface="Palatino" charset="0"/>
                <a:ea typeface="Palatino" charset="0"/>
                <a:cs typeface="Palatino" charset="0"/>
              </a:rPr>
              <a:t> expressive</a:t>
            </a:r>
            <a:r>
              <a:rPr lang="en-US" sz="3200" dirty="0">
                <a:latin typeface="Palatino" charset="0"/>
                <a:ea typeface="Palatino" charset="0"/>
                <a:cs typeface="Palatino" charset="0"/>
              </a:rPr>
              <a:t>, and </a:t>
            </a:r>
            <a:r>
              <a:rPr lang="en-US" sz="3200" b="1" dirty="0">
                <a:latin typeface="Palatino" charset="0"/>
                <a:ea typeface="Palatino" charset="0"/>
                <a:cs typeface="Palatino" charset="0"/>
              </a:rPr>
              <a:t>accessible.</a:t>
            </a:r>
            <a:endParaRPr lang="en-US" sz="3200" dirty="0">
              <a:latin typeface="Palatino" charset="0"/>
              <a:ea typeface="Palatino" charset="0"/>
              <a:cs typeface="Palatino" charset="0"/>
            </a:endParaRPr>
          </a:p>
          <a:p>
            <a:endParaRPr lang="en-US" sz="3200" dirty="0">
              <a:latin typeface="Palatino" charset="0"/>
              <a:ea typeface="Palatino" charset="0"/>
              <a:cs typeface="Palatino" charset="0"/>
            </a:endParaRPr>
          </a:p>
          <a:p>
            <a:r>
              <a:rPr lang="en-US" sz="3200" dirty="0">
                <a:latin typeface="Palatino Linotype" charset="0"/>
                <a:ea typeface="Palatino Linotype" charset="0"/>
                <a:cs typeface="Palatino Linotype" charset="0"/>
              </a:rPr>
              <a:t>The tensile actuation mechanism enables expressive lifelike movement with imperfections due to elastic elements. Four motors control the position of the head and an additional motor on the head platform is used to actuate handcrafted accessories such as ears, wings, antennae, or arms. </a:t>
            </a:r>
          </a:p>
          <a:p>
            <a:endParaRPr lang="en-US" sz="3200" dirty="0">
              <a:latin typeface="Palatino Linotype" charset="0"/>
              <a:ea typeface="Palatino Linotype" charset="0"/>
              <a:cs typeface="Palatino Linotype" charset="0"/>
            </a:endParaRPr>
          </a:p>
          <a:p>
            <a:r>
              <a:rPr lang="en-US" sz="3200" dirty="0">
                <a:latin typeface="Palatino" charset="0"/>
                <a:ea typeface="Palatino" charset="0"/>
                <a:cs typeface="Palatino" charset="0"/>
              </a:rPr>
              <a:t>The lifelike movement of the interior is accentuated by the use of soft covers which flow freely around the core, allow for accessories to be easily attached, and are also flexible because they are hand-crafted by the end-user.</a:t>
            </a:r>
          </a:p>
          <a:p>
            <a:endParaRPr lang="en-US" sz="3200" dirty="0">
              <a:latin typeface="Palatino" charset="0"/>
              <a:ea typeface="Palatino" charset="0"/>
              <a:cs typeface="Palatino" charset="0"/>
            </a:endParaRPr>
          </a:p>
          <a:p>
            <a:endParaRPr lang="en-US" sz="3200" dirty="0">
              <a:latin typeface="Palatino" charset="0"/>
              <a:ea typeface="Palatino" charset="0"/>
              <a:cs typeface="Palatino" charset="0"/>
            </a:endParaRPr>
          </a:p>
          <a:p>
            <a:endParaRPr lang="en-US" sz="3200" dirty="0">
              <a:latin typeface="Palatino" charset="0"/>
              <a:ea typeface="Palatino" charset="0"/>
              <a:cs typeface="Palatino" charset="0"/>
            </a:endParaRPr>
          </a:p>
          <a:p>
            <a:endParaRPr lang="en-US" sz="3200" dirty="0">
              <a:latin typeface="Palatino" charset="0"/>
              <a:ea typeface="Palatino" charset="0"/>
              <a:cs typeface="Palatino" charset="0"/>
            </a:endParaRPr>
          </a:p>
          <a:p>
            <a:endParaRPr lang="en-US" sz="3200" dirty="0">
              <a:latin typeface="Palatino" charset="0"/>
              <a:ea typeface="Palatino" charset="0"/>
              <a:cs typeface="Palatino" charset="0"/>
            </a:endParaRPr>
          </a:p>
          <a:p>
            <a:endParaRPr lang="en-US" sz="3200" dirty="0">
              <a:latin typeface="Palatino" charset="0"/>
              <a:ea typeface="Palatino" charset="0"/>
              <a:cs typeface="Palatino" charset="0"/>
            </a:endParaRPr>
          </a:p>
          <a:p>
            <a:endParaRPr lang="en-US" sz="3200" dirty="0">
              <a:latin typeface="Palatino" charset="0"/>
              <a:ea typeface="Palatino" charset="0"/>
              <a:cs typeface="Palatino" charset="0"/>
            </a:endParaRPr>
          </a:p>
          <a:p>
            <a:endParaRPr lang="en-US" sz="3200" dirty="0">
              <a:latin typeface="Palatino" charset="0"/>
              <a:ea typeface="Palatino" charset="0"/>
              <a:cs typeface="Palatino" charset="0"/>
            </a:endParaRPr>
          </a:p>
          <a:p>
            <a:endParaRPr lang="en-US" sz="3200" dirty="0">
              <a:latin typeface="Palatino" charset="0"/>
              <a:ea typeface="Palatino" charset="0"/>
              <a:cs typeface="Palatino" charset="0"/>
            </a:endParaRPr>
          </a:p>
          <a:p>
            <a:endParaRPr lang="en-US" sz="3200" dirty="0">
              <a:latin typeface="Palatino" charset="0"/>
              <a:ea typeface="Palatino" charset="0"/>
              <a:cs typeface="Palatino" charset="0"/>
            </a:endParaRPr>
          </a:p>
          <a:p>
            <a:endParaRPr lang="en-US" sz="3200" dirty="0">
              <a:latin typeface="Palatino" charset="0"/>
              <a:ea typeface="Palatino" charset="0"/>
              <a:cs typeface="Palatino" charset="0"/>
            </a:endParaRPr>
          </a:p>
          <a:p>
            <a:r>
              <a:rPr lang="en-US" sz="3200" dirty="0">
                <a:latin typeface="Palatino" charset="0"/>
                <a:ea typeface="Palatino" charset="0"/>
                <a:cs typeface="Palatino" charset="0"/>
              </a:rPr>
              <a:t>We are now in the process of turning Blossom into a construction kit for flexible social robots.</a:t>
            </a:r>
          </a:p>
        </p:txBody>
      </p:sp>
      <p:grpSp>
        <p:nvGrpSpPr>
          <p:cNvPr id="12" name="Group 11"/>
          <p:cNvGrpSpPr>
            <a:grpSpLocks noChangeAspect="1"/>
          </p:cNvGrpSpPr>
          <p:nvPr/>
        </p:nvGrpSpPr>
        <p:grpSpPr>
          <a:xfrm>
            <a:off x="1193006" y="40583506"/>
            <a:ext cx="7654412" cy="1233932"/>
            <a:chOff x="13351883" y="40983038"/>
            <a:chExt cx="5621917" cy="906283"/>
          </a:xfrm>
        </p:grpSpPr>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4364791" y="41191032"/>
              <a:ext cx="4609009" cy="48220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51883" y="40983038"/>
              <a:ext cx="906283" cy="906283"/>
            </a:xfrm>
            <a:prstGeom prst="rect">
              <a:avLst/>
            </a:prstGeom>
          </p:spPr>
        </p:pic>
      </p:grpSp>
      <p:sp>
        <p:nvSpPr>
          <p:cNvPr id="39" name="TextBox 38"/>
          <p:cNvSpPr txBox="1"/>
          <p:nvPr/>
        </p:nvSpPr>
        <p:spPr>
          <a:xfrm>
            <a:off x="20149083" y="37099081"/>
            <a:ext cx="8229600" cy="584775"/>
          </a:xfrm>
          <a:prstGeom prst="rect">
            <a:avLst/>
          </a:prstGeom>
          <a:noFill/>
        </p:spPr>
        <p:txBody>
          <a:bodyPr wrap="square" rtlCol="0">
            <a:spAutoFit/>
          </a:bodyPr>
          <a:lstStyle/>
          <a:p>
            <a:r>
              <a:rPr lang="en-US" sz="3200" i="1" dirty="0">
                <a:latin typeface="Palatino" charset="0"/>
                <a:ea typeface="Palatino" charset="0"/>
                <a:cs typeface="Palatino" charset="0"/>
              </a:rPr>
              <a:t>Two alternatives for covers and accessories.</a:t>
            </a:r>
          </a:p>
        </p:txBody>
      </p:sp>
      <p:sp>
        <p:nvSpPr>
          <p:cNvPr id="22" name="TextBox 21"/>
          <p:cNvSpPr txBox="1"/>
          <p:nvPr/>
        </p:nvSpPr>
        <p:spPr>
          <a:xfrm>
            <a:off x="10946606" y="24160258"/>
            <a:ext cx="8229600" cy="1569660"/>
          </a:xfrm>
          <a:prstGeom prst="rect">
            <a:avLst/>
          </a:prstGeom>
          <a:noFill/>
        </p:spPr>
        <p:txBody>
          <a:bodyPr wrap="square" rtlCol="0">
            <a:spAutoFit/>
          </a:bodyPr>
          <a:lstStyle/>
          <a:p>
            <a:r>
              <a:rPr lang="en-US" sz="4800" dirty="0">
                <a:latin typeface="Helvetica Neue Light" charset="0"/>
                <a:ea typeface="Helvetica Neue Light" charset="0"/>
                <a:cs typeface="Helvetica Neue Light" charset="0"/>
              </a:rPr>
              <a:t>Michael </a:t>
            </a:r>
            <a:r>
              <a:rPr lang="en-US" sz="4800" dirty="0" err="1">
                <a:latin typeface="Helvetica Neue Light" charset="0"/>
                <a:ea typeface="Helvetica Neue Light" charset="0"/>
                <a:cs typeface="Helvetica Neue Light" charset="0"/>
              </a:rPr>
              <a:t>Suguitan</a:t>
            </a:r>
            <a:endParaRPr lang="en-US" sz="4800" dirty="0">
              <a:latin typeface="Helvetica Neue Light" charset="0"/>
              <a:ea typeface="Helvetica Neue Light" charset="0"/>
              <a:cs typeface="Helvetica Neue Light" charset="0"/>
            </a:endParaRPr>
          </a:p>
          <a:p>
            <a:r>
              <a:rPr lang="en-US" sz="4800" dirty="0">
                <a:latin typeface="Helvetica Neue Light" charset="0"/>
                <a:ea typeface="Helvetica Neue Light" charset="0"/>
                <a:cs typeface="Helvetica Neue Light" charset="0"/>
              </a:rPr>
              <a:t>Guy Hoffman</a:t>
            </a:r>
          </a:p>
        </p:txBody>
      </p:sp>
      <p:pic>
        <p:nvPicPr>
          <p:cNvPr id="10" name="Picture 9"/>
          <p:cNvPicPr>
            <a:picLocks noChangeAspect="1"/>
          </p:cNvPicPr>
          <p:nvPr/>
        </p:nvPicPr>
        <p:blipFill>
          <a:blip r:embed="rId4"/>
          <a:stretch>
            <a:fillRect/>
          </a:stretch>
        </p:blipFill>
        <p:spPr>
          <a:xfrm>
            <a:off x="12927806" y="40767796"/>
            <a:ext cx="3328396" cy="1124720"/>
          </a:xfrm>
          <a:prstGeom prst="rect">
            <a:avLst/>
          </a:prstGeom>
        </p:spPr>
      </p:pic>
      <p:sp>
        <p:nvSpPr>
          <p:cNvPr id="40" name="Title 1"/>
          <p:cNvSpPr txBox="1">
            <a:spLocks/>
          </p:cNvSpPr>
          <p:nvPr/>
        </p:nvSpPr>
        <p:spPr>
          <a:xfrm>
            <a:off x="9803606" y="17813261"/>
            <a:ext cx="30275213" cy="4419600"/>
          </a:xfrm>
          <a:prstGeom prst="rect">
            <a:avLst/>
          </a:prstGeom>
          <a:noFill/>
        </p:spPr>
        <p:txBody>
          <a:bodyPr vert="horz" lIns="91440" tIns="45720" rIns="91440" bIns="45720" rtlCol="0" anchor="ctr" anchorCtr="0">
            <a:noAutofit/>
          </a:bodyPr>
          <a:lstStyle>
            <a:lvl1pPr algn="ctr" defTabSz="3027487" rtl="0" eaLnBrk="1" latinLnBrk="0" hangingPunct="1">
              <a:lnSpc>
                <a:spcPct val="90000"/>
              </a:lnSpc>
              <a:spcBef>
                <a:spcPct val="0"/>
              </a:spcBef>
              <a:buNone/>
              <a:defRPr sz="19865" kern="1200">
                <a:solidFill>
                  <a:schemeClr val="tx1"/>
                </a:solidFill>
                <a:latin typeface="+mj-lt"/>
                <a:ea typeface="+mj-ea"/>
                <a:cs typeface="+mj-cs"/>
              </a:defRPr>
            </a:lvl1pPr>
          </a:lstStyle>
          <a:p>
            <a:pPr algn="l"/>
            <a:r>
              <a:rPr lang="en-US" sz="26000" b="1" dirty="0">
                <a:solidFill>
                  <a:schemeClr val="bg1"/>
                </a:solidFill>
                <a:latin typeface="Helvetica Neue" charset="0"/>
                <a:ea typeface="Helvetica Neue" charset="0"/>
                <a:cs typeface="Helvetica Neue" charset="0"/>
              </a:rPr>
              <a:t> BLOSSOM</a:t>
            </a:r>
          </a:p>
        </p:txBody>
      </p:sp>
      <p:sp>
        <p:nvSpPr>
          <p:cNvPr id="4" name="Rectangle 3">
            <a:extLst>
              <a:ext uri="{FF2B5EF4-FFF2-40B4-BE49-F238E27FC236}">
                <a16:creationId xmlns:a16="http://schemas.microsoft.com/office/drawing/2014/main" id="{5CD8B03B-F780-D34E-8D14-347FEDA4BB86}"/>
              </a:ext>
            </a:extLst>
          </p:cNvPr>
          <p:cNvSpPr/>
          <p:nvPr/>
        </p:nvSpPr>
        <p:spPr>
          <a:xfrm>
            <a:off x="20116798" y="33166874"/>
            <a:ext cx="8229600" cy="39322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7732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2584</TotalTime>
  <Words>181</Words>
  <Application>Microsoft Macintosh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Helvetica Neue</vt:lpstr>
      <vt:lpstr>Helvetica Neue Light</vt:lpstr>
      <vt:lpstr>Palatino</vt:lpstr>
      <vt:lpstr>Palatino Linotype</vt:lpstr>
      <vt:lpstr>Office Theme</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Blossom: A Tensile Social Robot with a Handcrafted Shell</dc:title>
  <dc:creator>Michael Suguitan</dc:creator>
  <cp:lastModifiedBy>Microsoft Office User</cp:lastModifiedBy>
  <cp:revision>70</cp:revision>
  <cp:lastPrinted>2018-02-27T20:33:48Z</cp:lastPrinted>
  <dcterms:created xsi:type="dcterms:W3CDTF">2018-02-22T17:03:00Z</dcterms:created>
  <dcterms:modified xsi:type="dcterms:W3CDTF">2018-04-16T15:04:59Z</dcterms:modified>
</cp:coreProperties>
</file>