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7"/>
  </p:normalViewPr>
  <p:slideViewPr>
    <p:cSldViewPr snapToGrid="0">
      <p:cViewPr>
        <p:scale>
          <a:sx n="114" d="100"/>
          <a:sy n="114" d="100"/>
        </p:scale>
        <p:origin x="47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2C12-4743-B0F1-8EBA-A3FBA1E24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8CEF7-E317-6710-AF09-4AD586890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EF9CD-1A48-630D-3C9E-46F9DE039668}"/>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5" name="Footer Placeholder 4">
            <a:extLst>
              <a:ext uri="{FF2B5EF4-FFF2-40B4-BE49-F238E27FC236}">
                <a16:creationId xmlns:a16="http://schemas.microsoft.com/office/drawing/2014/main" id="{BBB502AC-AD9F-7DDA-7711-D74226F4D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70838-354E-E45C-450F-4481F00F650F}"/>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361970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1E50-4468-5EFF-EAE7-905A390782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3C8F7-4D8C-9200-1822-B4E14AF00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8C786-D4B1-1BD7-33A8-8EDC1596E8AE}"/>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5" name="Footer Placeholder 4">
            <a:extLst>
              <a:ext uri="{FF2B5EF4-FFF2-40B4-BE49-F238E27FC236}">
                <a16:creationId xmlns:a16="http://schemas.microsoft.com/office/drawing/2014/main" id="{3E4ECCE2-9C04-5B45-6249-F14A02120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342FD-DD6C-EC5A-D52C-26662BB00A49}"/>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316997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82D10-D81F-9E3B-E002-394ACA2DEB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23FF96-FA87-9EA1-2F2A-2240AA8E0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9EDAA-34B2-F5FE-B4C6-BBB87730D878}"/>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5" name="Footer Placeholder 4">
            <a:extLst>
              <a:ext uri="{FF2B5EF4-FFF2-40B4-BE49-F238E27FC236}">
                <a16:creationId xmlns:a16="http://schemas.microsoft.com/office/drawing/2014/main" id="{422EB7E6-36A4-C6FD-2074-03BC406F4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BB09E-5AF0-9583-9B1B-BF51EDECAA8C}"/>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229292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22BA-F169-20A0-5964-B580C9EF2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9B464-08DF-E67B-19B3-C33CDF9D5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6F1A5-5A8D-1658-14DB-48912F455423}"/>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5" name="Footer Placeholder 4">
            <a:extLst>
              <a:ext uri="{FF2B5EF4-FFF2-40B4-BE49-F238E27FC236}">
                <a16:creationId xmlns:a16="http://schemas.microsoft.com/office/drawing/2014/main" id="{B0EE4952-39E6-3731-82E2-7A0D84FCA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47719-3927-1112-24D4-27DE13E22F37}"/>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96518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232D-9C21-D481-B4D7-F7A4E89A9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C80A6D-F589-F2DD-F718-0BC49B659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E9C43F-B33A-695B-71FE-44E50DF8495B}"/>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5" name="Footer Placeholder 4">
            <a:extLst>
              <a:ext uri="{FF2B5EF4-FFF2-40B4-BE49-F238E27FC236}">
                <a16:creationId xmlns:a16="http://schemas.microsoft.com/office/drawing/2014/main" id="{4CB4D83D-D4DE-2B3B-1740-9F12FE3E2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3D10-D78F-9C94-6422-2544B4F72105}"/>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7442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BC50-4E4D-E8D4-5B65-8E0EFDC55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84F69-716E-BB23-EAB5-35F8A8333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56DBE7-F7BF-B8BE-65A2-520ADFFFE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9D343D-C34D-163A-3C43-0AAB3B88DE53}"/>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6" name="Footer Placeholder 5">
            <a:extLst>
              <a:ext uri="{FF2B5EF4-FFF2-40B4-BE49-F238E27FC236}">
                <a16:creationId xmlns:a16="http://schemas.microsoft.com/office/drawing/2014/main" id="{8E943639-92F4-2E67-F218-FC5A70AF1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F3F2C-1FD6-8954-8422-54D3BDF2E170}"/>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220821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63CC-E6D0-9B82-C032-CF44D8928E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1AFAF6-13B8-F606-BBDA-9B7C55984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D3BA42-1337-8509-3540-4464D3FDC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FEF07C-72E1-1C92-1F10-46283758E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D5515-468F-FC9E-3E5E-E0CA5D4B88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F6F6F-EE54-566A-6253-010AA2577D5A}"/>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8" name="Footer Placeholder 7">
            <a:extLst>
              <a:ext uri="{FF2B5EF4-FFF2-40B4-BE49-F238E27FC236}">
                <a16:creationId xmlns:a16="http://schemas.microsoft.com/office/drawing/2014/main" id="{97798448-9256-7DCD-0237-22E815BE8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E88E23-C59B-7616-F44D-831082F7C659}"/>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149594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ECB9-003D-7906-355F-7343110283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268486-F5F2-9A98-FB86-8112B3F7F017}"/>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4" name="Footer Placeholder 3">
            <a:extLst>
              <a:ext uri="{FF2B5EF4-FFF2-40B4-BE49-F238E27FC236}">
                <a16:creationId xmlns:a16="http://schemas.microsoft.com/office/drawing/2014/main" id="{97E9417A-8878-F9B1-128B-B15F8A656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99578-428D-D93F-B806-2A8F6148C482}"/>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366227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3081D-3959-C854-1DBD-9F07C9583F64}"/>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3" name="Footer Placeholder 2">
            <a:extLst>
              <a:ext uri="{FF2B5EF4-FFF2-40B4-BE49-F238E27FC236}">
                <a16:creationId xmlns:a16="http://schemas.microsoft.com/office/drawing/2014/main" id="{FED430BD-0480-5266-FB4A-3430884662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0798F8-50C7-438F-AC84-95B6C53E7B05}"/>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237275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8F3B-DDAF-AEA0-2E28-95D35B20E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BCA254-010F-E719-97ED-8D1B2D7A4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445FC6-D13E-B140-B3EB-2295E2BEA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75CDB-8067-580E-604D-E8549EA5E3AE}"/>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6" name="Footer Placeholder 5">
            <a:extLst>
              <a:ext uri="{FF2B5EF4-FFF2-40B4-BE49-F238E27FC236}">
                <a16:creationId xmlns:a16="http://schemas.microsoft.com/office/drawing/2014/main" id="{5195033F-DC80-88E6-349A-2B78D238F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9A553-5B00-1D17-41DA-1045DED416D3}"/>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392085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6EE6-58C1-F37F-2A4D-6676BD5CA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D65CE5-BE10-977C-4A51-69EF65096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8A104B-807A-6ABF-7B52-AC8D256D4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B4308-C82F-F375-C6F1-ADB672558B26}"/>
              </a:ext>
            </a:extLst>
          </p:cNvPr>
          <p:cNvSpPr>
            <a:spLocks noGrp="1"/>
          </p:cNvSpPr>
          <p:nvPr>
            <p:ph type="dt" sz="half" idx="10"/>
          </p:nvPr>
        </p:nvSpPr>
        <p:spPr/>
        <p:txBody>
          <a:bodyPr/>
          <a:lstStyle/>
          <a:p>
            <a:fld id="{5DA42807-10D9-5A4F-A7E3-A30ACE27BB03}" type="datetimeFigureOut">
              <a:rPr lang="en-US" smtClean="0"/>
              <a:t>12/15/22</a:t>
            </a:fld>
            <a:endParaRPr lang="en-US"/>
          </a:p>
        </p:txBody>
      </p:sp>
      <p:sp>
        <p:nvSpPr>
          <p:cNvPr id="6" name="Footer Placeholder 5">
            <a:extLst>
              <a:ext uri="{FF2B5EF4-FFF2-40B4-BE49-F238E27FC236}">
                <a16:creationId xmlns:a16="http://schemas.microsoft.com/office/drawing/2014/main" id="{89E16E3F-FFC5-1958-A312-364D16648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91E75-8AB7-4AB1-8DC6-92BFBA84A299}"/>
              </a:ext>
            </a:extLst>
          </p:cNvPr>
          <p:cNvSpPr>
            <a:spLocks noGrp="1"/>
          </p:cNvSpPr>
          <p:nvPr>
            <p:ph type="sldNum" sz="quarter" idx="12"/>
          </p:nvPr>
        </p:nvSpPr>
        <p:spPr/>
        <p:txBody>
          <a:bodyPr/>
          <a:lstStyle/>
          <a:p>
            <a:fld id="{3A67DD19-EF06-824C-A907-F7EC428DFCB3}" type="slidenum">
              <a:rPr lang="en-US" smtClean="0"/>
              <a:t>‹#›</a:t>
            </a:fld>
            <a:endParaRPr lang="en-US"/>
          </a:p>
        </p:txBody>
      </p:sp>
    </p:spTree>
    <p:extLst>
      <p:ext uri="{BB962C8B-B14F-4D97-AF65-F5344CB8AC3E}">
        <p14:creationId xmlns:p14="http://schemas.microsoft.com/office/powerpoint/2010/main" val="124712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972138-60ED-2125-1B35-106C8E271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A5F8F1-BB1D-012C-A143-F42BC1A83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9FB45-A0D7-3277-886A-6A1B0EDE2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42807-10D9-5A4F-A7E3-A30ACE27BB03}" type="datetimeFigureOut">
              <a:rPr lang="en-US" smtClean="0"/>
              <a:t>12/15/22</a:t>
            </a:fld>
            <a:endParaRPr lang="en-US"/>
          </a:p>
        </p:txBody>
      </p:sp>
      <p:sp>
        <p:nvSpPr>
          <p:cNvPr id="5" name="Footer Placeholder 4">
            <a:extLst>
              <a:ext uri="{FF2B5EF4-FFF2-40B4-BE49-F238E27FC236}">
                <a16:creationId xmlns:a16="http://schemas.microsoft.com/office/drawing/2014/main" id="{3951311C-2583-9C01-4DBC-B2915F757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594D3-C028-7682-EE9B-5A8D463E7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7DD19-EF06-824C-A907-F7EC428DFCB3}" type="slidenum">
              <a:rPr lang="en-US" smtClean="0"/>
              <a:t>‹#›</a:t>
            </a:fld>
            <a:endParaRPr lang="en-US"/>
          </a:p>
        </p:txBody>
      </p:sp>
    </p:spTree>
    <p:extLst>
      <p:ext uri="{BB962C8B-B14F-4D97-AF65-F5344CB8AC3E}">
        <p14:creationId xmlns:p14="http://schemas.microsoft.com/office/powerpoint/2010/main" val="3133424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F048-6955-E7C2-3D45-B9753F92E2D4}"/>
              </a:ext>
            </a:extLst>
          </p:cNvPr>
          <p:cNvSpPr>
            <a:spLocks noGrp="1"/>
          </p:cNvSpPr>
          <p:nvPr>
            <p:ph type="title"/>
          </p:nvPr>
        </p:nvSpPr>
        <p:spPr/>
        <p:txBody>
          <a:bodyPr/>
          <a:lstStyle/>
          <a:p>
            <a:r>
              <a:rPr lang="en-US" dirty="0"/>
              <a:t>Dataset overview</a:t>
            </a:r>
          </a:p>
        </p:txBody>
      </p:sp>
      <p:sp>
        <p:nvSpPr>
          <p:cNvPr id="10" name="Content Placeholder 9">
            <a:extLst>
              <a:ext uri="{FF2B5EF4-FFF2-40B4-BE49-F238E27FC236}">
                <a16:creationId xmlns:a16="http://schemas.microsoft.com/office/drawing/2014/main" id="{56E1E23A-6C96-A7A6-1D85-E003D72C8691}"/>
              </a:ext>
            </a:extLst>
          </p:cNvPr>
          <p:cNvSpPr>
            <a:spLocks noGrp="1"/>
          </p:cNvSpPr>
          <p:nvPr>
            <p:ph idx="1"/>
          </p:nvPr>
        </p:nvSpPr>
        <p:spPr/>
        <p:txBody>
          <a:bodyPr/>
          <a:lstStyle/>
          <a:p>
            <a:endParaRPr lang="en-US"/>
          </a:p>
        </p:txBody>
      </p:sp>
      <p:graphicFrame>
        <p:nvGraphicFramePr>
          <p:cNvPr id="5" name="Table 5">
            <a:extLst>
              <a:ext uri="{FF2B5EF4-FFF2-40B4-BE49-F238E27FC236}">
                <a16:creationId xmlns:a16="http://schemas.microsoft.com/office/drawing/2014/main" id="{CB314C97-47F6-F1FF-8E1E-508A9CF8FA93}"/>
              </a:ext>
            </a:extLst>
          </p:cNvPr>
          <p:cNvGraphicFramePr>
            <a:graphicFrameLocks noGrp="1"/>
          </p:cNvGraphicFramePr>
          <p:nvPr>
            <p:extLst>
              <p:ext uri="{D42A27DB-BD31-4B8C-83A1-F6EECF244321}">
                <p14:modId xmlns:p14="http://schemas.microsoft.com/office/powerpoint/2010/main" val="3428799745"/>
              </p:ext>
            </p:extLst>
          </p:nvPr>
        </p:nvGraphicFramePr>
        <p:xfrm>
          <a:off x="838200" y="1385787"/>
          <a:ext cx="10515600" cy="4791176"/>
        </p:xfrm>
        <a:graphic>
          <a:graphicData uri="http://schemas.openxmlformats.org/drawingml/2006/table">
            <a:tbl>
              <a:tblPr firstRow="1" bandRow="1">
                <a:tableStyleId>{5C22544A-7EE6-4342-B048-85BDC9FD1C3A}</a:tableStyleId>
              </a:tblPr>
              <a:tblGrid>
                <a:gridCol w="1245788">
                  <a:extLst>
                    <a:ext uri="{9D8B030D-6E8A-4147-A177-3AD203B41FA5}">
                      <a16:colId xmlns:a16="http://schemas.microsoft.com/office/drawing/2014/main" val="3629053147"/>
                    </a:ext>
                  </a:extLst>
                </a:gridCol>
                <a:gridCol w="3992721">
                  <a:extLst>
                    <a:ext uri="{9D8B030D-6E8A-4147-A177-3AD203B41FA5}">
                      <a16:colId xmlns:a16="http://schemas.microsoft.com/office/drawing/2014/main" val="1063051332"/>
                    </a:ext>
                  </a:extLst>
                </a:gridCol>
                <a:gridCol w="1400537">
                  <a:extLst>
                    <a:ext uri="{9D8B030D-6E8A-4147-A177-3AD203B41FA5}">
                      <a16:colId xmlns:a16="http://schemas.microsoft.com/office/drawing/2014/main" val="4105720642"/>
                    </a:ext>
                  </a:extLst>
                </a:gridCol>
                <a:gridCol w="3876554">
                  <a:extLst>
                    <a:ext uri="{9D8B030D-6E8A-4147-A177-3AD203B41FA5}">
                      <a16:colId xmlns:a16="http://schemas.microsoft.com/office/drawing/2014/main" val="4231225917"/>
                    </a:ext>
                  </a:extLst>
                </a:gridCol>
              </a:tblGrid>
              <a:tr h="91935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October IDHP update (2021.1 – 2022.9)</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November IDPH update (2020.4 – 2022.11)</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46745643"/>
                  </a:ext>
                </a:extLst>
              </a:tr>
              <a:tr h="2433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EMresourcesdata_WW_surveilance.csv</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CovidRegionID</a:t>
                      </a:r>
                      <a:r>
                        <a:rPr lang="en-US" dirty="0"/>
                        <a:t>,</a:t>
                      </a:r>
                      <a:r>
                        <a:rPr lang="en-US" dirty="0">
                          <a:highlight>
                            <a:srgbClr val="FFFF00"/>
                          </a:highlight>
                        </a:rPr>
                        <a:t>Hospital_name</a:t>
                      </a:r>
                      <a:r>
                        <a:rPr lang="en-US" dirty="0"/>
                        <a:t>,reported_date,TotalBeds,TotalBedsAvailable,TotalBedsInUse,TotalBedsByCOVID,TotalBedsByNonCOVID,NonICUCovidPatients,ICUCapacity,ICUAvail,ICUBedsNONCOVID,ICUBedsCovidPatients,VentsCapacity,VentsAvail,VentsInUse,VentsCovidPatients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EMResource_hosp_WW_byzip.csv</a:t>
                      </a:r>
                      <a:endParaRPr lang="en-US" dirty="0"/>
                    </a:p>
                    <a:p>
                      <a:endParaRPr lang="en-US" dirty="0"/>
                    </a:p>
                  </a:txBody>
                  <a:tcPr/>
                </a:tc>
                <a:tc>
                  <a:txBody>
                    <a:bodyPr/>
                    <a:lstStyle/>
                    <a:p>
                      <a:r>
                        <a:rPr lang="en-US" dirty="0" err="1">
                          <a:highlight>
                            <a:srgbClr val="FFFF00"/>
                          </a:highlight>
                        </a:rPr>
                        <a:t>Region</a:t>
                      </a:r>
                      <a:r>
                        <a:rPr lang="en-US" dirty="0" err="1"/>
                        <a:t>,Empty_Adult_ICU,Total_Adult_ICU_Beds</a:t>
                      </a:r>
                      <a:r>
                        <a:rPr lang="en-US" dirty="0"/>
                        <a:t>, …</a:t>
                      </a:r>
                      <a:r>
                        <a:rPr lang="en-US" dirty="0" err="1"/>
                        <a:t>Total_Avail,Confirmed</a:t>
                      </a:r>
                      <a:r>
                        <a:rPr lang="en-US" dirty="0"/>
                        <a:t> COVID Pt's in </a:t>
                      </a:r>
                      <a:r>
                        <a:rPr lang="en-US" dirty="0" err="1"/>
                        <a:t>ICU:,Confirmed</a:t>
                      </a:r>
                      <a:r>
                        <a:rPr lang="en-US" dirty="0"/>
                        <a:t> COVID Pt's on </a:t>
                      </a:r>
                      <a:r>
                        <a:rPr lang="en-US" dirty="0" err="1"/>
                        <a:t>Vents:,Suspected</a:t>
                      </a:r>
                      <a:r>
                        <a:rPr lang="en-US" dirty="0"/>
                        <a:t> COVID Pt's in </a:t>
                      </a:r>
                      <a:r>
                        <a:rPr lang="en-US" dirty="0" err="1"/>
                        <a:t>ICU:,Suspected</a:t>
                      </a:r>
                      <a:r>
                        <a:rPr lang="en-US" dirty="0"/>
                        <a:t> COVID Pt's on </a:t>
                      </a:r>
                      <a:r>
                        <a:rPr lang="en-US" dirty="0" err="1"/>
                        <a:t>Vents:,Confirmed</a:t>
                      </a:r>
                      <a:r>
                        <a:rPr lang="en-US" dirty="0"/>
                        <a:t> COVID Deaths </a:t>
                      </a:r>
                      <a:r>
                        <a:rPr lang="en-US" dirty="0" err="1"/>
                        <a:t>Prev</a:t>
                      </a:r>
                      <a:r>
                        <a:rPr lang="en-US" dirty="0"/>
                        <a:t> 24 </a:t>
                      </a:r>
                      <a:r>
                        <a:rPr lang="en-US" dirty="0" err="1"/>
                        <a:t>hrs,COVID</a:t>
                      </a:r>
                      <a:r>
                        <a:rPr lang="en-US" dirty="0"/>
                        <a:t> or PUI in non-ICU beds</a:t>
                      </a:r>
                    </a:p>
                  </a:txBody>
                  <a:tcPr/>
                </a:tc>
                <a:extLst>
                  <a:ext uri="{0D108BD9-81ED-4DB2-BD59-A6C34878D82A}">
                    <a16:rowId xmlns:a16="http://schemas.microsoft.com/office/drawing/2014/main" val="1625849279"/>
                  </a:ext>
                </a:extLst>
              </a:tr>
              <a:tr h="1438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Admissions_WW_surveilance.csv</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date,</a:t>
                      </a:r>
                      <a:r>
                        <a:rPr lang="en-US" dirty="0">
                          <a:highlight>
                            <a:srgbClr val="FFFF00"/>
                          </a:highlight>
                        </a:rPr>
                        <a:t>CovidRegionID</a:t>
                      </a:r>
                      <a:r>
                        <a:rPr lang="en-US" dirty="0"/>
                        <a:t>,count_rolling_7day_mean</a:t>
                      </a:r>
                    </a:p>
                  </a:txBody>
                  <a:tcPr/>
                </a:tc>
                <a:tc>
                  <a:txBody>
                    <a:bodyPr/>
                    <a:lstStyle/>
                    <a:p>
                      <a:r>
                        <a:rPr lang="en-US" dirty="0"/>
                        <a:t>Cases_WW_2022_11_10.csv</a:t>
                      </a:r>
                    </a:p>
                  </a:txBody>
                  <a:tcPr/>
                </a:tc>
                <a:tc>
                  <a:txBody>
                    <a:bodyPr/>
                    <a:lstStyle/>
                    <a:p>
                      <a:r>
                        <a:rPr lang="en-US" dirty="0"/>
                        <a:t>Admission data can be derived from the sensitive line-listed data based on </a:t>
                      </a:r>
                      <a:r>
                        <a:rPr lang="en-US" dirty="0" err="1"/>
                        <a:t>zipcode</a:t>
                      </a:r>
                      <a:r>
                        <a:rPr lang="en-US" dirty="0"/>
                        <a:t>; however, there is no COVID-like illness information.</a:t>
                      </a:r>
                    </a:p>
                  </a:txBody>
                  <a:tcPr/>
                </a:tc>
                <a:extLst>
                  <a:ext uri="{0D108BD9-81ED-4DB2-BD59-A6C34878D82A}">
                    <a16:rowId xmlns:a16="http://schemas.microsoft.com/office/drawing/2014/main" val="605934957"/>
                  </a:ext>
                </a:extLst>
              </a:tr>
            </a:tbl>
          </a:graphicData>
        </a:graphic>
      </p:graphicFrame>
    </p:spTree>
    <p:extLst>
      <p:ext uri="{BB962C8B-B14F-4D97-AF65-F5344CB8AC3E}">
        <p14:creationId xmlns:p14="http://schemas.microsoft.com/office/powerpoint/2010/main" val="340444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02FBA303-BCF0-CD78-0B51-FAF938214975}"/>
              </a:ext>
            </a:extLst>
          </p:cNvPr>
          <p:cNvPicPr>
            <a:picLocks noGrp="1" noChangeAspect="1"/>
          </p:cNvPicPr>
          <p:nvPr>
            <p:ph idx="1"/>
          </p:nvPr>
        </p:nvPicPr>
        <p:blipFill>
          <a:blip r:embed="rId2"/>
          <a:stretch>
            <a:fillRect/>
          </a:stretch>
        </p:blipFill>
        <p:spPr>
          <a:xfrm>
            <a:off x="803475" y="882549"/>
            <a:ext cx="6790536" cy="5092902"/>
          </a:xfrm>
        </p:spPr>
      </p:pic>
      <p:graphicFrame>
        <p:nvGraphicFramePr>
          <p:cNvPr id="8" name="Table 8">
            <a:extLst>
              <a:ext uri="{FF2B5EF4-FFF2-40B4-BE49-F238E27FC236}">
                <a16:creationId xmlns:a16="http://schemas.microsoft.com/office/drawing/2014/main" id="{3724ED67-ACEC-018E-62B5-5FB9DAE5D0F9}"/>
              </a:ext>
            </a:extLst>
          </p:cNvPr>
          <p:cNvGraphicFramePr>
            <a:graphicFrameLocks noGrp="1"/>
          </p:cNvGraphicFramePr>
          <p:nvPr>
            <p:extLst>
              <p:ext uri="{D42A27DB-BD31-4B8C-83A1-F6EECF244321}">
                <p14:modId xmlns:p14="http://schemas.microsoft.com/office/powerpoint/2010/main" val="2910818849"/>
              </p:ext>
            </p:extLst>
          </p:nvPr>
        </p:nvGraphicFramePr>
        <p:xfrm>
          <a:off x="7594011" y="1168121"/>
          <a:ext cx="4120590" cy="4521758"/>
        </p:xfrm>
        <a:graphic>
          <a:graphicData uri="http://schemas.openxmlformats.org/drawingml/2006/table">
            <a:tbl>
              <a:tblPr firstRow="1" bandRow="1">
                <a:tableStyleId>{5C22544A-7EE6-4342-B048-85BDC9FD1C3A}</a:tableStyleId>
              </a:tblPr>
              <a:tblGrid>
                <a:gridCol w="1373530">
                  <a:extLst>
                    <a:ext uri="{9D8B030D-6E8A-4147-A177-3AD203B41FA5}">
                      <a16:colId xmlns:a16="http://schemas.microsoft.com/office/drawing/2014/main" val="1859374809"/>
                    </a:ext>
                  </a:extLst>
                </a:gridCol>
                <a:gridCol w="1373530">
                  <a:extLst>
                    <a:ext uri="{9D8B030D-6E8A-4147-A177-3AD203B41FA5}">
                      <a16:colId xmlns:a16="http://schemas.microsoft.com/office/drawing/2014/main" val="1907726796"/>
                    </a:ext>
                  </a:extLst>
                </a:gridCol>
                <a:gridCol w="1373530">
                  <a:extLst>
                    <a:ext uri="{9D8B030D-6E8A-4147-A177-3AD203B41FA5}">
                      <a16:colId xmlns:a16="http://schemas.microsoft.com/office/drawing/2014/main" val="4289943480"/>
                    </a:ext>
                  </a:extLst>
                </a:gridCol>
              </a:tblGrid>
              <a:tr h="753137">
                <a:tc>
                  <a:txBody>
                    <a:bodyPr/>
                    <a:lstStyle/>
                    <a:p>
                      <a:endParaRPr lang="en-US" dirty="0"/>
                    </a:p>
                  </a:txBody>
                  <a:tcPr/>
                </a:tc>
                <a:tc>
                  <a:txBody>
                    <a:bodyPr/>
                    <a:lstStyle/>
                    <a:p>
                      <a:r>
                        <a:rPr lang="en-US" dirty="0"/>
                        <a:t>Oct update</a:t>
                      </a:r>
                    </a:p>
                  </a:txBody>
                  <a:tcPr/>
                </a:tc>
                <a:tc>
                  <a:txBody>
                    <a:bodyPr/>
                    <a:lstStyle/>
                    <a:p>
                      <a:r>
                        <a:rPr lang="en-US" dirty="0"/>
                        <a:t>Nov update</a:t>
                      </a:r>
                    </a:p>
                  </a:txBody>
                  <a:tcPr/>
                </a:tc>
                <a:extLst>
                  <a:ext uri="{0D108BD9-81ED-4DB2-BD59-A6C34878D82A}">
                    <a16:rowId xmlns:a16="http://schemas.microsoft.com/office/drawing/2014/main" val="3972898840"/>
                  </a:ext>
                </a:extLst>
              </a:tr>
              <a:tr h="891043">
                <a:tc>
                  <a:txBody>
                    <a:bodyPr/>
                    <a:lstStyle/>
                    <a:p>
                      <a:r>
                        <a:rPr lang="en-US" dirty="0"/>
                        <a:t>Region 7</a:t>
                      </a:r>
                    </a:p>
                  </a:txBody>
                  <a:tcPr/>
                </a:tc>
                <a:tc>
                  <a:txBody>
                    <a:bodyPr/>
                    <a:lstStyle/>
                    <a:p>
                      <a:r>
                        <a:rPr lang="en-US" dirty="0"/>
                        <a:t>Kankakee, Will</a:t>
                      </a:r>
                    </a:p>
                  </a:txBody>
                  <a:tcPr/>
                </a:tc>
                <a:tc>
                  <a:txBody>
                    <a:bodyPr/>
                    <a:lstStyle/>
                    <a:p>
                      <a:r>
                        <a:rPr lang="en-US" dirty="0" err="1"/>
                        <a:t>SouthwestSuburbsHospitals</a:t>
                      </a:r>
                      <a:endParaRPr lang="en-US" dirty="0"/>
                    </a:p>
                  </a:txBody>
                  <a:tcPr/>
                </a:tc>
                <a:extLst>
                  <a:ext uri="{0D108BD9-81ED-4DB2-BD59-A6C34878D82A}">
                    <a16:rowId xmlns:a16="http://schemas.microsoft.com/office/drawing/2014/main" val="1778560849"/>
                  </a:ext>
                </a:extLst>
              </a:tr>
              <a:tr h="891043">
                <a:tc>
                  <a:txBody>
                    <a:bodyPr/>
                    <a:lstStyle/>
                    <a:p>
                      <a:r>
                        <a:rPr lang="en-US" dirty="0"/>
                        <a:t>Region 9</a:t>
                      </a:r>
                    </a:p>
                  </a:txBody>
                  <a:tcPr/>
                </a:tc>
                <a:tc>
                  <a:txBody>
                    <a:bodyPr/>
                    <a:lstStyle/>
                    <a:p>
                      <a:r>
                        <a:rPr lang="en-US" dirty="0"/>
                        <a:t>Lake, McHenry</a:t>
                      </a:r>
                    </a:p>
                  </a:txBody>
                  <a:tcPr/>
                </a:tc>
                <a:tc>
                  <a:txBody>
                    <a:bodyPr/>
                    <a:lstStyle/>
                    <a:p>
                      <a:r>
                        <a:rPr lang="en-US" dirty="0" err="1"/>
                        <a:t>NorthwestSuburbsHospitals</a:t>
                      </a:r>
                      <a:endParaRPr lang="en-US" dirty="0"/>
                    </a:p>
                  </a:txBody>
                  <a:tcPr/>
                </a:tc>
                <a:extLst>
                  <a:ext uri="{0D108BD9-81ED-4DB2-BD59-A6C34878D82A}">
                    <a16:rowId xmlns:a16="http://schemas.microsoft.com/office/drawing/2014/main" val="2927362296"/>
                  </a:ext>
                </a:extLst>
              </a:tr>
              <a:tr h="1158356">
                <a:tc>
                  <a:txBody>
                    <a:bodyPr/>
                    <a:lstStyle/>
                    <a:p>
                      <a:r>
                        <a:rPr lang="en-US" dirty="0"/>
                        <a:t>Region 10</a:t>
                      </a:r>
                    </a:p>
                  </a:txBody>
                  <a:tcPr/>
                </a:tc>
                <a:tc>
                  <a:txBody>
                    <a:bodyPr/>
                    <a:lstStyle/>
                    <a:p>
                      <a:r>
                        <a:rPr lang="en-US" dirty="0"/>
                        <a:t>Cook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NortheastSuburbsHospitals</a:t>
                      </a:r>
                      <a:endParaRPr lang="en-US" dirty="0"/>
                    </a:p>
                    <a:p>
                      <a:endParaRPr lang="en-US" dirty="0"/>
                    </a:p>
                  </a:txBody>
                  <a:tcPr/>
                </a:tc>
                <a:extLst>
                  <a:ext uri="{0D108BD9-81ED-4DB2-BD59-A6C34878D82A}">
                    <a16:rowId xmlns:a16="http://schemas.microsoft.com/office/drawing/2014/main" val="518510218"/>
                  </a:ext>
                </a:extLst>
              </a:tr>
              <a:tr h="751101">
                <a:tc>
                  <a:txBody>
                    <a:bodyPr/>
                    <a:lstStyle/>
                    <a:p>
                      <a:r>
                        <a:rPr lang="en-US" dirty="0"/>
                        <a:t>Region 11</a:t>
                      </a:r>
                    </a:p>
                  </a:txBody>
                  <a:tcPr/>
                </a:tc>
                <a:tc>
                  <a:txBody>
                    <a:bodyPr/>
                    <a:lstStyle/>
                    <a:p>
                      <a:r>
                        <a:rPr lang="en-US" dirty="0"/>
                        <a:t>Chicago</a:t>
                      </a:r>
                    </a:p>
                  </a:txBody>
                  <a:tcPr/>
                </a:tc>
                <a:tc>
                  <a:txBody>
                    <a:bodyPr/>
                    <a:lstStyle/>
                    <a:p>
                      <a:r>
                        <a:rPr lang="en-US" dirty="0"/>
                        <a:t>Chicago</a:t>
                      </a:r>
                    </a:p>
                  </a:txBody>
                  <a:tcPr/>
                </a:tc>
                <a:extLst>
                  <a:ext uri="{0D108BD9-81ED-4DB2-BD59-A6C34878D82A}">
                    <a16:rowId xmlns:a16="http://schemas.microsoft.com/office/drawing/2014/main" val="420413561"/>
                  </a:ext>
                </a:extLst>
              </a:tr>
            </a:tbl>
          </a:graphicData>
        </a:graphic>
      </p:graphicFrame>
    </p:spTree>
    <p:extLst>
      <p:ext uri="{BB962C8B-B14F-4D97-AF65-F5344CB8AC3E}">
        <p14:creationId xmlns:p14="http://schemas.microsoft.com/office/powerpoint/2010/main" val="65105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5BAA-3057-C9CB-6C21-11B93ABF0145}"/>
              </a:ext>
            </a:extLst>
          </p:cNvPr>
          <p:cNvSpPr>
            <a:spLocks noGrp="1"/>
          </p:cNvSpPr>
          <p:nvPr>
            <p:ph type="title"/>
          </p:nvPr>
        </p:nvSpPr>
        <p:spPr/>
        <p:txBody>
          <a:bodyPr/>
          <a:lstStyle/>
          <a:p>
            <a:r>
              <a:rPr lang="en-US" dirty="0"/>
              <a:t>Questions about the datasets</a:t>
            </a:r>
          </a:p>
        </p:txBody>
      </p:sp>
      <p:sp>
        <p:nvSpPr>
          <p:cNvPr id="3" name="Content Placeholder 2">
            <a:extLst>
              <a:ext uri="{FF2B5EF4-FFF2-40B4-BE49-F238E27FC236}">
                <a16:creationId xmlns:a16="http://schemas.microsoft.com/office/drawing/2014/main" id="{8307734A-D934-8EE7-5109-A04F626C3C78}"/>
              </a:ext>
            </a:extLst>
          </p:cNvPr>
          <p:cNvSpPr>
            <a:spLocks noGrp="1"/>
          </p:cNvSpPr>
          <p:nvPr>
            <p:ph idx="1"/>
          </p:nvPr>
        </p:nvSpPr>
        <p:spPr/>
        <p:txBody>
          <a:bodyPr/>
          <a:lstStyle/>
          <a:p>
            <a:r>
              <a:rPr lang="en-US" dirty="0"/>
              <a:t>Which dataset is divided based on the covid regions / EM regions?</a:t>
            </a:r>
          </a:p>
          <a:p>
            <a:pPr lvl="1"/>
            <a:r>
              <a:rPr lang="en-US" dirty="0"/>
              <a:t>Based on our knowledge, the difference between the covid regions and the EM regions is how the collar Cook Counties are classified as part of Cook County. Which classification contains the collar Cook Counties?</a:t>
            </a:r>
          </a:p>
          <a:p>
            <a:r>
              <a:rPr lang="en-US" dirty="0"/>
              <a:t>For the Nov. updates, are there data available for each hospital in addition to the aggregated regional data?</a:t>
            </a:r>
          </a:p>
          <a:p>
            <a:r>
              <a:rPr lang="en-US" dirty="0"/>
              <a:t>For the Nov. updates, is there corresponding COVID-like illness admission </a:t>
            </a:r>
            <a:r>
              <a:rPr lang="en-US"/>
              <a:t>data available for </a:t>
            </a:r>
            <a:r>
              <a:rPr lang="en-US" dirty="0"/>
              <a:t>each region?</a:t>
            </a:r>
          </a:p>
        </p:txBody>
      </p:sp>
    </p:spTree>
    <p:extLst>
      <p:ext uri="{BB962C8B-B14F-4D97-AF65-F5344CB8AC3E}">
        <p14:creationId xmlns:p14="http://schemas.microsoft.com/office/powerpoint/2010/main" val="11462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294</Words>
  <Application>Microsoft Macintosh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Dataset overview</vt:lpstr>
      <vt:lpstr>PowerPoint Presentation</vt:lpstr>
      <vt:lpstr>Questions about the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overview</dc:title>
  <dc:creator>Guyi Chen</dc:creator>
  <cp:lastModifiedBy>Guyi Chen</cp:lastModifiedBy>
  <cp:revision>3</cp:revision>
  <dcterms:created xsi:type="dcterms:W3CDTF">2022-12-15T20:56:55Z</dcterms:created>
  <dcterms:modified xsi:type="dcterms:W3CDTF">2022-12-15T22:41:12Z</dcterms:modified>
</cp:coreProperties>
</file>